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2" r:id="rId1"/>
  </p:sldMasterIdLst>
  <p:notesMasterIdLst>
    <p:notesMasterId r:id="rId45"/>
  </p:notesMasterIdLst>
  <p:sldIdLst>
    <p:sldId id="256" r:id="rId2"/>
    <p:sldId id="324" r:id="rId3"/>
    <p:sldId id="330" r:id="rId4"/>
    <p:sldId id="329" r:id="rId5"/>
    <p:sldId id="325" r:id="rId6"/>
    <p:sldId id="326" r:id="rId7"/>
    <p:sldId id="336" r:id="rId8"/>
    <p:sldId id="327" r:id="rId9"/>
    <p:sldId id="328" r:id="rId10"/>
    <p:sldId id="331" r:id="rId11"/>
    <p:sldId id="334" r:id="rId12"/>
    <p:sldId id="332" r:id="rId13"/>
    <p:sldId id="333" r:id="rId14"/>
    <p:sldId id="335" r:id="rId15"/>
    <p:sldId id="338" r:id="rId16"/>
    <p:sldId id="339" r:id="rId17"/>
    <p:sldId id="341" r:id="rId18"/>
    <p:sldId id="340" r:id="rId19"/>
    <p:sldId id="342" r:id="rId20"/>
    <p:sldId id="365" r:id="rId21"/>
    <p:sldId id="343" r:id="rId22"/>
    <p:sldId id="344" r:id="rId23"/>
    <p:sldId id="345" r:id="rId24"/>
    <p:sldId id="347" r:id="rId25"/>
    <p:sldId id="346" r:id="rId26"/>
    <p:sldId id="348" r:id="rId27"/>
    <p:sldId id="349" r:id="rId28"/>
    <p:sldId id="350" r:id="rId29"/>
    <p:sldId id="351" r:id="rId30"/>
    <p:sldId id="352" r:id="rId31"/>
    <p:sldId id="353" r:id="rId32"/>
    <p:sldId id="357" r:id="rId33"/>
    <p:sldId id="358" r:id="rId34"/>
    <p:sldId id="354" r:id="rId35"/>
    <p:sldId id="355" r:id="rId36"/>
    <p:sldId id="360" r:id="rId37"/>
    <p:sldId id="361" r:id="rId38"/>
    <p:sldId id="362" r:id="rId39"/>
    <p:sldId id="363" r:id="rId40"/>
    <p:sldId id="364" r:id="rId41"/>
    <p:sldId id="356" r:id="rId42"/>
    <p:sldId id="337" r:id="rId43"/>
    <p:sldId id="359" r:id="rId44"/>
  </p:sldIdLst>
  <p:sldSz cx="13004800" cy="9753600"/>
  <p:notesSz cx="7007225" cy="9288463"/>
  <p:defaultTextStyle>
    <a:defPPr>
      <a:defRPr lang="en-US"/>
    </a:defPPr>
    <a:lvl1pPr algn="ctr" rtl="0" fontAlgn="base">
      <a:spcBef>
        <a:spcPct val="0"/>
      </a:spcBef>
      <a:spcAft>
        <a:spcPct val="0"/>
      </a:spcAft>
      <a:defRPr sz="4300" kern="1200">
        <a:solidFill>
          <a:srgbClr val="2E2F30"/>
        </a:solidFill>
        <a:latin typeface="Cochin" charset="0"/>
        <a:ea typeface="ヒラギノ明朝 Pro W6" charset="-128"/>
        <a:cs typeface="+mn-cs"/>
        <a:sym typeface="Cochin" charset="0"/>
      </a:defRPr>
    </a:lvl1pPr>
    <a:lvl2pPr marL="455613" indent="1588" algn="ctr" rtl="0" fontAlgn="base">
      <a:spcBef>
        <a:spcPct val="0"/>
      </a:spcBef>
      <a:spcAft>
        <a:spcPct val="0"/>
      </a:spcAft>
      <a:defRPr sz="4300" kern="1200">
        <a:solidFill>
          <a:srgbClr val="2E2F30"/>
        </a:solidFill>
        <a:latin typeface="Cochin" charset="0"/>
        <a:ea typeface="ヒラギノ明朝 Pro W6" charset="-128"/>
        <a:cs typeface="+mn-cs"/>
        <a:sym typeface="Cochin" charset="0"/>
      </a:defRPr>
    </a:lvl2pPr>
    <a:lvl3pPr marL="912813" indent="1588" algn="ctr" rtl="0" fontAlgn="base">
      <a:spcBef>
        <a:spcPct val="0"/>
      </a:spcBef>
      <a:spcAft>
        <a:spcPct val="0"/>
      </a:spcAft>
      <a:defRPr sz="4300" kern="1200">
        <a:solidFill>
          <a:srgbClr val="2E2F30"/>
        </a:solidFill>
        <a:latin typeface="Cochin" charset="0"/>
        <a:ea typeface="ヒラギノ明朝 Pro W6" charset="-128"/>
        <a:cs typeface="+mn-cs"/>
        <a:sym typeface="Cochin" charset="0"/>
      </a:defRPr>
    </a:lvl3pPr>
    <a:lvl4pPr marL="1370013" indent="1588" algn="ctr" rtl="0" fontAlgn="base">
      <a:spcBef>
        <a:spcPct val="0"/>
      </a:spcBef>
      <a:spcAft>
        <a:spcPct val="0"/>
      </a:spcAft>
      <a:defRPr sz="4300" kern="1200">
        <a:solidFill>
          <a:srgbClr val="2E2F30"/>
        </a:solidFill>
        <a:latin typeface="Cochin" charset="0"/>
        <a:ea typeface="ヒラギノ明朝 Pro W6" charset="-128"/>
        <a:cs typeface="+mn-cs"/>
        <a:sym typeface="Cochin" charset="0"/>
      </a:defRPr>
    </a:lvl4pPr>
    <a:lvl5pPr marL="1827213" indent="1588" algn="ctr" rtl="0" fontAlgn="base">
      <a:spcBef>
        <a:spcPct val="0"/>
      </a:spcBef>
      <a:spcAft>
        <a:spcPct val="0"/>
      </a:spcAft>
      <a:defRPr sz="4300" kern="1200">
        <a:solidFill>
          <a:srgbClr val="2E2F30"/>
        </a:solidFill>
        <a:latin typeface="Cochin" charset="0"/>
        <a:ea typeface="ヒラギノ明朝 Pro W6" charset="-128"/>
        <a:cs typeface="+mn-cs"/>
        <a:sym typeface="Cochin" charset="0"/>
      </a:defRPr>
    </a:lvl5pPr>
    <a:lvl6pPr marL="2286000" algn="l" defTabSz="914400" rtl="0" eaLnBrk="1" latinLnBrk="0" hangingPunct="1">
      <a:defRPr sz="4300" kern="1200">
        <a:solidFill>
          <a:srgbClr val="2E2F30"/>
        </a:solidFill>
        <a:latin typeface="Cochin" charset="0"/>
        <a:ea typeface="ヒラギノ明朝 Pro W6" charset="-128"/>
        <a:cs typeface="+mn-cs"/>
        <a:sym typeface="Cochin" charset="0"/>
      </a:defRPr>
    </a:lvl6pPr>
    <a:lvl7pPr marL="2743200" algn="l" defTabSz="914400" rtl="0" eaLnBrk="1" latinLnBrk="0" hangingPunct="1">
      <a:defRPr sz="4300" kern="1200">
        <a:solidFill>
          <a:srgbClr val="2E2F30"/>
        </a:solidFill>
        <a:latin typeface="Cochin" charset="0"/>
        <a:ea typeface="ヒラギノ明朝 Pro W6" charset="-128"/>
        <a:cs typeface="+mn-cs"/>
        <a:sym typeface="Cochin" charset="0"/>
      </a:defRPr>
    </a:lvl7pPr>
    <a:lvl8pPr marL="3200400" algn="l" defTabSz="914400" rtl="0" eaLnBrk="1" latinLnBrk="0" hangingPunct="1">
      <a:defRPr sz="4300" kern="1200">
        <a:solidFill>
          <a:srgbClr val="2E2F30"/>
        </a:solidFill>
        <a:latin typeface="Cochin" charset="0"/>
        <a:ea typeface="ヒラギノ明朝 Pro W6" charset="-128"/>
        <a:cs typeface="+mn-cs"/>
        <a:sym typeface="Cochin" charset="0"/>
      </a:defRPr>
    </a:lvl8pPr>
    <a:lvl9pPr marL="3657600" algn="l" defTabSz="914400" rtl="0" eaLnBrk="1" latinLnBrk="0" hangingPunct="1">
      <a:defRPr sz="4300" kern="1200">
        <a:solidFill>
          <a:srgbClr val="2E2F30"/>
        </a:solidFill>
        <a:latin typeface="Cochin" charset="0"/>
        <a:ea typeface="ヒラギノ明朝 Pro W6" charset="-128"/>
        <a:cs typeface="+mn-cs"/>
        <a:sym typeface="Cochi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5" d="100"/>
          <a:sy n="45" d="100"/>
        </p:scale>
        <p:origin x="-2702" y="-61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8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p:cNvSpPr>
          <p:nvPr>
            <p:ph type="hdr" sz="quarter"/>
          </p:nvPr>
        </p:nvSpPr>
        <p:spPr bwMode="auto">
          <a:xfrm>
            <a:off x="0" y="0"/>
            <a:ext cx="3036888" cy="465138"/>
          </a:xfrm>
          <a:prstGeom prst="rect">
            <a:avLst/>
          </a:prstGeom>
          <a:noFill/>
          <a:ln w="25400">
            <a:noFill/>
            <a:miter lim="800000"/>
            <a:headEnd/>
            <a:tailEnd/>
          </a:ln>
          <a:effectLst/>
        </p:spPr>
        <p:txBody>
          <a:bodyPr vert="horz" wrap="square" lIns="93113" tIns="46557" rIns="93113" bIns="46557" numCol="1" anchor="t" anchorCtr="0" compatLnSpc="1">
            <a:prstTxWarp prst="textNoShape">
              <a:avLst/>
            </a:prstTxWarp>
          </a:bodyPr>
          <a:lstStyle>
            <a:lvl1pPr algn="l">
              <a:defRPr sz="1200">
                <a:latin typeface="Cochin" pitchFamily="1" charset="0"/>
                <a:ea typeface="ヒラギノ明朝 Pro W6" pitchFamily="1" charset="-128"/>
                <a:cs typeface="+mn-cs"/>
                <a:sym typeface="Cochin" pitchFamily="1" charset="0"/>
              </a:defRPr>
            </a:lvl1pPr>
          </a:lstStyle>
          <a:p>
            <a:pPr>
              <a:defRPr/>
            </a:pPr>
            <a:endParaRPr lang="en-US"/>
          </a:p>
        </p:txBody>
      </p:sp>
      <p:sp>
        <p:nvSpPr>
          <p:cNvPr id="73731" name="Rectangle 3"/>
          <p:cNvSpPr>
            <a:spLocks noGrp="1"/>
          </p:cNvSpPr>
          <p:nvPr>
            <p:ph type="dt" idx="1"/>
          </p:nvPr>
        </p:nvSpPr>
        <p:spPr bwMode="auto">
          <a:xfrm>
            <a:off x="3970338" y="0"/>
            <a:ext cx="3036887" cy="465138"/>
          </a:xfrm>
          <a:prstGeom prst="rect">
            <a:avLst/>
          </a:prstGeom>
          <a:noFill/>
          <a:ln w="25400">
            <a:noFill/>
            <a:miter lim="800000"/>
            <a:headEnd/>
            <a:tailEnd/>
          </a:ln>
          <a:effectLst/>
        </p:spPr>
        <p:txBody>
          <a:bodyPr vert="horz" wrap="square" lIns="93113" tIns="46557" rIns="93113" bIns="46557" numCol="1" anchor="t" anchorCtr="0" compatLnSpc="1">
            <a:prstTxWarp prst="textNoShape">
              <a:avLst/>
            </a:prstTxWarp>
          </a:bodyPr>
          <a:lstStyle>
            <a:lvl1pPr algn="r">
              <a:defRPr sz="1200">
                <a:latin typeface="Cochin" pitchFamily="1" charset="0"/>
                <a:ea typeface="ヒラギノ明朝 Pro W6" pitchFamily="1" charset="-128"/>
                <a:cs typeface="+mn-cs"/>
                <a:sym typeface="Cochin" pitchFamily="1" charset="0"/>
              </a:defRPr>
            </a:lvl1pPr>
          </a:lstStyle>
          <a:p>
            <a:pPr>
              <a:defRPr/>
            </a:pPr>
            <a:endParaRPr lang="en-US"/>
          </a:p>
        </p:txBody>
      </p:sp>
      <p:sp>
        <p:nvSpPr>
          <p:cNvPr id="13316" name="Rectangle 4"/>
          <p:cNvSpPr>
            <a:spLocks noChangeArrowheads="1" noTextEdit="1"/>
          </p:cNvSpPr>
          <p:nvPr>
            <p:ph type="sldImg" idx="2"/>
          </p:nvPr>
        </p:nvSpPr>
        <p:spPr bwMode="auto">
          <a:xfrm>
            <a:off x="1181100" y="696913"/>
            <a:ext cx="464502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p:cNvSpPr>
          <p:nvPr>
            <p:ph type="body" sz="quarter" idx="3"/>
          </p:nvPr>
        </p:nvSpPr>
        <p:spPr bwMode="auto">
          <a:xfrm>
            <a:off x="935038" y="4411663"/>
            <a:ext cx="5137150" cy="4179887"/>
          </a:xfrm>
          <a:prstGeom prst="rect">
            <a:avLst/>
          </a:prstGeom>
          <a:noFill/>
          <a:ln w="25400">
            <a:noFill/>
            <a:miter lim="800000"/>
            <a:headEnd/>
            <a:tailEnd/>
          </a:ln>
          <a:effectLst/>
        </p:spPr>
        <p:txBody>
          <a:bodyPr vert="horz" wrap="square" lIns="93113" tIns="46557" rIns="93113" bIns="465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p:cNvSpPr>
          <p:nvPr>
            <p:ph type="ftr" sz="quarter" idx="4"/>
          </p:nvPr>
        </p:nvSpPr>
        <p:spPr bwMode="auto">
          <a:xfrm>
            <a:off x="0" y="8823325"/>
            <a:ext cx="3036888" cy="465138"/>
          </a:xfrm>
          <a:prstGeom prst="rect">
            <a:avLst/>
          </a:prstGeom>
          <a:noFill/>
          <a:ln w="25400">
            <a:noFill/>
            <a:miter lim="800000"/>
            <a:headEnd/>
            <a:tailEnd/>
          </a:ln>
          <a:effectLst/>
        </p:spPr>
        <p:txBody>
          <a:bodyPr vert="horz" wrap="square" lIns="93113" tIns="46557" rIns="93113" bIns="46557" numCol="1" anchor="b" anchorCtr="0" compatLnSpc="1">
            <a:prstTxWarp prst="textNoShape">
              <a:avLst/>
            </a:prstTxWarp>
          </a:bodyPr>
          <a:lstStyle>
            <a:lvl1pPr algn="l">
              <a:defRPr sz="1200">
                <a:latin typeface="Cochin" pitchFamily="1" charset="0"/>
                <a:ea typeface="ヒラギノ明朝 Pro W6" pitchFamily="1" charset="-128"/>
                <a:cs typeface="+mn-cs"/>
                <a:sym typeface="Cochin" pitchFamily="1" charset="0"/>
              </a:defRPr>
            </a:lvl1pPr>
          </a:lstStyle>
          <a:p>
            <a:pPr>
              <a:defRPr/>
            </a:pPr>
            <a:endParaRPr lang="en-US"/>
          </a:p>
        </p:txBody>
      </p:sp>
      <p:sp>
        <p:nvSpPr>
          <p:cNvPr id="73735" name="Rectangle 7"/>
          <p:cNvSpPr>
            <a:spLocks noGrp="1"/>
          </p:cNvSpPr>
          <p:nvPr>
            <p:ph type="sldNum" sz="quarter" idx="5"/>
          </p:nvPr>
        </p:nvSpPr>
        <p:spPr bwMode="auto">
          <a:xfrm>
            <a:off x="3970338" y="8823325"/>
            <a:ext cx="3036887" cy="465138"/>
          </a:xfrm>
          <a:prstGeom prst="rect">
            <a:avLst/>
          </a:prstGeom>
          <a:noFill/>
          <a:ln w="25400">
            <a:noFill/>
            <a:miter lim="800000"/>
            <a:headEnd/>
            <a:tailEnd/>
          </a:ln>
          <a:effectLst/>
        </p:spPr>
        <p:txBody>
          <a:bodyPr vert="horz" wrap="square" lIns="93113" tIns="46557" rIns="93113" bIns="46557" numCol="1" anchor="b" anchorCtr="0" compatLnSpc="1">
            <a:prstTxWarp prst="textNoShape">
              <a:avLst/>
            </a:prstTxWarp>
          </a:bodyPr>
          <a:lstStyle>
            <a:lvl1pPr algn="r">
              <a:defRPr sz="1200"/>
            </a:lvl1pPr>
          </a:lstStyle>
          <a:p>
            <a:fld id="{EA90386D-8C3C-4E07-AFC3-75C4C1667537}" type="slidenum">
              <a:rPr lang="en-US" altLang="en-US"/>
              <a:pPr/>
              <a:t>‹#›</a:t>
            </a:fld>
            <a:endParaRPr lang="en-US" altLang="en-US"/>
          </a:p>
        </p:txBody>
      </p:sp>
    </p:spTree>
    <p:extLst>
      <p:ext uri="{BB962C8B-B14F-4D97-AF65-F5344CB8AC3E}">
        <p14:creationId xmlns:p14="http://schemas.microsoft.com/office/powerpoint/2010/main" val="62427030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Cochin" pitchFamily="1" charset="0"/>
        <a:ea typeface="MS PGothic" pitchFamily="34" charset="-128"/>
        <a:cs typeface="ＭＳ Ｐゴシック" pitchFamily="-108" charset="-128"/>
      </a:defRPr>
    </a:lvl1pPr>
    <a:lvl2pPr marL="455613" algn="l" rtl="0" eaLnBrk="0" fontAlgn="base" hangingPunct="0">
      <a:spcBef>
        <a:spcPct val="0"/>
      </a:spcBef>
      <a:spcAft>
        <a:spcPct val="0"/>
      </a:spcAft>
      <a:defRPr sz="1100" kern="1200">
        <a:solidFill>
          <a:schemeClr val="tx1"/>
        </a:solidFill>
        <a:latin typeface="Cochin" pitchFamily="1" charset="0"/>
        <a:ea typeface="MS PGothic" pitchFamily="34" charset="-128"/>
        <a:cs typeface="+mn-cs"/>
      </a:defRPr>
    </a:lvl2pPr>
    <a:lvl3pPr marL="912813" algn="l" rtl="0" eaLnBrk="0" fontAlgn="base" hangingPunct="0">
      <a:spcBef>
        <a:spcPct val="0"/>
      </a:spcBef>
      <a:spcAft>
        <a:spcPct val="0"/>
      </a:spcAft>
      <a:defRPr sz="1100" kern="1200">
        <a:solidFill>
          <a:schemeClr val="tx1"/>
        </a:solidFill>
        <a:latin typeface="Cochin" pitchFamily="1" charset="0"/>
        <a:ea typeface="MS PGothic" pitchFamily="34" charset="-128"/>
        <a:cs typeface="+mn-cs"/>
      </a:defRPr>
    </a:lvl3pPr>
    <a:lvl4pPr marL="1370013" algn="l" rtl="0" eaLnBrk="0" fontAlgn="base" hangingPunct="0">
      <a:spcBef>
        <a:spcPct val="0"/>
      </a:spcBef>
      <a:spcAft>
        <a:spcPct val="0"/>
      </a:spcAft>
      <a:defRPr sz="1100" kern="1200">
        <a:solidFill>
          <a:schemeClr val="tx1"/>
        </a:solidFill>
        <a:latin typeface="Cochin" pitchFamily="1" charset="0"/>
        <a:ea typeface="MS PGothic" pitchFamily="34" charset="-128"/>
        <a:cs typeface="+mn-cs"/>
      </a:defRPr>
    </a:lvl4pPr>
    <a:lvl5pPr marL="1827213" algn="l" rtl="0" eaLnBrk="0" fontAlgn="base" hangingPunct="0">
      <a:spcBef>
        <a:spcPct val="0"/>
      </a:spcBef>
      <a:spcAft>
        <a:spcPct val="0"/>
      </a:spcAft>
      <a:defRPr sz="1100" kern="1200">
        <a:solidFill>
          <a:schemeClr val="tx1"/>
        </a:solidFill>
        <a:latin typeface="Cochin" pitchFamily="1" charset="0"/>
        <a:ea typeface="MS PGothic" pitchFamily="34" charset="-128"/>
        <a:cs typeface="+mn-cs"/>
      </a:defRPr>
    </a:lvl5pPr>
    <a:lvl6pPr marL="2285767" algn="l" defTabSz="914307" rtl="0" eaLnBrk="1" latinLnBrk="0" hangingPunct="1">
      <a:defRPr sz="1100" kern="1200">
        <a:solidFill>
          <a:schemeClr val="tx1"/>
        </a:solidFill>
        <a:latin typeface="+mn-lt"/>
        <a:ea typeface="+mn-ea"/>
        <a:cs typeface="+mn-cs"/>
      </a:defRPr>
    </a:lvl6pPr>
    <a:lvl7pPr marL="2742919" algn="l" defTabSz="914307" rtl="0" eaLnBrk="1" latinLnBrk="0" hangingPunct="1">
      <a:defRPr sz="1100" kern="1200">
        <a:solidFill>
          <a:schemeClr val="tx1"/>
        </a:solidFill>
        <a:latin typeface="+mn-lt"/>
        <a:ea typeface="+mn-ea"/>
        <a:cs typeface="+mn-cs"/>
      </a:defRPr>
    </a:lvl7pPr>
    <a:lvl8pPr marL="3200072" algn="l" defTabSz="914307" rtl="0" eaLnBrk="1" latinLnBrk="0" hangingPunct="1">
      <a:defRPr sz="1100" kern="1200">
        <a:solidFill>
          <a:schemeClr val="tx1"/>
        </a:solidFill>
        <a:latin typeface="+mn-lt"/>
        <a:ea typeface="+mn-ea"/>
        <a:cs typeface="+mn-cs"/>
      </a:defRPr>
    </a:lvl8pPr>
    <a:lvl9pPr marL="3657226" algn="l" defTabSz="91430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ochin" charset="0"/>
              </a:rPr>
              <a:t>Resident – Syncope/Dizziness and Delirium in a patient with dementia – ROCKS – restraints – sitters - antipsychotics</a:t>
            </a:r>
          </a:p>
        </p:txBody>
      </p:sp>
      <p:sp>
        <p:nvSpPr>
          <p:cNvPr id="1536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300">
                <a:solidFill>
                  <a:srgbClr val="2E2F30"/>
                </a:solidFill>
                <a:latin typeface="Cochin" charset="0"/>
                <a:ea typeface="ヒラギノ明朝 Pro W6" charset="-128"/>
                <a:sym typeface="Cochin" charset="0"/>
              </a:defRPr>
            </a:lvl1pPr>
            <a:lvl2pPr marL="742950" indent="-285750" eaLnBrk="0" hangingPunct="0">
              <a:defRPr sz="4300">
                <a:solidFill>
                  <a:srgbClr val="2E2F30"/>
                </a:solidFill>
                <a:latin typeface="Cochin" charset="0"/>
                <a:ea typeface="ヒラギノ明朝 Pro W6" charset="-128"/>
                <a:sym typeface="Cochin" charset="0"/>
              </a:defRPr>
            </a:lvl2pPr>
            <a:lvl3pPr marL="1143000" indent="-228600" eaLnBrk="0" hangingPunct="0">
              <a:defRPr sz="4300">
                <a:solidFill>
                  <a:srgbClr val="2E2F30"/>
                </a:solidFill>
                <a:latin typeface="Cochin" charset="0"/>
                <a:ea typeface="ヒラギノ明朝 Pro W6" charset="-128"/>
                <a:sym typeface="Cochin" charset="0"/>
              </a:defRPr>
            </a:lvl3pPr>
            <a:lvl4pPr marL="1600200" indent="-228600" eaLnBrk="0" hangingPunct="0">
              <a:defRPr sz="4300">
                <a:solidFill>
                  <a:srgbClr val="2E2F30"/>
                </a:solidFill>
                <a:latin typeface="Cochin" charset="0"/>
                <a:ea typeface="ヒラギノ明朝 Pro W6" charset="-128"/>
                <a:sym typeface="Cochin" charset="0"/>
              </a:defRPr>
            </a:lvl4pPr>
            <a:lvl5pPr marL="2057400" indent="-228600" eaLnBrk="0" hangingPunct="0">
              <a:defRPr sz="4300">
                <a:solidFill>
                  <a:srgbClr val="2E2F30"/>
                </a:solidFill>
                <a:latin typeface="Cochin" charset="0"/>
                <a:ea typeface="ヒラギノ明朝 Pro W6" charset="-128"/>
                <a:sym typeface="Cochin" charset="0"/>
              </a:defRPr>
            </a:lvl5pPr>
            <a:lvl6pPr marL="25146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6pPr>
            <a:lvl7pPr marL="29718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7pPr>
            <a:lvl8pPr marL="34290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8pPr>
            <a:lvl9pPr marL="38862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9pPr>
          </a:lstStyle>
          <a:p>
            <a:pPr eaLnBrk="1" hangingPunct="1"/>
            <a:fld id="{C7D653EA-B962-42B6-88A1-316E11371930}" type="slidenum">
              <a:rPr lang="en-US" altLang="en-US" sz="1200"/>
              <a:pPr eaLnBrk="1" hangingPunct="1"/>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300">
                <a:solidFill>
                  <a:srgbClr val="2E2F30"/>
                </a:solidFill>
                <a:latin typeface="Cochin" charset="0"/>
                <a:ea typeface="ヒラギノ明朝 Pro W6" charset="-128"/>
                <a:sym typeface="Cochin" charset="0"/>
              </a:defRPr>
            </a:lvl1pPr>
            <a:lvl2pPr marL="742950" indent="-285750" eaLnBrk="0" hangingPunct="0">
              <a:defRPr sz="4300">
                <a:solidFill>
                  <a:srgbClr val="2E2F30"/>
                </a:solidFill>
                <a:latin typeface="Cochin" charset="0"/>
                <a:ea typeface="ヒラギノ明朝 Pro W6" charset="-128"/>
                <a:sym typeface="Cochin" charset="0"/>
              </a:defRPr>
            </a:lvl2pPr>
            <a:lvl3pPr marL="1143000" indent="-228600" eaLnBrk="0" hangingPunct="0">
              <a:defRPr sz="4300">
                <a:solidFill>
                  <a:srgbClr val="2E2F30"/>
                </a:solidFill>
                <a:latin typeface="Cochin" charset="0"/>
                <a:ea typeface="ヒラギノ明朝 Pro W6" charset="-128"/>
                <a:sym typeface="Cochin" charset="0"/>
              </a:defRPr>
            </a:lvl3pPr>
            <a:lvl4pPr marL="1600200" indent="-228600" eaLnBrk="0" hangingPunct="0">
              <a:defRPr sz="4300">
                <a:solidFill>
                  <a:srgbClr val="2E2F30"/>
                </a:solidFill>
                <a:latin typeface="Cochin" charset="0"/>
                <a:ea typeface="ヒラギノ明朝 Pro W6" charset="-128"/>
                <a:sym typeface="Cochin" charset="0"/>
              </a:defRPr>
            </a:lvl4pPr>
            <a:lvl5pPr marL="2057400" indent="-228600" eaLnBrk="0" hangingPunct="0">
              <a:defRPr sz="4300">
                <a:solidFill>
                  <a:srgbClr val="2E2F30"/>
                </a:solidFill>
                <a:latin typeface="Cochin" charset="0"/>
                <a:ea typeface="ヒラギノ明朝 Pro W6" charset="-128"/>
                <a:sym typeface="Cochin" charset="0"/>
              </a:defRPr>
            </a:lvl5pPr>
            <a:lvl6pPr marL="25146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6pPr>
            <a:lvl7pPr marL="29718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7pPr>
            <a:lvl8pPr marL="34290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8pPr>
            <a:lvl9pPr marL="38862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9pPr>
          </a:lstStyle>
          <a:p>
            <a:pPr eaLnBrk="1" hangingPunct="1"/>
            <a:fld id="{0DBE7694-B564-45F6-A282-FE4BA6548D76}" type="slidenum">
              <a:rPr lang="en-US" altLang="en-US" sz="1200" i="1">
                <a:solidFill>
                  <a:srgbClr val="000000"/>
                </a:solidFill>
                <a:latin typeface="Times" charset="0"/>
                <a:ea typeface="ヒラギノ明朝 Pro W3" charset="-128"/>
                <a:sym typeface="Times" charset="0"/>
              </a:rPr>
              <a:pPr eaLnBrk="1" hangingPunct="1"/>
              <a:t>2</a:t>
            </a:fld>
            <a:endParaRPr lang="en-US" altLang="en-US" sz="1200" i="1">
              <a:solidFill>
                <a:srgbClr val="000000"/>
              </a:solidFill>
              <a:latin typeface="Times" charset="0"/>
              <a:ea typeface="ヒラギノ明朝 Pro W3" charset="-128"/>
              <a:sym typeface="Times" charset="0"/>
            </a:endParaRPr>
          </a:p>
        </p:txBody>
      </p:sp>
      <p:sp>
        <p:nvSpPr>
          <p:cNvPr id="17410" name="Rectangle 2"/>
          <p:cNvSpPr>
            <a:spLocks noChangeArrowheads="1" noTextEdit="1"/>
          </p:cNvSpPr>
          <p:nvPr>
            <p:ph type="sldImg"/>
          </p:nvPr>
        </p:nvSpPr>
        <p:spPr>
          <a:ln/>
        </p:spPr>
      </p:sp>
      <p:sp>
        <p:nvSpPr>
          <p:cNvPr id="17411"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r>
              <a:rPr lang="en-US" altLang="en-US" smtClean="0">
                <a:latin typeface="Cochin" charset="0"/>
              </a:rPr>
              <a:t>We often do not realize how much we need something until it is gone ….</a:t>
            </a:r>
          </a:p>
          <a:p>
            <a:pPr eaLnBrk="1" hangingPunct="1"/>
            <a:endParaRPr lang="en-US" altLang="en-US" smtClean="0">
              <a:latin typeface="Times" charset="0"/>
            </a:endParaRPr>
          </a:p>
          <a:p>
            <a:pPr eaLnBrk="1" hangingPunct="1"/>
            <a:r>
              <a:rPr lang="en-US" altLang="en-US" smtClean="0">
                <a:latin typeface="Times" charset="0"/>
              </a:rPr>
              <a:t>Marlin father, Nemo, Dory</a:t>
            </a:r>
          </a:p>
          <a:p>
            <a:pPr eaLnBrk="1" hangingPunct="1"/>
            <a:r>
              <a:rPr lang="en-US" altLang="en-US" smtClean="0">
                <a:latin typeface="Times" charset="0"/>
              </a:rPr>
              <a:t>When Dory finally encounters Nemo, she has of course forgotten all about him.  When she asks his name, he replies "Nemo", and she comments that "That's a nice name".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endParaRPr lang="en-US" altLang="en-US" smtClean="0">
              <a:latin typeface="Cochin" charset="0"/>
            </a:endParaRPr>
          </a:p>
        </p:txBody>
      </p:sp>
      <p:sp>
        <p:nvSpPr>
          <p:cNvPr id="7168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300">
                <a:solidFill>
                  <a:srgbClr val="2E2F30"/>
                </a:solidFill>
                <a:latin typeface="Cochin" charset="0"/>
                <a:ea typeface="ヒラギノ明朝 Pro W6" charset="-128"/>
                <a:sym typeface="Cochin" charset="0"/>
              </a:defRPr>
            </a:lvl1pPr>
            <a:lvl2pPr marL="742950" indent="-285750" eaLnBrk="0" hangingPunct="0">
              <a:defRPr sz="4300">
                <a:solidFill>
                  <a:srgbClr val="2E2F30"/>
                </a:solidFill>
                <a:latin typeface="Cochin" charset="0"/>
                <a:ea typeface="ヒラギノ明朝 Pro W6" charset="-128"/>
                <a:sym typeface="Cochin" charset="0"/>
              </a:defRPr>
            </a:lvl2pPr>
            <a:lvl3pPr marL="1143000" indent="-228600" eaLnBrk="0" hangingPunct="0">
              <a:defRPr sz="4300">
                <a:solidFill>
                  <a:srgbClr val="2E2F30"/>
                </a:solidFill>
                <a:latin typeface="Cochin" charset="0"/>
                <a:ea typeface="ヒラギノ明朝 Pro W6" charset="-128"/>
                <a:sym typeface="Cochin" charset="0"/>
              </a:defRPr>
            </a:lvl3pPr>
            <a:lvl4pPr marL="1600200" indent="-228600" eaLnBrk="0" hangingPunct="0">
              <a:defRPr sz="4300">
                <a:solidFill>
                  <a:srgbClr val="2E2F30"/>
                </a:solidFill>
                <a:latin typeface="Cochin" charset="0"/>
                <a:ea typeface="ヒラギノ明朝 Pro W6" charset="-128"/>
                <a:sym typeface="Cochin" charset="0"/>
              </a:defRPr>
            </a:lvl4pPr>
            <a:lvl5pPr marL="2057400" indent="-228600" eaLnBrk="0" hangingPunct="0">
              <a:defRPr sz="4300">
                <a:solidFill>
                  <a:srgbClr val="2E2F30"/>
                </a:solidFill>
                <a:latin typeface="Cochin" charset="0"/>
                <a:ea typeface="ヒラギノ明朝 Pro W6" charset="-128"/>
                <a:sym typeface="Cochin" charset="0"/>
              </a:defRPr>
            </a:lvl5pPr>
            <a:lvl6pPr marL="25146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6pPr>
            <a:lvl7pPr marL="29718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7pPr>
            <a:lvl8pPr marL="34290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8pPr>
            <a:lvl9pPr marL="38862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9pPr>
          </a:lstStyle>
          <a:p>
            <a:pPr eaLnBrk="1" hangingPunct="1"/>
            <a:fld id="{3A7C362D-60BD-4F08-AD7C-5D6670E0EC9B}" type="slidenum">
              <a:rPr lang="en-US" altLang="en-US" sz="1200"/>
              <a:pPr eaLnBrk="1" hangingPunct="1"/>
              <a:t>12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ltLang="en-US" smtClean="0">
                <a:latin typeface="Cochin" charset="0"/>
              </a:rPr>
              <a:t>Feeding Bears</a:t>
            </a:r>
          </a:p>
        </p:txBody>
      </p:sp>
      <p:sp>
        <p:nvSpPr>
          <p:cNvPr id="7270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300">
                <a:solidFill>
                  <a:srgbClr val="2E2F30"/>
                </a:solidFill>
                <a:latin typeface="Cochin" charset="0"/>
                <a:ea typeface="ヒラギノ明朝 Pro W6" charset="-128"/>
                <a:sym typeface="Cochin" charset="0"/>
              </a:defRPr>
            </a:lvl1pPr>
            <a:lvl2pPr marL="742950" indent="-285750" eaLnBrk="0" hangingPunct="0">
              <a:defRPr sz="4300">
                <a:solidFill>
                  <a:srgbClr val="2E2F30"/>
                </a:solidFill>
                <a:latin typeface="Cochin" charset="0"/>
                <a:ea typeface="ヒラギノ明朝 Pro W6" charset="-128"/>
                <a:sym typeface="Cochin" charset="0"/>
              </a:defRPr>
            </a:lvl2pPr>
            <a:lvl3pPr marL="1143000" indent="-228600" eaLnBrk="0" hangingPunct="0">
              <a:defRPr sz="4300">
                <a:solidFill>
                  <a:srgbClr val="2E2F30"/>
                </a:solidFill>
                <a:latin typeface="Cochin" charset="0"/>
                <a:ea typeface="ヒラギノ明朝 Pro W6" charset="-128"/>
                <a:sym typeface="Cochin" charset="0"/>
              </a:defRPr>
            </a:lvl3pPr>
            <a:lvl4pPr marL="1600200" indent="-228600" eaLnBrk="0" hangingPunct="0">
              <a:defRPr sz="4300">
                <a:solidFill>
                  <a:srgbClr val="2E2F30"/>
                </a:solidFill>
                <a:latin typeface="Cochin" charset="0"/>
                <a:ea typeface="ヒラギノ明朝 Pro W6" charset="-128"/>
                <a:sym typeface="Cochin" charset="0"/>
              </a:defRPr>
            </a:lvl4pPr>
            <a:lvl5pPr marL="2057400" indent="-228600" eaLnBrk="0" hangingPunct="0">
              <a:defRPr sz="4300">
                <a:solidFill>
                  <a:srgbClr val="2E2F30"/>
                </a:solidFill>
                <a:latin typeface="Cochin" charset="0"/>
                <a:ea typeface="ヒラギノ明朝 Pro W6" charset="-128"/>
                <a:sym typeface="Cochin" charset="0"/>
              </a:defRPr>
            </a:lvl5pPr>
            <a:lvl6pPr marL="25146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6pPr>
            <a:lvl7pPr marL="29718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7pPr>
            <a:lvl8pPr marL="34290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8pPr>
            <a:lvl9pPr marL="38862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9pPr>
          </a:lstStyle>
          <a:p>
            <a:pPr eaLnBrk="1" hangingPunct="1"/>
            <a:fld id="{6EE3A498-D541-4B49-9F87-F7FD1AC80789}" type="slidenum">
              <a:rPr lang="en-US" altLang="en-US" sz="1200"/>
              <a:pPr eaLnBrk="1" hangingPunct="1"/>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C.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6388" cy="975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1151467" y="1246293"/>
            <a:ext cx="11094720" cy="1625600"/>
          </a:xfrm>
        </p:spPr>
        <p:txBody>
          <a:bodyPr/>
          <a:lstStyle>
            <a:lvl1pPr>
              <a:defRPr>
                <a:solidFill>
                  <a:schemeClr val="bg1"/>
                </a:solidFill>
              </a:defRPr>
            </a:lvl1pPr>
          </a:lstStyle>
          <a:p>
            <a:r>
              <a:rPr lang="en-US" smtClean="0"/>
              <a:t>Click to edit Master title style</a:t>
            </a:r>
            <a:endParaRPr lang="en-US"/>
          </a:p>
        </p:txBody>
      </p:sp>
      <p:sp>
        <p:nvSpPr>
          <p:cNvPr id="2052" name="Rectangle 4"/>
          <p:cNvSpPr>
            <a:spLocks noGrp="1" noChangeArrowheads="1"/>
          </p:cNvSpPr>
          <p:nvPr>
            <p:ph type="subTitle" idx="1"/>
          </p:nvPr>
        </p:nvSpPr>
        <p:spPr bwMode="white">
          <a:xfrm>
            <a:off x="1151467" y="2926080"/>
            <a:ext cx="11094720" cy="1300480"/>
          </a:xfrm>
        </p:spPr>
        <p:txBody>
          <a:bodyPr/>
          <a:lstStyle>
            <a:lvl1pPr marL="0" indent="0">
              <a:buFontTx/>
              <a:buNone/>
              <a:defRPr sz="3400">
                <a:solidFill>
                  <a:schemeClr val="bg1"/>
                </a:solidFill>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bwMode="auto">
          <a:xfrm>
            <a:off x="1165225" y="9102725"/>
            <a:ext cx="2709863" cy="433388"/>
          </a:xfrm>
        </p:spPr>
        <p:txBody>
          <a:bodyPr/>
          <a:lstStyle>
            <a:lvl1pPr>
              <a:defRPr>
                <a:solidFill>
                  <a:srgbClr val="002C77"/>
                </a:solidFill>
              </a:defRPr>
            </a:lvl1pPr>
          </a:lstStyle>
          <a:p>
            <a:fld id="{587B482B-EF2C-4F36-8BAF-611FB41530B8}" type="datetime1">
              <a:rPr lang="en-US" altLang="en-US"/>
              <a:pPr/>
              <a:t>2/26/2015</a:t>
            </a:fld>
            <a:endParaRPr lang="en-US" altLang="en-US">
              <a:latin typeface="Times" charset="0"/>
            </a:endParaRPr>
          </a:p>
        </p:txBody>
      </p:sp>
      <p:sp>
        <p:nvSpPr>
          <p:cNvPr id="6" name="Rectangle 6"/>
          <p:cNvSpPr>
            <a:spLocks noGrp="1" noChangeArrowheads="1"/>
          </p:cNvSpPr>
          <p:nvPr>
            <p:ph type="ftr" sz="quarter" idx="11"/>
          </p:nvPr>
        </p:nvSpPr>
        <p:spPr bwMode="white">
          <a:xfrm>
            <a:off x="4443413" y="9102725"/>
            <a:ext cx="4117975" cy="433388"/>
          </a:xfrm>
        </p:spPr>
        <p:txBody>
          <a:bodyPr/>
          <a:lstStyle>
            <a:lvl1pPr>
              <a:defRPr>
                <a:solidFill>
                  <a:srgbClr val="002C77"/>
                </a:solidFill>
              </a:defRPr>
            </a:lvl1pPr>
          </a:lstStyle>
          <a:p>
            <a:pPr>
              <a:defRPr/>
            </a:pPr>
            <a:endParaRPr lang="en-US"/>
          </a:p>
        </p:txBody>
      </p:sp>
      <p:sp>
        <p:nvSpPr>
          <p:cNvPr id="7" name="Rectangle 7"/>
          <p:cNvSpPr>
            <a:spLocks noGrp="1" noChangeArrowheads="1"/>
          </p:cNvSpPr>
          <p:nvPr>
            <p:ph type="sldNum" sz="quarter" idx="12"/>
          </p:nvPr>
        </p:nvSpPr>
        <p:spPr bwMode="white">
          <a:xfrm>
            <a:off x="9536113" y="9102725"/>
            <a:ext cx="2709862" cy="433388"/>
          </a:xfrm>
        </p:spPr>
        <p:txBody>
          <a:bodyPr/>
          <a:lstStyle>
            <a:lvl1pPr>
              <a:defRPr>
                <a:solidFill>
                  <a:srgbClr val="002C77"/>
                </a:solidFill>
              </a:defRPr>
            </a:lvl1pPr>
          </a:lstStyle>
          <a:p>
            <a:fld id="{548F17DE-361A-4FCD-A568-A78B265EFB97}" type="slidenum">
              <a:rPr lang="en-US" altLang="en-US"/>
              <a:pPr/>
              <a:t>‹#›</a:t>
            </a:fld>
            <a:endParaRPr lang="en-US" altLang="en-US"/>
          </a:p>
        </p:txBody>
      </p:sp>
    </p:spTree>
    <p:extLst>
      <p:ext uri="{BB962C8B-B14F-4D97-AF65-F5344CB8AC3E}">
        <p14:creationId xmlns:p14="http://schemas.microsoft.com/office/powerpoint/2010/main" val="339099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0A64D0-8838-4484-96BE-BFE32BAE6E16}" type="datetime1">
              <a:rPr lang="en-US" altLang="en-US"/>
              <a:pPr/>
              <a:t>2/26/2015</a:t>
            </a:fld>
            <a:endParaRPr lang="en-US" alt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E79F14-2419-4659-884F-20F83E8BCBC6}" type="slidenum">
              <a:rPr lang="en-US" altLang="en-US"/>
              <a:pPr/>
              <a:t>‹#›</a:t>
            </a:fld>
            <a:endParaRPr lang="en-US" altLang="en-US"/>
          </a:p>
        </p:txBody>
      </p:sp>
    </p:spTree>
    <p:extLst>
      <p:ext uri="{BB962C8B-B14F-4D97-AF65-F5344CB8AC3E}">
        <p14:creationId xmlns:p14="http://schemas.microsoft.com/office/powerpoint/2010/main" val="390240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2027" y="555416"/>
            <a:ext cx="2763520" cy="811445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1467" y="555416"/>
            <a:ext cx="8073813" cy="81144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172FE0-F212-4F22-BB5A-DEA6F6E2964F}" type="datetime1">
              <a:rPr lang="en-US" altLang="en-US"/>
              <a:pPr/>
              <a:t>2/26/2015</a:t>
            </a:fld>
            <a:endParaRPr lang="en-US" alt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992DC0-C509-478B-9177-04E7286DF415}" type="slidenum">
              <a:rPr lang="en-US" altLang="en-US"/>
              <a:pPr/>
              <a:t>‹#›</a:t>
            </a:fld>
            <a:endParaRPr lang="en-US" altLang="en-US"/>
          </a:p>
        </p:txBody>
      </p:sp>
    </p:spTree>
    <p:extLst>
      <p:ext uri="{BB962C8B-B14F-4D97-AF65-F5344CB8AC3E}">
        <p14:creationId xmlns:p14="http://schemas.microsoft.com/office/powerpoint/2010/main" val="56417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2C01CF4-111C-4244-B6B8-BD49A6510357}" type="datetime1">
              <a:rPr lang="en-US" altLang="en-US"/>
              <a:pPr/>
              <a:t>2/26/2015</a:t>
            </a:fld>
            <a:endParaRPr lang="en-US" alt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3B2458-5A5E-4409-9D15-4A86E3125753}" type="slidenum">
              <a:rPr lang="en-US" altLang="en-US"/>
              <a:pPr/>
              <a:t>‹#›</a:t>
            </a:fld>
            <a:endParaRPr lang="en-US" altLang="en-US"/>
          </a:p>
        </p:txBody>
      </p:sp>
    </p:spTree>
    <p:extLst>
      <p:ext uri="{BB962C8B-B14F-4D97-AF65-F5344CB8AC3E}">
        <p14:creationId xmlns:p14="http://schemas.microsoft.com/office/powerpoint/2010/main" val="79951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lvl1pPr>
            <a:lvl2pPr marL="650197" indent="0">
              <a:buNone/>
              <a:defRPr sz="2600"/>
            </a:lvl2pPr>
            <a:lvl3pPr marL="1300393" indent="0">
              <a:buNone/>
              <a:defRPr sz="2300"/>
            </a:lvl3pPr>
            <a:lvl4pPr marL="1950590" indent="0">
              <a:buNone/>
              <a:defRPr sz="2000"/>
            </a:lvl4pPr>
            <a:lvl5pPr marL="2600786" indent="0">
              <a:buNone/>
              <a:defRPr sz="2000"/>
            </a:lvl5pPr>
            <a:lvl6pPr marL="3250983" indent="0">
              <a:buNone/>
              <a:defRPr sz="2000"/>
            </a:lvl6pPr>
            <a:lvl7pPr marL="3901180" indent="0">
              <a:buNone/>
              <a:defRPr sz="2000"/>
            </a:lvl7pPr>
            <a:lvl8pPr marL="4551376" indent="0">
              <a:buNone/>
              <a:defRPr sz="2000"/>
            </a:lvl8pPr>
            <a:lvl9pPr marL="5201573" indent="0">
              <a:buNone/>
              <a:defRPr sz="20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EC0BCF-858B-4D9E-8DC0-2915FA12A0E4}" type="datetime1">
              <a:rPr lang="en-US" altLang="en-US"/>
              <a:pPr/>
              <a:t>2/26/2015</a:t>
            </a:fld>
            <a:endParaRPr lang="en-US" alt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75A714-EC35-46AF-8BAD-8BBD79FAC32E}" type="slidenum">
              <a:rPr lang="en-US" altLang="en-US"/>
              <a:pPr/>
              <a:t>‹#›</a:t>
            </a:fld>
            <a:endParaRPr lang="en-US" altLang="en-US"/>
          </a:p>
        </p:txBody>
      </p:sp>
    </p:spTree>
    <p:extLst>
      <p:ext uri="{BB962C8B-B14F-4D97-AF65-F5344CB8AC3E}">
        <p14:creationId xmlns:p14="http://schemas.microsoft.com/office/powerpoint/2010/main" val="316966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1468" y="2817707"/>
            <a:ext cx="541866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86880" y="2817707"/>
            <a:ext cx="541866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9034725-9ED4-435B-BD9B-AA30746CDA46}" type="datetime1">
              <a:rPr lang="en-US" altLang="en-US"/>
              <a:pPr/>
              <a:t>2/26/2015</a:t>
            </a:fld>
            <a:endParaRPr lang="en-US" alt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5CE4B59-9CD0-42AA-B4FC-7B063F7690BD}" type="slidenum">
              <a:rPr lang="en-US" altLang="en-US"/>
              <a:pPr/>
              <a:t>‹#›</a:t>
            </a:fld>
            <a:endParaRPr lang="en-US" altLang="en-US"/>
          </a:p>
        </p:txBody>
      </p:sp>
    </p:spTree>
    <p:extLst>
      <p:ext uri="{BB962C8B-B14F-4D97-AF65-F5344CB8AC3E}">
        <p14:creationId xmlns:p14="http://schemas.microsoft.com/office/powerpoint/2010/main" val="388281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915204A-4D75-420B-84BD-CF9D4ACF7F5A}" type="datetime1">
              <a:rPr lang="en-US" altLang="en-US"/>
              <a:pPr/>
              <a:t>2/26/2015</a:t>
            </a:fld>
            <a:endParaRPr lang="en-US" altLang="en-US">
              <a:latin typeface="Times" charset="0"/>
            </a:endParaRP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BABE4A7-6820-4AA0-A4DA-F86E16D9BC28}" type="slidenum">
              <a:rPr lang="en-US" altLang="en-US"/>
              <a:pPr/>
              <a:t>‹#›</a:t>
            </a:fld>
            <a:endParaRPr lang="en-US" altLang="en-US"/>
          </a:p>
        </p:txBody>
      </p:sp>
    </p:spTree>
    <p:extLst>
      <p:ext uri="{BB962C8B-B14F-4D97-AF65-F5344CB8AC3E}">
        <p14:creationId xmlns:p14="http://schemas.microsoft.com/office/powerpoint/2010/main" val="205910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38B2FA5-95BA-448E-AF3F-80034779CF4A}" type="datetime1">
              <a:rPr lang="en-US" altLang="en-US"/>
              <a:pPr/>
              <a:t>2/26/2015</a:t>
            </a:fld>
            <a:endParaRPr lang="en-US" altLang="en-US">
              <a:latin typeface="Times" charset="0"/>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170F91FF-735F-4874-A62C-FAD323D5A8F7}" type="slidenum">
              <a:rPr lang="en-US" altLang="en-US"/>
              <a:pPr/>
              <a:t>‹#›</a:t>
            </a:fld>
            <a:endParaRPr lang="en-US" altLang="en-US"/>
          </a:p>
        </p:txBody>
      </p:sp>
    </p:spTree>
    <p:extLst>
      <p:ext uri="{BB962C8B-B14F-4D97-AF65-F5344CB8AC3E}">
        <p14:creationId xmlns:p14="http://schemas.microsoft.com/office/powerpoint/2010/main" val="78212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590C471-4966-4D4F-B2FD-5AB9DCBE934E}" type="datetime1">
              <a:rPr lang="en-US" altLang="en-US"/>
              <a:pPr/>
              <a:t>2/26/2015</a:t>
            </a:fld>
            <a:endParaRPr lang="en-US" altLang="en-US">
              <a:latin typeface="Times" charset="0"/>
            </a:endParaRP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C41A3C4D-056B-43A0-A977-1E22AFCB619A}" type="slidenum">
              <a:rPr lang="en-US" altLang="en-US"/>
              <a:pPr/>
              <a:t>‹#›</a:t>
            </a:fld>
            <a:endParaRPr lang="en-US" altLang="en-US"/>
          </a:p>
        </p:txBody>
      </p:sp>
    </p:spTree>
    <p:extLst>
      <p:ext uri="{BB962C8B-B14F-4D97-AF65-F5344CB8AC3E}">
        <p14:creationId xmlns:p14="http://schemas.microsoft.com/office/powerpoint/2010/main" val="6724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1449847-18AF-4EB9-A897-04E0114711E9}" type="datetime1">
              <a:rPr lang="en-US" altLang="en-US"/>
              <a:pPr/>
              <a:t>2/26/2015</a:t>
            </a:fld>
            <a:endParaRPr lang="en-US" alt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ADD75A8-4DA7-4335-B1A1-8A224B69E980}" type="slidenum">
              <a:rPr lang="en-US" altLang="en-US"/>
              <a:pPr/>
              <a:t>‹#›</a:t>
            </a:fld>
            <a:endParaRPr lang="en-US" altLang="en-US"/>
          </a:p>
        </p:txBody>
      </p:sp>
    </p:spTree>
    <p:extLst>
      <p:ext uri="{BB962C8B-B14F-4D97-AF65-F5344CB8AC3E}">
        <p14:creationId xmlns:p14="http://schemas.microsoft.com/office/powerpoint/2010/main" val="109345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pPr lvl="0"/>
            <a:r>
              <a:rPr lang="en-US" noProof="0" smtClean="0"/>
              <a:t>Click icon to add picture</a:t>
            </a:r>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0DA6613-173E-449C-8357-020BF136E683}" type="datetime1">
              <a:rPr lang="en-US" altLang="en-US"/>
              <a:pPr/>
              <a:t>2/26/2015</a:t>
            </a:fld>
            <a:endParaRPr lang="en-US" alt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93E8808-DB5B-4DAB-B116-421C11AF9711}" type="slidenum">
              <a:rPr lang="en-US" altLang="en-US"/>
              <a:pPr/>
              <a:t>‹#›</a:t>
            </a:fld>
            <a:endParaRPr lang="en-US" altLang="en-US"/>
          </a:p>
        </p:txBody>
      </p:sp>
    </p:spTree>
    <p:extLst>
      <p:ext uri="{BB962C8B-B14F-4D97-AF65-F5344CB8AC3E}">
        <p14:creationId xmlns:p14="http://schemas.microsoft.com/office/powerpoint/2010/main" val="283850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C.jpg                                                0033966FKarls G4                       C0DC18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6388" cy="975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1150938" y="555625"/>
            <a:ext cx="110553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39" tIns="65020" rIns="130039" bIns="650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black">
          <a:xfrm>
            <a:off x="1150938" y="2817813"/>
            <a:ext cx="1105535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39" tIns="65020" rIns="130039" bIns="650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black">
          <a:xfrm>
            <a:off x="1150938" y="8994775"/>
            <a:ext cx="2709862" cy="433388"/>
          </a:xfrm>
          <a:prstGeom prst="rect">
            <a:avLst/>
          </a:prstGeom>
          <a:noFill/>
          <a:ln w="9525">
            <a:noFill/>
            <a:miter lim="800000"/>
            <a:headEnd/>
            <a:tailEnd/>
          </a:ln>
          <a:effectLst/>
        </p:spPr>
        <p:txBody>
          <a:bodyPr vert="horz" wrap="square" lIns="130039" tIns="65020" rIns="130039" bIns="65020" numCol="1" anchor="t" anchorCtr="0" compatLnSpc="1">
            <a:prstTxWarp prst="textNoShape">
              <a:avLst/>
            </a:prstTxWarp>
          </a:bodyPr>
          <a:lstStyle>
            <a:lvl1pPr>
              <a:defRPr sz="1700">
                <a:solidFill>
                  <a:srgbClr val="254B8E"/>
                </a:solidFill>
                <a:latin typeface="Arial" pitchFamily="34" charset="0"/>
              </a:defRPr>
            </a:lvl1pPr>
          </a:lstStyle>
          <a:p>
            <a:fld id="{7B4BEC09-7C1D-4DC6-9752-E9DC4473BCEA}" type="datetime1">
              <a:rPr lang="en-US" altLang="en-US"/>
              <a:pPr/>
              <a:t>2/26/2015</a:t>
            </a:fld>
            <a:endParaRPr lang="en-US" altLang="en-US"/>
          </a:p>
        </p:txBody>
      </p:sp>
      <p:sp>
        <p:nvSpPr>
          <p:cNvPr id="1029" name="Rectangle 5"/>
          <p:cNvSpPr>
            <a:spLocks noGrp="1" noChangeArrowheads="1"/>
          </p:cNvSpPr>
          <p:nvPr>
            <p:ph type="ftr" sz="quarter" idx="3"/>
          </p:nvPr>
        </p:nvSpPr>
        <p:spPr bwMode="black">
          <a:xfrm>
            <a:off x="4117975" y="8994775"/>
            <a:ext cx="4117975" cy="433388"/>
          </a:xfrm>
          <a:prstGeom prst="rect">
            <a:avLst/>
          </a:prstGeom>
          <a:noFill/>
          <a:ln w="9525">
            <a:noFill/>
            <a:miter lim="800000"/>
            <a:headEnd/>
            <a:tailEnd/>
          </a:ln>
          <a:effectLst/>
        </p:spPr>
        <p:txBody>
          <a:bodyPr vert="horz" wrap="square" lIns="130039" tIns="65020" rIns="130039" bIns="65020" numCol="1" anchor="t" anchorCtr="0" compatLnSpc="1">
            <a:prstTxWarp prst="textNoShape">
              <a:avLst/>
            </a:prstTxWarp>
          </a:bodyPr>
          <a:lstStyle>
            <a:lvl1pPr algn="ctr">
              <a:defRPr sz="1700">
                <a:solidFill>
                  <a:srgbClr val="254B8E"/>
                </a:solidFill>
                <a:latin typeface="+mn-lt"/>
                <a:ea typeface="ヒラギノ明朝 Pro W6" pitchFamily="1" charset="-128"/>
                <a:cs typeface="+mn-cs"/>
                <a:sym typeface="Cochin" pitchFamily="1" charset="0"/>
              </a:defRPr>
            </a:lvl1pPr>
          </a:lstStyle>
          <a:p>
            <a:pPr>
              <a:defRPr/>
            </a:pPr>
            <a:endParaRPr lang="en-US"/>
          </a:p>
        </p:txBody>
      </p:sp>
      <p:sp>
        <p:nvSpPr>
          <p:cNvPr id="1030" name="Rectangle 6"/>
          <p:cNvSpPr>
            <a:spLocks noGrp="1" noChangeArrowheads="1"/>
          </p:cNvSpPr>
          <p:nvPr>
            <p:ph type="sldNum" sz="quarter" idx="4"/>
          </p:nvPr>
        </p:nvSpPr>
        <p:spPr bwMode="black">
          <a:xfrm>
            <a:off x="8778875" y="8994775"/>
            <a:ext cx="1516063" cy="433388"/>
          </a:xfrm>
          <a:prstGeom prst="rect">
            <a:avLst/>
          </a:prstGeom>
          <a:noFill/>
          <a:ln w="9525">
            <a:noFill/>
            <a:miter lim="800000"/>
            <a:headEnd/>
            <a:tailEnd/>
          </a:ln>
          <a:effectLst/>
        </p:spPr>
        <p:txBody>
          <a:bodyPr vert="horz" wrap="square" lIns="130039" tIns="65020" rIns="130039" bIns="65020" numCol="1" anchor="t" anchorCtr="0" compatLnSpc="1">
            <a:prstTxWarp prst="textNoShape">
              <a:avLst/>
            </a:prstTxWarp>
          </a:bodyPr>
          <a:lstStyle>
            <a:lvl1pPr algn="r">
              <a:defRPr sz="1700">
                <a:solidFill>
                  <a:srgbClr val="254B8E"/>
                </a:solidFill>
                <a:latin typeface="Arial" pitchFamily="34" charset="0"/>
              </a:defRPr>
            </a:lvl1pPr>
          </a:lstStyle>
          <a:p>
            <a:fld id="{313AC002-6C61-4181-9B25-5A35C2FD641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635" r:id="rId1"/>
    <p:sldLayoutId id="2147486636" r:id="rId2"/>
    <p:sldLayoutId id="2147486637" r:id="rId3"/>
    <p:sldLayoutId id="2147486638" r:id="rId4"/>
    <p:sldLayoutId id="2147486639" r:id="rId5"/>
    <p:sldLayoutId id="2147486640" r:id="rId6"/>
    <p:sldLayoutId id="2147486641" r:id="rId7"/>
    <p:sldLayoutId id="2147486642" r:id="rId8"/>
    <p:sldLayoutId id="2147486643" r:id="rId9"/>
    <p:sldLayoutId id="2147486644" r:id="rId10"/>
    <p:sldLayoutId id="2147486645" r:id="rId11"/>
  </p:sldLayoutIdLst>
  <p:txStyles>
    <p:titleStyle>
      <a:lvl1pPr algn="l" rtl="0" eaLnBrk="0" fontAlgn="base" hangingPunct="0">
        <a:spcBef>
          <a:spcPct val="0"/>
        </a:spcBef>
        <a:spcAft>
          <a:spcPct val="0"/>
        </a:spcAft>
        <a:defRPr sz="5100" b="1">
          <a:solidFill>
            <a:srgbClr val="254B8E"/>
          </a:solidFill>
          <a:latin typeface="+mj-lt"/>
          <a:ea typeface="MS PGothic" pitchFamily="34" charset="-128"/>
          <a:cs typeface="ＭＳ Ｐゴシック" pitchFamily="-108" charset="-128"/>
        </a:defRPr>
      </a:lvl1pPr>
      <a:lvl2pPr algn="l" rtl="0" eaLnBrk="0" fontAlgn="base" hangingPunct="0">
        <a:spcBef>
          <a:spcPct val="0"/>
        </a:spcBef>
        <a:spcAft>
          <a:spcPct val="0"/>
        </a:spcAft>
        <a:defRPr sz="5100" b="1">
          <a:solidFill>
            <a:srgbClr val="254B8E"/>
          </a:solidFill>
          <a:latin typeface="Arial" charset="0"/>
          <a:ea typeface="MS PGothic" pitchFamily="34" charset="-128"/>
          <a:cs typeface="ＭＳ Ｐゴシック" pitchFamily="-108" charset="-128"/>
        </a:defRPr>
      </a:lvl2pPr>
      <a:lvl3pPr algn="l" rtl="0" eaLnBrk="0" fontAlgn="base" hangingPunct="0">
        <a:spcBef>
          <a:spcPct val="0"/>
        </a:spcBef>
        <a:spcAft>
          <a:spcPct val="0"/>
        </a:spcAft>
        <a:defRPr sz="5100" b="1">
          <a:solidFill>
            <a:srgbClr val="254B8E"/>
          </a:solidFill>
          <a:latin typeface="Arial" charset="0"/>
          <a:ea typeface="MS PGothic" pitchFamily="34" charset="-128"/>
          <a:cs typeface="ＭＳ Ｐゴシック" pitchFamily="-108" charset="-128"/>
        </a:defRPr>
      </a:lvl3pPr>
      <a:lvl4pPr algn="l" rtl="0" eaLnBrk="0" fontAlgn="base" hangingPunct="0">
        <a:spcBef>
          <a:spcPct val="0"/>
        </a:spcBef>
        <a:spcAft>
          <a:spcPct val="0"/>
        </a:spcAft>
        <a:defRPr sz="5100" b="1">
          <a:solidFill>
            <a:srgbClr val="254B8E"/>
          </a:solidFill>
          <a:latin typeface="Arial" charset="0"/>
          <a:ea typeface="MS PGothic" pitchFamily="34" charset="-128"/>
          <a:cs typeface="ＭＳ Ｐゴシック" pitchFamily="-108" charset="-128"/>
        </a:defRPr>
      </a:lvl4pPr>
      <a:lvl5pPr algn="l" rtl="0" eaLnBrk="0" fontAlgn="base" hangingPunct="0">
        <a:spcBef>
          <a:spcPct val="0"/>
        </a:spcBef>
        <a:spcAft>
          <a:spcPct val="0"/>
        </a:spcAft>
        <a:defRPr sz="5100" b="1">
          <a:solidFill>
            <a:srgbClr val="254B8E"/>
          </a:solidFill>
          <a:latin typeface="Arial" charset="0"/>
          <a:ea typeface="MS PGothic" pitchFamily="34" charset="-128"/>
          <a:cs typeface="ＭＳ Ｐゴシック" pitchFamily="-108" charset="-128"/>
        </a:defRPr>
      </a:lvl5pPr>
      <a:lvl6pPr marL="650197" algn="l" rtl="0" eaLnBrk="1" fontAlgn="base" hangingPunct="1">
        <a:spcBef>
          <a:spcPct val="0"/>
        </a:spcBef>
        <a:spcAft>
          <a:spcPct val="0"/>
        </a:spcAft>
        <a:defRPr sz="5100" b="1">
          <a:solidFill>
            <a:srgbClr val="254B8E"/>
          </a:solidFill>
          <a:latin typeface="Arial" charset="0"/>
        </a:defRPr>
      </a:lvl6pPr>
      <a:lvl7pPr marL="1300393" algn="l" rtl="0" eaLnBrk="1" fontAlgn="base" hangingPunct="1">
        <a:spcBef>
          <a:spcPct val="0"/>
        </a:spcBef>
        <a:spcAft>
          <a:spcPct val="0"/>
        </a:spcAft>
        <a:defRPr sz="5100" b="1">
          <a:solidFill>
            <a:srgbClr val="254B8E"/>
          </a:solidFill>
          <a:latin typeface="Arial" charset="0"/>
        </a:defRPr>
      </a:lvl7pPr>
      <a:lvl8pPr marL="1950590" algn="l" rtl="0" eaLnBrk="1" fontAlgn="base" hangingPunct="1">
        <a:spcBef>
          <a:spcPct val="0"/>
        </a:spcBef>
        <a:spcAft>
          <a:spcPct val="0"/>
        </a:spcAft>
        <a:defRPr sz="5100" b="1">
          <a:solidFill>
            <a:srgbClr val="254B8E"/>
          </a:solidFill>
          <a:latin typeface="Arial" charset="0"/>
        </a:defRPr>
      </a:lvl8pPr>
      <a:lvl9pPr marL="2600786" algn="l" rtl="0" eaLnBrk="1" fontAlgn="base" hangingPunct="1">
        <a:spcBef>
          <a:spcPct val="0"/>
        </a:spcBef>
        <a:spcAft>
          <a:spcPct val="0"/>
        </a:spcAft>
        <a:defRPr sz="5100" b="1">
          <a:solidFill>
            <a:srgbClr val="254B8E"/>
          </a:solidFill>
          <a:latin typeface="Arial" charset="0"/>
        </a:defRPr>
      </a:lvl9pPr>
    </p:titleStyle>
    <p:bodyStyle>
      <a:lvl1pPr marL="487363" indent="-487363" algn="l" rtl="0" eaLnBrk="0" fontAlgn="base" hangingPunct="0">
        <a:spcBef>
          <a:spcPct val="20000"/>
        </a:spcBef>
        <a:spcAft>
          <a:spcPct val="0"/>
        </a:spcAft>
        <a:buChar char="•"/>
        <a:defRPr sz="4600">
          <a:solidFill>
            <a:srgbClr val="254B8E"/>
          </a:solidFill>
          <a:latin typeface="+mn-lt"/>
          <a:ea typeface="MS PGothic" pitchFamily="34" charset="-128"/>
          <a:cs typeface="ＭＳ Ｐゴシック" pitchFamily="-108" charset="-128"/>
        </a:defRPr>
      </a:lvl1pPr>
      <a:lvl2pPr marL="1055688" indent="-404813" algn="l" rtl="0" eaLnBrk="0" fontAlgn="base" hangingPunct="0">
        <a:spcBef>
          <a:spcPct val="20000"/>
        </a:spcBef>
        <a:spcAft>
          <a:spcPct val="0"/>
        </a:spcAft>
        <a:buChar char="–"/>
        <a:defRPr sz="4000">
          <a:solidFill>
            <a:srgbClr val="254B8E"/>
          </a:solidFill>
          <a:latin typeface="+mn-lt"/>
          <a:ea typeface="MS PGothic" pitchFamily="34" charset="-128"/>
        </a:defRPr>
      </a:lvl2pPr>
      <a:lvl3pPr marL="1624013" indent="-323850" algn="l" rtl="0" eaLnBrk="0" fontAlgn="base" hangingPunct="0">
        <a:spcBef>
          <a:spcPct val="20000"/>
        </a:spcBef>
        <a:spcAft>
          <a:spcPct val="0"/>
        </a:spcAft>
        <a:buChar char="•"/>
        <a:defRPr sz="3400">
          <a:solidFill>
            <a:srgbClr val="254B8E"/>
          </a:solidFill>
          <a:latin typeface="+mn-lt"/>
          <a:ea typeface="MS PGothic" pitchFamily="34" charset="-128"/>
        </a:defRPr>
      </a:lvl3pPr>
      <a:lvl4pPr marL="2274888" indent="-323850" algn="l" rtl="0" eaLnBrk="0" fontAlgn="base" hangingPunct="0">
        <a:spcBef>
          <a:spcPct val="20000"/>
        </a:spcBef>
        <a:spcAft>
          <a:spcPct val="0"/>
        </a:spcAft>
        <a:buChar char="–"/>
        <a:defRPr sz="2800">
          <a:solidFill>
            <a:srgbClr val="254B8E"/>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rgbClr val="254B8E"/>
          </a:solidFill>
          <a:latin typeface="+mn-lt"/>
          <a:ea typeface="MS PGothic" pitchFamily="34" charset="-128"/>
        </a:defRPr>
      </a:lvl5pPr>
      <a:lvl6pPr marL="3576081" indent="-325098" algn="l" rtl="0" eaLnBrk="1" fontAlgn="base" hangingPunct="1">
        <a:spcBef>
          <a:spcPct val="20000"/>
        </a:spcBef>
        <a:spcAft>
          <a:spcPct val="0"/>
        </a:spcAft>
        <a:buChar char="»"/>
        <a:defRPr sz="2800">
          <a:solidFill>
            <a:srgbClr val="254B8E"/>
          </a:solidFill>
          <a:latin typeface="+mn-lt"/>
        </a:defRPr>
      </a:lvl6pPr>
      <a:lvl7pPr marL="4226278" indent="-325098" algn="l" rtl="0" eaLnBrk="1" fontAlgn="base" hangingPunct="1">
        <a:spcBef>
          <a:spcPct val="20000"/>
        </a:spcBef>
        <a:spcAft>
          <a:spcPct val="0"/>
        </a:spcAft>
        <a:buChar char="»"/>
        <a:defRPr sz="2800">
          <a:solidFill>
            <a:srgbClr val="254B8E"/>
          </a:solidFill>
          <a:latin typeface="+mn-lt"/>
        </a:defRPr>
      </a:lvl7pPr>
      <a:lvl8pPr marL="4876475" indent="-325098" algn="l" rtl="0" eaLnBrk="1" fontAlgn="base" hangingPunct="1">
        <a:spcBef>
          <a:spcPct val="20000"/>
        </a:spcBef>
        <a:spcAft>
          <a:spcPct val="0"/>
        </a:spcAft>
        <a:buChar char="»"/>
        <a:defRPr sz="2800">
          <a:solidFill>
            <a:srgbClr val="254B8E"/>
          </a:solidFill>
          <a:latin typeface="+mn-lt"/>
        </a:defRPr>
      </a:lvl8pPr>
      <a:lvl9pPr marL="5526671" indent="-325098" algn="l" rtl="0" eaLnBrk="1" fontAlgn="base" hangingPunct="1">
        <a:spcBef>
          <a:spcPct val="20000"/>
        </a:spcBef>
        <a:spcAft>
          <a:spcPct val="0"/>
        </a:spcAft>
        <a:buChar char="»"/>
        <a:defRPr sz="2800">
          <a:solidFill>
            <a:srgbClr val="254B8E"/>
          </a:solidFill>
          <a:latin typeface="+mn-lt"/>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lz.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0" y="2971800"/>
            <a:ext cx="13004800" cy="2286000"/>
          </a:xfrm>
          <a:extLst>
            <a:ext uri="{FAA26D3D-D897-4be2-8F04-BA451C77F1D7}">
              <ma14:placeholderFlag xmlns:ma14="http://schemas.microsoft.com/office/mac/drawingml/2011/main" xmlns="" val="1"/>
            </a:ext>
          </a:extLst>
        </p:spPr>
        <p:txBody>
          <a:bodyPr/>
          <a:lstStyle/>
          <a:p>
            <a:pPr algn="ctr" eaLnBrk="1" hangingPunct="1">
              <a:defRPr/>
            </a:pPr>
            <a:r>
              <a:rPr lang="en-US" sz="4800" b="0" dirty="0" smtClean="0">
                <a:solidFill>
                  <a:srgbClr val="000000"/>
                </a:solidFill>
                <a:latin typeface="Times"/>
                <a:ea typeface="ＭＳ Ｐゴシック" pitchFamily="-108" charset="-128"/>
                <a:cs typeface="+mj-cs"/>
                <a:sym typeface="Times" pitchFamily="48" charset="0"/>
              </a:rPr>
              <a:t>Management of </a:t>
            </a:r>
            <a:r>
              <a:rPr lang="en-US" sz="4800" b="0" strike="sngStrike" dirty="0" smtClean="0">
                <a:solidFill>
                  <a:srgbClr val="000000"/>
                </a:solidFill>
                <a:latin typeface="Times"/>
                <a:ea typeface="ＭＳ Ｐゴシック" pitchFamily="-108" charset="-128"/>
                <a:cs typeface="+mj-cs"/>
                <a:sym typeface="Times" pitchFamily="48" charset="0"/>
              </a:rPr>
              <a:t>Behavioral Challenges </a:t>
            </a:r>
            <a:r>
              <a:rPr lang="en-US" sz="4800" b="0" dirty="0" smtClean="0">
                <a:solidFill>
                  <a:srgbClr val="000000"/>
                </a:solidFill>
                <a:latin typeface="Times"/>
                <a:ea typeface="ＭＳ Ｐゴシック" pitchFamily="-108" charset="-128"/>
                <a:cs typeface="+mj-cs"/>
                <a:sym typeface="Times" pitchFamily="48" charset="0"/>
              </a:rPr>
              <a:t>in Dementia</a:t>
            </a:r>
            <a:br>
              <a:rPr lang="en-US" sz="4800" b="0" dirty="0" smtClean="0">
                <a:solidFill>
                  <a:srgbClr val="000000"/>
                </a:solidFill>
                <a:latin typeface="Times"/>
                <a:ea typeface="ＭＳ Ｐゴシック" pitchFamily="-108" charset="-128"/>
                <a:cs typeface="+mj-cs"/>
                <a:sym typeface="Times" pitchFamily="48" charset="0"/>
              </a:rPr>
            </a:br>
            <a:r>
              <a:rPr lang="en-US" sz="6400" b="0" dirty="0" smtClean="0">
                <a:solidFill>
                  <a:srgbClr val="FF0000"/>
                </a:solidFill>
                <a:latin typeface="Segoe Print" panose="02000600000000000000" pitchFamily="2" charset="0"/>
                <a:ea typeface="ＭＳ Ｐゴシック" pitchFamily="-108" charset="-128"/>
                <a:cs typeface="+mj-cs"/>
                <a:sym typeface="Times" pitchFamily="48" charset="0"/>
              </a:rPr>
              <a:t>Agitation</a:t>
            </a:r>
            <a:endParaRPr lang="en-US" sz="6000" dirty="0" smtClean="0">
              <a:solidFill>
                <a:srgbClr val="FF0000"/>
              </a:solidFill>
              <a:latin typeface="Segoe Print" panose="02000600000000000000" pitchFamily="2" charset="0"/>
              <a:ea typeface="ＭＳ Ｐゴシック" pitchFamily="34" charset="-128"/>
            </a:endParaRPr>
          </a:p>
        </p:txBody>
      </p:sp>
      <p:sp>
        <p:nvSpPr>
          <p:cNvPr id="14338" name="Rectangle 2"/>
          <p:cNvSpPr>
            <a:spLocks noGrp="1" noChangeArrowheads="1"/>
          </p:cNvSpPr>
          <p:nvPr>
            <p:ph idx="1"/>
          </p:nvPr>
        </p:nvSpPr>
        <p:spPr>
          <a:xfrm>
            <a:off x="482600" y="5359400"/>
            <a:ext cx="12192000" cy="2451100"/>
          </a:xfrm>
        </p:spPr>
        <p:txBody>
          <a:bodyPr/>
          <a:lstStyle/>
          <a:p>
            <a:pPr algn="r" eaLnBrk="1" hangingPunct="1">
              <a:buFontTx/>
              <a:buNone/>
            </a:pPr>
            <a:r>
              <a:rPr lang="en-US" altLang="en-US" dirty="0" smtClean="0"/>
              <a:t>           </a:t>
            </a:r>
          </a:p>
          <a:p>
            <a:pPr eaLnBrk="1" hangingPunct="1">
              <a:buFontTx/>
              <a:buNone/>
            </a:pPr>
            <a:r>
              <a:rPr lang="en-US" altLang="en-US" sz="3200" dirty="0" smtClean="0"/>
              <a:t>Dr. </a:t>
            </a:r>
            <a:r>
              <a:rPr lang="en-US" altLang="en-US" sz="3200" dirty="0" err="1" smtClean="0"/>
              <a:t>Abhay</a:t>
            </a:r>
            <a:r>
              <a:rPr lang="en-US" altLang="en-US" sz="3200" dirty="0" smtClean="0"/>
              <a:t> </a:t>
            </a:r>
            <a:r>
              <a:rPr lang="en-US" altLang="en-US" sz="3200" dirty="0" err="1" smtClean="0"/>
              <a:t>Moghekar</a:t>
            </a:r>
            <a:r>
              <a:rPr lang="en-US" altLang="en-US" sz="3200" dirty="0" smtClean="0"/>
              <a:t>, M.B.,B.S.                 </a:t>
            </a:r>
          </a:p>
          <a:p>
            <a:pPr eaLnBrk="1" hangingPunct="1">
              <a:buFontTx/>
              <a:buNone/>
            </a:pPr>
            <a:r>
              <a:rPr lang="en-US" altLang="en-US" sz="3200" dirty="0" smtClean="0"/>
              <a:t>Director – Center for CSF Disorders,</a:t>
            </a:r>
          </a:p>
          <a:p>
            <a:pPr eaLnBrk="1" hangingPunct="1">
              <a:buFontTx/>
              <a:buNone/>
            </a:pPr>
            <a:r>
              <a:rPr lang="en-US" altLang="en-US" sz="3200" dirty="0" smtClean="0"/>
              <a:t>Clinical Core Co-Leader Johns Hopkins ADRC</a:t>
            </a:r>
          </a:p>
          <a:p>
            <a:pPr eaLnBrk="1" hangingPunct="1">
              <a:buFontTx/>
              <a:buNone/>
            </a:pPr>
            <a:r>
              <a:rPr lang="en-US" altLang="en-US" sz="3200" dirty="0" smtClean="0"/>
              <a:t>Johns Hopkins University – School of Medicine</a:t>
            </a:r>
          </a:p>
          <a:p>
            <a:pPr algn="r" eaLnBrk="1" hangingPunct="1"/>
            <a:endParaRPr lang="en-US" altLang="en-US" sz="32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altLang="en-US" smtClean="0"/>
          </a:p>
        </p:txBody>
      </p:sp>
      <p:pic>
        <p:nvPicPr>
          <p:cNvPr id="389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2" t="21121" r="4298" b="10017"/>
          <a:stretch>
            <a:fillRect/>
          </a:stretch>
        </p:blipFill>
        <p:spPr>
          <a:xfrm>
            <a:off x="4856163" y="-11113"/>
            <a:ext cx="8148637" cy="9744076"/>
          </a:xfrm>
        </p:spPr>
      </p:pic>
      <p:sp>
        <p:nvSpPr>
          <p:cNvPr id="38915" name="TextBox 4"/>
          <p:cNvSpPr txBox="1">
            <a:spLocks noChangeArrowheads="1"/>
          </p:cNvSpPr>
          <p:nvPr/>
        </p:nvSpPr>
        <p:spPr bwMode="auto">
          <a:xfrm>
            <a:off x="0" y="2819400"/>
            <a:ext cx="459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rgbClr val="2E2F30"/>
                </a:solidFill>
                <a:latin typeface="Cochin" charset="0"/>
                <a:ea typeface="ヒラギノ明朝 Pro W6" charset="-128"/>
                <a:sym typeface="Cochin" charset="0"/>
              </a:defRPr>
            </a:lvl1pPr>
            <a:lvl2pPr marL="742950" indent="-285750" eaLnBrk="0" hangingPunct="0">
              <a:defRPr sz="4300">
                <a:solidFill>
                  <a:srgbClr val="2E2F30"/>
                </a:solidFill>
                <a:latin typeface="Cochin" charset="0"/>
                <a:ea typeface="ヒラギノ明朝 Pro W6" charset="-128"/>
                <a:sym typeface="Cochin" charset="0"/>
              </a:defRPr>
            </a:lvl2pPr>
            <a:lvl3pPr marL="1143000" indent="-228600" eaLnBrk="0" hangingPunct="0">
              <a:defRPr sz="4300">
                <a:solidFill>
                  <a:srgbClr val="2E2F30"/>
                </a:solidFill>
                <a:latin typeface="Cochin" charset="0"/>
                <a:ea typeface="ヒラギノ明朝 Pro W6" charset="-128"/>
                <a:sym typeface="Cochin" charset="0"/>
              </a:defRPr>
            </a:lvl3pPr>
            <a:lvl4pPr marL="1600200" indent="-228600" eaLnBrk="0" hangingPunct="0">
              <a:defRPr sz="4300">
                <a:solidFill>
                  <a:srgbClr val="2E2F30"/>
                </a:solidFill>
                <a:latin typeface="Cochin" charset="0"/>
                <a:ea typeface="ヒラギノ明朝 Pro W6" charset="-128"/>
                <a:sym typeface="Cochin" charset="0"/>
              </a:defRPr>
            </a:lvl4pPr>
            <a:lvl5pPr marL="2057400" indent="-228600" eaLnBrk="0" hangingPunct="0">
              <a:defRPr sz="4300">
                <a:solidFill>
                  <a:srgbClr val="2E2F30"/>
                </a:solidFill>
                <a:latin typeface="Cochin" charset="0"/>
                <a:ea typeface="ヒラギノ明朝 Pro W6" charset="-128"/>
                <a:sym typeface="Cochin" charset="0"/>
              </a:defRPr>
            </a:lvl5pPr>
            <a:lvl6pPr marL="25146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6pPr>
            <a:lvl7pPr marL="29718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7pPr>
            <a:lvl8pPr marL="34290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8pPr>
            <a:lvl9pPr marL="38862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9pPr>
          </a:lstStyle>
          <a:p>
            <a:pPr eaLnBrk="1" hangingPunct="1"/>
            <a:r>
              <a:rPr lang="en-US" altLang="en-US"/>
              <a:t>The same behavior may have different antecedents and underlying causes; hence management will differ accordingly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smtClean="0"/>
              <a:t>Cohen Mansfield</a:t>
            </a:r>
          </a:p>
        </p:txBody>
      </p:sp>
      <p:sp>
        <p:nvSpPr>
          <p:cNvPr id="39938" name="Content Placeholder 2"/>
          <p:cNvSpPr>
            <a:spLocks noGrp="1"/>
          </p:cNvSpPr>
          <p:nvPr>
            <p:ph idx="1"/>
          </p:nvPr>
        </p:nvSpPr>
        <p:spPr/>
        <p:txBody>
          <a:bodyPr/>
          <a:lstStyle/>
          <a:p>
            <a:r>
              <a:rPr lang="en-US" altLang="en-US" smtClean="0"/>
              <a:t>Unmet needs model</a:t>
            </a:r>
          </a:p>
          <a:p>
            <a:r>
              <a:rPr lang="en-US" altLang="zh-CN" smtClean="0">
                <a:ea typeface="SimSun" pitchFamily="2" charset="-122"/>
              </a:rPr>
              <a:t>Learning/behavioral model</a:t>
            </a:r>
          </a:p>
          <a:p>
            <a:r>
              <a:rPr lang="en-US" altLang="zh-CN" sz="4800" smtClean="0">
                <a:ea typeface="SimSun" pitchFamily="2" charset="-122"/>
              </a:rPr>
              <a:t>Environmental vulnerability/reduced stress-threshold model </a:t>
            </a:r>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555625"/>
            <a:ext cx="13004800" cy="1625600"/>
          </a:xfrm>
        </p:spPr>
        <p:txBody>
          <a:bodyPr/>
          <a:lstStyle/>
          <a:p>
            <a:pPr algn="ctr"/>
            <a:r>
              <a:rPr lang="en-US" altLang="en-US" smtClean="0"/>
              <a:t>Cohen-Mansfield “unmet needs” model</a:t>
            </a:r>
          </a:p>
        </p:txBody>
      </p:sp>
      <p:sp>
        <p:nvSpPr>
          <p:cNvPr id="3" name="Content Placeholder 2"/>
          <p:cNvSpPr>
            <a:spLocks noGrp="1"/>
          </p:cNvSpPr>
          <p:nvPr>
            <p:ph idx="1"/>
          </p:nvPr>
        </p:nvSpPr>
        <p:spPr>
          <a:xfrm>
            <a:off x="33338" y="2286000"/>
            <a:ext cx="12971462" cy="7467600"/>
          </a:xfrm>
        </p:spPr>
        <p:txBody>
          <a:bodyPr/>
          <a:lstStyle/>
          <a:p>
            <a:pPr marL="660400" indent="-660400" eaLnBrk="1" hangingPunct="1">
              <a:lnSpc>
                <a:spcPct val="80000"/>
              </a:lnSpc>
              <a:defRPr/>
            </a:pPr>
            <a:r>
              <a:rPr lang="en-US" altLang="zh-CN" sz="3600" dirty="0">
                <a:ea typeface="宋体" charset="0"/>
                <a:cs typeface="宋体" charset="0"/>
              </a:rPr>
              <a:t>There is an underlying unmet need that is causing the inappropriate behavior. </a:t>
            </a:r>
          </a:p>
          <a:p>
            <a:pPr marL="660400" indent="-660400" eaLnBrk="1" hangingPunct="1">
              <a:lnSpc>
                <a:spcPct val="80000"/>
              </a:lnSpc>
              <a:defRPr/>
            </a:pPr>
            <a:r>
              <a:rPr lang="en-US" altLang="zh-CN" sz="3600" dirty="0">
                <a:ea typeface="宋体" charset="0"/>
                <a:cs typeface="宋体" charset="0"/>
              </a:rPr>
              <a:t>This need is frequently not apparent to the observer or the caregiver</a:t>
            </a:r>
            <a:r>
              <a:rPr lang="en-US" altLang="zh-CN" sz="3600" dirty="0" smtClean="0">
                <a:ea typeface="宋体" charset="0"/>
                <a:cs typeface="宋体" charset="0"/>
              </a:rPr>
              <a:t>, or caregivers </a:t>
            </a:r>
            <a:r>
              <a:rPr lang="en-US" altLang="zh-CN" sz="3600" dirty="0">
                <a:ea typeface="宋体" charset="0"/>
                <a:cs typeface="宋体" charset="0"/>
              </a:rPr>
              <a:t>do not feel able to fulfill this need (example -sensory deprivation, boredom, and loneliness)</a:t>
            </a:r>
          </a:p>
          <a:p>
            <a:pPr marL="660400" indent="-660400" eaLnBrk="1" hangingPunct="1">
              <a:lnSpc>
                <a:spcPct val="80000"/>
              </a:lnSpc>
              <a:defRPr/>
            </a:pPr>
            <a:r>
              <a:rPr lang="en-US" altLang="zh-CN" sz="3600" dirty="0" smtClean="0">
                <a:ea typeface="宋体" charset="0"/>
                <a:cs typeface="宋体" charset="0"/>
              </a:rPr>
              <a:t>Possible </a:t>
            </a:r>
            <a:r>
              <a:rPr lang="en-US" altLang="zh-CN" sz="3600" dirty="0">
                <a:ea typeface="宋体" charset="0"/>
                <a:cs typeface="宋体" charset="0"/>
              </a:rPr>
              <a:t>responses:</a:t>
            </a:r>
          </a:p>
          <a:p>
            <a:pPr marL="1049338" lvl="1" indent="-577850" eaLnBrk="1" hangingPunct="1">
              <a:lnSpc>
                <a:spcPct val="80000"/>
              </a:lnSpc>
              <a:defRPr/>
            </a:pPr>
            <a:r>
              <a:rPr lang="en-US" altLang="zh-CN" sz="3600" dirty="0">
                <a:ea typeface="宋体" charset="0"/>
                <a:cs typeface="宋体" charset="0"/>
              </a:rPr>
              <a:t>Providing sensory stimulation, activities, and social contacts -The provision of hearing </a:t>
            </a:r>
            <a:r>
              <a:rPr lang="en-US" altLang="zh-CN" sz="3600" dirty="0" smtClean="0">
                <a:ea typeface="宋体" charset="0"/>
                <a:cs typeface="宋体" charset="0"/>
              </a:rPr>
              <a:t>aids, corrective lenses </a:t>
            </a:r>
            <a:r>
              <a:rPr lang="en-US" altLang="zh-CN" sz="3600" dirty="0">
                <a:ea typeface="宋体" charset="0"/>
                <a:cs typeface="宋体" charset="0"/>
              </a:rPr>
              <a:t>may decrease isolation due to sensory deprivation</a:t>
            </a:r>
          </a:p>
          <a:p>
            <a:pPr marL="1049338" lvl="1" indent="-577850" eaLnBrk="1" hangingPunct="1">
              <a:lnSpc>
                <a:spcPct val="80000"/>
              </a:lnSpc>
              <a:defRPr/>
            </a:pPr>
            <a:r>
              <a:rPr lang="en-US" altLang="zh-CN" sz="3600" dirty="0">
                <a:ea typeface="宋体" charset="0"/>
                <a:cs typeface="宋体" charset="0"/>
              </a:rPr>
              <a:t>Easily accessible outdoor area </a:t>
            </a:r>
          </a:p>
          <a:p>
            <a:pPr marL="1049338" lvl="1" indent="-577850" eaLnBrk="1" hangingPunct="1">
              <a:lnSpc>
                <a:spcPct val="80000"/>
              </a:lnSpc>
              <a:defRPr/>
            </a:pPr>
            <a:r>
              <a:rPr lang="en-US" altLang="zh-CN" sz="3600" dirty="0">
                <a:ea typeface="宋体" charset="0"/>
                <a:cs typeface="宋体" charset="0"/>
              </a:rPr>
              <a:t>Reduced levels of restraints</a:t>
            </a:r>
          </a:p>
          <a:p>
            <a:pPr marL="1049338" lvl="1" indent="-577850" eaLnBrk="1" hangingPunct="1">
              <a:lnSpc>
                <a:spcPct val="80000"/>
              </a:lnSpc>
              <a:defRPr/>
            </a:pPr>
            <a:r>
              <a:rPr lang="en-US" altLang="zh-CN" sz="3600" dirty="0">
                <a:ea typeface="宋体" charset="0"/>
                <a:cs typeface="宋体" charset="0"/>
              </a:rPr>
              <a:t>Sufficient levels of light</a:t>
            </a:r>
          </a:p>
          <a:p>
            <a:pPr marL="1049338" lvl="1" indent="-577850" eaLnBrk="1" hangingPunct="1">
              <a:lnSpc>
                <a:spcPct val="80000"/>
              </a:lnSpc>
              <a:defRPr/>
            </a:pPr>
            <a:r>
              <a:rPr lang="en-US" altLang="zh-CN" sz="3600" dirty="0" smtClean="0">
                <a:ea typeface="宋体" charset="0"/>
                <a:cs typeface="宋体" charset="0"/>
              </a:rPr>
              <a:t>Appropriate treatment </a:t>
            </a:r>
            <a:r>
              <a:rPr lang="en-US" altLang="zh-CN" sz="3600" dirty="0">
                <a:ea typeface="宋体" charset="0"/>
                <a:cs typeface="宋体" charset="0"/>
              </a:rPr>
              <a:t>of pain</a:t>
            </a:r>
            <a:endParaRPr lang="en-US" sz="3600" dirty="0">
              <a:ea typeface="ＭＳ Ｐゴシック" pitchFamily="-108" charset="-128"/>
            </a:endParaRPr>
          </a:p>
          <a:p>
            <a:pPr>
              <a:defRPr/>
            </a:pPr>
            <a:r>
              <a:rPr lang="en-US" sz="3600" dirty="0" err="1" smtClean="0">
                <a:solidFill>
                  <a:srgbClr val="FF0000"/>
                </a:solidFill>
                <a:ea typeface="ＭＳ Ｐゴシック" pitchFamily="-108" charset="-128"/>
              </a:rPr>
              <a:t>Eg</a:t>
            </a:r>
            <a:r>
              <a:rPr lang="en-US" sz="3600" dirty="0" smtClean="0">
                <a:solidFill>
                  <a:srgbClr val="FF0000"/>
                </a:solidFill>
                <a:ea typeface="ＭＳ Ｐゴシック" pitchFamily="-108" charset="-128"/>
              </a:rPr>
              <a:t>: Pacers - activity</a:t>
            </a:r>
            <a:endParaRPr lang="en-US" sz="3600" dirty="0">
              <a:solidFill>
                <a:srgbClr val="FF0000"/>
              </a:solidFill>
              <a:ea typeface="ＭＳ Ｐゴシック" pitchFamily="-108"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ctr"/>
            <a:r>
              <a:rPr lang="en-US" altLang="zh-CN" smtClean="0">
                <a:ea typeface="SimSun" pitchFamily="2" charset="-122"/>
              </a:rPr>
              <a:t>Learning/behavioral models</a:t>
            </a:r>
            <a:br>
              <a:rPr lang="en-US" altLang="zh-CN" smtClean="0">
                <a:ea typeface="SimSun" pitchFamily="2" charset="-122"/>
              </a:rPr>
            </a:br>
            <a:endParaRPr lang="en-US" altLang="en-US" smtClean="0"/>
          </a:p>
        </p:txBody>
      </p:sp>
      <p:sp>
        <p:nvSpPr>
          <p:cNvPr id="41986" name="Content Placeholder 2"/>
          <p:cNvSpPr>
            <a:spLocks noGrp="1"/>
          </p:cNvSpPr>
          <p:nvPr>
            <p:ph idx="1"/>
          </p:nvPr>
        </p:nvSpPr>
        <p:spPr>
          <a:xfrm>
            <a:off x="0" y="2286000"/>
            <a:ext cx="13004800" cy="7467600"/>
          </a:xfrm>
        </p:spPr>
        <p:txBody>
          <a:bodyPr/>
          <a:lstStyle/>
          <a:p>
            <a:pPr eaLnBrk="1" hangingPunct="1">
              <a:lnSpc>
                <a:spcPct val="90000"/>
              </a:lnSpc>
            </a:pPr>
            <a:r>
              <a:rPr lang="en-US" altLang="zh-CN" sz="3600" smtClean="0">
                <a:ea typeface="SimSun" pitchFamily="2" charset="-122"/>
              </a:rPr>
              <a:t>Behavior is a learned connection between antecedents, behavior, reinforcement </a:t>
            </a:r>
          </a:p>
          <a:p>
            <a:pPr eaLnBrk="1" hangingPunct="1">
              <a:lnSpc>
                <a:spcPct val="90000"/>
              </a:lnSpc>
            </a:pPr>
            <a:r>
              <a:rPr lang="en-US" altLang="zh-CN" sz="3600" smtClean="0">
                <a:ea typeface="SimSun" pitchFamily="2" charset="-122"/>
              </a:rPr>
              <a:t>Many problem behaviors are learned through reinforcement by staff members, who provide attention when problem behavior is displayed. </a:t>
            </a:r>
          </a:p>
          <a:p>
            <a:pPr eaLnBrk="1" hangingPunct="1">
              <a:lnSpc>
                <a:spcPct val="90000"/>
              </a:lnSpc>
            </a:pPr>
            <a:r>
              <a:rPr lang="en-US" altLang="zh-CN" sz="3600" smtClean="0">
                <a:ea typeface="SimSun" pitchFamily="2" charset="-122"/>
              </a:rPr>
              <a:t>ABC approach</a:t>
            </a:r>
          </a:p>
          <a:p>
            <a:pPr lvl="1" eaLnBrk="1" hangingPunct="1">
              <a:lnSpc>
                <a:spcPct val="90000"/>
              </a:lnSpc>
            </a:pPr>
            <a:r>
              <a:rPr lang="en-US" altLang="zh-CN" sz="3600" smtClean="0">
                <a:ea typeface="SimSun" pitchFamily="2" charset="-122"/>
              </a:rPr>
              <a:t>A = antecedent or triggering event that precedes the problem behavior</a:t>
            </a:r>
          </a:p>
          <a:p>
            <a:pPr lvl="1" eaLnBrk="1" hangingPunct="1">
              <a:lnSpc>
                <a:spcPct val="90000"/>
              </a:lnSpc>
            </a:pPr>
            <a:r>
              <a:rPr lang="en-US" altLang="zh-CN" sz="3600" smtClean="0">
                <a:ea typeface="SimSun" pitchFamily="2" charset="-122"/>
              </a:rPr>
              <a:t>B= the behavior of concern</a:t>
            </a:r>
          </a:p>
          <a:p>
            <a:pPr lvl="1" eaLnBrk="1" hangingPunct="1">
              <a:lnSpc>
                <a:spcPct val="90000"/>
              </a:lnSpc>
            </a:pPr>
            <a:r>
              <a:rPr lang="en-US" altLang="zh-CN" sz="3600" smtClean="0">
                <a:ea typeface="SimSun" pitchFamily="2" charset="-122"/>
              </a:rPr>
              <a:t>C= the consequence of that behavior</a:t>
            </a:r>
          </a:p>
          <a:p>
            <a:pPr eaLnBrk="1" hangingPunct="1">
              <a:lnSpc>
                <a:spcPct val="90000"/>
              </a:lnSpc>
            </a:pPr>
            <a:r>
              <a:rPr lang="en-US" altLang="zh-CN" sz="3600" smtClean="0">
                <a:ea typeface="SimSun" pitchFamily="2" charset="-122"/>
              </a:rPr>
              <a:t>Changing either the antecedent or the consequence may  change the behavior</a:t>
            </a:r>
          </a:p>
          <a:p>
            <a:pPr eaLnBrk="1" hangingPunct="1">
              <a:lnSpc>
                <a:spcPct val="90000"/>
              </a:lnSpc>
            </a:pPr>
            <a:endParaRPr lang="en-US" altLang="en-US" sz="3600" smtClean="0"/>
          </a:p>
          <a:p>
            <a:endParaRPr lang="en-US" altLang="en-US" sz="3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555625"/>
            <a:ext cx="13004800" cy="1625600"/>
          </a:xfrm>
        </p:spPr>
        <p:txBody>
          <a:bodyPr/>
          <a:lstStyle/>
          <a:p>
            <a:pPr algn="ctr"/>
            <a:r>
              <a:rPr lang="en-US" altLang="zh-CN" sz="5400" smtClean="0">
                <a:ea typeface="SimSun" pitchFamily="2" charset="-122"/>
              </a:rPr>
              <a:t>Environmental vulnerability/reduced stress-threshold model </a:t>
            </a:r>
            <a:endParaRPr lang="en-US" altLang="en-US" smtClean="0"/>
          </a:p>
        </p:txBody>
      </p:sp>
      <p:sp>
        <p:nvSpPr>
          <p:cNvPr id="43010" name="Content Placeholder 2"/>
          <p:cNvSpPr>
            <a:spLocks noGrp="1"/>
          </p:cNvSpPr>
          <p:nvPr>
            <p:ph idx="1"/>
          </p:nvPr>
        </p:nvSpPr>
        <p:spPr>
          <a:xfrm>
            <a:off x="0" y="2286000"/>
            <a:ext cx="13004800" cy="7467600"/>
          </a:xfrm>
        </p:spPr>
        <p:txBody>
          <a:bodyPr/>
          <a:lstStyle/>
          <a:p>
            <a:pPr eaLnBrk="1" hangingPunct="1">
              <a:lnSpc>
                <a:spcPct val="80000"/>
              </a:lnSpc>
            </a:pPr>
            <a:r>
              <a:rPr lang="en-US" altLang="zh-CN" sz="3600" smtClean="0">
                <a:ea typeface="SimSun" pitchFamily="2" charset="-122"/>
              </a:rPr>
              <a:t>Dementia results in greater vulnerability to surroundings and a greater  chance that an event will affect behavior.</a:t>
            </a:r>
          </a:p>
          <a:p>
            <a:pPr eaLnBrk="1" hangingPunct="1">
              <a:lnSpc>
                <a:spcPct val="80000"/>
              </a:lnSpc>
            </a:pPr>
            <a:r>
              <a:rPr lang="en-US" altLang="zh-CN" sz="3600" smtClean="0">
                <a:ea typeface="SimSun" pitchFamily="2" charset="-122"/>
              </a:rPr>
              <a:t>Persons with dementia progressively lose their coping abilities and therefore perceive their environment as threatening their survival</a:t>
            </a:r>
          </a:p>
          <a:p>
            <a:pPr eaLnBrk="1" hangingPunct="1">
              <a:lnSpc>
                <a:spcPct val="80000"/>
              </a:lnSpc>
            </a:pPr>
            <a:r>
              <a:rPr lang="en-US" altLang="zh-CN" sz="3600" smtClean="0">
                <a:ea typeface="SimSun" pitchFamily="2" charset="-122"/>
              </a:rPr>
              <a:t>An environment of reduced stimulation is supposed to limit the stress experienced and thereby reduce the level of inappropriate behavior</a:t>
            </a:r>
          </a:p>
          <a:p>
            <a:pPr eaLnBrk="1" hangingPunct="1">
              <a:lnSpc>
                <a:spcPct val="80000"/>
              </a:lnSpc>
            </a:pPr>
            <a:r>
              <a:rPr lang="en-US" altLang="zh-CN" sz="3600" smtClean="0">
                <a:ea typeface="SimSun" pitchFamily="2" charset="-122"/>
              </a:rPr>
              <a:t>Relaxation will reduce the stress and thereby decrease the undesirable behavior.</a:t>
            </a:r>
          </a:p>
          <a:p>
            <a:pPr eaLnBrk="1" hangingPunct="1">
              <a:lnSpc>
                <a:spcPct val="80000"/>
              </a:lnSpc>
            </a:pPr>
            <a:endParaRPr lang="en-US" altLang="en-US" sz="3600" smtClean="0">
              <a:ea typeface="SimSun" pitchFamily="2" charset="-122"/>
            </a:endParaRPr>
          </a:p>
          <a:p>
            <a:pPr eaLnBrk="1" hangingPunct="1">
              <a:lnSpc>
                <a:spcPct val="80000"/>
              </a:lnSpc>
            </a:pPr>
            <a:r>
              <a:rPr lang="en-US" altLang="en-US" sz="3600" smtClean="0">
                <a:ea typeface="SimSun" pitchFamily="2" charset="-122"/>
              </a:rPr>
              <a:t>Challenge – Too much and too little stimulation, both make things worse; what is optimal varies in the course of the illness</a:t>
            </a:r>
            <a:endParaRPr lang="en-US" altLang="en-US" sz="3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smtClean="0"/>
              <a:t>Types of Aggressive Behaviors</a:t>
            </a:r>
          </a:p>
        </p:txBody>
      </p:sp>
      <p:sp>
        <p:nvSpPr>
          <p:cNvPr id="3" name="Content Placeholder 2"/>
          <p:cNvSpPr>
            <a:spLocks noGrp="1"/>
          </p:cNvSpPr>
          <p:nvPr>
            <p:ph idx="1"/>
          </p:nvPr>
        </p:nvSpPr>
        <p:spPr>
          <a:xfrm>
            <a:off x="0" y="2286000"/>
            <a:ext cx="13004800" cy="7467600"/>
          </a:xfrm>
        </p:spPr>
        <p:txBody>
          <a:bodyPr/>
          <a:lstStyle/>
          <a:p>
            <a:pPr marL="660400" indent="-660400" eaLnBrk="1" hangingPunct="1">
              <a:defRPr/>
            </a:pPr>
            <a:r>
              <a:rPr lang="en-US" sz="4000" dirty="0">
                <a:ea typeface="ＭＳ Ｐゴシック" pitchFamily="-108" charset="-128"/>
              </a:rPr>
              <a:t>Physically aggressive behaviors </a:t>
            </a:r>
            <a:r>
              <a:rPr lang="en-US" sz="4000" dirty="0" smtClean="0">
                <a:ea typeface="ＭＳ Ｐゴシック" pitchFamily="-108" charset="-128"/>
              </a:rPr>
              <a:t> </a:t>
            </a:r>
          </a:p>
          <a:p>
            <a:pPr marL="568325" lvl="1" indent="0" eaLnBrk="1" hangingPunct="1">
              <a:buFontTx/>
              <a:buNone/>
              <a:defRPr/>
            </a:pPr>
            <a:r>
              <a:rPr lang="en-US" dirty="0">
                <a:ea typeface="ＭＳ Ｐゴシック" pitchFamily="-108" charset="-128"/>
              </a:rPr>
              <a:t>	</a:t>
            </a:r>
            <a:r>
              <a:rPr lang="en-US" dirty="0" smtClean="0">
                <a:ea typeface="ＭＳ Ｐゴシック" pitchFamily="-108" charset="-128"/>
              </a:rPr>
              <a:t>- hitting</a:t>
            </a:r>
            <a:r>
              <a:rPr lang="en-US" dirty="0">
                <a:ea typeface="ＭＳ Ｐゴシック" pitchFamily="-108" charset="-128"/>
              </a:rPr>
              <a:t>, kicking, </a:t>
            </a:r>
            <a:r>
              <a:rPr lang="en-US" dirty="0" smtClean="0">
                <a:ea typeface="ＭＳ Ｐゴシック" pitchFamily="-108" charset="-128"/>
              </a:rPr>
              <a:t>biting, throwing, grabbing, spitting,    </a:t>
            </a:r>
          </a:p>
          <a:p>
            <a:pPr marL="568325" lvl="1" indent="0" eaLnBrk="1" hangingPunct="1">
              <a:buFontTx/>
              <a:buNone/>
              <a:defRPr/>
            </a:pPr>
            <a:r>
              <a:rPr lang="en-US" dirty="0">
                <a:ea typeface="ＭＳ Ｐゴシック" pitchFamily="-108" charset="-128"/>
              </a:rPr>
              <a:t> </a:t>
            </a:r>
            <a:r>
              <a:rPr lang="en-US" dirty="0" smtClean="0">
                <a:ea typeface="ＭＳ Ｐゴシック" pitchFamily="-108" charset="-128"/>
              </a:rPr>
              <a:t>    pushing, physical sexual advances</a:t>
            </a:r>
          </a:p>
          <a:p>
            <a:pPr marL="660400" indent="-660400" eaLnBrk="1" hangingPunct="1">
              <a:defRPr/>
            </a:pPr>
            <a:endParaRPr lang="en-US" sz="4000" dirty="0">
              <a:ea typeface="ＭＳ Ｐゴシック" pitchFamily="-108" charset="-128"/>
            </a:endParaRPr>
          </a:p>
          <a:p>
            <a:pPr marL="660400" indent="-660400" eaLnBrk="1" hangingPunct="1">
              <a:defRPr/>
            </a:pPr>
            <a:r>
              <a:rPr lang="en-US" sz="4000" dirty="0" smtClean="0">
                <a:ea typeface="ＭＳ Ｐゴシック" pitchFamily="-108" charset="-128"/>
              </a:rPr>
              <a:t>Verbally </a:t>
            </a:r>
            <a:r>
              <a:rPr lang="en-US" sz="4000" dirty="0">
                <a:ea typeface="ＭＳ Ｐゴシック" pitchFamily="-108" charset="-128"/>
              </a:rPr>
              <a:t>aggressive behaviors </a:t>
            </a:r>
            <a:r>
              <a:rPr lang="en-US" sz="4000" dirty="0" smtClean="0">
                <a:ea typeface="ＭＳ Ｐゴシック" pitchFamily="-108" charset="-128"/>
              </a:rPr>
              <a:t> - </a:t>
            </a:r>
          </a:p>
          <a:p>
            <a:pPr marL="1228725" lvl="1" indent="-660400" eaLnBrk="1" hangingPunct="1">
              <a:defRPr/>
            </a:pPr>
            <a:r>
              <a:rPr lang="en-US" dirty="0" smtClean="0">
                <a:ea typeface="ＭＳ Ｐゴシック" pitchFamily="-108" charset="-128"/>
              </a:rPr>
              <a:t>cursing</a:t>
            </a:r>
            <a:r>
              <a:rPr lang="en-US" dirty="0">
                <a:ea typeface="ＭＳ Ｐゴシック" pitchFamily="-108" charset="-128"/>
              </a:rPr>
              <a:t>, </a:t>
            </a:r>
            <a:r>
              <a:rPr lang="en-US" dirty="0" smtClean="0">
                <a:ea typeface="ＭＳ Ｐゴシック" pitchFamily="-108" charset="-128"/>
              </a:rPr>
              <a:t>screaming, verbal sexual advances</a:t>
            </a:r>
            <a:endParaRPr lang="en-US" dirty="0">
              <a:ea typeface="ＭＳ Ｐゴシック" pitchFamily="-108" charset="-128"/>
            </a:endParaRPr>
          </a:p>
          <a:p>
            <a:pPr>
              <a:defRPr/>
            </a:pPr>
            <a:endParaRPr lang="en-US" sz="4000" dirty="0">
              <a:ea typeface="ＭＳ Ｐゴシック" pitchFamily="-108"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ctr"/>
            <a:r>
              <a:rPr lang="en-US" altLang="en-US" smtClean="0"/>
              <a:t>Assessment </a:t>
            </a:r>
          </a:p>
        </p:txBody>
      </p:sp>
      <p:sp>
        <p:nvSpPr>
          <p:cNvPr id="45058" name="Content Placeholder 2"/>
          <p:cNvSpPr>
            <a:spLocks noGrp="1"/>
          </p:cNvSpPr>
          <p:nvPr>
            <p:ph idx="1"/>
          </p:nvPr>
        </p:nvSpPr>
        <p:spPr>
          <a:xfrm>
            <a:off x="19050" y="2209800"/>
            <a:ext cx="12985750" cy="7543800"/>
          </a:xfrm>
        </p:spPr>
        <p:txBody>
          <a:bodyPr/>
          <a:lstStyle/>
          <a:p>
            <a:r>
              <a:rPr lang="en-US" altLang="en-US" smtClean="0"/>
              <a:t>History:</a:t>
            </a:r>
          </a:p>
          <a:p>
            <a:pPr lvl="1" eaLnBrk="1" hangingPunct="1"/>
            <a:r>
              <a:rPr lang="en-US" altLang="en-US" smtClean="0"/>
              <a:t>Acute/evolving/sudden – usually a precipitant</a:t>
            </a:r>
          </a:p>
          <a:p>
            <a:pPr lvl="1" eaLnBrk="1" hangingPunct="1"/>
            <a:r>
              <a:rPr lang="en-US" altLang="en-US" smtClean="0"/>
              <a:t>Progression of underlying dementia – generally more insidious and persistent</a:t>
            </a:r>
          </a:p>
          <a:p>
            <a:pPr lvl="1" eaLnBrk="1" hangingPunct="1"/>
            <a:r>
              <a:rPr lang="en-US" altLang="en-US" smtClean="0"/>
              <a:t>clear description of problem behavior, temporal onset, course, circumstances</a:t>
            </a:r>
          </a:p>
          <a:p>
            <a:r>
              <a:rPr lang="en-US" altLang="en-US" smtClean="0"/>
              <a:t>Review Meds:	</a:t>
            </a:r>
          </a:p>
          <a:p>
            <a:pPr lvl="1"/>
            <a:r>
              <a:rPr lang="en-US" altLang="en-US" smtClean="0"/>
              <a:t>New meds or recent change in dose</a:t>
            </a:r>
          </a:p>
          <a:p>
            <a:pPr lvl="1"/>
            <a:r>
              <a:rPr lang="en-US" altLang="en-US" smtClean="0"/>
              <a:t>Anticholinergics, antihistaminics, sedative/hypnotics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smtClean="0"/>
              <a:t>Environmental Precipitants</a:t>
            </a:r>
          </a:p>
        </p:txBody>
      </p:sp>
      <p:sp>
        <p:nvSpPr>
          <p:cNvPr id="46082" name="Content Placeholder 2"/>
          <p:cNvSpPr>
            <a:spLocks noGrp="1"/>
          </p:cNvSpPr>
          <p:nvPr>
            <p:ph idx="1"/>
          </p:nvPr>
        </p:nvSpPr>
        <p:spPr>
          <a:xfrm>
            <a:off x="0" y="2209800"/>
            <a:ext cx="13004800" cy="7543800"/>
          </a:xfrm>
        </p:spPr>
        <p:txBody>
          <a:bodyPr/>
          <a:lstStyle/>
          <a:p>
            <a:pPr>
              <a:lnSpc>
                <a:spcPct val="130000"/>
              </a:lnSpc>
            </a:pPr>
            <a:r>
              <a:rPr lang="en-US" altLang="en-US" sz="4800" smtClean="0"/>
              <a:t>Change in routine, roommate, caregiver</a:t>
            </a:r>
          </a:p>
          <a:p>
            <a:pPr>
              <a:lnSpc>
                <a:spcPct val="130000"/>
              </a:lnSpc>
            </a:pPr>
            <a:r>
              <a:rPr lang="en-US" altLang="en-US" sz="4800" smtClean="0"/>
              <a:t>Overstimulation/understimulation</a:t>
            </a:r>
          </a:p>
          <a:p>
            <a:pPr>
              <a:lnSpc>
                <a:spcPct val="130000"/>
              </a:lnSpc>
            </a:pPr>
            <a:r>
              <a:rPr lang="en-US" altLang="en-US" sz="4800" smtClean="0"/>
              <a:t>Other disruptive patients, family illness</a:t>
            </a:r>
          </a:p>
          <a:p>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smtClean="0"/>
              <a:t>If acute screen for usual suspects</a:t>
            </a:r>
          </a:p>
        </p:txBody>
      </p:sp>
      <p:sp>
        <p:nvSpPr>
          <p:cNvPr id="47106" name="Content Placeholder 2"/>
          <p:cNvSpPr>
            <a:spLocks noGrp="1"/>
          </p:cNvSpPr>
          <p:nvPr>
            <p:ph idx="1"/>
          </p:nvPr>
        </p:nvSpPr>
        <p:spPr/>
        <p:txBody>
          <a:bodyPr/>
          <a:lstStyle/>
          <a:p>
            <a:r>
              <a:rPr lang="en-US" altLang="en-US" sz="4800" smtClean="0"/>
              <a:t>Dehydration</a:t>
            </a:r>
          </a:p>
          <a:p>
            <a:r>
              <a:rPr lang="en-US" altLang="en-US" sz="4800" smtClean="0"/>
              <a:t>UTI or urinary retention</a:t>
            </a:r>
          </a:p>
          <a:p>
            <a:r>
              <a:rPr lang="en-US" altLang="en-US" sz="4800" smtClean="0"/>
              <a:t>Pneumonia</a:t>
            </a:r>
          </a:p>
          <a:p>
            <a:r>
              <a:rPr lang="en-US" altLang="en-US" sz="4800" smtClean="0"/>
              <a:t>Constipation</a:t>
            </a:r>
          </a:p>
          <a:p>
            <a:r>
              <a:rPr lang="en-US" altLang="en-US" sz="4800" smtClean="0"/>
              <a:t>Pain</a:t>
            </a: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ctr"/>
            <a:r>
              <a:rPr lang="en-US" altLang="en-US" smtClean="0"/>
              <a:t>Management </a:t>
            </a:r>
          </a:p>
        </p:txBody>
      </p:sp>
      <p:sp>
        <p:nvSpPr>
          <p:cNvPr id="3" name="Content Placeholder 2"/>
          <p:cNvSpPr>
            <a:spLocks noGrp="1"/>
          </p:cNvSpPr>
          <p:nvPr>
            <p:ph idx="1"/>
          </p:nvPr>
        </p:nvSpPr>
        <p:spPr/>
        <p:txBody>
          <a:bodyPr/>
          <a:lstStyle/>
          <a:p>
            <a:r>
              <a:rPr lang="en-US" altLang="en-US" smtClean="0"/>
              <a:t>Acute life-threatening – Antipsychotics with rapid medical assessment</a:t>
            </a:r>
          </a:p>
          <a:p>
            <a:r>
              <a:rPr lang="en-US" altLang="en-US" smtClean="0"/>
              <a:t>Otherwise – </a:t>
            </a:r>
          </a:p>
          <a:p>
            <a:pPr eaLnBrk="1" hangingPunct="1">
              <a:lnSpc>
                <a:spcPct val="90000"/>
              </a:lnSpc>
              <a:buFontTx/>
              <a:buNone/>
            </a:pPr>
            <a:r>
              <a:rPr lang="en-US" altLang="ja-JP" smtClean="0"/>
              <a:t>	</a:t>
            </a:r>
            <a:r>
              <a:rPr lang="ja-JP" altLang="en-US" smtClean="0"/>
              <a:t>“</a:t>
            </a:r>
            <a:r>
              <a:rPr lang="en-US" altLang="ja-JP" smtClean="0"/>
              <a:t>Four D</a:t>
            </a:r>
            <a:r>
              <a:rPr lang="ja-JP" altLang="en-US" smtClean="0"/>
              <a:t>”</a:t>
            </a:r>
            <a:r>
              <a:rPr lang="en-US" altLang="ja-JP" smtClean="0"/>
              <a:t> Method</a:t>
            </a:r>
          </a:p>
          <a:p>
            <a:pPr marL="1404938" lvl="2" indent="-495300" eaLnBrk="1" hangingPunct="1">
              <a:lnSpc>
                <a:spcPct val="90000"/>
              </a:lnSpc>
            </a:pPr>
            <a:r>
              <a:rPr lang="en-US" altLang="en-US" smtClean="0"/>
              <a:t>Define and Describe</a:t>
            </a:r>
          </a:p>
          <a:p>
            <a:pPr marL="1404938" lvl="2" indent="-495300" eaLnBrk="1" hangingPunct="1">
              <a:lnSpc>
                <a:spcPct val="90000"/>
              </a:lnSpc>
            </a:pPr>
            <a:r>
              <a:rPr lang="en-US" altLang="en-US" smtClean="0"/>
              <a:t>Decode</a:t>
            </a:r>
          </a:p>
          <a:p>
            <a:pPr marL="1404938" lvl="2" indent="-495300" eaLnBrk="1" hangingPunct="1">
              <a:lnSpc>
                <a:spcPct val="90000"/>
              </a:lnSpc>
            </a:pPr>
            <a:r>
              <a:rPr lang="en-US" altLang="en-US" smtClean="0"/>
              <a:t>Design and Implement</a:t>
            </a:r>
          </a:p>
          <a:p>
            <a:pPr marL="1404938" lvl="2" indent="-495300" eaLnBrk="1" hangingPunct="1">
              <a:lnSpc>
                <a:spcPct val="90000"/>
              </a:lnSpc>
            </a:pPr>
            <a:r>
              <a:rPr lang="en-US" altLang="en-US" smtClean="0"/>
              <a:t>Determine</a:t>
            </a:r>
          </a:p>
          <a:p>
            <a:pPr lvl="1"/>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711200" y="457200"/>
            <a:ext cx="11055350" cy="1625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eaLnBrk="1" hangingPunct="1"/>
            <a:endParaRPr lang="en-US" altLang="en-US" sz="4000" smtClean="0"/>
          </a:p>
        </p:txBody>
      </p:sp>
      <p:pic>
        <p:nvPicPr>
          <p:cNvPr id="77828"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bwMode="auto">
          <a:xfrm>
            <a:off x="2387600" y="2286000"/>
            <a:ext cx="7620000" cy="4868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6"/>
          <p:cNvSpPr txBox="1">
            <a:spLocks/>
          </p:cNvSpPr>
          <p:nvPr/>
        </p:nvSpPr>
        <p:spPr bwMode="auto">
          <a:xfrm>
            <a:off x="3530600" y="7199313"/>
            <a:ext cx="5943600" cy="2554287"/>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4600">
                <a:solidFill>
                  <a:srgbClr val="254B8E"/>
                </a:solidFill>
                <a:latin typeface="Arial" charset="0"/>
                <a:ea typeface="ＭＳ Ｐゴシック" charset="0"/>
                <a:cs typeface="ＭＳ Ｐゴシック" charset="0"/>
              </a:defRPr>
            </a:lvl1pPr>
            <a:lvl2pPr marL="742950" indent="-285750">
              <a:defRPr sz="4000">
                <a:solidFill>
                  <a:srgbClr val="254B8E"/>
                </a:solidFill>
                <a:latin typeface="Arial" charset="0"/>
                <a:ea typeface="ＭＳ Ｐゴシック" charset="0"/>
              </a:defRPr>
            </a:lvl2pPr>
            <a:lvl3pPr marL="1143000" indent="-228600">
              <a:defRPr sz="3400">
                <a:solidFill>
                  <a:srgbClr val="254B8E"/>
                </a:solidFill>
                <a:latin typeface="Arial" charset="0"/>
                <a:ea typeface="ＭＳ Ｐゴシック" charset="0"/>
              </a:defRPr>
            </a:lvl3pPr>
            <a:lvl4pPr marL="1600200" indent="-228600">
              <a:defRPr sz="2800">
                <a:solidFill>
                  <a:srgbClr val="254B8E"/>
                </a:solidFill>
                <a:latin typeface="Arial" charset="0"/>
                <a:ea typeface="ＭＳ Ｐゴシック" charset="0"/>
              </a:defRPr>
            </a:lvl4pPr>
            <a:lvl5pPr marL="2057400" indent="-228600">
              <a:defRPr sz="2800">
                <a:solidFill>
                  <a:srgbClr val="254B8E"/>
                </a:solidFill>
                <a:latin typeface="Arial" charset="0"/>
                <a:ea typeface="ＭＳ Ｐゴシック" charset="0"/>
              </a:defRPr>
            </a:lvl5pPr>
            <a:lvl6pPr marL="2514600" indent="-228600" eaLnBrk="0" hangingPunct="0">
              <a:defRPr sz="2800">
                <a:solidFill>
                  <a:srgbClr val="254B8E"/>
                </a:solidFill>
                <a:latin typeface="Arial" charset="0"/>
                <a:ea typeface="ＭＳ Ｐゴシック" charset="0"/>
              </a:defRPr>
            </a:lvl6pPr>
            <a:lvl7pPr marL="2971800" indent="-228600" eaLnBrk="0" hangingPunct="0">
              <a:defRPr sz="2800">
                <a:solidFill>
                  <a:srgbClr val="254B8E"/>
                </a:solidFill>
                <a:latin typeface="Arial" charset="0"/>
                <a:ea typeface="ＭＳ Ｐゴシック" charset="0"/>
              </a:defRPr>
            </a:lvl7pPr>
            <a:lvl8pPr marL="3429000" indent="-228600" eaLnBrk="0" hangingPunct="0">
              <a:defRPr sz="2800">
                <a:solidFill>
                  <a:srgbClr val="254B8E"/>
                </a:solidFill>
                <a:latin typeface="Arial" charset="0"/>
                <a:ea typeface="ＭＳ Ｐゴシック" charset="0"/>
              </a:defRPr>
            </a:lvl8pPr>
            <a:lvl9pPr marL="3886200" indent="-228600" eaLnBrk="0" hangingPunct="0">
              <a:defRPr sz="2800">
                <a:solidFill>
                  <a:srgbClr val="254B8E"/>
                </a:solidFill>
                <a:latin typeface="Arial" charset="0"/>
                <a:ea typeface="ＭＳ Ｐゴシック" charset="0"/>
              </a:defRPr>
            </a:lvl9pPr>
          </a:lstStyle>
          <a:p>
            <a:pPr>
              <a:spcBef>
                <a:spcPct val="50000"/>
              </a:spcBef>
              <a:defRPr/>
            </a:pPr>
            <a:r>
              <a:rPr lang="en-US" sz="4000" i="1" dirty="0" smtClean="0">
                <a:solidFill>
                  <a:schemeClr val="tx1"/>
                </a:solidFill>
                <a:latin typeface="Times" charset="0"/>
                <a:ea typeface="ヒラギノ明朝 Pro W3" charset="0"/>
                <a:cs typeface="ヒラギノ明朝 Pro W3" charset="0"/>
                <a:sym typeface="Times" charset="0"/>
              </a:rPr>
              <a:t>P. Sherman, </a:t>
            </a:r>
          </a:p>
          <a:p>
            <a:pPr>
              <a:spcBef>
                <a:spcPct val="50000"/>
              </a:spcBef>
              <a:defRPr/>
            </a:pPr>
            <a:r>
              <a:rPr lang="en-US" sz="4000" i="1" dirty="0" smtClean="0">
                <a:solidFill>
                  <a:schemeClr val="tx1"/>
                </a:solidFill>
                <a:latin typeface="Times" charset="0"/>
                <a:ea typeface="ヒラギノ明朝 Pro W3" charset="0"/>
                <a:cs typeface="ヒラギノ明朝 Pro W3" charset="0"/>
                <a:sym typeface="Times" charset="0"/>
              </a:rPr>
              <a:t>42 Wallaby Way, </a:t>
            </a:r>
          </a:p>
          <a:p>
            <a:pPr>
              <a:spcBef>
                <a:spcPct val="50000"/>
              </a:spcBef>
              <a:defRPr/>
            </a:pPr>
            <a:r>
              <a:rPr lang="en-US" sz="4000" i="1" dirty="0" smtClean="0">
                <a:solidFill>
                  <a:schemeClr val="tx1"/>
                </a:solidFill>
                <a:latin typeface="Times" charset="0"/>
                <a:ea typeface="ヒラギノ明朝 Pro W3" charset="0"/>
                <a:cs typeface="ヒラギノ明朝 Pro W3" charset="0"/>
                <a:sym typeface="Times" charset="0"/>
              </a:rPr>
              <a:t>Sydney, Australia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8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altLang="en-US" smtClean="0"/>
          </a:p>
        </p:txBody>
      </p:sp>
      <p:pic>
        <p:nvPicPr>
          <p:cNvPr id="491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14313"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algn="ctr"/>
            <a:r>
              <a:rPr lang="en-US" altLang="en-US" smtClean="0"/>
              <a:t>Interventions</a:t>
            </a:r>
          </a:p>
        </p:txBody>
      </p:sp>
      <p:sp>
        <p:nvSpPr>
          <p:cNvPr id="50178" name="Content Placeholder 2"/>
          <p:cNvSpPr>
            <a:spLocks noGrp="1"/>
          </p:cNvSpPr>
          <p:nvPr>
            <p:ph idx="1"/>
          </p:nvPr>
        </p:nvSpPr>
        <p:spPr>
          <a:xfrm>
            <a:off x="15875" y="2286000"/>
            <a:ext cx="12988925" cy="7467600"/>
          </a:xfrm>
        </p:spPr>
        <p:txBody>
          <a:bodyPr/>
          <a:lstStyle/>
          <a:p>
            <a:pPr eaLnBrk="1" hangingPunct="1">
              <a:lnSpc>
                <a:spcPct val="120000"/>
              </a:lnSpc>
            </a:pPr>
            <a:r>
              <a:rPr lang="en-US" altLang="en-US" sz="4000" smtClean="0"/>
              <a:t>Tx underlying medical illness</a:t>
            </a:r>
          </a:p>
          <a:p>
            <a:pPr eaLnBrk="1" hangingPunct="1">
              <a:lnSpc>
                <a:spcPct val="120000"/>
              </a:lnSpc>
            </a:pPr>
            <a:r>
              <a:rPr lang="en-US" altLang="en-US" sz="4000" smtClean="0"/>
              <a:t>Correct sensory deficits</a:t>
            </a:r>
          </a:p>
          <a:p>
            <a:pPr eaLnBrk="1" hangingPunct="1">
              <a:lnSpc>
                <a:spcPct val="120000"/>
              </a:lnSpc>
            </a:pPr>
            <a:r>
              <a:rPr lang="en-US" altLang="en-US" sz="4000" smtClean="0"/>
              <a:t>Remove offending medications</a:t>
            </a:r>
          </a:p>
          <a:p>
            <a:pPr eaLnBrk="1" hangingPunct="1">
              <a:lnSpc>
                <a:spcPct val="120000"/>
              </a:lnSpc>
            </a:pPr>
            <a:r>
              <a:rPr lang="en-US" altLang="en-US" sz="4000" smtClean="0"/>
              <a:t>Keep environment comfortable, calm, homelike</a:t>
            </a:r>
          </a:p>
          <a:p>
            <a:pPr eaLnBrk="1" hangingPunct="1">
              <a:lnSpc>
                <a:spcPct val="120000"/>
              </a:lnSpc>
            </a:pPr>
            <a:r>
              <a:rPr lang="en-US" altLang="en-US" sz="4000" smtClean="0"/>
              <a:t>Regular daily activities and structure</a:t>
            </a:r>
          </a:p>
          <a:p>
            <a:pPr eaLnBrk="1" hangingPunct="1">
              <a:lnSpc>
                <a:spcPct val="120000"/>
              </a:lnSpc>
            </a:pPr>
            <a:r>
              <a:rPr lang="en-US" altLang="en-US" sz="4000" smtClean="0"/>
              <a:t>Assess sleep and eating patterns</a:t>
            </a:r>
          </a:p>
          <a:p>
            <a:pPr eaLnBrk="1" hangingPunct="1">
              <a:lnSpc>
                <a:spcPct val="120000"/>
              </a:lnSpc>
            </a:pPr>
            <a:r>
              <a:rPr lang="en-US" altLang="en-US" sz="4000" smtClean="0"/>
              <a:t>Educate and support caregiver</a:t>
            </a:r>
          </a:p>
          <a:p>
            <a:pPr>
              <a:lnSpc>
                <a:spcPct val="120000"/>
              </a:lnSpc>
            </a:pPr>
            <a:endParaRPr lang="en-US" altLang="en-US" sz="4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algn="ctr"/>
            <a:r>
              <a:rPr lang="en-US" altLang="en-US" smtClean="0"/>
              <a:t>Medications for Agitation</a:t>
            </a:r>
          </a:p>
        </p:txBody>
      </p:sp>
      <p:sp>
        <p:nvSpPr>
          <p:cNvPr id="3" name="Content Placeholder 2"/>
          <p:cNvSpPr>
            <a:spLocks noGrp="1"/>
          </p:cNvSpPr>
          <p:nvPr>
            <p:ph idx="1"/>
          </p:nvPr>
        </p:nvSpPr>
        <p:spPr>
          <a:xfrm>
            <a:off x="25400" y="2286000"/>
            <a:ext cx="12979400" cy="7467600"/>
          </a:xfrm>
        </p:spPr>
        <p:txBody>
          <a:bodyPr/>
          <a:lstStyle/>
          <a:p>
            <a:r>
              <a:rPr lang="en-US" altLang="en-US" smtClean="0"/>
              <a:t>No FDA approved Medications</a:t>
            </a:r>
          </a:p>
          <a:p>
            <a:r>
              <a:rPr lang="en-US" altLang="en-US" smtClean="0"/>
              <a:t>Black Box Warnings - </a:t>
            </a:r>
          </a:p>
          <a:p>
            <a:r>
              <a:rPr lang="en-US" altLang="en-US" sz="4000" b="1" smtClean="0"/>
              <a:t>WARNING: INCREASED MORTALITY FOR ELDERLY PATIENTS WITH DEMENTIA RELATED PSYCHOSES.  Elderly patients with dementia related psychoses are at increased risk for death compared to placebo.  This drug is not approved for the treatment of dementia related psychoses.</a:t>
            </a:r>
          </a:p>
          <a:p>
            <a:pPr>
              <a:buFontTx/>
              <a:buNone/>
            </a:pPr>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algn="ctr"/>
            <a:r>
              <a:rPr lang="en-US" altLang="en-US" smtClean="0"/>
              <a:t>Black Box Warning</a:t>
            </a:r>
          </a:p>
        </p:txBody>
      </p:sp>
      <p:sp>
        <p:nvSpPr>
          <p:cNvPr id="3" name="Content Placeholder 2"/>
          <p:cNvSpPr>
            <a:spLocks noGrp="1"/>
          </p:cNvSpPr>
          <p:nvPr>
            <p:ph idx="1"/>
          </p:nvPr>
        </p:nvSpPr>
        <p:spPr>
          <a:xfrm>
            <a:off x="36513" y="2209800"/>
            <a:ext cx="12968287" cy="7543800"/>
          </a:xfrm>
        </p:spPr>
        <p:txBody>
          <a:bodyPr/>
          <a:lstStyle/>
          <a:p>
            <a:pPr marL="609600" indent="-609600" eaLnBrk="1" hangingPunct="1"/>
            <a:r>
              <a:rPr lang="en-US" altLang="en-US" sz="4400" smtClean="0"/>
              <a:t>Meta-analysis of 17 double blind RCT</a:t>
            </a:r>
            <a:r>
              <a:rPr lang="ja-JP" altLang="en-US" sz="4400" smtClean="0"/>
              <a:t>’</a:t>
            </a:r>
            <a:r>
              <a:rPr lang="en-US" altLang="ja-JP" sz="4400" smtClean="0"/>
              <a:t>s in elderly dementia patients, April 2005. Atypicals associated with a 1.6-1.7 times greater risk of mortality compared to placebo. Most deaths from cardiac or infectious etiology, in some studies – strokes.</a:t>
            </a:r>
          </a:p>
          <a:p>
            <a:pPr marL="609600" indent="-609600" eaLnBrk="1" hangingPunct="1"/>
            <a:endParaRPr lang="en-US" altLang="en-US" sz="4400" smtClean="0"/>
          </a:p>
          <a:p>
            <a:pPr marL="609600" indent="-609600" eaLnBrk="1" hangingPunct="1"/>
            <a:r>
              <a:rPr lang="en-US" altLang="en-US" sz="4400" smtClean="0"/>
              <a:t>Extended to all antipsychotics in June 2008</a:t>
            </a:r>
          </a:p>
          <a:p>
            <a:pPr marL="609600" indent="-609600"/>
            <a:endParaRPr lang="en-US" altLang="en-US" sz="4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54000" y="555625"/>
            <a:ext cx="12420600" cy="1625600"/>
          </a:xfrm>
        </p:spPr>
        <p:txBody>
          <a:bodyPr/>
          <a:lstStyle/>
          <a:p>
            <a:r>
              <a:rPr lang="en-US" altLang="en-US" smtClean="0"/>
              <a:t>Even short term therapy is deleterious</a:t>
            </a:r>
          </a:p>
        </p:txBody>
      </p:sp>
      <p:sp>
        <p:nvSpPr>
          <p:cNvPr id="3" name="Content Placeholder 2"/>
          <p:cNvSpPr>
            <a:spLocks noGrp="1"/>
          </p:cNvSpPr>
          <p:nvPr>
            <p:ph idx="1"/>
          </p:nvPr>
        </p:nvSpPr>
        <p:spPr>
          <a:xfrm>
            <a:off x="0" y="2286000"/>
            <a:ext cx="13004800" cy="7467600"/>
          </a:xfrm>
        </p:spPr>
        <p:txBody>
          <a:bodyPr/>
          <a:lstStyle/>
          <a:p>
            <a:pPr eaLnBrk="1" hangingPunct="1">
              <a:lnSpc>
                <a:spcPct val="80000"/>
              </a:lnSpc>
              <a:defRPr/>
            </a:pPr>
            <a:r>
              <a:rPr lang="en-US" sz="3600" dirty="0">
                <a:ea typeface="ＭＳ Ｐゴシック" pitchFamily="-108" charset="-128"/>
              </a:rPr>
              <a:t>Older adults with dementia: 20,682 in community, 20,559 in LTC</a:t>
            </a:r>
          </a:p>
          <a:p>
            <a:pPr eaLnBrk="1" hangingPunct="1">
              <a:lnSpc>
                <a:spcPct val="80000"/>
              </a:lnSpc>
              <a:defRPr/>
            </a:pPr>
            <a:r>
              <a:rPr lang="en-US" sz="3600" dirty="0">
                <a:ea typeface="ＭＳ Ｐゴシック" pitchFamily="-108" charset="-128"/>
              </a:rPr>
              <a:t>Control: No antipsychotics</a:t>
            </a:r>
          </a:p>
          <a:p>
            <a:pPr eaLnBrk="1" hangingPunct="1">
              <a:lnSpc>
                <a:spcPct val="80000"/>
              </a:lnSpc>
              <a:defRPr/>
            </a:pPr>
            <a:r>
              <a:rPr lang="en-US" sz="3600" dirty="0">
                <a:ea typeface="ＭＳ Ｐゴシック" pitchFamily="-108" charset="-128"/>
              </a:rPr>
              <a:t>Outcomes: serious events in  first 30 days</a:t>
            </a:r>
          </a:p>
          <a:p>
            <a:pPr eaLnBrk="1" hangingPunct="1">
              <a:lnSpc>
                <a:spcPct val="80000"/>
              </a:lnSpc>
              <a:defRPr/>
            </a:pPr>
            <a:r>
              <a:rPr lang="en-US" sz="3600" dirty="0">
                <a:ea typeface="ＭＳ Ｐゴシック" pitchFamily="-108" charset="-128"/>
              </a:rPr>
              <a:t>Community dwellers: </a:t>
            </a:r>
          </a:p>
          <a:p>
            <a:pPr lvl="1" eaLnBrk="1" hangingPunct="1">
              <a:lnSpc>
                <a:spcPct val="80000"/>
              </a:lnSpc>
              <a:defRPr/>
            </a:pPr>
            <a:r>
              <a:rPr lang="en-US" sz="3600" dirty="0" err="1">
                <a:ea typeface="ＭＳ Ｐゴシック" pitchFamily="-108" charset="-128"/>
              </a:rPr>
              <a:t>Atypicals</a:t>
            </a:r>
            <a:r>
              <a:rPr lang="en-US" sz="3600" dirty="0">
                <a:ea typeface="ＭＳ Ｐゴシック" pitchFamily="-108" charset="-128"/>
              </a:rPr>
              <a:t>: 13.9% had a serious event (3.2 times higher than control)</a:t>
            </a:r>
          </a:p>
          <a:p>
            <a:pPr lvl="1" eaLnBrk="1" hangingPunct="1">
              <a:lnSpc>
                <a:spcPct val="80000"/>
              </a:lnSpc>
              <a:defRPr/>
            </a:pPr>
            <a:r>
              <a:rPr lang="en-US" sz="3600" dirty="0" err="1">
                <a:ea typeface="ＭＳ Ｐゴシック" pitchFamily="-108" charset="-128"/>
              </a:rPr>
              <a:t>Typicals</a:t>
            </a:r>
            <a:r>
              <a:rPr lang="en-US" sz="3600" dirty="0">
                <a:ea typeface="ＭＳ Ｐゴシック" pitchFamily="-108" charset="-128"/>
              </a:rPr>
              <a:t>: 3.8 times higher serious event</a:t>
            </a:r>
          </a:p>
          <a:p>
            <a:pPr eaLnBrk="1" hangingPunct="1">
              <a:lnSpc>
                <a:spcPct val="80000"/>
              </a:lnSpc>
              <a:defRPr/>
            </a:pPr>
            <a:r>
              <a:rPr lang="en-US" sz="3600" dirty="0">
                <a:ea typeface="ＭＳ Ｐゴシック" pitchFamily="-108" charset="-128"/>
              </a:rPr>
              <a:t>LTC</a:t>
            </a:r>
          </a:p>
          <a:p>
            <a:pPr lvl="1" eaLnBrk="1" hangingPunct="1">
              <a:lnSpc>
                <a:spcPct val="80000"/>
              </a:lnSpc>
              <a:defRPr/>
            </a:pPr>
            <a:r>
              <a:rPr lang="en-US" sz="3600" dirty="0" err="1">
                <a:ea typeface="ＭＳ Ｐゴシック" pitchFamily="-108" charset="-128"/>
              </a:rPr>
              <a:t>Atypicals</a:t>
            </a:r>
            <a:r>
              <a:rPr lang="en-US" sz="3600" dirty="0">
                <a:ea typeface="ＭＳ Ｐゴシック" pitchFamily="-108" charset="-128"/>
              </a:rPr>
              <a:t>: 1.9 times higher serious events than control</a:t>
            </a:r>
          </a:p>
          <a:p>
            <a:pPr lvl="1" eaLnBrk="1" hangingPunct="1">
              <a:lnSpc>
                <a:spcPct val="80000"/>
              </a:lnSpc>
              <a:defRPr/>
            </a:pPr>
            <a:r>
              <a:rPr lang="en-US" sz="3600" dirty="0" err="1">
                <a:ea typeface="ＭＳ Ｐゴシック" pitchFamily="-108" charset="-128"/>
              </a:rPr>
              <a:t>Typicals</a:t>
            </a:r>
            <a:r>
              <a:rPr lang="en-US" sz="3600" dirty="0">
                <a:ea typeface="ＭＳ Ｐゴシック" pitchFamily="-108" charset="-128"/>
              </a:rPr>
              <a:t>: 2.4 times higher serious </a:t>
            </a:r>
            <a:r>
              <a:rPr lang="en-US" sz="3600" dirty="0" smtClean="0">
                <a:ea typeface="ＭＳ Ｐゴシック" pitchFamily="-108" charset="-128"/>
              </a:rPr>
              <a:t>event</a:t>
            </a:r>
          </a:p>
          <a:p>
            <a:pPr lvl="1" eaLnBrk="1" hangingPunct="1">
              <a:lnSpc>
                <a:spcPct val="80000"/>
              </a:lnSpc>
              <a:defRPr/>
            </a:pPr>
            <a:endParaRPr lang="en-US" sz="3600" dirty="0">
              <a:ea typeface="ＭＳ Ｐゴシック" pitchFamily="-108" charset="-128"/>
            </a:endParaRPr>
          </a:p>
          <a:p>
            <a:pPr marL="650875" lvl="1" indent="0" eaLnBrk="1" hangingPunct="1">
              <a:lnSpc>
                <a:spcPct val="80000"/>
              </a:lnSpc>
              <a:buFontTx/>
              <a:buNone/>
              <a:defRPr/>
            </a:pPr>
            <a:endParaRPr lang="en-US" sz="3600" dirty="0">
              <a:ea typeface="ＭＳ Ｐゴシック" pitchFamily="-108" charset="-128"/>
            </a:endParaRPr>
          </a:p>
          <a:p>
            <a:pPr algn="ctr" eaLnBrk="1" hangingPunct="1">
              <a:lnSpc>
                <a:spcPct val="80000"/>
              </a:lnSpc>
              <a:buFont typeface="Wingdings" charset="0"/>
              <a:buNone/>
              <a:defRPr/>
            </a:pPr>
            <a:r>
              <a:rPr lang="en-US" sz="2000" dirty="0">
                <a:ea typeface="ＭＳ Ｐゴシック" pitchFamily="-108" charset="-128"/>
              </a:rPr>
              <a:t>Rochon PA. Antipsychotic therapy and short-term serious events in older adults with dementia. </a:t>
            </a:r>
            <a:r>
              <a:rPr lang="en-US" sz="2000" i="1" dirty="0">
                <a:ea typeface="ＭＳ Ｐゴシック" pitchFamily="-108" charset="-128"/>
              </a:rPr>
              <a:t>Arch Intern Med.</a:t>
            </a:r>
            <a:r>
              <a:rPr lang="en-US" sz="2000" dirty="0">
                <a:ea typeface="ＭＳ Ｐゴシック" pitchFamily="-108" charset="-128"/>
              </a:rPr>
              <a:t> 2008;168:1090-1096</a:t>
            </a:r>
            <a:r>
              <a:rPr lang="en-US" sz="2000" dirty="0" smtClean="0">
                <a:ea typeface="ＭＳ Ｐゴシック" pitchFamily="-108" charset="-128"/>
              </a:rPr>
              <a:t>.</a:t>
            </a:r>
            <a:endParaRPr lang="en-US" sz="2000" dirty="0">
              <a:ea typeface="ＭＳ Ｐゴシック" pitchFamily="-108"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smtClean="0"/>
              <a:t>Common S/E of all antipsychotics</a:t>
            </a:r>
          </a:p>
        </p:txBody>
      </p:sp>
      <p:sp>
        <p:nvSpPr>
          <p:cNvPr id="3" name="Content Placeholder 2"/>
          <p:cNvSpPr>
            <a:spLocks noGrp="1"/>
          </p:cNvSpPr>
          <p:nvPr>
            <p:ph idx="1"/>
          </p:nvPr>
        </p:nvSpPr>
        <p:spPr>
          <a:xfrm>
            <a:off x="0" y="2198688"/>
            <a:ext cx="13004800" cy="7543800"/>
          </a:xfrm>
        </p:spPr>
        <p:txBody>
          <a:bodyPr/>
          <a:lstStyle/>
          <a:p>
            <a:pPr marL="609600" indent="-609600" eaLnBrk="1" hangingPunct="1"/>
            <a:r>
              <a:rPr lang="en-US" altLang="en-US" sz="4000" smtClean="0"/>
              <a:t>Extrapyramidal symptoms (akathisia, dystonia, psuedoparkinsonism, and dyskinesia)</a:t>
            </a:r>
          </a:p>
          <a:p>
            <a:pPr marL="609600" indent="-609600" eaLnBrk="1" hangingPunct="1"/>
            <a:r>
              <a:rPr lang="en-US" altLang="en-US" sz="4000" smtClean="0"/>
              <a:t>Sedation</a:t>
            </a:r>
          </a:p>
          <a:p>
            <a:pPr marL="609600" indent="-609600" eaLnBrk="1" hangingPunct="1"/>
            <a:r>
              <a:rPr lang="en-US" altLang="en-US" sz="4000" smtClean="0"/>
              <a:t>Tardive dyskinesia – should screen regularly</a:t>
            </a:r>
          </a:p>
          <a:p>
            <a:pPr marL="609600" indent="-609600" eaLnBrk="1" hangingPunct="1"/>
            <a:r>
              <a:rPr lang="en-US" altLang="en-US" sz="4000" smtClean="0"/>
              <a:t>Gait disturbances</a:t>
            </a:r>
          </a:p>
          <a:p>
            <a:pPr marL="609600" indent="-609600" eaLnBrk="1" hangingPunct="1"/>
            <a:r>
              <a:rPr lang="en-US" altLang="en-US" sz="4000" smtClean="0"/>
              <a:t>Falls</a:t>
            </a:r>
          </a:p>
          <a:p>
            <a:pPr marL="609600" indent="-609600" eaLnBrk="1" hangingPunct="1"/>
            <a:r>
              <a:rPr lang="en-US" altLang="en-US" sz="4000" smtClean="0"/>
              <a:t>Meta-analysis shows a significant increase in respiratory tract and urinary tract infections and peripheral edema in patients treated with risperidone versus placebo </a:t>
            </a:r>
            <a:r>
              <a:rPr lang="en-US" altLang="en-US" sz="4000" i="1" smtClean="0"/>
              <a:t>(Ballard et al. 2006)</a:t>
            </a:r>
          </a:p>
          <a:p>
            <a:pPr marL="609600" indent="-609600"/>
            <a:endParaRPr lang="en-US" altLang="en-US" sz="3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algn="ctr"/>
            <a:r>
              <a:rPr lang="en-US" altLang="en-US" smtClean="0"/>
              <a:t>CATIE-AD trial</a:t>
            </a:r>
          </a:p>
        </p:txBody>
      </p:sp>
      <p:sp>
        <p:nvSpPr>
          <p:cNvPr id="55298" name="Content Placeholder 2"/>
          <p:cNvSpPr>
            <a:spLocks noGrp="1"/>
          </p:cNvSpPr>
          <p:nvPr>
            <p:ph idx="1"/>
          </p:nvPr>
        </p:nvSpPr>
        <p:spPr>
          <a:xfrm>
            <a:off x="33338" y="2286000"/>
            <a:ext cx="12971462" cy="7467600"/>
          </a:xfrm>
        </p:spPr>
        <p:txBody>
          <a:bodyPr/>
          <a:lstStyle/>
          <a:p>
            <a:pPr marL="660400" indent="-660400" eaLnBrk="1" hangingPunct="1"/>
            <a:r>
              <a:rPr lang="en-US" altLang="en-US" sz="3200" smtClean="0"/>
              <a:t>421 AD patients with psychosis and aggression assigned to </a:t>
            </a:r>
            <a:r>
              <a:rPr lang="en-US" altLang="en-US" sz="3200" b="1" smtClean="0">
                <a:solidFill>
                  <a:srgbClr val="FF0000"/>
                </a:solidFill>
              </a:rPr>
              <a:t>olanzapine, quetiapine, risperidone, or placebo </a:t>
            </a:r>
            <a:r>
              <a:rPr lang="en-US" altLang="en-US" sz="3200" smtClean="0"/>
              <a:t>or </a:t>
            </a:r>
            <a:r>
              <a:rPr lang="ja-JP" altLang="en-US" sz="3200" smtClean="0"/>
              <a:t>“</a:t>
            </a:r>
            <a:r>
              <a:rPr lang="en-US" altLang="ja-JP" sz="3200" smtClean="0"/>
              <a:t>watchful waiting</a:t>
            </a:r>
            <a:r>
              <a:rPr lang="ja-JP" altLang="en-US" sz="3200" smtClean="0"/>
              <a:t>”</a:t>
            </a:r>
            <a:r>
              <a:rPr lang="en-US" altLang="ja-JP" sz="3200" smtClean="0"/>
              <a:t> over 9 months</a:t>
            </a:r>
            <a:endParaRPr lang="en-US" altLang="ja-JP" sz="3200" b="1" smtClean="0">
              <a:solidFill>
                <a:srgbClr val="FF0000"/>
              </a:solidFill>
            </a:endParaRPr>
          </a:p>
          <a:p>
            <a:pPr marL="660400" indent="-660400" eaLnBrk="1" hangingPunct="1"/>
            <a:r>
              <a:rPr lang="en-US" altLang="en-US" sz="3200" b="1" smtClean="0">
                <a:solidFill>
                  <a:srgbClr val="FF0000"/>
                </a:solidFill>
              </a:rPr>
              <a:t>No statistical differences between groups, although placebo most often superior in net health benefit analysis</a:t>
            </a:r>
          </a:p>
          <a:p>
            <a:pPr marL="660400" indent="-660400" eaLnBrk="1" hangingPunct="1"/>
            <a:r>
              <a:rPr lang="en-US" altLang="en-US" sz="3200" smtClean="0"/>
              <a:t>Olanzapine group – more impaired on ADL testing - sedation, gait disturbance</a:t>
            </a:r>
          </a:p>
          <a:p>
            <a:pPr marL="660400" indent="-660400" eaLnBrk="1" hangingPunct="1"/>
            <a:r>
              <a:rPr lang="en-US" altLang="en-US" sz="3200" smtClean="0"/>
              <a:t>Placebo group – best ADL score, lower dependence score, lower total health care costs </a:t>
            </a:r>
          </a:p>
          <a:p>
            <a:pPr marL="660400" indent="-660400" eaLnBrk="1" hangingPunct="1">
              <a:lnSpc>
                <a:spcPct val="80000"/>
              </a:lnSpc>
            </a:pPr>
            <a:endParaRPr lang="en-US" altLang="en-US" sz="3200" i="1" smtClean="0"/>
          </a:p>
          <a:p>
            <a:pPr marL="660400" indent="-660400" eaLnBrk="1" hangingPunct="1">
              <a:lnSpc>
                <a:spcPct val="80000"/>
              </a:lnSpc>
              <a:buFont typeface="Wingdings" pitchFamily="2" charset="2"/>
              <a:buNone/>
            </a:pPr>
            <a:endParaRPr lang="en-US" altLang="en-US" sz="2000" i="1" smtClean="0"/>
          </a:p>
          <a:p>
            <a:pPr marL="660400" indent="-660400" eaLnBrk="1" hangingPunct="1">
              <a:lnSpc>
                <a:spcPct val="80000"/>
              </a:lnSpc>
              <a:buFont typeface="Wingdings" pitchFamily="2" charset="2"/>
              <a:buNone/>
            </a:pPr>
            <a:endParaRPr lang="en-US" altLang="en-US" sz="2000" i="1" smtClean="0"/>
          </a:p>
          <a:p>
            <a:pPr marL="660400" indent="-660400" eaLnBrk="1" hangingPunct="1">
              <a:lnSpc>
                <a:spcPct val="80000"/>
              </a:lnSpc>
              <a:buFont typeface="Wingdings" pitchFamily="2" charset="2"/>
              <a:buNone/>
            </a:pPr>
            <a:r>
              <a:rPr lang="en-US" altLang="en-US" sz="2000" smtClean="0"/>
              <a:t>Schneider LS, Tariot PN, Dagerman KS, Davis SM, Hsiao JK, Ismail MS, Lebowitz BD, Lyketsos CG, Ryan JM, Stroup TS, Sultzer DL, Weintraub D, Lieberman JA; CATIE-AD Study Group. N Engl J Med 2006; 355:1525-1538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150938" y="555625"/>
            <a:ext cx="11853862" cy="1625600"/>
          </a:xfrm>
        </p:spPr>
        <p:txBody>
          <a:bodyPr/>
          <a:lstStyle/>
          <a:p>
            <a:r>
              <a:rPr lang="en-US" altLang="en-US" smtClean="0"/>
              <a:t>CATIE-AD Methodologic drawbacks</a:t>
            </a:r>
          </a:p>
        </p:txBody>
      </p:sp>
      <p:sp>
        <p:nvSpPr>
          <p:cNvPr id="3" name="Content Placeholder 2"/>
          <p:cNvSpPr>
            <a:spLocks noGrp="1"/>
          </p:cNvSpPr>
          <p:nvPr>
            <p:ph idx="1"/>
          </p:nvPr>
        </p:nvSpPr>
        <p:spPr/>
        <p:txBody>
          <a:bodyPr/>
          <a:lstStyle/>
          <a:p>
            <a:pPr marL="1049338" lvl="1" indent="-577850" eaLnBrk="1" hangingPunct="1">
              <a:lnSpc>
                <a:spcPct val="80000"/>
              </a:lnSpc>
            </a:pPr>
            <a:r>
              <a:rPr lang="en-US" altLang="en-US" sz="3200" smtClean="0"/>
              <a:t>Subjects were outpatients, less impaired than some BPSD trials</a:t>
            </a:r>
          </a:p>
          <a:p>
            <a:pPr marL="1049338" lvl="1" indent="-577850" eaLnBrk="1" hangingPunct="1">
              <a:lnSpc>
                <a:spcPct val="80000"/>
              </a:lnSpc>
            </a:pPr>
            <a:r>
              <a:rPr lang="en-US" altLang="en-US" sz="3200" smtClean="0"/>
              <a:t>High dropout rate compared to other RCTs (likely a design feature)</a:t>
            </a:r>
          </a:p>
          <a:p>
            <a:pPr marL="1049338" lvl="1" indent="-577850" eaLnBrk="1" hangingPunct="1">
              <a:lnSpc>
                <a:spcPct val="80000"/>
              </a:lnSpc>
            </a:pPr>
            <a:r>
              <a:rPr lang="en-US" altLang="en-US" sz="3200" smtClean="0"/>
              <a:t>No washout period</a:t>
            </a:r>
          </a:p>
          <a:p>
            <a:pPr marL="1049338" lvl="1" indent="-577850" eaLnBrk="1" hangingPunct="1">
              <a:lnSpc>
                <a:spcPct val="80000"/>
              </a:lnSpc>
            </a:pPr>
            <a:r>
              <a:rPr lang="en-US" altLang="en-US" sz="3200" smtClean="0"/>
              <a:t>Dosage likely too low for quetiapine (mean 56.5mg/day)</a:t>
            </a:r>
          </a:p>
          <a:p>
            <a:pPr marL="1049338" lvl="1" indent="-577850" eaLnBrk="1" hangingPunct="1">
              <a:lnSpc>
                <a:spcPct val="80000"/>
              </a:lnSpc>
              <a:buFontTx/>
              <a:buNone/>
            </a:pPr>
            <a:endParaRPr lang="en-US" altLang="en-US" sz="3200" smtClean="0"/>
          </a:p>
          <a:p>
            <a:pPr marL="1049338" lvl="1" indent="-577850" eaLnBrk="1" hangingPunct="1">
              <a:lnSpc>
                <a:spcPct val="80000"/>
              </a:lnSpc>
              <a:buFontTx/>
              <a:buNone/>
            </a:pPr>
            <a:r>
              <a:rPr lang="en-US" altLang="en-US" sz="3200" i="1" smtClean="0"/>
              <a:t>Nevertheless adverse events offset advantages in efficacy</a:t>
            </a:r>
          </a:p>
          <a:p>
            <a:pPr marL="1049338" lvl="1" indent="-577850" eaLnBrk="1" hangingPunct="1">
              <a:lnSpc>
                <a:spcPct val="80000"/>
              </a:lnSpc>
              <a:buFontTx/>
              <a:buNone/>
            </a:pPr>
            <a:endParaRPr lang="en-US" altLang="en-US" sz="3200" i="1" smtClean="0"/>
          </a:p>
          <a:p>
            <a:pPr marL="0" indent="0">
              <a:buFontTx/>
              <a:buNone/>
            </a:pPr>
            <a:r>
              <a:rPr lang="en-US" altLang="en-US" sz="2000" i="1" smtClean="0"/>
              <a:t>Clinical Antipsychotic Trial of Intervention Effectiveness – Alzheimer</a:t>
            </a:r>
            <a:r>
              <a:rPr lang="ja-JP" altLang="en-US" sz="2000" i="1" smtClean="0"/>
              <a:t>’</a:t>
            </a:r>
            <a:r>
              <a:rPr lang="en-US" altLang="ja-JP" sz="2000" i="1" smtClean="0"/>
              <a:t>s Disease. Rosenheck, Cost-benefit analysis…., Arch Gen. Psychiatry 2007; 64(11):1259-1268.</a:t>
            </a:r>
            <a:r>
              <a:rPr lang="en-US" altLang="ja-JP" sz="2000" smtClean="0"/>
              <a:t> </a:t>
            </a:r>
          </a:p>
          <a:p>
            <a:pPr marL="0" indent="0">
              <a:buFontTx/>
              <a:buNone/>
            </a:pPr>
            <a:endParaRPr lang="en-US" altLang="en-US"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558800" y="555625"/>
            <a:ext cx="12115800" cy="1625600"/>
          </a:xfrm>
        </p:spPr>
        <p:txBody>
          <a:bodyPr/>
          <a:lstStyle/>
          <a:p>
            <a:r>
              <a:rPr lang="en-US" altLang="en-US" smtClean="0"/>
              <a:t>Are atypicals safer or more effective?</a:t>
            </a:r>
          </a:p>
        </p:txBody>
      </p:sp>
      <p:sp>
        <p:nvSpPr>
          <p:cNvPr id="3" name="Content Placeholder 2"/>
          <p:cNvSpPr>
            <a:spLocks noGrp="1"/>
          </p:cNvSpPr>
          <p:nvPr>
            <p:ph idx="1"/>
          </p:nvPr>
        </p:nvSpPr>
        <p:spPr>
          <a:xfrm>
            <a:off x="30163" y="2133600"/>
            <a:ext cx="12974637" cy="7620000"/>
          </a:xfrm>
        </p:spPr>
        <p:txBody>
          <a:bodyPr/>
          <a:lstStyle/>
          <a:p>
            <a:pPr marL="609600" indent="-609600" eaLnBrk="1" hangingPunct="1">
              <a:lnSpc>
                <a:spcPct val="120000"/>
              </a:lnSpc>
              <a:defRPr/>
            </a:pPr>
            <a:r>
              <a:rPr lang="en-US" sz="3600" dirty="0" err="1">
                <a:ea typeface="ＭＳ Ｐゴシック" pitchFamily="-108" charset="-128"/>
              </a:rPr>
              <a:t>Atypicals</a:t>
            </a:r>
            <a:r>
              <a:rPr lang="en-US" sz="3600" dirty="0">
                <a:ea typeface="ＭＳ Ｐゴシック" pitchFamily="-108" charset="-128"/>
              </a:rPr>
              <a:t> block excessive dopamine transmission, which is beneficial in schizophrenics.</a:t>
            </a:r>
          </a:p>
          <a:p>
            <a:pPr marL="609600" indent="-609600" eaLnBrk="1" hangingPunct="1">
              <a:lnSpc>
                <a:spcPct val="120000"/>
              </a:lnSpc>
              <a:defRPr/>
            </a:pPr>
            <a:r>
              <a:rPr lang="en-US" sz="3600" dirty="0">
                <a:ea typeface="ＭＳ Ｐゴシック" pitchFamily="-108" charset="-128"/>
              </a:rPr>
              <a:t>Elderly patients (especially dementia) have accelerated dopamine loss and tend to experience more severe motor side effects than younger patients.</a:t>
            </a:r>
          </a:p>
          <a:p>
            <a:pPr marL="609600" indent="-609600" eaLnBrk="1" hangingPunct="1">
              <a:lnSpc>
                <a:spcPct val="120000"/>
              </a:lnSpc>
              <a:defRPr/>
            </a:pPr>
            <a:r>
              <a:rPr lang="en-US" sz="3600" dirty="0">
                <a:ea typeface="ＭＳ Ｐゴシック" pitchFamily="-108" charset="-128"/>
              </a:rPr>
              <a:t>Less likely to trigger extrapyramidal symptoms/tardive dyskinesia</a:t>
            </a:r>
          </a:p>
          <a:p>
            <a:pPr marL="609600" indent="-609600" eaLnBrk="1" hangingPunct="1">
              <a:lnSpc>
                <a:spcPct val="120000"/>
              </a:lnSpc>
              <a:defRPr/>
            </a:pPr>
            <a:r>
              <a:rPr lang="en-US" sz="3600" dirty="0">
                <a:ea typeface="ＭＳ Ｐゴシック" pitchFamily="-108" charset="-128"/>
              </a:rPr>
              <a:t>No difference in safety, efficacy</a:t>
            </a:r>
          </a:p>
          <a:p>
            <a:pPr>
              <a:lnSpc>
                <a:spcPct val="120000"/>
              </a:lnSpc>
              <a:defRPr/>
            </a:pPr>
            <a:endParaRPr lang="en-US" sz="3600" dirty="0">
              <a:ea typeface="ＭＳ Ｐゴシック" pitchFamily="-108"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algn="ctr"/>
            <a:r>
              <a:rPr lang="en-US" altLang="en-US" smtClean="0"/>
              <a:t>Recommendations for use of anti-psychotics</a:t>
            </a:r>
          </a:p>
        </p:txBody>
      </p:sp>
      <p:sp>
        <p:nvSpPr>
          <p:cNvPr id="3" name="Content Placeholder 2"/>
          <p:cNvSpPr>
            <a:spLocks noGrp="1"/>
          </p:cNvSpPr>
          <p:nvPr>
            <p:ph idx="1"/>
          </p:nvPr>
        </p:nvSpPr>
        <p:spPr>
          <a:xfrm>
            <a:off x="0" y="2362200"/>
            <a:ext cx="13004800" cy="7391400"/>
          </a:xfrm>
        </p:spPr>
        <p:txBody>
          <a:bodyPr/>
          <a:lstStyle/>
          <a:p>
            <a:pPr marL="660400" indent="-660400" eaLnBrk="1" hangingPunct="1"/>
            <a:r>
              <a:rPr lang="en-US" altLang="en-US" sz="3200" smtClean="0"/>
              <a:t>Need shared decision making – staff, families, patients</a:t>
            </a:r>
          </a:p>
          <a:p>
            <a:pPr marL="660400" indent="-660400" eaLnBrk="1" hangingPunct="1"/>
            <a:r>
              <a:rPr lang="en-US" altLang="en-US" sz="3200" smtClean="0"/>
              <a:t>Identify target signs and symptoms, and set a limited time frame (many patients improve without treatment over 2-4 weeks)</a:t>
            </a:r>
          </a:p>
          <a:p>
            <a:pPr marL="660400" indent="-660400" eaLnBrk="1" hangingPunct="1"/>
            <a:r>
              <a:rPr lang="en-US" altLang="en-US" sz="3200" smtClean="0"/>
              <a:t>Treat only severe symptoms, emotional distress, physical safety</a:t>
            </a:r>
          </a:p>
          <a:p>
            <a:pPr marL="660400" indent="-660400" eaLnBrk="1" hangingPunct="1"/>
            <a:r>
              <a:rPr lang="en-US" altLang="en-US" sz="3200" smtClean="0"/>
              <a:t>Use the lowest dosages for shortest time</a:t>
            </a:r>
          </a:p>
          <a:p>
            <a:pPr marL="660400" indent="-660400" eaLnBrk="1" hangingPunct="1"/>
            <a:r>
              <a:rPr lang="en-US" altLang="en-US" sz="3200" smtClean="0"/>
              <a:t>Possible doses used:</a:t>
            </a:r>
          </a:p>
          <a:p>
            <a:pPr marL="1049338" lvl="1" indent="-577850" eaLnBrk="1" hangingPunct="1"/>
            <a:r>
              <a:rPr lang="en-US" altLang="en-US" sz="3200" smtClean="0"/>
              <a:t>Risperidone (Risperdal) 0.5-1.5 mg/day</a:t>
            </a:r>
          </a:p>
          <a:p>
            <a:pPr marL="1049338" lvl="1" indent="-577850" eaLnBrk="1" hangingPunct="1"/>
            <a:r>
              <a:rPr lang="en-US" altLang="en-US" sz="3200" smtClean="0"/>
              <a:t>Olanzapine (Zyprexa) 5-10 mg/day</a:t>
            </a:r>
          </a:p>
          <a:p>
            <a:pPr marL="1049338" lvl="1" indent="-577850" eaLnBrk="1" hangingPunct="1"/>
            <a:r>
              <a:rPr lang="en-US" altLang="en-US" sz="3200" smtClean="0"/>
              <a:t>Quetiapine (Seroquel) 50-200 mg/day</a:t>
            </a:r>
          </a:p>
          <a:p>
            <a:pPr marL="1049338" lvl="1" indent="-577850" eaLnBrk="1" hangingPunct="1"/>
            <a:r>
              <a:rPr lang="en-US" altLang="en-US" sz="3200" smtClean="0"/>
              <a:t>Aripiprazole (Abilify) 7-12 mg/day</a:t>
            </a:r>
          </a:p>
          <a:p>
            <a:pPr marL="660400" indent="-660400" eaLnBrk="1" hangingPunct="1"/>
            <a:r>
              <a:rPr lang="en-US" altLang="en-US" sz="3200" smtClean="0"/>
              <a:t>Monitor, assess regularly</a:t>
            </a:r>
          </a:p>
          <a:p>
            <a:pPr marL="660400" indent="-660400" eaLnBrk="1" hangingPunct="1"/>
            <a:r>
              <a:rPr lang="en-US" altLang="en-US" sz="3200" smtClean="0"/>
              <a:t>Taper and trial discontinuation regularly</a:t>
            </a:r>
          </a:p>
          <a:p>
            <a:pPr marL="660400" indent="-660400"/>
            <a:endParaRPr lang="en-US" altLang="en-US" sz="3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3175" y="2209800"/>
            <a:ext cx="13001625" cy="5257800"/>
          </a:xfrm>
        </p:spPr>
        <p:txBody>
          <a:bodyPr/>
          <a:lstStyle/>
          <a:p>
            <a:r>
              <a:rPr lang="en-US" altLang="en-US" sz="3600" smtClean="0"/>
              <a:t>70 yo woman with h/o of multiple strokes and dementia brought to clinic by her daughter who states she has been more agitated lately. She has been combative and has been verbally abusive to her daughter and the daytime caregiver. She often gets dressed up at night and wants to leave the house to “run errands”.  She does not report pain or recent illness and denies depressive thoughts. Her medications have not changed. On exam her MMSE is 14/30. In particular, she does not have a fever, fingerstick glucose is 96 mg/dl and her urine dipstick is normal. Her BP is 130/84 mm Hg. She takes Aspirin 81 mg daily and Lisinopril 20 mg daily as her only medications. The rest of her general exam and neurologic exam is normal.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ctr"/>
            <a:r>
              <a:rPr lang="en-US" altLang="en-US" smtClean="0"/>
              <a:t>Are SSRIs safe and effective for agitation?</a:t>
            </a:r>
          </a:p>
        </p:txBody>
      </p:sp>
      <p:sp>
        <p:nvSpPr>
          <p:cNvPr id="59394" name="Content Placeholder 2"/>
          <p:cNvSpPr>
            <a:spLocks noGrp="1"/>
          </p:cNvSpPr>
          <p:nvPr>
            <p:ph idx="1"/>
          </p:nvPr>
        </p:nvSpPr>
        <p:spPr>
          <a:xfrm>
            <a:off x="0" y="2362200"/>
            <a:ext cx="13004800" cy="7391400"/>
          </a:xfrm>
        </p:spPr>
        <p:txBody>
          <a:bodyPr/>
          <a:lstStyle/>
          <a:p>
            <a:pPr eaLnBrk="1" hangingPunct="1"/>
            <a:r>
              <a:rPr lang="en-US" altLang="en-US" sz="4000" smtClean="0"/>
              <a:t>Well tolerated</a:t>
            </a:r>
          </a:p>
          <a:p>
            <a:pPr eaLnBrk="1" hangingPunct="1"/>
            <a:r>
              <a:rPr lang="en-US" altLang="en-US" sz="4000" smtClean="0"/>
              <a:t>Beneficial for depression</a:t>
            </a:r>
          </a:p>
          <a:p>
            <a:pPr eaLnBrk="1" hangingPunct="1"/>
            <a:r>
              <a:rPr lang="en-US" altLang="en-US" sz="4000" smtClean="0"/>
              <a:t>No definitive efficacy for agitation</a:t>
            </a:r>
          </a:p>
          <a:p>
            <a:pPr eaLnBrk="1" hangingPunct="1"/>
            <a:endParaRPr lang="en-US" altLang="en-US" sz="4000" smtClean="0"/>
          </a:p>
          <a:p>
            <a:pPr eaLnBrk="1" hangingPunct="1">
              <a:buFont typeface="Wingdings" pitchFamily="2" charset="2"/>
              <a:buNone/>
            </a:pPr>
            <a:endParaRPr lang="en-US" altLang="en-US" sz="4000" smtClean="0"/>
          </a:p>
          <a:p>
            <a:pPr algn="ctr" eaLnBrk="1" hangingPunct="1">
              <a:buFont typeface="Wingdings" pitchFamily="2" charset="2"/>
              <a:buNone/>
            </a:pPr>
            <a:endParaRPr lang="en-US" altLang="en-US" sz="2400" smtClean="0"/>
          </a:p>
          <a:p>
            <a:pPr algn="ctr" eaLnBrk="1" hangingPunct="1">
              <a:buFont typeface="Wingdings" pitchFamily="2" charset="2"/>
              <a:buNone/>
            </a:pPr>
            <a:endParaRPr lang="en-US" altLang="en-US" sz="2400" smtClean="0"/>
          </a:p>
          <a:p>
            <a:pPr algn="ctr" eaLnBrk="1" hangingPunct="1">
              <a:buFont typeface="Wingdings" pitchFamily="2" charset="2"/>
              <a:buNone/>
            </a:pPr>
            <a:endParaRPr lang="en-US" altLang="en-US" sz="2400" smtClean="0"/>
          </a:p>
          <a:p>
            <a:pPr algn="ctr" eaLnBrk="1" hangingPunct="1">
              <a:buFont typeface="Wingdings" pitchFamily="2" charset="2"/>
              <a:buNone/>
            </a:pPr>
            <a:endParaRPr lang="en-US" altLang="en-US" sz="2400" smtClean="0"/>
          </a:p>
          <a:p>
            <a:pPr algn="ctr" eaLnBrk="1" hangingPunct="1">
              <a:buFont typeface="Wingdings" pitchFamily="2" charset="2"/>
              <a:buNone/>
            </a:pPr>
            <a:r>
              <a:rPr lang="en-US" altLang="en-US" sz="2400" smtClean="0"/>
              <a:t>Pharmacological treatment of Neuropsychiatric symptoms of dementia: A review of the evidence. JAMA 2005;293(5); 596-608</a:t>
            </a:r>
          </a:p>
          <a:p>
            <a:endParaRPr lang="en-US" altLang="en-US" sz="40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ctr"/>
            <a:r>
              <a:rPr lang="en-US" altLang="en-US" sz="5400" smtClean="0"/>
              <a:t>Citalopram vs risperidone study </a:t>
            </a:r>
            <a:endParaRPr lang="en-US" altLang="en-US" smtClean="0"/>
          </a:p>
        </p:txBody>
      </p:sp>
      <p:sp>
        <p:nvSpPr>
          <p:cNvPr id="60418" name="Content Placeholder 2"/>
          <p:cNvSpPr>
            <a:spLocks noGrp="1"/>
          </p:cNvSpPr>
          <p:nvPr>
            <p:ph idx="1"/>
          </p:nvPr>
        </p:nvSpPr>
        <p:spPr>
          <a:xfrm>
            <a:off x="28575" y="2209800"/>
            <a:ext cx="12976225" cy="7543800"/>
          </a:xfrm>
        </p:spPr>
        <p:txBody>
          <a:bodyPr/>
          <a:lstStyle/>
          <a:p>
            <a:pPr eaLnBrk="1" hangingPunct="1"/>
            <a:r>
              <a:rPr lang="en-US" altLang="en-US" sz="3200" smtClean="0"/>
              <a:t>To alleviate severe agitation and psychotic symptoms associated with dementia in nondepressed elderly (aggression, agitation, hostility, suspiciousness, hallucinations, or delusions)</a:t>
            </a:r>
          </a:p>
          <a:p>
            <a:pPr eaLnBrk="1" hangingPunct="1"/>
            <a:r>
              <a:rPr lang="en-US" altLang="en-US" sz="3200" smtClean="0"/>
              <a:t>Efficacy: 	</a:t>
            </a:r>
          </a:p>
          <a:p>
            <a:pPr lvl="1" eaLnBrk="1" hangingPunct="1"/>
            <a:r>
              <a:rPr lang="en-US" altLang="en-US" sz="3200" smtClean="0"/>
              <a:t>Citalopram overall 32% reduction of symptoms 	</a:t>
            </a:r>
          </a:p>
          <a:p>
            <a:pPr lvl="1" eaLnBrk="1" hangingPunct="1"/>
            <a:r>
              <a:rPr lang="en-US" altLang="en-US" sz="3200" smtClean="0"/>
              <a:t>Risperidone - 35% reduction </a:t>
            </a:r>
          </a:p>
          <a:p>
            <a:pPr eaLnBrk="1" hangingPunct="1"/>
            <a:r>
              <a:rPr lang="en-US" altLang="en-US" sz="3200" smtClean="0"/>
              <a:t>Total adverse-event scores </a:t>
            </a:r>
          </a:p>
          <a:p>
            <a:pPr lvl="1" eaLnBrk="1" hangingPunct="1"/>
            <a:r>
              <a:rPr lang="en-US" altLang="en-US" sz="3200" smtClean="0"/>
              <a:t>Increased 19% with risperidone</a:t>
            </a:r>
          </a:p>
          <a:p>
            <a:pPr lvl="1" eaLnBrk="1" hangingPunct="1"/>
            <a:r>
              <a:rPr lang="en-US" altLang="en-US" sz="3200" smtClean="0"/>
              <a:t>Decreased by 4% with citalopram</a:t>
            </a:r>
          </a:p>
          <a:p>
            <a:pPr eaLnBrk="1" hangingPunct="1"/>
            <a:r>
              <a:rPr lang="en-US" altLang="en-US" sz="3200" smtClean="0"/>
              <a:t>Citalopram worked on psychotic symptoms like hallucinations and delusions</a:t>
            </a:r>
            <a:endParaRPr lang="en-US" altLang="en-US" sz="3200" smtClean="0">
              <a:solidFill>
                <a:srgbClr val="FF0000"/>
              </a:solidFill>
            </a:endParaRP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r>
              <a:rPr lang="en-US" altLang="en-US" sz="2000" smtClean="0"/>
              <a:t>A double-blind comparison of citalopram and risperidone for the treatment of behavioral and psychotic symptoms associated with dementia. Am J Geriatr Psychiatry. 2007 Nov;15(11):942-52. Epub 2007 Sep 10.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mtClean="0"/>
              <a:t>Citalopram in AD - agitation</a:t>
            </a:r>
          </a:p>
        </p:txBody>
      </p:sp>
      <p:sp>
        <p:nvSpPr>
          <p:cNvPr id="3" name="Content Placeholder 2"/>
          <p:cNvSpPr>
            <a:spLocks noGrp="1"/>
          </p:cNvSpPr>
          <p:nvPr>
            <p:ph idx="1"/>
          </p:nvPr>
        </p:nvSpPr>
        <p:spPr>
          <a:xfrm>
            <a:off x="0" y="2209800"/>
            <a:ext cx="13004800" cy="7543800"/>
          </a:xfrm>
        </p:spPr>
        <p:txBody>
          <a:bodyPr/>
          <a:lstStyle/>
          <a:p>
            <a:pPr>
              <a:lnSpc>
                <a:spcPct val="90000"/>
              </a:lnSpc>
            </a:pPr>
            <a:r>
              <a:rPr lang="en-US" altLang="en-US" sz="3200" smtClean="0"/>
              <a:t>Participants (n = 186) were randomized to receive a psychosocial intervention plus either citalopram (n = 94) or placebo (n = 92) for 9 weeks. </a:t>
            </a:r>
          </a:p>
          <a:p>
            <a:pPr>
              <a:lnSpc>
                <a:spcPct val="90000"/>
              </a:lnSpc>
              <a:buFontTx/>
              <a:buNone/>
            </a:pPr>
            <a:endParaRPr lang="en-US" altLang="en-US" sz="3200" smtClean="0"/>
          </a:p>
          <a:p>
            <a:pPr>
              <a:lnSpc>
                <a:spcPct val="90000"/>
              </a:lnSpc>
            </a:pPr>
            <a:r>
              <a:rPr lang="en-US" altLang="en-US" sz="3200" smtClean="0"/>
              <a:t>Dosage began at 10 mg per day with planned titration to 30 mg per day over 3 weeks based on response and tolerability.</a:t>
            </a:r>
          </a:p>
          <a:p>
            <a:pPr>
              <a:lnSpc>
                <a:spcPct val="90000"/>
              </a:lnSpc>
              <a:buFontTx/>
              <a:buNone/>
            </a:pPr>
            <a:endParaRPr lang="en-US" altLang="en-US" sz="3200" smtClean="0"/>
          </a:p>
          <a:p>
            <a:pPr>
              <a:lnSpc>
                <a:spcPct val="90000"/>
              </a:lnSpc>
            </a:pPr>
            <a:r>
              <a:rPr lang="en-US" altLang="en-US" sz="3200" smtClean="0"/>
              <a:t>40% of citalopram participants had moderate or marked improvement from baseline severity vs 26% of placebo participants, with an estimated treatment effect from the proportional odds model including participants with week-9 data (odds ratio [OR] of being at or better than a given CGIC category) of 2.13 (95% CI, 1.23-3.69; </a:t>
            </a:r>
            <a:r>
              <a:rPr lang="en-US" altLang="en-US" sz="3200" i="1" smtClean="0"/>
              <a:t>P</a:t>
            </a:r>
            <a:r>
              <a:rPr lang="en-US" altLang="en-US" sz="3200" smtClean="0"/>
              <a:t> = .007). </a:t>
            </a:r>
          </a:p>
          <a:p>
            <a:pPr>
              <a:lnSpc>
                <a:spcPct val="90000"/>
              </a:lnSpc>
            </a:pPr>
            <a:endParaRPr lang="en-US" altLang="en-US" sz="2000" smtClean="0"/>
          </a:p>
          <a:p>
            <a:pPr>
              <a:buFontTx/>
              <a:buNone/>
            </a:pPr>
            <a:r>
              <a:rPr lang="en-US" altLang="en-US" sz="2000" smtClean="0"/>
              <a:t>Effect of citalopram on agitation in Alzheimer disease: the CitAD randomized clinical trial. JAMA. 2014 Feb 19;311(7):682-91.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endParaRPr lang="en-US" altLang="en-US" smtClean="0"/>
          </a:p>
        </p:txBody>
      </p:sp>
      <p:sp>
        <p:nvSpPr>
          <p:cNvPr id="18434" name="Text Placeholder 2"/>
          <p:cNvSpPr txBox="1">
            <a:spLocks/>
          </p:cNvSpPr>
          <p:nvPr/>
        </p:nvSpPr>
        <p:spPr bwMode="auto">
          <a:xfrm>
            <a:off x="1397000" y="86868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4300">
                <a:solidFill>
                  <a:srgbClr val="2E2F30"/>
                </a:solidFill>
                <a:latin typeface="Cochin" charset="0"/>
                <a:ea typeface="ヒラギノ明朝 Pro W6" charset="-128"/>
                <a:sym typeface="Cochin" charset="0"/>
              </a:defRPr>
            </a:lvl1pPr>
            <a:lvl2pPr marL="742950" indent="-285750" eaLnBrk="0" hangingPunct="0">
              <a:defRPr sz="4300">
                <a:solidFill>
                  <a:srgbClr val="2E2F30"/>
                </a:solidFill>
                <a:latin typeface="Cochin" charset="0"/>
                <a:ea typeface="ヒラギノ明朝 Pro W6" charset="-128"/>
                <a:sym typeface="Cochin" charset="0"/>
              </a:defRPr>
            </a:lvl2pPr>
            <a:lvl3pPr marL="1143000" indent="-228600" eaLnBrk="0" hangingPunct="0">
              <a:defRPr sz="4300">
                <a:solidFill>
                  <a:srgbClr val="2E2F30"/>
                </a:solidFill>
                <a:latin typeface="Cochin" charset="0"/>
                <a:ea typeface="ヒラギノ明朝 Pro W6" charset="-128"/>
                <a:sym typeface="Cochin" charset="0"/>
              </a:defRPr>
            </a:lvl3pPr>
            <a:lvl4pPr marL="1600200" indent="-228600" eaLnBrk="0" hangingPunct="0">
              <a:defRPr sz="4300">
                <a:solidFill>
                  <a:srgbClr val="2E2F30"/>
                </a:solidFill>
                <a:latin typeface="Cochin" charset="0"/>
                <a:ea typeface="ヒラギノ明朝 Pro W6" charset="-128"/>
                <a:sym typeface="Cochin" charset="0"/>
              </a:defRPr>
            </a:lvl4pPr>
            <a:lvl5pPr marL="2057400" indent="-228600" eaLnBrk="0" hangingPunct="0">
              <a:defRPr sz="4300">
                <a:solidFill>
                  <a:srgbClr val="2E2F30"/>
                </a:solidFill>
                <a:latin typeface="Cochin" charset="0"/>
                <a:ea typeface="ヒラギノ明朝 Pro W6" charset="-128"/>
                <a:sym typeface="Cochin" charset="0"/>
              </a:defRPr>
            </a:lvl5pPr>
            <a:lvl6pPr marL="25146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6pPr>
            <a:lvl7pPr marL="29718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7pPr>
            <a:lvl8pPr marL="34290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8pPr>
            <a:lvl9pPr marL="38862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9pPr>
          </a:lstStyle>
          <a:p>
            <a:pPr algn="l" eaLnBrk="1" hangingPunct="1">
              <a:spcBef>
                <a:spcPct val="20000"/>
              </a:spcBef>
            </a:pPr>
            <a:r>
              <a:rPr lang="en-US" altLang="en-US" sz="2000">
                <a:solidFill>
                  <a:schemeClr val="tx1"/>
                </a:solidFill>
                <a:latin typeface="Helvetica" charset="0"/>
                <a:ea typeface="MS PGothic" pitchFamily="34" charset="-128"/>
              </a:rPr>
              <a:t>Neurobehavioral Rating Scale (NBRS)-Agitation SubscaleHigher NBRS scores indicate more severe symptoms.
</a:t>
            </a:r>
          </a:p>
        </p:txBody>
      </p:sp>
      <p:pic>
        <p:nvPicPr>
          <p:cNvPr id="18435"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11055350" cy="853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p:cNvSpPr txBox="1">
            <a:spLocks noChangeArrowheads="1"/>
          </p:cNvSpPr>
          <p:nvPr/>
        </p:nvSpPr>
        <p:spPr bwMode="auto">
          <a:xfrm>
            <a:off x="10922000" y="3124200"/>
            <a:ext cx="2082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rgbClr val="2E2F30"/>
                </a:solidFill>
                <a:latin typeface="Cochin" charset="0"/>
                <a:ea typeface="ヒラギノ明朝 Pro W6" charset="-128"/>
                <a:sym typeface="Cochin" charset="0"/>
              </a:defRPr>
            </a:lvl1pPr>
            <a:lvl2pPr marL="742950" indent="-285750" eaLnBrk="0" hangingPunct="0">
              <a:defRPr sz="4300">
                <a:solidFill>
                  <a:srgbClr val="2E2F30"/>
                </a:solidFill>
                <a:latin typeface="Cochin" charset="0"/>
                <a:ea typeface="ヒラギノ明朝 Pro W6" charset="-128"/>
                <a:sym typeface="Cochin" charset="0"/>
              </a:defRPr>
            </a:lvl2pPr>
            <a:lvl3pPr marL="1143000" indent="-228600" eaLnBrk="0" hangingPunct="0">
              <a:defRPr sz="4300">
                <a:solidFill>
                  <a:srgbClr val="2E2F30"/>
                </a:solidFill>
                <a:latin typeface="Cochin" charset="0"/>
                <a:ea typeface="ヒラギノ明朝 Pro W6" charset="-128"/>
                <a:sym typeface="Cochin" charset="0"/>
              </a:defRPr>
            </a:lvl3pPr>
            <a:lvl4pPr marL="1600200" indent="-228600" eaLnBrk="0" hangingPunct="0">
              <a:defRPr sz="4300">
                <a:solidFill>
                  <a:srgbClr val="2E2F30"/>
                </a:solidFill>
                <a:latin typeface="Cochin" charset="0"/>
                <a:ea typeface="ヒラギノ明朝 Pro W6" charset="-128"/>
                <a:sym typeface="Cochin" charset="0"/>
              </a:defRPr>
            </a:lvl4pPr>
            <a:lvl5pPr marL="2057400" indent="-228600" eaLnBrk="0" hangingPunct="0">
              <a:defRPr sz="4300">
                <a:solidFill>
                  <a:srgbClr val="2E2F30"/>
                </a:solidFill>
                <a:latin typeface="Cochin" charset="0"/>
                <a:ea typeface="ヒラギノ明朝 Pro W6" charset="-128"/>
                <a:sym typeface="Cochin" charset="0"/>
              </a:defRPr>
            </a:lvl5pPr>
            <a:lvl6pPr marL="25146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6pPr>
            <a:lvl7pPr marL="29718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7pPr>
            <a:lvl8pPr marL="34290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8pPr>
            <a:lvl9pPr marL="3886200" indent="-228600" algn="ctr" eaLnBrk="0" fontAlgn="base" hangingPunct="0">
              <a:spcBef>
                <a:spcPct val="0"/>
              </a:spcBef>
              <a:spcAft>
                <a:spcPct val="0"/>
              </a:spcAft>
              <a:defRPr sz="4300">
                <a:solidFill>
                  <a:srgbClr val="2E2F30"/>
                </a:solidFill>
                <a:latin typeface="Cochin" charset="0"/>
                <a:ea typeface="ヒラギノ明朝 Pro W6" charset="-128"/>
                <a:sym typeface="Cochin" charset="0"/>
              </a:defRPr>
            </a:lvl9pPr>
          </a:lstStyle>
          <a:p>
            <a:pPr eaLnBrk="1" hangingPunct="1"/>
            <a:r>
              <a:rPr lang="en-US" altLang="en-US" sz="4000">
                <a:solidFill>
                  <a:srgbClr val="FF0000"/>
                </a:solidFill>
              </a:rPr>
              <a:t>BUT prolongs QTc!</a:t>
            </a:r>
          </a:p>
          <a:p>
            <a:pPr eaLnBrk="1" hangingPunct="1"/>
            <a:endParaRPr lang="en-US" altLang="en-US" sz="4000">
              <a:solidFill>
                <a:srgbClr val="FF0000"/>
              </a:solidFill>
            </a:endParaRPr>
          </a:p>
          <a:p>
            <a:pPr eaLnBrk="1" hangingPunct="1"/>
            <a:r>
              <a:rPr lang="en-US" altLang="en-US" sz="4000">
                <a:solidFill>
                  <a:srgbClr val="FF0000"/>
                </a:solidFill>
              </a:rPr>
              <a:t>FDA max 20 mg daily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150938" y="555625"/>
            <a:ext cx="11447462" cy="1625600"/>
          </a:xfrm>
        </p:spPr>
        <p:txBody>
          <a:bodyPr/>
          <a:lstStyle/>
          <a:p>
            <a:r>
              <a:rPr lang="en-US" altLang="en-US" smtClean="0"/>
              <a:t>Efficacy of cholinesterase inhibitors</a:t>
            </a:r>
          </a:p>
        </p:txBody>
      </p:sp>
      <p:sp>
        <p:nvSpPr>
          <p:cNvPr id="62466" name="Content Placeholder 2"/>
          <p:cNvSpPr>
            <a:spLocks noGrp="1"/>
          </p:cNvSpPr>
          <p:nvPr>
            <p:ph idx="1"/>
          </p:nvPr>
        </p:nvSpPr>
        <p:spPr>
          <a:xfrm>
            <a:off x="0" y="2209800"/>
            <a:ext cx="13004800" cy="7543800"/>
          </a:xfrm>
        </p:spPr>
        <p:txBody>
          <a:bodyPr/>
          <a:lstStyle/>
          <a:p>
            <a:pPr marL="1004888" lvl="1" indent="-533400" eaLnBrk="1" hangingPunct="1">
              <a:lnSpc>
                <a:spcPct val="90000"/>
              </a:lnSpc>
            </a:pPr>
            <a:r>
              <a:rPr lang="en-US" altLang="en-US" smtClean="0"/>
              <a:t>Initial studies focused on cognition, yet there is increasing evidence of a possible behavioral benefit as well</a:t>
            </a:r>
          </a:p>
          <a:p>
            <a:pPr marL="1004888" lvl="1" indent="-533400" eaLnBrk="1" hangingPunct="1">
              <a:lnSpc>
                <a:spcPct val="90000"/>
              </a:lnSpc>
            </a:pPr>
            <a:r>
              <a:rPr lang="en-US" altLang="en-US" smtClean="0"/>
              <a:t>Meta-analysis of ChEI studies - Modest but significant behavioral benefit compared with placebo </a:t>
            </a:r>
            <a:r>
              <a:rPr lang="en-US" altLang="en-US" sz="1800" smtClean="0"/>
              <a:t>Trinh et al. (2005)</a:t>
            </a:r>
            <a:r>
              <a:rPr lang="en-US" altLang="en-US" smtClean="0"/>
              <a:t> </a:t>
            </a:r>
          </a:p>
          <a:p>
            <a:pPr marL="1004888" lvl="1" indent="-533400" eaLnBrk="1" hangingPunct="1">
              <a:lnSpc>
                <a:spcPct val="90000"/>
              </a:lnSpc>
            </a:pPr>
            <a:r>
              <a:rPr lang="en-US" altLang="en-US" smtClean="0"/>
              <a:t>Several post-hoc analyses of studies with galantamine and donepezil suggest beneficial effects on psychosis, agitation, mood, apathy, and aberrant motor behaviors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a:r>
              <a:rPr lang="en-US" altLang="en-US" smtClean="0"/>
              <a:t>CALM – AD trial</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521" r="-35521"/>
          <a:stretch>
            <a:fillRect/>
          </a:stretch>
        </p:blipFill>
        <p:spPr bwMode="auto">
          <a:xfrm>
            <a:off x="787400" y="2438400"/>
            <a:ext cx="11055350" cy="5851525"/>
          </a:xfrm>
          <a:noFill/>
          <a:extLst>
            <a:ext uri="{909E8E84-426E-40DD-AFC4-6F175D3DCCD1}">
              <a14:hiddenFill xmlns:a14="http://schemas.microsoft.com/office/drawing/2010/main">
                <a:blipFill dpi="0" rotWithShape="0">
                  <a:blip/>
                  <a:srcRect l="-35521" r="-35521"/>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5" name="AutoShape 3"/>
          <p:cNvSpPr>
            <a:spLocks noChangeArrowheads="1"/>
          </p:cNvSpPr>
          <p:nvPr/>
        </p:nvSpPr>
        <p:spPr bwMode="auto">
          <a:xfrm>
            <a:off x="406400" y="8382000"/>
            <a:ext cx="11125200" cy="7318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l">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a:solidFill>
                  <a:schemeClr val="tx1"/>
                </a:solidFill>
                <a:ea typeface="ヒラギノ明朝 Pro W6" charset="0"/>
                <a:cs typeface="Arial Unicode MS" charset="0"/>
              </a:rPr>
              <a:t>Mean Total Scores on CMAI from Trial Entry through Follow-up for Treatment and Placebo Groups.</a:t>
            </a:r>
          </a:p>
          <a:p>
            <a:pPr algn="l">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a:ea typeface="ヒラギノ明朝 Pro W6" charset="0"/>
                <a:cs typeface="Arial Unicode MS" charset="0"/>
              </a:rPr>
              <a:t>Howard RJ et al. N </a:t>
            </a:r>
            <a:r>
              <a:rPr lang="en-US" sz="2000" b="1" dirty="0" err="1">
                <a:ea typeface="ヒラギノ明朝 Pro W6" charset="0"/>
                <a:cs typeface="Arial Unicode MS" charset="0"/>
              </a:rPr>
              <a:t>Engl</a:t>
            </a:r>
            <a:r>
              <a:rPr lang="en-US" sz="2000" b="1" dirty="0">
                <a:ea typeface="ヒラギノ明朝 Pro W6" charset="0"/>
                <a:cs typeface="Arial Unicode MS" charset="0"/>
              </a:rPr>
              <a:t> J Med 2007;357:1382-1392.</a:t>
            </a:r>
            <a:endParaRPr lang="en-US" sz="2000" b="1" dirty="0">
              <a:solidFill>
                <a:schemeClr val="tx1"/>
              </a:solidFill>
              <a:ea typeface="ヒラギノ明朝 Pro W6" charset="0"/>
              <a:cs typeface="Arial Unicode MS" charset="0"/>
            </a:endParaRPr>
          </a:p>
          <a:p>
            <a:pPr algn="l">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b="1" dirty="0">
              <a:solidFill>
                <a:schemeClr val="tx1"/>
              </a:solidFill>
              <a:ea typeface="ヒラギノ明朝 Pro W6" charset="0"/>
              <a:cs typeface="Arial Unicode M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en-US" smtClean="0"/>
              <a:t>Memantine</a:t>
            </a:r>
          </a:p>
        </p:txBody>
      </p:sp>
      <p:sp>
        <p:nvSpPr>
          <p:cNvPr id="3" name="Content Placeholder 2"/>
          <p:cNvSpPr>
            <a:spLocks noGrp="1"/>
          </p:cNvSpPr>
          <p:nvPr>
            <p:ph idx="1"/>
          </p:nvPr>
        </p:nvSpPr>
        <p:spPr>
          <a:xfrm>
            <a:off x="3175" y="2286000"/>
            <a:ext cx="13001625" cy="7467600"/>
          </a:xfrm>
        </p:spPr>
        <p:txBody>
          <a:bodyPr/>
          <a:lstStyle/>
          <a:p>
            <a:pPr marL="609600" indent="-609600" eaLnBrk="1" hangingPunct="1">
              <a:lnSpc>
                <a:spcPct val="120000"/>
              </a:lnSpc>
              <a:defRPr/>
            </a:pPr>
            <a:r>
              <a:rPr lang="en-US" sz="3600" dirty="0">
                <a:ea typeface="ＭＳ Ｐゴシック" pitchFamily="-108" charset="-128"/>
              </a:rPr>
              <a:t>3 studies have examined the effect of </a:t>
            </a:r>
            <a:r>
              <a:rPr lang="en-US" sz="3600" dirty="0" err="1">
                <a:ea typeface="ＭＳ Ｐゴシック" pitchFamily="-108" charset="-128"/>
              </a:rPr>
              <a:t>memantine</a:t>
            </a:r>
            <a:r>
              <a:rPr lang="en-US" sz="3600" dirty="0">
                <a:ea typeface="ＭＳ Ｐゴシック" pitchFamily="-108" charset="-128"/>
              </a:rPr>
              <a:t> on BPSD in moderate-severe AD</a:t>
            </a:r>
          </a:p>
          <a:p>
            <a:pPr marL="609600" indent="-609600" eaLnBrk="1" hangingPunct="1">
              <a:lnSpc>
                <a:spcPct val="120000"/>
              </a:lnSpc>
              <a:defRPr/>
            </a:pPr>
            <a:r>
              <a:rPr lang="en-US" sz="3600" dirty="0">
                <a:ea typeface="ＭＳ Ｐゴシック" pitchFamily="-108" charset="-128"/>
              </a:rPr>
              <a:t>Post-hoc analysis suggests benefits, particularly for aggressive, agitated behaviors (Gauthier S et al 2005; Cummings et al. 2006)</a:t>
            </a:r>
          </a:p>
          <a:p>
            <a:pPr marL="609600" indent="-609600" eaLnBrk="1" hangingPunct="1">
              <a:lnSpc>
                <a:spcPct val="120000"/>
              </a:lnSpc>
              <a:defRPr/>
            </a:pPr>
            <a:r>
              <a:rPr lang="en-US" sz="3600" dirty="0" err="1">
                <a:ea typeface="ＭＳ Ｐゴシック" pitchFamily="-108" charset="-128"/>
              </a:rPr>
              <a:t>Memantine</a:t>
            </a:r>
            <a:r>
              <a:rPr lang="en-US" sz="3600" dirty="0">
                <a:ea typeface="ＭＳ Ｐゴシック" pitchFamily="-108" charset="-128"/>
              </a:rPr>
              <a:t> also appears to delay</a:t>
            </a:r>
            <a:r>
              <a:rPr lang="en-US" sz="3600" i="1" dirty="0">
                <a:ea typeface="ＭＳ Ｐゴシック" pitchFamily="-108" charset="-128"/>
              </a:rPr>
              <a:t> emergence of agitation and reduce caregiver distress (Cummings et al 2006)</a:t>
            </a:r>
          </a:p>
          <a:p>
            <a:pPr marL="609600" indent="-609600" eaLnBrk="1" hangingPunct="1">
              <a:lnSpc>
                <a:spcPct val="120000"/>
              </a:lnSpc>
              <a:defRPr/>
            </a:pPr>
            <a:r>
              <a:rPr lang="en-US" sz="3600" dirty="0">
                <a:ea typeface="ＭＳ Ｐゴシック" pitchFamily="-108" charset="-128"/>
              </a:rPr>
              <a:t>Other reviewers question the clinical significance of the benefit</a:t>
            </a:r>
          </a:p>
          <a:p>
            <a:pPr>
              <a:defRPr/>
            </a:pPr>
            <a:endParaRPr lang="en-US" dirty="0">
              <a:ea typeface="ＭＳ Ｐゴシック" pitchFamily="-108"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smtClean="0"/>
              <a:t>Carbamazepine</a:t>
            </a:r>
          </a:p>
        </p:txBody>
      </p:sp>
      <p:sp>
        <p:nvSpPr>
          <p:cNvPr id="64514" name="Content Placeholder 2"/>
          <p:cNvSpPr>
            <a:spLocks noGrp="1"/>
          </p:cNvSpPr>
          <p:nvPr>
            <p:ph idx="1"/>
          </p:nvPr>
        </p:nvSpPr>
        <p:spPr>
          <a:xfrm>
            <a:off x="0" y="2286000"/>
            <a:ext cx="13004800" cy="7467600"/>
          </a:xfrm>
        </p:spPr>
        <p:txBody>
          <a:bodyPr/>
          <a:lstStyle/>
          <a:p>
            <a:pPr>
              <a:lnSpc>
                <a:spcPct val="120000"/>
              </a:lnSpc>
            </a:pPr>
            <a:r>
              <a:rPr lang="en-US" altLang="en-US" sz="4000" smtClean="0"/>
              <a:t>4 RCTs demonstrate benefit for aggression and agitation (Tariot el al. 1994; Cooney et al. 1996; Tariot et al. 1998; Olin et al. 2001)</a:t>
            </a:r>
          </a:p>
          <a:p>
            <a:pPr>
              <a:lnSpc>
                <a:spcPct val="120000"/>
              </a:lnSpc>
            </a:pPr>
            <a:r>
              <a:rPr lang="en-US" altLang="en-US" sz="4000" smtClean="0"/>
              <a:t>Tariot et al. (1998) completed a nursing home study where 72% of patients improved versus only 21% placebo</a:t>
            </a:r>
          </a:p>
          <a:p>
            <a:pPr>
              <a:lnSpc>
                <a:spcPct val="120000"/>
              </a:lnSpc>
            </a:pPr>
            <a:r>
              <a:rPr lang="en-US" altLang="en-US" sz="4000" smtClean="0"/>
              <a:t>One of the largest effect sizes of all BPSD trials</a:t>
            </a:r>
          </a:p>
          <a:p>
            <a:pPr>
              <a:lnSpc>
                <a:spcPct val="120000"/>
              </a:lnSpc>
            </a:pPr>
            <a:r>
              <a:rPr lang="en-US" altLang="en-US" sz="4000" smtClean="0"/>
              <a:t>S/E limit use: tolerability, drug-drug interactions, hyponatremia</a:t>
            </a:r>
          </a:p>
          <a:p>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smtClean="0"/>
              <a:t>Benzodiazepines</a:t>
            </a:r>
          </a:p>
        </p:txBody>
      </p:sp>
      <p:sp>
        <p:nvSpPr>
          <p:cNvPr id="65538" name="Content Placeholder 2"/>
          <p:cNvSpPr>
            <a:spLocks noGrp="1"/>
          </p:cNvSpPr>
          <p:nvPr>
            <p:ph idx="1"/>
          </p:nvPr>
        </p:nvSpPr>
        <p:spPr>
          <a:xfrm>
            <a:off x="0" y="2209800"/>
            <a:ext cx="13004800" cy="7543800"/>
          </a:xfrm>
        </p:spPr>
        <p:txBody>
          <a:bodyPr/>
          <a:lstStyle/>
          <a:p>
            <a:r>
              <a:rPr lang="en-US" altLang="en-US" smtClean="0"/>
              <a:t>Several studies support efficacy</a:t>
            </a:r>
          </a:p>
          <a:p>
            <a:r>
              <a:rPr lang="en-US" altLang="en-US" smtClean="0"/>
              <a:t>Main concern is high rate of adverse events in the elderly</a:t>
            </a:r>
          </a:p>
          <a:p>
            <a:r>
              <a:rPr lang="en-US" altLang="en-US" smtClean="0"/>
              <a:t>Excessive sedation, falls, cognitive impairment, paradoxical agitation</a:t>
            </a:r>
          </a:p>
          <a:p>
            <a:r>
              <a:rPr lang="en-US" altLang="en-US" smtClean="0"/>
              <a:t>Guidelines support only short-term as-needed use</a:t>
            </a:r>
          </a:p>
          <a:p>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mtClean="0"/>
              <a:t>Is withdrawal of antipsychotics safe?</a:t>
            </a:r>
          </a:p>
        </p:txBody>
      </p:sp>
      <p:sp>
        <p:nvSpPr>
          <p:cNvPr id="3" name="Content Placeholder 2"/>
          <p:cNvSpPr>
            <a:spLocks noGrp="1"/>
          </p:cNvSpPr>
          <p:nvPr>
            <p:ph idx="1"/>
          </p:nvPr>
        </p:nvSpPr>
        <p:spPr>
          <a:xfrm>
            <a:off x="0" y="2362200"/>
            <a:ext cx="13004800" cy="7391400"/>
          </a:xfrm>
        </p:spPr>
        <p:txBody>
          <a:bodyPr/>
          <a:lstStyle/>
          <a:p>
            <a:pPr marL="609600" indent="-609600" eaLnBrk="1" hangingPunct="1">
              <a:defRPr/>
            </a:pPr>
            <a:r>
              <a:rPr lang="en-US" sz="4000" dirty="0">
                <a:ea typeface="ＭＳ Ｐゴシック" pitchFamily="-108" charset="-128"/>
              </a:rPr>
              <a:t>3 placebo controlled withdrawal studies indicated no worsening of behavior when long-term administration of neuroleptics were </a:t>
            </a:r>
            <a:r>
              <a:rPr lang="en-US" sz="4000" dirty="0" smtClean="0">
                <a:ea typeface="ＭＳ Ｐゴシック" pitchFamily="-108" charset="-128"/>
              </a:rPr>
              <a:t>stopped</a:t>
            </a:r>
          </a:p>
          <a:p>
            <a:pPr marL="0" indent="0" eaLnBrk="1" hangingPunct="1">
              <a:buFontTx/>
              <a:buNone/>
              <a:defRPr/>
            </a:pPr>
            <a:endParaRPr lang="en-US" sz="4000" dirty="0" smtClean="0">
              <a:ea typeface="ＭＳ Ｐゴシック" pitchFamily="-108" charset="-128"/>
            </a:endParaRPr>
          </a:p>
          <a:p>
            <a:pPr marL="609600" indent="-609600" eaLnBrk="1" hangingPunct="1">
              <a:defRPr/>
            </a:pPr>
            <a:r>
              <a:rPr lang="en-US" sz="4000" dirty="0" smtClean="0">
                <a:ea typeface="ＭＳ Ｐゴシック" pitchFamily="-108" charset="-128"/>
              </a:rPr>
              <a:t>Gradual dose reduction every 3-6 months</a:t>
            </a:r>
            <a:endParaRPr lang="en-US" sz="4000" dirty="0">
              <a:ea typeface="ＭＳ Ｐゴシック" pitchFamily="-108" charset="-128"/>
            </a:endParaRPr>
          </a:p>
          <a:p>
            <a:pPr marL="609600" indent="-609600" eaLnBrk="1" hangingPunct="1">
              <a:defRPr/>
            </a:pPr>
            <a:endParaRPr lang="en-US" sz="4000" dirty="0">
              <a:ea typeface="ＭＳ Ｐゴシック" pitchFamily="-108" charset="-128"/>
            </a:endParaRPr>
          </a:p>
          <a:p>
            <a:pPr marL="609600" indent="-609600" eaLnBrk="1" hangingPunct="1">
              <a:buFont typeface="Wingdings" charset="0"/>
              <a:buNone/>
              <a:defRPr/>
            </a:pPr>
            <a:endParaRPr lang="en-US" sz="4000" dirty="0">
              <a:ea typeface="ＭＳ Ｐゴシック" pitchFamily="-108" charset="-128"/>
            </a:endParaRPr>
          </a:p>
          <a:p>
            <a:pPr marL="609600" indent="-609600" algn="ctr" eaLnBrk="1" hangingPunct="1">
              <a:buFont typeface="Wingdings" charset="0"/>
              <a:buNone/>
              <a:defRPr/>
            </a:pPr>
            <a:endParaRPr lang="en-US" sz="4000" i="1" dirty="0" smtClean="0">
              <a:ea typeface="ＭＳ Ｐゴシック" pitchFamily="-108" charset="-128"/>
            </a:endParaRPr>
          </a:p>
          <a:p>
            <a:pPr marL="609600" indent="-609600" algn="ctr" eaLnBrk="1" hangingPunct="1">
              <a:buFont typeface="Wingdings" charset="0"/>
              <a:buNone/>
              <a:defRPr/>
            </a:pPr>
            <a:endParaRPr lang="en-US" sz="2400" i="1" dirty="0">
              <a:ea typeface="ＭＳ Ｐゴシック" pitchFamily="-108" charset="-128"/>
            </a:endParaRPr>
          </a:p>
          <a:p>
            <a:pPr marL="609600" indent="-609600" algn="ctr" eaLnBrk="1" hangingPunct="1">
              <a:buFont typeface="Wingdings" charset="0"/>
              <a:buNone/>
              <a:defRPr/>
            </a:pPr>
            <a:endParaRPr lang="en-US" sz="2400" i="1" dirty="0" smtClean="0">
              <a:ea typeface="ＭＳ Ｐゴシック" pitchFamily="-108" charset="-128"/>
            </a:endParaRPr>
          </a:p>
          <a:p>
            <a:pPr marL="609600" indent="-609600" algn="ctr" eaLnBrk="1" hangingPunct="1">
              <a:buFont typeface="Wingdings" charset="0"/>
              <a:buNone/>
              <a:defRPr/>
            </a:pPr>
            <a:r>
              <a:rPr lang="en-US" sz="2400" i="1" dirty="0" smtClean="0">
                <a:ea typeface="ＭＳ Ｐゴシック" pitchFamily="-108" charset="-128"/>
              </a:rPr>
              <a:t>(</a:t>
            </a:r>
            <a:r>
              <a:rPr lang="en-US" sz="2400" i="1" dirty="0">
                <a:ea typeface="ＭＳ Ｐゴシック" pitchFamily="-108" charset="-128"/>
              </a:rPr>
              <a:t>Cohen-Mansfield et al. 1999; Bridge-</a:t>
            </a:r>
            <a:r>
              <a:rPr lang="en-US" sz="2400" i="1" dirty="0" err="1">
                <a:ea typeface="ＭＳ Ｐゴシック" pitchFamily="-108" charset="-128"/>
              </a:rPr>
              <a:t>Parlet</a:t>
            </a:r>
            <a:r>
              <a:rPr lang="en-US" sz="2400" i="1" dirty="0">
                <a:ea typeface="ＭＳ Ｐゴシック" pitchFamily="-108" charset="-128"/>
              </a:rPr>
              <a:t>. 1997; Ballard et al. 2004)</a:t>
            </a:r>
          </a:p>
          <a:p>
            <a:pPr>
              <a:defRPr/>
            </a:pPr>
            <a:endParaRPr lang="en-US" sz="4000" dirty="0">
              <a:ea typeface="ＭＳ Ｐゴシック" pitchFamily="-10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711200" y="555625"/>
            <a:ext cx="11495088" cy="1625600"/>
          </a:xfrm>
        </p:spPr>
        <p:txBody>
          <a:bodyPr/>
          <a:lstStyle/>
          <a:p>
            <a:r>
              <a:rPr lang="en-US" altLang="en-US" sz="4000" smtClean="0"/>
              <a:t>What is the optimal next step in the management of behavior issues in dementia?</a:t>
            </a:r>
            <a:br>
              <a:rPr lang="en-US" altLang="en-US" sz="4000" smtClean="0"/>
            </a:br>
            <a:endParaRPr lang="en-US" altLang="en-US" sz="4000" smtClean="0"/>
          </a:p>
        </p:txBody>
      </p:sp>
      <p:sp>
        <p:nvSpPr>
          <p:cNvPr id="32770" name="Content Placeholder 2"/>
          <p:cNvSpPr>
            <a:spLocks noGrp="1"/>
          </p:cNvSpPr>
          <p:nvPr>
            <p:ph idx="1"/>
          </p:nvPr>
        </p:nvSpPr>
        <p:spPr>
          <a:xfrm>
            <a:off x="1092200" y="2514600"/>
            <a:ext cx="11055350" cy="5851525"/>
          </a:xfrm>
        </p:spPr>
        <p:txBody>
          <a:bodyPr/>
          <a:lstStyle/>
          <a:p>
            <a:r>
              <a:rPr lang="en-US" altLang="en-US" smtClean="0"/>
              <a:t>Start a SSRI like citalopram</a:t>
            </a:r>
          </a:p>
          <a:p>
            <a:r>
              <a:rPr lang="en-US" altLang="en-US" smtClean="0"/>
              <a:t>Institute psychosocial interventions and facilitate caregiver education</a:t>
            </a:r>
          </a:p>
          <a:p>
            <a:r>
              <a:rPr lang="en-US" altLang="en-US" smtClean="0"/>
              <a:t>Start an anticholinesterase inhibitor like donepezil or rivastigmine</a:t>
            </a:r>
          </a:p>
          <a:p>
            <a:r>
              <a:rPr lang="en-US" altLang="en-US" smtClean="0"/>
              <a:t>Start a low dose of an atypical antipsychotic like olanzapine</a:t>
            </a:r>
          </a:p>
          <a:p>
            <a:r>
              <a:rPr lang="en-US" altLang="en-US" smtClean="0"/>
              <a:t>Start a mood stabilizer like lamotrigine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smtClean="0"/>
              <a:t>Non Pharmacologic Interventions</a:t>
            </a:r>
          </a:p>
        </p:txBody>
      </p:sp>
      <p:sp>
        <p:nvSpPr>
          <p:cNvPr id="3" name="Content Placeholder 2"/>
          <p:cNvSpPr>
            <a:spLocks noGrp="1"/>
          </p:cNvSpPr>
          <p:nvPr>
            <p:ph idx="1"/>
          </p:nvPr>
        </p:nvSpPr>
        <p:spPr>
          <a:xfrm>
            <a:off x="0" y="2133600"/>
            <a:ext cx="12750800" cy="7620000"/>
          </a:xfrm>
        </p:spPr>
        <p:txBody>
          <a:bodyPr/>
          <a:lstStyle/>
          <a:p>
            <a:pPr>
              <a:defRPr/>
            </a:pPr>
            <a:r>
              <a:rPr lang="en-US" sz="3600" dirty="0" smtClean="0">
                <a:solidFill>
                  <a:srgbClr val="FF0000"/>
                </a:solidFill>
                <a:ea typeface="ＭＳ Ｐゴシック" pitchFamily="-108" charset="-128"/>
              </a:rPr>
              <a:t>Caregiver Education and Support</a:t>
            </a:r>
          </a:p>
          <a:p>
            <a:pPr>
              <a:defRPr/>
            </a:pPr>
            <a:r>
              <a:rPr lang="en-US" sz="3600" dirty="0" smtClean="0">
                <a:solidFill>
                  <a:srgbClr val="FF0000"/>
                </a:solidFill>
                <a:ea typeface="ＭＳ Ｐゴシック" pitchFamily="-108" charset="-128"/>
              </a:rPr>
              <a:t>Training in Problem Solving</a:t>
            </a:r>
          </a:p>
          <a:p>
            <a:pPr>
              <a:defRPr/>
            </a:pPr>
            <a:r>
              <a:rPr lang="en-US" sz="3600" dirty="0" smtClean="0">
                <a:ea typeface="ＭＳ Ｐゴシック" pitchFamily="-108" charset="-128"/>
              </a:rPr>
              <a:t>Exercise</a:t>
            </a:r>
          </a:p>
          <a:p>
            <a:pPr>
              <a:defRPr/>
            </a:pPr>
            <a:r>
              <a:rPr lang="en-US" sz="3600" dirty="0" smtClean="0">
                <a:ea typeface="ＭＳ Ｐゴシック" pitchFamily="-108" charset="-128"/>
              </a:rPr>
              <a:t>Cognitive Behavioral Therapy</a:t>
            </a:r>
          </a:p>
          <a:p>
            <a:pPr>
              <a:defRPr/>
            </a:pPr>
            <a:r>
              <a:rPr lang="en-US" sz="3600" dirty="0" smtClean="0">
                <a:ea typeface="ＭＳ Ｐゴシック" pitchFamily="-108" charset="-128"/>
              </a:rPr>
              <a:t>Music</a:t>
            </a:r>
          </a:p>
          <a:p>
            <a:pPr>
              <a:defRPr/>
            </a:pPr>
            <a:r>
              <a:rPr lang="en-US" sz="3600" dirty="0" smtClean="0">
                <a:ea typeface="ＭＳ Ｐゴシック" pitchFamily="-108" charset="-128"/>
              </a:rPr>
              <a:t>Aroma and Massage Therapy</a:t>
            </a:r>
          </a:p>
          <a:p>
            <a:pPr>
              <a:defRPr/>
            </a:pPr>
            <a:r>
              <a:rPr lang="en-US" sz="3600" dirty="0" smtClean="0">
                <a:ea typeface="ＭＳ Ｐゴシック" pitchFamily="-108" charset="-128"/>
              </a:rPr>
              <a:t>Simulated Presence</a:t>
            </a:r>
          </a:p>
          <a:p>
            <a:pPr>
              <a:defRPr/>
            </a:pPr>
            <a:r>
              <a:rPr lang="en-US" sz="3600" dirty="0" smtClean="0">
                <a:ea typeface="ＭＳ Ｐゴシック" pitchFamily="-108" charset="-128"/>
              </a:rPr>
              <a:t>Validation Therapy</a:t>
            </a:r>
          </a:p>
          <a:p>
            <a:pPr>
              <a:defRPr/>
            </a:pPr>
            <a:r>
              <a:rPr lang="en-US" sz="3600" dirty="0" smtClean="0">
                <a:ea typeface="ＭＳ Ｐゴシック" pitchFamily="-108" charset="-128"/>
              </a:rPr>
              <a:t>Light therapy</a:t>
            </a:r>
          </a:p>
          <a:p>
            <a:pPr>
              <a:defRPr/>
            </a:pPr>
            <a:endParaRPr lang="en-US" sz="3600" dirty="0" smtClean="0">
              <a:ea typeface="ＭＳ Ｐゴシック" pitchFamily="-108" charset="-128"/>
            </a:endParaRPr>
          </a:p>
          <a:p>
            <a:pPr marL="0" indent="0">
              <a:buFontTx/>
              <a:buNone/>
              <a:defRPr/>
            </a:pPr>
            <a:r>
              <a:rPr lang="en-US" sz="3600" dirty="0" smtClean="0">
                <a:ea typeface="ＭＳ Ｐゴシック" pitchFamily="-108" charset="-128"/>
              </a:rPr>
              <a:t>Limited RCTs but advantage of minimal side-effects</a:t>
            </a:r>
            <a:endParaRPr lang="en-US" sz="3600" dirty="0">
              <a:ea typeface="ＭＳ Ｐゴシック" pitchFamily="-108"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smtClean="0"/>
              <a:t>Novel Treatments</a:t>
            </a:r>
          </a:p>
        </p:txBody>
      </p:sp>
      <p:sp>
        <p:nvSpPr>
          <p:cNvPr id="3" name="Content Placeholder 2"/>
          <p:cNvSpPr>
            <a:spLocks noGrp="1"/>
          </p:cNvSpPr>
          <p:nvPr>
            <p:ph idx="1"/>
          </p:nvPr>
        </p:nvSpPr>
        <p:spPr>
          <a:xfrm>
            <a:off x="4763" y="2286000"/>
            <a:ext cx="13000037" cy="7467600"/>
          </a:xfrm>
        </p:spPr>
        <p:txBody>
          <a:bodyPr/>
          <a:lstStyle/>
          <a:p>
            <a:pPr>
              <a:lnSpc>
                <a:spcPct val="90000"/>
              </a:lnSpc>
            </a:pPr>
            <a:r>
              <a:rPr lang="en-US" altLang="en-US" smtClean="0"/>
              <a:t>Lack of clear definition for agitation – newer criteria</a:t>
            </a:r>
          </a:p>
          <a:p>
            <a:pPr>
              <a:lnSpc>
                <a:spcPct val="90000"/>
              </a:lnSpc>
            </a:pPr>
            <a:r>
              <a:rPr lang="en-US" altLang="en-US" smtClean="0"/>
              <a:t>Phase 3 trial -  AVP-923, combination of cough syrup ingredient dextromethorphan &amp; quinidine</a:t>
            </a:r>
          </a:p>
          <a:p>
            <a:pPr>
              <a:lnSpc>
                <a:spcPct val="90000"/>
              </a:lnSpc>
            </a:pPr>
            <a:r>
              <a:rPr lang="en-US" altLang="en-US" smtClean="0"/>
              <a:t>Phase 2 study of a small molecule scyllo inositol</a:t>
            </a:r>
          </a:p>
          <a:p>
            <a:pPr>
              <a:lnSpc>
                <a:spcPct val="90000"/>
              </a:lnSpc>
            </a:pPr>
            <a:r>
              <a:rPr lang="en-US" altLang="en-US" smtClean="0"/>
              <a:t>Phase 3 study of the dopamine agonist brexpiprazole. </a:t>
            </a:r>
          </a:p>
          <a:p>
            <a:pPr>
              <a:lnSpc>
                <a:spcPct val="90000"/>
              </a:lnSpc>
            </a:pPr>
            <a:r>
              <a:rPr lang="en-US" altLang="en-US" smtClean="0"/>
              <a:t>Phase 2 trial  - oral cannabonoid Namisol</a:t>
            </a:r>
          </a:p>
          <a:p>
            <a:pPr>
              <a:buFontTx/>
              <a:buNone/>
            </a:pPr>
            <a:r>
              <a:rPr lang="en-US" altLang="en-US" smtClean="0"/>
              <a:t> </a:t>
            </a:r>
            <a:r>
              <a:rPr lang="en-US" altLang="en-US" sz="1800" smtClean="0"/>
              <a:t>Agitation in cognitive disorders: International Psychogeriatric Association provisional consensus clinical and research definition. Int Psychogeriatr. 2015 Jan;27(1):7-17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smtClean="0"/>
              <a:t>Resources</a:t>
            </a:r>
          </a:p>
        </p:txBody>
      </p:sp>
      <p:sp>
        <p:nvSpPr>
          <p:cNvPr id="3" name="Content Placeholder 2"/>
          <p:cNvSpPr>
            <a:spLocks noGrp="1"/>
          </p:cNvSpPr>
          <p:nvPr>
            <p:ph idx="1"/>
          </p:nvPr>
        </p:nvSpPr>
        <p:spPr>
          <a:xfrm>
            <a:off x="0" y="2362200"/>
            <a:ext cx="13004800" cy="7391400"/>
          </a:xfrm>
        </p:spPr>
        <p:txBody>
          <a:bodyPr/>
          <a:lstStyle/>
          <a:p>
            <a:r>
              <a:rPr lang="en-US" altLang="en-US" smtClean="0"/>
              <a:t>Alzheimer’s Association: </a:t>
            </a:r>
            <a:r>
              <a:rPr lang="en-US" altLang="en-US" smtClean="0">
                <a:hlinkClick r:id="rId2"/>
              </a:rPr>
              <a:t>www.alz.org</a:t>
            </a:r>
            <a:endParaRPr lang="en-US" altLang="en-US" smtClean="0"/>
          </a:p>
          <a:p>
            <a:endParaRPr lang="en-US" altLang="en-US" smtClean="0"/>
          </a:p>
          <a:p>
            <a:r>
              <a:rPr lang="en-US" altLang="en-US" smtClean="0"/>
              <a:t>“The 36-Hour Day” – Nancy Mace and Dr. Peter Rabbins</a:t>
            </a:r>
          </a:p>
          <a:p>
            <a:endParaRPr lang="en-US" altLang="en-US" smtClean="0"/>
          </a:p>
          <a:p>
            <a:r>
              <a:rPr lang="en-US" altLang="en-US" smtClean="0"/>
              <a:t>NIA – Alzheimer’s Disease Education and Referral Center –</a:t>
            </a:r>
          </a:p>
          <a:p>
            <a:pPr>
              <a:buFontTx/>
              <a:buNone/>
            </a:pPr>
            <a:r>
              <a:rPr lang="en-US" altLang="en-US" b="1" smtClean="0"/>
              <a:t>    800-438-4380</a:t>
            </a:r>
            <a:r>
              <a:rPr lang="en-US" altLang="en-US" smtClean="0"/>
              <a:t> Mon-Fri, 8:30 am-5:00 pm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smtClean="0"/>
              <a:t>Think outside the Building !</a:t>
            </a:r>
          </a:p>
        </p:txBody>
      </p:sp>
      <p:pic>
        <p:nvPicPr>
          <p:cNvPr id="70658" name="Content Placeholder 3" descr="bus_stop.jpg"/>
          <p:cNvPicPr>
            <a:picLocks noGrp="1" noChangeAspect="1"/>
          </p:cNvPicPr>
          <p:nvPr>
            <p:ph idx="1"/>
          </p:nvPr>
        </p:nvPicPr>
        <p:blipFill>
          <a:blip r:embed="rId2">
            <a:extLst>
              <a:ext uri="{28A0092B-C50C-407E-A947-70E740481C1C}">
                <a14:useLocalDpi xmlns:a14="http://schemas.microsoft.com/office/drawing/2010/main" val="0"/>
              </a:ext>
            </a:extLst>
          </a:blip>
          <a:srcRect l="-44466" r="-44466"/>
          <a:stretch>
            <a:fillRect/>
          </a:stretch>
        </p:blipFill>
        <p:spPr>
          <a:xfrm>
            <a:off x="-896938" y="2209800"/>
            <a:ext cx="14252576" cy="7543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altLang="en-US" smtClean="0"/>
          </a:p>
        </p:txBody>
      </p:sp>
      <p:sp>
        <p:nvSpPr>
          <p:cNvPr id="33794" name="Content Placeholder 2"/>
          <p:cNvSpPr>
            <a:spLocks noGrp="1"/>
          </p:cNvSpPr>
          <p:nvPr>
            <p:ph idx="1"/>
          </p:nvPr>
        </p:nvSpPr>
        <p:spPr>
          <a:xfrm>
            <a:off x="711200" y="2817813"/>
            <a:ext cx="11963400" cy="5851525"/>
          </a:xfrm>
        </p:spPr>
        <p:txBody>
          <a:bodyPr/>
          <a:lstStyle/>
          <a:p>
            <a:pPr eaLnBrk="1" hangingPunct="1"/>
            <a:r>
              <a:rPr lang="en-US" altLang="en-US" sz="4800" smtClean="0"/>
              <a:t>Range of behaviors in dementia</a:t>
            </a:r>
          </a:p>
          <a:p>
            <a:pPr eaLnBrk="1" hangingPunct="1"/>
            <a:r>
              <a:rPr lang="en-US" altLang="en-US" sz="4800" smtClean="0"/>
              <a:t>Underlying causes</a:t>
            </a:r>
          </a:p>
          <a:p>
            <a:pPr eaLnBrk="1" hangingPunct="1"/>
            <a:r>
              <a:rPr lang="en-US" altLang="en-US" sz="4800" smtClean="0"/>
              <a:t>Nonpharmacological methods </a:t>
            </a:r>
          </a:p>
          <a:p>
            <a:pPr eaLnBrk="1" hangingPunct="1"/>
            <a:r>
              <a:rPr lang="en-US" altLang="en-US" sz="4800" smtClean="0"/>
              <a:t>Judicious use of Meds – short term vs long term</a:t>
            </a:r>
          </a:p>
          <a:p>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ctr"/>
            <a:r>
              <a:rPr lang="en-US" altLang="en-US" smtClean="0"/>
              <a:t>Prevalence</a:t>
            </a:r>
          </a:p>
        </p:txBody>
      </p:sp>
      <p:sp>
        <p:nvSpPr>
          <p:cNvPr id="34818" name="Content Placeholder 2"/>
          <p:cNvSpPr>
            <a:spLocks noGrp="1"/>
          </p:cNvSpPr>
          <p:nvPr>
            <p:ph idx="1"/>
          </p:nvPr>
        </p:nvSpPr>
        <p:spPr>
          <a:xfrm>
            <a:off x="787400" y="2817813"/>
            <a:ext cx="11582400" cy="5851525"/>
          </a:xfrm>
        </p:spPr>
        <p:txBody>
          <a:bodyPr/>
          <a:lstStyle/>
          <a:p>
            <a:pPr marL="609600" indent="-609600" eaLnBrk="1" hangingPunct="1"/>
            <a:r>
              <a:rPr lang="en-US" altLang="en-US" sz="4800" smtClean="0"/>
              <a:t>80-90% of patients develop at least 1 distressing symptom </a:t>
            </a:r>
          </a:p>
          <a:p>
            <a:pPr marL="609600" indent="-609600" eaLnBrk="1" hangingPunct="1"/>
            <a:r>
              <a:rPr lang="en-US" altLang="en-US" sz="4800" smtClean="0"/>
              <a:t>60% of community dwelling patients with dementia</a:t>
            </a:r>
          </a:p>
          <a:p>
            <a:pPr marL="609600" indent="-609600" eaLnBrk="1" hangingPunct="1"/>
            <a:r>
              <a:rPr lang="en-US" altLang="en-US" sz="4800" smtClean="0"/>
              <a:t>80% of dementia patients in nursing homes</a:t>
            </a:r>
            <a:endParaRPr lang="en-US" altLang="en-US" sz="48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a:r>
              <a:rPr lang="en-US" altLang="en-US" smtClean="0"/>
              <a:t>Range of behaviors</a:t>
            </a:r>
          </a:p>
        </p:txBody>
      </p:sp>
      <p:sp>
        <p:nvSpPr>
          <p:cNvPr id="3" name="Content Placeholder 2"/>
          <p:cNvSpPr>
            <a:spLocks noGrp="1"/>
          </p:cNvSpPr>
          <p:nvPr>
            <p:ph idx="1"/>
          </p:nvPr>
        </p:nvSpPr>
        <p:spPr/>
        <p:txBody>
          <a:bodyPr/>
          <a:lstStyle/>
          <a:p>
            <a:r>
              <a:rPr lang="en-US" altLang="en-US" smtClean="0"/>
              <a:t>Apathy – 36%</a:t>
            </a:r>
          </a:p>
          <a:p>
            <a:r>
              <a:rPr lang="en-US" altLang="en-US" smtClean="0"/>
              <a:t>Depression – 32%</a:t>
            </a:r>
          </a:p>
          <a:p>
            <a:r>
              <a:rPr lang="en-US" altLang="en-US" smtClean="0">
                <a:solidFill>
                  <a:srgbClr val="FF0000"/>
                </a:solidFill>
              </a:rPr>
              <a:t>Agitation/aggression – 30%</a:t>
            </a:r>
          </a:p>
          <a:p>
            <a:r>
              <a:rPr lang="en-US" altLang="en-US" smtClean="0"/>
              <a:t>Sleep disturbances – 27.4%</a:t>
            </a:r>
          </a:p>
          <a:p>
            <a:r>
              <a:rPr lang="en-US" altLang="en-US" smtClean="0"/>
              <a:t>Irritability – 27%</a:t>
            </a:r>
          </a:p>
          <a:p>
            <a:r>
              <a:rPr lang="en-US" altLang="en-US" smtClean="0"/>
              <a:t>Anxiety – 21.5%</a:t>
            </a:r>
          </a:p>
          <a:p>
            <a:r>
              <a:rPr lang="en-US" altLang="en-US" smtClean="0"/>
              <a:t>Delusions – 18%</a:t>
            </a:r>
          </a:p>
          <a:p>
            <a:pPr>
              <a:buFontTx/>
              <a:buNone/>
            </a:pP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a:r>
              <a:rPr lang="en-US" altLang="en-US" smtClean="0"/>
              <a:t>Affects everyone…..</a:t>
            </a:r>
          </a:p>
        </p:txBody>
      </p:sp>
      <p:sp>
        <p:nvSpPr>
          <p:cNvPr id="36866" name="Content Placeholder 2"/>
          <p:cNvSpPr>
            <a:spLocks noGrp="1"/>
          </p:cNvSpPr>
          <p:nvPr>
            <p:ph idx="1"/>
          </p:nvPr>
        </p:nvSpPr>
        <p:spPr>
          <a:xfrm>
            <a:off x="406400" y="2817813"/>
            <a:ext cx="11799888" cy="5851525"/>
          </a:xfrm>
        </p:spPr>
        <p:txBody>
          <a:bodyPr/>
          <a:lstStyle/>
          <a:p>
            <a:r>
              <a:rPr lang="en-US" altLang="en-US" smtClean="0"/>
              <a:t>Patient – big reason for institutionalization</a:t>
            </a:r>
          </a:p>
          <a:p>
            <a:endParaRPr lang="en-US" altLang="en-US" smtClean="0"/>
          </a:p>
          <a:p>
            <a:r>
              <a:rPr lang="en-US" altLang="en-US" smtClean="0"/>
              <a:t>Caregiver – stress; can deal with memory issues but agitation is a huge challenge</a:t>
            </a:r>
          </a:p>
          <a:p>
            <a:endParaRPr lang="en-US" altLang="en-US" smtClean="0"/>
          </a:p>
          <a:p>
            <a:r>
              <a:rPr lang="en-US" altLang="en-US" smtClean="0"/>
              <a:t>Health care providers in nursing homes – disruptive, work within guidelines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ctr"/>
            <a:endParaRPr lang="en-US" altLang="en-US" smtClean="0"/>
          </a:p>
        </p:txBody>
      </p:sp>
      <p:sp>
        <p:nvSpPr>
          <p:cNvPr id="37890" name="Content Placeholder 2"/>
          <p:cNvSpPr>
            <a:spLocks noGrp="1"/>
          </p:cNvSpPr>
          <p:nvPr>
            <p:ph idx="1"/>
          </p:nvPr>
        </p:nvSpPr>
        <p:spPr/>
        <p:txBody>
          <a:bodyPr/>
          <a:lstStyle/>
          <a:p>
            <a:pPr eaLnBrk="1" hangingPunct="1">
              <a:lnSpc>
                <a:spcPct val="90000"/>
              </a:lnSpc>
            </a:pPr>
            <a:r>
              <a:rPr lang="en-US" altLang="en-US" sz="4800" smtClean="0"/>
              <a:t>Increased mortality</a:t>
            </a:r>
          </a:p>
          <a:p>
            <a:pPr eaLnBrk="1" hangingPunct="1">
              <a:lnSpc>
                <a:spcPct val="90000"/>
              </a:lnSpc>
            </a:pPr>
            <a:r>
              <a:rPr lang="en-US" altLang="en-US" sz="4800" smtClean="0"/>
              <a:t>Increased ER visits</a:t>
            </a:r>
          </a:p>
          <a:p>
            <a:pPr eaLnBrk="1" hangingPunct="1">
              <a:lnSpc>
                <a:spcPct val="90000"/>
              </a:lnSpc>
            </a:pPr>
            <a:r>
              <a:rPr lang="en-US" altLang="en-US" sz="4800" smtClean="0"/>
              <a:t>Prolonged hospital stays</a:t>
            </a:r>
          </a:p>
          <a:p>
            <a:pPr eaLnBrk="1" hangingPunct="1">
              <a:lnSpc>
                <a:spcPct val="90000"/>
              </a:lnSpc>
            </a:pPr>
            <a:r>
              <a:rPr lang="en-US" altLang="en-US" sz="4800" smtClean="0"/>
              <a:t>Increased use of medications</a:t>
            </a:r>
          </a:p>
          <a:p>
            <a:pPr eaLnBrk="1" hangingPunct="1">
              <a:lnSpc>
                <a:spcPct val="90000"/>
              </a:lnSpc>
            </a:pPr>
            <a:r>
              <a:rPr lang="en-US" altLang="en-US" sz="4800" smtClean="0"/>
              <a:t>Placement in LTC</a:t>
            </a:r>
          </a:p>
          <a:p>
            <a:pPr eaLnBrk="1" hangingPunct="1">
              <a:lnSpc>
                <a:spcPct val="90000"/>
              </a:lnSpc>
            </a:pPr>
            <a:r>
              <a:rPr lang="en-US" altLang="en-US" sz="4800" smtClean="0"/>
              <a:t>Decreased quality of life for patient and caregiver</a:t>
            </a:r>
          </a:p>
          <a:p>
            <a:endParaRPr lang="en-US" altLang="en-US" sz="4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HM_Do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Pages>0</Pages>
  <Words>2005</Words>
  <Characters>0</Characters>
  <Application>Microsoft Office PowerPoint</Application>
  <PresentationFormat>Custom</PresentationFormat>
  <Lines>0</Lines>
  <Paragraphs>282</Paragraphs>
  <Slides>43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Cochin</vt:lpstr>
      <vt:lpstr>ヒラギノ明朝 Pro W6</vt:lpstr>
      <vt:lpstr>Arial</vt:lpstr>
      <vt:lpstr>MS PGothic</vt:lpstr>
      <vt:lpstr>Times</vt:lpstr>
      <vt:lpstr>ヒラギノ明朝 Pro W3</vt:lpstr>
      <vt:lpstr>SimSun</vt:lpstr>
      <vt:lpstr>Wingdings</vt:lpstr>
      <vt:lpstr>Helvetica</vt:lpstr>
      <vt:lpstr>JHM_Dome</vt:lpstr>
      <vt:lpstr>Management of Behavioral Challenges in Dementia Agitation</vt:lpstr>
      <vt:lpstr>PowerPoint Presentation</vt:lpstr>
      <vt:lpstr>PowerPoint Presentation</vt:lpstr>
      <vt:lpstr>What is the optimal next step in the management of behavior issues in dementia? </vt:lpstr>
      <vt:lpstr>PowerPoint Presentation</vt:lpstr>
      <vt:lpstr>Prevalence</vt:lpstr>
      <vt:lpstr>Range of behaviors</vt:lpstr>
      <vt:lpstr>Affects everyone…..</vt:lpstr>
      <vt:lpstr>PowerPoint Presentation</vt:lpstr>
      <vt:lpstr>PowerPoint Presentation</vt:lpstr>
      <vt:lpstr>Cohen Mansfield</vt:lpstr>
      <vt:lpstr>Cohen-Mansfield “unmet needs” model</vt:lpstr>
      <vt:lpstr>Learning/behavioral models </vt:lpstr>
      <vt:lpstr>Environmental vulnerability/reduced stress-threshold model </vt:lpstr>
      <vt:lpstr>Types of Aggressive Behaviors</vt:lpstr>
      <vt:lpstr>Assessment </vt:lpstr>
      <vt:lpstr>Environmental Precipitants</vt:lpstr>
      <vt:lpstr>If acute screen for usual suspects</vt:lpstr>
      <vt:lpstr>Management </vt:lpstr>
      <vt:lpstr>PowerPoint Presentation</vt:lpstr>
      <vt:lpstr>Interventions</vt:lpstr>
      <vt:lpstr>Medications for Agitation</vt:lpstr>
      <vt:lpstr>Black Box Warning</vt:lpstr>
      <vt:lpstr>Even short term therapy is deleterious</vt:lpstr>
      <vt:lpstr>Common S/E of all antipsychotics</vt:lpstr>
      <vt:lpstr>CATIE-AD trial</vt:lpstr>
      <vt:lpstr>CATIE-AD Methodologic drawbacks</vt:lpstr>
      <vt:lpstr>Are atypicals safer or more effective?</vt:lpstr>
      <vt:lpstr>Recommendations for use of anti-psychotics</vt:lpstr>
      <vt:lpstr>Are SSRIs safe and effective for agitation?</vt:lpstr>
      <vt:lpstr>Citalopram vs risperidone study </vt:lpstr>
      <vt:lpstr>Citalopram in AD - agitation</vt:lpstr>
      <vt:lpstr>PowerPoint Presentation</vt:lpstr>
      <vt:lpstr>Efficacy of cholinesterase inhibitors</vt:lpstr>
      <vt:lpstr>CALM – AD trial</vt:lpstr>
      <vt:lpstr>Memantine</vt:lpstr>
      <vt:lpstr>Carbamazepine</vt:lpstr>
      <vt:lpstr>Benzodiazepines</vt:lpstr>
      <vt:lpstr>Is withdrawal of antipsychotics safe?</vt:lpstr>
      <vt:lpstr>Non Pharmacologic Interventions</vt:lpstr>
      <vt:lpstr>Novel Treatments</vt:lpstr>
      <vt:lpstr>Resources</vt:lpstr>
      <vt:lpstr>Think outside the Building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Amyloid Processing in Neurons</dc:title>
  <dc:creator>Abhay Moghekar</dc:creator>
  <cp:lastModifiedBy>Windows User</cp:lastModifiedBy>
  <cp:revision>198</cp:revision>
  <dcterms:modified xsi:type="dcterms:W3CDTF">2015-02-26T14:38:28Z</dcterms:modified>
</cp:coreProperties>
</file>