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57" r:id="rId3"/>
    <p:sldId id="371" r:id="rId4"/>
    <p:sldId id="321" r:id="rId5"/>
    <p:sldId id="322" r:id="rId6"/>
    <p:sldId id="323" r:id="rId7"/>
    <p:sldId id="324" r:id="rId8"/>
    <p:sldId id="325" r:id="rId9"/>
    <p:sldId id="326" r:id="rId10"/>
    <p:sldId id="328" r:id="rId11"/>
    <p:sldId id="329" r:id="rId12"/>
    <p:sldId id="332" r:id="rId13"/>
    <p:sldId id="333" r:id="rId14"/>
    <p:sldId id="334" r:id="rId15"/>
    <p:sldId id="262" r:id="rId16"/>
    <p:sldId id="263" r:id="rId17"/>
    <p:sldId id="267" r:id="rId18"/>
    <p:sldId id="268" r:id="rId19"/>
    <p:sldId id="269" r:id="rId20"/>
    <p:sldId id="270" r:id="rId21"/>
    <p:sldId id="278" r:id="rId22"/>
    <p:sldId id="280" r:id="rId23"/>
    <p:sldId id="281" r:id="rId24"/>
    <p:sldId id="279" r:id="rId25"/>
    <p:sldId id="271" r:id="rId26"/>
    <p:sldId id="272" r:id="rId27"/>
    <p:sldId id="372" r:id="rId28"/>
    <p:sldId id="273" r:id="rId29"/>
    <p:sldId id="277" r:id="rId30"/>
    <p:sldId id="282" r:id="rId31"/>
    <p:sldId id="373" r:id="rId32"/>
    <p:sldId id="283" r:id="rId33"/>
    <p:sldId id="284" r:id="rId34"/>
    <p:sldId id="285" r:id="rId35"/>
    <p:sldId id="286" r:id="rId36"/>
    <p:sldId id="287" r:id="rId37"/>
    <p:sldId id="288" r:id="rId38"/>
    <p:sldId id="290" r:id="rId39"/>
    <p:sldId id="291" r:id="rId40"/>
    <p:sldId id="292" r:id="rId41"/>
    <p:sldId id="293" r:id="rId42"/>
    <p:sldId id="294" r:id="rId43"/>
    <p:sldId id="295" r:id="rId44"/>
    <p:sldId id="301" r:id="rId45"/>
    <p:sldId id="302" r:id="rId46"/>
    <p:sldId id="303" r:id="rId47"/>
    <p:sldId id="304" r:id="rId48"/>
    <p:sldId id="305" r:id="rId49"/>
    <p:sldId id="306" r:id="rId50"/>
    <p:sldId id="307" r:id="rId51"/>
    <p:sldId id="310" r:id="rId52"/>
    <p:sldId id="374" r:id="rId53"/>
    <p:sldId id="336" r:id="rId54"/>
    <p:sldId id="343" r:id="rId55"/>
    <p:sldId id="350" r:id="rId56"/>
    <p:sldId id="357" r:id="rId57"/>
    <p:sldId id="358" r:id="rId58"/>
    <p:sldId id="359" r:id="rId59"/>
    <p:sldId id="366" r:id="rId60"/>
    <p:sldId id="367" r:id="rId61"/>
    <p:sldId id="368" r:id="rId62"/>
    <p:sldId id="369" r:id="rId63"/>
    <p:sldId id="370" r:id="rId64"/>
    <p:sldId id="375" r:id="rId65"/>
    <p:sldId id="376" r:id="rId66"/>
    <p:sldId id="377" r:id="rId67"/>
    <p:sldId id="378" r:id="rId68"/>
    <p:sldId id="379" r:id="rId69"/>
    <p:sldId id="380"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0" d="100"/>
          <a:sy n="70" d="100"/>
        </p:scale>
        <p:origin x="-1282" y="-4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A2C967-9572-4093-A4EF-CFDB31D9F92C}" type="datetimeFigureOut">
              <a:rPr lang="en-US" smtClean="0"/>
              <a:t>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5A05F-9BD8-4620-9361-800CD31D1985}" type="slidenum">
              <a:rPr lang="en-US" smtClean="0"/>
              <a:t>‹#›</a:t>
            </a:fld>
            <a:endParaRPr lang="en-US"/>
          </a:p>
        </p:txBody>
      </p:sp>
    </p:spTree>
    <p:extLst>
      <p:ext uri="{BB962C8B-B14F-4D97-AF65-F5344CB8AC3E}">
        <p14:creationId xmlns:p14="http://schemas.microsoft.com/office/powerpoint/2010/main" val="4244780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CCA4728-81D8-4171-8EB7-B346D19A4CB1}" type="slidenum">
              <a:rPr lang="en-US" smtClean="0">
                <a:latin typeface="Arial" charset="0"/>
              </a:rPr>
              <a:pPr/>
              <a:t>28</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22734B4-A29C-4486-8646-25A8BE1A673C}" type="slidenum">
              <a:rPr lang="en-US" smtClean="0">
                <a:latin typeface="Arial" charset="0"/>
              </a:rPr>
              <a:pPr/>
              <a:t>59</a:t>
            </a:fld>
            <a:endParaRPr lang="en-US" smtClean="0">
              <a:latin typeface="Arial"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E1812FC-F37E-49F2-8551-8DD720BB1A26}" type="slidenum">
              <a:rPr lang="en-US" smtClean="0">
                <a:latin typeface="Arial" charset="0"/>
              </a:rPr>
              <a:pPr/>
              <a:t>65</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45EC964-8AAC-45E1-9B04-4D7B38916325}" type="slidenum">
              <a:rPr lang="en-US" smtClean="0">
                <a:latin typeface="Arial" charset="0"/>
              </a:rPr>
              <a:pPr/>
              <a:t>67</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25903F-FCC1-4E2E-95F6-4E52D3211A2C}"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48895-9A8D-48A0-9B9F-E7C9570A4A43}" type="slidenum">
              <a:rPr lang="en-US" smtClean="0"/>
              <a:t>‹#›</a:t>
            </a:fld>
            <a:endParaRPr lang="en-US"/>
          </a:p>
        </p:txBody>
      </p:sp>
    </p:spTree>
    <p:extLst>
      <p:ext uri="{BB962C8B-B14F-4D97-AF65-F5344CB8AC3E}">
        <p14:creationId xmlns:p14="http://schemas.microsoft.com/office/powerpoint/2010/main" val="166502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5903F-FCC1-4E2E-95F6-4E52D3211A2C}"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48895-9A8D-48A0-9B9F-E7C9570A4A43}" type="slidenum">
              <a:rPr lang="en-US" smtClean="0"/>
              <a:t>‹#›</a:t>
            </a:fld>
            <a:endParaRPr lang="en-US"/>
          </a:p>
        </p:txBody>
      </p:sp>
    </p:spTree>
    <p:extLst>
      <p:ext uri="{BB962C8B-B14F-4D97-AF65-F5344CB8AC3E}">
        <p14:creationId xmlns:p14="http://schemas.microsoft.com/office/powerpoint/2010/main" val="402860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5903F-FCC1-4E2E-95F6-4E52D3211A2C}"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48895-9A8D-48A0-9B9F-E7C9570A4A43}" type="slidenum">
              <a:rPr lang="en-US" smtClean="0"/>
              <a:t>‹#›</a:t>
            </a:fld>
            <a:endParaRPr lang="en-US"/>
          </a:p>
        </p:txBody>
      </p:sp>
    </p:spTree>
    <p:extLst>
      <p:ext uri="{BB962C8B-B14F-4D97-AF65-F5344CB8AC3E}">
        <p14:creationId xmlns:p14="http://schemas.microsoft.com/office/powerpoint/2010/main" val="902326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599DFB-C0A3-4C5F-B494-64FEAC46E6E7}" type="datetimeFigureOut">
              <a:rPr lang="en-US"/>
              <a:pPr>
                <a:defRPr/>
              </a:pPr>
              <a:t>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BB4202-B955-486E-9014-C28777D5A4FD}" type="slidenum">
              <a:rPr lang="en-US"/>
              <a:pPr>
                <a:defRPr/>
              </a:pPr>
              <a:t>‹#›</a:t>
            </a:fld>
            <a:endParaRPr lang="en-US" dirty="0"/>
          </a:p>
        </p:txBody>
      </p:sp>
    </p:spTree>
    <p:extLst>
      <p:ext uri="{BB962C8B-B14F-4D97-AF65-F5344CB8AC3E}">
        <p14:creationId xmlns:p14="http://schemas.microsoft.com/office/powerpoint/2010/main" val="2320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5903F-FCC1-4E2E-95F6-4E52D3211A2C}"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48895-9A8D-48A0-9B9F-E7C9570A4A43}" type="slidenum">
              <a:rPr lang="en-US" smtClean="0"/>
              <a:t>‹#›</a:t>
            </a:fld>
            <a:endParaRPr lang="en-US"/>
          </a:p>
        </p:txBody>
      </p:sp>
    </p:spTree>
    <p:extLst>
      <p:ext uri="{BB962C8B-B14F-4D97-AF65-F5344CB8AC3E}">
        <p14:creationId xmlns:p14="http://schemas.microsoft.com/office/powerpoint/2010/main" val="241798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25903F-FCC1-4E2E-95F6-4E52D3211A2C}"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48895-9A8D-48A0-9B9F-E7C9570A4A43}" type="slidenum">
              <a:rPr lang="en-US" smtClean="0"/>
              <a:t>‹#›</a:t>
            </a:fld>
            <a:endParaRPr lang="en-US"/>
          </a:p>
        </p:txBody>
      </p:sp>
    </p:spTree>
    <p:extLst>
      <p:ext uri="{BB962C8B-B14F-4D97-AF65-F5344CB8AC3E}">
        <p14:creationId xmlns:p14="http://schemas.microsoft.com/office/powerpoint/2010/main" val="1808516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25903F-FCC1-4E2E-95F6-4E52D3211A2C}" type="datetimeFigureOut">
              <a:rPr lang="en-US" smtClean="0"/>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48895-9A8D-48A0-9B9F-E7C9570A4A43}" type="slidenum">
              <a:rPr lang="en-US" smtClean="0"/>
              <a:t>‹#›</a:t>
            </a:fld>
            <a:endParaRPr lang="en-US"/>
          </a:p>
        </p:txBody>
      </p:sp>
    </p:spTree>
    <p:extLst>
      <p:ext uri="{BB962C8B-B14F-4D97-AF65-F5344CB8AC3E}">
        <p14:creationId xmlns:p14="http://schemas.microsoft.com/office/powerpoint/2010/main" val="104887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25903F-FCC1-4E2E-95F6-4E52D3211A2C}" type="datetimeFigureOut">
              <a:rPr lang="en-US" smtClean="0"/>
              <a:t>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C48895-9A8D-48A0-9B9F-E7C9570A4A43}" type="slidenum">
              <a:rPr lang="en-US" smtClean="0"/>
              <a:t>‹#›</a:t>
            </a:fld>
            <a:endParaRPr lang="en-US"/>
          </a:p>
        </p:txBody>
      </p:sp>
    </p:spTree>
    <p:extLst>
      <p:ext uri="{BB962C8B-B14F-4D97-AF65-F5344CB8AC3E}">
        <p14:creationId xmlns:p14="http://schemas.microsoft.com/office/powerpoint/2010/main" val="2380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25903F-FCC1-4E2E-95F6-4E52D3211A2C}" type="datetimeFigureOut">
              <a:rPr lang="en-US" smtClean="0"/>
              <a:t>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C48895-9A8D-48A0-9B9F-E7C9570A4A43}" type="slidenum">
              <a:rPr lang="en-US" smtClean="0"/>
              <a:t>‹#›</a:t>
            </a:fld>
            <a:endParaRPr lang="en-US"/>
          </a:p>
        </p:txBody>
      </p:sp>
    </p:spTree>
    <p:extLst>
      <p:ext uri="{BB962C8B-B14F-4D97-AF65-F5344CB8AC3E}">
        <p14:creationId xmlns:p14="http://schemas.microsoft.com/office/powerpoint/2010/main" val="2305039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5903F-FCC1-4E2E-95F6-4E52D3211A2C}" type="datetimeFigureOut">
              <a:rPr lang="en-US" smtClean="0"/>
              <a:t>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C48895-9A8D-48A0-9B9F-E7C9570A4A43}" type="slidenum">
              <a:rPr lang="en-US" smtClean="0"/>
              <a:t>‹#›</a:t>
            </a:fld>
            <a:endParaRPr lang="en-US"/>
          </a:p>
        </p:txBody>
      </p:sp>
    </p:spTree>
    <p:extLst>
      <p:ext uri="{BB962C8B-B14F-4D97-AF65-F5344CB8AC3E}">
        <p14:creationId xmlns:p14="http://schemas.microsoft.com/office/powerpoint/2010/main" val="2450449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25903F-FCC1-4E2E-95F6-4E52D3211A2C}" type="datetimeFigureOut">
              <a:rPr lang="en-US" smtClean="0"/>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48895-9A8D-48A0-9B9F-E7C9570A4A43}" type="slidenum">
              <a:rPr lang="en-US" smtClean="0"/>
              <a:t>‹#›</a:t>
            </a:fld>
            <a:endParaRPr lang="en-US"/>
          </a:p>
        </p:txBody>
      </p:sp>
    </p:spTree>
    <p:extLst>
      <p:ext uri="{BB962C8B-B14F-4D97-AF65-F5344CB8AC3E}">
        <p14:creationId xmlns:p14="http://schemas.microsoft.com/office/powerpoint/2010/main" val="847669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25903F-FCC1-4E2E-95F6-4E52D3211A2C}" type="datetimeFigureOut">
              <a:rPr lang="en-US" smtClean="0"/>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48895-9A8D-48A0-9B9F-E7C9570A4A43}" type="slidenum">
              <a:rPr lang="en-US" smtClean="0"/>
              <a:t>‹#›</a:t>
            </a:fld>
            <a:endParaRPr lang="en-US"/>
          </a:p>
        </p:txBody>
      </p:sp>
    </p:spTree>
    <p:extLst>
      <p:ext uri="{BB962C8B-B14F-4D97-AF65-F5344CB8AC3E}">
        <p14:creationId xmlns:p14="http://schemas.microsoft.com/office/powerpoint/2010/main" val="16270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5903F-FCC1-4E2E-95F6-4E52D3211A2C}" type="datetimeFigureOut">
              <a:rPr lang="en-US" smtClean="0"/>
              <a:t>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48895-9A8D-48A0-9B9F-E7C9570A4A43}" type="slidenum">
              <a:rPr lang="en-US" smtClean="0"/>
              <a:t>‹#›</a:t>
            </a:fld>
            <a:endParaRPr lang="en-US"/>
          </a:p>
        </p:txBody>
      </p:sp>
    </p:spTree>
    <p:extLst>
      <p:ext uri="{BB962C8B-B14F-4D97-AF65-F5344CB8AC3E}">
        <p14:creationId xmlns:p14="http://schemas.microsoft.com/office/powerpoint/2010/main" val="3710229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ncbi.nlm.nih.gov/sites/entrez?Db=pubmed&amp;Cmd=Search&amp;Term=%22Koelz%20HR%22%5bAuthor%5d&amp;itool=EntrezSystem2.PEntrez.Pubmed.Pubmed_ResultsPanel.Pubmed_DiscoveryPanel.Pubmed_RVAbstractPlu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First, Do No Pharm</a:t>
            </a:r>
            <a:endParaRPr lang="en-US" dirty="0"/>
          </a:p>
        </p:txBody>
      </p:sp>
      <p:sp>
        <p:nvSpPr>
          <p:cNvPr id="3" name="Subtitle 2"/>
          <p:cNvSpPr>
            <a:spLocks noGrp="1"/>
          </p:cNvSpPr>
          <p:nvPr>
            <p:ph type="subTitle" idx="1"/>
          </p:nvPr>
        </p:nvSpPr>
        <p:spPr/>
        <p:txBody>
          <a:bodyPr/>
          <a:lstStyle/>
          <a:p>
            <a:pPr algn="l"/>
            <a:r>
              <a:rPr lang="en-US" dirty="0" smtClean="0"/>
              <a:t>			     Tom Finucane			     31 January 2014</a:t>
            </a:r>
          </a:p>
        </p:txBody>
      </p:sp>
    </p:spTree>
    <p:extLst>
      <p:ext uri="{BB962C8B-B14F-4D97-AF65-F5344CB8AC3E}">
        <p14:creationId xmlns:p14="http://schemas.microsoft.com/office/powerpoint/2010/main" val="366366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4294967295"/>
          </p:nvPr>
        </p:nvSpPr>
        <p:spPr>
          <a:xfrm>
            <a:off x="0" y="609600"/>
            <a:ext cx="8229600" cy="5486400"/>
          </a:xfrm>
        </p:spPr>
        <p:txBody>
          <a:bodyPr/>
          <a:lstStyle/>
          <a:p>
            <a:pPr lvl="1" eaLnBrk="1" hangingPunct="1">
              <a:lnSpc>
                <a:spcPct val="80000"/>
              </a:lnSpc>
              <a:buFontTx/>
              <a:buNone/>
              <a:defRPr/>
            </a:pPr>
            <a:endParaRPr lang="en-US" dirty="0" smtClean="0"/>
          </a:p>
          <a:p>
            <a:pPr lvl="1" eaLnBrk="1" hangingPunct="1">
              <a:lnSpc>
                <a:spcPct val="80000"/>
              </a:lnSpc>
              <a:buFontTx/>
              <a:buNone/>
              <a:defRPr/>
            </a:pPr>
            <a:r>
              <a:rPr lang="en-US" sz="4000" dirty="0" smtClean="0"/>
              <a:t>Gastric secretion of hydrochloric acid appears to be unique to vertebrates and is almost ubiquitous in all fishes, amphibians, reptiles, birds and mammals. </a:t>
            </a:r>
            <a:r>
              <a:rPr lang="en-US" sz="1800" dirty="0" smtClean="0"/>
              <a:t>				</a:t>
            </a:r>
          </a:p>
          <a:p>
            <a:pPr lvl="1" eaLnBrk="1" hangingPunct="1">
              <a:lnSpc>
                <a:spcPct val="80000"/>
              </a:lnSpc>
              <a:buFontTx/>
              <a:buNone/>
              <a:defRPr/>
            </a:pPr>
            <a:endParaRPr lang="en-US" sz="1800" dirty="0" smtClean="0"/>
          </a:p>
          <a:p>
            <a:pPr lvl="1" eaLnBrk="1" hangingPunct="1">
              <a:lnSpc>
                <a:spcPct val="80000"/>
              </a:lnSpc>
              <a:buFontTx/>
              <a:buNone/>
              <a:defRPr/>
            </a:pPr>
            <a:r>
              <a:rPr lang="en-US" sz="1800" dirty="0" smtClean="0"/>
              <a:t>	</a:t>
            </a:r>
          </a:p>
          <a:p>
            <a:pPr lvl="1" algn="r" eaLnBrk="1" hangingPunct="1">
              <a:lnSpc>
                <a:spcPct val="80000"/>
              </a:lnSpc>
              <a:buFontTx/>
              <a:buNone/>
              <a:defRPr/>
            </a:pPr>
            <a:r>
              <a:rPr lang="en-US" sz="1800" b="1" dirty="0" smtClean="0"/>
              <a:t>				</a:t>
            </a:r>
            <a:r>
              <a:rPr lang="en-US" sz="2400" b="1" dirty="0" err="1" smtClean="0">
                <a:hlinkClick r:id="rId2"/>
              </a:rPr>
              <a:t>Koelz</a:t>
            </a:r>
            <a:r>
              <a:rPr lang="en-US" sz="2400" b="1" dirty="0" smtClean="0">
                <a:hlinkClick r:id="rId2"/>
              </a:rPr>
              <a:t> HR</a:t>
            </a:r>
            <a:r>
              <a:rPr lang="en-US" sz="2400" dirty="0" smtClean="0"/>
              <a:t>.</a:t>
            </a:r>
          </a:p>
          <a:p>
            <a:pPr algn="r" eaLnBrk="1" hangingPunct="1">
              <a:lnSpc>
                <a:spcPct val="80000"/>
              </a:lnSpc>
              <a:buFont typeface="Wingdings" pitchFamily="2" charset="2"/>
              <a:buNone/>
              <a:defRPr/>
            </a:pPr>
            <a:r>
              <a:rPr lang="en-US" sz="2400" dirty="0" smtClean="0"/>
              <a:t>				</a:t>
            </a:r>
            <a:r>
              <a:rPr lang="en-US" sz="2400" dirty="0" err="1" smtClean="0"/>
              <a:t>Scand</a:t>
            </a:r>
            <a:r>
              <a:rPr lang="en-US" sz="2400" dirty="0" smtClean="0"/>
              <a:t> J </a:t>
            </a:r>
            <a:r>
              <a:rPr lang="en-US" sz="2400" dirty="0" err="1" smtClean="0"/>
              <a:t>Gastroenterol</a:t>
            </a:r>
            <a:r>
              <a:rPr lang="en-US" sz="2400" dirty="0" smtClean="0"/>
              <a:t> 1992.</a:t>
            </a:r>
            <a:r>
              <a:rPr lang="en-US" sz="2000" dirty="0" smtClean="0"/>
              <a:t> </a:t>
            </a:r>
          </a:p>
          <a:p>
            <a:pPr eaLnBrk="1" hangingPunct="1">
              <a:lnSpc>
                <a:spcPct val="80000"/>
              </a:lnSpc>
              <a:defRPr/>
            </a:pPr>
            <a:endParaRPr lang="en-US" sz="2000" dirty="0" smtClean="0"/>
          </a:p>
        </p:txBody>
      </p:sp>
    </p:spTree>
    <p:extLst>
      <p:ext uri="{BB962C8B-B14F-4D97-AF65-F5344CB8AC3E}">
        <p14:creationId xmlns:p14="http://schemas.microsoft.com/office/powerpoint/2010/main" val="2784309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r>
              <a:rPr lang="en-US" sz="3600" dirty="0" smtClean="0"/>
              <a:t>Comparative anatomy and physiology suggest that gastric acid has evolved </a:t>
            </a:r>
            <a:r>
              <a:rPr lang="en-US" sz="3600" dirty="0" err="1" smtClean="0"/>
              <a:t>approx</a:t>
            </a:r>
            <a:r>
              <a:rPr lang="en-US" sz="3600" dirty="0" smtClean="0"/>
              <a:t> 350 million years ago. The similarity of the acid-secreting mechanism implies a major advantage for selection …</a:t>
            </a:r>
          </a:p>
          <a:p>
            <a:pPr>
              <a:defRPr/>
            </a:pPr>
            <a:endParaRPr lang="en-US" sz="3600" dirty="0"/>
          </a:p>
        </p:txBody>
      </p:sp>
    </p:spTree>
    <p:extLst>
      <p:ext uri="{BB962C8B-B14F-4D97-AF65-F5344CB8AC3E}">
        <p14:creationId xmlns:p14="http://schemas.microsoft.com/office/powerpoint/2010/main" val="3580921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77813"/>
            <a:ext cx="8229600" cy="792162"/>
          </a:xfrm>
        </p:spPr>
        <p:txBody>
          <a:bodyPr>
            <a:normAutofit fontScale="90000"/>
          </a:bodyPr>
          <a:lstStyle/>
          <a:p>
            <a:pPr eaLnBrk="1" hangingPunct="1">
              <a:defRPr/>
            </a:pPr>
            <a:r>
              <a:rPr lang="en-US" sz="4000" smtClean="0">
                <a:latin typeface="Times New Roman" pitchFamily="18" charset="0"/>
              </a:rPr>
              <a:t/>
            </a:r>
            <a:br>
              <a:rPr lang="en-US" sz="4000" smtClean="0">
                <a:latin typeface="Times New Roman" pitchFamily="18" charset="0"/>
              </a:rPr>
            </a:br>
            <a:r>
              <a:rPr lang="en-US" smtClean="0">
                <a:latin typeface="Times New Roman" pitchFamily="18" charset="0"/>
              </a:rPr>
              <a:t>Proton pump inhibitors</a:t>
            </a:r>
            <a:br>
              <a:rPr lang="en-US" smtClean="0">
                <a:latin typeface="Times New Roman" pitchFamily="18" charset="0"/>
              </a:rPr>
            </a:br>
            <a:endParaRPr lang="en-US" smtClean="0">
              <a:latin typeface="Times New Roman" pitchFamily="18" charset="0"/>
            </a:endParaRPr>
          </a:p>
        </p:txBody>
      </p:sp>
      <p:sp>
        <p:nvSpPr>
          <p:cNvPr id="70659"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en-US" sz="2800" dirty="0" smtClean="0">
                <a:latin typeface="Times New Roman" pitchFamily="18" charset="0"/>
              </a:rPr>
              <a:t>   Relative risk of  </a:t>
            </a:r>
          </a:p>
          <a:p>
            <a:pPr eaLnBrk="1" hangingPunct="1">
              <a:lnSpc>
                <a:spcPct val="80000"/>
              </a:lnSpc>
              <a:buFont typeface="Wingdings" pitchFamily="2" charset="2"/>
              <a:buNone/>
              <a:defRPr/>
            </a:pPr>
            <a:r>
              <a:rPr lang="en-US" sz="2800" dirty="0" smtClean="0">
                <a:latin typeface="Times New Roman" pitchFamily="18" charset="0"/>
              </a:rPr>
              <a:t>		Pneumonia     </a:t>
            </a:r>
          </a:p>
          <a:p>
            <a:pPr eaLnBrk="1" hangingPunct="1">
              <a:lnSpc>
                <a:spcPct val="80000"/>
              </a:lnSpc>
              <a:buFont typeface="Wingdings" pitchFamily="2" charset="2"/>
              <a:buNone/>
              <a:defRPr/>
            </a:pPr>
            <a:r>
              <a:rPr lang="en-US" sz="2800" dirty="0" smtClean="0">
                <a:latin typeface="Times New Roman" pitchFamily="18" charset="0"/>
              </a:rPr>
              <a:t>			1.9         </a:t>
            </a:r>
            <a:r>
              <a:rPr lang="en-US" sz="2800" dirty="0" err="1" smtClean="0">
                <a:latin typeface="Times New Roman" pitchFamily="18" charset="0"/>
              </a:rPr>
              <a:t>Laheij</a:t>
            </a:r>
            <a:r>
              <a:rPr lang="en-US" sz="2800" dirty="0" smtClean="0">
                <a:latin typeface="Times New Roman" pitchFamily="18" charset="0"/>
              </a:rPr>
              <a:t> JAMA 2004</a:t>
            </a:r>
          </a:p>
          <a:p>
            <a:pPr eaLnBrk="1" hangingPunct="1">
              <a:lnSpc>
                <a:spcPct val="80000"/>
              </a:lnSpc>
              <a:buFont typeface="Wingdings" pitchFamily="2" charset="2"/>
              <a:buNone/>
              <a:defRPr/>
            </a:pPr>
            <a:r>
              <a:rPr lang="en-US" sz="2800" dirty="0" smtClean="0">
                <a:latin typeface="Times New Roman" pitchFamily="18" charset="0"/>
              </a:rPr>
              <a:t>			1.5	     </a:t>
            </a:r>
            <a:r>
              <a:rPr lang="en-US" sz="2800" dirty="0" err="1" smtClean="0">
                <a:latin typeface="Times New Roman" pitchFamily="18" charset="0"/>
              </a:rPr>
              <a:t>Eurich</a:t>
            </a:r>
            <a:r>
              <a:rPr lang="en-US" sz="2800" dirty="0" smtClean="0">
                <a:latin typeface="Times New Roman" pitchFamily="18" charset="0"/>
              </a:rPr>
              <a:t> Am J Med 2010, etc  </a:t>
            </a:r>
          </a:p>
          <a:p>
            <a:pPr eaLnBrk="1" hangingPunct="1">
              <a:lnSpc>
                <a:spcPct val="80000"/>
              </a:lnSpc>
              <a:buFont typeface="Wingdings" pitchFamily="2" charset="2"/>
              <a:buNone/>
              <a:defRPr/>
            </a:pPr>
            <a:r>
              <a:rPr lang="en-US" sz="2800" dirty="0" smtClean="0">
                <a:latin typeface="Times New Roman" pitchFamily="18" charset="0"/>
              </a:rPr>
              <a:t>           c. diff diarrhea </a:t>
            </a:r>
          </a:p>
          <a:p>
            <a:pPr eaLnBrk="1" hangingPunct="1">
              <a:lnSpc>
                <a:spcPct val="80000"/>
              </a:lnSpc>
              <a:buFont typeface="Wingdings" pitchFamily="2" charset="2"/>
              <a:buNone/>
              <a:defRPr/>
            </a:pPr>
            <a:r>
              <a:rPr lang="en-US" sz="2800" dirty="0" smtClean="0">
                <a:latin typeface="Times New Roman" pitchFamily="18" charset="0"/>
              </a:rPr>
              <a:t>			2.9          Dial JAMA 2005, etc</a:t>
            </a:r>
          </a:p>
          <a:p>
            <a:pPr eaLnBrk="1" hangingPunct="1">
              <a:lnSpc>
                <a:spcPct val="80000"/>
              </a:lnSpc>
              <a:buFont typeface="Wingdings" pitchFamily="2" charset="2"/>
              <a:buNone/>
              <a:defRPr/>
            </a:pPr>
            <a:r>
              <a:rPr lang="en-US" sz="2800" dirty="0" smtClean="0">
                <a:latin typeface="Times New Roman" pitchFamily="18" charset="0"/>
              </a:rPr>
              <a:t>      	hip fracture </a:t>
            </a:r>
          </a:p>
          <a:p>
            <a:pPr eaLnBrk="1" hangingPunct="1">
              <a:lnSpc>
                <a:spcPct val="80000"/>
              </a:lnSpc>
              <a:buFont typeface="Wingdings" pitchFamily="2" charset="2"/>
              <a:buNone/>
              <a:defRPr/>
            </a:pPr>
            <a:r>
              <a:rPr lang="en-US" sz="2800" dirty="0" smtClean="0">
                <a:latin typeface="Times New Roman" pitchFamily="18" charset="0"/>
              </a:rPr>
              <a:t>			2.7           Yang JAMA 2006 </a:t>
            </a:r>
          </a:p>
          <a:p>
            <a:pPr eaLnBrk="1" hangingPunct="1">
              <a:lnSpc>
                <a:spcPct val="80000"/>
              </a:lnSpc>
              <a:buFont typeface="Wingdings" pitchFamily="2" charset="2"/>
              <a:buNone/>
              <a:defRPr/>
            </a:pPr>
            <a:r>
              <a:rPr lang="en-US" sz="2800" dirty="0" smtClean="0">
                <a:latin typeface="Times New Roman" pitchFamily="18" charset="0"/>
              </a:rPr>
              <a:t>			FDA Drug Safety </a:t>
            </a:r>
            <a:r>
              <a:rPr lang="en-US" sz="2800" dirty="0" err="1" smtClean="0">
                <a:latin typeface="Times New Roman" pitchFamily="18" charset="0"/>
              </a:rPr>
              <a:t>Comm</a:t>
            </a:r>
            <a:r>
              <a:rPr lang="en-US" sz="2800" dirty="0" smtClean="0">
                <a:latin typeface="Times New Roman" pitchFamily="18" charset="0"/>
              </a:rPr>
              <a:t>, 2010</a:t>
            </a:r>
          </a:p>
        </p:txBody>
      </p:sp>
    </p:spTree>
    <p:extLst>
      <p:ext uri="{BB962C8B-B14F-4D97-AF65-F5344CB8AC3E}">
        <p14:creationId xmlns:p14="http://schemas.microsoft.com/office/powerpoint/2010/main" val="28187628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Hospital-acquired pneumonia</a:t>
            </a:r>
            <a:endParaRPr lang="en-US" dirty="0"/>
          </a:p>
        </p:txBody>
      </p:sp>
      <p:sp>
        <p:nvSpPr>
          <p:cNvPr id="3" name="Content Placeholder 2"/>
          <p:cNvSpPr>
            <a:spLocks noGrp="1"/>
          </p:cNvSpPr>
          <p:nvPr>
            <p:ph idx="1"/>
          </p:nvPr>
        </p:nvSpPr>
        <p:spPr/>
        <p:txBody>
          <a:bodyPr/>
          <a:lstStyle/>
          <a:p>
            <a:pPr>
              <a:defRPr/>
            </a:pPr>
            <a:r>
              <a:rPr lang="en-US" dirty="0" smtClean="0"/>
              <a:t>Cohort study</a:t>
            </a:r>
          </a:p>
          <a:p>
            <a:pPr>
              <a:defRPr/>
            </a:pPr>
            <a:r>
              <a:rPr lang="en-US" dirty="0" smtClean="0"/>
              <a:t>64,000 admissions. </a:t>
            </a:r>
          </a:p>
          <a:p>
            <a:pPr>
              <a:defRPr/>
            </a:pPr>
            <a:r>
              <a:rPr lang="en-US" dirty="0" smtClean="0"/>
              <a:t>27,000 got PPIs. 8,000 got H2 </a:t>
            </a:r>
            <a:r>
              <a:rPr lang="en-US" dirty="0" err="1" smtClean="0"/>
              <a:t>blkrs</a:t>
            </a:r>
            <a:r>
              <a:rPr lang="en-US" dirty="0" smtClean="0"/>
              <a:t>. Some got both</a:t>
            </a:r>
          </a:p>
          <a:p>
            <a:pPr>
              <a:buFont typeface="Wingdings" pitchFamily="2" charset="2"/>
              <a:buNone/>
              <a:defRPr/>
            </a:pPr>
            <a:r>
              <a:rPr lang="en-US" dirty="0" smtClean="0"/>
              <a:t>Taking a PPI is associated with a 30% increase in HAP.</a:t>
            </a:r>
          </a:p>
          <a:p>
            <a:pPr>
              <a:buFont typeface="Wingdings" pitchFamily="2" charset="2"/>
              <a:buNone/>
              <a:defRPr/>
            </a:pPr>
            <a:r>
              <a:rPr lang="en-US" dirty="0" smtClean="0"/>
              <a:t>					</a:t>
            </a:r>
            <a:r>
              <a:rPr lang="en-US" dirty="0" err="1" smtClean="0"/>
              <a:t>Herzig</a:t>
            </a:r>
            <a:r>
              <a:rPr lang="en-US" dirty="0" smtClean="0"/>
              <a:t> JAMA 2009</a:t>
            </a:r>
          </a:p>
          <a:p>
            <a:pPr>
              <a:defRPr/>
            </a:pPr>
            <a:endParaRPr lang="en-US" dirty="0" smtClean="0"/>
          </a:p>
          <a:p>
            <a:pPr>
              <a:buFont typeface="Wingdings" pitchFamily="2" charset="2"/>
              <a:buNone/>
              <a:defRPr/>
            </a:pPr>
            <a:endParaRPr lang="en-US" dirty="0" smtClean="0"/>
          </a:p>
          <a:p>
            <a:pPr>
              <a:defRPr/>
            </a:pPr>
            <a:endParaRPr lang="en-US" dirty="0" smtClean="0"/>
          </a:p>
          <a:p>
            <a:pPr>
              <a:buFont typeface="Wingdings" pitchFamily="2" charset="2"/>
              <a:buNone/>
              <a:defRPr/>
            </a:pPr>
            <a:endParaRPr lang="en-US" dirty="0"/>
          </a:p>
        </p:txBody>
      </p:sp>
    </p:spTree>
    <p:extLst>
      <p:ext uri="{BB962C8B-B14F-4D97-AF65-F5344CB8AC3E}">
        <p14:creationId xmlns:p14="http://schemas.microsoft.com/office/powerpoint/2010/main" val="78168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400" dirty="0" smtClean="0"/>
              <a:t>What do we want from drug treatment for Alzheimer Disease?</a:t>
            </a:r>
            <a:endParaRPr lang="en-US" sz="4400" dirty="0"/>
          </a:p>
        </p:txBody>
      </p:sp>
    </p:spTree>
    <p:extLst>
      <p:ext uri="{BB962C8B-B14F-4D97-AF65-F5344CB8AC3E}">
        <p14:creationId xmlns:p14="http://schemas.microsoft.com/office/powerpoint/2010/main" val="2575598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Alzheimer Disease?</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Have you ever heard a clinician apply the diagnosis “dementia of unknown cause”?</a:t>
            </a:r>
          </a:p>
          <a:p>
            <a:r>
              <a:rPr lang="en-US" sz="3600" dirty="0" smtClean="0"/>
              <a:t>That is actually called “Alzheimer’s”</a:t>
            </a:r>
          </a:p>
          <a:p>
            <a:r>
              <a:rPr lang="en-US" sz="3600" dirty="0"/>
              <a:t>Highly variable clinical expression and clinical course.</a:t>
            </a:r>
          </a:p>
          <a:p>
            <a:r>
              <a:rPr lang="en-US" sz="3600" dirty="0"/>
              <a:t>Worldwide shifts in incidence over the </a:t>
            </a:r>
            <a:r>
              <a:rPr lang="en-US" sz="3600" dirty="0" smtClean="0"/>
              <a:t>recent decades.</a:t>
            </a:r>
          </a:p>
          <a:p>
            <a:r>
              <a:rPr lang="en-US" sz="3600" dirty="0" smtClean="0"/>
              <a:t>Major effect of age.</a:t>
            </a:r>
          </a:p>
          <a:p>
            <a:endParaRPr lang="en-US" sz="3600" dirty="0"/>
          </a:p>
          <a:p>
            <a:endParaRPr lang="en-US" sz="3600" dirty="0"/>
          </a:p>
          <a:p>
            <a:endParaRPr lang="en-US" sz="3600" dirty="0"/>
          </a:p>
        </p:txBody>
      </p:sp>
    </p:spTree>
    <p:extLst>
      <p:ext uri="{BB962C8B-B14F-4D97-AF65-F5344CB8AC3E}">
        <p14:creationId xmlns:p14="http://schemas.microsoft.com/office/powerpoint/2010/main" val="3662032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Risk factors for ‘AD’?</a:t>
            </a:r>
            <a:endParaRPr lang="en-US" sz="3200" dirty="0"/>
          </a:p>
        </p:txBody>
      </p:sp>
      <p:sp>
        <p:nvSpPr>
          <p:cNvPr id="3" name="Content Placeholder 2"/>
          <p:cNvSpPr>
            <a:spLocks noGrp="1"/>
          </p:cNvSpPr>
          <p:nvPr>
            <p:ph sz="half" idx="1"/>
          </p:nvPr>
        </p:nvSpPr>
        <p:spPr/>
        <p:txBody>
          <a:bodyPr>
            <a:noAutofit/>
          </a:bodyPr>
          <a:lstStyle/>
          <a:p>
            <a:pPr lvl="1"/>
            <a:r>
              <a:rPr lang="en-US" sz="3200" dirty="0" smtClean="0"/>
              <a:t>Aging</a:t>
            </a:r>
          </a:p>
          <a:p>
            <a:pPr lvl="1"/>
            <a:r>
              <a:rPr lang="en-US" sz="3200" dirty="0" smtClean="0"/>
              <a:t>Vascular risk factors</a:t>
            </a:r>
          </a:p>
          <a:p>
            <a:pPr lvl="1"/>
            <a:r>
              <a:rPr lang="en-US" sz="3200" dirty="0" smtClean="0"/>
              <a:t>Educational level</a:t>
            </a:r>
          </a:p>
          <a:p>
            <a:pPr lvl="1"/>
            <a:r>
              <a:rPr lang="en-US" sz="3200" dirty="0" smtClean="0"/>
              <a:t>Down syndrome</a:t>
            </a:r>
          </a:p>
          <a:p>
            <a:pPr lvl="1"/>
            <a:r>
              <a:rPr lang="en-US" sz="3200" dirty="0" smtClean="0"/>
              <a:t>Head circumference</a:t>
            </a:r>
          </a:p>
          <a:p>
            <a:pPr lvl="1"/>
            <a:endParaRPr lang="en-US" sz="3200" dirty="0"/>
          </a:p>
          <a:p>
            <a:pPr lvl="1"/>
            <a:endParaRPr lang="en-US" sz="3200" dirty="0"/>
          </a:p>
        </p:txBody>
      </p:sp>
      <p:sp>
        <p:nvSpPr>
          <p:cNvPr id="4" name="Content Placeholder 3"/>
          <p:cNvSpPr>
            <a:spLocks noGrp="1"/>
          </p:cNvSpPr>
          <p:nvPr>
            <p:ph sz="half" idx="2"/>
          </p:nvPr>
        </p:nvSpPr>
        <p:spPr/>
        <p:txBody>
          <a:bodyPr/>
          <a:lstStyle/>
          <a:p>
            <a:pPr lvl="1"/>
            <a:r>
              <a:rPr lang="en-US" sz="3200" dirty="0" err="1" smtClean="0"/>
              <a:t>Apolipoprotein</a:t>
            </a:r>
            <a:r>
              <a:rPr lang="en-US" sz="3200" dirty="0" smtClean="0"/>
              <a:t> </a:t>
            </a:r>
            <a:r>
              <a:rPr lang="en-US" sz="3200" dirty="0"/>
              <a:t>pattern</a:t>
            </a:r>
          </a:p>
          <a:p>
            <a:pPr lvl="1"/>
            <a:r>
              <a:rPr lang="en-US" sz="3200" dirty="0"/>
              <a:t>Family history</a:t>
            </a:r>
          </a:p>
          <a:p>
            <a:pPr lvl="1"/>
            <a:r>
              <a:rPr lang="en-US" sz="3200" dirty="0"/>
              <a:t>Head trauma</a:t>
            </a:r>
          </a:p>
          <a:p>
            <a:pPr lvl="1"/>
            <a:r>
              <a:rPr lang="en-US" sz="3200" dirty="0"/>
              <a:t>Vascular risk factors</a:t>
            </a:r>
          </a:p>
          <a:p>
            <a:endParaRPr lang="en-US" dirty="0"/>
          </a:p>
        </p:txBody>
      </p:sp>
    </p:spTree>
    <p:extLst>
      <p:ext uri="{BB962C8B-B14F-4D97-AF65-F5344CB8AC3E}">
        <p14:creationId xmlns:p14="http://schemas.microsoft.com/office/powerpoint/2010/main" val="3668131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smtClean="0"/>
              <a:t>What is the biological plausibility that modifying a neurotransmitter using a systemic medication will produce meaningful benefit in a </a:t>
            </a:r>
            <a:r>
              <a:rPr lang="en-US" sz="4000" smtClean="0"/>
              <a:t>patient with Alzheimer </a:t>
            </a:r>
            <a:r>
              <a:rPr lang="en-US" sz="4000" dirty="0" smtClean="0"/>
              <a:t>Disease?</a:t>
            </a:r>
            <a:endParaRPr lang="en-US" sz="4000" dirty="0"/>
          </a:p>
        </p:txBody>
      </p:sp>
    </p:spTree>
    <p:extLst>
      <p:ext uri="{BB962C8B-B14F-4D97-AF65-F5344CB8AC3E}">
        <p14:creationId xmlns:p14="http://schemas.microsoft.com/office/powerpoint/2010/main" val="3976591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want?</a:t>
            </a:r>
            <a:endParaRPr lang="en-US" dirty="0"/>
          </a:p>
        </p:txBody>
      </p:sp>
      <p:sp>
        <p:nvSpPr>
          <p:cNvPr id="3" name="Content Placeholder 2"/>
          <p:cNvSpPr>
            <a:spLocks noGrp="1"/>
          </p:cNvSpPr>
          <p:nvPr>
            <p:ph idx="1"/>
          </p:nvPr>
        </p:nvSpPr>
        <p:spPr/>
        <p:txBody>
          <a:bodyPr>
            <a:normAutofit/>
          </a:bodyPr>
          <a:lstStyle/>
          <a:p>
            <a:r>
              <a:rPr lang="en-US" sz="4000" dirty="0" smtClean="0"/>
              <a:t>Changes in mental status testing?</a:t>
            </a:r>
          </a:p>
          <a:p>
            <a:r>
              <a:rPr lang="en-US" sz="4000" dirty="0" smtClean="0"/>
              <a:t>Changes that patient or companions can notice?</a:t>
            </a:r>
          </a:p>
          <a:p>
            <a:r>
              <a:rPr lang="en-US" sz="4000" dirty="0" smtClean="0"/>
              <a:t>Changes that improve the life of patient or companion?</a:t>
            </a:r>
          </a:p>
          <a:p>
            <a:r>
              <a:rPr lang="en-US" sz="4000" dirty="0" smtClean="0"/>
              <a:t>Stabilization of disease?</a:t>
            </a:r>
            <a:endParaRPr lang="en-US" sz="4000" dirty="0"/>
          </a:p>
        </p:txBody>
      </p:sp>
    </p:spTree>
    <p:extLst>
      <p:ext uri="{BB962C8B-B14F-4D97-AF65-F5344CB8AC3E}">
        <p14:creationId xmlns:p14="http://schemas.microsoft.com/office/powerpoint/2010/main" val="4220514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14400"/>
            <a:ext cx="8229600" cy="5211763"/>
          </a:xfrm>
        </p:spPr>
        <p:txBody>
          <a:bodyPr>
            <a:noAutofit/>
          </a:bodyPr>
          <a:lstStyle/>
          <a:p>
            <a:r>
              <a:rPr lang="en-US" dirty="0" smtClean="0"/>
              <a:t>Changes in mental status testing?</a:t>
            </a:r>
          </a:p>
          <a:p>
            <a:pPr marL="457200" lvl="1" indent="0">
              <a:buNone/>
            </a:pPr>
            <a:r>
              <a:rPr lang="en-US" sz="3200" dirty="0" smtClean="0"/>
              <a:t>A consistently positive finding. </a:t>
            </a:r>
          </a:p>
          <a:p>
            <a:pPr marL="457200" lvl="1" indent="0">
              <a:buNone/>
            </a:pPr>
            <a:r>
              <a:rPr lang="en-US" sz="3200" dirty="0" smtClean="0"/>
              <a:t>On MMSE and ADAS-cog, donepezil produced statistically significant benefit.</a:t>
            </a:r>
          </a:p>
          <a:p>
            <a:pPr marL="457200" lvl="1" indent="0">
              <a:buNone/>
            </a:pPr>
            <a:r>
              <a:rPr lang="en-US" sz="3200" dirty="0" smtClean="0"/>
              <a:t>MMSE: improved in 7 of 9 studies. No study showed a 2-point improvement</a:t>
            </a:r>
          </a:p>
          <a:p>
            <a:pPr marL="457200" lvl="1" indent="0">
              <a:buNone/>
            </a:pPr>
            <a:r>
              <a:rPr lang="en-US" sz="3200" dirty="0" smtClean="0"/>
              <a:t>ADAS – cog. No study showed a 4-point improvement. (Scale is 70 points.)</a:t>
            </a:r>
            <a:endParaRPr lang="en-US" sz="3200" dirty="0"/>
          </a:p>
          <a:p>
            <a:pPr marL="457200" lvl="1" indent="0">
              <a:buNone/>
            </a:pPr>
            <a:r>
              <a:rPr lang="en-US" sz="3200" dirty="0" smtClean="0"/>
              <a:t>This is proof of principle.</a:t>
            </a:r>
          </a:p>
          <a:p>
            <a:pPr marL="457200" lvl="1" indent="0">
              <a:buNone/>
            </a:pPr>
            <a:endParaRPr lang="en-US" sz="3200" dirty="0" smtClean="0"/>
          </a:p>
          <a:p>
            <a:pPr marL="457200" lvl="1" indent="0">
              <a:buNone/>
            </a:pPr>
            <a:r>
              <a:rPr lang="en-US" sz="3200" dirty="0"/>
              <a:t>	</a:t>
            </a:r>
            <a:r>
              <a:rPr lang="en-US" sz="3200" dirty="0" smtClean="0"/>
              <a:t>	</a:t>
            </a:r>
          </a:p>
        </p:txBody>
      </p:sp>
    </p:spTree>
    <p:extLst>
      <p:ext uri="{BB962C8B-B14F-4D97-AF65-F5344CB8AC3E}">
        <p14:creationId xmlns:p14="http://schemas.microsoft.com/office/powerpoint/2010/main" val="227900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No conflict of interest</a:t>
            </a:r>
            <a:endParaRPr lang="en-US" dirty="0"/>
          </a:p>
        </p:txBody>
      </p:sp>
    </p:spTree>
    <p:extLst>
      <p:ext uri="{BB962C8B-B14F-4D97-AF65-F5344CB8AC3E}">
        <p14:creationId xmlns:p14="http://schemas.microsoft.com/office/powerpoint/2010/main" val="547340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Changes that patient or companions can notice?</a:t>
            </a:r>
            <a:br>
              <a:rPr lang="en-US" dirty="0" smtClean="0"/>
            </a:br>
            <a:endParaRPr lang="en-US" dirty="0"/>
          </a:p>
        </p:txBody>
      </p:sp>
      <p:pic>
        <p:nvPicPr>
          <p:cNvPr id="4" name="Content Placeholder 3"/>
          <p:cNvPicPr>
            <a:picLocks noGrp="1"/>
          </p:cNvPicPr>
          <p:nvPr>
            <p:ph idx="1"/>
          </p:nvPr>
        </p:nvPicPr>
        <p:blipFill>
          <a:blip r:embed="rId2"/>
          <a:stretch>
            <a:fillRect/>
          </a:stretch>
        </p:blipFill>
        <p:spPr>
          <a:xfrm>
            <a:off x="548922" y="1600200"/>
            <a:ext cx="8046156" cy="4525963"/>
          </a:xfrm>
          <a:prstGeom prst="rect">
            <a:avLst/>
          </a:prstGeom>
        </p:spPr>
      </p:pic>
    </p:spTree>
    <p:extLst>
      <p:ext uri="{BB962C8B-B14F-4D97-AF65-F5344CB8AC3E}">
        <p14:creationId xmlns:p14="http://schemas.microsoft.com/office/powerpoint/2010/main" val="236043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average difference on the CIBIC-plus was about 0.33 points.</a:t>
            </a:r>
          </a:p>
          <a:p>
            <a:r>
              <a:rPr lang="en-US" dirty="0" smtClean="0"/>
              <a:t>A score of “Minimally improved” was 1.0.</a:t>
            </a:r>
          </a:p>
          <a:p>
            <a:endParaRPr lang="en-US" dirty="0"/>
          </a:p>
          <a:p>
            <a:r>
              <a:rPr lang="en-US" dirty="0" smtClean="0"/>
              <a:t>This point is not airtight because we are using ordinal categorical data.  </a:t>
            </a:r>
          </a:p>
          <a:p>
            <a:r>
              <a:rPr lang="en-US" dirty="0" smtClean="0"/>
              <a:t>It may be that a few people do better than placebo.</a:t>
            </a:r>
          </a:p>
          <a:p>
            <a:pPr marL="0" indent="0">
              <a:buNone/>
            </a:pPr>
            <a:endParaRPr lang="en-US" dirty="0" smtClean="0"/>
          </a:p>
          <a:p>
            <a:endParaRPr lang="en-US" dirty="0"/>
          </a:p>
        </p:txBody>
      </p:sp>
    </p:spTree>
    <p:extLst>
      <p:ext uri="{BB962C8B-B14F-4D97-AF65-F5344CB8AC3E}">
        <p14:creationId xmlns:p14="http://schemas.microsoft.com/office/powerpoint/2010/main" val="4233337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smtClean="0"/>
              <a:t>Changes that improve the life of patient or companion?</a:t>
            </a:r>
          </a:p>
        </p:txBody>
      </p:sp>
    </p:spTree>
    <p:extLst>
      <p:ext uri="{BB962C8B-B14F-4D97-AF65-F5344CB8AC3E}">
        <p14:creationId xmlns:p14="http://schemas.microsoft.com/office/powerpoint/2010/main" val="3317697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i="1" dirty="0"/>
              <a:t>Quality of life</a:t>
            </a:r>
            <a:r>
              <a:rPr lang="en-US" dirty="0"/>
              <a:t> of </a:t>
            </a:r>
            <a:r>
              <a:rPr lang="en-US" dirty="0" smtClean="0"/>
              <a:t>(mild-moderate) patients </a:t>
            </a:r>
            <a:r>
              <a:rPr lang="en-US" dirty="0"/>
              <a:t>is </a:t>
            </a:r>
            <a:r>
              <a:rPr lang="en-US" dirty="0" smtClean="0"/>
              <a:t>measured </a:t>
            </a:r>
            <a:r>
              <a:rPr lang="en-US" dirty="0"/>
              <a:t>in 2 trials. </a:t>
            </a:r>
            <a:r>
              <a:rPr lang="en-US" dirty="0" smtClean="0"/>
              <a:t>There is no consistent difference. </a:t>
            </a:r>
          </a:p>
          <a:p>
            <a:r>
              <a:rPr lang="en-US" dirty="0" smtClean="0"/>
              <a:t>A </a:t>
            </a:r>
            <a:r>
              <a:rPr lang="en-US" dirty="0"/>
              <a:t>third trial used the Patient Global Assessment Scale </a:t>
            </a:r>
            <a:r>
              <a:rPr lang="en-US" dirty="0" smtClean="0"/>
              <a:t>where patients rate </a:t>
            </a:r>
            <a:r>
              <a:rPr lang="en-US" dirty="0"/>
              <a:t>their impression of change. “No significant differences” </a:t>
            </a:r>
            <a:r>
              <a:rPr lang="en-US" dirty="0" smtClean="0"/>
              <a:t>were </a:t>
            </a:r>
            <a:r>
              <a:rPr lang="en-US" dirty="0"/>
              <a:t>observed. </a:t>
            </a:r>
            <a:endParaRPr lang="en-US" dirty="0" smtClean="0"/>
          </a:p>
          <a:p>
            <a:endParaRPr lang="en-US" dirty="0"/>
          </a:p>
        </p:txBody>
      </p:sp>
    </p:spTree>
    <p:extLst>
      <p:ext uri="{BB962C8B-B14F-4D97-AF65-F5344CB8AC3E}">
        <p14:creationId xmlns:p14="http://schemas.microsoft.com/office/powerpoint/2010/main" val="571801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457200" y="838200"/>
            <a:ext cx="8229600" cy="5287963"/>
          </a:xfrm>
        </p:spPr>
        <p:txBody>
          <a:bodyPr/>
          <a:lstStyle/>
          <a:p>
            <a:pPr eaLnBrk="1" hangingPunct="1">
              <a:lnSpc>
                <a:spcPct val="90000"/>
              </a:lnSpc>
              <a:buFont typeface="Wingdings" pitchFamily="2" charset="2"/>
              <a:buNone/>
              <a:defRPr/>
            </a:pPr>
            <a:r>
              <a:rPr lang="en-US" sz="3600" dirty="0" smtClean="0">
                <a:latin typeface="Times New Roman" pitchFamily="18" charset="0"/>
              </a:rPr>
              <a:t>No significant differences were seen between donepezil and placebo in </a:t>
            </a:r>
            <a:r>
              <a:rPr lang="en-US" sz="3600" dirty="0" err="1" smtClean="0">
                <a:latin typeface="Times New Roman" pitchFamily="18" charset="0"/>
              </a:rPr>
              <a:t>behavioural</a:t>
            </a:r>
            <a:r>
              <a:rPr lang="en-US" sz="3600" dirty="0" smtClean="0">
                <a:latin typeface="Times New Roman" pitchFamily="18" charset="0"/>
              </a:rPr>
              <a:t> and psychological symptoms, </a:t>
            </a:r>
            <a:r>
              <a:rPr lang="en-US" sz="3600" dirty="0" err="1" smtClean="0">
                <a:latin typeface="Times New Roman" pitchFamily="18" charset="0"/>
              </a:rPr>
              <a:t>carer</a:t>
            </a:r>
            <a:r>
              <a:rPr lang="en-US" sz="3600" dirty="0" smtClean="0">
                <a:latin typeface="Times New Roman" pitchFamily="18" charset="0"/>
              </a:rPr>
              <a:t> psychopathology, formal care costs, unpaid caregiver time, adverse events or deaths, or between 5mg and 10 mg donepezil. 	</a:t>
            </a:r>
            <a:r>
              <a:rPr lang="en-US" dirty="0" smtClean="0">
                <a:latin typeface="Times New Roman" pitchFamily="18" charset="0"/>
              </a:rPr>
              <a:t>					 						</a:t>
            </a:r>
            <a:r>
              <a:rPr lang="en-US" sz="4400" b="1" u="sng" dirty="0" smtClean="0">
                <a:latin typeface="Times New Roman" pitchFamily="18" charset="0"/>
              </a:rPr>
              <a:t>C</a:t>
            </a:r>
            <a:r>
              <a:rPr lang="en-US" u="sng" dirty="0" smtClean="0">
                <a:latin typeface="Times New Roman" pitchFamily="18" charset="0"/>
              </a:rPr>
              <a:t>ourtney</a:t>
            </a:r>
          </a:p>
          <a:p>
            <a:pPr eaLnBrk="1" hangingPunct="1">
              <a:lnSpc>
                <a:spcPct val="90000"/>
              </a:lnSpc>
              <a:buFont typeface="Wingdings" pitchFamily="2" charset="2"/>
              <a:buNone/>
              <a:defRPr/>
            </a:pPr>
            <a:r>
              <a:rPr lang="en-US" dirty="0" smtClean="0">
                <a:latin typeface="Times New Roman" pitchFamily="18" charset="0"/>
              </a:rPr>
              <a:t>							 Lancet 2004</a:t>
            </a:r>
          </a:p>
        </p:txBody>
      </p:sp>
    </p:spTree>
    <p:extLst>
      <p:ext uri="{BB962C8B-B14F-4D97-AF65-F5344CB8AC3E}">
        <p14:creationId xmlns:p14="http://schemas.microsoft.com/office/powerpoint/2010/main" val="1247452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Stabilization?</a:t>
            </a:r>
            <a:endParaRPr lang="en-US" dirty="0"/>
          </a:p>
        </p:txBody>
      </p:sp>
      <p:sp>
        <p:nvSpPr>
          <p:cNvPr id="47106" name="Rectangle 2"/>
          <p:cNvSpPr>
            <a:spLocks noGrp="1" noChangeArrowheads="1"/>
          </p:cNvSpPr>
          <p:nvPr>
            <p:ph idx="1"/>
          </p:nvPr>
        </p:nvSpPr>
        <p:spPr/>
        <p:txBody>
          <a:bodyPr>
            <a:normAutofit/>
          </a:bodyPr>
          <a:lstStyle/>
          <a:p>
            <a:pPr eaLnBrk="1" hangingPunct="1">
              <a:buFont typeface="Wingdings" pitchFamily="2" charset="2"/>
              <a:buNone/>
              <a:defRPr/>
            </a:pPr>
            <a:r>
              <a:rPr lang="en-US" sz="3600" dirty="0" smtClean="0">
                <a:latin typeface="Times New Roman" pitchFamily="18" charset="0"/>
              </a:rPr>
              <a:t>No significant benefits were seen with donepezil compared with placebo in </a:t>
            </a:r>
            <a:r>
              <a:rPr lang="en-US" sz="3600" dirty="0" err="1" smtClean="0">
                <a:latin typeface="Times New Roman" pitchFamily="18" charset="0"/>
              </a:rPr>
              <a:t>institutionalisations</a:t>
            </a:r>
            <a:r>
              <a:rPr lang="en-US" sz="3600" dirty="0" smtClean="0">
                <a:latin typeface="Times New Roman" pitchFamily="18" charset="0"/>
              </a:rPr>
              <a:t> (42%  vs. 44% at 3 years; p=0.4) or progression of disability (58% vs. 59% at 3 years; p=0.4).</a:t>
            </a:r>
          </a:p>
          <a:p>
            <a:pPr eaLnBrk="1" hangingPunct="1">
              <a:buFont typeface="Wingdings" pitchFamily="2" charset="2"/>
              <a:buNone/>
              <a:defRPr/>
            </a:pPr>
            <a:r>
              <a:rPr lang="en-US" sz="4400" b="1" dirty="0" smtClean="0">
                <a:latin typeface="Times New Roman" pitchFamily="18" charset="0"/>
              </a:rPr>
              <a:t>							</a:t>
            </a:r>
            <a:r>
              <a:rPr lang="en-US" sz="2800" b="1" u="sng" dirty="0" smtClean="0">
                <a:latin typeface="Times New Roman" pitchFamily="18" charset="0"/>
              </a:rPr>
              <a:t>C</a:t>
            </a:r>
            <a:r>
              <a:rPr lang="en-US" sz="2800" u="sng" dirty="0" smtClean="0">
                <a:latin typeface="Times New Roman" pitchFamily="18" charset="0"/>
              </a:rPr>
              <a:t>ourtney</a:t>
            </a:r>
          </a:p>
          <a:p>
            <a:pPr eaLnBrk="1" hangingPunct="1">
              <a:buFont typeface="Wingdings" pitchFamily="2" charset="2"/>
              <a:buNone/>
              <a:defRPr/>
            </a:pPr>
            <a:r>
              <a:rPr lang="en-US" sz="2800" dirty="0" smtClean="0">
                <a:latin typeface="Times New Roman" pitchFamily="18" charset="0"/>
              </a:rPr>
              <a:t>							Lancet 2004</a:t>
            </a:r>
          </a:p>
        </p:txBody>
      </p:sp>
    </p:spTree>
    <p:extLst>
      <p:ext uri="{BB962C8B-B14F-4D97-AF65-F5344CB8AC3E}">
        <p14:creationId xmlns:p14="http://schemas.microsoft.com/office/powerpoint/2010/main" val="2079433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endParaRPr lang="en-US"/>
          </a:p>
        </p:txBody>
      </p:sp>
      <p:sp>
        <p:nvSpPr>
          <p:cNvPr id="5" name="Content Placeholder 4"/>
          <p:cNvSpPr>
            <a:spLocks noGrp="1"/>
          </p:cNvSpPr>
          <p:nvPr>
            <p:ph idx="1"/>
          </p:nvPr>
        </p:nvSpPr>
        <p:spPr/>
        <p:txBody>
          <a:bodyPr/>
          <a:lstStyle/>
          <a:p>
            <a:pPr>
              <a:defRPr/>
            </a:pPr>
            <a:r>
              <a:rPr lang="en-US" dirty="0" smtClean="0"/>
              <a:t>Evidence is insufficient to support the use of pharmaceutical agents or dietary supplements to prevent cognitive decline or Alzheimer’s disease.</a:t>
            </a:r>
          </a:p>
          <a:p>
            <a:pPr>
              <a:defRPr/>
            </a:pPr>
            <a:endParaRPr lang="en-US" dirty="0" smtClean="0"/>
          </a:p>
          <a:p>
            <a:pPr marL="0" indent="0">
              <a:buFont typeface="Wingdings" pitchFamily="2" charset="2"/>
              <a:buNone/>
              <a:defRPr/>
            </a:pPr>
            <a:r>
              <a:rPr lang="en-US" dirty="0" smtClean="0"/>
              <a:t>“Preventing AD and cognitive decline”</a:t>
            </a:r>
          </a:p>
          <a:p>
            <a:pPr marL="0" indent="0">
              <a:buFont typeface="Wingdings" pitchFamily="2" charset="2"/>
              <a:buNone/>
              <a:defRPr/>
            </a:pPr>
            <a:r>
              <a:rPr lang="en-US" sz="2400" dirty="0" smtClean="0"/>
              <a:t>http</a:t>
            </a:r>
            <a:r>
              <a:rPr lang="en-US" sz="2400" dirty="0"/>
              <a:t>://consensus.nih.gov/2010/docs/alz/ALZ_Final_Statement.pdf</a:t>
            </a:r>
          </a:p>
        </p:txBody>
      </p:sp>
    </p:spTree>
    <p:extLst>
      <p:ext uri="{BB962C8B-B14F-4D97-AF65-F5344CB8AC3E}">
        <p14:creationId xmlns:p14="http://schemas.microsoft.com/office/powerpoint/2010/main" val="2906382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endParaRPr lang="en-US"/>
          </a:p>
        </p:txBody>
      </p:sp>
      <p:sp>
        <p:nvSpPr>
          <p:cNvPr id="5" name="Content Placeholder 4"/>
          <p:cNvSpPr>
            <a:spLocks noGrp="1"/>
          </p:cNvSpPr>
          <p:nvPr>
            <p:ph idx="1"/>
          </p:nvPr>
        </p:nvSpPr>
        <p:spPr>
          <a:xfrm>
            <a:off x="457200" y="609600"/>
            <a:ext cx="8229600" cy="5516563"/>
          </a:xfrm>
        </p:spPr>
        <p:txBody>
          <a:bodyPr>
            <a:normAutofit fontScale="92500"/>
          </a:bodyPr>
          <a:lstStyle/>
          <a:p>
            <a:pPr>
              <a:defRPr/>
            </a:pPr>
            <a:r>
              <a:rPr lang="en-US" sz="4400" dirty="0" smtClean="0"/>
              <a:t>Despite intensive laboratory and clinical research over three decades, an effective treatment to delay the onset and progression of Alzheimer's disease is not at hand.</a:t>
            </a:r>
          </a:p>
          <a:p>
            <a:pPr>
              <a:defRPr/>
            </a:pPr>
            <a:endParaRPr lang="en-US" dirty="0"/>
          </a:p>
          <a:p>
            <a:pPr marL="0" indent="0">
              <a:buFont typeface="Wingdings" pitchFamily="2" charset="2"/>
              <a:buNone/>
              <a:defRPr/>
            </a:pPr>
            <a:r>
              <a:rPr lang="en-US" dirty="0" smtClean="0"/>
              <a:t>					</a:t>
            </a:r>
            <a:r>
              <a:rPr lang="en-US" sz="2800" dirty="0" err="1" smtClean="0"/>
              <a:t>Selkoe</a:t>
            </a:r>
            <a:r>
              <a:rPr lang="en-US" sz="2800" dirty="0" smtClean="0"/>
              <a:t>, DJ</a:t>
            </a:r>
          </a:p>
          <a:p>
            <a:pPr marL="0" indent="0">
              <a:buFont typeface="Wingdings" pitchFamily="2" charset="2"/>
              <a:buNone/>
              <a:defRPr/>
            </a:pPr>
            <a:r>
              <a:rPr lang="en-US" sz="2800" dirty="0"/>
              <a:t>	</a:t>
            </a:r>
            <a:r>
              <a:rPr lang="en-US" sz="2800" dirty="0" smtClean="0"/>
              <a:t>				Preventing AD</a:t>
            </a:r>
          </a:p>
          <a:p>
            <a:pPr marL="0" indent="0">
              <a:buFont typeface="Wingdings" pitchFamily="2" charset="2"/>
              <a:buNone/>
              <a:defRPr/>
            </a:pPr>
            <a:r>
              <a:rPr lang="en-US" sz="2800" dirty="0"/>
              <a:t>	</a:t>
            </a:r>
            <a:r>
              <a:rPr lang="en-US" sz="2800" dirty="0" smtClean="0"/>
              <a:t>				Science; Sept 2012</a:t>
            </a:r>
            <a:endParaRPr lang="en-US" sz="2800" dirty="0"/>
          </a:p>
        </p:txBody>
      </p:sp>
    </p:spTree>
    <p:extLst>
      <p:ext uri="{BB962C8B-B14F-4D97-AF65-F5344CB8AC3E}">
        <p14:creationId xmlns:p14="http://schemas.microsoft.com/office/powerpoint/2010/main" val="1729106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Package Insert….</a:t>
            </a:r>
            <a:endParaRPr lang="en-US" dirty="0"/>
          </a:p>
        </p:txBody>
      </p:sp>
      <p:sp>
        <p:nvSpPr>
          <p:cNvPr id="3" name="Text Placeholder 2"/>
          <p:cNvSpPr>
            <a:spLocks noGrp="1"/>
          </p:cNvSpPr>
          <p:nvPr>
            <p:ph type="body" idx="1"/>
          </p:nvPr>
        </p:nvSpPr>
        <p:spPr/>
        <p:txBody>
          <a:bodyPr/>
          <a:lstStyle/>
          <a:p>
            <a:pPr>
              <a:defRPr/>
            </a:pPr>
            <a:endParaRPr lang="en-US" dirty="0"/>
          </a:p>
        </p:txBody>
      </p:sp>
      <p:pic>
        <p:nvPicPr>
          <p:cNvPr id="10650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0"/>
            <a:ext cx="83058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457200" y="4267200"/>
            <a:ext cx="7772400" cy="838200"/>
          </a:xfrm>
          <a:prstGeom prst="roundRect">
            <a:avLst/>
          </a:prstGeom>
          <a:noFill/>
          <a:effectLst>
            <a:glow rad="228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Tree>
    <p:custDataLst>
      <p:tags r:id="rId1"/>
    </p:custDataLst>
    <p:extLst>
      <p:ext uri="{BB962C8B-B14F-4D97-AF65-F5344CB8AC3E}">
        <p14:creationId xmlns:p14="http://schemas.microsoft.com/office/powerpoint/2010/main" val="15905011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Cholinesterase inhibitors</a:t>
            </a:r>
            <a:endParaRPr lang="en-US" dirty="0"/>
          </a:p>
        </p:txBody>
      </p:sp>
      <p:sp>
        <p:nvSpPr>
          <p:cNvPr id="3" name="Content Placeholder 2"/>
          <p:cNvSpPr>
            <a:spLocks noGrp="1"/>
          </p:cNvSpPr>
          <p:nvPr>
            <p:ph idx="1"/>
          </p:nvPr>
        </p:nvSpPr>
        <p:spPr/>
        <p:txBody>
          <a:bodyPr>
            <a:normAutofit/>
          </a:bodyPr>
          <a:lstStyle/>
          <a:p>
            <a:r>
              <a:rPr lang="en-US" sz="4000" dirty="0" smtClean="0"/>
              <a:t>Changes in mental status testing?</a:t>
            </a:r>
          </a:p>
          <a:p>
            <a:r>
              <a:rPr lang="en-US" sz="4000" dirty="0" smtClean="0"/>
              <a:t>Changes that patient or companions can notice?</a:t>
            </a:r>
          </a:p>
          <a:p>
            <a:r>
              <a:rPr lang="en-US" sz="4000" dirty="0" smtClean="0"/>
              <a:t>Changes that improve the life of patient or companion?</a:t>
            </a:r>
          </a:p>
          <a:p>
            <a:r>
              <a:rPr lang="en-US" sz="4000" dirty="0" smtClean="0"/>
              <a:t>Stabilization of disease?</a:t>
            </a:r>
            <a:endParaRPr lang="en-US" sz="4000" dirty="0"/>
          </a:p>
        </p:txBody>
      </p:sp>
    </p:spTree>
    <p:extLst>
      <p:ext uri="{BB962C8B-B14F-4D97-AF65-F5344CB8AC3E}">
        <p14:creationId xmlns:p14="http://schemas.microsoft.com/office/powerpoint/2010/main" val="581521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Objective</a:t>
            </a:r>
            <a:endParaRPr lang="en-US" sz="5400" dirty="0"/>
          </a:p>
        </p:txBody>
      </p:sp>
      <p:sp>
        <p:nvSpPr>
          <p:cNvPr id="3" name="Content Placeholder 2"/>
          <p:cNvSpPr>
            <a:spLocks noGrp="1"/>
          </p:cNvSpPr>
          <p:nvPr>
            <p:ph idx="1"/>
          </p:nvPr>
        </p:nvSpPr>
        <p:spPr/>
        <p:txBody>
          <a:bodyPr>
            <a:normAutofit/>
          </a:bodyPr>
          <a:lstStyle/>
          <a:p>
            <a:pPr marL="0" indent="0">
              <a:buNone/>
            </a:pPr>
            <a:endParaRPr lang="en-US" sz="4800" dirty="0" smtClean="0"/>
          </a:p>
          <a:p>
            <a:pPr marL="0" indent="0">
              <a:buNone/>
            </a:pPr>
            <a:r>
              <a:rPr lang="en-US" sz="4800" dirty="0" smtClean="0"/>
              <a:t>I would like to persuade you that we are in general “enslaved in a plausible pseudoscience”.</a:t>
            </a:r>
            <a:endParaRPr lang="en-US" sz="4800" dirty="0"/>
          </a:p>
        </p:txBody>
      </p:sp>
    </p:spTree>
    <p:extLst>
      <p:ext uri="{BB962C8B-B14F-4D97-AF65-F5344CB8AC3E}">
        <p14:creationId xmlns:p14="http://schemas.microsoft.com/office/powerpoint/2010/main" val="769485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effects</a:t>
            </a:r>
            <a:endParaRPr lang="en-US" dirty="0"/>
          </a:p>
        </p:txBody>
      </p:sp>
      <p:sp>
        <p:nvSpPr>
          <p:cNvPr id="3" name="Content Placeholder 2"/>
          <p:cNvSpPr>
            <a:spLocks noGrp="1"/>
          </p:cNvSpPr>
          <p:nvPr>
            <p:ph idx="1"/>
          </p:nvPr>
        </p:nvSpPr>
        <p:spPr/>
        <p:txBody>
          <a:bodyPr/>
          <a:lstStyle/>
          <a:p>
            <a:r>
              <a:rPr lang="en-US" dirty="0" smtClean="0"/>
              <a:t>Dropout rates averaged 30% in the cholinesterase groups and 18% in placebo groups in the RCTs reviewed by Birks in Cochrane</a:t>
            </a:r>
          </a:p>
          <a:p>
            <a:r>
              <a:rPr lang="en-US" dirty="0" smtClean="0"/>
              <a:t>Anorexia, weight loss, nausea, vomiting, tremor in Cochrane</a:t>
            </a:r>
          </a:p>
          <a:p>
            <a:r>
              <a:rPr lang="en-US" dirty="0" smtClean="0"/>
              <a:t>In cohort studies, </a:t>
            </a:r>
            <a:r>
              <a:rPr lang="en-US" dirty="0" err="1" smtClean="0"/>
              <a:t>bradycardia</a:t>
            </a:r>
            <a:r>
              <a:rPr lang="en-US" dirty="0" smtClean="0"/>
              <a:t>, pacemaker placement, falls, hip fracture</a:t>
            </a:r>
            <a:endParaRPr lang="en-US" dirty="0"/>
          </a:p>
        </p:txBody>
      </p:sp>
    </p:spTree>
    <p:extLst>
      <p:ext uri="{BB962C8B-B14F-4D97-AF65-F5344CB8AC3E}">
        <p14:creationId xmlns:p14="http://schemas.microsoft.com/office/powerpoint/2010/main" val="3053305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smtClean="0"/>
              <a:t>What is proper treatment if, after best conservative efforts, a daughter asks for help with her Dad who has dementia, has moved in with her, and is </a:t>
            </a:r>
            <a:r>
              <a:rPr lang="en-US" sz="4000" dirty="0" err="1" smtClean="0"/>
              <a:t>sundowning</a:t>
            </a:r>
            <a:r>
              <a:rPr lang="en-US" sz="4000" dirty="0" smtClean="0"/>
              <a:t> in a way that destabilizes her family?</a:t>
            </a:r>
            <a:endParaRPr lang="en-US" sz="4000" dirty="0"/>
          </a:p>
        </p:txBody>
      </p:sp>
    </p:spTree>
    <p:extLst>
      <p:ext uri="{BB962C8B-B14F-4D97-AF65-F5344CB8AC3E}">
        <p14:creationId xmlns:p14="http://schemas.microsoft.com/office/powerpoint/2010/main" val="3780626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1905000"/>
            <a:ext cx="7772400" cy="3863975"/>
          </a:xfrm>
        </p:spPr>
        <p:txBody>
          <a:bodyPr>
            <a:normAutofit/>
          </a:bodyPr>
          <a:lstStyle/>
          <a:p>
            <a:pPr algn="ctr">
              <a:defRPr/>
            </a:pPr>
            <a:r>
              <a:rPr lang="en-US" sz="5400" dirty="0" smtClean="0"/>
              <a:t>“Second-generation”</a:t>
            </a:r>
            <a:br>
              <a:rPr lang="en-US" sz="5400" dirty="0" smtClean="0"/>
            </a:br>
            <a:r>
              <a:rPr lang="en-US" sz="5400" dirty="0" smtClean="0"/>
              <a:t>or “atypical” </a:t>
            </a:r>
            <a:br>
              <a:rPr lang="en-US" sz="5400" dirty="0" smtClean="0"/>
            </a:br>
            <a:r>
              <a:rPr lang="en-US" sz="5400" dirty="0" smtClean="0"/>
              <a:t>antipsychotics?</a:t>
            </a:r>
            <a:endParaRPr lang="en-US" sz="5400" dirty="0"/>
          </a:p>
        </p:txBody>
      </p:sp>
      <p:sp>
        <p:nvSpPr>
          <p:cNvPr id="3" name="Slide Number Placeholder 2"/>
          <p:cNvSpPr>
            <a:spLocks noGrp="1"/>
          </p:cNvSpPr>
          <p:nvPr>
            <p:ph type="sldNum" sz="quarter" idx="12"/>
          </p:nvPr>
        </p:nvSpPr>
        <p:spPr/>
        <p:txBody>
          <a:bodyPr/>
          <a:lstStyle/>
          <a:p>
            <a:pPr>
              <a:defRPr/>
            </a:pPr>
            <a:fld id="{467BF13F-BDD1-4305-9CDB-4113A2EAE9ED}" type="slidenum">
              <a:rPr lang="en-US" smtClean="0"/>
              <a:pPr>
                <a:defRPr/>
              </a:pPr>
              <a:t>32</a:t>
            </a:fld>
            <a:endParaRPr lang="en-US"/>
          </a:p>
        </p:txBody>
      </p:sp>
    </p:spTree>
    <p:extLst>
      <p:ext uri="{BB962C8B-B14F-4D97-AF65-F5344CB8AC3E}">
        <p14:creationId xmlns:p14="http://schemas.microsoft.com/office/powerpoint/2010/main" val="31377096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a:xfrm>
            <a:off x="457200" y="762000"/>
            <a:ext cx="8229600" cy="5368925"/>
          </a:xfrm>
        </p:spPr>
        <p:txBody>
          <a:bodyPr/>
          <a:lstStyle/>
          <a:p>
            <a:pPr marL="0" indent="0">
              <a:buFont typeface="Wingdings" pitchFamily="2" charset="2"/>
              <a:buNone/>
              <a:defRPr/>
            </a:pPr>
            <a:r>
              <a:rPr lang="en-US" sz="3600" dirty="0" smtClean="0"/>
              <a:t>First, the time has come to abandon the terms first-generation and second-generation antipsychotics, as they do not merit this distinction. The only second-generation antipsychotic that is obviously better than other drugs is clozapine, and this is a very old drug indeed.</a:t>
            </a:r>
          </a:p>
          <a:p>
            <a:pPr marL="0" indent="0">
              <a:buFont typeface="Wingdings" pitchFamily="2" charset="2"/>
              <a:buNone/>
              <a:defRPr/>
            </a:pPr>
            <a:r>
              <a:rPr lang="en-US" sz="3600" dirty="0"/>
              <a:t>	</a:t>
            </a:r>
            <a:r>
              <a:rPr lang="en-US" sz="3600" dirty="0" smtClean="0"/>
              <a:t>			</a:t>
            </a:r>
            <a:r>
              <a:rPr lang="en-US" sz="3600" dirty="0" err="1" smtClean="0"/>
              <a:t>Tyrer</a:t>
            </a:r>
            <a:r>
              <a:rPr lang="en-US" sz="3600" dirty="0" smtClean="0"/>
              <a:t> Lancet 2009</a:t>
            </a:r>
            <a:endParaRPr lang="en-US" sz="3600" dirty="0"/>
          </a:p>
        </p:txBody>
      </p:sp>
    </p:spTree>
    <p:extLst>
      <p:ext uri="{BB962C8B-B14F-4D97-AF65-F5344CB8AC3E}">
        <p14:creationId xmlns:p14="http://schemas.microsoft.com/office/powerpoint/2010/main" val="4009995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a:xfrm>
            <a:off x="457200" y="762000"/>
            <a:ext cx="8229600" cy="5368925"/>
          </a:xfrm>
        </p:spPr>
        <p:txBody>
          <a:bodyPr/>
          <a:lstStyle/>
          <a:p>
            <a:pPr>
              <a:defRPr/>
            </a:pPr>
            <a:r>
              <a:rPr lang="en-US" sz="3600" dirty="0">
                <a:effectLst/>
              </a:rPr>
              <a:t>Second-generation antipsychotics are now used more commonly than first-generation drugs, even though controlled trials have failed to demonstrate a clear advantage in efficacy with the newer drugs, except for clozapine and possibly </a:t>
            </a:r>
            <a:r>
              <a:rPr lang="en-US" sz="3600" dirty="0" smtClean="0">
                <a:effectLst/>
              </a:rPr>
              <a:t>olanzapine         Med Letter 6.13</a:t>
            </a:r>
            <a:endParaRPr lang="en-US" sz="3600" dirty="0"/>
          </a:p>
        </p:txBody>
      </p:sp>
    </p:spTree>
    <p:extLst>
      <p:ext uri="{BB962C8B-B14F-4D97-AF65-F5344CB8AC3E}">
        <p14:creationId xmlns:p14="http://schemas.microsoft.com/office/powerpoint/2010/main" val="37194423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sz="4000"/>
          </a:p>
        </p:txBody>
      </p:sp>
      <p:sp>
        <p:nvSpPr>
          <p:cNvPr id="3" name="Content Placeholder 2"/>
          <p:cNvSpPr>
            <a:spLocks noGrp="1"/>
          </p:cNvSpPr>
          <p:nvPr>
            <p:ph idx="1"/>
          </p:nvPr>
        </p:nvSpPr>
        <p:spPr>
          <a:xfrm>
            <a:off x="457200" y="1371600"/>
            <a:ext cx="8229600" cy="4759325"/>
          </a:xfrm>
        </p:spPr>
        <p:txBody>
          <a:bodyPr/>
          <a:lstStyle/>
          <a:p>
            <a:pPr>
              <a:defRPr/>
            </a:pPr>
            <a:r>
              <a:rPr lang="en-US" sz="4000" dirty="0" smtClean="0"/>
              <a:t>Antipsychotic drugs differ in many </a:t>
            </a:r>
            <a:r>
              <a:rPr lang="en-US" sz="4000" dirty="0" err="1" smtClean="0"/>
              <a:t>propeties</a:t>
            </a:r>
            <a:r>
              <a:rPr lang="en-US" sz="4000" dirty="0" smtClean="0"/>
              <a:t> and can therefore not be </a:t>
            </a:r>
            <a:r>
              <a:rPr lang="en-US" sz="4000" dirty="0" err="1" smtClean="0"/>
              <a:t>categorised</a:t>
            </a:r>
            <a:r>
              <a:rPr lang="en-US" sz="4000" dirty="0" smtClean="0"/>
              <a:t> in first-generation and second-generation groupings.</a:t>
            </a:r>
          </a:p>
          <a:p>
            <a:pPr>
              <a:defRPr/>
            </a:pPr>
            <a:endParaRPr lang="en-US" sz="4000" dirty="0"/>
          </a:p>
          <a:p>
            <a:pPr marL="0" indent="0">
              <a:buFont typeface="Wingdings" pitchFamily="2" charset="2"/>
              <a:buNone/>
              <a:defRPr/>
            </a:pPr>
            <a:r>
              <a:rPr lang="en-US" sz="4000" dirty="0" smtClean="0"/>
              <a:t>			</a:t>
            </a:r>
            <a:r>
              <a:rPr lang="en-US" sz="4000" smtClean="0"/>
              <a:t>	</a:t>
            </a:r>
            <a:r>
              <a:rPr lang="en-US" smtClean="0"/>
              <a:t>Leucht</a:t>
            </a:r>
            <a:r>
              <a:rPr lang="en-US" dirty="0" smtClean="0"/>
              <a:t>. Lancet. 2013</a:t>
            </a:r>
            <a:endParaRPr lang="en-US" dirty="0"/>
          </a:p>
        </p:txBody>
      </p:sp>
    </p:spTree>
    <p:extLst>
      <p:ext uri="{BB962C8B-B14F-4D97-AF65-F5344CB8AC3E}">
        <p14:creationId xmlns:p14="http://schemas.microsoft.com/office/powerpoint/2010/main" val="11676969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229600" cy="1371600"/>
          </a:xfrm>
        </p:spPr>
        <p:txBody>
          <a:bodyPr/>
          <a:lstStyle/>
          <a:p>
            <a:pPr>
              <a:defRPr/>
            </a:pPr>
            <a:r>
              <a:rPr lang="en-US" dirty="0" smtClean="0"/>
              <a:t>How about …</a:t>
            </a:r>
            <a:endParaRPr lang="en-US" dirty="0"/>
          </a:p>
        </p:txBody>
      </p:sp>
      <p:sp>
        <p:nvSpPr>
          <p:cNvPr id="4" name="Content Placeholder 3"/>
          <p:cNvSpPr>
            <a:spLocks noGrp="1"/>
          </p:cNvSpPr>
          <p:nvPr>
            <p:ph idx="1"/>
          </p:nvPr>
        </p:nvSpPr>
        <p:spPr>
          <a:xfrm>
            <a:off x="457200" y="2667000"/>
            <a:ext cx="8229600" cy="3463925"/>
          </a:xfrm>
        </p:spPr>
        <p:txBody>
          <a:bodyPr/>
          <a:lstStyle/>
          <a:p>
            <a:pPr>
              <a:defRPr/>
            </a:pPr>
            <a:endParaRPr lang="en-US" sz="4000" dirty="0" smtClean="0"/>
          </a:p>
          <a:p>
            <a:pPr>
              <a:buFont typeface="Wingdings" pitchFamily="2" charset="2"/>
              <a:buNone/>
              <a:defRPr/>
            </a:pPr>
            <a:r>
              <a:rPr lang="en-US" sz="4000" dirty="0" smtClean="0"/>
              <a:t>“Expensive antipsychotics”</a:t>
            </a:r>
            <a:endParaRPr lang="en-US" sz="4000" dirty="0"/>
          </a:p>
        </p:txBody>
      </p:sp>
      <p:sp>
        <p:nvSpPr>
          <p:cNvPr id="5" name="Slide Number Placeholder 4"/>
          <p:cNvSpPr>
            <a:spLocks noGrp="1"/>
          </p:cNvSpPr>
          <p:nvPr>
            <p:ph type="sldNum" sz="quarter" idx="12"/>
          </p:nvPr>
        </p:nvSpPr>
        <p:spPr/>
        <p:txBody>
          <a:bodyPr/>
          <a:lstStyle/>
          <a:p>
            <a:pPr>
              <a:defRPr/>
            </a:pPr>
            <a:fld id="{A77690DF-158F-4E2F-BAAC-AA52E49F8907}" type="slidenum">
              <a:rPr lang="en-US" smtClean="0"/>
              <a:pPr>
                <a:defRPr/>
              </a:pPr>
              <a:t>36</a:t>
            </a:fld>
            <a:endParaRPr lang="en-US"/>
          </a:p>
        </p:txBody>
      </p:sp>
    </p:spTree>
    <p:extLst>
      <p:ext uri="{BB962C8B-B14F-4D97-AF65-F5344CB8AC3E}">
        <p14:creationId xmlns:p14="http://schemas.microsoft.com/office/powerpoint/2010/main" val="1079984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normAutofit/>
          </a:bodyPr>
          <a:lstStyle/>
          <a:p>
            <a:pPr>
              <a:defRPr/>
            </a:pPr>
            <a:r>
              <a:rPr lang="en-US" sz="4000" dirty="0" smtClean="0"/>
              <a:t>Why choose them?</a:t>
            </a:r>
          </a:p>
          <a:p>
            <a:pPr>
              <a:defRPr/>
            </a:pPr>
            <a:endParaRPr lang="en-US" sz="4000" dirty="0"/>
          </a:p>
          <a:p>
            <a:pPr marL="0" indent="0">
              <a:buFont typeface="Wingdings" pitchFamily="2" charset="2"/>
              <a:buNone/>
              <a:defRPr/>
            </a:pPr>
            <a:r>
              <a:rPr lang="en-US" sz="4000" dirty="0" smtClean="0"/>
              <a:t>Reduction in extrapyramidal symptoms.</a:t>
            </a:r>
          </a:p>
          <a:p>
            <a:pPr marL="0" indent="0">
              <a:buFont typeface="Wingdings" pitchFamily="2" charset="2"/>
              <a:buNone/>
              <a:defRPr/>
            </a:pPr>
            <a:endParaRPr lang="en-US" sz="4000" dirty="0"/>
          </a:p>
        </p:txBody>
      </p:sp>
      <p:sp>
        <p:nvSpPr>
          <p:cNvPr id="4" name="Slide Number Placeholder 3"/>
          <p:cNvSpPr>
            <a:spLocks noGrp="1"/>
          </p:cNvSpPr>
          <p:nvPr>
            <p:ph type="sldNum" sz="quarter" idx="12"/>
          </p:nvPr>
        </p:nvSpPr>
        <p:spPr/>
        <p:txBody>
          <a:bodyPr/>
          <a:lstStyle/>
          <a:p>
            <a:pPr>
              <a:defRPr/>
            </a:pPr>
            <a:fld id="{054544D0-BED0-4768-9891-A2D814B6F086}" type="slidenum">
              <a:rPr lang="en-US" smtClean="0"/>
              <a:pPr>
                <a:defRPr/>
              </a:pPr>
              <a:t>37</a:t>
            </a:fld>
            <a:endParaRPr lang="en-US"/>
          </a:p>
        </p:txBody>
      </p:sp>
    </p:spTree>
    <p:extLst>
      <p:ext uri="{BB962C8B-B14F-4D97-AF65-F5344CB8AC3E}">
        <p14:creationId xmlns:p14="http://schemas.microsoft.com/office/powerpoint/2010/main" val="283688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Tardive dyskinesia</a:t>
            </a:r>
            <a:endParaRPr lang="en-US" dirty="0"/>
          </a:p>
        </p:txBody>
      </p:sp>
      <p:sp>
        <p:nvSpPr>
          <p:cNvPr id="3" name="Content Placeholder 2"/>
          <p:cNvSpPr>
            <a:spLocks noGrp="1"/>
          </p:cNvSpPr>
          <p:nvPr>
            <p:ph idx="1"/>
          </p:nvPr>
        </p:nvSpPr>
        <p:spPr/>
        <p:txBody>
          <a:bodyPr/>
          <a:lstStyle/>
          <a:p>
            <a:pPr>
              <a:defRPr/>
            </a:pPr>
            <a:r>
              <a:rPr lang="en-US" sz="4000" dirty="0" smtClean="0"/>
              <a:t>5.2% with second-generation antipsychotics versus 5.2% with first-generation antipsychotics (P = 0.865) in the elderly</a:t>
            </a:r>
          </a:p>
          <a:p>
            <a:pPr marL="0" indent="0">
              <a:buFont typeface="Wingdings" pitchFamily="2" charset="2"/>
              <a:buNone/>
              <a:defRPr/>
            </a:pPr>
            <a:r>
              <a:rPr lang="en-US" sz="4000" dirty="0"/>
              <a:t>	</a:t>
            </a:r>
            <a:r>
              <a:rPr lang="en-US" sz="4000" dirty="0" smtClean="0"/>
              <a:t>		Medical Letter 6.13</a:t>
            </a:r>
          </a:p>
          <a:p>
            <a:pPr marL="0" indent="0">
              <a:buFont typeface="Wingdings" pitchFamily="2" charset="2"/>
              <a:buNone/>
              <a:defRPr/>
            </a:pPr>
            <a:r>
              <a:rPr lang="en-US" sz="4000" dirty="0"/>
              <a:t>	</a:t>
            </a:r>
            <a:r>
              <a:rPr lang="en-US" sz="4000" dirty="0" smtClean="0"/>
              <a:t>			(</a:t>
            </a:r>
            <a:r>
              <a:rPr lang="en-US" sz="4000" smtClean="0"/>
              <a:t>weak evidence)</a:t>
            </a:r>
            <a:endParaRPr lang="en-US" sz="4000" dirty="0"/>
          </a:p>
        </p:txBody>
      </p:sp>
    </p:spTree>
    <p:extLst>
      <p:ext uri="{BB962C8B-B14F-4D97-AF65-F5344CB8AC3E}">
        <p14:creationId xmlns:p14="http://schemas.microsoft.com/office/powerpoint/2010/main" val="21658148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Safety?</a:t>
            </a:r>
            <a:endParaRPr lang="en-US" dirty="0"/>
          </a:p>
        </p:txBody>
      </p:sp>
      <p:sp>
        <p:nvSpPr>
          <p:cNvPr id="3" name="Content Placeholder 2"/>
          <p:cNvSpPr>
            <a:spLocks noGrp="1"/>
          </p:cNvSpPr>
          <p:nvPr>
            <p:ph idx="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D5F8F47-A25A-4B62-9A2E-FA8D0CCE0145}" type="slidenum">
              <a:rPr lang="en-US" smtClean="0"/>
              <a:pPr>
                <a:defRPr/>
              </a:pPr>
              <a:t>39</a:t>
            </a:fld>
            <a:endParaRPr lang="en-US"/>
          </a:p>
        </p:txBody>
      </p:sp>
    </p:spTree>
    <p:extLst>
      <p:ext uri="{BB962C8B-B14F-4D97-AF65-F5344CB8AC3E}">
        <p14:creationId xmlns:p14="http://schemas.microsoft.com/office/powerpoint/2010/main" val="973192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fontScale="90000"/>
          </a:bodyPr>
          <a:lstStyle/>
          <a:p>
            <a:pPr eaLnBrk="1" hangingPunct="1">
              <a:defRPr/>
            </a:pPr>
            <a:r>
              <a:rPr lang="en-US" dirty="0" smtClean="0"/>
              <a:t>Are these distinctive disease entities?</a:t>
            </a:r>
          </a:p>
        </p:txBody>
      </p:sp>
      <p:sp>
        <p:nvSpPr>
          <p:cNvPr id="88067" name="Rectangle 3"/>
          <p:cNvSpPr>
            <a:spLocks noGrp="1" noChangeArrowheads="1"/>
          </p:cNvSpPr>
          <p:nvPr>
            <p:ph type="body" idx="1"/>
          </p:nvPr>
        </p:nvSpPr>
        <p:spPr/>
        <p:txBody>
          <a:bodyPr/>
          <a:lstStyle/>
          <a:p>
            <a:pPr eaLnBrk="1" hangingPunct="1">
              <a:defRPr/>
            </a:pPr>
            <a:r>
              <a:rPr lang="en-US" dirty="0" smtClean="0"/>
              <a:t>Heartburn</a:t>
            </a:r>
          </a:p>
          <a:p>
            <a:pPr eaLnBrk="1" hangingPunct="1">
              <a:defRPr/>
            </a:pPr>
            <a:r>
              <a:rPr lang="en-US" dirty="0" smtClean="0"/>
              <a:t>Upset stomach</a:t>
            </a:r>
          </a:p>
          <a:p>
            <a:pPr eaLnBrk="1" hangingPunct="1">
              <a:defRPr/>
            </a:pPr>
            <a:r>
              <a:rPr lang="en-US" dirty="0" smtClean="0"/>
              <a:t>Stomachache</a:t>
            </a:r>
          </a:p>
          <a:p>
            <a:pPr eaLnBrk="1" hangingPunct="1">
              <a:defRPr/>
            </a:pPr>
            <a:r>
              <a:rPr lang="en-US" dirty="0" smtClean="0"/>
              <a:t>GERD </a:t>
            </a:r>
          </a:p>
          <a:p>
            <a:pPr eaLnBrk="1" hangingPunct="1">
              <a:defRPr/>
            </a:pPr>
            <a:r>
              <a:rPr lang="en-US" dirty="0" err="1" smtClean="0"/>
              <a:t>Pyrosis</a:t>
            </a:r>
            <a:endParaRPr lang="en-US" dirty="0" smtClean="0"/>
          </a:p>
          <a:p>
            <a:pPr eaLnBrk="1" hangingPunct="1">
              <a:defRPr/>
            </a:pPr>
            <a:r>
              <a:rPr lang="en-US" dirty="0" smtClean="0"/>
              <a:t>Dyspepsia</a:t>
            </a:r>
          </a:p>
          <a:p>
            <a:pPr eaLnBrk="1" hangingPunct="1">
              <a:defRPr/>
            </a:pPr>
            <a:r>
              <a:rPr lang="en-US" dirty="0" smtClean="0"/>
              <a:t>Indigestion</a:t>
            </a:r>
          </a:p>
        </p:txBody>
      </p:sp>
    </p:spTree>
    <p:extLst>
      <p:ext uri="{BB962C8B-B14F-4D97-AF65-F5344CB8AC3E}">
        <p14:creationId xmlns:p14="http://schemas.microsoft.com/office/powerpoint/2010/main" val="20840398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457200" y="381000"/>
            <a:ext cx="83058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t>WARNING: INCREASED MORTALITY IN ELDERLY PATIENTS WITH DEMENTIA-RELATED PSYCHOSIS</a:t>
            </a:r>
          </a:p>
          <a:p>
            <a:r>
              <a:rPr lang="en-US" sz="3200" b="1" i="1"/>
              <a:t>See full prescribing information for complete boxed warning.</a:t>
            </a:r>
          </a:p>
          <a:p>
            <a:r>
              <a:rPr lang="en-US" sz="3200" b="1"/>
              <a:t>Elderly patients with dementia-related psychosis treated with antipsychotic drugs are at an increased risk of death. ZYPREXA is  not approved for the treatment of patients with dementia-related psychosis. </a:t>
            </a:r>
          </a:p>
        </p:txBody>
      </p:sp>
      <p:sp>
        <p:nvSpPr>
          <p:cNvPr id="4" name="Slide Number Placeholder 3"/>
          <p:cNvSpPr>
            <a:spLocks noGrp="1"/>
          </p:cNvSpPr>
          <p:nvPr>
            <p:ph type="sldNum" sz="quarter" idx="12"/>
          </p:nvPr>
        </p:nvSpPr>
        <p:spPr/>
        <p:txBody>
          <a:bodyPr/>
          <a:lstStyle/>
          <a:p>
            <a:pPr>
              <a:defRPr/>
            </a:pPr>
            <a:fld id="{041CE201-5DFE-4E01-B84C-5F8DAD06099A}" type="slidenum">
              <a:rPr lang="en-US" smtClean="0"/>
              <a:pPr>
                <a:defRPr/>
              </a:pPr>
              <a:t>40</a:t>
            </a:fld>
            <a:endParaRPr lang="en-US"/>
          </a:p>
        </p:txBody>
      </p:sp>
    </p:spTree>
    <p:extLst>
      <p:ext uri="{BB962C8B-B14F-4D97-AF65-F5344CB8AC3E}">
        <p14:creationId xmlns:p14="http://schemas.microsoft.com/office/powerpoint/2010/main" val="2592097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Efficacy?</a:t>
            </a:r>
            <a:endParaRPr lang="en-US" dirty="0"/>
          </a:p>
        </p:txBody>
      </p:sp>
      <p:sp>
        <p:nvSpPr>
          <p:cNvPr id="3" name="Slide Number Placeholder 2"/>
          <p:cNvSpPr>
            <a:spLocks noGrp="1"/>
          </p:cNvSpPr>
          <p:nvPr>
            <p:ph type="sldNum" sz="quarter" idx="12"/>
          </p:nvPr>
        </p:nvSpPr>
        <p:spPr/>
        <p:txBody>
          <a:bodyPr/>
          <a:lstStyle/>
          <a:p>
            <a:pPr>
              <a:defRPr/>
            </a:pPr>
            <a:fld id="{5CE3F03B-0D14-4B9B-99F9-866E51CBC807}" type="slidenum">
              <a:rPr lang="en-US" smtClean="0"/>
              <a:pPr>
                <a:defRPr/>
              </a:pPr>
              <a:t>41</a:t>
            </a:fld>
            <a:endParaRPr lang="en-US"/>
          </a:p>
        </p:txBody>
      </p:sp>
    </p:spTree>
    <p:extLst>
      <p:ext uri="{BB962C8B-B14F-4D97-AF65-F5344CB8AC3E}">
        <p14:creationId xmlns:p14="http://schemas.microsoft.com/office/powerpoint/2010/main" val="34397810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idx="1"/>
          </p:nvPr>
        </p:nvSpPr>
        <p:spPr>
          <a:xfrm>
            <a:off x="457200" y="609600"/>
            <a:ext cx="8229600" cy="5516563"/>
          </a:xfrm>
        </p:spPr>
        <p:txBody>
          <a:bodyPr rtlCol="0">
            <a:normAutofit lnSpcReduction="10000"/>
          </a:bodyPr>
          <a:lstStyle/>
          <a:p>
            <a:pPr algn="ctr" fontAlgn="auto">
              <a:lnSpc>
                <a:spcPct val="80000"/>
              </a:lnSpc>
              <a:spcAft>
                <a:spcPts val="0"/>
              </a:spcAft>
              <a:buFont typeface="Wingdings" pitchFamily="2" charset="2"/>
              <a:buNone/>
              <a:defRPr/>
            </a:pPr>
            <a:r>
              <a:rPr lang="en-US" sz="3900" dirty="0" err="1" smtClean="0"/>
              <a:t>Atypicals</a:t>
            </a:r>
            <a:r>
              <a:rPr lang="en-US" sz="3900" dirty="0" smtClean="0"/>
              <a:t> in Alzheimer’s</a:t>
            </a:r>
          </a:p>
          <a:p>
            <a:pPr fontAlgn="auto">
              <a:lnSpc>
                <a:spcPct val="80000"/>
              </a:lnSpc>
              <a:spcAft>
                <a:spcPts val="0"/>
              </a:spcAft>
              <a:buFont typeface="Wingdings" pitchFamily="2" charset="2"/>
              <a:buNone/>
              <a:defRPr/>
            </a:pPr>
            <a:endParaRPr lang="en-US" sz="2400" dirty="0" smtClean="0"/>
          </a:p>
          <a:p>
            <a:pPr fontAlgn="auto">
              <a:lnSpc>
                <a:spcPct val="80000"/>
              </a:lnSpc>
              <a:spcAft>
                <a:spcPts val="0"/>
              </a:spcAft>
              <a:buFont typeface="Wingdings" pitchFamily="2" charset="2"/>
              <a:buNone/>
              <a:defRPr/>
            </a:pPr>
            <a:r>
              <a:rPr lang="en-US" sz="3600" dirty="0" smtClean="0"/>
              <a:t>AD plus:</a:t>
            </a:r>
          </a:p>
          <a:p>
            <a:pPr fontAlgn="auto">
              <a:lnSpc>
                <a:spcPct val="80000"/>
              </a:lnSpc>
              <a:spcAft>
                <a:spcPts val="0"/>
              </a:spcAft>
              <a:buFont typeface="Wingdings" pitchFamily="2" charset="2"/>
              <a:buNone/>
              <a:defRPr/>
            </a:pPr>
            <a:r>
              <a:rPr lang="en-US" sz="3600" dirty="0" smtClean="0"/>
              <a:t>	agitation, aggression, psychosis</a:t>
            </a:r>
          </a:p>
          <a:p>
            <a:pPr fontAlgn="auto">
              <a:lnSpc>
                <a:spcPct val="80000"/>
              </a:lnSpc>
              <a:spcAft>
                <a:spcPts val="0"/>
              </a:spcAft>
              <a:buFont typeface="Wingdings" pitchFamily="2" charset="2"/>
              <a:buNone/>
              <a:defRPr/>
            </a:pPr>
            <a:endParaRPr lang="en-US" sz="3600" dirty="0" smtClean="0"/>
          </a:p>
          <a:p>
            <a:pPr fontAlgn="auto">
              <a:lnSpc>
                <a:spcPct val="80000"/>
              </a:lnSpc>
              <a:spcAft>
                <a:spcPts val="0"/>
              </a:spcAft>
              <a:buFont typeface="Wingdings" pitchFamily="2" charset="2"/>
              <a:buNone/>
              <a:defRPr/>
            </a:pPr>
            <a:r>
              <a:rPr lang="en-US" sz="3600" dirty="0" smtClean="0"/>
              <a:t>Randomized to:</a:t>
            </a:r>
          </a:p>
          <a:p>
            <a:pPr fontAlgn="auto">
              <a:lnSpc>
                <a:spcPct val="80000"/>
              </a:lnSpc>
              <a:spcAft>
                <a:spcPts val="0"/>
              </a:spcAft>
              <a:buFont typeface="Wingdings" pitchFamily="2" charset="2"/>
              <a:buNone/>
              <a:defRPr/>
            </a:pPr>
            <a:r>
              <a:rPr lang="en-US" sz="3600" dirty="0" smtClean="0"/>
              <a:t>	</a:t>
            </a:r>
            <a:r>
              <a:rPr lang="en-US" sz="3600" dirty="0" err="1" smtClean="0"/>
              <a:t>quetiapine</a:t>
            </a:r>
            <a:r>
              <a:rPr lang="en-US" sz="3600" dirty="0" smtClean="0"/>
              <a:t> 	</a:t>
            </a:r>
            <a:r>
              <a:rPr lang="en-US" sz="3600" dirty="0" err="1" smtClean="0"/>
              <a:t>olanzapine</a:t>
            </a:r>
            <a:endParaRPr lang="en-US" sz="3600" dirty="0" smtClean="0"/>
          </a:p>
          <a:p>
            <a:pPr fontAlgn="auto">
              <a:lnSpc>
                <a:spcPct val="80000"/>
              </a:lnSpc>
              <a:spcAft>
                <a:spcPts val="0"/>
              </a:spcAft>
              <a:buFont typeface="Wingdings" pitchFamily="2" charset="2"/>
              <a:buNone/>
              <a:defRPr/>
            </a:pPr>
            <a:r>
              <a:rPr lang="en-US" sz="3600" dirty="0" smtClean="0"/>
              <a:t>	</a:t>
            </a:r>
            <a:r>
              <a:rPr lang="en-US" sz="3600" dirty="0" err="1" smtClean="0"/>
              <a:t>risperidone</a:t>
            </a:r>
            <a:r>
              <a:rPr lang="en-US" sz="3600" dirty="0" smtClean="0"/>
              <a:t>	placebo</a:t>
            </a:r>
          </a:p>
          <a:p>
            <a:pPr fontAlgn="auto">
              <a:lnSpc>
                <a:spcPct val="80000"/>
              </a:lnSpc>
              <a:spcAft>
                <a:spcPts val="0"/>
              </a:spcAft>
              <a:buFont typeface="Wingdings" pitchFamily="2" charset="2"/>
              <a:buNone/>
              <a:defRPr/>
            </a:pPr>
            <a:endParaRPr lang="en-US" dirty="0" smtClean="0"/>
          </a:p>
          <a:p>
            <a:pPr fontAlgn="auto">
              <a:lnSpc>
                <a:spcPct val="80000"/>
              </a:lnSpc>
              <a:spcAft>
                <a:spcPts val="0"/>
              </a:spcAft>
              <a:buFont typeface="Wingdings" pitchFamily="2" charset="2"/>
              <a:buNone/>
              <a:defRPr/>
            </a:pPr>
            <a:endParaRPr lang="en-US" sz="2400" dirty="0" smtClean="0"/>
          </a:p>
          <a:p>
            <a:pPr fontAlgn="auto">
              <a:lnSpc>
                <a:spcPct val="80000"/>
              </a:lnSpc>
              <a:spcAft>
                <a:spcPts val="0"/>
              </a:spcAft>
              <a:buFont typeface="Wingdings" pitchFamily="2" charset="2"/>
              <a:buNone/>
              <a:defRPr/>
            </a:pPr>
            <a:r>
              <a:rPr lang="en-US" sz="2400" dirty="0" smtClean="0"/>
              <a:t>					</a:t>
            </a:r>
            <a:r>
              <a:rPr lang="en-US" dirty="0" smtClean="0"/>
              <a:t>Schneider NEJ, 2006</a:t>
            </a:r>
          </a:p>
          <a:p>
            <a:pPr fontAlgn="auto">
              <a:lnSpc>
                <a:spcPct val="80000"/>
              </a:lnSpc>
              <a:spcAft>
                <a:spcPts val="0"/>
              </a:spcAft>
              <a:buFont typeface="Wingdings" pitchFamily="2" charset="2"/>
              <a:buNone/>
              <a:defRPr/>
            </a:pPr>
            <a:endParaRPr lang="en-US" sz="2400" dirty="0" smtClean="0">
              <a:latin typeface="Times New Roman" pitchFamily="18" charset="0"/>
            </a:endParaRPr>
          </a:p>
        </p:txBody>
      </p:sp>
      <p:sp>
        <p:nvSpPr>
          <p:cNvPr id="3" name="Slide Number Placeholder 2"/>
          <p:cNvSpPr>
            <a:spLocks noGrp="1"/>
          </p:cNvSpPr>
          <p:nvPr>
            <p:ph type="sldNum" sz="quarter" idx="12"/>
          </p:nvPr>
        </p:nvSpPr>
        <p:spPr/>
        <p:txBody>
          <a:bodyPr/>
          <a:lstStyle/>
          <a:p>
            <a:pPr>
              <a:defRPr/>
            </a:pPr>
            <a:fld id="{C38B4492-53C6-4984-B81A-A02815761765}" type="slidenum">
              <a:rPr lang="en-US" smtClean="0"/>
              <a:pPr>
                <a:defRPr/>
              </a:pPr>
              <a:t>42</a:t>
            </a:fld>
            <a:endParaRPr lang="en-US"/>
          </a:p>
        </p:txBody>
      </p:sp>
    </p:spTree>
    <p:extLst>
      <p:ext uri="{BB962C8B-B14F-4D97-AF65-F5344CB8AC3E}">
        <p14:creationId xmlns:p14="http://schemas.microsoft.com/office/powerpoint/2010/main" val="1901186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0">
                                            <p:txEl>
                                              <p:pRg st="5" end="5"/>
                                            </p:txEl>
                                          </p:spTgt>
                                        </p:tgtEl>
                                        <p:attrNameLst>
                                          <p:attrName>style.visibility</p:attrName>
                                        </p:attrNameLst>
                                      </p:cBhvr>
                                      <p:to>
                                        <p:strVal val="visible"/>
                                      </p:to>
                                    </p:set>
                                    <p:anim calcmode="lin" valueType="num">
                                      <p:cBhvr additive="base">
                                        <p:cTn id="7" dur="500" fill="hold"/>
                                        <p:tgtEl>
                                          <p:spTgt spid="22530">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0">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0">
                                            <p:txEl>
                                              <p:pRg st="6" end="6"/>
                                            </p:txEl>
                                          </p:spTgt>
                                        </p:tgtEl>
                                        <p:attrNameLst>
                                          <p:attrName>style.visibility</p:attrName>
                                        </p:attrNameLst>
                                      </p:cBhvr>
                                      <p:to>
                                        <p:strVal val="visible"/>
                                      </p:to>
                                    </p:set>
                                    <p:anim calcmode="lin" valueType="num">
                                      <p:cBhvr additive="base">
                                        <p:cTn id="11" dur="500" fill="hold"/>
                                        <p:tgtEl>
                                          <p:spTgt spid="22530">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0">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530">
                                            <p:txEl>
                                              <p:pRg st="7" end="7"/>
                                            </p:txEl>
                                          </p:spTgt>
                                        </p:tgtEl>
                                        <p:attrNameLst>
                                          <p:attrName>style.visibility</p:attrName>
                                        </p:attrNameLst>
                                      </p:cBhvr>
                                      <p:to>
                                        <p:strVal val="visible"/>
                                      </p:to>
                                    </p:set>
                                    <p:anim calcmode="lin" valueType="num">
                                      <p:cBhvr additive="base">
                                        <p:cTn id="15" dur="500" fill="hold"/>
                                        <p:tgtEl>
                                          <p:spTgt spid="22530">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53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Main outcomes</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pPr>
              <a:defRPr/>
            </a:pPr>
            <a:r>
              <a:rPr lang="en-US" sz="3600" dirty="0" smtClean="0"/>
              <a:t>“The main outcomes were the time from initial treatment to the discontinuation of treatment for any reason and </a:t>
            </a:r>
          </a:p>
          <a:p>
            <a:pPr>
              <a:buFont typeface="Wingdings" pitchFamily="2" charset="2"/>
              <a:buNone/>
              <a:defRPr/>
            </a:pPr>
            <a:endParaRPr lang="en-US" sz="1100" dirty="0" smtClean="0"/>
          </a:p>
          <a:p>
            <a:pPr>
              <a:defRPr/>
            </a:pPr>
            <a:r>
              <a:rPr lang="en-US" sz="3600" dirty="0" smtClean="0"/>
              <a:t>the number of patients with at least minimal improvement on the Clinical Global Impression of Change (CGIC) scale at 12 weeks.”</a:t>
            </a:r>
            <a:endParaRPr lang="en-US" sz="3600" dirty="0"/>
          </a:p>
        </p:txBody>
      </p:sp>
      <p:sp>
        <p:nvSpPr>
          <p:cNvPr id="4" name="Slide Number Placeholder 3"/>
          <p:cNvSpPr>
            <a:spLocks noGrp="1"/>
          </p:cNvSpPr>
          <p:nvPr>
            <p:ph type="sldNum" sz="quarter" idx="12"/>
          </p:nvPr>
        </p:nvSpPr>
        <p:spPr/>
        <p:txBody>
          <a:bodyPr/>
          <a:lstStyle/>
          <a:p>
            <a:pPr>
              <a:defRPr/>
            </a:pPr>
            <a:fld id="{32F33D28-7E24-4099-9F2F-C9CCC5322DC6}" type="slidenum">
              <a:rPr lang="en-US" smtClean="0"/>
              <a:pPr>
                <a:defRPr/>
              </a:pPr>
              <a:t>43</a:t>
            </a:fld>
            <a:endParaRPr lang="en-US"/>
          </a:p>
        </p:txBody>
      </p:sp>
    </p:spTree>
    <p:extLst>
      <p:ext uri="{BB962C8B-B14F-4D97-AF65-F5344CB8AC3E}">
        <p14:creationId xmlns:p14="http://schemas.microsoft.com/office/powerpoint/2010/main" val="40927233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a:xfrm>
            <a:off x="457200" y="838200"/>
            <a:ext cx="8229600" cy="5292725"/>
          </a:xfrm>
        </p:spPr>
        <p:txBody>
          <a:bodyPr/>
          <a:lstStyle/>
          <a:p>
            <a:pPr>
              <a:defRPr/>
            </a:pPr>
            <a:r>
              <a:rPr lang="en-US" sz="3600" dirty="0" smtClean="0"/>
              <a:t>Lilly assessed penalties totaling $1.415 billion for off-label marketing of its drug, </a:t>
            </a:r>
            <a:r>
              <a:rPr lang="en-US" sz="3600" dirty="0" err="1" smtClean="0"/>
              <a:t>Zyprexa</a:t>
            </a:r>
            <a:r>
              <a:rPr lang="en-US" sz="3600" dirty="0" smtClean="0"/>
              <a:t>.  </a:t>
            </a:r>
          </a:p>
          <a:p>
            <a:pPr>
              <a:defRPr/>
            </a:pPr>
            <a:r>
              <a:rPr lang="en-US" sz="3600" dirty="0" smtClean="0"/>
              <a:t>One portion of that sum is a $515 million criminal fine, the largest criminal fine ever imposed upon an individual US corporation.</a:t>
            </a:r>
          </a:p>
          <a:p>
            <a:pPr lvl="4">
              <a:defRPr/>
            </a:pPr>
            <a:r>
              <a:rPr lang="en-US" dirty="0" smtClean="0"/>
              <a:t>                    </a:t>
            </a:r>
            <a:r>
              <a:rPr lang="en-US" sz="3200" dirty="0" smtClean="0"/>
              <a:t>usdoj.gov  1/15/09</a:t>
            </a:r>
            <a:endParaRPr lang="en-US" sz="3200" dirty="0"/>
          </a:p>
        </p:txBody>
      </p:sp>
      <p:sp>
        <p:nvSpPr>
          <p:cNvPr id="4" name="Slide Number Placeholder 3"/>
          <p:cNvSpPr>
            <a:spLocks noGrp="1"/>
          </p:cNvSpPr>
          <p:nvPr>
            <p:ph type="sldNum" sz="quarter" idx="12"/>
          </p:nvPr>
        </p:nvSpPr>
        <p:spPr/>
        <p:txBody>
          <a:bodyPr/>
          <a:lstStyle/>
          <a:p>
            <a:pPr>
              <a:defRPr/>
            </a:pPr>
            <a:fld id="{E73FC79B-B9CF-4C28-82E2-35AB941D5162}" type="slidenum">
              <a:rPr lang="en-US" smtClean="0"/>
              <a:pPr>
                <a:defRPr/>
              </a:pPr>
              <a:t>44</a:t>
            </a:fld>
            <a:endParaRPr lang="en-US"/>
          </a:p>
        </p:txBody>
      </p:sp>
    </p:spTree>
    <p:extLst>
      <p:ext uri="{BB962C8B-B14F-4D97-AF65-F5344CB8AC3E}">
        <p14:creationId xmlns:p14="http://schemas.microsoft.com/office/powerpoint/2010/main" val="17809855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mtClean="0"/>
              <a:t>Total Zyprexa Sales</a:t>
            </a:r>
          </a:p>
        </p:txBody>
      </p:sp>
      <p:sp>
        <p:nvSpPr>
          <p:cNvPr id="24579" name="Rectangle 3"/>
          <p:cNvSpPr>
            <a:spLocks noGrp="1" noChangeArrowheads="1"/>
          </p:cNvSpPr>
          <p:nvPr>
            <p:ph type="body" idx="1"/>
          </p:nvPr>
        </p:nvSpPr>
        <p:spPr/>
        <p:txBody>
          <a:bodyPr/>
          <a:lstStyle/>
          <a:p>
            <a:pPr eaLnBrk="1" hangingPunct="1">
              <a:buFont typeface="Wingdings" pitchFamily="2" charset="2"/>
              <a:buNone/>
              <a:defRPr/>
            </a:pPr>
            <a:endParaRPr lang="en-US" dirty="0" smtClean="0"/>
          </a:p>
          <a:p>
            <a:pPr eaLnBrk="1" hangingPunct="1">
              <a:buFont typeface="Wingdings" pitchFamily="2" charset="2"/>
              <a:buNone/>
              <a:defRPr/>
            </a:pPr>
            <a:r>
              <a:rPr lang="en-US" sz="3600" dirty="0" smtClean="0"/>
              <a:t>Since 1996:			$39 billion</a:t>
            </a:r>
          </a:p>
          <a:p>
            <a:pPr eaLnBrk="1" hangingPunct="1">
              <a:buFont typeface="Wingdings" pitchFamily="2" charset="2"/>
              <a:buNone/>
              <a:defRPr/>
            </a:pPr>
            <a:endParaRPr lang="en-US" sz="3600" dirty="0" smtClean="0"/>
          </a:p>
          <a:p>
            <a:pPr eaLnBrk="1" hangingPunct="1">
              <a:buFont typeface="Wingdings" pitchFamily="2" charset="2"/>
              <a:buNone/>
              <a:defRPr/>
            </a:pPr>
            <a:r>
              <a:rPr lang="en-US" sz="3600" dirty="0" smtClean="0"/>
              <a:t>1</a:t>
            </a:r>
            <a:r>
              <a:rPr lang="en-US" sz="3600" baseline="30000" dirty="0" smtClean="0"/>
              <a:t>st</a:t>
            </a:r>
            <a:r>
              <a:rPr lang="en-US" sz="3600" dirty="0" smtClean="0"/>
              <a:t> 6 months of 2008:	$3.5 billion</a:t>
            </a:r>
          </a:p>
        </p:txBody>
      </p:sp>
      <p:sp>
        <p:nvSpPr>
          <p:cNvPr id="4" name="Slide Number Placeholder 3"/>
          <p:cNvSpPr>
            <a:spLocks noGrp="1"/>
          </p:cNvSpPr>
          <p:nvPr>
            <p:ph type="sldNum" sz="quarter" idx="12"/>
          </p:nvPr>
        </p:nvSpPr>
        <p:spPr/>
        <p:txBody>
          <a:bodyPr/>
          <a:lstStyle/>
          <a:p>
            <a:pPr>
              <a:defRPr/>
            </a:pPr>
            <a:fld id="{2C0BCF6F-7B28-498D-A24D-AEB2C1D4C436}" type="slidenum">
              <a:rPr lang="en-US" smtClean="0"/>
              <a:pPr>
                <a:defRPr/>
              </a:pPr>
              <a:t>45</a:t>
            </a:fld>
            <a:endParaRPr lang="en-US"/>
          </a:p>
        </p:txBody>
      </p:sp>
    </p:spTree>
    <p:extLst>
      <p:ext uri="{BB962C8B-B14F-4D97-AF65-F5344CB8AC3E}">
        <p14:creationId xmlns:p14="http://schemas.microsoft.com/office/powerpoint/2010/main" val="17908858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“Abbott to pay $1.6 billion for illegally marketing drug”</a:t>
            </a:r>
            <a:endParaRPr lang="en-US" dirty="0"/>
          </a:p>
        </p:txBody>
      </p:sp>
      <p:sp>
        <p:nvSpPr>
          <p:cNvPr id="3" name="Content Placeholder 2"/>
          <p:cNvSpPr>
            <a:spLocks noGrp="1"/>
          </p:cNvSpPr>
          <p:nvPr>
            <p:ph idx="1"/>
          </p:nvPr>
        </p:nvSpPr>
        <p:spPr/>
        <p:txBody>
          <a:bodyPr>
            <a:normAutofit fontScale="92500"/>
          </a:bodyPr>
          <a:lstStyle/>
          <a:p>
            <a:pPr>
              <a:defRPr/>
            </a:pPr>
            <a:r>
              <a:rPr lang="en-US" sz="4000" dirty="0" smtClean="0"/>
              <a:t>“Abbott directed its sales force to get Depakote widely used in nursing homes, principally to neutralize older patients …</a:t>
            </a:r>
          </a:p>
          <a:p>
            <a:pPr>
              <a:defRPr/>
            </a:pPr>
            <a:r>
              <a:rPr lang="en-US" sz="4000" dirty="0" smtClean="0"/>
              <a:t>“Abbott essentially preyed on … the most helpless patient populations.”</a:t>
            </a:r>
          </a:p>
          <a:p>
            <a:pPr marL="0" indent="0">
              <a:buFont typeface="Wingdings" pitchFamily="2" charset="2"/>
              <a:buNone/>
              <a:defRPr/>
            </a:pPr>
            <a:r>
              <a:rPr lang="en-US" dirty="0"/>
              <a:t>	</a:t>
            </a:r>
            <a:r>
              <a:rPr lang="en-US" dirty="0" smtClean="0"/>
              <a:t>				An attorney</a:t>
            </a:r>
          </a:p>
          <a:p>
            <a:pPr marL="0" indent="0">
              <a:buFont typeface="Wingdings" pitchFamily="2" charset="2"/>
              <a:buNone/>
              <a:defRPr/>
            </a:pPr>
            <a:r>
              <a:rPr lang="en-US" dirty="0"/>
              <a:t>	</a:t>
            </a:r>
            <a:r>
              <a:rPr lang="en-US" dirty="0" smtClean="0"/>
              <a:t>				Wash Post 5.8.12</a:t>
            </a:r>
          </a:p>
        </p:txBody>
      </p:sp>
    </p:spTree>
    <p:extLst>
      <p:ext uri="{BB962C8B-B14F-4D97-AF65-F5344CB8AC3E}">
        <p14:creationId xmlns:p14="http://schemas.microsoft.com/office/powerpoint/2010/main" val="32118326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685800"/>
            <a:ext cx="8610600" cy="5791200"/>
          </a:xfrm>
        </p:spPr>
        <p:txBody>
          <a:bodyPr>
            <a:normAutofit/>
          </a:bodyPr>
          <a:lstStyle/>
          <a:p>
            <a:pPr>
              <a:buFont typeface="Wingdings" pitchFamily="2" charset="2"/>
              <a:buNone/>
              <a:defRPr/>
            </a:pPr>
            <a:r>
              <a:rPr lang="en-US" sz="4000" b="1" dirty="0" err="1" smtClean="0"/>
              <a:t>GlaxoSmith</a:t>
            </a:r>
            <a:r>
              <a:rPr lang="en-US" sz="4000" b="1" dirty="0" smtClean="0"/>
              <a:t> Kline</a:t>
            </a:r>
            <a:r>
              <a:rPr lang="en-US" sz="4000" dirty="0" smtClean="0"/>
              <a:t>  </a:t>
            </a:r>
          </a:p>
          <a:p>
            <a:pPr>
              <a:buFont typeface="Wingdings" pitchFamily="2" charset="2"/>
              <a:buNone/>
              <a:defRPr/>
            </a:pPr>
            <a:r>
              <a:rPr lang="en-US" sz="4000" dirty="0" smtClean="0"/>
              <a:t>		July </a:t>
            </a:r>
            <a:r>
              <a:rPr lang="en-US" sz="4000" dirty="0"/>
              <a:t>2012  </a:t>
            </a:r>
            <a:r>
              <a:rPr lang="en-US" sz="4000" dirty="0" err="1"/>
              <a:t>GlaxoSmith</a:t>
            </a:r>
            <a:r>
              <a:rPr lang="en-US" sz="4000" dirty="0"/>
              <a:t> Kline </a:t>
            </a:r>
            <a:r>
              <a:rPr lang="en-US" sz="4000" dirty="0" smtClean="0"/>
              <a:t>	agreed </a:t>
            </a:r>
            <a:r>
              <a:rPr lang="en-US" sz="4000" dirty="0"/>
              <a:t>to pay a </a:t>
            </a:r>
            <a:r>
              <a:rPr lang="en-US" sz="4000" b="1" dirty="0">
                <a:effectLst>
                  <a:outerShdw blurRad="38100" dist="38100" dir="2700000" algn="tl">
                    <a:srgbClr val="000000">
                      <a:alpha val="43137"/>
                    </a:srgbClr>
                  </a:outerShdw>
                </a:effectLst>
              </a:rPr>
              <a:t>fine of $3 billion </a:t>
            </a:r>
            <a:r>
              <a:rPr lang="en-US" sz="4000" dirty="0" smtClean="0"/>
              <a:t>	to </a:t>
            </a:r>
            <a:r>
              <a:rPr lang="en-US" sz="4000" dirty="0"/>
              <a:t>resolve civil and </a:t>
            </a:r>
            <a:r>
              <a:rPr lang="en-US" sz="3600" dirty="0"/>
              <a:t>criminal</a:t>
            </a:r>
            <a:r>
              <a:rPr lang="en-US" sz="4000" dirty="0"/>
              <a:t> </a:t>
            </a:r>
            <a:r>
              <a:rPr lang="en-US" sz="4000" dirty="0" smtClean="0"/>
              <a:t>	liabilities </a:t>
            </a:r>
            <a:r>
              <a:rPr lang="en-US" sz="4000" dirty="0"/>
              <a:t>regarding its promotion </a:t>
            </a:r>
            <a:r>
              <a:rPr lang="en-US" sz="4000" dirty="0" smtClean="0"/>
              <a:t>	of </a:t>
            </a:r>
            <a:r>
              <a:rPr lang="en-US" sz="4000" dirty="0"/>
              <a:t>drugs, as well as its failure to </a:t>
            </a:r>
            <a:r>
              <a:rPr lang="en-US" sz="4000" dirty="0" smtClean="0"/>
              <a:t>	report </a:t>
            </a:r>
            <a:r>
              <a:rPr lang="en-US" sz="4000" dirty="0"/>
              <a:t>safety data. </a:t>
            </a:r>
            <a:r>
              <a:rPr lang="en-US" sz="4000" dirty="0" smtClean="0"/>
              <a:t> This </a:t>
            </a:r>
            <a:r>
              <a:rPr lang="en-US" sz="4000" dirty="0"/>
              <a:t>is the </a:t>
            </a:r>
            <a:r>
              <a:rPr lang="en-US" sz="4000" dirty="0" smtClean="0"/>
              <a:t>	largest </a:t>
            </a:r>
            <a:r>
              <a:rPr lang="en-US" sz="4000" dirty="0"/>
              <a:t>health care fraud </a:t>
            </a:r>
            <a:r>
              <a:rPr lang="en-US" sz="4000" dirty="0" smtClean="0"/>
              <a:t>settlement 	in </a:t>
            </a:r>
            <a:r>
              <a:rPr lang="en-US" sz="4000" dirty="0"/>
              <a:t>the United States to </a:t>
            </a:r>
            <a:r>
              <a:rPr lang="en-US" sz="4000" dirty="0" smtClean="0"/>
              <a:t>date</a:t>
            </a:r>
            <a:r>
              <a:rPr lang="en-US" sz="4000" dirty="0"/>
              <a:t>.</a:t>
            </a:r>
          </a:p>
        </p:txBody>
      </p:sp>
      <p:sp>
        <p:nvSpPr>
          <p:cNvPr id="5" name="Slide Number Placeholder 4"/>
          <p:cNvSpPr>
            <a:spLocks noGrp="1"/>
          </p:cNvSpPr>
          <p:nvPr>
            <p:ph type="sldNum" sz="quarter" idx="12"/>
          </p:nvPr>
        </p:nvSpPr>
        <p:spPr/>
        <p:txBody>
          <a:bodyPr/>
          <a:lstStyle/>
          <a:p>
            <a:pPr>
              <a:defRPr/>
            </a:pPr>
            <a:endParaRPr lang="en-US" dirty="0"/>
          </a:p>
        </p:txBody>
      </p:sp>
    </p:spTree>
    <p:extLst>
      <p:ext uri="{BB962C8B-B14F-4D97-AF65-F5344CB8AC3E}">
        <p14:creationId xmlns:p14="http://schemas.microsoft.com/office/powerpoint/2010/main" val="1584772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r>
              <a:rPr lang="en-US" sz="3600" dirty="0" smtClean="0"/>
              <a:t>J&amp;J</a:t>
            </a:r>
          </a:p>
          <a:p>
            <a:pPr>
              <a:defRPr/>
            </a:pPr>
            <a:r>
              <a:rPr lang="en-US" sz="3600" dirty="0" smtClean="0"/>
              <a:t>$2.2 billion</a:t>
            </a:r>
          </a:p>
          <a:p>
            <a:pPr>
              <a:defRPr/>
            </a:pPr>
            <a:r>
              <a:rPr lang="en-US" sz="3600" dirty="0" smtClean="0"/>
              <a:t>‘alleged kickbacks to doctors and pharmacies to promote the antipsychotic drugs Risperdal ….’</a:t>
            </a:r>
          </a:p>
          <a:p>
            <a:pPr>
              <a:defRPr/>
            </a:pPr>
            <a:endParaRPr lang="en-US" sz="3600" dirty="0"/>
          </a:p>
          <a:p>
            <a:pPr marL="0" indent="0">
              <a:buFont typeface="Wingdings" pitchFamily="2" charset="2"/>
              <a:buNone/>
              <a:defRPr/>
            </a:pPr>
            <a:r>
              <a:rPr lang="en-US" sz="3600" dirty="0" smtClean="0"/>
              <a:t>			</a:t>
            </a:r>
            <a:r>
              <a:rPr lang="en-US" sz="3600" dirty="0" err="1" smtClean="0"/>
              <a:t>WashPost</a:t>
            </a:r>
            <a:r>
              <a:rPr lang="en-US" sz="3600" dirty="0" smtClean="0"/>
              <a:t> 11/4/2013</a:t>
            </a:r>
            <a:endParaRPr lang="en-US" sz="3600" dirty="0"/>
          </a:p>
        </p:txBody>
      </p:sp>
    </p:spTree>
    <p:extLst>
      <p:ext uri="{BB962C8B-B14F-4D97-AF65-F5344CB8AC3E}">
        <p14:creationId xmlns:p14="http://schemas.microsoft.com/office/powerpoint/2010/main" val="23675875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Utilization?</a:t>
            </a:r>
            <a:endParaRPr lang="en-US" dirty="0"/>
          </a:p>
        </p:txBody>
      </p:sp>
      <p:sp>
        <p:nvSpPr>
          <p:cNvPr id="3" name="Content Placeholder 2"/>
          <p:cNvSpPr>
            <a:spLocks noGrp="1"/>
          </p:cNvSpPr>
          <p:nvPr>
            <p:ph idx="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D47695B-802D-43BB-8840-A02B764FB976}" type="slidenum">
              <a:rPr lang="en-US" smtClean="0"/>
              <a:pPr>
                <a:defRPr/>
              </a:pPr>
              <a:t>49</a:t>
            </a:fld>
            <a:endParaRPr lang="en-US"/>
          </a:p>
        </p:txBody>
      </p:sp>
    </p:spTree>
    <p:extLst>
      <p:ext uri="{BB962C8B-B14F-4D97-AF65-F5344CB8AC3E}">
        <p14:creationId xmlns:p14="http://schemas.microsoft.com/office/powerpoint/2010/main" val="740174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457200" y="457200"/>
            <a:ext cx="8229600" cy="5668963"/>
          </a:xfrm>
        </p:spPr>
        <p:txBody>
          <a:bodyPr/>
          <a:lstStyle/>
          <a:p>
            <a:pPr eaLnBrk="1" hangingPunct="1">
              <a:buFont typeface="Wingdings" pitchFamily="2" charset="2"/>
              <a:buNone/>
              <a:defRPr/>
            </a:pPr>
            <a:endParaRPr lang="en-US" sz="2800" smtClean="0"/>
          </a:p>
          <a:p>
            <a:pPr eaLnBrk="1" hangingPunct="1">
              <a:buFont typeface="Wingdings" pitchFamily="2" charset="2"/>
              <a:buNone/>
              <a:defRPr/>
            </a:pPr>
            <a:endParaRPr lang="en-US" sz="2800" smtClean="0"/>
          </a:p>
          <a:p>
            <a:pPr eaLnBrk="1" hangingPunct="1">
              <a:buFont typeface="Wingdings" pitchFamily="2" charset="2"/>
              <a:buNone/>
              <a:defRPr/>
            </a:pPr>
            <a:endParaRPr lang="en-US" sz="2800" smtClean="0"/>
          </a:p>
          <a:p>
            <a:pPr eaLnBrk="1" hangingPunct="1">
              <a:buFont typeface="Wingdings" pitchFamily="2" charset="2"/>
              <a:buNone/>
              <a:defRPr/>
            </a:pPr>
            <a:r>
              <a:rPr lang="en-US" sz="2800" smtClean="0"/>
              <a:t>The besetting malady of this country is dyspepsia.  </a:t>
            </a:r>
          </a:p>
          <a:p>
            <a:pPr eaLnBrk="1" hangingPunct="1">
              <a:buFont typeface="Wingdings" pitchFamily="2" charset="2"/>
              <a:buNone/>
              <a:defRPr/>
            </a:pPr>
            <a:r>
              <a:rPr lang="en-US" sz="2800" smtClean="0"/>
              <a:t>From it about half of the income </a:t>
            </a:r>
          </a:p>
          <a:p>
            <a:pPr eaLnBrk="1" hangingPunct="1">
              <a:buFont typeface="Wingdings" pitchFamily="2" charset="2"/>
              <a:buNone/>
              <a:defRPr/>
            </a:pPr>
            <a:r>
              <a:rPr lang="en-US" sz="2800" smtClean="0"/>
              <a:t>of doctors is derived, and at least two-thirds </a:t>
            </a:r>
          </a:p>
          <a:p>
            <a:pPr eaLnBrk="1" hangingPunct="1">
              <a:buFont typeface="Wingdings" pitchFamily="2" charset="2"/>
              <a:buNone/>
              <a:defRPr/>
            </a:pPr>
            <a:r>
              <a:rPr lang="en-US" sz="2800" smtClean="0"/>
              <a:t>of that of  the patent medicine vendors.</a:t>
            </a:r>
          </a:p>
          <a:p>
            <a:pPr eaLnBrk="1" hangingPunct="1">
              <a:buFont typeface="Wingdings" pitchFamily="2" charset="2"/>
              <a:buNone/>
              <a:defRPr/>
            </a:pPr>
            <a:endParaRPr lang="en-US" sz="2800" smtClean="0"/>
          </a:p>
          <a:p>
            <a:pPr eaLnBrk="1" hangingPunct="1">
              <a:buFont typeface="Wingdings" pitchFamily="2" charset="2"/>
              <a:buNone/>
              <a:defRPr/>
            </a:pPr>
            <a:endParaRPr lang="en-US" sz="2800" smtClean="0"/>
          </a:p>
          <a:p>
            <a:pPr eaLnBrk="1" hangingPunct="1">
              <a:buFont typeface="Wingdings" pitchFamily="2" charset="2"/>
              <a:buNone/>
              <a:defRPr/>
            </a:pPr>
            <a:r>
              <a:rPr lang="en-US" sz="2800" smtClean="0"/>
              <a:t>						           Osler 1900 </a:t>
            </a:r>
          </a:p>
        </p:txBody>
      </p:sp>
    </p:spTree>
    <p:extLst>
      <p:ext uri="{BB962C8B-B14F-4D97-AF65-F5344CB8AC3E}">
        <p14:creationId xmlns:p14="http://schemas.microsoft.com/office/powerpoint/2010/main" val="257912439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r>
              <a:rPr lang="en-US" dirty="0" smtClean="0"/>
              <a:t>FOR decades, antipsychotic drugs were a niche product. Today, they’re the top-selling class of </a:t>
            </a:r>
            <a:r>
              <a:rPr lang="en-US" dirty="0" smtClean="0">
                <a:effectLst>
                  <a:outerShdw blurRad="38100" dist="38100" dir="2700000" algn="tl">
                    <a:srgbClr val="000000">
                      <a:alpha val="43137"/>
                    </a:srgbClr>
                  </a:outerShdw>
                </a:effectLst>
              </a:rPr>
              <a:t>pharmaceuticals</a:t>
            </a:r>
            <a:r>
              <a:rPr lang="en-US" dirty="0" smtClean="0"/>
              <a:t> in America, generating annual revenue of about $14.6 billion and surpassing sales of even blockbusters like heart-protective </a:t>
            </a:r>
            <a:r>
              <a:rPr lang="en-US" dirty="0" err="1" smtClean="0"/>
              <a:t>statins</a:t>
            </a:r>
            <a:r>
              <a:rPr lang="en-US" dirty="0" smtClean="0"/>
              <a:t>. </a:t>
            </a:r>
          </a:p>
          <a:p>
            <a:pPr lvl="4">
              <a:buFont typeface="Wingdings" pitchFamily="2" charset="2"/>
              <a:buNone/>
              <a:defRPr/>
            </a:pPr>
            <a:r>
              <a:rPr lang="en-US" dirty="0" smtClean="0"/>
              <a:t>			 D. Wilson NYT 10/2/10</a:t>
            </a:r>
          </a:p>
          <a:p>
            <a:pPr>
              <a:defRPr/>
            </a:pPr>
            <a:endParaRPr lang="en-US" dirty="0"/>
          </a:p>
        </p:txBody>
      </p:sp>
      <p:sp>
        <p:nvSpPr>
          <p:cNvPr id="4" name="Slide Number Placeholder 3"/>
          <p:cNvSpPr>
            <a:spLocks noGrp="1"/>
          </p:cNvSpPr>
          <p:nvPr>
            <p:ph type="sldNum" sz="quarter" idx="12"/>
          </p:nvPr>
        </p:nvSpPr>
        <p:spPr/>
        <p:txBody>
          <a:bodyPr/>
          <a:lstStyle/>
          <a:p>
            <a:pPr>
              <a:defRPr/>
            </a:pPr>
            <a:fld id="{411D2116-13D8-47B7-B9A7-BE5E0B09A74B}" type="slidenum">
              <a:rPr lang="en-US" smtClean="0"/>
              <a:pPr>
                <a:defRPr/>
              </a:pPr>
              <a:t>50</a:t>
            </a:fld>
            <a:endParaRPr lang="en-US"/>
          </a:p>
        </p:txBody>
      </p:sp>
    </p:spTree>
    <p:extLst>
      <p:ext uri="{BB962C8B-B14F-4D97-AF65-F5344CB8AC3E}">
        <p14:creationId xmlns:p14="http://schemas.microsoft.com/office/powerpoint/2010/main" val="19913353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r>
              <a:rPr lang="en-US" sz="4400" dirty="0" err="1" smtClean="0"/>
              <a:t>Egas</a:t>
            </a:r>
            <a:r>
              <a:rPr lang="en-US" sz="4400" dirty="0" smtClean="0"/>
              <a:t> Moniz wins Nobel Prize in 1949 for the development of a procedure</a:t>
            </a:r>
          </a:p>
          <a:p>
            <a:pPr>
              <a:defRPr/>
            </a:pPr>
            <a:r>
              <a:rPr lang="en-US" sz="4400" dirty="0" smtClean="0"/>
              <a:t>Frontal lobotomy</a:t>
            </a:r>
            <a:endParaRPr lang="en-US" sz="4400" dirty="0"/>
          </a:p>
        </p:txBody>
      </p:sp>
    </p:spTree>
    <p:extLst>
      <p:ext uri="{BB962C8B-B14F-4D97-AF65-F5344CB8AC3E}">
        <p14:creationId xmlns:p14="http://schemas.microsoft.com/office/powerpoint/2010/main" val="3704464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smtClean="0"/>
              <a:t>Chronic Sedentary Feasting, Aging, and the Tight Control of DM2</a:t>
            </a:r>
            <a:endParaRPr lang="en-US" sz="4000" dirty="0"/>
          </a:p>
        </p:txBody>
      </p:sp>
    </p:spTree>
    <p:extLst>
      <p:ext uri="{BB962C8B-B14F-4D97-AF65-F5344CB8AC3E}">
        <p14:creationId xmlns:p14="http://schemas.microsoft.com/office/powerpoint/2010/main" val="18888881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a:defRPr/>
            </a:pPr>
            <a:endParaRPr lang="en-US" smtClean="0"/>
          </a:p>
        </p:txBody>
      </p:sp>
      <p:sp>
        <p:nvSpPr>
          <p:cNvPr id="45058" name="Rectangle 3"/>
          <p:cNvSpPr>
            <a:spLocks noGrp="1" noChangeArrowheads="1"/>
          </p:cNvSpPr>
          <p:nvPr>
            <p:ph idx="1"/>
          </p:nvPr>
        </p:nvSpPr>
        <p:spPr/>
        <p:txBody>
          <a:bodyPr/>
          <a:lstStyle/>
          <a:p>
            <a:pPr>
              <a:buFont typeface="Wingdings" pitchFamily="2" charset="2"/>
              <a:buNone/>
              <a:defRPr/>
            </a:pPr>
            <a:r>
              <a:rPr lang="en-US" sz="3600" smtClean="0"/>
              <a:t>“The precise drugs used and their exact sequence may not be as important as achieving and maintaining glycemic targets safely.”</a:t>
            </a:r>
          </a:p>
          <a:p>
            <a:pPr>
              <a:buFont typeface="Wingdings" pitchFamily="2" charset="2"/>
              <a:buNone/>
              <a:defRPr/>
            </a:pPr>
            <a:endParaRPr lang="en-US" smtClean="0"/>
          </a:p>
          <a:p>
            <a:pPr>
              <a:buFont typeface="Wingdings" pitchFamily="2" charset="2"/>
              <a:buNone/>
              <a:defRPr/>
            </a:pPr>
            <a:r>
              <a:rPr lang="en-US" smtClean="0"/>
              <a:t>					ADA guidelines 2011</a:t>
            </a:r>
          </a:p>
        </p:txBody>
      </p:sp>
    </p:spTree>
    <p:extLst>
      <p:ext uri="{BB962C8B-B14F-4D97-AF65-F5344CB8AC3E}">
        <p14:creationId xmlns:p14="http://schemas.microsoft.com/office/powerpoint/2010/main" val="30788253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7813"/>
            <a:ext cx="8229600" cy="1703387"/>
          </a:xfrm>
        </p:spPr>
        <p:txBody>
          <a:bodyPr/>
          <a:lstStyle/>
          <a:p>
            <a:pPr>
              <a:defRPr/>
            </a:pPr>
            <a:r>
              <a:rPr lang="en-US" dirty="0" smtClean="0"/>
              <a:t>A worldwide epidemic …</a:t>
            </a:r>
            <a:endParaRPr lang="en-US" dirty="0"/>
          </a:p>
        </p:txBody>
      </p:sp>
      <p:sp>
        <p:nvSpPr>
          <p:cNvPr id="31746" name="Rectangle 2"/>
          <p:cNvSpPr>
            <a:spLocks noGrp="1" noChangeArrowheads="1"/>
          </p:cNvSpPr>
          <p:nvPr>
            <p:ph idx="1"/>
          </p:nvPr>
        </p:nvSpPr>
        <p:spPr>
          <a:xfrm>
            <a:off x="457200" y="2133600"/>
            <a:ext cx="8229600" cy="3997325"/>
          </a:xfrm>
        </p:spPr>
        <p:txBody>
          <a:bodyPr/>
          <a:lstStyle/>
          <a:p>
            <a:pPr algn="ctr" eaLnBrk="1" hangingPunct="1">
              <a:buFont typeface="Wingdings" pitchFamily="2" charset="2"/>
              <a:buNone/>
              <a:defRPr/>
            </a:pPr>
            <a:r>
              <a:rPr lang="en-US" sz="6600" dirty="0" smtClean="0"/>
              <a:t>Chronic Sedentary </a:t>
            </a:r>
          </a:p>
          <a:p>
            <a:pPr algn="ctr" eaLnBrk="1" hangingPunct="1">
              <a:buFont typeface="Wingdings" pitchFamily="2" charset="2"/>
              <a:buNone/>
              <a:defRPr/>
            </a:pPr>
            <a:r>
              <a:rPr lang="en-US" sz="6600" dirty="0" smtClean="0"/>
              <a:t>Feasting</a:t>
            </a:r>
          </a:p>
        </p:txBody>
      </p:sp>
    </p:spTree>
    <p:extLst>
      <p:ext uri="{BB962C8B-B14F-4D97-AF65-F5344CB8AC3E}">
        <p14:creationId xmlns:p14="http://schemas.microsoft.com/office/powerpoint/2010/main" val="2819615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additive="base">
                                        <p:cTn id="7" dur="500" fill="hold"/>
                                        <p:tgtEl>
                                          <p:spTgt spid="317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746">
                                            <p:txEl>
                                              <p:pRg st="1" end="1"/>
                                            </p:txEl>
                                          </p:spTgt>
                                        </p:tgtEl>
                                        <p:attrNameLst>
                                          <p:attrName>style.visibility</p:attrName>
                                        </p:attrNameLst>
                                      </p:cBhvr>
                                      <p:to>
                                        <p:strVal val="visible"/>
                                      </p:to>
                                    </p:set>
                                    <p:anim calcmode="lin" valueType="num">
                                      <p:cBhvr additive="base">
                                        <p:cTn id="11" dur="500" fill="hold"/>
                                        <p:tgtEl>
                                          <p:spTgt spid="3174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74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sz="5400" dirty="0"/>
          </a:p>
        </p:txBody>
      </p:sp>
      <p:sp>
        <p:nvSpPr>
          <p:cNvPr id="3" name="Content Placeholder 2"/>
          <p:cNvSpPr>
            <a:spLocks noGrp="1"/>
          </p:cNvSpPr>
          <p:nvPr>
            <p:ph idx="1"/>
          </p:nvPr>
        </p:nvSpPr>
        <p:spPr/>
        <p:txBody>
          <a:bodyPr>
            <a:normAutofit/>
          </a:bodyPr>
          <a:lstStyle/>
          <a:p>
            <a:pPr>
              <a:defRPr/>
            </a:pPr>
            <a:endParaRPr lang="en-US" sz="4400" dirty="0" smtClean="0"/>
          </a:p>
          <a:p>
            <a:pPr>
              <a:defRPr/>
            </a:pPr>
            <a:r>
              <a:rPr lang="en-US" sz="4400" dirty="0" smtClean="0"/>
              <a:t>What drugs have been shown in RCTs to reduce the risk of micro or </a:t>
            </a:r>
            <a:r>
              <a:rPr lang="en-US" sz="4400" dirty="0" err="1" smtClean="0"/>
              <a:t>macrovascular</a:t>
            </a:r>
            <a:r>
              <a:rPr lang="en-US" sz="4400" dirty="0" smtClean="0"/>
              <a:t> disease or death?</a:t>
            </a:r>
            <a:endParaRPr lang="en-US" sz="4400" dirty="0"/>
          </a:p>
        </p:txBody>
      </p:sp>
    </p:spTree>
    <p:extLst>
      <p:ext uri="{BB962C8B-B14F-4D97-AF65-F5344CB8AC3E}">
        <p14:creationId xmlns:p14="http://schemas.microsoft.com/office/powerpoint/2010/main" val="4426983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Mean age of subjects (yrs)</a:t>
            </a:r>
            <a:endParaRPr lang="en-US" dirty="0"/>
          </a:p>
        </p:txBody>
      </p:sp>
      <p:sp>
        <p:nvSpPr>
          <p:cNvPr id="3" name="Content Placeholder 2"/>
          <p:cNvSpPr>
            <a:spLocks noGrp="1"/>
          </p:cNvSpPr>
          <p:nvPr>
            <p:ph idx="1"/>
          </p:nvPr>
        </p:nvSpPr>
        <p:spPr/>
        <p:txBody>
          <a:bodyPr/>
          <a:lstStyle/>
          <a:p>
            <a:pPr>
              <a:defRPr/>
            </a:pPr>
            <a:r>
              <a:rPr lang="en-US" dirty="0" smtClean="0"/>
              <a:t>ADVANCE			66</a:t>
            </a:r>
          </a:p>
          <a:p>
            <a:pPr>
              <a:defRPr/>
            </a:pPr>
            <a:r>
              <a:rPr lang="en-US" dirty="0" smtClean="0"/>
              <a:t>ACCORD			62</a:t>
            </a:r>
          </a:p>
          <a:p>
            <a:pPr>
              <a:defRPr/>
            </a:pPr>
            <a:r>
              <a:rPr lang="en-US" dirty="0" smtClean="0"/>
              <a:t>VADT				60</a:t>
            </a:r>
          </a:p>
          <a:p>
            <a:pPr>
              <a:defRPr/>
            </a:pPr>
            <a:r>
              <a:rPr lang="en-US" dirty="0" smtClean="0"/>
              <a:t>UKPDS				53</a:t>
            </a:r>
          </a:p>
          <a:p>
            <a:pPr>
              <a:defRPr/>
            </a:pPr>
            <a:r>
              <a:rPr lang="en-US" dirty="0" smtClean="0"/>
              <a:t>UGDP				52</a:t>
            </a:r>
          </a:p>
          <a:p>
            <a:pPr>
              <a:defRPr/>
            </a:pPr>
            <a:r>
              <a:rPr lang="en-US" dirty="0" smtClean="0"/>
              <a:t>Steno 2 		</a:t>
            </a:r>
            <a:r>
              <a:rPr lang="en-US" smtClean="0"/>
              <a:t>	55</a:t>
            </a:r>
            <a:endParaRPr lang="en-US" dirty="0" smtClean="0"/>
          </a:p>
          <a:p>
            <a:pPr>
              <a:defRPr/>
            </a:pPr>
            <a:r>
              <a:rPr lang="en-US" dirty="0" smtClean="0"/>
              <a:t>UGDP 				52</a:t>
            </a:r>
          </a:p>
          <a:p>
            <a:pPr>
              <a:defRPr/>
            </a:pPr>
            <a:endParaRPr lang="en-US" dirty="0"/>
          </a:p>
        </p:txBody>
      </p:sp>
    </p:spTree>
    <p:extLst>
      <p:ext uri="{BB962C8B-B14F-4D97-AF65-F5344CB8AC3E}">
        <p14:creationId xmlns:p14="http://schemas.microsoft.com/office/powerpoint/2010/main" val="24911404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914400"/>
            <a:ext cx="8229600" cy="4068763"/>
          </a:xfrm>
        </p:spPr>
        <p:txBody>
          <a:bodyPr/>
          <a:lstStyle/>
          <a:p>
            <a:pPr>
              <a:buFont typeface="Wingdings" pitchFamily="2" charset="2"/>
              <a:buNone/>
              <a:defRPr/>
            </a:pPr>
            <a:endParaRPr lang="en-US" dirty="0" smtClean="0"/>
          </a:p>
          <a:p>
            <a:pPr algn="ctr">
              <a:buFont typeface="Wingdings" pitchFamily="2" charset="2"/>
              <a:buNone/>
              <a:defRPr/>
            </a:pPr>
            <a:r>
              <a:rPr lang="en-US" dirty="0" smtClean="0"/>
              <a:t>Survival as a function of HbA1C in people with Type 2 DM: a retrospective cohort study.</a:t>
            </a:r>
          </a:p>
          <a:p>
            <a:pPr>
              <a:buFont typeface="Wingdings" pitchFamily="2" charset="2"/>
              <a:buNone/>
              <a:defRPr/>
            </a:pPr>
            <a:endParaRPr lang="en-US" dirty="0"/>
          </a:p>
          <a:p>
            <a:pPr>
              <a:buFont typeface="Wingdings" pitchFamily="2" charset="2"/>
              <a:buNone/>
              <a:defRPr/>
            </a:pPr>
            <a:r>
              <a:rPr lang="en-US" dirty="0" smtClean="0"/>
              <a:t>					Currie CJ</a:t>
            </a:r>
          </a:p>
          <a:p>
            <a:pPr>
              <a:buFont typeface="Wingdings" pitchFamily="2" charset="2"/>
              <a:buNone/>
              <a:defRPr/>
            </a:pPr>
            <a:r>
              <a:rPr lang="en-US" dirty="0"/>
              <a:t>	</a:t>
            </a:r>
            <a:r>
              <a:rPr lang="en-US" dirty="0" smtClean="0"/>
              <a:t>				Lancet 6 Feb. 10</a:t>
            </a:r>
          </a:p>
          <a:p>
            <a:pPr>
              <a:buFont typeface="Wingdings" pitchFamily="2" charset="2"/>
              <a:buNone/>
              <a:defRPr/>
            </a:pPr>
            <a:r>
              <a:rPr lang="en-US" dirty="0" smtClean="0"/>
              <a:t>					(Mean age 64)</a:t>
            </a:r>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a:p>
        </p:txBody>
      </p:sp>
    </p:spTree>
    <p:extLst>
      <p:ext uri="{BB962C8B-B14F-4D97-AF65-F5344CB8AC3E}">
        <p14:creationId xmlns:p14="http://schemas.microsoft.com/office/powerpoint/2010/main" val="37791867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4961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4294967295"/>
          </p:nvPr>
        </p:nvSpPr>
        <p:spPr>
          <a:xfrm>
            <a:off x="457200" y="1295400"/>
            <a:ext cx="8229600" cy="4835525"/>
          </a:xfrm>
        </p:spPr>
        <p:txBody>
          <a:bodyPr/>
          <a:lstStyle/>
          <a:p>
            <a:pPr eaLnBrk="1" hangingPunct="1">
              <a:defRPr/>
            </a:pPr>
            <a:r>
              <a:rPr lang="en-US" dirty="0" smtClean="0"/>
              <a:t>A Professor of Medicine and </a:t>
            </a:r>
            <a:r>
              <a:rPr lang="en-US" dirty="0" err="1" smtClean="0"/>
              <a:t>diabetologist</a:t>
            </a:r>
            <a:r>
              <a:rPr lang="en-US" dirty="0" smtClean="0"/>
              <a:t> at UTHSCSA reviewed a 2007 paper for the NEJ that raised a question of cardiovascular risk from rosiglitazone.</a:t>
            </a:r>
          </a:p>
          <a:p>
            <a:pPr eaLnBrk="1" hangingPunct="1">
              <a:defRPr/>
            </a:pPr>
            <a:r>
              <a:rPr lang="en-US" dirty="0" smtClean="0"/>
              <a:t>Before submitting his review, he faxed a copy of it to GSK, from whom he received emoluments.</a:t>
            </a:r>
          </a:p>
          <a:p>
            <a:pPr lvl="8">
              <a:defRPr/>
            </a:pPr>
            <a:r>
              <a:rPr lang="en-US" sz="2800" i="1" dirty="0" smtClean="0">
                <a:solidFill>
                  <a:schemeClr val="tx2"/>
                </a:solidFill>
              </a:rPr>
              <a:t>Nature</a:t>
            </a:r>
            <a:r>
              <a:rPr lang="en-US" sz="2800" dirty="0" smtClean="0">
                <a:solidFill>
                  <a:schemeClr val="tx2"/>
                </a:solidFill>
              </a:rPr>
              <a:t> </a:t>
            </a:r>
            <a:r>
              <a:rPr lang="en-US" sz="2800" b="1" dirty="0" smtClean="0">
                <a:solidFill>
                  <a:schemeClr val="tx2"/>
                </a:solidFill>
              </a:rPr>
              <a:t>451;</a:t>
            </a:r>
            <a:r>
              <a:rPr lang="en-US" sz="2800" dirty="0" smtClean="0">
                <a:solidFill>
                  <a:schemeClr val="tx2"/>
                </a:solidFill>
              </a:rPr>
              <a:t>2008:509.</a:t>
            </a:r>
            <a:endParaRPr lang="en-US" sz="2800" b="1" dirty="0" smtClean="0">
              <a:solidFill>
                <a:schemeClr val="tx2"/>
              </a:solidFill>
              <a:latin typeface="Eras Medium ITC" pitchFamily="34" charset="0"/>
            </a:endParaRPr>
          </a:p>
          <a:p>
            <a:pPr lvl="8">
              <a:buFont typeface="Wingdings" pitchFamily="2" charset="2"/>
              <a:buNone/>
              <a:defRPr/>
            </a:pPr>
            <a:r>
              <a:rPr lang="en-US" dirty="0" smtClean="0"/>
              <a:t> </a:t>
            </a:r>
          </a:p>
        </p:txBody>
      </p:sp>
    </p:spTree>
    <p:extLst>
      <p:ext uri="{BB962C8B-B14F-4D97-AF65-F5344CB8AC3E}">
        <p14:creationId xmlns:p14="http://schemas.microsoft.com/office/powerpoint/2010/main" val="261409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6">
                                            <p:txEl>
                                              <p:pRg st="1" end="1"/>
                                            </p:txEl>
                                          </p:spTgt>
                                        </p:tgtEl>
                                        <p:attrNameLst>
                                          <p:attrName>style.visibility</p:attrName>
                                        </p:attrNameLst>
                                      </p:cBhvr>
                                      <p:to>
                                        <p:strVal val="visible"/>
                                      </p:to>
                                    </p:set>
                                    <p:anim calcmode="lin" valueType="num">
                                      <p:cBhvr additive="base">
                                        <p:cTn id="7" dur="500" fill="hold"/>
                                        <p:tgtEl>
                                          <p:spTgt spid="419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endParaRPr lang="en-US" dirty="0" smtClean="0"/>
          </a:p>
        </p:txBody>
      </p:sp>
      <p:sp>
        <p:nvSpPr>
          <p:cNvPr id="65539" name="Rectangle 3"/>
          <p:cNvSpPr>
            <a:spLocks noGrp="1" noChangeArrowheads="1"/>
          </p:cNvSpPr>
          <p:nvPr>
            <p:ph type="body" idx="1"/>
          </p:nvPr>
        </p:nvSpPr>
        <p:spPr/>
        <p:txBody>
          <a:bodyPr/>
          <a:lstStyle/>
          <a:p>
            <a:pPr eaLnBrk="1" hangingPunct="1">
              <a:buFont typeface="Wingdings" pitchFamily="2" charset="2"/>
              <a:buNone/>
              <a:defRPr/>
            </a:pPr>
            <a:r>
              <a:rPr lang="en-US" dirty="0" smtClean="0"/>
              <a:t>					</a:t>
            </a:r>
          </a:p>
          <a:p>
            <a:pPr eaLnBrk="1" hangingPunct="1">
              <a:buFont typeface="Wingdings" pitchFamily="2" charset="2"/>
              <a:buNone/>
              <a:defRPr/>
            </a:pPr>
            <a:r>
              <a:rPr lang="en-US" dirty="0" smtClean="0"/>
              <a:t>Bellyache </a:t>
            </a:r>
            <a:r>
              <a:rPr lang="en-US" dirty="0" err="1" smtClean="0"/>
              <a:t>v.i</a:t>
            </a:r>
            <a:r>
              <a:rPr lang="en-US" dirty="0" smtClean="0"/>
              <a:t>. to grumble or </a:t>
            </a:r>
          </a:p>
          <a:p>
            <a:pPr eaLnBrk="1" hangingPunct="1">
              <a:buFont typeface="Wingdings" pitchFamily="2" charset="2"/>
              <a:buNone/>
              <a:defRPr/>
            </a:pPr>
            <a:r>
              <a:rPr lang="en-US" dirty="0" smtClean="0"/>
              <a:t>complain, </a:t>
            </a:r>
            <a:r>
              <a:rPr lang="en-US" dirty="0" err="1" smtClean="0"/>
              <a:t>esp</a:t>
            </a:r>
            <a:r>
              <a:rPr lang="en-US" dirty="0" smtClean="0"/>
              <a:t> in a whining manner.</a:t>
            </a:r>
          </a:p>
          <a:p>
            <a:pPr eaLnBrk="1" hangingPunct="1">
              <a:buFont typeface="Wingdings" pitchFamily="2" charset="2"/>
              <a:buNone/>
              <a:defRPr/>
            </a:pPr>
            <a:r>
              <a:rPr lang="en-US" dirty="0" smtClean="0"/>
              <a:t>					Merriam Webster</a:t>
            </a:r>
          </a:p>
          <a:p>
            <a:pPr eaLnBrk="1" hangingPunct="1">
              <a:buFont typeface="Wingdings" pitchFamily="2" charset="2"/>
              <a:buNone/>
              <a:defRPr/>
            </a:pPr>
            <a:endParaRPr lang="en-US" dirty="0"/>
          </a:p>
          <a:p>
            <a:pPr eaLnBrk="1" hangingPunct="1">
              <a:buFont typeface="Wingdings" pitchFamily="2" charset="2"/>
              <a:buNone/>
              <a:defRPr/>
            </a:pPr>
            <a:r>
              <a:rPr lang="en-US" dirty="0" smtClean="0"/>
              <a:t>Merriam Webster 2020</a:t>
            </a:r>
          </a:p>
          <a:p>
            <a:pPr eaLnBrk="1" hangingPunct="1">
              <a:buFont typeface="Wingdings" pitchFamily="2" charset="2"/>
              <a:buNone/>
              <a:defRPr/>
            </a:pPr>
            <a:r>
              <a:rPr lang="en-US" dirty="0" smtClean="0"/>
              <a:t>GERD </a:t>
            </a:r>
            <a:r>
              <a:rPr lang="en-US" dirty="0" err="1" smtClean="0"/>
              <a:t>v.i</a:t>
            </a:r>
            <a:r>
              <a:rPr lang="en-US" dirty="0" smtClean="0"/>
              <a:t>. (see ‘bellyache’)</a:t>
            </a:r>
          </a:p>
        </p:txBody>
      </p:sp>
    </p:spTree>
    <p:extLst>
      <p:ext uri="{BB962C8B-B14F-4D97-AF65-F5344CB8AC3E}">
        <p14:creationId xmlns:p14="http://schemas.microsoft.com/office/powerpoint/2010/main" val="1300702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5539">
                                            <p:txEl>
                                              <p:pRg st="5" end="5"/>
                                            </p:txEl>
                                          </p:spTgt>
                                        </p:tgtEl>
                                        <p:attrNameLst>
                                          <p:attrName>style.visibility</p:attrName>
                                        </p:attrNameLst>
                                      </p:cBhvr>
                                      <p:to>
                                        <p:strVal val="visible"/>
                                      </p:to>
                                    </p:set>
                                    <p:anim calcmode="lin" valueType="num">
                                      <p:cBhvr additive="base">
                                        <p:cTn id="7" dur="500" fill="hold"/>
                                        <p:tgtEl>
                                          <p:spTgt spid="65539">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39">
                                            <p:txEl>
                                              <p:pRg st="6" end="6"/>
                                            </p:txEl>
                                          </p:spTgt>
                                        </p:tgtEl>
                                        <p:attrNameLst>
                                          <p:attrName>style.visibility</p:attrName>
                                        </p:attrNameLst>
                                      </p:cBhvr>
                                      <p:to>
                                        <p:strVal val="visible"/>
                                      </p:to>
                                    </p:set>
                                    <p:anim calcmode="lin" valueType="num">
                                      <p:cBhvr additive="base">
                                        <p:cTn id="11" dur="500" fill="hold"/>
                                        <p:tgtEl>
                                          <p:spTgt spid="65539">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55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4294967295"/>
          </p:nvPr>
        </p:nvSpPr>
        <p:spPr>
          <a:xfrm>
            <a:off x="381000" y="457200"/>
            <a:ext cx="8305800" cy="6019800"/>
          </a:xfrm>
        </p:spPr>
        <p:txBody>
          <a:bodyPr/>
          <a:lstStyle/>
          <a:p>
            <a:pPr eaLnBrk="1" hangingPunct="1">
              <a:buFont typeface="Wingdings" pitchFamily="2" charset="2"/>
              <a:buNone/>
              <a:defRPr/>
            </a:pPr>
            <a:endParaRPr lang="en-US" sz="3600" dirty="0" smtClean="0"/>
          </a:p>
          <a:p>
            <a:pPr eaLnBrk="1" hangingPunct="1">
              <a:buFont typeface="Wingdings" pitchFamily="2" charset="2"/>
              <a:buNone/>
              <a:defRPr/>
            </a:pPr>
            <a:endParaRPr lang="en-US" sz="3600" dirty="0" smtClean="0"/>
          </a:p>
          <a:p>
            <a:pPr eaLnBrk="1" hangingPunct="1">
              <a:buFont typeface="Wingdings" pitchFamily="2" charset="2"/>
              <a:buNone/>
              <a:defRPr/>
            </a:pPr>
            <a:r>
              <a:rPr lang="en-US" sz="4400" dirty="0" smtClean="0"/>
              <a:t>Today the A.D.A.’s treasurer is the director of investor relations for Johnson and Johnson</a:t>
            </a:r>
          </a:p>
          <a:p>
            <a:pPr eaLnBrk="1" hangingPunct="1">
              <a:buFont typeface="Wingdings" pitchFamily="2" charset="2"/>
              <a:buNone/>
              <a:defRPr/>
            </a:pPr>
            <a:r>
              <a:rPr lang="en-US" sz="3600" dirty="0" smtClean="0"/>
              <a:t>				</a:t>
            </a:r>
            <a:r>
              <a:rPr lang="en-US" sz="2800" dirty="0" smtClean="0"/>
              <a:t>New York Times, 11/25/06</a:t>
            </a:r>
          </a:p>
        </p:txBody>
      </p:sp>
    </p:spTree>
    <p:extLst>
      <p:ext uri="{BB962C8B-B14F-4D97-AF65-F5344CB8AC3E}">
        <p14:creationId xmlns:p14="http://schemas.microsoft.com/office/powerpoint/2010/main" val="16930509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endParaRPr lang="en-US" smtClean="0"/>
          </a:p>
        </p:txBody>
      </p:sp>
      <p:sp>
        <p:nvSpPr>
          <p:cNvPr id="82947" name="Rectangle 3"/>
          <p:cNvSpPr>
            <a:spLocks noGrp="1" noChangeArrowheads="1"/>
          </p:cNvSpPr>
          <p:nvPr>
            <p:ph type="body" idx="1"/>
          </p:nvPr>
        </p:nvSpPr>
        <p:spPr/>
        <p:txBody>
          <a:bodyPr/>
          <a:lstStyle/>
          <a:p>
            <a:pPr eaLnBrk="1" hangingPunct="1">
              <a:buFont typeface="Wingdings" pitchFamily="2" charset="2"/>
              <a:buNone/>
              <a:defRPr/>
            </a:pPr>
            <a:r>
              <a:rPr lang="en-US" dirty="0" smtClean="0"/>
              <a:t>“The precise drugs used and their exact sequence may not be as important as achieving and maintaining </a:t>
            </a:r>
            <a:r>
              <a:rPr lang="en-US" dirty="0" err="1" smtClean="0"/>
              <a:t>glycemic</a:t>
            </a:r>
            <a:r>
              <a:rPr lang="en-US" dirty="0" smtClean="0"/>
              <a:t> targets safely.”</a:t>
            </a:r>
          </a:p>
          <a:p>
            <a:pPr eaLnBrk="1" hangingPunct="1">
              <a:buFont typeface="Wingdings" pitchFamily="2" charset="2"/>
              <a:buNone/>
              <a:defRPr/>
            </a:pPr>
            <a:endParaRPr lang="en-US" dirty="0" smtClean="0"/>
          </a:p>
          <a:p>
            <a:pPr eaLnBrk="1" hangingPunct="1">
              <a:buFont typeface="Wingdings" pitchFamily="2" charset="2"/>
              <a:buNone/>
              <a:defRPr/>
            </a:pPr>
            <a:r>
              <a:rPr lang="en-US" smtClean="0"/>
              <a:t>					ADA guidelines 2011</a:t>
            </a:r>
          </a:p>
        </p:txBody>
      </p:sp>
    </p:spTree>
    <p:extLst>
      <p:ext uri="{BB962C8B-B14F-4D97-AF65-F5344CB8AC3E}">
        <p14:creationId xmlns:p14="http://schemas.microsoft.com/office/powerpoint/2010/main" val="9888646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Evidence from RCTs</a:t>
            </a:r>
            <a:endParaRPr lang="en-US" dirty="0"/>
          </a:p>
        </p:txBody>
      </p:sp>
      <p:sp>
        <p:nvSpPr>
          <p:cNvPr id="3" name="Content Placeholder 2"/>
          <p:cNvSpPr>
            <a:spLocks noGrp="1"/>
          </p:cNvSpPr>
          <p:nvPr>
            <p:ph idx="1"/>
          </p:nvPr>
        </p:nvSpPr>
        <p:spPr/>
        <p:txBody>
          <a:bodyPr/>
          <a:lstStyle/>
          <a:p>
            <a:pPr>
              <a:buFont typeface="Wingdings" pitchFamily="2" charset="2"/>
              <a:buNone/>
              <a:defRPr/>
            </a:pPr>
            <a:r>
              <a:rPr lang="en-US" dirty="0" smtClean="0"/>
              <a:t>Except for ACCORD and for </a:t>
            </a:r>
            <a:r>
              <a:rPr lang="en-US" dirty="0" err="1" smtClean="0"/>
              <a:t>metformin</a:t>
            </a:r>
            <a:r>
              <a:rPr lang="en-US" dirty="0" smtClean="0"/>
              <a:t> in UKPDS 34, no RCT of tight control in DM2 has shown a reduction in </a:t>
            </a:r>
          </a:p>
          <a:p>
            <a:pPr>
              <a:buFont typeface="Wingdings" pitchFamily="2" charset="2"/>
              <a:buNone/>
              <a:defRPr/>
            </a:pPr>
            <a:endParaRPr lang="en-US" dirty="0" smtClean="0"/>
          </a:p>
          <a:p>
            <a:pPr>
              <a:buFont typeface="Wingdings" pitchFamily="2" charset="2"/>
              <a:buNone/>
              <a:defRPr/>
            </a:pPr>
            <a:r>
              <a:rPr lang="en-US" dirty="0" smtClean="0"/>
              <a:t>	*MI				* Renal failure</a:t>
            </a:r>
          </a:p>
          <a:p>
            <a:pPr>
              <a:buFont typeface="Wingdings" pitchFamily="2" charset="2"/>
              <a:buNone/>
              <a:defRPr/>
            </a:pPr>
            <a:r>
              <a:rPr lang="en-US" dirty="0" smtClean="0"/>
              <a:t>	*CVA				* Blindness</a:t>
            </a:r>
          </a:p>
          <a:p>
            <a:pPr>
              <a:buFont typeface="Wingdings" pitchFamily="2" charset="2"/>
              <a:buNone/>
              <a:defRPr/>
            </a:pPr>
            <a:r>
              <a:rPr lang="en-US" dirty="0" smtClean="0"/>
              <a:t>	*Amputation		* Neuropathy</a:t>
            </a:r>
          </a:p>
          <a:p>
            <a:pPr>
              <a:buFont typeface="Wingdings" pitchFamily="2" charset="2"/>
              <a:buNone/>
              <a:defRPr/>
            </a:pPr>
            <a:r>
              <a:rPr lang="en-US" dirty="0" smtClean="0"/>
              <a:t>						* Death</a:t>
            </a:r>
            <a:endParaRPr lang="en-US" dirty="0"/>
          </a:p>
        </p:txBody>
      </p:sp>
    </p:spTree>
    <p:extLst>
      <p:ext uri="{BB962C8B-B14F-4D97-AF65-F5344CB8AC3E}">
        <p14:creationId xmlns:p14="http://schemas.microsoft.com/office/powerpoint/2010/main" val="7495220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400" dirty="0" smtClean="0"/>
              <a:t>For GERD, AD, dementia-related behavioral disturbance, chronic sedentary feasting:</a:t>
            </a:r>
          </a:p>
          <a:p>
            <a:r>
              <a:rPr lang="en-US" sz="4400" dirty="0" smtClean="0"/>
              <a:t>First do no Pharm.</a:t>
            </a:r>
          </a:p>
          <a:p>
            <a:r>
              <a:rPr lang="en-US" sz="4400" dirty="0" smtClean="0"/>
              <a:t>Or as </a:t>
            </a:r>
            <a:r>
              <a:rPr lang="en-US" sz="4400" dirty="0" err="1" smtClean="0"/>
              <a:t>Olser</a:t>
            </a:r>
            <a:r>
              <a:rPr lang="en-US" sz="4400" dirty="0" smtClean="0"/>
              <a:t> said, “ .. “</a:t>
            </a:r>
            <a:endParaRPr lang="en-US" sz="4400" dirty="0"/>
          </a:p>
        </p:txBody>
      </p:sp>
    </p:spTree>
    <p:extLst>
      <p:ext uri="{BB962C8B-B14F-4D97-AF65-F5344CB8AC3E}">
        <p14:creationId xmlns:p14="http://schemas.microsoft.com/office/powerpoint/2010/main" val="16206643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890737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6"/>
          <p:cNvSpPr>
            <a:spLocks noChangeArrowheads="1"/>
          </p:cNvSpPr>
          <p:nvPr/>
        </p:nvSpPr>
        <p:spPr bwMode="auto">
          <a:xfrm>
            <a:off x="457200" y="138113"/>
            <a:ext cx="8382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spcBef>
                <a:spcPct val="20000"/>
              </a:spcBef>
              <a:buClr>
                <a:srgbClr val="FFFFFF"/>
              </a:buClr>
              <a:buSzPct val="70000"/>
              <a:buFont typeface="Wingdings" pitchFamily="2" charset="2"/>
              <a:buChar char="u"/>
            </a:pPr>
            <a:r>
              <a:rPr lang="en-US" sz="3600"/>
              <a:t> </a:t>
            </a:r>
            <a:r>
              <a:rPr lang="en-US" sz="3600">
                <a:latin typeface="Eras Medium ITC" pitchFamily="34" charset="0"/>
              </a:rPr>
              <a:t>As compared with standard therapy, the use of intensive therapy to target normal glycated hemoglobin levels for 3.5 years increased mortality and did not significantly reduce major cardiovascular events. These findings identify a previously unrecognized harm of intensive glucose lowering in high-risk patients with type 2 diabetes.</a:t>
            </a:r>
          </a:p>
          <a:p>
            <a:pPr algn="r"/>
            <a:endParaRPr lang="en-US" sz="2800">
              <a:latin typeface="Eras Medium ITC" pitchFamily="34" charset="0"/>
            </a:endParaRPr>
          </a:p>
          <a:p>
            <a:pPr algn="r"/>
            <a:r>
              <a:rPr lang="en-US" sz="2400">
                <a:latin typeface="Eras Medium ITC" pitchFamily="34" charset="0"/>
              </a:rPr>
              <a:t>ACCORD</a:t>
            </a:r>
            <a:br>
              <a:rPr lang="en-US" sz="2400">
                <a:latin typeface="Eras Medium ITC" pitchFamily="34" charset="0"/>
              </a:rPr>
            </a:br>
            <a:r>
              <a:rPr lang="en-US" sz="2400">
                <a:latin typeface="Eras Medium ITC" pitchFamily="34" charset="0"/>
              </a:rPr>
              <a:t>NEJM</a:t>
            </a:r>
          </a:p>
        </p:txBody>
      </p:sp>
    </p:spTree>
    <p:extLst>
      <p:ext uri="{BB962C8B-B14F-4D97-AF65-F5344CB8AC3E}">
        <p14:creationId xmlns:p14="http://schemas.microsoft.com/office/powerpoint/2010/main" val="16137303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5"/>
          <p:cNvSpPr>
            <a:spLocks noChangeArrowheads="1"/>
          </p:cNvSpPr>
          <p:nvPr/>
        </p:nvSpPr>
        <p:spPr bwMode="auto">
          <a:xfrm>
            <a:off x="381000" y="768350"/>
            <a:ext cx="8229600" cy="54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tabLst>
                <a:tab pos="457200" algn="l"/>
              </a:tabLst>
            </a:pPr>
            <a:endParaRPr lang="en-US"/>
          </a:p>
          <a:p>
            <a:pPr>
              <a:tabLst>
                <a:tab pos="457200" algn="l"/>
              </a:tabLst>
            </a:pPr>
            <a:endParaRPr lang="en-US"/>
          </a:p>
          <a:p>
            <a:pPr>
              <a:tabLst>
                <a:tab pos="457200" algn="l"/>
              </a:tabLst>
            </a:pPr>
            <a:endParaRPr lang="en-US" sz="2200"/>
          </a:p>
          <a:p>
            <a:pPr>
              <a:tabLst>
                <a:tab pos="457200" algn="l"/>
              </a:tabLst>
            </a:pPr>
            <a:r>
              <a:rPr lang="en-US" sz="3200">
                <a:sym typeface="Wingdings 2" pitchFamily="18" charset="2"/>
              </a:rPr>
              <a:t></a:t>
            </a:r>
            <a:r>
              <a:rPr lang="en-US" sz="3200"/>
              <a:t> Intensive glucose control in patients with poorly controlled type 2 diabetes had no significant effect on the rates of major cardiovascular events, death, or microvascular complications with the exception of progression of albuminuria (P = 0.01)</a:t>
            </a:r>
          </a:p>
          <a:p>
            <a:pPr>
              <a:tabLst>
                <a:tab pos="457200" algn="l"/>
              </a:tabLst>
            </a:pPr>
            <a:endParaRPr lang="en-US" sz="2200"/>
          </a:p>
          <a:p>
            <a:pPr algn="r">
              <a:tabLst>
                <a:tab pos="457200" algn="l"/>
              </a:tabLst>
            </a:pPr>
            <a:r>
              <a:rPr lang="en-US" sz="2200"/>
              <a:t>VADT</a:t>
            </a:r>
          </a:p>
          <a:p>
            <a:pPr algn="r">
              <a:tabLst>
                <a:tab pos="457200" algn="l"/>
              </a:tabLst>
            </a:pPr>
            <a:r>
              <a:rPr lang="en-US" sz="2200"/>
              <a:t>NEJM</a:t>
            </a:r>
          </a:p>
        </p:txBody>
      </p:sp>
    </p:spTree>
    <p:extLst>
      <p:ext uri="{BB962C8B-B14F-4D97-AF65-F5344CB8AC3E}">
        <p14:creationId xmlns:p14="http://schemas.microsoft.com/office/powerpoint/2010/main" val="123050167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p:cNvSpPr>
          <p:nvPr/>
        </p:nvSpPr>
        <p:spPr bwMode="auto">
          <a:xfrm>
            <a:off x="457200" y="762000"/>
            <a:ext cx="8229600" cy="5368925"/>
          </a:xfrm>
          <a:prstGeom prst="rect">
            <a:avLst/>
          </a:prstGeom>
          <a:noFill/>
          <a:ln w="9525">
            <a:noFill/>
            <a:miter lim="800000"/>
            <a:headEnd/>
            <a:tailEnd/>
          </a:ln>
        </p:spPr>
        <p:txBody>
          <a:bodyPr/>
          <a:lstStyle/>
          <a:p>
            <a:pPr marL="342900" indent="-342900">
              <a:spcBef>
                <a:spcPct val="20000"/>
              </a:spcBef>
              <a:buClr>
                <a:srgbClr val="FFFFFF"/>
              </a:buClr>
              <a:buSzPct val="70000"/>
              <a:buFont typeface="Wingdings" pitchFamily="2" charset="2"/>
              <a:buChar char="u"/>
              <a:defRPr/>
            </a:pPr>
            <a:r>
              <a:rPr lang="en-US" sz="3200" dirty="0">
                <a:solidFill>
                  <a:srgbClr val="AA5A9D"/>
                </a:solidFill>
              </a:rPr>
              <a:t> </a:t>
            </a:r>
            <a:r>
              <a:rPr lang="en-US" sz="3200" dirty="0">
                <a:latin typeface="+mj-lt"/>
              </a:rPr>
              <a:t>A strategy of intensive glucose control, involving </a:t>
            </a:r>
            <a:r>
              <a:rPr lang="en-US" sz="3200" dirty="0" err="1">
                <a:latin typeface="+mj-lt"/>
              </a:rPr>
              <a:t>gliclazide</a:t>
            </a:r>
            <a:r>
              <a:rPr lang="en-US" sz="3200" dirty="0">
                <a:latin typeface="+mj-lt"/>
              </a:rPr>
              <a:t> (modified release) and other drugs as required, that lowered the </a:t>
            </a:r>
            <a:r>
              <a:rPr lang="en-US" sz="3200" dirty="0" err="1">
                <a:latin typeface="+mj-lt"/>
              </a:rPr>
              <a:t>glycated</a:t>
            </a:r>
            <a:r>
              <a:rPr lang="en-US" sz="3200" dirty="0">
                <a:latin typeface="+mj-lt"/>
              </a:rPr>
              <a:t> hemoglobin value to 6.5% yielded a 10% relative reduction in the combined outcome of major </a:t>
            </a:r>
            <a:r>
              <a:rPr lang="en-US" sz="3200" dirty="0" err="1">
                <a:latin typeface="+mj-lt"/>
              </a:rPr>
              <a:t>macrovascular</a:t>
            </a:r>
            <a:r>
              <a:rPr lang="en-US" sz="3200" dirty="0">
                <a:latin typeface="+mj-lt"/>
              </a:rPr>
              <a:t> and </a:t>
            </a:r>
            <a:r>
              <a:rPr lang="en-US" sz="3200" dirty="0" err="1">
                <a:latin typeface="+mj-lt"/>
              </a:rPr>
              <a:t>microvascular</a:t>
            </a:r>
            <a:r>
              <a:rPr lang="en-US" sz="3200" dirty="0">
                <a:latin typeface="+mj-lt"/>
              </a:rPr>
              <a:t> events, primarily as a consequence of a 21% relative reduction in nephropathy</a:t>
            </a:r>
            <a:endParaRPr lang="en-US" sz="3200" b="1" dirty="0">
              <a:latin typeface="Eras Medium ITC" pitchFamily="34" charset="0"/>
            </a:endParaRPr>
          </a:p>
          <a:p>
            <a:pPr marL="342900" indent="-342900">
              <a:spcBef>
                <a:spcPct val="20000"/>
              </a:spcBef>
              <a:buClr>
                <a:srgbClr val="FFFFFF"/>
              </a:buClr>
              <a:buSzPct val="70000"/>
              <a:buFont typeface="Wingdings" pitchFamily="2" charset="2"/>
              <a:buNone/>
              <a:defRPr/>
            </a:pPr>
            <a:r>
              <a:rPr lang="en-US" sz="3200" b="1" dirty="0">
                <a:latin typeface="Eras Medium ITC" pitchFamily="34" charset="0"/>
              </a:rPr>
              <a:t>							ADVANCE</a:t>
            </a:r>
          </a:p>
          <a:p>
            <a:pPr marL="342900" indent="-342900">
              <a:spcBef>
                <a:spcPct val="20000"/>
              </a:spcBef>
              <a:buClr>
                <a:srgbClr val="FFFFFF"/>
              </a:buClr>
              <a:buSzPct val="70000"/>
              <a:buFont typeface="Wingdings" pitchFamily="2" charset="2"/>
              <a:buNone/>
              <a:defRPr/>
            </a:pPr>
            <a:r>
              <a:rPr lang="en-US" sz="3200" b="1" dirty="0">
                <a:latin typeface="Eras Medium ITC" pitchFamily="34" charset="0"/>
              </a:rPr>
              <a:t>							NEJM</a:t>
            </a:r>
          </a:p>
          <a:p>
            <a:pPr marL="342900" indent="-342900">
              <a:spcBef>
                <a:spcPct val="20000"/>
              </a:spcBef>
              <a:buClr>
                <a:schemeClr val="hlink"/>
              </a:buClr>
              <a:buSzPct val="70000"/>
              <a:buFont typeface="Wingdings" pitchFamily="2" charset="2"/>
              <a:buChar char="u"/>
              <a:defRPr/>
            </a:pPr>
            <a:endParaRPr lang="en-US" sz="3200" dirty="0"/>
          </a:p>
        </p:txBody>
      </p:sp>
    </p:spTree>
    <p:extLst>
      <p:ext uri="{BB962C8B-B14F-4D97-AF65-F5344CB8AC3E}">
        <p14:creationId xmlns:p14="http://schemas.microsoft.com/office/powerpoint/2010/main" val="1468665878"/>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a:xfrm>
            <a:off x="0" y="277813"/>
            <a:ext cx="8229600" cy="1139825"/>
          </a:xfrm>
        </p:spPr>
        <p:txBody>
          <a:bodyPr/>
          <a:lstStyle/>
          <a:p>
            <a:pPr>
              <a:defRPr/>
            </a:pPr>
            <a:r>
              <a:rPr lang="en-US" smtClean="0"/>
              <a:t>ADVANCE</a:t>
            </a:r>
          </a:p>
        </p:txBody>
      </p:sp>
      <p:sp>
        <p:nvSpPr>
          <p:cNvPr id="62466" name="Rectangle 3"/>
          <p:cNvSpPr>
            <a:spLocks noGrp="1" noChangeArrowheads="1"/>
          </p:cNvSpPr>
          <p:nvPr>
            <p:ph type="body" idx="4294967295"/>
          </p:nvPr>
        </p:nvSpPr>
        <p:spPr>
          <a:xfrm>
            <a:off x="0" y="1600200"/>
            <a:ext cx="8229600" cy="4530725"/>
          </a:xfrm>
        </p:spPr>
        <p:txBody>
          <a:bodyPr/>
          <a:lstStyle/>
          <a:p>
            <a:pPr>
              <a:lnSpc>
                <a:spcPct val="80000"/>
              </a:lnSpc>
              <a:defRPr/>
            </a:pPr>
            <a:r>
              <a:rPr lang="en-US" sz="2800" dirty="0" smtClean="0"/>
              <a:t>Combined endpoint;  5 </a:t>
            </a:r>
            <a:r>
              <a:rPr lang="en-US" sz="2800" dirty="0" err="1" smtClean="0"/>
              <a:t>yrs</a:t>
            </a:r>
            <a:r>
              <a:rPr lang="en-US" sz="2800" dirty="0" smtClean="0"/>
              <a:t>: 18.1 </a:t>
            </a:r>
            <a:r>
              <a:rPr lang="en-US" sz="2800" dirty="0" err="1" smtClean="0"/>
              <a:t>vs</a:t>
            </a:r>
            <a:r>
              <a:rPr lang="en-US" sz="2800" dirty="0" smtClean="0"/>
              <a:t> 20%</a:t>
            </a:r>
          </a:p>
          <a:p>
            <a:pPr>
              <a:lnSpc>
                <a:spcPct val="80000"/>
              </a:lnSpc>
              <a:defRPr/>
            </a:pPr>
            <a:r>
              <a:rPr lang="en-US" sz="2800" dirty="0" err="1" smtClean="0"/>
              <a:t>Microvascular</a:t>
            </a:r>
            <a:r>
              <a:rPr lang="en-US" sz="2800" dirty="0" smtClean="0"/>
              <a:t>: 9.4 </a:t>
            </a:r>
            <a:r>
              <a:rPr lang="en-US" sz="2800" dirty="0" err="1" smtClean="0"/>
              <a:t>vs</a:t>
            </a:r>
            <a:r>
              <a:rPr lang="en-US" sz="2800" dirty="0" smtClean="0"/>
              <a:t> 10.9</a:t>
            </a:r>
          </a:p>
          <a:p>
            <a:pPr>
              <a:lnSpc>
                <a:spcPct val="80000"/>
              </a:lnSpc>
              <a:defRPr/>
            </a:pPr>
            <a:r>
              <a:rPr lang="en-US" sz="2800" dirty="0" smtClean="0"/>
              <a:t>(Nephropathy: 4.1 </a:t>
            </a:r>
            <a:r>
              <a:rPr lang="en-US" sz="2800" dirty="0" err="1" smtClean="0"/>
              <a:t>vs</a:t>
            </a:r>
            <a:r>
              <a:rPr lang="en-US" sz="2800" dirty="0" smtClean="0"/>
              <a:t> 5.2)</a:t>
            </a:r>
          </a:p>
          <a:p>
            <a:pPr>
              <a:lnSpc>
                <a:spcPct val="80000"/>
              </a:lnSpc>
              <a:defRPr/>
            </a:pPr>
            <a:endParaRPr lang="en-US" sz="2800" dirty="0" smtClean="0"/>
          </a:p>
          <a:p>
            <a:pPr>
              <a:lnSpc>
                <a:spcPct val="80000"/>
              </a:lnSpc>
              <a:buFontTx/>
              <a:buNone/>
              <a:defRPr/>
            </a:pPr>
            <a:r>
              <a:rPr lang="en-US" sz="2800" dirty="0" smtClean="0"/>
              <a:t>No difference in </a:t>
            </a:r>
          </a:p>
          <a:p>
            <a:pPr>
              <a:lnSpc>
                <a:spcPct val="80000"/>
              </a:lnSpc>
              <a:buFontTx/>
              <a:buNone/>
              <a:defRPr/>
            </a:pPr>
            <a:endParaRPr lang="en-US" sz="2800" dirty="0" smtClean="0"/>
          </a:p>
          <a:p>
            <a:pPr>
              <a:lnSpc>
                <a:spcPct val="80000"/>
              </a:lnSpc>
              <a:defRPr/>
            </a:pPr>
            <a:r>
              <a:rPr lang="en-US" sz="2800" dirty="0" smtClean="0"/>
              <a:t>Major </a:t>
            </a:r>
            <a:r>
              <a:rPr lang="en-US" sz="2800" dirty="0" err="1" smtClean="0"/>
              <a:t>macrovascular</a:t>
            </a:r>
            <a:r>
              <a:rPr lang="en-US" sz="2800" dirty="0" smtClean="0"/>
              <a:t> events</a:t>
            </a:r>
          </a:p>
          <a:p>
            <a:pPr>
              <a:lnSpc>
                <a:spcPct val="80000"/>
              </a:lnSpc>
              <a:defRPr/>
            </a:pPr>
            <a:r>
              <a:rPr lang="en-US" sz="2800" dirty="0" smtClean="0"/>
              <a:t>Death from cardiovascular causes</a:t>
            </a:r>
          </a:p>
          <a:p>
            <a:pPr>
              <a:lnSpc>
                <a:spcPct val="80000"/>
              </a:lnSpc>
              <a:defRPr/>
            </a:pPr>
            <a:r>
              <a:rPr lang="en-US" sz="2800" dirty="0" smtClean="0"/>
              <a:t>Death from any cause</a:t>
            </a:r>
          </a:p>
          <a:p>
            <a:pPr>
              <a:lnSpc>
                <a:spcPct val="80000"/>
              </a:lnSpc>
              <a:defRPr/>
            </a:pPr>
            <a:endParaRPr lang="en-US" sz="2800" dirty="0" smtClean="0"/>
          </a:p>
        </p:txBody>
      </p:sp>
    </p:spTree>
    <p:extLst>
      <p:ext uri="{BB962C8B-B14F-4D97-AF65-F5344CB8AC3E}">
        <p14:creationId xmlns:p14="http://schemas.microsoft.com/office/powerpoint/2010/main" val="20257576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466">
                                            <p:txEl>
                                              <p:pRg st="4" end="4"/>
                                            </p:txEl>
                                          </p:spTgt>
                                        </p:tgtEl>
                                        <p:attrNameLst>
                                          <p:attrName>style.visibility</p:attrName>
                                        </p:attrNameLst>
                                      </p:cBhvr>
                                      <p:to>
                                        <p:strVal val="visible"/>
                                      </p:to>
                                    </p:set>
                                    <p:anim calcmode="lin" valueType="num">
                                      <p:cBhvr additive="base">
                                        <p:cTn id="7" dur="500" fill="hold"/>
                                        <p:tgtEl>
                                          <p:spTgt spid="6246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6">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2466">
                                            <p:txEl>
                                              <p:pRg st="6" end="6"/>
                                            </p:txEl>
                                          </p:spTgt>
                                        </p:tgtEl>
                                        <p:attrNameLst>
                                          <p:attrName>style.visibility</p:attrName>
                                        </p:attrNameLst>
                                      </p:cBhvr>
                                      <p:to>
                                        <p:strVal val="visible"/>
                                      </p:to>
                                    </p:set>
                                    <p:anim calcmode="lin" valueType="num">
                                      <p:cBhvr additive="base">
                                        <p:cTn id="11" dur="500" fill="hold"/>
                                        <p:tgtEl>
                                          <p:spTgt spid="62466">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2466">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2466">
                                            <p:txEl>
                                              <p:pRg st="7" end="7"/>
                                            </p:txEl>
                                          </p:spTgt>
                                        </p:tgtEl>
                                        <p:attrNameLst>
                                          <p:attrName>style.visibility</p:attrName>
                                        </p:attrNameLst>
                                      </p:cBhvr>
                                      <p:to>
                                        <p:strVal val="visible"/>
                                      </p:to>
                                    </p:set>
                                    <p:anim calcmode="lin" valueType="num">
                                      <p:cBhvr additive="base">
                                        <p:cTn id="15" dur="500" fill="hold"/>
                                        <p:tgtEl>
                                          <p:spTgt spid="62466">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2466">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2466">
                                            <p:txEl>
                                              <p:pRg st="8" end="8"/>
                                            </p:txEl>
                                          </p:spTgt>
                                        </p:tgtEl>
                                        <p:attrNameLst>
                                          <p:attrName>style.visibility</p:attrName>
                                        </p:attrNameLst>
                                      </p:cBhvr>
                                      <p:to>
                                        <p:strVal val="visible"/>
                                      </p:to>
                                    </p:set>
                                    <p:anim calcmode="lin" valueType="num">
                                      <p:cBhvr additive="base">
                                        <p:cTn id="19" dur="500" fill="hold"/>
                                        <p:tgtEl>
                                          <p:spTgt spid="62466">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6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p:cNvSpPr>
          <p:nvPr/>
        </p:nvSpPr>
        <p:spPr bwMode="auto">
          <a:xfrm>
            <a:off x="533400" y="533400"/>
            <a:ext cx="8229600" cy="6054725"/>
          </a:xfrm>
          <a:prstGeom prst="rect">
            <a:avLst/>
          </a:prstGeom>
          <a:noFill/>
          <a:ln w="9525">
            <a:noFill/>
            <a:miter lim="800000"/>
            <a:headEnd/>
            <a:tailEnd/>
          </a:ln>
        </p:spPr>
        <p:txBody>
          <a:bodyPr/>
          <a:lstStyle/>
          <a:p>
            <a:pPr marL="342900" indent="-342900">
              <a:spcBef>
                <a:spcPct val="20000"/>
              </a:spcBef>
              <a:buClr>
                <a:srgbClr val="FFFFFF"/>
              </a:buClr>
              <a:buSzPct val="70000"/>
              <a:buFont typeface="Wingdings" pitchFamily="2" charset="2"/>
              <a:buChar char="u"/>
              <a:defRPr/>
            </a:pPr>
            <a:r>
              <a:rPr lang="en-US" sz="3200" dirty="0"/>
              <a:t> </a:t>
            </a:r>
            <a:r>
              <a:rPr lang="en-US" sz="3200" b="1" dirty="0">
                <a:latin typeface="Eras Medium ITC" pitchFamily="34" charset="0"/>
              </a:rPr>
              <a:t>The main benefit conferred by the ADVANCE treatment regimen was a one-fifth reduction in renal complications. </a:t>
            </a:r>
          </a:p>
          <a:p>
            <a:pPr marL="342900" indent="-342900">
              <a:spcBef>
                <a:spcPct val="20000"/>
              </a:spcBef>
              <a:buClr>
                <a:srgbClr val="FFFFFF"/>
              </a:buClr>
              <a:buSzPct val="70000"/>
              <a:defRPr/>
            </a:pPr>
            <a:r>
              <a:rPr lang="en-US" sz="3200" b="1" dirty="0">
                <a:latin typeface="Eras Medium ITC" pitchFamily="34" charset="0"/>
              </a:rPr>
              <a:t>	</a:t>
            </a:r>
            <a:r>
              <a:rPr lang="en-US" sz="2000" b="1" dirty="0">
                <a:latin typeface="+mn-lt"/>
              </a:rPr>
              <a:t>[From 5 to 4 per 100 over 5 years.</a:t>
            </a:r>
          </a:p>
          <a:p>
            <a:pPr marL="342900" indent="-342900">
              <a:spcBef>
                <a:spcPct val="20000"/>
              </a:spcBef>
              <a:buClr>
                <a:srgbClr val="FFFFFF"/>
              </a:buClr>
              <a:buSzPct val="70000"/>
              <a:defRPr/>
            </a:pPr>
            <a:r>
              <a:rPr lang="en-US" sz="2000" b="1" dirty="0">
                <a:latin typeface="+mn-lt"/>
              </a:rPr>
              <a:t>	Chance of not having </a:t>
            </a:r>
            <a:r>
              <a:rPr lang="en-US" sz="2000" b="1" dirty="0" err="1">
                <a:latin typeface="+mn-lt"/>
              </a:rPr>
              <a:t>macroalbuminuria</a:t>
            </a:r>
            <a:r>
              <a:rPr lang="en-US" sz="2000" b="1" dirty="0">
                <a:latin typeface="+mn-lt"/>
              </a:rPr>
              <a:t>: 95 -&gt;96%]</a:t>
            </a:r>
          </a:p>
          <a:p>
            <a:pPr marL="342900" indent="-342900">
              <a:spcBef>
                <a:spcPct val="20000"/>
              </a:spcBef>
              <a:buClr>
                <a:srgbClr val="FFFFFF"/>
              </a:buClr>
              <a:buSzPct val="70000"/>
              <a:defRPr/>
            </a:pPr>
            <a:r>
              <a:rPr lang="en-US" sz="3200" b="1" dirty="0">
                <a:latin typeface="Eras Medium ITC" pitchFamily="34" charset="0"/>
              </a:rPr>
              <a:t>	The </a:t>
            </a:r>
            <a:r>
              <a:rPr lang="en-US" sz="3200" dirty="0">
                <a:latin typeface="Eras Medium ITC" pitchFamily="34" charset="0"/>
              </a:rPr>
              <a:t>component</a:t>
            </a:r>
            <a:r>
              <a:rPr lang="en-US" sz="3200" b="1" dirty="0">
                <a:latin typeface="Eras Medium ITC" pitchFamily="34" charset="0"/>
              </a:rPr>
              <a:t> of new or worsening nephropathy most clearly reduced through intensive glucose control was the development of </a:t>
            </a:r>
            <a:r>
              <a:rPr lang="en-US" sz="3200" b="1" dirty="0" err="1">
                <a:latin typeface="Eras Medium ITC" pitchFamily="34" charset="0"/>
              </a:rPr>
              <a:t>macroalbuminuria</a:t>
            </a:r>
            <a:r>
              <a:rPr lang="en-US" sz="3200" b="1" dirty="0">
                <a:latin typeface="Eras Medium ITC" pitchFamily="34" charset="0"/>
              </a:rPr>
              <a:t>.</a:t>
            </a:r>
          </a:p>
          <a:p>
            <a:pPr marL="342900" indent="-342900">
              <a:spcBef>
                <a:spcPct val="20000"/>
              </a:spcBef>
              <a:buClr>
                <a:srgbClr val="FFFFFF"/>
              </a:buClr>
              <a:buSzPct val="70000"/>
              <a:buFont typeface="Wingdings" pitchFamily="2" charset="2"/>
              <a:buNone/>
              <a:defRPr/>
            </a:pPr>
            <a:endParaRPr lang="en-US" sz="2800" b="1" dirty="0">
              <a:latin typeface="Eras Medium ITC" pitchFamily="34" charset="0"/>
            </a:endParaRPr>
          </a:p>
          <a:p>
            <a:pPr marL="342900" indent="-342900">
              <a:spcBef>
                <a:spcPct val="20000"/>
              </a:spcBef>
              <a:buClr>
                <a:srgbClr val="FFFFFF"/>
              </a:buClr>
              <a:buSzPct val="70000"/>
              <a:buFont typeface="Wingdings" pitchFamily="2" charset="2"/>
              <a:buNone/>
              <a:defRPr/>
            </a:pPr>
            <a:r>
              <a:rPr lang="en-US" b="1" dirty="0"/>
              <a:t>							ADVANCE</a:t>
            </a:r>
          </a:p>
          <a:p>
            <a:pPr marL="342900" indent="-342900">
              <a:spcBef>
                <a:spcPct val="20000"/>
              </a:spcBef>
              <a:buClr>
                <a:srgbClr val="FFFFFF"/>
              </a:buClr>
              <a:buSzPct val="70000"/>
              <a:buFont typeface="Wingdings" pitchFamily="2" charset="2"/>
              <a:buNone/>
              <a:defRPr/>
            </a:pPr>
            <a:r>
              <a:rPr lang="en-US" b="1" dirty="0"/>
              <a:t>							NEJM </a:t>
            </a:r>
          </a:p>
          <a:p>
            <a:pPr marL="342900" indent="-342900">
              <a:spcBef>
                <a:spcPct val="20000"/>
              </a:spcBef>
              <a:buClr>
                <a:srgbClr val="FFFFFF"/>
              </a:buClr>
              <a:buSzPct val="70000"/>
              <a:buFont typeface="Wingdings" pitchFamily="2" charset="2"/>
              <a:buNone/>
              <a:defRPr/>
            </a:pPr>
            <a:endParaRPr lang="en-US" sz="3200" dirty="0"/>
          </a:p>
        </p:txBody>
      </p:sp>
    </p:spTree>
    <p:extLst>
      <p:ext uri="{BB962C8B-B14F-4D97-AF65-F5344CB8AC3E}">
        <p14:creationId xmlns:p14="http://schemas.microsoft.com/office/powerpoint/2010/main" val="2929219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can0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5280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109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endParaRPr lang="en-US" smtClean="0"/>
          </a:p>
        </p:txBody>
      </p:sp>
      <p:sp>
        <p:nvSpPr>
          <p:cNvPr id="75779" name="Rectangle 3"/>
          <p:cNvSpPr>
            <a:spLocks noGrp="1" noChangeArrowheads="1"/>
          </p:cNvSpPr>
          <p:nvPr>
            <p:ph type="body" idx="1"/>
          </p:nvPr>
        </p:nvSpPr>
        <p:spPr/>
        <p:txBody>
          <a:bodyPr/>
          <a:lstStyle/>
          <a:p>
            <a:pPr eaLnBrk="1" hangingPunct="1">
              <a:defRPr/>
            </a:pPr>
            <a:endParaRPr lang="en-US" smtClean="0"/>
          </a:p>
          <a:p>
            <a:pPr eaLnBrk="1" hangingPunct="1">
              <a:defRPr/>
            </a:pPr>
            <a:endParaRPr lang="en-US" smtClean="0"/>
          </a:p>
          <a:p>
            <a:pPr eaLnBrk="1" hangingPunct="1">
              <a:defRPr/>
            </a:pPr>
            <a:endParaRPr lang="en-US" smtClean="0"/>
          </a:p>
          <a:p>
            <a:pPr eaLnBrk="1" hangingPunct="1">
              <a:buFont typeface="Wingdings" pitchFamily="2" charset="2"/>
              <a:buNone/>
              <a:defRPr/>
            </a:pPr>
            <a:r>
              <a:rPr lang="en-US" smtClean="0"/>
              <a:t>                      CANCER?</a:t>
            </a:r>
          </a:p>
        </p:txBody>
      </p:sp>
    </p:spTree>
    <p:extLst>
      <p:ext uri="{BB962C8B-B14F-4D97-AF65-F5344CB8AC3E}">
        <p14:creationId xmlns:p14="http://schemas.microsoft.com/office/powerpoint/2010/main" val="3527943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rPr>
              <a:t/>
            </a:r>
            <a:br>
              <a:rPr lang="en-US" dirty="0" smtClean="0">
                <a:latin typeface="Times New Roman" pitchFamily="18" charset="0"/>
              </a:rPr>
            </a:br>
            <a:r>
              <a:rPr lang="en-US" dirty="0" smtClean="0">
                <a:latin typeface="Times New Roman" pitchFamily="18" charset="0"/>
              </a:rPr>
              <a:t>GERD</a:t>
            </a:r>
            <a:r>
              <a:rPr lang="en-US" dirty="0">
                <a:latin typeface="Times New Roman" pitchFamily="18" charset="0"/>
              </a:rPr>
              <a:t>, Barrett’s, Cancer?</a:t>
            </a:r>
            <a:br>
              <a:rPr lang="en-US" dirty="0">
                <a:latin typeface="Times New Roman" pitchFamily="18" charset="0"/>
              </a:rPr>
            </a:br>
            <a:endParaRPr lang="en-US" dirty="0"/>
          </a:p>
        </p:txBody>
      </p:sp>
      <p:sp>
        <p:nvSpPr>
          <p:cNvPr id="68610" name="Rectangle 2"/>
          <p:cNvSpPr>
            <a:spLocks noGrp="1" noChangeArrowheads="1"/>
          </p:cNvSpPr>
          <p:nvPr>
            <p:ph idx="1"/>
          </p:nvPr>
        </p:nvSpPr>
        <p:spPr/>
        <p:txBody>
          <a:bodyPr>
            <a:noAutofit/>
          </a:bodyPr>
          <a:lstStyle/>
          <a:p>
            <a:pPr>
              <a:lnSpc>
                <a:spcPct val="80000"/>
              </a:lnSpc>
              <a:defRPr/>
            </a:pPr>
            <a:r>
              <a:rPr lang="en-US" dirty="0">
                <a:latin typeface="Times New Roman" pitchFamily="18" charset="0"/>
              </a:rPr>
              <a:t>	</a:t>
            </a:r>
            <a:r>
              <a:rPr lang="en-US" i="1" dirty="0"/>
              <a:t>For patients with Barrett’s esophagus, the goal of pharmacologic acid suppression with agents such as the proton pump inhibitors is to control reflux symptoms. </a:t>
            </a:r>
            <a:endParaRPr lang="en-US" i="1" dirty="0" smtClean="0"/>
          </a:p>
          <a:p>
            <a:pPr marL="0" indent="0">
              <a:lnSpc>
                <a:spcPct val="80000"/>
              </a:lnSpc>
              <a:buNone/>
              <a:defRPr/>
            </a:pPr>
            <a:r>
              <a:rPr lang="en-US" i="1" dirty="0"/>
              <a:t>	</a:t>
            </a:r>
            <a:r>
              <a:rPr lang="en-US" i="1" dirty="0" smtClean="0"/>
              <a:t>	</a:t>
            </a:r>
            <a:r>
              <a:rPr lang="en-US" dirty="0" smtClean="0">
                <a:latin typeface="Times New Roman" pitchFamily="18" charset="0"/>
              </a:rPr>
              <a:t>ACG </a:t>
            </a:r>
            <a:r>
              <a:rPr lang="en-US" dirty="0">
                <a:latin typeface="Times New Roman" pitchFamily="18" charset="0"/>
              </a:rPr>
              <a:t>Guidelines on Barrett’s </a:t>
            </a:r>
            <a:r>
              <a:rPr lang="en-US" dirty="0" smtClean="0">
                <a:latin typeface="Times New Roman" pitchFamily="18" charset="0"/>
              </a:rPr>
              <a:t>2008</a:t>
            </a:r>
          </a:p>
          <a:p>
            <a:pPr eaLnBrk="1" hangingPunct="1">
              <a:lnSpc>
                <a:spcPct val="80000"/>
              </a:lnSpc>
              <a:defRPr/>
            </a:pPr>
            <a:r>
              <a:rPr lang="en-US" dirty="0" smtClean="0">
                <a:latin typeface="Times New Roman" pitchFamily="18" charset="0"/>
              </a:rPr>
              <a:t>The incidence of esophageal adenocarcinoma has been increasing steadily since 1980.</a:t>
            </a:r>
          </a:p>
          <a:p>
            <a:pPr marL="0" indent="0" eaLnBrk="1" hangingPunct="1">
              <a:lnSpc>
                <a:spcPct val="80000"/>
              </a:lnSpc>
              <a:buFont typeface="Wingdings" pitchFamily="2" charset="2"/>
              <a:buNone/>
              <a:defRPr/>
            </a:pPr>
            <a:r>
              <a:rPr lang="en-US" dirty="0" smtClean="0">
                <a:latin typeface="Times New Roman" pitchFamily="18" charset="0"/>
              </a:rPr>
              <a:t>	(Squamous CA has been falling.)</a:t>
            </a:r>
            <a:endParaRPr lang="en-US" dirty="0">
              <a:latin typeface="Times New Roman" pitchFamily="18" charset="0"/>
            </a:endParaRPr>
          </a:p>
          <a:p>
            <a:pPr marL="0" indent="0" eaLnBrk="1" hangingPunct="1">
              <a:lnSpc>
                <a:spcPct val="80000"/>
              </a:lnSpc>
              <a:buFont typeface="Wingdings" pitchFamily="2" charset="2"/>
              <a:buNone/>
              <a:defRPr/>
            </a:pPr>
            <a:r>
              <a:rPr lang="en-US" dirty="0" smtClean="0">
                <a:latin typeface="Times New Roman" pitchFamily="18" charset="0"/>
              </a:rPr>
              <a:t>				</a:t>
            </a:r>
            <a:r>
              <a:rPr lang="en-US" dirty="0" err="1" smtClean="0">
                <a:latin typeface="Times New Roman" pitchFamily="18" charset="0"/>
              </a:rPr>
              <a:t>Pennathur</a:t>
            </a:r>
            <a:r>
              <a:rPr lang="en-US" dirty="0" smtClean="0">
                <a:latin typeface="Times New Roman" pitchFamily="18" charset="0"/>
              </a:rPr>
              <a:t> 	Lancet 2013</a:t>
            </a:r>
            <a:endParaRPr lang="en-US" dirty="0">
              <a:latin typeface="Times New Roman" pitchFamily="18" charset="0"/>
            </a:endParaRPr>
          </a:p>
          <a:p>
            <a:pPr marL="0" indent="0" eaLnBrk="1" hangingPunct="1">
              <a:lnSpc>
                <a:spcPct val="80000"/>
              </a:lnSpc>
              <a:buFont typeface="Wingdings" pitchFamily="2" charset="2"/>
              <a:buNone/>
              <a:defRPr/>
            </a:pPr>
            <a:endParaRPr lang="en-US" dirty="0" smtClean="0">
              <a:latin typeface="Times New Roman" pitchFamily="18" charset="0"/>
            </a:endParaRPr>
          </a:p>
          <a:p>
            <a:pPr eaLnBrk="1" hangingPunct="1">
              <a:lnSpc>
                <a:spcPct val="80000"/>
              </a:lnSpc>
              <a:defRPr/>
            </a:pPr>
            <a:endParaRPr lang="en-US" dirty="0" smtClean="0">
              <a:latin typeface="Times New Roman" pitchFamily="18" charset="0"/>
            </a:endParaRPr>
          </a:p>
          <a:p>
            <a:pPr eaLnBrk="1" hangingPunct="1">
              <a:lnSpc>
                <a:spcPct val="80000"/>
              </a:lnSpc>
              <a:buFont typeface="Wingdings" pitchFamily="2" charset="2"/>
              <a:buNone/>
              <a:defRPr/>
            </a:pPr>
            <a:r>
              <a:rPr lang="en-US" dirty="0" smtClean="0">
                <a:latin typeface="Times New Roman" pitchFamily="18" charset="0"/>
              </a:rPr>
              <a:t>										</a:t>
            </a:r>
          </a:p>
          <a:p>
            <a:pPr eaLnBrk="1" hangingPunct="1">
              <a:lnSpc>
                <a:spcPct val="80000"/>
              </a:lnSpc>
              <a:buFont typeface="Wingdings" pitchFamily="2" charset="2"/>
              <a:buNone/>
              <a:defRPr/>
            </a:pPr>
            <a:endParaRPr lang="en-US" dirty="0" smtClean="0">
              <a:latin typeface="Times New Roman" pitchFamily="18" charset="0"/>
            </a:endParaRPr>
          </a:p>
          <a:p>
            <a:pPr lvl="4" eaLnBrk="1" hangingPunct="1">
              <a:lnSpc>
                <a:spcPct val="80000"/>
              </a:lnSpc>
              <a:buFont typeface="Wingdings" pitchFamily="2" charset="2"/>
              <a:buNone/>
              <a:defRPr/>
            </a:pPr>
            <a:endParaRPr lang="en-US" sz="3200" dirty="0" smtClean="0">
              <a:latin typeface="Times New Roman" pitchFamily="18" charset="0"/>
            </a:endParaRPr>
          </a:p>
          <a:p>
            <a:pPr eaLnBrk="1" hangingPunct="1">
              <a:lnSpc>
                <a:spcPct val="80000"/>
              </a:lnSpc>
              <a:defRPr/>
            </a:pPr>
            <a:endParaRPr lang="en-US" dirty="0" smtClean="0"/>
          </a:p>
        </p:txBody>
      </p:sp>
    </p:spTree>
    <p:extLst>
      <p:ext uri="{BB962C8B-B14F-4D97-AF65-F5344CB8AC3E}">
        <p14:creationId xmlns:p14="http://schemas.microsoft.com/office/powerpoint/2010/main" val="2166586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1571</Words>
  <Application>Microsoft Office PowerPoint</Application>
  <PresentationFormat>On-screen Show (4:3)</PresentationFormat>
  <Paragraphs>292</Paragraphs>
  <Slides>69</Slides>
  <Notes>5</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First, Do No Pharm</vt:lpstr>
      <vt:lpstr>PowerPoint Presentation</vt:lpstr>
      <vt:lpstr>Objective</vt:lpstr>
      <vt:lpstr>Are these distinctive disease entities?</vt:lpstr>
      <vt:lpstr>PowerPoint Presentation</vt:lpstr>
      <vt:lpstr>PowerPoint Presentation</vt:lpstr>
      <vt:lpstr>PowerPoint Presentation</vt:lpstr>
      <vt:lpstr>PowerPoint Presentation</vt:lpstr>
      <vt:lpstr> GERD, Barrett’s, Cancer? </vt:lpstr>
      <vt:lpstr>PowerPoint Presentation</vt:lpstr>
      <vt:lpstr>PowerPoint Presentation</vt:lpstr>
      <vt:lpstr> Proton pump inhibitors </vt:lpstr>
      <vt:lpstr>Hospital-acquired pneumonia</vt:lpstr>
      <vt:lpstr>PowerPoint Presentation</vt:lpstr>
      <vt:lpstr>What is Alzheimer Disease?</vt:lpstr>
      <vt:lpstr>Risk factors for ‘AD’?</vt:lpstr>
      <vt:lpstr>PowerPoint Presentation</vt:lpstr>
      <vt:lpstr>What do we want?</vt:lpstr>
      <vt:lpstr>PowerPoint Presentation</vt:lpstr>
      <vt:lpstr> Changes that patient or companions can notice? </vt:lpstr>
      <vt:lpstr>PowerPoint Presentation</vt:lpstr>
      <vt:lpstr>PowerPoint Presentation</vt:lpstr>
      <vt:lpstr>PowerPoint Presentation</vt:lpstr>
      <vt:lpstr>PowerPoint Presentation</vt:lpstr>
      <vt:lpstr>Stabilization?</vt:lpstr>
      <vt:lpstr>PowerPoint Presentation</vt:lpstr>
      <vt:lpstr>PowerPoint Presentation</vt:lpstr>
      <vt:lpstr>The Package Insert….</vt:lpstr>
      <vt:lpstr>Cholinesterase inhibitors</vt:lpstr>
      <vt:lpstr>Adverse effects</vt:lpstr>
      <vt:lpstr>PowerPoint Presentation</vt:lpstr>
      <vt:lpstr>“Second-generation” or “atypical”  antipsychotics?</vt:lpstr>
      <vt:lpstr>PowerPoint Presentation</vt:lpstr>
      <vt:lpstr>PowerPoint Presentation</vt:lpstr>
      <vt:lpstr>PowerPoint Presentation</vt:lpstr>
      <vt:lpstr>How about …</vt:lpstr>
      <vt:lpstr>PowerPoint Presentation</vt:lpstr>
      <vt:lpstr>Tardive dyskinesia</vt:lpstr>
      <vt:lpstr>Safety?</vt:lpstr>
      <vt:lpstr>PowerPoint Presentation</vt:lpstr>
      <vt:lpstr>     Efficacy?</vt:lpstr>
      <vt:lpstr>PowerPoint Presentation</vt:lpstr>
      <vt:lpstr>Main outcomes</vt:lpstr>
      <vt:lpstr>PowerPoint Presentation</vt:lpstr>
      <vt:lpstr>Total Zyprexa Sales</vt:lpstr>
      <vt:lpstr>“Abbott to pay $1.6 billion for illegally marketing drug”</vt:lpstr>
      <vt:lpstr>PowerPoint Presentation</vt:lpstr>
      <vt:lpstr>PowerPoint Presentation</vt:lpstr>
      <vt:lpstr>     Utilization?</vt:lpstr>
      <vt:lpstr>PowerPoint Presentation</vt:lpstr>
      <vt:lpstr>PowerPoint Presentation</vt:lpstr>
      <vt:lpstr>PowerPoint Presentation</vt:lpstr>
      <vt:lpstr>PowerPoint Presentation</vt:lpstr>
      <vt:lpstr>A worldwide epidemic …</vt:lpstr>
      <vt:lpstr>PowerPoint Presentation</vt:lpstr>
      <vt:lpstr>Mean age of subjects (yrs)</vt:lpstr>
      <vt:lpstr>PowerPoint Presentation</vt:lpstr>
      <vt:lpstr>PowerPoint Presentation</vt:lpstr>
      <vt:lpstr>PowerPoint Presentation</vt:lpstr>
      <vt:lpstr>PowerPoint Presentation</vt:lpstr>
      <vt:lpstr>PowerPoint Presentation</vt:lpstr>
      <vt:lpstr>Evidence from RCTs</vt:lpstr>
      <vt:lpstr>PowerPoint Presentation</vt:lpstr>
      <vt:lpstr>PowerPoint Presentation</vt:lpstr>
      <vt:lpstr>PowerPoint Presentation</vt:lpstr>
      <vt:lpstr>PowerPoint Presentation</vt:lpstr>
      <vt:lpstr>PowerPoint Presentation</vt:lpstr>
      <vt:lpstr>ADVANCE</vt:lpstr>
      <vt:lpstr>PowerPoint Presentation</vt:lpstr>
    </vt:vector>
  </TitlesOfParts>
  <Company>Johns Hopkins Bayview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therapies for Alzheimer Disease</dc:title>
  <dc:creator>JHBMC</dc:creator>
  <cp:lastModifiedBy>Windows User</cp:lastModifiedBy>
  <cp:revision>18</cp:revision>
  <dcterms:created xsi:type="dcterms:W3CDTF">2014-01-24T12:16:34Z</dcterms:created>
  <dcterms:modified xsi:type="dcterms:W3CDTF">2014-02-06T13:32:07Z</dcterms:modified>
</cp:coreProperties>
</file>