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8404800" cy="27432000"/>
  <p:notesSz cx="9601200" cy="7315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588823-0B2E-4332-9390-5ED794D375DB}">
  <a:tblStyle styleId="{01588823-0B2E-4332-9390-5ED794D375DB}" styleName="Table_0"/>
  <a:tblStyle styleId="{144A0022-8E63-4A6D-B2F4-EB667EBCCF2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0" d="100"/>
          <a:sy n="30" d="100"/>
        </p:scale>
        <p:origin x="1266" y="168"/>
      </p:cViewPr>
      <p:guideLst>
        <p:guide orient="horz" pos="8640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49275"/>
            <a:ext cx="3841750" cy="2743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58" cy="3291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77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58" cy="3291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49275"/>
            <a:ext cx="384175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0" y="623456"/>
            <a:ext cx="38404801" cy="31519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t" anchorCtr="0"/>
          <a:lstStyle>
            <a:lvl1pPr marL="1266090" indent="-250089" algn="l" rtl="0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743194" indent="-152394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4220299" indent="-29298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908418" indent="-117218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596538" indent="-116237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9284658" indent="-115258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10972777" indent="-114276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12660897" indent="-113296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14349016" indent="-112315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2"/>
          </p:nvPr>
        </p:nvSpPr>
        <p:spPr>
          <a:xfrm>
            <a:off x="21235595" y="25009184"/>
            <a:ext cx="15572141" cy="1783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66090" indent="-250089" algn="l" rtl="0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2743194" indent="-152394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4220299" indent="-29298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908418" indent="-117218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596538" indent="-116237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9284658" indent="-115258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10972777" indent="-114276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12660897" indent="-113296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14349016" indent="-112315" algn="l" rtl="0">
              <a:spcBef>
                <a:spcPts val="1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185350"/>
            <a:ext cx="38404801" cy="12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7720442" y="609600"/>
            <a:ext cx="22859999" cy="284422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800" b="1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Things are Not Always What they Seem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(An Unusual Presentation of Gastric Cancer)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Adebukola Owolabi, MD.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Chude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Anagor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MD. Folake Kofo-Idowu, MD.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Hawwa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Alao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MD</a:t>
            </a:r>
            <a:r>
              <a:rPr lang="en-US" sz="4000" b="0" i="0" u="none" strike="noStrike" cap="none" baseline="0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</p:txBody>
      </p:sp>
      <p:graphicFrame>
        <p:nvGraphicFramePr>
          <p:cNvPr id="12" name="Shape 12"/>
          <p:cNvGraphicFramePr/>
          <p:nvPr>
            <p:extLst>
              <p:ext uri="{D42A27DB-BD31-4B8C-83A1-F6EECF244321}">
                <p14:modId xmlns:p14="http://schemas.microsoft.com/office/powerpoint/2010/main" val="1554145235"/>
              </p:ext>
            </p:extLst>
          </p:nvPr>
        </p:nvGraphicFramePr>
        <p:xfrm>
          <a:off x="457200" y="4042025"/>
          <a:ext cx="28371850" cy="22219930"/>
        </p:xfrm>
        <a:graphic>
          <a:graphicData uri="http://schemas.openxmlformats.org/drawingml/2006/table">
            <a:tbl>
              <a:tblPr>
                <a:noFill/>
                <a:tableStyleId>{01588823-0B2E-4332-9390-5ED794D375DB}</a:tableStyleId>
              </a:tblPr>
              <a:tblGrid>
                <a:gridCol w="836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3018"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5200" b="1" u="none" strike="noStrike" cap="none" baseline="0" dirty="0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CASE PRESENTATION: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61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yr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old woman with two day history of left lower quadrant abdominal pain, nausea, and intractable vomiting productive of bilious and 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ground coffee material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. 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PE: Dehydrated,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tachycardic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, cachectic and lethargic.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 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Abd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: mildly distended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&amp; 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diffusely 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t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ender. 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LABS: </a:t>
                      </a:r>
                    </a:p>
                    <a:p>
                      <a:pPr marL="822960" marR="0" lvl="5" indent="-46736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ALP: 434, Cr: 3.01, LIPASE: 171, AMYLASE:115</a:t>
                      </a:r>
                    </a:p>
                    <a:p>
                      <a:pPr marL="822960" marR="0" lvl="7" indent="-46736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normal AST, ALT, Bilirubin</a:t>
                      </a:r>
                    </a:p>
                    <a:p>
                      <a:pPr marL="822960" marR="0" lvl="7" indent="-46736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ANA +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ve</a:t>
                      </a:r>
                      <a:endParaRPr lang="en-US" sz="3200" u="none" strike="noStrike" cap="none" baseline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rtl val="0"/>
                      </a:endParaRPr>
                    </a:p>
                    <a:p>
                      <a:pPr marL="822960" marR="0" lvl="7" indent="-46736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ASMA, IgG4, p-ANCA, and AMA were all negative.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Refused ERCP.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Paracentesis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: negative cytology on 2 occasions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AXR; distended small bowel, no point of obstruction.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Upper GI series: gastric wall thickening and luminal narrowing of 3rd &amp; 4th part of duodenum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.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Staging laparoscopy: 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serosal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and greater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omentum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involvement, nodal  in </a:t>
                      </a:r>
                      <a:r>
                        <a:rPr lang="en-US" sz="3200" u="none" strike="noStrike" cap="none" baseline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gastrohepatic</a:t>
                      </a:r>
                      <a:r>
                        <a:rPr lang="en-US" sz="320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ligament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.</a:t>
                      </a:r>
                    </a:p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2 admissions in last 6 months.</a:t>
                      </a:r>
                    </a:p>
                    <a:p>
                      <a:pPr marL="640080" marR="0" lvl="1" indent="-50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200" u="sng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8/2014: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 </a:t>
                      </a:r>
                    </a:p>
                    <a:p>
                      <a:pPr marL="1097280" marR="0" lvl="1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Right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nephroureteral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stent for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hydronephrosis</a:t>
                      </a:r>
                      <a:endParaRPr lang="en-US" sz="3200" u="none" strike="noStrike" cap="none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rtl val="0"/>
                      </a:endParaRPr>
                    </a:p>
                    <a:p>
                      <a:pPr marL="1097280" marR="0" lvl="1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Pyelonephritis, AKI  and pancreatitis</a:t>
                      </a:r>
                    </a:p>
                    <a:p>
                      <a:pPr marL="1097280" marR="0" lvl="1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MRCP showed multiple segmental strictures suggestive of primary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sclerosing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cholangitis</a:t>
                      </a:r>
                    </a:p>
                    <a:p>
                      <a:pPr marL="1097280" marR="0" lvl="1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Normal LFT’s</a:t>
                      </a:r>
                    </a:p>
                    <a:p>
                      <a:pPr marL="1097280" marR="0" lvl="1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refused ERCP</a:t>
                      </a:r>
                    </a:p>
                    <a:p>
                      <a:pPr marL="640080" marR="0" lvl="0" indent="-50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200" u="sng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9/2014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:</a:t>
                      </a:r>
                    </a:p>
                    <a:p>
                      <a:pPr marL="1097280" marR="0" lvl="0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Bilateral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nephroureteral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stents a/c progressive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hydronephrosis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despite stenting of ureters</a:t>
                      </a:r>
                    </a:p>
                    <a:p>
                      <a:pPr marL="1097280" marR="0" lvl="0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●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Recurring AKI</a:t>
                      </a:r>
                    </a:p>
                    <a:p>
                      <a:pPr marL="1097280" marR="0" lvl="0" indent="-46228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●"/>
                      </a:pP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pancreaticobiliary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distortion seen on CT.</a:t>
                      </a:r>
                      <a:endParaRPr sz="1400" u="none" strike="noStrike" cap="none" baseline="0" dirty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3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2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>
                        <a:rtl val="0"/>
                      </a:endParaRP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Shape 13"/>
          <p:cNvSpPr txBox="1"/>
          <p:nvPr/>
        </p:nvSpPr>
        <p:spPr>
          <a:xfrm>
            <a:off x="13816850" y="4738025"/>
            <a:ext cx="8229600" cy="124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800" b="1" i="0" strike="noStrike" cap="none" baseline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MRCP suggestive of PSC</a:t>
            </a:r>
          </a:p>
        </p:txBody>
      </p:sp>
      <p:graphicFrame>
        <p:nvGraphicFramePr>
          <p:cNvPr id="14" name="Shape 14"/>
          <p:cNvGraphicFramePr/>
          <p:nvPr>
            <p:extLst>
              <p:ext uri="{D42A27DB-BD31-4B8C-83A1-F6EECF244321}">
                <p14:modId xmlns:p14="http://schemas.microsoft.com/office/powerpoint/2010/main" val="864183041"/>
              </p:ext>
            </p:extLst>
          </p:nvPr>
        </p:nvGraphicFramePr>
        <p:xfrm>
          <a:off x="29184600" y="4102936"/>
          <a:ext cx="8915400" cy="18394975"/>
        </p:xfrm>
        <a:graphic>
          <a:graphicData uri="http://schemas.openxmlformats.org/drawingml/2006/table">
            <a:tbl>
              <a:tblPr>
                <a:noFill/>
                <a:tableStyleId>{144A0022-8E63-4A6D-B2F4-EB667EBCCF2B}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3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5200" b="1" u="none" strike="noStrike" cap="none" baseline="0" dirty="0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DISCUSSION:</a:t>
                      </a: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The patient was managed for obstructive </a:t>
                      </a: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uropathy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without clear cause</a:t>
                      </a: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Diagnosis was prompted by coffee ground vomiting</a:t>
                      </a: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Cholangiopancreatographic</a:t>
                      </a: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findings with normal liver functions could not be attributed to PSC but rather thought to result from obstructive duodenal infiltration</a:t>
                      </a: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50000"/>
                        <a:buFont typeface="Arial"/>
                        <a:buChar char="•"/>
                      </a:pPr>
                      <a:r>
                        <a:rPr lang="en-US" sz="320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Though histological evidence was lacking, it is  plausible that distant  metastatic infiltrations causing luminal obstruction may be the basis of biliary beaded picture and obstructive uropathy.</a:t>
                      </a:r>
                      <a:r>
                        <a:rPr lang="en-US" sz="3200" b="1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2</a:t>
                      </a:r>
                    </a:p>
                  </a:txBody>
                  <a:tcPr marL="228600" marR="457200" marT="182880" marB="274320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5200" b="1" u="none" strike="noStrike" cap="none" baseline="0" dirty="0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CONCLUSION: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The rarity &amp; predominantly late presentation of gastric cancers pose a diagnostic challenge, as </a:t>
                      </a:r>
                      <a:r>
                        <a:rPr lang="en-US" sz="3200" u="none" strike="noStrike" cap="none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metatstatic</a:t>
                      </a:r>
                      <a:r>
                        <a:rPr lang="en-US" sz="32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disease may be similar to other clinical conditions.</a:t>
                      </a:r>
                    </a:p>
                  </a:txBody>
                  <a:tcPr marL="274320" marR="457200" marT="182880" marB="274320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5200" b="1" u="none" strike="noStrike" cap="none" baseline="0" dirty="0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REFERENCES:</a:t>
                      </a:r>
                    </a:p>
                    <a:p>
                      <a:pPr marL="457200" marR="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0905"/>
                        </a:buClr>
                        <a:buSzPct val="100000"/>
                        <a:buFont typeface="Times New Roman"/>
                        <a:buAutoNum type="arabicPeriod"/>
                      </a:pP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Some specific radiological findings and consideration of </a:t>
                      </a:r>
                      <a:r>
                        <a:rPr lang="en-US" sz="3200" b="1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linitis</a:t>
                      </a: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</a:t>
                      </a:r>
                      <a:r>
                        <a:rPr lang="en-US" sz="3200" b="1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plastica</a:t>
                      </a: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of the gastrointestinal tract. [Review] [35 refs]</a:t>
                      </a:r>
                    </a:p>
                    <a:p>
                      <a:pPr marL="0" marR="0" lvl="0" indent="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Raskin</a:t>
                      </a: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MM.</a:t>
                      </a:r>
                    </a:p>
                    <a:p>
                      <a:pPr marL="0" marR="0" lvl="0" indent="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i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CRC Critical Reviews in Clinical Radiology &amp; Nuclear Medicine. 8(1):87-106, 1976.</a:t>
                      </a:r>
                    </a:p>
                    <a:p>
                      <a:pPr marL="539750" marR="0" lvl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0905"/>
                        </a:buClr>
                        <a:buSzPct val="100000"/>
                        <a:buFont typeface="+mj-lt"/>
                        <a:buAutoNum type="arabicPeriod" startAt="2"/>
                      </a:pP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Obstructive </a:t>
                      </a:r>
                      <a:r>
                        <a:rPr lang="en-US" sz="3200" b="1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uropathy</a:t>
                      </a: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. An unusual presentation of primary </a:t>
                      </a:r>
                      <a:r>
                        <a:rPr lang="en-US" sz="3200" b="1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linitis</a:t>
                      </a: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</a:t>
                      </a:r>
                      <a:r>
                        <a:rPr lang="en-US" sz="3200" b="1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plastica</a:t>
                      </a:r>
                      <a:r>
                        <a:rPr lang="en-US" sz="3200" b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of the colon.</a:t>
                      </a:r>
                    </a:p>
                    <a:p>
                      <a:pPr marL="0" marR="0" lvl="0" indent="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Greenfield SM; </a:t>
                      </a:r>
                      <a:r>
                        <a:rPr lang="en-US" sz="3200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Seedor</a:t>
                      </a: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JW; </a:t>
                      </a:r>
                      <a:r>
                        <a:rPr lang="en-US" sz="3200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Nack</a:t>
                      </a: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SL; </a:t>
                      </a:r>
                      <a:r>
                        <a:rPr lang="en-US" sz="3200" u="none" strike="noStrike" cap="none" baseline="0" dirty="0" err="1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Sohn</a:t>
                      </a: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M.</a:t>
                      </a:r>
                    </a:p>
                    <a:p>
                      <a:pPr marL="0" marR="0" lvl="0" indent="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 </a:t>
                      </a:r>
                      <a:r>
                        <a:rPr lang="en-US" sz="3200" i="1" u="none" strike="noStrike" cap="none" baseline="0" dirty="0">
                          <a:solidFill>
                            <a:srgbClr val="0A09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rtl val="0"/>
                        </a:rPr>
                        <a:t>Digestive Diseases &amp; Sciences. 30(7):689-96, 1985 Jul.</a:t>
                      </a:r>
                    </a:p>
                  </a:txBody>
                  <a:tcPr marL="91450" marR="91450" marT="45725" marB="457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Shape 16"/>
          <p:cNvGrpSpPr/>
          <p:nvPr/>
        </p:nvGrpSpPr>
        <p:grpSpPr>
          <a:xfrm>
            <a:off x="10140850" y="5751720"/>
            <a:ext cx="17213511" cy="20001386"/>
            <a:chOff x="8227867" y="7572350"/>
            <a:chExt cx="15100896" cy="1867717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4">
              <a:alphaModFix/>
            </a:blip>
            <a:srcRect l="31028" t="10024" r="32616" b="18423"/>
            <a:stretch/>
          </p:blipFill>
          <p:spPr>
            <a:xfrm>
              <a:off x="16556865" y="7572350"/>
              <a:ext cx="6771898" cy="763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5">
              <a:alphaModFix/>
            </a:blip>
            <a:srcRect l="13479"/>
            <a:stretch/>
          </p:blipFill>
          <p:spPr>
            <a:xfrm>
              <a:off x="8635659" y="12303461"/>
              <a:ext cx="6771898" cy="407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4506" y="7573031"/>
              <a:ext cx="6771899" cy="368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/>
            <p:cNvPicPr preferRelativeResize="0"/>
            <p:nvPr/>
          </p:nvPicPr>
          <p:blipFill rotWithShape="1">
            <a:blip r:embed="rId7">
              <a:alphaModFix/>
            </a:blip>
            <a:srcRect l="27807" t="30717" r="35391" b="10051"/>
            <a:stretch/>
          </p:blipFill>
          <p:spPr>
            <a:xfrm>
              <a:off x="16556865" y="16835775"/>
              <a:ext cx="6464467" cy="763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/>
            <p:cNvPicPr preferRelativeResize="0"/>
            <p:nvPr/>
          </p:nvPicPr>
          <p:blipFill rotWithShape="1">
            <a:blip r:embed="rId8">
              <a:alphaModFix/>
            </a:blip>
            <a:srcRect l="8642"/>
            <a:stretch/>
          </p:blipFill>
          <p:spPr>
            <a:xfrm>
              <a:off x="8635666" y="20012195"/>
              <a:ext cx="6979800" cy="368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hape 22"/>
            <p:cNvSpPr txBox="1"/>
            <p:nvPr/>
          </p:nvSpPr>
          <p:spPr>
            <a:xfrm>
              <a:off x="9156347" y="11327950"/>
              <a:ext cx="5720100" cy="9065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800" b="1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UPPER GI ENDOSCOPY</a:t>
              </a: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8227867" y="23939526"/>
              <a:ext cx="7387500" cy="2309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400" b="1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  <a:rtl val="0"/>
                </a:rPr>
                <a:t>Invasive diffuse-type </a:t>
              </a:r>
              <a:r>
                <a:rPr lang="en-US" sz="4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  <a:rtl val="0"/>
                </a:rPr>
                <a:t>gastric</a:t>
              </a:r>
              <a:r>
                <a:rPr lang="en-US" sz="4400" b="1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  <a:rtl val="0"/>
                </a:rPr>
                <a:t> carcinoma with signet ring features</a:t>
              </a:r>
            </a:p>
          </p:txBody>
        </p:sp>
        <p:sp>
          <p:nvSpPr>
            <p:cNvPr id="24" name="Shape 24"/>
            <p:cNvSpPr txBox="1"/>
            <p:nvPr/>
          </p:nvSpPr>
          <p:spPr>
            <a:xfrm>
              <a:off x="8322639" y="16672778"/>
              <a:ext cx="7809072" cy="19595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400" b="1" i="0" u="none" strike="noStrike" cap="none" baseline="0">
                  <a:latin typeface="Calibri"/>
                  <a:ea typeface="Calibri"/>
                  <a:cs typeface="Calibri"/>
                  <a:sym typeface="Calibri"/>
                  <a:rtl val="0"/>
                </a:rPr>
                <a:t>STOMACH Diffuse  inflammation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400" b="1" i="0" u="none" strike="noStrike" cap="none" baseline="0">
                  <a:latin typeface="Calibri"/>
                  <a:ea typeface="Calibri"/>
                  <a:cs typeface="Calibri"/>
                  <a:sym typeface="Calibri"/>
                  <a:rtl val="0"/>
                </a:rPr>
                <a:t>LA grade D reflux esophagitis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400" b="1" i="0" u="none" strike="noStrike" cap="none" baseline="0">
                  <a:latin typeface="Calibri"/>
                  <a:ea typeface="Calibri"/>
                  <a:cs typeface="Calibri"/>
                  <a:sym typeface="Calibri"/>
                  <a:rtl val="0"/>
                </a:rPr>
                <a:t>Descending duodenum stenosis</a:t>
              </a:r>
            </a:p>
          </p:txBody>
        </p:sp>
        <p:sp>
          <p:nvSpPr>
            <p:cNvPr id="25" name="Shape 25"/>
            <p:cNvSpPr txBox="1"/>
            <p:nvPr/>
          </p:nvSpPr>
          <p:spPr>
            <a:xfrm>
              <a:off x="8286513" y="19055850"/>
              <a:ext cx="7845299" cy="90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4400" b="1" i="0" u="none" strike="noStrike" cap="none" baseline="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HISTOLOGY: STOMACH BIOPSY</a:t>
              </a:r>
            </a:p>
          </p:txBody>
        </p:sp>
      </p:grpSp>
      <p:sp>
        <p:nvSpPr>
          <p:cNvPr id="26" name="Shape 26"/>
          <p:cNvSpPr txBox="1"/>
          <p:nvPr/>
        </p:nvSpPr>
        <p:spPr>
          <a:xfrm>
            <a:off x="19361650" y="14250725"/>
            <a:ext cx="8229600" cy="16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AXR:Patent Duodenal stent, B/L ureteral stents.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8839200" y="2971800"/>
            <a:ext cx="20650200" cy="48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Chow, Robert</dc:creator>
  <cp:lastModifiedBy>Maryellen Woodward</cp:lastModifiedBy>
  <cp:revision>2</cp:revision>
  <dcterms:modified xsi:type="dcterms:W3CDTF">2022-01-14T14:20:41Z</dcterms:modified>
</cp:coreProperties>
</file>