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1" r:id="rId2"/>
    <p:sldId id="389" r:id="rId3"/>
    <p:sldId id="362" r:id="rId4"/>
    <p:sldId id="279" r:id="rId5"/>
    <p:sldId id="403" r:id="rId6"/>
    <p:sldId id="404" r:id="rId7"/>
    <p:sldId id="405" r:id="rId8"/>
    <p:sldId id="366" r:id="rId9"/>
    <p:sldId id="411" r:id="rId10"/>
    <p:sldId id="315" r:id="rId11"/>
    <p:sldId id="402" r:id="rId12"/>
    <p:sldId id="380" r:id="rId13"/>
    <p:sldId id="398" r:id="rId14"/>
    <p:sldId id="415" r:id="rId15"/>
    <p:sldId id="374" r:id="rId16"/>
    <p:sldId id="375" r:id="rId17"/>
    <p:sldId id="394" r:id="rId18"/>
    <p:sldId id="393" r:id="rId19"/>
    <p:sldId id="400" r:id="rId20"/>
    <p:sldId id="401" r:id="rId21"/>
    <p:sldId id="382" r:id="rId22"/>
    <p:sldId id="357" r:id="rId23"/>
    <p:sldId id="383" r:id="rId24"/>
    <p:sldId id="397" r:id="rId25"/>
    <p:sldId id="376" r:id="rId26"/>
    <p:sldId id="416" r:id="rId27"/>
    <p:sldId id="417" r:id="rId28"/>
    <p:sldId id="343" r:id="rId29"/>
    <p:sldId id="344" r:id="rId30"/>
    <p:sldId id="345" r:id="rId31"/>
    <p:sldId id="361" r:id="rId32"/>
    <p:sldId id="413" r:id="rId33"/>
    <p:sldId id="277" r:id="rId34"/>
    <p:sldId id="363" r:id="rId35"/>
    <p:sldId id="388" r:id="rId36"/>
    <p:sldId id="377" r:id="rId37"/>
    <p:sldId id="414" r:id="rId38"/>
    <p:sldId id="408" r:id="rId39"/>
    <p:sldId id="40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68" autoAdjust="0"/>
    <p:restoredTop sz="86894" autoAdjust="0"/>
  </p:normalViewPr>
  <p:slideViewPr>
    <p:cSldViewPr>
      <p:cViewPr varScale="1">
        <p:scale>
          <a:sx n="85" d="100"/>
          <a:sy n="85" d="100"/>
        </p:scale>
        <p:origin x="-850"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sz="1800"/>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Sheet1!$C$2:$G$2</c:f>
              <c:strCache>
                <c:ptCount val="5"/>
                <c:pt idx="0">
                  <c:v>Confirmed Late Lyme</c:v>
                </c:pt>
                <c:pt idx="1">
                  <c:v>Probable Late Lyme</c:v>
                </c:pt>
                <c:pt idx="2">
                  <c:v>PTLDS</c:v>
                </c:pt>
                <c:pt idx="3">
                  <c:v>Other, non-Lyme dx</c:v>
                </c:pt>
                <c:pt idx="4">
                  <c:v>Medically Unexplained Symptoms</c:v>
                </c:pt>
              </c:strCache>
            </c:strRef>
          </c:cat>
          <c:val>
            <c:numRef>
              <c:f>Sheet1!$C$3:$G$3</c:f>
              <c:numCache>
                <c:formatCode>General</c:formatCode>
                <c:ptCount val="5"/>
                <c:pt idx="0">
                  <c:v>10</c:v>
                </c:pt>
                <c:pt idx="1">
                  <c:v>6</c:v>
                </c:pt>
                <c:pt idx="2">
                  <c:v>15</c:v>
                </c:pt>
                <c:pt idx="3">
                  <c:v>15</c:v>
                </c:pt>
                <c:pt idx="4">
                  <c:v>54</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1243628820590956"/>
          <c:y val="0.12404183472084881"/>
          <c:w val="0.38139086444839576"/>
          <c:h val="0.73628349629289291"/>
        </c:manualLayout>
      </c:layout>
      <c:overlay val="0"/>
      <c:txPr>
        <a:bodyPr/>
        <a:lstStyle/>
        <a:p>
          <a:pPr>
            <a:defRPr sz="1800"/>
          </a:pPr>
          <a:endParaRPr lang="en-US"/>
        </a:p>
      </c:txPr>
    </c:legend>
    <c:plotVisOnly val="1"/>
    <c:dispBlanksAs val="zero"/>
    <c:showDLblsOverMax val="0"/>
  </c:chart>
  <c:txPr>
    <a:bodyPr/>
    <a:lstStyle/>
    <a:p>
      <a:pPr>
        <a:defRPr sz="1400" b="1"/>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0.19341</cdr:x>
      <cdr:y>0.72147</cdr:y>
    </cdr:from>
    <cdr:to>
      <cdr:x>0.28571</cdr:x>
      <cdr:y>0.84621</cdr:y>
    </cdr:to>
    <cdr:sp macro="" textlink="">
      <cdr:nvSpPr>
        <cdr:cNvPr id="2" name="TextBox 6"/>
        <cdr:cNvSpPr txBox="1"/>
      </cdr:nvSpPr>
      <cdr:spPr>
        <a:xfrm xmlns:a="http://schemas.openxmlformats.org/drawingml/2006/main">
          <a:off x="1915886" y="3738381"/>
          <a:ext cx="914400" cy="646331"/>
        </a:xfrm>
        <a:prstGeom xmlns:a="http://schemas.openxmlformats.org/drawingml/2006/main" prst="rect">
          <a:avLst/>
        </a:prstGeom>
        <a:solidFill xmlns:a="http://schemas.openxmlformats.org/drawingml/2006/main">
          <a:srgbClr val="FFFF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solidFill>
                <a:srgbClr val="FF0000"/>
              </a:solidFill>
            </a:rPr>
            <a:t>67% female</a:t>
          </a:r>
          <a:endParaRPr lang="en-US"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AC71F-2031-400B-BB51-D98C0C772B9D}" type="datetimeFigureOut">
              <a:rPr lang="en-US" smtClean="0"/>
              <a:pPr/>
              <a:t>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084A7B-EB94-4365-AC6A-5CCC09F447D6}" type="slidenum">
              <a:rPr lang="en-US" smtClean="0"/>
              <a:pPr/>
              <a:t>‹#›</a:t>
            </a:fld>
            <a:endParaRPr lang="en-US"/>
          </a:p>
        </p:txBody>
      </p:sp>
    </p:spTree>
    <p:extLst>
      <p:ext uri="{BB962C8B-B14F-4D97-AF65-F5344CB8AC3E}">
        <p14:creationId xmlns:p14="http://schemas.microsoft.com/office/powerpoint/2010/main" val="30085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nejm.org/doi/full/10.1056/NEJMc1215469" TargetMode="External"/><Relationship Id="rId3" Type="http://schemas.openxmlformats.org/officeDocument/2006/relationships/hyperlink" Target="http://www.cdc.gov/relapsing-fever/" TargetMode="External"/><Relationship Id="rId7" Type="http://schemas.openxmlformats.org/officeDocument/2006/relationships/hyperlink" Target="http://www.nejm.org/doi/full/10.1056/NEJMoa1209039"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cdc.gov/lyme/signs_symptoms/" TargetMode="External"/><Relationship Id="rId5" Type="http://schemas.openxmlformats.org/officeDocument/2006/relationships/hyperlink" Target="http://www.ncbi.nlm.nih.gov/pmc/articles/PMC3310649/" TargetMode="External"/><Relationship Id="rId4" Type="http://schemas.openxmlformats.org/officeDocument/2006/relationships/hyperlink" Target="http://www.cdc.gov/lym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dc.gov/mmwr/mmwr_nd/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84A7B-EB94-4365-AC6A-5CCC09F447D6}" type="slidenum">
              <a:rPr lang="en-US" smtClean="0"/>
              <a:pPr/>
              <a:t>1</a:t>
            </a:fld>
            <a:endParaRPr lang="en-US"/>
          </a:p>
        </p:txBody>
      </p:sp>
    </p:spTree>
    <p:extLst>
      <p:ext uri="{BB962C8B-B14F-4D97-AF65-F5344CB8AC3E}">
        <p14:creationId xmlns:p14="http://schemas.microsoft.com/office/powerpoint/2010/main" val="416678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84A7B-EB94-4365-AC6A-5CCC09F447D6}" type="slidenum">
              <a:rPr lang="en-US" smtClean="0"/>
              <a:pPr/>
              <a:t>10</a:t>
            </a:fld>
            <a:endParaRPr lang="en-US"/>
          </a:p>
        </p:txBody>
      </p:sp>
    </p:spTree>
    <p:extLst>
      <p:ext uri="{BB962C8B-B14F-4D97-AF65-F5344CB8AC3E}">
        <p14:creationId xmlns:p14="http://schemas.microsoft.com/office/powerpoint/2010/main" val="60041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99CD3B-6865-40B6-84D0-88407C3445A6}" type="slidenum">
              <a:rPr lang="en-US">
                <a:latin typeface="Calibri" panose="020F0502020204030204" pitchFamily="34" charset="0"/>
              </a:rPr>
              <a:pPr eaLnBrk="1" hangingPunct="1"/>
              <a:t>11</a:t>
            </a:fld>
            <a:endParaRPr lang="en-US">
              <a:latin typeface="Calibri" panose="020F0502020204030204" pitchFamily="34" charset="0"/>
            </a:endParaRPr>
          </a:p>
        </p:txBody>
      </p:sp>
    </p:spTree>
    <p:extLst>
      <p:ext uri="{BB962C8B-B14F-4D97-AF65-F5344CB8AC3E}">
        <p14:creationId xmlns:p14="http://schemas.microsoft.com/office/powerpoint/2010/main" val="161373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84A7B-EB94-4365-AC6A-5CCC09F447D6}" type="slidenum">
              <a:rPr lang="en-US" smtClean="0"/>
              <a:pPr/>
              <a:t>12</a:t>
            </a:fld>
            <a:endParaRPr lang="en-US"/>
          </a:p>
        </p:txBody>
      </p:sp>
    </p:spTree>
    <p:extLst>
      <p:ext uri="{BB962C8B-B14F-4D97-AF65-F5344CB8AC3E}">
        <p14:creationId xmlns:p14="http://schemas.microsoft.com/office/powerpoint/2010/main" val="1330739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E743C6-CA5D-43A2-8427-B4F2C24C5036}" type="slidenum">
              <a:rPr lang="en-US" smtClean="0"/>
              <a:pPr/>
              <a:t>13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20% of pts have bulls eye</a:t>
            </a:r>
          </a:p>
          <a:p>
            <a:pPr eaLnBrk="1" hangingPunct="1"/>
            <a:r>
              <a:rPr lang="en-US" smtClean="0"/>
              <a:t>The most common rash of early Lyme disease is not the classic bulls eye, but the uniformly red round/oval lesion of EM</a:t>
            </a:r>
          </a:p>
          <a:p>
            <a:pPr eaLnBrk="1" hangingPunct="1"/>
            <a:r>
              <a:rPr lang="en-US" smtClean="0"/>
              <a:t>That is large, &gt; 5 cm, last weeks when untreated</a:t>
            </a:r>
          </a:p>
          <a:p>
            <a:pPr eaLnBrk="1" hangingPunct="1"/>
            <a:r>
              <a:rPr lang="en-US" smtClean="0"/>
              <a:t>2% with vesiculopustular: Commonly middiag shingles, spider bites, MRSA</a:t>
            </a:r>
          </a:p>
        </p:txBody>
      </p:sp>
    </p:spTree>
    <p:extLst>
      <p:ext uri="{BB962C8B-B14F-4D97-AF65-F5344CB8AC3E}">
        <p14:creationId xmlns:p14="http://schemas.microsoft.com/office/powerpoint/2010/main" val="55168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5579" y="8686489"/>
            <a:ext cx="2972421" cy="457512"/>
          </a:xfrm>
          <a:prstGeom prst="rect">
            <a:avLst/>
          </a:prstGeom>
          <a:noFill/>
          <a:ln w="9525">
            <a:noFill/>
            <a:miter lim="800000"/>
            <a:headEnd/>
            <a:tailEnd/>
          </a:ln>
        </p:spPr>
        <p:txBody>
          <a:bodyPr lIns="91435" tIns="45718" rIns="91435" bIns="45718" anchor="b"/>
          <a:lstStyle/>
          <a:p>
            <a:pPr algn="r" defTabSz="914437" eaLnBrk="0" hangingPunct="0"/>
            <a:fld id="{67A191EC-822E-4223-9BFC-FF022B0F0B9E}" type="slidenum">
              <a:rPr lang="en-US" sz="1200">
                <a:latin typeface="Times New Roman" pitchFamily="18" charset="0"/>
              </a:rPr>
              <a:pPr algn="r" defTabSz="914437" eaLnBrk="0" hangingPunct="0"/>
              <a:t>14</a:t>
            </a:fld>
            <a:endParaRPr lang="en-US" sz="1200" dirty="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711" y="4344025"/>
            <a:ext cx="5028579" cy="4114488"/>
          </a:xfrm>
          <a:noFill/>
          <a:ln/>
        </p:spPr>
        <p:txBody>
          <a:bodyPr/>
          <a:lstStyle/>
          <a:p>
            <a:endParaRPr lang="en-US" smtClean="0"/>
          </a:p>
        </p:txBody>
      </p:sp>
    </p:spTree>
    <p:extLst>
      <p:ext uri="{BB962C8B-B14F-4D97-AF65-F5344CB8AC3E}">
        <p14:creationId xmlns:p14="http://schemas.microsoft.com/office/powerpoint/2010/main" val="107590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84A7B-EB94-4365-AC6A-5CCC09F447D6}" type="slidenum">
              <a:rPr lang="en-US" smtClean="0"/>
              <a:pPr/>
              <a:t>15</a:t>
            </a:fld>
            <a:endParaRPr lang="en-US"/>
          </a:p>
        </p:txBody>
      </p:sp>
    </p:spTree>
    <p:extLst>
      <p:ext uri="{BB962C8B-B14F-4D97-AF65-F5344CB8AC3E}">
        <p14:creationId xmlns:p14="http://schemas.microsoft.com/office/powerpoint/2010/main" val="149345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42AC1-90CB-418D-8D91-A05D9D62516E}" type="slidenum">
              <a:rPr lang="en-US"/>
              <a:pPr/>
              <a:t>16</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normAutofit fontScale="77500" lnSpcReduction="20000"/>
          </a:bodyPr>
          <a:lstStyle/>
          <a:p>
            <a:r>
              <a:rPr lang="en-US" sz="1200" b="1" u="sng" kern="1200" dirty="0" smtClean="0">
                <a:solidFill>
                  <a:schemeClr val="tx1"/>
                </a:solidFill>
                <a:effectLst/>
                <a:latin typeface="+mn-lt"/>
                <a:ea typeface="+mn-ea"/>
                <a:cs typeface="+mn-cs"/>
              </a:rPr>
              <a:t>Tick-Borne Pathogens other than Lyme Disease</a:t>
            </a:r>
            <a:endParaRPr lang="en-US" sz="1200" kern="1200" dirty="0" smtClean="0">
              <a:solidFill>
                <a:schemeClr val="tx1"/>
              </a:solidFill>
              <a:effectLst/>
              <a:latin typeface="+mn-lt"/>
              <a:ea typeface="+mn-ea"/>
              <a:cs typeface="+mn-cs"/>
            </a:endParaRPr>
          </a:p>
          <a:p>
            <a:r>
              <a:rPr lang="en-US" sz="1200" b="1" i="1" kern="1200" dirty="0" err="1" smtClean="0">
                <a:solidFill>
                  <a:schemeClr val="tx1"/>
                </a:solidFill>
                <a:effectLst/>
                <a:latin typeface="+mn-lt"/>
                <a:ea typeface="+mn-ea"/>
                <a:cs typeface="+mn-cs"/>
              </a:rPr>
              <a:t>Borrelia</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miyamotoi</a:t>
            </a:r>
            <a:r>
              <a:rPr lang="en-US" sz="1200" b="1" kern="1200" dirty="0" smtClean="0">
                <a:solidFill>
                  <a:schemeClr val="tx1"/>
                </a:solidFill>
                <a:effectLst/>
                <a:latin typeface="+mn-lt"/>
                <a:ea typeface="+mn-ea"/>
                <a:cs typeface="+mn-cs"/>
              </a:rPr>
              <a:t> Infection Presenting as Human Granulocytic </a:t>
            </a:r>
            <a:r>
              <a:rPr lang="en-US" sz="1200" b="1" kern="1200" dirty="0" err="1" smtClean="0">
                <a:solidFill>
                  <a:schemeClr val="tx1"/>
                </a:solidFill>
                <a:effectLst/>
                <a:latin typeface="+mn-lt"/>
                <a:ea typeface="+mn-ea"/>
                <a:cs typeface="+mn-cs"/>
              </a:rPr>
              <a:t>Anaplasmosis</a:t>
            </a:r>
            <a:r>
              <a:rPr lang="en-US" sz="1200" b="1" kern="1200" dirty="0" smtClean="0">
                <a:solidFill>
                  <a:schemeClr val="tx1"/>
                </a:solidFill>
                <a:effectLst/>
                <a:latin typeface="+mn-lt"/>
                <a:ea typeface="+mn-ea"/>
                <a:cs typeface="+mn-cs"/>
              </a:rPr>
              <a:t>: A case report.  </a:t>
            </a:r>
            <a:r>
              <a:rPr lang="en-US" sz="1200" kern="1200" dirty="0" err="1" smtClean="0">
                <a:solidFill>
                  <a:schemeClr val="tx1"/>
                </a:solidFill>
                <a:effectLst/>
                <a:latin typeface="+mn-lt"/>
                <a:ea typeface="+mn-ea"/>
                <a:cs typeface="+mn-cs"/>
              </a:rPr>
              <a:t>Chowdri</a:t>
            </a:r>
            <a:r>
              <a:rPr lang="en-US" sz="1200" kern="1200" dirty="0" smtClean="0">
                <a:solidFill>
                  <a:schemeClr val="tx1"/>
                </a:solidFill>
                <a:effectLst/>
                <a:latin typeface="+mn-lt"/>
                <a:ea typeface="+mn-ea"/>
                <a:cs typeface="+mn-cs"/>
              </a:rPr>
              <a:t> HR et al.. Annals of Internal Medicine 2013 Jul 2;159 (1):21-7</a:t>
            </a:r>
          </a:p>
          <a:p>
            <a:r>
              <a:rPr lang="en-US" sz="1200" b="1" kern="1200" dirty="0" smtClean="0">
                <a:solidFill>
                  <a:schemeClr val="tx1"/>
                </a:solidFill>
                <a:effectLst/>
                <a:latin typeface="+mn-lt"/>
                <a:ea typeface="+mn-ea"/>
                <a:cs typeface="+mn-cs"/>
              </a:rPr>
              <a:t>Background:</a:t>
            </a:r>
            <a:r>
              <a:rPr lang="en-US" sz="1200" kern="1200" dirty="0" smtClean="0">
                <a:solidFill>
                  <a:schemeClr val="tx1"/>
                </a:solidFill>
                <a:effectLst/>
                <a:latin typeface="+mn-lt"/>
                <a:ea typeface="+mn-ea"/>
                <a:cs typeface="+mn-cs"/>
              </a:rPr>
              <a:t> While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Borrelia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burgdorferi</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agent of Lyme disease, accounts for the vast majority of tick-borne infection, other </a:t>
            </a:r>
            <a:r>
              <a:rPr lang="en-US" sz="1200" kern="1200" dirty="0" err="1" smtClean="0">
                <a:solidFill>
                  <a:schemeClr val="tx1"/>
                </a:solidFill>
                <a:effectLst/>
                <a:latin typeface="+mn-lt"/>
                <a:ea typeface="+mn-ea"/>
                <a:cs typeface="+mn-cs"/>
              </a:rPr>
              <a:t>borrelia</a:t>
            </a:r>
            <a:r>
              <a:rPr lang="en-US" sz="1200" kern="1200" dirty="0" smtClean="0">
                <a:solidFill>
                  <a:schemeClr val="tx1"/>
                </a:solidFill>
                <a:effectLst/>
                <a:latin typeface="+mn-lt"/>
                <a:ea typeface="+mn-ea"/>
                <a:cs typeface="+mn-cs"/>
              </a:rPr>
              <a:t> species and other bacterial, viral and </a:t>
            </a:r>
            <a:r>
              <a:rPr lang="en-US" sz="1200" kern="1200" dirty="0" err="1" smtClean="0">
                <a:solidFill>
                  <a:schemeClr val="tx1"/>
                </a:solidFill>
                <a:effectLst/>
                <a:latin typeface="+mn-lt"/>
                <a:ea typeface="+mn-ea"/>
                <a:cs typeface="+mn-cs"/>
              </a:rPr>
              <a:t>protozoal</a:t>
            </a:r>
            <a:r>
              <a:rPr lang="en-US" sz="1200" kern="1200" dirty="0" smtClean="0">
                <a:solidFill>
                  <a:schemeClr val="tx1"/>
                </a:solidFill>
                <a:effectLst/>
                <a:latin typeface="+mn-lt"/>
                <a:ea typeface="+mn-ea"/>
                <a:cs typeface="+mn-cs"/>
              </a:rPr>
              <a:t> pathogens can cause tick-borne infection as well. In Europe the closely related species </a:t>
            </a:r>
            <a:r>
              <a:rPr lang="en-US" sz="1200" i="1" kern="1200" dirty="0" smtClean="0">
                <a:solidFill>
                  <a:schemeClr val="tx1"/>
                </a:solidFill>
                <a:effectLst/>
                <a:latin typeface="+mn-lt"/>
                <a:ea typeface="+mn-ea"/>
                <a:cs typeface="+mn-cs"/>
              </a:rPr>
              <a:t>B. </a:t>
            </a:r>
            <a:r>
              <a:rPr lang="en-US" sz="1200" i="1" kern="1200" dirty="0" err="1" smtClean="0">
                <a:solidFill>
                  <a:schemeClr val="tx1"/>
                </a:solidFill>
                <a:effectLst/>
                <a:latin typeface="+mn-lt"/>
                <a:ea typeface="+mn-ea"/>
                <a:cs typeface="+mn-cs"/>
              </a:rPr>
              <a:t>garinii</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B. </a:t>
            </a:r>
            <a:r>
              <a:rPr lang="en-US" sz="1200" i="1" kern="1200" dirty="0" err="1" smtClean="0">
                <a:solidFill>
                  <a:schemeClr val="tx1"/>
                </a:solidFill>
                <a:effectLst/>
                <a:latin typeface="+mn-lt"/>
                <a:ea typeface="+mn-ea"/>
                <a:cs typeface="+mn-cs"/>
              </a:rPr>
              <a:t>afzelii</a:t>
            </a:r>
            <a:r>
              <a:rPr lang="en-US" sz="1200" kern="1200" dirty="0" smtClean="0">
                <a:solidFill>
                  <a:schemeClr val="tx1"/>
                </a:solidFill>
                <a:effectLst/>
                <a:latin typeface="+mn-lt"/>
                <a:ea typeface="+mn-ea"/>
                <a:cs typeface="+mn-cs"/>
              </a:rPr>
              <a:t> cause a significant percentage of Lyme disease cases. A newly identified human pathogen </a:t>
            </a:r>
            <a:r>
              <a:rPr lang="en-US" sz="1200" i="1" kern="1200" dirty="0" err="1" smtClean="0">
                <a:solidFill>
                  <a:schemeClr val="tx1"/>
                </a:solidFill>
                <a:effectLst/>
                <a:latin typeface="+mn-lt"/>
                <a:ea typeface="+mn-ea"/>
                <a:cs typeface="+mn-cs"/>
              </a:rPr>
              <a:t>Borrelia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miyamotoi</a:t>
            </a:r>
            <a:r>
              <a:rPr lang="en-US" sz="1200" kern="1200" dirty="0" smtClean="0">
                <a:solidFill>
                  <a:schemeClr val="tx1"/>
                </a:solidFill>
                <a:effectLst/>
                <a:latin typeface="+mn-lt"/>
                <a:ea typeface="+mn-ea"/>
                <a:cs typeface="+mn-cs"/>
              </a:rPr>
              <a:t> causes a Lyme-like illness in Eurasia and N. America. It is known that all of the different tick-borne infections can present with nonspecific infectious symptoms such as myalgia, headache, and fever.</a:t>
            </a:r>
          </a:p>
          <a:p>
            <a:r>
              <a:rPr lang="en-US" sz="1200" b="1" kern="1200" dirty="0" smtClean="0">
                <a:solidFill>
                  <a:schemeClr val="tx1"/>
                </a:solidFill>
                <a:effectLst/>
                <a:latin typeface="+mn-lt"/>
                <a:ea typeface="+mn-ea"/>
                <a:cs typeface="+mn-cs"/>
              </a:rPr>
              <a:t>Findings:</a:t>
            </a:r>
            <a:r>
              <a:rPr lang="en-US" sz="1200" kern="1200" dirty="0" smtClean="0">
                <a:solidFill>
                  <a:schemeClr val="tx1"/>
                </a:solidFill>
                <a:effectLst/>
                <a:latin typeface="+mn-lt"/>
                <a:ea typeface="+mn-ea"/>
                <a:cs typeface="+mn-cs"/>
              </a:rPr>
              <a:t> A new cause of tick-borne infectious disease called </a:t>
            </a:r>
            <a:r>
              <a:rPr lang="en-US" sz="1200" i="1" kern="1200" dirty="0" smtClean="0">
                <a:solidFill>
                  <a:schemeClr val="tx1"/>
                </a:solidFill>
                <a:effectLst/>
                <a:latin typeface="+mn-lt"/>
                <a:ea typeface="+mn-ea"/>
                <a:cs typeface="+mn-cs"/>
              </a:rPr>
              <a:t>B. </a:t>
            </a:r>
            <a:r>
              <a:rPr lang="en-US" sz="1200" i="1" kern="1200" dirty="0" err="1" smtClean="0">
                <a:solidFill>
                  <a:schemeClr val="tx1"/>
                </a:solidFill>
                <a:effectLst/>
                <a:latin typeface="+mn-lt"/>
                <a:ea typeface="+mn-ea"/>
                <a:cs typeface="+mn-cs"/>
              </a:rPr>
              <a:t>miyamotoi</a:t>
            </a:r>
            <a:r>
              <a:rPr lang="en-US" sz="1200" kern="1200" dirty="0" smtClean="0">
                <a:solidFill>
                  <a:schemeClr val="tx1"/>
                </a:solidFill>
                <a:effectLst/>
                <a:latin typeface="+mn-lt"/>
                <a:ea typeface="+mn-ea"/>
                <a:cs typeface="+mn-cs"/>
              </a:rPr>
              <a:t> presents with an illness that is indistinguishable from other common tick-borne infections. This case report describes two patients initially suspected of having </a:t>
            </a:r>
            <a:r>
              <a:rPr lang="en-US" sz="1200" strike="sngStrike" kern="1200" dirty="0" smtClean="0">
                <a:solidFill>
                  <a:schemeClr val="tx1"/>
                </a:solidFill>
                <a:effectLst/>
                <a:latin typeface="+mn-lt"/>
                <a:ea typeface="+mn-ea"/>
                <a:cs typeface="+mn-cs"/>
              </a:rPr>
              <a:t>have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Anaplasmosis</a:t>
            </a:r>
            <a:r>
              <a:rPr lang="en-US" sz="1200" kern="1200" dirty="0" smtClean="0">
                <a:solidFill>
                  <a:schemeClr val="tx1"/>
                </a:solidFill>
                <a:effectLst/>
                <a:latin typeface="+mn-lt"/>
                <a:ea typeface="+mn-ea"/>
                <a:cs typeface="+mn-cs"/>
              </a:rPr>
              <a:t> who were diagnosed using research laboratory PCR testing to have infection with </a:t>
            </a:r>
            <a:r>
              <a:rPr lang="en-US" sz="1200" i="1" kern="1200" dirty="0" smtClean="0">
                <a:solidFill>
                  <a:schemeClr val="tx1"/>
                </a:solidFill>
                <a:effectLst/>
                <a:latin typeface="+mn-lt"/>
                <a:ea typeface="+mn-ea"/>
                <a:cs typeface="+mn-cs"/>
              </a:rPr>
              <a:t>B. </a:t>
            </a:r>
            <a:r>
              <a:rPr lang="en-US" sz="1200" i="1" kern="1200" dirty="0" err="1" smtClean="0">
                <a:solidFill>
                  <a:schemeClr val="tx1"/>
                </a:solidFill>
                <a:effectLst/>
                <a:latin typeface="+mn-lt"/>
                <a:ea typeface="+mn-ea"/>
                <a:cs typeface="+mn-cs"/>
              </a:rPr>
              <a:t>miyamotoi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instead.</a:t>
            </a:r>
          </a:p>
          <a:p>
            <a:r>
              <a:rPr lang="en-US" sz="1200" b="0" i="0" kern="1200" dirty="0" smtClean="0">
                <a:solidFill>
                  <a:schemeClr val="tx1"/>
                </a:solidFill>
                <a:effectLst/>
                <a:latin typeface="+mn-lt"/>
                <a:ea typeface="+mn-ea"/>
                <a:cs typeface="+mn-cs"/>
              </a:rPr>
              <a:t>What is </a:t>
            </a:r>
            <a:r>
              <a:rPr lang="en-US" sz="1200" b="0" i="1" kern="1200" dirty="0" err="1" smtClean="0">
                <a:solidFill>
                  <a:schemeClr val="tx1"/>
                </a:solidFill>
                <a:effectLst/>
                <a:latin typeface="+mn-lt"/>
                <a:ea typeface="+mn-ea"/>
                <a:cs typeface="+mn-cs"/>
              </a:rPr>
              <a:t>Borrelia</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miyamotoi</a:t>
            </a:r>
            <a:r>
              <a:rPr lang="en-US" sz="1200" b="0" i="0" kern="1200" dirty="0" smtClean="0">
                <a:solidFill>
                  <a:schemeClr val="tx1"/>
                </a:solidFill>
                <a:effectLst/>
                <a:latin typeface="+mn-lt"/>
                <a:ea typeface="+mn-ea"/>
                <a:cs typeface="+mn-cs"/>
              </a:rPr>
              <a:t>?</a:t>
            </a:r>
          </a:p>
          <a:p>
            <a:r>
              <a:rPr lang="en-US" sz="1200" b="0" i="1" kern="1200" dirty="0" err="1" smtClean="0">
                <a:solidFill>
                  <a:schemeClr val="tx1"/>
                </a:solidFill>
                <a:effectLst/>
                <a:latin typeface="+mn-lt"/>
                <a:ea typeface="+mn-ea"/>
                <a:cs typeface="+mn-cs"/>
              </a:rPr>
              <a:t>Borrelia</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miyamotoi</a:t>
            </a:r>
            <a:r>
              <a:rPr lang="en-US" sz="1200" b="0" i="0" kern="1200" dirty="0" smtClean="0">
                <a:solidFill>
                  <a:schemeClr val="tx1"/>
                </a:solidFill>
                <a:effectLst/>
                <a:latin typeface="+mn-lt"/>
                <a:ea typeface="+mn-ea"/>
                <a:cs typeface="+mn-cs"/>
              </a:rPr>
              <a:t> are spiral-shaped bacteria that are closely related to bacteria that cause </a:t>
            </a:r>
            <a:r>
              <a:rPr lang="en-US" sz="1200" b="0" i="0" u="sng" kern="1200" dirty="0" smtClean="0">
                <a:solidFill>
                  <a:schemeClr val="tx1"/>
                </a:solidFill>
                <a:effectLst/>
                <a:latin typeface="+mn-lt"/>
                <a:ea typeface="+mn-ea"/>
                <a:cs typeface="+mn-cs"/>
                <a:hlinkClick r:id="rId3"/>
              </a:rPr>
              <a:t>tick-borne relapsing fever</a:t>
            </a:r>
            <a:r>
              <a:rPr lang="en-US" sz="1200" b="0" i="0" kern="1200" dirty="0" smtClean="0">
                <a:solidFill>
                  <a:schemeClr val="tx1"/>
                </a:solidFill>
                <a:effectLst/>
                <a:latin typeface="+mn-lt"/>
                <a:ea typeface="+mn-ea"/>
                <a:cs typeface="+mn-cs"/>
              </a:rPr>
              <a:t> (TBRF). They are more distantly related to the bacteria that cause </a:t>
            </a:r>
            <a:r>
              <a:rPr lang="en-US" sz="1200" b="0" i="0" u="sng" kern="1200" dirty="0" smtClean="0">
                <a:solidFill>
                  <a:schemeClr val="tx1"/>
                </a:solidFill>
                <a:effectLst/>
                <a:latin typeface="+mn-lt"/>
                <a:ea typeface="+mn-ea"/>
                <a:cs typeface="+mn-cs"/>
                <a:hlinkClick r:id="rId4"/>
              </a:rPr>
              <a:t>Lyme disease</a:t>
            </a:r>
            <a:r>
              <a:rPr lang="en-US" sz="1200" b="0" i="0" kern="1200" dirty="0" smtClean="0">
                <a:solidFill>
                  <a:schemeClr val="tx1"/>
                </a:solidFill>
                <a:effectLst/>
                <a:latin typeface="+mn-lt"/>
                <a:ea typeface="+mn-ea"/>
                <a:cs typeface="+mn-cs"/>
              </a:rPr>
              <a:t>. First identified in 1995 in ticks from Japan, the bacteria have since been detected in two species of North American ticks, the black-legged or “deer” tick (</a:t>
            </a:r>
            <a:r>
              <a:rPr lang="en-US" sz="1200" b="0" i="1" kern="1200" dirty="0" err="1" smtClean="0">
                <a:solidFill>
                  <a:schemeClr val="tx1"/>
                </a:solidFill>
                <a:effectLst/>
                <a:latin typeface="+mn-lt"/>
                <a:ea typeface="+mn-ea"/>
                <a:cs typeface="+mn-cs"/>
              </a:rPr>
              <a:t>Ixodes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scapularis</a:t>
            </a:r>
            <a:r>
              <a:rPr lang="en-US" sz="1200" b="0" i="0" kern="1200" dirty="0" smtClean="0">
                <a:solidFill>
                  <a:schemeClr val="tx1"/>
                </a:solidFill>
                <a:effectLst/>
                <a:latin typeface="+mn-lt"/>
                <a:ea typeface="+mn-ea"/>
                <a:cs typeface="+mn-cs"/>
              </a:rPr>
              <a:t>) and the western black-legged tick (</a:t>
            </a:r>
            <a:r>
              <a:rPr lang="en-US" sz="1200" b="0" i="1" kern="1200" dirty="0" err="1" smtClean="0">
                <a:solidFill>
                  <a:schemeClr val="tx1"/>
                </a:solidFill>
                <a:effectLst/>
                <a:latin typeface="+mn-lt"/>
                <a:ea typeface="+mn-ea"/>
                <a:cs typeface="+mn-cs"/>
              </a:rPr>
              <a:t>Ixodes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pacificus</a:t>
            </a:r>
            <a:r>
              <a:rPr lang="en-US" sz="1200" b="0" i="0" kern="1200" dirty="0" smtClean="0">
                <a:solidFill>
                  <a:schemeClr val="tx1"/>
                </a:solidFill>
                <a:effectLst/>
                <a:latin typeface="+mn-lt"/>
                <a:ea typeface="+mn-ea"/>
                <a:cs typeface="+mn-cs"/>
              </a:rPr>
              <a:t>). These ticks are already known to transmit several diseases, including Lyme disease, </a:t>
            </a:r>
            <a:r>
              <a:rPr lang="en-US" sz="1200" b="0" i="0" kern="1200" dirty="0" err="1" smtClean="0">
                <a:solidFill>
                  <a:schemeClr val="tx1"/>
                </a:solidFill>
                <a:effectLst/>
                <a:latin typeface="+mn-lt"/>
                <a:ea typeface="+mn-ea"/>
                <a:cs typeface="+mn-cs"/>
              </a:rPr>
              <a:t>anaplasmosis</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babesiosis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What type of illness does </a:t>
            </a:r>
            <a:r>
              <a:rPr lang="en-US" sz="1200" b="0" i="1" kern="1200" dirty="0" smtClean="0">
                <a:solidFill>
                  <a:schemeClr val="tx1"/>
                </a:solidFill>
                <a:effectLst/>
                <a:latin typeface="+mn-lt"/>
                <a:ea typeface="+mn-ea"/>
                <a:cs typeface="+mn-cs"/>
              </a:rPr>
              <a:t>B. </a:t>
            </a:r>
            <a:r>
              <a:rPr lang="en-US" sz="1200" b="0" i="1" kern="1200" dirty="0" err="1" smtClean="0">
                <a:solidFill>
                  <a:schemeClr val="tx1"/>
                </a:solidFill>
                <a:effectLst/>
                <a:latin typeface="+mn-lt"/>
                <a:ea typeface="+mn-ea"/>
                <a:cs typeface="+mn-cs"/>
              </a:rPr>
              <a:t>miyamotoi</a:t>
            </a:r>
            <a:r>
              <a:rPr lang="en-US" sz="1200" b="0" i="0" kern="1200" dirty="0" smtClean="0">
                <a:solidFill>
                  <a:schemeClr val="tx1"/>
                </a:solidFill>
                <a:effectLst/>
                <a:latin typeface="+mn-lt"/>
                <a:ea typeface="+mn-ea"/>
                <a:cs typeface="+mn-cs"/>
              </a:rPr>
              <a:t> cause?</a:t>
            </a:r>
          </a:p>
          <a:p>
            <a:r>
              <a:rPr lang="en-US" sz="1200" b="0" i="0" kern="1200" dirty="0" smtClean="0">
                <a:solidFill>
                  <a:schemeClr val="tx1"/>
                </a:solidFill>
                <a:effectLst/>
                <a:latin typeface="+mn-lt"/>
                <a:ea typeface="+mn-ea"/>
                <a:cs typeface="+mn-cs"/>
              </a:rPr>
              <a:t>Human infections with </a:t>
            </a:r>
            <a:r>
              <a:rPr lang="en-US" sz="1200" b="0" i="1" kern="1200" dirty="0" smtClean="0">
                <a:solidFill>
                  <a:schemeClr val="tx1"/>
                </a:solidFill>
                <a:effectLst/>
                <a:latin typeface="+mn-lt"/>
                <a:ea typeface="+mn-ea"/>
                <a:cs typeface="+mn-cs"/>
              </a:rPr>
              <a:t>B. </a:t>
            </a:r>
            <a:r>
              <a:rPr lang="en-US" sz="1200" b="0" i="1" kern="1200" dirty="0" err="1" smtClean="0">
                <a:solidFill>
                  <a:schemeClr val="tx1"/>
                </a:solidFill>
                <a:effectLst/>
                <a:latin typeface="+mn-lt"/>
                <a:ea typeface="+mn-ea"/>
                <a:cs typeface="+mn-cs"/>
              </a:rPr>
              <a:t>miyamotoi</a:t>
            </a:r>
            <a:r>
              <a:rPr lang="en-US" sz="1200" b="0" i="0" kern="1200" dirty="0" smtClean="0">
                <a:solidFill>
                  <a:schemeClr val="tx1"/>
                </a:solidFill>
                <a:effectLst/>
                <a:latin typeface="+mn-lt"/>
                <a:ea typeface="+mn-ea"/>
                <a:cs typeface="+mn-cs"/>
              </a:rPr>
              <a:t> were first described in 2011 in a </a:t>
            </a:r>
            <a:r>
              <a:rPr lang="en-US" sz="1200" b="0" i="0" u="sng" kern="1200" dirty="0" smtClean="0">
                <a:solidFill>
                  <a:schemeClr val="tx1"/>
                </a:solidFill>
                <a:effectLst/>
                <a:latin typeface="+mn-lt"/>
                <a:ea typeface="+mn-ea"/>
                <a:cs typeface="+mn-cs"/>
                <a:hlinkClick r:id="rId5"/>
              </a:rPr>
              <a:t>report from Russia</a:t>
            </a:r>
            <a:r>
              <a:rPr lang="en-US" sz="1200" b="0" i="0" kern="1200" dirty="0" smtClean="0">
                <a:solidFill>
                  <a:schemeClr val="tx1"/>
                </a:solidFill>
                <a:effectLst/>
                <a:latin typeface="+mn-lt"/>
                <a:ea typeface="+mn-ea"/>
                <a:cs typeface="+mn-cs"/>
              </a:rPr>
              <a:t>. Most of the patients had fever, headache, and muscle aches--symptoms typical of TBRF. </a:t>
            </a:r>
            <a:r>
              <a:rPr lang="en-US" sz="1200" b="0" i="0" u="sng" kern="1200" dirty="0" smtClean="0">
                <a:solidFill>
                  <a:schemeClr val="tx1"/>
                </a:solidFill>
                <a:effectLst/>
                <a:latin typeface="+mn-lt"/>
                <a:ea typeface="+mn-ea"/>
                <a:cs typeface="+mn-cs"/>
                <a:hlinkClick r:id="rId6"/>
              </a:rPr>
              <a:t>Symptoms similar to those of Lyme disease</a:t>
            </a:r>
            <a:r>
              <a:rPr lang="en-US" sz="1200" b="0" i="0" kern="1200" dirty="0" smtClean="0">
                <a:solidFill>
                  <a:schemeClr val="tx1"/>
                </a:solidFill>
                <a:effectLst/>
                <a:latin typeface="+mn-lt"/>
                <a:ea typeface="+mn-ea"/>
                <a:cs typeface="+mn-cs"/>
              </a:rPr>
              <a:t>, such as the erythema </a:t>
            </a:r>
            <a:r>
              <a:rPr lang="en-US" sz="1200" b="0" i="0" kern="1200" dirty="0" err="1" smtClean="0">
                <a:solidFill>
                  <a:schemeClr val="tx1"/>
                </a:solidFill>
                <a:effectLst/>
                <a:latin typeface="+mn-lt"/>
                <a:ea typeface="+mn-ea"/>
                <a:cs typeface="+mn-cs"/>
              </a:rPr>
              <a:t>migrans</a:t>
            </a:r>
            <a:r>
              <a:rPr lang="en-US" sz="1200" b="0" i="0" kern="1200" dirty="0" smtClean="0">
                <a:solidFill>
                  <a:schemeClr val="tx1"/>
                </a:solidFill>
                <a:effectLst/>
                <a:latin typeface="+mn-lt"/>
                <a:ea typeface="+mn-ea"/>
                <a:cs typeface="+mn-cs"/>
              </a:rPr>
              <a:t> rash (bull’s-eye rash), arthritis, or facial palsy, were uncommon.</a:t>
            </a:r>
          </a:p>
          <a:p>
            <a:r>
              <a:rPr lang="en-US" sz="1200" b="0" i="0" kern="1200" dirty="0" smtClean="0">
                <a:solidFill>
                  <a:schemeClr val="tx1"/>
                </a:solidFill>
                <a:effectLst/>
                <a:latin typeface="+mn-lt"/>
                <a:ea typeface="+mn-ea"/>
                <a:cs typeface="+mn-cs"/>
              </a:rPr>
              <a:t>Recently, three cases of human infection with </a:t>
            </a:r>
            <a:r>
              <a:rPr lang="en-US" sz="1200" b="0" i="1" kern="1200" dirty="0" smtClean="0">
                <a:solidFill>
                  <a:schemeClr val="tx1"/>
                </a:solidFill>
                <a:effectLst/>
                <a:latin typeface="+mn-lt"/>
                <a:ea typeface="+mn-ea"/>
                <a:cs typeface="+mn-cs"/>
              </a:rPr>
              <a:t>B. </a:t>
            </a:r>
            <a:r>
              <a:rPr lang="en-US" sz="1200" b="0" i="1" kern="1200" dirty="0" err="1" smtClean="0">
                <a:solidFill>
                  <a:schemeClr val="tx1"/>
                </a:solidFill>
                <a:effectLst/>
                <a:latin typeface="+mn-lt"/>
                <a:ea typeface="+mn-ea"/>
                <a:cs typeface="+mn-cs"/>
              </a:rPr>
              <a:t>miyamotoi</a:t>
            </a:r>
            <a:r>
              <a:rPr lang="en-US" sz="1200" b="0" i="0" kern="1200" dirty="0" smtClean="0">
                <a:solidFill>
                  <a:schemeClr val="tx1"/>
                </a:solidFill>
                <a:effectLst/>
                <a:latin typeface="+mn-lt"/>
                <a:ea typeface="+mn-ea"/>
                <a:cs typeface="+mn-cs"/>
              </a:rPr>
              <a:t> were identified in the United </a:t>
            </a:r>
            <a:r>
              <a:rPr lang="en-US" sz="1200" b="0" i="0" kern="1200" dirty="0" err="1" smtClean="0">
                <a:solidFill>
                  <a:schemeClr val="tx1"/>
                </a:solidFill>
                <a:effectLst/>
                <a:latin typeface="+mn-lt"/>
                <a:ea typeface="+mn-ea"/>
                <a:cs typeface="+mn-cs"/>
              </a:rPr>
              <a:t>States.</a:t>
            </a:r>
            <a:r>
              <a:rPr lang="en-US" sz="1200" b="0" i="0" u="sng" kern="1200" dirty="0" err="1" smtClean="0">
                <a:solidFill>
                  <a:schemeClr val="tx1"/>
                </a:solidFill>
                <a:effectLst/>
                <a:latin typeface="+mn-lt"/>
                <a:ea typeface="+mn-ea"/>
                <a:cs typeface="+mn-cs"/>
                <a:hlinkClick r:id="rId7"/>
              </a:rPr>
              <a:t>One</a:t>
            </a:r>
            <a:r>
              <a:rPr lang="en-US" sz="1200" b="0" i="0" u="sng" kern="1200" dirty="0" smtClean="0">
                <a:solidFill>
                  <a:schemeClr val="tx1"/>
                </a:solidFill>
                <a:effectLst/>
                <a:latin typeface="+mn-lt"/>
                <a:ea typeface="+mn-ea"/>
                <a:cs typeface="+mn-cs"/>
                <a:hlinkClick r:id="rId7"/>
              </a:rPr>
              <a:t> patient was an elderly, immunocompromised woman with confusion and an unsteady gait</a:t>
            </a:r>
            <a:r>
              <a:rPr lang="en-US" sz="1200" b="0" i="0" kern="1200" dirty="0" smtClean="0">
                <a:solidFill>
                  <a:schemeClr val="tx1"/>
                </a:solidFill>
                <a:effectLst/>
                <a:latin typeface="+mn-lt"/>
                <a:ea typeface="+mn-ea"/>
                <a:cs typeface="+mn-cs"/>
              </a:rPr>
              <a:t>. The bacteria were seen in samples of the patient’s spinal fluid, and she recovered when treated with antibiotics. </a:t>
            </a:r>
            <a:r>
              <a:rPr lang="en-US" sz="1200" b="0" i="0" u="sng" kern="1200" dirty="0" smtClean="0">
                <a:solidFill>
                  <a:schemeClr val="tx1"/>
                </a:solidFill>
                <a:effectLst/>
                <a:latin typeface="+mn-lt"/>
                <a:ea typeface="+mn-ea"/>
                <a:cs typeface="+mn-cs"/>
                <a:hlinkClick r:id="rId8"/>
              </a:rPr>
              <a:t>The two other patients</a:t>
            </a:r>
            <a:r>
              <a:rPr lang="en-US" sz="1200" b="0" i="0" kern="1200" dirty="0" smtClean="0">
                <a:solidFill>
                  <a:schemeClr val="tx1"/>
                </a:solidFill>
                <a:effectLst/>
                <a:latin typeface="+mn-lt"/>
                <a:ea typeface="+mn-ea"/>
                <a:cs typeface="+mn-cs"/>
              </a:rPr>
              <a:t> had fever, chills, and muscle aches, similar to the symptoms of the patients in Russia.</a:t>
            </a:r>
          </a:p>
          <a:p>
            <a:r>
              <a:rPr lang="en-US" sz="1200" b="0" i="0" kern="1200" dirty="0" smtClean="0">
                <a:solidFill>
                  <a:schemeClr val="tx1"/>
                </a:solidFill>
                <a:effectLst/>
                <a:latin typeface="+mn-lt"/>
                <a:ea typeface="+mn-ea"/>
                <a:cs typeface="+mn-cs"/>
              </a:rPr>
              <a:t>How do doctors diagnose </a:t>
            </a:r>
            <a:r>
              <a:rPr lang="en-US" sz="1200" b="0" i="1" kern="1200" dirty="0" smtClean="0">
                <a:solidFill>
                  <a:schemeClr val="tx1"/>
                </a:solidFill>
                <a:effectLst/>
                <a:latin typeface="+mn-lt"/>
                <a:ea typeface="+mn-ea"/>
                <a:cs typeface="+mn-cs"/>
              </a:rPr>
              <a:t>B. </a:t>
            </a:r>
            <a:r>
              <a:rPr lang="en-US" sz="1200" b="0" i="1" kern="1200" dirty="0" err="1" smtClean="0">
                <a:solidFill>
                  <a:schemeClr val="tx1"/>
                </a:solidFill>
                <a:effectLst/>
                <a:latin typeface="+mn-lt"/>
                <a:ea typeface="+mn-ea"/>
                <a:cs typeface="+mn-cs"/>
              </a:rPr>
              <a:t>miyamotoi</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Diagnosis currently relies on the use of tests to detect DNA of the organism, called polymerase chain reaction (PCR) tests. These tests are under development and not widely available. North American strains of </a:t>
            </a:r>
            <a:r>
              <a:rPr lang="en-US" sz="1200" b="0" i="1" kern="1200" dirty="0" smtClean="0">
                <a:solidFill>
                  <a:schemeClr val="tx1"/>
                </a:solidFill>
                <a:effectLst/>
                <a:latin typeface="+mn-lt"/>
                <a:ea typeface="+mn-ea"/>
                <a:cs typeface="+mn-cs"/>
              </a:rPr>
              <a:t>B. </a:t>
            </a:r>
            <a:r>
              <a:rPr lang="en-US" sz="1200" b="0" i="1" kern="1200" dirty="0" err="1" smtClean="0">
                <a:solidFill>
                  <a:schemeClr val="tx1"/>
                </a:solidFill>
                <a:effectLst/>
                <a:latin typeface="+mn-lt"/>
                <a:ea typeface="+mn-ea"/>
                <a:cs typeface="+mn-cs"/>
              </a:rPr>
              <a:t>miyamotoi</a:t>
            </a:r>
            <a:r>
              <a:rPr lang="en-US" sz="1200" b="0" i="0" kern="1200" dirty="0" smtClean="0">
                <a:solidFill>
                  <a:schemeClr val="tx1"/>
                </a:solidFill>
                <a:effectLst/>
                <a:latin typeface="+mn-lt"/>
                <a:ea typeface="+mn-ea"/>
                <a:cs typeface="+mn-cs"/>
              </a:rPr>
              <a:t> have not yet been successfully grown in culture, a common method for identifying bacterial diseases. Blood tests based on detection of antibodies require further validation. Blood tests for Lyme disease are unlikely to be helpful in diagnosis of </a:t>
            </a:r>
            <a:r>
              <a:rPr lang="en-US" sz="1200" b="0" i="1" kern="1200" dirty="0" smtClean="0">
                <a:solidFill>
                  <a:schemeClr val="tx1"/>
                </a:solidFill>
                <a:effectLst/>
                <a:latin typeface="+mn-lt"/>
                <a:ea typeface="+mn-ea"/>
                <a:cs typeface="+mn-cs"/>
              </a:rPr>
              <a:t>B. </a:t>
            </a:r>
            <a:r>
              <a:rPr lang="en-US" sz="1200" b="0" i="1" kern="1200" dirty="0" err="1" smtClean="0">
                <a:solidFill>
                  <a:schemeClr val="tx1"/>
                </a:solidFill>
                <a:effectLst/>
                <a:latin typeface="+mn-lt"/>
                <a:ea typeface="+mn-ea"/>
                <a:cs typeface="+mn-cs"/>
              </a:rPr>
              <a:t>miyamotoi</a:t>
            </a:r>
            <a:r>
              <a:rPr lang="en-US" sz="1200" b="0" i="0" kern="1200" dirty="0" smtClean="0">
                <a:solidFill>
                  <a:schemeClr val="tx1"/>
                </a:solidFill>
                <a:effectLst/>
                <a:latin typeface="+mn-lt"/>
                <a:ea typeface="+mn-ea"/>
                <a:cs typeface="+mn-cs"/>
              </a:rPr>
              <a:t> infections</a:t>
            </a:r>
          </a:p>
          <a:p>
            <a:endParaRPr lang="en-US" dirty="0"/>
          </a:p>
        </p:txBody>
      </p:sp>
    </p:spTree>
    <p:extLst>
      <p:ext uri="{BB962C8B-B14F-4D97-AF65-F5344CB8AC3E}">
        <p14:creationId xmlns:p14="http://schemas.microsoft.com/office/powerpoint/2010/main" val="2371483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Changing epidemiology of </a:t>
            </a:r>
            <a:r>
              <a:rPr lang="en-US" sz="1200" b="1" kern="1200" dirty="0" err="1" smtClean="0">
                <a:solidFill>
                  <a:schemeClr val="tx1"/>
                </a:solidFill>
                <a:effectLst/>
                <a:latin typeface="+mn-lt"/>
                <a:ea typeface="+mn-ea"/>
                <a:cs typeface="+mn-cs"/>
              </a:rPr>
              <a:t>Powassan</a:t>
            </a:r>
            <a:r>
              <a:rPr lang="en-US" sz="1200" b="1" kern="1200" dirty="0" smtClean="0">
                <a:solidFill>
                  <a:schemeClr val="tx1"/>
                </a:solidFill>
                <a:effectLst/>
                <a:latin typeface="+mn-lt"/>
                <a:ea typeface="+mn-ea"/>
                <a:cs typeface="+mn-cs"/>
              </a:rPr>
              <a:t> encephalitis in North America suggests the emergence of the deer tick virus subtype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Khoury</a:t>
            </a:r>
            <a:r>
              <a:rPr lang="en-US" sz="1200" kern="1200" dirty="0" smtClean="0">
                <a:solidFill>
                  <a:schemeClr val="tx1"/>
                </a:solidFill>
                <a:effectLst/>
                <a:latin typeface="+mn-lt"/>
                <a:ea typeface="+mn-ea"/>
                <a:cs typeface="+mn-cs"/>
              </a:rPr>
              <a:t> MY, Cargo J, </a:t>
            </a:r>
            <a:r>
              <a:rPr lang="en-US" sz="1200" kern="1200" dirty="0" err="1" smtClean="0">
                <a:solidFill>
                  <a:schemeClr val="tx1"/>
                </a:solidFill>
                <a:effectLst/>
                <a:latin typeface="+mn-lt"/>
                <a:ea typeface="+mn-ea"/>
                <a:cs typeface="+mn-cs"/>
              </a:rPr>
              <a:t>Wormser</a:t>
            </a:r>
            <a:r>
              <a:rPr lang="en-US" sz="1200" kern="1200" dirty="0" smtClean="0">
                <a:solidFill>
                  <a:schemeClr val="tx1"/>
                </a:solidFill>
                <a:effectLst/>
                <a:latin typeface="+mn-lt"/>
                <a:ea typeface="+mn-ea"/>
                <a:cs typeface="+mn-cs"/>
              </a:rPr>
              <a:t> G.; Expert Rev. Anti Infect </a:t>
            </a:r>
            <a:r>
              <a:rPr lang="en-US" sz="1200" kern="1200" dirty="0" err="1" smtClean="0">
                <a:solidFill>
                  <a:schemeClr val="tx1"/>
                </a:solidFill>
                <a:effectLst/>
                <a:latin typeface="+mn-lt"/>
                <a:ea typeface="+mn-ea"/>
                <a:cs typeface="+mn-cs"/>
              </a:rPr>
              <a:t>Ther</a:t>
            </a:r>
            <a:r>
              <a:rPr lang="en-US" sz="1200" kern="1200" dirty="0" smtClean="0">
                <a:solidFill>
                  <a:schemeClr val="tx1"/>
                </a:solidFill>
                <a:effectLst/>
                <a:latin typeface="+mn-lt"/>
                <a:ea typeface="+mn-ea"/>
                <a:cs typeface="+mn-cs"/>
              </a:rPr>
              <a:t>. 11 (10), 983-985. (2013)</a:t>
            </a:r>
          </a:p>
          <a:p>
            <a:r>
              <a:rPr lang="en-US" sz="1200" b="1" kern="1200" dirty="0" smtClean="0">
                <a:solidFill>
                  <a:schemeClr val="tx1"/>
                </a:solidFill>
                <a:effectLst/>
                <a:latin typeface="+mn-lt"/>
                <a:ea typeface="+mn-ea"/>
                <a:cs typeface="+mn-cs"/>
              </a:rPr>
              <a:t>Background:</a:t>
            </a:r>
            <a:r>
              <a:rPr lang="en-US" sz="1200" kern="1200" dirty="0" smtClean="0">
                <a:solidFill>
                  <a:schemeClr val="tx1"/>
                </a:solidFill>
                <a:effectLst/>
                <a:latin typeface="+mn-lt"/>
                <a:ea typeface="+mn-ea"/>
                <a:cs typeface="+mn-cs"/>
              </a:rPr>
              <a:t> Different tick species occur across North America that are responsible for transmitting different tick-borne diseases.  In general, tick-pathogen relationships are specific with the majority of any one disease causing pathogen being transmitted by only one tick species. For example, </a:t>
            </a:r>
            <a:r>
              <a:rPr lang="en-US" sz="1200" kern="1200" dirty="0" err="1" smtClean="0">
                <a:solidFill>
                  <a:schemeClr val="tx1"/>
                </a:solidFill>
                <a:effectLst/>
                <a:latin typeface="+mn-lt"/>
                <a:ea typeface="+mn-ea"/>
                <a:cs typeface="+mn-cs"/>
              </a:rPr>
              <a:t>Anaplasma</a:t>
            </a:r>
            <a:r>
              <a:rPr lang="en-US" sz="1200" kern="1200" dirty="0" smtClean="0">
                <a:solidFill>
                  <a:schemeClr val="tx1"/>
                </a:solidFill>
                <a:effectLst/>
                <a:latin typeface="+mn-lt"/>
                <a:ea typeface="+mn-ea"/>
                <a:cs typeface="+mn-cs"/>
              </a:rPr>
              <a:t> is transmitted by the deer tick, </a:t>
            </a:r>
            <a:r>
              <a:rPr lang="en-US" sz="1200" i="1" kern="1200" dirty="0" err="1" smtClean="0">
                <a:solidFill>
                  <a:schemeClr val="tx1"/>
                </a:solidFill>
                <a:effectLst/>
                <a:latin typeface="+mn-lt"/>
                <a:ea typeface="+mn-ea"/>
                <a:cs typeface="+mn-cs"/>
              </a:rPr>
              <a:t>Ixodes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scapularis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Ehrlichia</a:t>
            </a:r>
            <a:r>
              <a:rPr lang="en-US" sz="1200" kern="1200" dirty="0" smtClean="0">
                <a:solidFill>
                  <a:schemeClr val="tx1"/>
                </a:solidFill>
                <a:effectLst/>
                <a:latin typeface="+mn-lt"/>
                <a:ea typeface="+mn-ea"/>
                <a:cs typeface="+mn-cs"/>
              </a:rPr>
              <a:t> by the Lone Star Tick, </a:t>
            </a:r>
            <a:r>
              <a:rPr lang="en-US" sz="1200" i="1" kern="1200" dirty="0" err="1" smtClean="0">
                <a:solidFill>
                  <a:schemeClr val="tx1"/>
                </a:solidFill>
                <a:effectLst/>
                <a:latin typeface="+mn-lt"/>
                <a:ea typeface="+mn-ea"/>
                <a:cs typeface="+mn-cs"/>
              </a:rPr>
              <a:t>Amblyomma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americanum</a:t>
            </a:r>
            <a:r>
              <a:rPr lang="en-US" sz="1200" kern="1200" dirty="0" smtClean="0">
                <a:solidFill>
                  <a:schemeClr val="tx1"/>
                </a:solidFill>
                <a:effectLst/>
                <a:latin typeface="+mn-lt"/>
                <a:ea typeface="+mn-ea"/>
                <a:cs typeface="+mn-cs"/>
              </a:rPr>
              <a:t>.  However, one species of tick may transmit more than one co-infectious pathogen in a single bite (For example, a single deer tick bite can transmit </a:t>
            </a:r>
            <a:r>
              <a:rPr lang="en-US" sz="1200" i="1" kern="1200" dirty="0" smtClean="0">
                <a:solidFill>
                  <a:schemeClr val="tx1"/>
                </a:solidFill>
                <a:effectLst/>
                <a:latin typeface="+mn-lt"/>
                <a:ea typeface="+mn-ea"/>
                <a:cs typeface="+mn-cs"/>
              </a:rPr>
              <a:t>Bb</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Anaplasma</a:t>
            </a:r>
            <a:r>
              <a:rPr lang="en-US" sz="1200" kern="1200" dirty="0" smtClean="0">
                <a:solidFill>
                  <a:schemeClr val="tx1"/>
                </a:solidFill>
                <a:effectLst/>
                <a:latin typeface="+mn-lt"/>
                <a:ea typeface="+mn-ea"/>
                <a:cs typeface="+mn-cs"/>
              </a:rPr>
              <a:t>, and Babesia.) The encephalitis causing </a:t>
            </a:r>
            <a:r>
              <a:rPr lang="en-US" sz="1200" kern="1200" dirty="0" err="1" smtClean="0">
                <a:solidFill>
                  <a:schemeClr val="tx1"/>
                </a:solidFill>
                <a:effectLst/>
                <a:latin typeface="+mn-lt"/>
                <a:ea typeface="+mn-ea"/>
                <a:cs typeface="+mn-cs"/>
              </a:rPr>
              <a:t>Powassan</a:t>
            </a:r>
            <a:r>
              <a:rPr lang="en-US" sz="1200" kern="1200" dirty="0" smtClean="0">
                <a:solidFill>
                  <a:schemeClr val="tx1"/>
                </a:solidFill>
                <a:effectLst/>
                <a:latin typeface="+mn-lt"/>
                <a:ea typeface="+mn-ea"/>
                <a:cs typeface="+mn-cs"/>
              </a:rPr>
              <a:t> virus is a pathogen known to be transmitted by </a:t>
            </a:r>
            <a:r>
              <a:rPr lang="en-US" sz="1200" i="1" kern="1200" dirty="0" err="1" smtClean="0">
                <a:solidFill>
                  <a:schemeClr val="tx1"/>
                </a:solidFill>
                <a:effectLst/>
                <a:latin typeface="+mn-lt"/>
                <a:ea typeface="+mn-ea"/>
                <a:cs typeface="+mn-cs"/>
              </a:rPr>
              <a:t>Ixodes</a:t>
            </a:r>
            <a:r>
              <a:rPr lang="en-US" sz="1200" i="1" kern="1200" dirty="0" smtClean="0">
                <a:solidFill>
                  <a:schemeClr val="tx1"/>
                </a:solidFill>
                <a:effectLst/>
                <a:latin typeface="+mn-lt"/>
                <a:ea typeface="+mn-ea"/>
                <a:cs typeface="+mn-cs"/>
              </a:rPr>
              <a:t> cookie</a:t>
            </a:r>
            <a:r>
              <a:rPr lang="en-US" sz="1200" kern="1200" dirty="0" smtClean="0">
                <a:solidFill>
                  <a:schemeClr val="tx1"/>
                </a:solidFill>
                <a:effectLst/>
                <a:latin typeface="+mn-lt"/>
                <a:ea typeface="+mn-ea"/>
                <a:cs typeface="+mn-cs"/>
              </a:rPr>
              <a:t> ticks. </a:t>
            </a:r>
          </a:p>
          <a:p>
            <a:endParaRPr lang="en-US" dirty="0"/>
          </a:p>
        </p:txBody>
      </p:sp>
      <p:sp>
        <p:nvSpPr>
          <p:cNvPr id="4" name="Slide Number Placeholder 3"/>
          <p:cNvSpPr>
            <a:spLocks noGrp="1"/>
          </p:cNvSpPr>
          <p:nvPr>
            <p:ph type="sldNum" sz="quarter" idx="10"/>
          </p:nvPr>
        </p:nvSpPr>
        <p:spPr/>
        <p:txBody>
          <a:bodyPr/>
          <a:lstStyle/>
          <a:p>
            <a:fld id="{07084A7B-EB94-4365-AC6A-5CCC09F447D6}" type="slidenum">
              <a:rPr lang="en-US" smtClean="0"/>
              <a:pPr/>
              <a:t>18</a:t>
            </a:fld>
            <a:endParaRPr lang="en-US"/>
          </a:p>
        </p:txBody>
      </p:sp>
    </p:spTree>
    <p:extLst>
      <p:ext uri="{BB962C8B-B14F-4D97-AF65-F5344CB8AC3E}">
        <p14:creationId xmlns:p14="http://schemas.microsoft.com/office/powerpoint/2010/main" val="119801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84A7B-EB94-4365-AC6A-5CCC09F447D6}" type="slidenum">
              <a:rPr lang="en-US" smtClean="0"/>
              <a:pPr/>
              <a:t>19</a:t>
            </a:fld>
            <a:endParaRPr lang="en-US"/>
          </a:p>
        </p:txBody>
      </p:sp>
    </p:spTree>
    <p:extLst>
      <p:ext uri="{BB962C8B-B14F-4D97-AF65-F5344CB8AC3E}">
        <p14:creationId xmlns:p14="http://schemas.microsoft.com/office/powerpoint/2010/main" val="149940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effectLst/>
                <a:latin typeface="+mn-lt"/>
                <a:ea typeface="+mn-ea"/>
                <a:cs typeface="+mn-cs"/>
              </a:rPr>
              <a:t>Three Sudden Cardiac Deaths Associated with Lyme </a:t>
            </a:r>
            <a:r>
              <a:rPr lang="en-US" sz="1200" b="1" kern="1200" dirty="0" err="1" smtClean="0">
                <a:solidFill>
                  <a:schemeClr val="tx1"/>
                </a:solidFill>
                <a:effectLst/>
                <a:latin typeface="+mn-lt"/>
                <a:ea typeface="+mn-ea"/>
                <a:cs typeface="+mn-cs"/>
              </a:rPr>
              <a:t>Carditis</a:t>
            </a:r>
            <a:r>
              <a:rPr lang="en-US" sz="1200" b="1" kern="1200" dirty="0" smtClean="0">
                <a:solidFill>
                  <a:schemeClr val="tx1"/>
                </a:solidFill>
                <a:effectLst/>
                <a:latin typeface="+mn-lt"/>
                <a:ea typeface="+mn-ea"/>
                <a:cs typeface="+mn-cs"/>
              </a:rPr>
              <a:t> – United States, November 2012 – July 2013.  </a:t>
            </a:r>
            <a:r>
              <a:rPr lang="en-US" sz="1200" kern="1200" dirty="0" smtClean="0">
                <a:solidFill>
                  <a:schemeClr val="tx1"/>
                </a:solidFill>
                <a:effectLst/>
                <a:latin typeface="+mn-lt"/>
                <a:ea typeface="+mn-ea"/>
                <a:cs typeface="+mn-cs"/>
              </a:rPr>
              <a:t>CDC MMWR 2013 Weekly/Vol. 62/No. 49. 993-996</a:t>
            </a:r>
          </a:p>
          <a:p>
            <a:r>
              <a:rPr lang="en-US" sz="1200" b="1" kern="1200" dirty="0" smtClean="0">
                <a:solidFill>
                  <a:schemeClr val="tx1"/>
                </a:solidFill>
                <a:effectLst/>
                <a:latin typeface="+mn-lt"/>
                <a:ea typeface="+mn-ea"/>
                <a:cs typeface="+mn-cs"/>
              </a:rPr>
              <a:t>Background:</a:t>
            </a:r>
            <a:r>
              <a:rPr lang="en-US" sz="1200" kern="1200" dirty="0" smtClean="0">
                <a:solidFill>
                  <a:schemeClr val="tx1"/>
                </a:solidFill>
                <a:effectLst/>
                <a:latin typeface="+mn-lt"/>
                <a:ea typeface="+mn-ea"/>
                <a:cs typeface="+mn-cs"/>
              </a:rPr>
              <a:t> Lyme disease is a systemic, multi-system infection in which cardiac involvement may occur, typically 3 weeks into infection. Patient reported symptoms of cardiac illness are nonspecific and include lightheadedness, palpitations and rarely passing out. Cardiac illness may also be asymptomatic.</a:t>
            </a:r>
          </a:p>
          <a:p>
            <a:r>
              <a:rPr lang="en-US" sz="1200" b="1" kern="1200" dirty="0" smtClean="0">
                <a:solidFill>
                  <a:schemeClr val="tx1"/>
                </a:solidFill>
                <a:effectLst/>
                <a:latin typeface="+mn-lt"/>
                <a:ea typeface="+mn-ea"/>
                <a:cs typeface="+mn-cs"/>
              </a:rPr>
              <a:t>Findings:</a:t>
            </a:r>
            <a:r>
              <a:rPr lang="en-US" sz="1200" kern="1200" dirty="0" smtClean="0">
                <a:solidFill>
                  <a:schemeClr val="tx1"/>
                </a:solidFill>
                <a:effectLst/>
                <a:latin typeface="+mn-lt"/>
                <a:ea typeface="+mn-ea"/>
                <a:cs typeface="+mn-cs"/>
              </a:rPr>
              <a:t> Three cases of sudden death due to cardiac Lyme disease were reported to the CDC. None of the cases had an EM skin lesion, but two of the three cases had nonspecific symptoms including musculoskeletal pain, malaise, shortness of breath and anxiety 1-2 weeks before death. Examination of heart tissues at CDC demonstrated diffuse mixed perivascular lymphocytic </a:t>
            </a:r>
            <a:r>
              <a:rPr lang="en-US" sz="1200" kern="1200" dirty="0" err="1" smtClean="0">
                <a:solidFill>
                  <a:schemeClr val="tx1"/>
                </a:solidFill>
                <a:effectLst/>
                <a:latin typeface="+mn-lt"/>
                <a:ea typeface="+mn-ea"/>
                <a:cs typeface="+mn-cs"/>
              </a:rPr>
              <a:t>pancarditis</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ELISA and </a:t>
            </a:r>
            <a:r>
              <a:rPr lang="en-US" sz="1200" kern="1200" dirty="0" err="1" smtClean="0">
                <a:solidFill>
                  <a:schemeClr val="tx1"/>
                </a:solidFill>
                <a:effectLst/>
                <a:latin typeface="+mn-lt"/>
                <a:ea typeface="+mn-ea"/>
                <a:cs typeface="+mn-cs"/>
              </a:rPr>
              <a:t>IgM</a:t>
            </a:r>
            <a:r>
              <a:rPr lang="en-US" sz="1200" kern="1200" dirty="0" smtClean="0">
                <a:solidFill>
                  <a:schemeClr val="tx1"/>
                </a:solidFill>
                <a:effectLst/>
                <a:latin typeface="+mn-lt"/>
                <a:ea typeface="+mn-ea"/>
                <a:cs typeface="+mn-cs"/>
              </a:rPr>
              <a:t> Western blot serology was positive for all three cases. No case had a (+) </a:t>
            </a:r>
            <a:r>
              <a:rPr lang="en-US" sz="1200" kern="1200" dirty="0" err="1" smtClean="0">
                <a:solidFill>
                  <a:schemeClr val="tx1"/>
                </a:solidFill>
                <a:effectLst/>
                <a:latin typeface="+mn-lt"/>
                <a:ea typeface="+mn-ea"/>
                <a:cs typeface="+mn-cs"/>
              </a:rPr>
              <a:t>IgG</a:t>
            </a:r>
            <a:r>
              <a:rPr lang="en-US" sz="1200" kern="1200" dirty="0" smtClean="0">
                <a:solidFill>
                  <a:schemeClr val="tx1"/>
                </a:solidFill>
                <a:effectLst/>
                <a:latin typeface="+mn-lt"/>
                <a:ea typeface="+mn-ea"/>
                <a:cs typeface="+mn-cs"/>
              </a:rPr>
              <a:t> Western Blot. Two of the cases were discovered by the tissue bank pathologist prior to organ donation.  </a:t>
            </a:r>
          </a:p>
          <a:p>
            <a:r>
              <a:rPr lang="en-US" sz="1200" b="1" kern="1200" dirty="0" smtClean="0">
                <a:solidFill>
                  <a:schemeClr val="tx1"/>
                </a:solidFill>
                <a:effectLst/>
                <a:latin typeface="+mn-lt"/>
                <a:ea typeface="+mn-ea"/>
                <a:cs typeface="+mn-cs"/>
              </a:rPr>
              <a:t>Cautions:</a:t>
            </a:r>
            <a:r>
              <a:rPr lang="en-US" sz="1200" kern="1200" dirty="0" smtClean="0">
                <a:solidFill>
                  <a:schemeClr val="tx1"/>
                </a:solidFill>
                <a:effectLst/>
                <a:latin typeface="+mn-lt"/>
                <a:ea typeface="+mn-ea"/>
                <a:cs typeface="+mn-cs"/>
              </a:rPr>
              <a:t> Results from case reports cannot be used to calculate the overall frequency of disease and so it is not known if this report represents a trend or emergence of more virulent strains of </a:t>
            </a:r>
            <a:r>
              <a:rPr lang="en-US" sz="1200" i="1" kern="1200" dirty="0" smtClean="0">
                <a:solidFill>
                  <a:schemeClr val="tx1"/>
                </a:solidFill>
                <a:effectLst/>
                <a:latin typeface="+mn-lt"/>
                <a:ea typeface="+mn-ea"/>
                <a:cs typeface="+mn-cs"/>
              </a:rPr>
              <a:t>Bb</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Implications:</a:t>
            </a:r>
            <a:r>
              <a:rPr lang="en-US" sz="1200" kern="1200" dirty="0" smtClean="0">
                <a:solidFill>
                  <a:schemeClr val="tx1"/>
                </a:solidFill>
                <a:effectLst/>
                <a:latin typeface="+mn-lt"/>
                <a:ea typeface="+mn-ea"/>
                <a:cs typeface="+mn-cs"/>
              </a:rPr>
              <a:t> Clinical series can provide important clues into disease manifestations. In this case the take home point is that nonspecific symptoms can be the presenting manifestation of a serious illness and that they need to be taken seriously and properly evaluated understanding the unique circumstances and risk factor present in the given case, including added vigilance in Lyme endemic regions.</a:t>
            </a:r>
          </a:p>
          <a:p>
            <a:r>
              <a:rPr lang="en-US" sz="1200" kern="1200" dirty="0" smtClean="0">
                <a:solidFill>
                  <a:schemeClr val="tx1"/>
                </a:solidFill>
                <a:effectLst/>
                <a:latin typeface="+mn-lt"/>
                <a:ea typeface="+mn-ea"/>
                <a:cs typeface="+mn-cs"/>
              </a:rPr>
              <a:t>The nonspecific nature of Lyme disease symptoms may lead to </a:t>
            </a:r>
            <a:r>
              <a:rPr lang="en-US" sz="1200" kern="1200" dirty="0" err="1" smtClean="0">
                <a:solidFill>
                  <a:schemeClr val="tx1"/>
                </a:solidFill>
                <a:effectLst/>
                <a:latin typeface="+mn-lt"/>
                <a:ea typeface="+mn-ea"/>
                <a:cs typeface="+mn-cs"/>
              </a:rPr>
              <a:t>underdiagnosis</a:t>
            </a:r>
            <a:r>
              <a:rPr lang="en-US" sz="1200" kern="1200" dirty="0" smtClean="0">
                <a:solidFill>
                  <a:schemeClr val="tx1"/>
                </a:solidFill>
                <a:effectLst/>
                <a:latin typeface="+mn-lt"/>
                <a:ea typeface="+mn-ea"/>
                <a:cs typeface="+mn-cs"/>
              </a:rPr>
              <a:t> of blood-borne disseminated infection.  Infection of blood and tissues may represent a public health challenge for transfusion and organ donation. Unrecognized cardiac disease may result in sudden death of individuals eligible for organ donation.</a:t>
            </a:r>
          </a:p>
          <a:p>
            <a:endParaRPr lang="en-US" dirty="0"/>
          </a:p>
        </p:txBody>
      </p:sp>
      <p:sp>
        <p:nvSpPr>
          <p:cNvPr id="4" name="Slide Number Placeholder 3"/>
          <p:cNvSpPr>
            <a:spLocks noGrp="1"/>
          </p:cNvSpPr>
          <p:nvPr>
            <p:ph type="sldNum" sz="quarter" idx="10"/>
          </p:nvPr>
        </p:nvSpPr>
        <p:spPr/>
        <p:txBody>
          <a:bodyPr/>
          <a:lstStyle/>
          <a:p>
            <a:fld id="{07084A7B-EB94-4365-AC6A-5CCC09F447D6}" type="slidenum">
              <a:rPr lang="en-US" smtClean="0"/>
              <a:pPr/>
              <a:t>20</a:t>
            </a:fld>
            <a:endParaRPr lang="en-US"/>
          </a:p>
        </p:txBody>
      </p:sp>
    </p:spTree>
    <p:extLst>
      <p:ext uri="{BB962C8B-B14F-4D97-AF65-F5344CB8AC3E}">
        <p14:creationId xmlns:p14="http://schemas.microsoft.com/office/powerpoint/2010/main" val="117236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p:spPr>
        <p:txBody>
          <a:bodyPr/>
          <a:lstStyle/>
          <a:p>
            <a:endParaRPr lang="en-US" smtClean="0">
              <a:ea typeface="ＭＳ Ｐゴシック" charset="-128"/>
            </a:endParaRPr>
          </a:p>
        </p:txBody>
      </p:sp>
      <p:sp>
        <p:nvSpPr>
          <p:cNvPr id="8195" name="Slide Number Placeholder 3"/>
          <p:cNvSpPr>
            <a:spLocks noGrp="1"/>
          </p:cNvSpPr>
          <p:nvPr>
            <p:ph type="sldNum" sz="quarter" idx="5"/>
          </p:nvPr>
        </p:nvSpPr>
        <p:spPr>
          <a:noFill/>
        </p:spPr>
        <p:txBody>
          <a:bodyPr/>
          <a:lstStyle/>
          <a:p>
            <a:fld id="{E41893EB-E685-4DBE-BECD-B030102467E0}" type="slidenum">
              <a:rPr lang="en-US"/>
              <a:pPr/>
              <a:t>2</a:t>
            </a:fld>
            <a:endParaRPr lang="en-US"/>
          </a:p>
        </p:txBody>
      </p:sp>
    </p:spTree>
    <p:extLst>
      <p:ext uri="{BB962C8B-B14F-4D97-AF65-F5344CB8AC3E}">
        <p14:creationId xmlns:p14="http://schemas.microsoft.com/office/powerpoint/2010/main" val="2850444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084A7B-EB94-4365-AC6A-5CCC09F447D6}" type="slidenum">
              <a:rPr lang="en-US" smtClean="0"/>
              <a:pPr/>
              <a:t>21</a:t>
            </a:fld>
            <a:endParaRPr lang="en-US"/>
          </a:p>
        </p:txBody>
      </p:sp>
    </p:spTree>
    <p:extLst>
      <p:ext uri="{BB962C8B-B14F-4D97-AF65-F5344CB8AC3E}">
        <p14:creationId xmlns:p14="http://schemas.microsoft.com/office/powerpoint/2010/main" val="786817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13C6D4-673B-4331-BD26-6E26F5C41C80}" type="slidenum">
              <a:rPr lang="en-US"/>
              <a:pPr/>
              <a:t>22</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smtClean="0"/>
              <a:t>Serology (ELISA/Western Blot)  </a:t>
            </a:r>
          </a:p>
          <a:p>
            <a:pPr lvl="1"/>
            <a:r>
              <a:rPr lang="en-US" smtClean="0"/>
              <a:t>Sensitivity limited by biologic delay in seroconversion</a:t>
            </a:r>
          </a:p>
          <a:p>
            <a:pPr lvl="2"/>
            <a:r>
              <a:rPr lang="en-US" smtClean="0"/>
              <a:t>Early disease  there is risk of false negative test</a:t>
            </a:r>
          </a:p>
          <a:p>
            <a:pPr lvl="1"/>
            <a:r>
              <a:rPr lang="en-US" smtClean="0"/>
              <a:t>Specificity limited by persistence of antibody from remote exposure</a:t>
            </a:r>
          </a:p>
          <a:p>
            <a:pPr lvl="2"/>
            <a:r>
              <a:rPr lang="en-US" smtClean="0"/>
              <a:t>Late disease can’t easily distinguish past exposure from active infection</a:t>
            </a:r>
          </a:p>
          <a:p>
            <a:pPr lvl="1"/>
            <a:endParaRPr lang="en-US" smtClean="0"/>
          </a:p>
          <a:p>
            <a:endParaRPr lang="en-US" smtClean="0"/>
          </a:p>
          <a:p>
            <a:r>
              <a:rPr lang="en-US" smtClean="0"/>
              <a:t>Describe </a:t>
            </a:r>
            <a:r>
              <a:rPr lang="en-US" dirty="0" err="1"/>
              <a:t>osp</a:t>
            </a:r>
            <a:r>
              <a:rPr lang="en-US" dirty="0"/>
              <a:t> proteins, heat shock protein, </a:t>
            </a:r>
            <a:r>
              <a:rPr lang="en-US" dirty="0" err="1"/>
              <a:t>flagellar</a:t>
            </a:r>
            <a:r>
              <a:rPr lang="en-US" dirty="0"/>
              <a:t>,</a:t>
            </a:r>
          </a:p>
        </p:txBody>
      </p:sp>
    </p:spTree>
    <p:extLst>
      <p:ext uri="{BB962C8B-B14F-4D97-AF65-F5344CB8AC3E}">
        <p14:creationId xmlns:p14="http://schemas.microsoft.com/office/powerpoint/2010/main" val="2428714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84A7B-EB94-4365-AC6A-5CCC09F447D6}" type="slidenum">
              <a:rPr lang="en-US" smtClean="0"/>
              <a:pPr/>
              <a:t>23</a:t>
            </a:fld>
            <a:endParaRPr lang="en-US"/>
          </a:p>
        </p:txBody>
      </p:sp>
    </p:spTree>
    <p:extLst>
      <p:ext uri="{BB962C8B-B14F-4D97-AF65-F5344CB8AC3E}">
        <p14:creationId xmlns:p14="http://schemas.microsoft.com/office/powerpoint/2010/main" val="4107362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84A7B-EB94-4365-AC6A-5CCC09F447D6}" type="slidenum">
              <a:rPr lang="en-US" smtClean="0"/>
              <a:pPr/>
              <a:t>25</a:t>
            </a:fld>
            <a:endParaRPr lang="en-US"/>
          </a:p>
        </p:txBody>
      </p:sp>
    </p:spTree>
    <p:extLst>
      <p:ext uri="{BB962C8B-B14F-4D97-AF65-F5344CB8AC3E}">
        <p14:creationId xmlns:p14="http://schemas.microsoft.com/office/powerpoint/2010/main" val="2717712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Difference between older retrospective studies and recent prospective studies in patient selection and risk factors explains differences in literature regarding PTLDS</a:t>
            </a:r>
          </a:p>
          <a:p>
            <a:endParaRPr lang="en-US" dirty="0"/>
          </a:p>
        </p:txBody>
      </p:sp>
      <p:sp>
        <p:nvSpPr>
          <p:cNvPr id="4" name="Slide Number Placeholder 3"/>
          <p:cNvSpPr>
            <a:spLocks noGrp="1"/>
          </p:cNvSpPr>
          <p:nvPr>
            <p:ph type="sldNum" sz="quarter" idx="10"/>
          </p:nvPr>
        </p:nvSpPr>
        <p:spPr/>
        <p:txBody>
          <a:bodyPr/>
          <a:lstStyle/>
          <a:p>
            <a:fld id="{07084A7B-EB94-4365-AC6A-5CCC09F447D6}" type="slidenum">
              <a:rPr lang="en-US" smtClean="0"/>
              <a:pPr/>
              <a:t>26</a:t>
            </a:fld>
            <a:endParaRPr lang="en-US"/>
          </a:p>
        </p:txBody>
      </p:sp>
    </p:spTree>
    <p:extLst>
      <p:ext uri="{BB962C8B-B14F-4D97-AF65-F5344CB8AC3E}">
        <p14:creationId xmlns:p14="http://schemas.microsoft.com/office/powerpoint/2010/main" val="4186101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Pt hears</a:t>
            </a:r>
            <a:r>
              <a:rPr lang="en-US" baseline="0" dirty="0" smtClean="0"/>
              <a:t> MUS, they hear it is all in </a:t>
            </a:r>
            <a:r>
              <a:rPr lang="en-US" baseline="0" dirty="0" err="1" smtClean="0"/>
              <a:t>yu</a:t>
            </a:r>
            <a:endParaRPr lang="en-US" dirty="0"/>
          </a:p>
        </p:txBody>
      </p:sp>
      <p:sp>
        <p:nvSpPr>
          <p:cNvPr id="4" name="Slide Number Placeholder 3"/>
          <p:cNvSpPr>
            <a:spLocks noGrp="1"/>
          </p:cNvSpPr>
          <p:nvPr>
            <p:ph type="sldNum" sz="quarter" idx="10"/>
          </p:nvPr>
        </p:nvSpPr>
        <p:spPr/>
        <p:txBody>
          <a:bodyPr/>
          <a:lstStyle/>
          <a:p>
            <a:fld id="{07084A7B-EB94-4365-AC6A-5CCC09F447D6}" type="slidenum">
              <a:rPr lang="en-US" smtClean="0"/>
              <a:pPr/>
              <a:t>27</a:t>
            </a:fld>
            <a:endParaRPr lang="en-US"/>
          </a:p>
        </p:txBody>
      </p:sp>
    </p:spTree>
    <p:extLst>
      <p:ext uri="{BB962C8B-B14F-4D97-AF65-F5344CB8AC3E}">
        <p14:creationId xmlns:p14="http://schemas.microsoft.com/office/powerpoint/2010/main" val="4044662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823976-22BA-4080-83F8-793F14FDE5F2}" type="slidenum">
              <a:rPr lang="en-US" smtClean="0"/>
              <a:pPr/>
              <a:t>28</a:t>
            </a:fld>
            <a:endParaRPr lang="en-US"/>
          </a:p>
        </p:txBody>
      </p:sp>
    </p:spTree>
    <p:extLst>
      <p:ext uri="{BB962C8B-B14F-4D97-AF65-F5344CB8AC3E}">
        <p14:creationId xmlns:p14="http://schemas.microsoft.com/office/powerpoint/2010/main" val="1091198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823976-22BA-4080-83F8-793F14FDE5F2}" type="slidenum">
              <a:rPr lang="en-US" smtClean="0"/>
              <a:pPr/>
              <a:t>29</a:t>
            </a:fld>
            <a:endParaRPr lang="en-US"/>
          </a:p>
        </p:txBody>
      </p:sp>
    </p:spTree>
    <p:extLst>
      <p:ext uri="{BB962C8B-B14F-4D97-AF65-F5344CB8AC3E}">
        <p14:creationId xmlns:p14="http://schemas.microsoft.com/office/powerpoint/2010/main" val="4134447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Development of a Foundation for a Case-definition of Post-Treatment Lyme Disease Syndrome. </a:t>
            </a:r>
            <a:r>
              <a:rPr lang="en-US" sz="1200" kern="1200" dirty="0" err="1" smtClean="0">
                <a:solidFill>
                  <a:schemeClr val="tx1"/>
                </a:solidFill>
                <a:effectLst/>
                <a:latin typeface="+mn-lt"/>
                <a:ea typeface="+mn-ea"/>
                <a:cs typeface="+mn-cs"/>
              </a:rPr>
              <a:t>Aucott</a:t>
            </a:r>
            <a:r>
              <a:rPr lang="en-US" sz="1200" kern="1200" dirty="0" smtClean="0">
                <a:solidFill>
                  <a:schemeClr val="tx1"/>
                </a:solidFill>
                <a:effectLst/>
                <a:latin typeface="+mn-lt"/>
                <a:ea typeface="+mn-ea"/>
                <a:cs typeface="+mn-cs"/>
              </a:rPr>
              <a:t> JN, Crowder LA, </a:t>
            </a:r>
            <a:r>
              <a:rPr lang="en-US" sz="1200" kern="1200" dirty="0" err="1" smtClean="0">
                <a:solidFill>
                  <a:schemeClr val="tx1"/>
                </a:solidFill>
                <a:effectLst/>
                <a:latin typeface="+mn-lt"/>
                <a:ea typeface="+mn-ea"/>
                <a:cs typeface="+mn-cs"/>
              </a:rPr>
              <a:t>Kortte</a:t>
            </a:r>
            <a:r>
              <a:rPr lang="en-US" sz="1200" kern="1200" dirty="0" smtClean="0">
                <a:solidFill>
                  <a:schemeClr val="tx1"/>
                </a:solidFill>
                <a:effectLst/>
                <a:latin typeface="+mn-lt"/>
                <a:ea typeface="+mn-ea"/>
                <a:cs typeface="+mn-cs"/>
              </a:rPr>
              <a:t> KB; </a:t>
            </a:r>
            <a:r>
              <a:rPr lang="en-US" sz="1200" kern="1200" dirty="0" err="1" smtClean="0">
                <a:solidFill>
                  <a:schemeClr val="tx1"/>
                </a:solidFill>
                <a:effectLst/>
                <a:latin typeface="+mn-lt"/>
                <a:ea typeface="+mn-ea"/>
                <a:cs typeface="+mn-cs"/>
              </a:rPr>
              <a:t>Int</a:t>
            </a:r>
            <a:r>
              <a:rPr lang="en-US" sz="1200" kern="1200" dirty="0" smtClean="0">
                <a:solidFill>
                  <a:schemeClr val="tx1"/>
                </a:solidFill>
                <a:effectLst/>
                <a:latin typeface="+mn-lt"/>
                <a:ea typeface="+mn-ea"/>
                <a:cs typeface="+mn-cs"/>
              </a:rPr>
              <a:t> J of Infectious Dis.  2013 June; 17 (6): e443-e449</a:t>
            </a:r>
          </a:p>
          <a:p>
            <a:r>
              <a:rPr lang="en-US" sz="1200" b="1" kern="1200" dirty="0" smtClean="0">
                <a:solidFill>
                  <a:schemeClr val="tx1"/>
                </a:solidFill>
                <a:effectLst/>
                <a:latin typeface="+mn-lt"/>
                <a:ea typeface="+mn-ea"/>
                <a:cs typeface="+mn-cs"/>
              </a:rPr>
              <a:t>Background:</a:t>
            </a:r>
            <a:r>
              <a:rPr lang="en-US" sz="1200" kern="1200" dirty="0" smtClean="0">
                <a:solidFill>
                  <a:schemeClr val="tx1"/>
                </a:solidFill>
                <a:effectLst/>
                <a:latin typeface="+mn-lt"/>
                <a:ea typeface="+mn-ea"/>
                <a:cs typeface="+mn-cs"/>
              </a:rPr>
              <a:t> As experienced in community-based healthcare settings, Chronic Lyme disease (CLD) is a heterogeneous group of illnesses, some triggered by tick-borne illness and others not. Post-antibiotic Treatment Lyme Disease Syndrome (PTLDS) refers to a narrowly defined group of patients in research seen in research settings. The great difficulty in understanding CLD comes from the lack of definitions and controlled studies of PTLDS.</a:t>
            </a:r>
          </a:p>
          <a:p>
            <a:r>
              <a:rPr lang="en-US" sz="1200" b="1" kern="1200" dirty="0" smtClean="0">
                <a:solidFill>
                  <a:schemeClr val="tx1"/>
                </a:solidFill>
                <a:effectLst/>
                <a:latin typeface="+mn-lt"/>
                <a:ea typeface="+mn-ea"/>
                <a:cs typeface="+mn-cs"/>
              </a:rPr>
              <a:t>Findings:</a:t>
            </a:r>
            <a:r>
              <a:rPr lang="en-US" sz="1200" kern="1200" dirty="0" smtClean="0">
                <a:solidFill>
                  <a:schemeClr val="tx1"/>
                </a:solidFill>
                <a:effectLst/>
                <a:latin typeface="+mn-lt"/>
                <a:ea typeface="+mn-ea"/>
                <a:cs typeface="+mn-cs"/>
              </a:rPr>
              <a:t> In a research setting, PTLDS can be defined and identified in a low risk group with ideally diagnosed and treated early Lyme disease. This group of patients is distinct with decreased health related function that is different from other treated Lyme patients and controls. An intermediate group of patients have persistent symptoms after treatment of Lyme disease, but maintain normal health related function.</a:t>
            </a:r>
          </a:p>
          <a:p>
            <a:endParaRPr lang="en-US" dirty="0"/>
          </a:p>
        </p:txBody>
      </p:sp>
      <p:sp>
        <p:nvSpPr>
          <p:cNvPr id="4" name="Slide Number Placeholder 3"/>
          <p:cNvSpPr>
            <a:spLocks noGrp="1"/>
          </p:cNvSpPr>
          <p:nvPr>
            <p:ph type="sldNum" sz="quarter" idx="10"/>
          </p:nvPr>
        </p:nvSpPr>
        <p:spPr/>
        <p:txBody>
          <a:bodyPr/>
          <a:lstStyle/>
          <a:p>
            <a:fld id="{82823976-22BA-4080-83F8-793F14FDE5F2}" type="slidenum">
              <a:rPr lang="en-US" smtClean="0"/>
              <a:pPr/>
              <a:t>30</a:t>
            </a:fld>
            <a:endParaRPr lang="en-US"/>
          </a:p>
        </p:txBody>
      </p:sp>
    </p:spTree>
    <p:extLst>
      <p:ext uri="{BB962C8B-B14F-4D97-AF65-F5344CB8AC3E}">
        <p14:creationId xmlns:p14="http://schemas.microsoft.com/office/powerpoint/2010/main" val="2185828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084A7B-EB94-4365-AC6A-5CCC09F447D6}" type="slidenum">
              <a:rPr lang="en-US" smtClean="0"/>
              <a:pPr/>
              <a:t>31</a:t>
            </a:fld>
            <a:endParaRPr lang="en-US"/>
          </a:p>
        </p:txBody>
      </p:sp>
    </p:spTree>
    <p:extLst>
      <p:ext uri="{BB962C8B-B14F-4D97-AF65-F5344CB8AC3E}">
        <p14:creationId xmlns:p14="http://schemas.microsoft.com/office/powerpoint/2010/main" val="260040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9960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99BBE7-1F6D-4555-A5CD-217C1D1125D0}" type="slidenum">
              <a:rPr lang="en-US">
                <a:latin typeface="Calibri" panose="020F0502020204030204" pitchFamily="34" charset="0"/>
              </a:rPr>
              <a:pPr eaLnBrk="1" hangingPunct="1"/>
              <a:t>32</a:t>
            </a:fld>
            <a:endParaRPr lang="en-US">
              <a:latin typeface="Calibri" panose="020F0502020204030204" pitchFamily="34" charset="0"/>
            </a:endParaRPr>
          </a:p>
        </p:txBody>
      </p:sp>
    </p:spTree>
    <p:extLst>
      <p:ext uri="{BB962C8B-B14F-4D97-AF65-F5344CB8AC3E}">
        <p14:creationId xmlns:p14="http://schemas.microsoft.com/office/powerpoint/2010/main" val="3992003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C4C1B2E-07D7-4A57-9D39-2E8CBF7CA512}" type="slidenum">
              <a:rPr lang="en-US" smtClean="0"/>
              <a:pPr/>
              <a:t>33</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Clearly we need better markers of disease activity and reliable markers of exposure. to better understand the events in Lyme disease that may lead to chronic illness. And to find better tests. In order to do so</a:t>
            </a:r>
          </a:p>
        </p:txBody>
      </p:sp>
    </p:spTree>
    <p:extLst>
      <p:ext uri="{BB962C8B-B14F-4D97-AF65-F5344CB8AC3E}">
        <p14:creationId xmlns:p14="http://schemas.microsoft.com/office/powerpoint/2010/main" val="319569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a:spcBef>
                <a:spcPct val="0"/>
              </a:spcBef>
            </a:pPr>
            <a:r>
              <a:rPr lang="en-US" smtClean="0">
                <a:latin typeface="Arial" pitchFamily="34" charset="0"/>
              </a:rPr>
              <a:t>No differences in demographics (age, income, education) in those with PLS</a:t>
            </a:r>
          </a:p>
          <a:p>
            <a:pPr>
              <a:spcBef>
                <a:spcPct val="0"/>
              </a:spcBef>
            </a:pPr>
            <a:r>
              <a:rPr lang="en-US" smtClean="0">
                <a:latin typeface="Arial" pitchFamily="34" charset="0"/>
              </a:rPr>
              <a:t>And those without at 6 months using our broad definition. The PLS rate is slightly</a:t>
            </a:r>
          </a:p>
          <a:p>
            <a:pPr>
              <a:spcBef>
                <a:spcPct val="0"/>
              </a:spcBef>
            </a:pPr>
            <a:r>
              <a:rPr lang="en-US" smtClean="0">
                <a:latin typeface="Arial" pitchFamily="34" charset="0"/>
              </a:rPr>
              <a:t>Higher among women (46% of females and 29% of males) although this difference </a:t>
            </a:r>
          </a:p>
          <a:p>
            <a:pPr>
              <a:spcBef>
                <a:spcPct val="0"/>
              </a:spcBef>
            </a:pPr>
            <a:r>
              <a:rPr lang="en-US" smtClean="0">
                <a:latin typeface="Arial" pitchFamily="34" charset="0"/>
              </a:rPr>
              <a:t>Was not statistically significant (p=0.17).</a:t>
            </a:r>
          </a:p>
          <a:p>
            <a:pPr>
              <a:spcBef>
                <a:spcPct val="0"/>
              </a:spcBef>
            </a:pPr>
            <a:endParaRPr lang="en-US" smtClean="0">
              <a:latin typeface="Arial" pitchFamily="34" charset="0"/>
            </a:endParaRPr>
          </a:p>
          <a:p>
            <a:pPr>
              <a:spcBef>
                <a:spcPct val="0"/>
              </a:spcBef>
            </a:pPr>
            <a:r>
              <a:rPr lang="en-US" smtClean="0">
                <a:latin typeface="Arial" pitchFamily="34" charset="0"/>
              </a:rPr>
              <a:t>No differences in clinical characteristics, including rashsize,</a:t>
            </a:r>
          </a:p>
          <a:p>
            <a:pPr>
              <a:spcBef>
                <a:spcPct val="0"/>
              </a:spcBef>
            </a:pPr>
            <a:r>
              <a:rPr lang="en-US" smtClean="0">
                <a:latin typeface="Arial" pitchFamily="34" charset="0"/>
              </a:rPr>
              <a:t>seropositivity, lymphopenia, or elevated liver function tests. The PLS rate was</a:t>
            </a:r>
          </a:p>
          <a:p>
            <a:pPr>
              <a:spcBef>
                <a:spcPct val="0"/>
              </a:spcBef>
            </a:pPr>
            <a:r>
              <a:rPr lang="en-US" smtClean="0">
                <a:latin typeface="Arial" pitchFamily="34" charset="0"/>
              </a:rPr>
              <a:t>Slightly higher among those with disseminated lesions (50% vs. 31%) although</a:t>
            </a:r>
          </a:p>
          <a:p>
            <a:pPr>
              <a:spcBef>
                <a:spcPct val="0"/>
              </a:spcBef>
            </a:pPr>
            <a:r>
              <a:rPr lang="en-US" smtClean="0">
                <a:latin typeface="Arial" pitchFamily="34" charset="0"/>
              </a:rPr>
              <a:t>This difference was also not significant (p=0.15). Those with PLS also had a longer</a:t>
            </a:r>
          </a:p>
          <a:p>
            <a:pPr>
              <a:spcBef>
                <a:spcPct val="0"/>
              </a:spcBef>
            </a:pPr>
            <a:r>
              <a:rPr lang="en-US" smtClean="0">
                <a:latin typeface="Arial" pitchFamily="34" charset="0"/>
              </a:rPr>
              <a:t>Mean duration of illness (10.5 days vs. 7.5 days) but this was also not </a:t>
            </a:r>
          </a:p>
          <a:p>
            <a:pPr>
              <a:spcBef>
                <a:spcPct val="0"/>
              </a:spcBef>
            </a:pPr>
            <a:r>
              <a:rPr lang="en-US" smtClean="0">
                <a:latin typeface="Arial" pitchFamily="34" charset="0"/>
              </a:rPr>
              <a:t>significant (p=0.20).</a:t>
            </a:r>
          </a:p>
        </p:txBody>
      </p:sp>
      <p:sp>
        <p:nvSpPr>
          <p:cNvPr id="36867" name="Slide Number Placeholder 3"/>
          <p:cNvSpPr>
            <a:spLocks noGrp="1"/>
          </p:cNvSpPr>
          <p:nvPr>
            <p:ph type="sldNum" sz="quarter" idx="5"/>
          </p:nvPr>
        </p:nvSpPr>
        <p:spPr>
          <a:noFill/>
        </p:spPr>
        <p:txBody>
          <a:bodyPr/>
          <a:lstStyle/>
          <a:p>
            <a:fld id="{3845CAA8-CBA5-49C8-B3F6-C76FE212FF9C}" type="slidenum">
              <a:rPr lang="en-US"/>
              <a:pPr/>
              <a:t>34</a:t>
            </a:fld>
            <a:endParaRPr lang="en-US"/>
          </a:p>
        </p:txBody>
      </p:sp>
    </p:spTree>
    <p:extLst>
      <p:ext uri="{BB962C8B-B14F-4D97-AF65-F5344CB8AC3E}">
        <p14:creationId xmlns:p14="http://schemas.microsoft.com/office/powerpoint/2010/main" val="323947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r>
              <a:rPr lang="en-US" sz="1200" b="1" kern="1200" dirty="0" smtClean="0">
                <a:solidFill>
                  <a:schemeClr val="tx1"/>
                </a:solidFill>
                <a:effectLst/>
                <a:latin typeface="+mn-lt"/>
                <a:ea typeface="+mn-ea"/>
                <a:cs typeface="+mn-cs"/>
              </a:rPr>
              <a:t>Elevated Levels of IL-23 in a Subset of Patients with Post-Lyme Disease Symptoms Following Erythema </a:t>
            </a:r>
            <a:r>
              <a:rPr lang="en-US" sz="1200" b="1" kern="1200" dirty="0" err="1" smtClean="0">
                <a:solidFill>
                  <a:schemeClr val="tx1"/>
                </a:solidFill>
                <a:effectLst/>
                <a:latin typeface="+mn-lt"/>
                <a:ea typeface="+mn-ea"/>
                <a:cs typeface="+mn-cs"/>
              </a:rPr>
              <a:t>Migrans</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StrleK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StupicaD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Drouin</a:t>
            </a:r>
            <a:r>
              <a:rPr lang="en-US" sz="1200" kern="1200" dirty="0" smtClean="0">
                <a:solidFill>
                  <a:schemeClr val="tx1"/>
                </a:solidFill>
                <a:effectLst/>
                <a:latin typeface="+mn-lt"/>
                <a:ea typeface="+mn-ea"/>
                <a:cs typeface="+mn-cs"/>
              </a:rPr>
              <a:t> EE, </a:t>
            </a:r>
            <a:r>
              <a:rPr lang="en-US" sz="1200" kern="1200" dirty="0" err="1" smtClean="0">
                <a:solidFill>
                  <a:schemeClr val="tx1"/>
                </a:solidFill>
                <a:effectLst/>
                <a:latin typeface="+mn-lt"/>
                <a:ea typeface="+mn-ea"/>
                <a:cs typeface="+mn-cs"/>
              </a:rPr>
              <a:t>Steere</a:t>
            </a:r>
            <a:r>
              <a:rPr lang="en-US" sz="1200" kern="1200" dirty="0" smtClean="0">
                <a:solidFill>
                  <a:schemeClr val="tx1"/>
                </a:solidFill>
                <a:effectLst/>
                <a:latin typeface="+mn-lt"/>
                <a:ea typeface="+mn-ea"/>
                <a:cs typeface="+mn-cs"/>
              </a:rPr>
              <a:t> AC, </a:t>
            </a:r>
            <a:r>
              <a:rPr lang="en-US" sz="1200" kern="1200" dirty="0" err="1" smtClean="0">
                <a:solidFill>
                  <a:schemeClr val="tx1"/>
                </a:solidFill>
                <a:effectLst/>
                <a:latin typeface="+mn-lt"/>
                <a:ea typeface="+mn-ea"/>
                <a:cs typeface="+mn-cs"/>
              </a:rPr>
              <a:t>Strle</a:t>
            </a:r>
            <a:r>
              <a:rPr lang="en-US" sz="1200" kern="1200" dirty="0" smtClean="0">
                <a:solidFill>
                  <a:schemeClr val="tx1"/>
                </a:solidFill>
                <a:effectLst/>
                <a:latin typeface="+mn-lt"/>
                <a:ea typeface="+mn-ea"/>
                <a:cs typeface="+mn-cs"/>
              </a:rPr>
              <a:t> F, </a:t>
            </a:r>
            <a:r>
              <a:rPr lang="en-US" sz="1200" kern="1200" dirty="0" err="1" smtClean="0">
                <a:solidFill>
                  <a:schemeClr val="tx1"/>
                </a:solidFill>
                <a:effectLst/>
                <a:latin typeface="+mn-lt"/>
                <a:ea typeface="+mn-ea"/>
                <a:cs typeface="+mn-cs"/>
              </a:rPr>
              <a:t>Clin</a:t>
            </a:r>
            <a:r>
              <a:rPr lang="en-US" sz="1200" kern="1200" dirty="0" smtClean="0">
                <a:solidFill>
                  <a:schemeClr val="tx1"/>
                </a:solidFill>
                <a:effectLst/>
                <a:latin typeface="+mn-lt"/>
                <a:ea typeface="+mn-ea"/>
                <a:cs typeface="+mn-cs"/>
              </a:rPr>
              <a:t> Infect Dis 2013 Dec 4</a:t>
            </a:r>
          </a:p>
          <a:p>
            <a:r>
              <a:rPr lang="en-US" sz="1200" b="1" kern="1200" dirty="0" smtClean="0">
                <a:solidFill>
                  <a:schemeClr val="tx1"/>
                </a:solidFill>
                <a:effectLst/>
                <a:latin typeface="+mn-lt"/>
                <a:ea typeface="+mn-ea"/>
                <a:cs typeface="+mn-cs"/>
              </a:rPr>
              <a:t>Background:</a:t>
            </a:r>
            <a:r>
              <a:rPr lang="en-US" sz="1200" kern="1200" dirty="0" smtClean="0">
                <a:solidFill>
                  <a:schemeClr val="tx1"/>
                </a:solidFill>
                <a:effectLst/>
                <a:latin typeface="+mn-lt"/>
                <a:ea typeface="+mn-ea"/>
                <a:cs typeface="+mn-cs"/>
              </a:rPr>
              <a:t> As experienced in community-based healthcare settings, Chronic Lyme disease is a heterogeneous group of illnesses, some triggered by tick-borne illness and others not. Post-antibiotic Treatment Lyme Disease Syndrome (PTLDS) refers to a narrowly defined group of patients seen in research settings. The causation of chronic Lyme disease and PTLDS remains controversial. Studies of PTLDS may begin to elucidate some of the pathophysiology involved in the heterogeneous diseases that make up CLD and syndromes such as fibromyalgia and chronic fatigue whose symptoms overlap with PTLDS.</a:t>
            </a:r>
          </a:p>
          <a:p>
            <a:r>
              <a:rPr lang="en-US" sz="1200" b="1" kern="1200" dirty="0" smtClean="0">
                <a:solidFill>
                  <a:schemeClr val="tx1"/>
                </a:solidFill>
                <a:effectLst/>
                <a:latin typeface="+mn-lt"/>
                <a:ea typeface="+mn-ea"/>
                <a:cs typeface="+mn-cs"/>
              </a:rPr>
              <a:t>Findings:</a:t>
            </a:r>
            <a:r>
              <a:rPr lang="en-US" sz="1200" kern="1200" dirty="0" smtClean="0">
                <a:solidFill>
                  <a:schemeClr val="tx1"/>
                </a:solidFill>
                <a:effectLst/>
                <a:latin typeface="+mn-lt"/>
                <a:ea typeface="+mn-ea"/>
                <a:cs typeface="+mn-cs"/>
              </a:rPr>
              <a:t> PTLDS may be associated with immune system abnormalities that perpetuate symptoms after antibiotic therapy. Elevated IL-23 cytokine levels and certain autoantibodies were associated with PTLDS. </a:t>
            </a:r>
          </a:p>
          <a:p>
            <a:r>
              <a:rPr lang="en-US" dirty="0" smtClean="0"/>
              <a:t>One way to use the data is to look at group differences. This slide shows early Lyme disease patients, in red, and controls, in black, at the first visit (acute disease, pre-treatment for cases). Just looking at this at a glance, you can see that there is a difference in intensity of </a:t>
            </a:r>
            <a:r>
              <a:rPr lang="en-US" dirty="0" err="1" smtClean="0"/>
              <a:t>analytes</a:t>
            </a:r>
            <a:r>
              <a:rPr lang="en-US" dirty="0" smtClean="0"/>
              <a:t> between cases on the left and controls on the right. Look at all the reds and oranges on the left. This specific heat map shows the 18 </a:t>
            </a:r>
            <a:r>
              <a:rPr lang="en-US" dirty="0" err="1" smtClean="0"/>
              <a:t>analytes</a:t>
            </a:r>
            <a:r>
              <a:rPr lang="en-US" dirty="0" smtClean="0"/>
              <a:t> that are significantly different between cases and controls at the first study visit.</a:t>
            </a:r>
          </a:p>
        </p:txBody>
      </p:sp>
      <p:sp>
        <p:nvSpPr>
          <p:cNvPr id="82947" name="Slide Number Placeholder 3"/>
          <p:cNvSpPr>
            <a:spLocks noGrp="1"/>
          </p:cNvSpPr>
          <p:nvPr>
            <p:ph type="sldNum" sz="quarter" idx="5"/>
          </p:nvPr>
        </p:nvSpPr>
        <p:spPr>
          <a:noFill/>
        </p:spPr>
        <p:txBody>
          <a:bodyPr/>
          <a:lstStyle/>
          <a:p>
            <a:fld id="{6DA83060-07D2-43D3-B44E-7EF8A68136C5}" type="slidenum">
              <a:rPr lang="en-US"/>
              <a:pPr/>
              <a:t>35</a:t>
            </a:fld>
            <a:endParaRPr lang="en-US"/>
          </a:p>
        </p:txBody>
      </p:sp>
    </p:spTree>
    <p:extLst>
      <p:ext uri="{BB962C8B-B14F-4D97-AF65-F5344CB8AC3E}">
        <p14:creationId xmlns:p14="http://schemas.microsoft.com/office/powerpoint/2010/main" val="3590543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029FF4-C0D2-404B-94E7-13E2F5D37550}" type="slidenum">
              <a:rPr lang="en-US" smtClean="0"/>
              <a:pPr/>
              <a:t>36</a:t>
            </a:fld>
            <a:endParaRPr lang="en-US"/>
          </a:p>
        </p:txBody>
      </p:sp>
    </p:spTree>
    <p:extLst>
      <p:ext uri="{BB962C8B-B14F-4D97-AF65-F5344CB8AC3E}">
        <p14:creationId xmlns:p14="http://schemas.microsoft.com/office/powerpoint/2010/main" val="1351678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F5709B-CD6E-49B7-9104-78EB7383109E}" type="slidenum">
              <a:rPr lang="en-US">
                <a:latin typeface="Calibri" panose="020F0502020204030204" pitchFamily="34" charset="0"/>
              </a:rPr>
              <a:pPr eaLnBrk="1" hangingPunct="1"/>
              <a:t>37</a:t>
            </a:fld>
            <a:endParaRPr lang="en-US">
              <a:latin typeface="Calibri" panose="020F0502020204030204" pitchFamily="34" charset="0"/>
            </a:endParaRPr>
          </a:p>
        </p:txBody>
      </p:sp>
    </p:spTree>
    <p:extLst>
      <p:ext uri="{BB962C8B-B14F-4D97-AF65-F5344CB8AC3E}">
        <p14:creationId xmlns:p14="http://schemas.microsoft.com/office/powerpoint/2010/main" val="2700766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we believe syndromes</a:t>
            </a:r>
            <a:r>
              <a:rPr lang="en-US" baseline="0" dirty="0" smtClean="0"/>
              <a:t> are real illness, or are they all in the patients head</a:t>
            </a:r>
          </a:p>
          <a:p>
            <a:pPr lvl="1"/>
            <a:r>
              <a:rPr lang="en-US" dirty="0" smtClean="0"/>
              <a:t>Patients may be told and fear that “ it is all in my head”: Psychosomatic, </a:t>
            </a:r>
            <a:r>
              <a:rPr lang="en-US" dirty="0" err="1" smtClean="0"/>
              <a:t>Somatization</a:t>
            </a:r>
            <a:r>
              <a:rPr lang="en-US" dirty="0" smtClean="0"/>
              <a:t>, Somatoform disorders, Hypochondrias</a:t>
            </a:r>
          </a:p>
          <a:p>
            <a:r>
              <a:rPr lang="en-US" dirty="0" err="1" smtClean="0"/>
              <a:t>Somatization</a:t>
            </a:r>
            <a:r>
              <a:rPr lang="en-US" dirty="0" smtClean="0"/>
              <a:t> = HUMAN BEING Reaction to “Hit”, no a causation. One</a:t>
            </a:r>
            <a:r>
              <a:rPr lang="en-US" baseline="0" dirty="0" smtClean="0"/>
              <a:t> piece to puzzle of why people recover to differing degrees.	</a:t>
            </a:r>
            <a:r>
              <a:rPr lang="en-US" dirty="0" smtClean="0"/>
              <a:t>Model: TBI. </a:t>
            </a:r>
            <a:endParaRPr lang="en-US" dirty="0"/>
          </a:p>
        </p:txBody>
      </p:sp>
      <p:sp>
        <p:nvSpPr>
          <p:cNvPr id="4" name="Slide Number Placeholder 3"/>
          <p:cNvSpPr>
            <a:spLocks noGrp="1"/>
          </p:cNvSpPr>
          <p:nvPr>
            <p:ph type="sldNum" sz="quarter" idx="10"/>
          </p:nvPr>
        </p:nvSpPr>
        <p:spPr/>
        <p:txBody>
          <a:bodyPr/>
          <a:lstStyle/>
          <a:p>
            <a:fld id="{D96B6ABA-46E1-43DF-9866-772CDA6DEF8B}" type="slidenum">
              <a:rPr lang="en-US" smtClean="0"/>
              <a:pPr/>
              <a:t>39</a:t>
            </a:fld>
            <a:endParaRPr lang="en-US"/>
          </a:p>
        </p:txBody>
      </p:sp>
    </p:spTree>
    <p:extLst>
      <p:ext uri="{BB962C8B-B14F-4D97-AF65-F5344CB8AC3E}">
        <p14:creationId xmlns:p14="http://schemas.microsoft.com/office/powerpoint/2010/main" val="200803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sz="1200" b="1" kern="1200" dirty="0" err="1" smtClean="0">
                <a:solidFill>
                  <a:schemeClr val="tx1"/>
                </a:solidFill>
                <a:effectLst/>
                <a:latin typeface="+mn-lt"/>
                <a:ea typeface="+mn-ea"/>
                <a:cs typeface="+mn-cs"/>
              </a:rPr>
              <a:t>Poleward</a:t>
            </a:r>
            <a:r>
              <a:rPr lang="en-US" sz="1200" b="1" kern="1200" dirty="0" smtClean="0">
                <a:solidFill>
                  <a:schemeClr val="tx1"/>
                </a:solidFill>
                <a:effectLst/>
                <a:latin typeface="+mn-lt"/>
                <a:ea typeface="+mn-ea"/>
                <a:cs typeface="+mn-cs"/>
              </a:rPr>
              <a:t> Expansion of the White-Footed Mouse (</a:t>
            </a:r>
            <a:r>
              <a:rPr lang="en-US" sz="1200" b="1" kern="1200" dirty="0" err="1" smtClean="0">
                <a:solidFill>
                  <a:schemeClr val="tx1"/>
                </a:solidFill>
                <a:effectLst/>
                <a:latin typeface="+mn-lt"/>
                <a:ea typeface="+mn-ea"/>
                <a:cs typeface="+mn-cs"/>
              </a:rPr>
              <a:t>Peromyscus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leucopus</a:t>
            </a:r>
            <a:r>
              <a:rPr lang="en-US" sz="1200" b="1" kern="1200" dirty="0" smtClean="0">
                <a:solidFill>
                  <a:schemeClr val="tx1"/>
                </a:solidFill>
                <a:effectLst/>
                <a:latin typeface="+mn-lt"/>
                <a:ea typeface="+mn-ea"/>
                <a:cs typeface="+mn-cs"/>
              </a:rPr>
              <a:t>) under Climate Change: Implications for the Spread of Lyme Disease.  Roy-</a:t>
            </a:r>
            <a:r>
              <a:rPr lang="en-US" sz="1200" b="1" kern="1200" dirty="0" err="1" smtClean="0">
                <a:solidFill>
                  <a:schemeClr val="tx1"/>
                </a:solidFill>
                <a:effectLst/>
                <a:latin typeface="+mn-lt"/>
                <a:ea typeface="+mn-ea"/>
                <a:cs typeface="+mn-cs"/>
              </a:rPr>
              <a:t>Dufresne</a:t>
            </a:r>
            <a:r>
              <a:rPr lang="en-US" sz="1200" b="1" kern="1200" dirty="0" smtClean="0">
                <a:solidFill>
                  <a:schemeClr val="tx1"/>
                </a:solidFill>
                <a:effectLst/>
                <a:latin typeface="+mn-lt"/>
                <a:ea typeface="+mn-ea"/>
                <a:cs typeface="+mn-cs"/>
              </a:rPr>
              <a:t> E et al. PLOSONE November 18, 2013</a:t>
            </a:r>
            <a:endParaRPr lang="en-US" dirty="0" smtClean="0"/>
          </a:p>
        </p:txBody>
      </p:sp>
    </p:spTree>
    <p:extLst>
      <p:ext uri="{BB962C8B-B14F-4D97-AF65-F5344CB8AC3E}">
        <p14:creationId xmlns:p14="http://schemas.microsoft.com/office/powerpoint/2010/main" val="212257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EADAC8-E261-4253-BC77-AC9E6D2182EA}" type="slidenum">
              <a:rPr lang="en-US">
                <a:latin typeface="Calibri" panose="020F0502020204030204" pitchFamily="34" charset="0"/>
              </a:rPr>
              <a:pPr eaLnBrk="1" hangingPunct="1"/>
              <a:t>5</a:t>
            </a:fld>
            <a:endParaRPr lang="en-US">
              <a:latin typeface="Calibri" panose="020F0502020204030204" pitchFamily="34" charset="0"/>
            </a:endParaRPr>
          </a:p>
        </p:txBody>
      </p:sp>
    </p:spTree>
    <p:extLst>
      <p:ext uri="{BB962C8B-B14F-4D97-AF65-F5344CB8AC3E}">
        <p14:creationId xmlns:p14="http://schemas.microsoft.com/office/powerpoint/2010/main" val="343729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B854E4-1E74-4C82-9950-D5DB21FD4B6B}" type="slidenum">
              <a:rPr lang="en-US">
                <a:latin typeface="Calibri" panose="020F0502020204030204" pitchFamily="34" charset="0"/>
              </a:rPr>
              <a:pPr eaLnBrk="1" hangingPunct="1"/>
              <a:t>6</a:t>
            </a:fld>
            <a:endParaRPr lang="en-US">
              <a:latin typeface="Calibri" panose="020F0502020204030204" pitchFamily="34" charset="0"/>
            </a:endParaRPr>
          </a:p>
        </p:txBody>
      </p:sp>
    </p:spTree>
    <p:extLst>
      <p:ext uri="{BB962C8B-B14F-4D97-AF65-F5344CB8AC3E}">
        <p14:creationId xmlns:p14="http://schemas.microsoft.com/office/powerpoint/2010/main" val="237032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0B8FDF-403E-4ECE-9012-527E984532A8}" type="slidenum">
              <a:rPr lang="en-US">
                <a:latin typeface="Calibri" panose="020F0502020204030204" pitchFamily="34" charset="0"/>
              </a:rPr>
              <a:pPr eaLnBrk="1" hangingPunct="1"/>
              <a:t>7</a:t>
            </a:fld>
            <a:endParaRPr lang="en-US">
              <a:latin typeface="Calibri" panose="020F0502020204030204" pitchFamily="34" charset="0"/>
            </a:endParaRPr>
          </a:p>
        </p:txBody>
      </p:sp>
    </p:spTree>
    <p:extLst>
      <p:ext uri="{BB962C8B-B14F-4D97-AF65-F5344CB8AC3E}">
        <p14:creationId xmlns:p14="http://schemas.microsoft.com/office/powerpoint/2010/main" val="194808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CDC Estimates 300,000 US Cases of Lyme Disease Annually</a:t>
            </a:r>
            <a:r>
              <a:rPr lang="en-US" sz="1200" kern="1200" dirty="0" smtClean="0">
                <a:solidFill>
                  <a:schemeClr val="tx1"/>
                </a:solidFill>
                <a:effectLst/>
                <a:latin typeface="+mn-lt"/>
                <a:ea typeface="+mn-ea"/>
                <a:cs typeface="+mn-cs"/>
              </a:rPr>
              <a:t>.  Kuehn BM. </a:t>
            </a:r>
            <a:r>
              <a:rPr lang="en-US" sz="1200" u="sng" kern="1200" dirty="0" smtClean="0">
                <a:solidFill>
                  <a:schemeClr val="tx1"/>
                </a:solidFill>
                <a:effectLst/>
                <a:latin typeface="+mn-lt"/>
                <a:ea typeface="+mn-ea"/>
                <a:cs typeface="+mn-cs"/>
              </a:rPr>
              <a:t>JAMA</a:t>
            </a:r>
            <a:r>
              <a:rPr lang="en-US" sz="1200" kern="1200" dirty="0" smtClean="0">
                <a:solidFill>
                  <a:schemeClr val="tx1"/>
                </a:solidFill>
                <a:effectLst/>
                <a:latin typeface="+mn-lt"/>
                <a:ea typeface="+mn-ea"/>
                <a:cs typeface="+mn-cs"/>
              </a:rPr>
              <a:t>. 2013 Sep 18;310 (11): 1110.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10.1001/jama.2013.278331</a:t>
            </a:r>
          </a:p>
          <a:p>
            <a:endParaRPr lang="en-US" dirty="0" smtClean="0"/>
          </a:p>
        </p:txBody>
      </p:sp>
      <p:sp>
        <p:nvSpPr>
          <p:cNvPr id="14339" name="Slide Number Placeholder 3"/>
          <p:cNvSpPr>
            <a:spLocks noGrp="1"/>
          </p:cNvSpPr>
          <p:nvPr>
            <p:ph type="sldNum" sz="quarter" idx="5"/>
          </p:nvPr>
        </p:nvSpPr>
        <p:spPr>
          <a:noFill/>
        </p:spPr>
        <p:txBody>
          <a:bodyPr/>
          <a:lstStyle/>
          <a:p>
            <a:fld id="{81BFA5F1-6244-43EC-B018-17CAC5C673DB}" type="slidenum">
              <a:rPr lang="en-US"/>
              <a:pPr/>
              <a:t>8</a:t>
            </a:fld>
            <a:endParaRPr lang="en-US"/>
          </a:p>
        </p:txBody>
      </p:sp>
    </p:spTree>
    <p:extLst>
      <p:ext uri="{BB962C8B-B14F-4D97-AF65-F5344CB8AC3E}">
        <p14:creationId xmlns:p14="http://schemas.microsoft.com/office/powerpoint/2010/main" val="2461668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smtClean="0"/>
              <a:t>in 2011, it was the 6th most common </a:t>
            </a:r>
            <a:r>
              <a:rPr lang="en-US" smtClean="0">
                <a:hlinkClick r:id="rId3"/>
              </a:rPr>
              <a:t>Nationally Notifiable disease.</a:t>
            </a:r>
            <a:r>
              <a:rPr lang="en-US" smtClean="0"/>
              <a:t> However this disease does </a:t>
            </a:r>
            <a:r>
              <a:rPr lang="en-US" b="1" smtClean="0"/>
              <a:t>not </a:t>
            </a:r>
            <a:r>
              <a:rPr lang="en-US" smtClean="0"/>
              <a:t>occur nationwide and is concentrated heavily in the northeast and upper Midwest.</a:t>
            </a:r>
          </a:p>
          <a:p>
            <a:pPr defTabSz="912813" eaLnBrk="1" hangingPunct="1">
              <a:spcBef>
                <a:spcPct val="0"/>
              </a:spcBef>
            </a:pPr>
            <a:endParaRPr lang="en-US" smtClean="0"/>
          </a:p>
          <a:p>
            <a:pPr defTabSz="912813" eaLnBrk="1" hangingPunct="1">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99D069-B573-4E49-BFA7-C2D6FB80D4F5}" type="slidenum">
              <a:rPr lang="en-US">
                <a:latin typeface="Calibri" panose="020F0502020204030204" pitchFamily="34" charset="0"/>
              </a:rPr>
              <a:pPr eaLnBrk="1" hangingPunct="1"/>
              <a:t>9</a:t>
            </a:fld>
            <a:endParaRPr lang="en-US">
              <a:latin typeface="Calibri" panose="020F0502020204030204" pitchFamily="34" charset="0"/>
            </a:endParaRPr>
          </a:p>
        </p:txBody>
      </p:sp>
    </p:spTree>
    <p:extLst>
      <p:ext uri="{BB962C8B-B14F-4D97-AF65-F5344CB8AC3E}">
        <p14:creationId xmlns:p14="http://schemas.microsoft.com/office/powerpoint/2010/main" val="312059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823AFD-F095-4C7F-994F-64A5718E5088}"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49237-701D-4ED0-9C24-B04E2599B3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23AFD-F095-4C7F-994F-64A5718E5088}"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49237-701D-4ED0-9C24-B04E2599B3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23AFD-F095-4C7F-994F-64A5718E5088}"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49237-701D-4ED0-9C24-B04E2599B3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820AE6D-F7DE-4F75-8370-DBB1FA607C5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F786649-D688-4A48-BBCF-955ED8B8242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0B8FE3-8A92-4E70-8679-865A7F4573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23AFD-F095-4C7F-994F-64A5718E5088}"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49237-701D-4ED0-9C24-B04E2599B3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23AFD-F095-4C7F-994F-64A5718E5088}"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49237-701D-4ED0-9C24-B04E2599B3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823AFD-F095-4C7F-994F-64A5718E5088}"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49237-701D-4ED0-9C24-B04E2599B3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823AFD-F095-4C7F-994F-64A5718E5088}" type="datetimeFigureOut">
              <a:rPr lang="en-US" smtClean="0"/>
              <a:pPr/>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49237-701D-4ED0-9C24-B04E2599B3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23AFD-F095-4C7F-994F-64A5718E5088}" type="datetimeFigureOut">
              <a:rPr lang="en-US" smtClean="0"/>
              <a:pPr/>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49237-701D-4ED0-9C24-B04E2599B3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23AFD-F095-4C7F-994F-64A5718E5088}" type="datetimeFigureOut">
              <a:rPr lang="en-US" smtClean="0"/>
              <a:pPr/>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49237-701D-4ED0-9C24-B04E2599B3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23AFD-F095-4C7F-994F-64A5718E5088}"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49237-701D-4ED0-9C24-B04E2599B3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23AFD-F095-4C7F-994F-64A5718E5088}"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49237-701D-4ED0-9C24-B04E2599B3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23AFD-F095-4C7F-994F-64A5718E5088}" type="datetimeFigureOut">
              <a:rPr lang="en-US" smtClean="0"/>
              <a:pPr/>
              <a:t>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49237-701D-4ED0-9C24-B04E2599B3C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2.xml"/><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google.com/imgres?imgurl=http://health-niche.com/atherosclerosis/wp-content/uploads/2012/04/Acute-Pain.jpg&amp;imgrefurl=http://health-niche.com/pain-management/types-of-pain&amp;usg=__vrB4vE2sqTovtf4fd2N3drfhvNQ=&amp;h=1024&amp;w=1024&amp;sz=82&amp;hl=en&amp;start=16&amp;zoom=1&amp;tbnid=bBYET9Gesg8KyM:&amp;tbnh=150&amp;tbnw=150&amp;ei=GrNlUNu5DfSH0QGIsoGwDQ&amp;prev=/images?q=pictures+of+pain&amp;hl=en&amp;sa=X&amp;rls=com.microsoft:*&amp;tbm=isch&amp;itbs=1" TargetMode="External"/><Relationship Id="rId5" Type="http://schemas.openxmlformats.org/officeDocument/2006/relationships/image" Target="../media/image29.png"/><Relationship Id="rId10" Type="http://schemas.openxmlformats.org/officeDocument/2006/relationships/image" Target="../media/image27.png"/><Relationship Id="rId4" Type="http://schemas.openxmlformats.org/officeDocument/2006/relationships/image" Target="../media/image28.jpeg"/><Relationship Id="rId9" Type="http://schemas.openxmlformats.org/officeDocument/2006/relationships/oleObject" Target="../embeddings/Microsoft_Excel_97-2003_Worksheet2.xls"/></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Lyme Disease  and Post-treatment Lyme Disease Syndrome</a:t>
            </a:r>
            <a:endParaRPr lang="en-US" dirty="0"/>
          </a:p>
        </p:txBody>
      </p:sp>
      <p:sp>
        <p:nvSpPr>
          <p:cNvPr id="5" name="Content Placeholder 4"/>
          <p:cNvSpPr>
            <a:spLocks noGrp="1"/>
          </p:cNvSpPr>
          <p:nvPr>
            <p:ph idx="1"/>
          </p:nvPr>
        </p:nvSpPr>
        <p:spPr>
          <a:xfrm>
            <a:off x="457200" y="2057400"/>
            <a:ext cx="8229600" cy="4068763"/>
          </a:xfrm>
        </p:spPr>
        <p:txBody>
          <a:bodyPr>
            <a:normAutofit fontScale="92500" lnSpcReduction="20000"/>
          </a:bodyPr>
          <a:lstStyle/>
          <a:p>
            <a:pPr algn="ctr">
              <a:buNone/>
            </a:pPr>
            <a:r>
              <a:rPr lang="en-US" dirty="0" smtClean="0"/>
              <a:t>John N. Aucott, M.D.</a:t>
            </a:r>
          </a:p>
          <a:p>
            <a:pPr algn="ctr">
              <a:buNone/>
            </a:pPr>
            <a:r>
              <a:rPr lang="en-US" dirty="0" smtClean="0"/>
              <a:t>Assistant Professor, Department of Medicine</a:t>
            </a:r>
          </a:p>
          <a:p>
            <a:pPr algn="ctr">
              <a:buNone/>
            </a:pPr>
            <a:r>
              <a:rPr lang="en-US" dirty="0" smtClean="0"/>
              <a:t>Johns Hopkins Hospital</a:t>
            </a:r>
          </a:p>
          <a:p>
            <a:pPr algn="ctr">
              <a:buNone/>
            </a:pPr>
            <a:r>
              <a:rPr lang="en-US" dirty="0" smtClean="0"/>
              <a:t>Lyme Disease Research Foundation</a:t>
            </a:r>
          </a:p>
          <a:p>
            <a:pPr algn="ctr">
              <a:buNone/>
            </a:pPr>
            <a:r>
              <a:rPr lang="en-US" dirty="0" smtClean="0"/>
              <a:t>Park Medical, L.L.C.</a:t>
            </a:r>
          </a:p>
          <a:p>
            <a:pPr algn="ctr">
              <a:buNone/>
            </a:pPr>
            <a:r>
              <a:rPr lang="en-US" dirty="0" smtClean="0"/>
              <a:t>10755 Falls Road, Suite 200</a:t>
            </a:r>
          </a:p>
          <a:p>
            <a:pPr algn="ctr">
              <a:buNone/>
            </a:pPr>
            <a:r>
              <a:rPr lang="en-US" dirty="0" smtClean="0"/>
              <a:t>Lutherville, MD</a:t>
            </a:r>
          </a:p>
          <a:p>
            <a:pPr algn="ctr">
              <a:buNone/>
            </a:pPr>
            <a:endParaRPr lang="en-US" dirty="0" smtClean="0"/>
          </a:p>
          <a:p>
            <a:pPr>
              <a:buNone/>
            </a:pPr>
            <a:r>
              <a:rPr lang="en-US" sz="1800" dirty="0" smtClean="0"/>
              <a:t>www.LymeMD.org</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Lyme Disease are Defined by the Signs of Infection</a:t>
            </a:r>
            <a:endParaRPr lang="en-US" dirty="0"/>
          </a:p>
        </p:txBody>
      </p:sp>
      <p:pic>
        <p:nvPicPr>
          <p:cNvPr id="4" name="Picture 4" descr="lyme2"/>
          <p:cNvPicPr>
            <a:picLocks noGrp="1" noChangeAspect="1" noChangeArrowheads="1"/>
          </p:cNvPicPr>
          <p:nvPr>
            <p:ph idx="1"/>
          </p:nvPr>
        </p:nvPicPr>
        <p:blipFill>
          <a:blip r:embed="rId3" cstate="print"/>
          <a:srcRect/>
          <a:stretch>
            <a:fillRect/>
          </a:stretch>
        </p:blipFill>
        <p:spPr bwMode="auto">
          <a:xfrm>
            <a:off x="65638" y="1676400"/>
            <a:ext cx="3972962" cy="2819399"/>
          </a:xfrm>
          <a:prstGeom prst="rect">
            <a:avLst/>
          </a:prstGeom>
          <a:noFill/>
          <a:ln w="9525">
            <a:noFill/>
            <a:miter lim="800000"/>
            <a:headEnd/>
            <a:tailEnd/>
          </a:ln>
        </p:spPr>
      </p:pic>
      <p:pic>
        <p:nvPicPr>
          <p:cNvPr id="5" name="Content Placeholder 18" descr="2005pictures 038.jpg"/>
          <p:cNvPicPr>
            <a:picLocks noChangeAspect="1"/>
          </p:cNvPicPr>
          <p:nvPr/>
        </p:nvPicPr>
        <p:blipFill>
          <a:blip r:embed="rId4" cstate="print"/>
          <a:srcRect/>
          <a:stretch>
            <a:fillRect/>
          </a:stretch>
        </p:blipFill>
        <p:spPr>
          <a:xfrm>
            <a:off x="3124200" y="2514600"/>
            <a:ext cx="3144838" cy="4191000"/>
          </a:xfrm>
          <a:prstGeom prst="rect">
            <a:avLst/>
          </a:prstGeom>
        </p:spPr>
      </p:pic>
      <p:pic>
        <p:nvPicPr>
          <p:cNvPr id="6" name="Picture 4"/>
          <p:cNvPicPr>
            <a:picLocks noChangeAspect="1" noChangeArrowheads="1"/>
          </p:cNvPicPr>
          <p:nvPr/>
        </p:nvPicPr>
        <p:blipFill>
          <a:blip r:embed="rId5" cstate="print"/>
          <a:srcRect/>
          <a:stretch>
            <a:fillRect/>
          </a:stretch>
        </p:blipFill>
        <p:spPr>
          <a:xfrm>
            <a:off x="6019800" y="1600200"/>
            <a:ext cx="3124200" cy="3276600"/>
          </a:xfrm>
          <a:prstGeom prst="rect">
            <a:avLst/>
          </a:prstGeom>
          <a:noFill/>
        </p:spPr>
      </p:pic>
      <p:sp>
        <p:nvSpPr>
          <p:cNvPr id="7" name="Rectangle 6"/>
          <p:cNvSpPr/>
          <p:nvPr/>
        </p:nvSpPr>
        <p:spPr>
          <a:xfrm>
            <a:off x="4191000" y="35052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lymegraph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4325"/>
            <a:ext cx="9148763"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304800" y="152400"/>
            <a:ext cx="8534400" cy="1323439"/>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000" dirty="0">
                <a:latin typeface="Calibri" panose="020F0502020204030204" pitchFamily="34" charset="0"/>
              </a:rPr>
              <a:t>E</a:t>
            </a:r>
            <a:r>
              <a:rPr lang="en-US" sz="4000" dirty="0" smtClean="0">
                <a:latin typeface="Calibri" panose="020F0502020204030204" pitchFamily="34" charset="0"/>
              </a:rPr>
              <a:t>arly </a:t>
            </a:r>
            <a:r>
              <a:rPr lang="en-US" sz="4000" dirty="0">
                <a:latin typeface="Calibri" panose="020F0502020204030204" pitchFamily="34" charset="0"/>
              </a:rPr>
              <a:t>Diagnosis and </a:t>
            </a:r>
            <a:r>
              <a:rPr lang="en-US" sz="4000" dirty="0" smtClean="0">
                <a:latin typeface="Calibri" panose="020F0502020204030204" pitchFamily="34" charset="0"/>
              </a:rPr>
              <a:t>Treatment </a:t>
            </a:r>
            <a:r>
              <a:rPr lang="en-US" sz="4000" dirty="0">
                <a:latin typeface="Calibri" panose="020F0502020204030204" pitchFamily="34" charset="0"/>
              </a:rPr>
              <a:t>is </a:t>
            </a:r>
            <a:r>
              <a:rPr lang="en-US" sz="4000" dirty="0" smtClean="0">
                <a:latin typeface="Calibri" panose="020F0502020204030204" pitchFamily="34" charset="0"/>
              </a:rPr>
              <a:t>Key </a:t>
            </a:r>
            <a:r>
              <a:rPr lang="en-US" sz="4000" dirty="0">
                <a:latin typeface="Calibri" panose="020F0502020204030204" pitchFamily="34" charset="0"/>
              </a:rPr>
              <a:t>to </a:t>
            </a:r>
            <a:r>
              <a:rPr lang="en-US" sz="4000" dirty="0" smtClean="0">
                <a:latin typeface="Calibri" panose="020F0502020204030204" pitchFamily="34" charset="0"/>
              </a:rPr>
              <a:t>Preventing Long-term Complications </a:t>
            </a:r>
            <a:endParaRPr lang="en-US" sz="4000" dirty="0">
              <a:latin typeface="Calibri" panose="020F0502020204030204" pitchFamily="34" charset="0"/>
            </a:endParaRPr>
          </a:p>
        </p:txBody>
      </p:sp>
    </p:spTree>
    <p:extLst>
      <p:ext uri="{BB962C8B-B14F-4D97-AF65-F5344CB8AC3E}">
        <p14:creationId xmlns:p14="http://schemas.microsoft.com/office/powerpoint/2010/main" val="1638279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52400" y="533400"/>
            <a:ext cx="4876800" cy="5592763"/>
          </a:xfrm>
        </p:spPr>
        <p:txBody>
          <a:bodyPr>
            <a:normAutofit/>
          </a:bodyPr>
          <a:lstStyle/>
          <a:p>
            <a:pPr>
              <a:buNone/>
            </a:pPr>
            <a:r>
              <a:rPr lang="en-US" dirty="0" smtClean="0"/>
              <a:t>Erythema Migrans  (EM) is the Classic Early Manifestation of Lyme Disease</a:t>
            </a:r>
          </a:p>
          <a:p>
            <a:r>
              <a:rPr lang="en-US" dirty="0" smtClean="0"/>
              <a:t>Onset 3-30 days after tick bite</a:t>
            </a:r>
          </a:p>
          <a:p>
            <a:r>
              <a:rPr lang="en-US" dirty="0" smtClean="0"/>
              <a:t>Skin lesion can be unnoticed by patients and physicians</a:t>
            </a:r>
          </a:p>
          <a:p>
            <a:pPr lvl="1"/>
            <a:r>
              <a:rPr lang="en-US" dirty="0" smtClean="0"/>
              <a:t>Minimal pain and </a:t>
            </a:r>
            <a:r>
              <a:rPr lang="en-US" dirty="0" err="1" smtClean="0"/>
              <a:t>pruritis</a:t>
            </a:r>
            <a:endParaRPr lang="en-US" dirty="0" smtClean="0"/>
          </a:p>
          <a:p>
            <a:pPr lvl="1"/>
            <a:r>
              <a:rPr lang="en-US" dirty="0"/>
              <a:t>May mimic spider bites</a:t>
            </a:r>
          </a:p>
          <a:p>
            <a:r>
              <a:rPr lang="en-US" dirty="0" smtClean="0"/>
              <a:t>Resolve without therapy over weeks</a:t>
            </a:r>
          </a:p>
        </p:txBody>
      </p:sp>
      <p:pic>
        <p:nvPicPr>
          <p:cNvPr id="10" name="Picture 2" descr="G:\Lyme file cabinet active\Lyme talks, figures, papers\Lyme Photos 2002-09\heartEM.jpg"/>
          <p:cNvPicPr>
            <a:picLocks noGrp="1" noChangeAspect="1" noChangeArrowheads="1"/>
          </p:cNvPicPr>
          <p:nvPr>
            <p:ph sz="half" idx="2"/>
          </p:nvPr>
        </p:nvPicPr>
        <p:blipFill>
          <a:blip r:embed="rId3" cstate="print"/>
          <a:srcRect/>
          <a:stretch>
            <a:fillRect/>
          </a:stretch>
        </p:blipFill>
        <p:spPr bwMode="auto">
          <a:xfrm>
            <a:off x="5212291" y="503237"/>
            <a:ext cx="3931709" cy="58975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152400" y="228600"/>
            <a:ext cx="8915400" cy="685800"/>
          </a:xfrm>
        </p:spPr>
        <p:txBody>
          <a:bodyPr>
            <a:noAutofit/>
          </a:bodyPr>
          <a:lstStyle/>
          <a:p>
            <a:pPr eaLnBrk="1" hangingPunct="1"/>
            <a:r>
              <a:rPr lang="en-US" sz="3600" dirty="0" smtClean="0"/>
              <a:t>Only 20-30% of EM are Classic Target Lesions</a:t>
            </a:r>
          </a:p>
        </p:txBody>
      </p:sp>
      <p:pic>
        <p:nvPicPr>
          <p:cNvPr id="12291" name="Content Placeholder 9" descr="01-009 3.JPG"/>
          <p:cNvPicPr>
            <a:picLocks noGrp="1" noChangeAspect="1"/>
          </p:cNvPicPr>
          <p:nvPr>
            <p:ph sz="quarter" idx="3"/>
          </p:nvPr>
        </p:nvPicPr>
        <p:blipFill>
          <a:blip r:embed="rId3" cstate="print"/>
          <a:srcRect/>
          <a:stretch>
            <a:fillRect/>
          </a:stretch>
        </p:blipFill>
        <p:spPr>
          <a:xfrm>
            <a:off x="152400" y="3962400"/>
            <a:ext cx="3756025" cy="2816225"/>
          </a:xfrm>
        </p:spPr>
      </p:pic>
      <p:pic>
        <p:nvPicPr>
          <p:cNvPr id="12292" name="Content Placeholder 8" descr="nonbulls eye.jpg"/>
          <p:cNvPicPr>
            <a:picLocks noGrp="1" noChangeAspect="1"/>
          </p:cNvPicPr>
          <p:nvPr>
            <p:ph sz="quarter" idx="4"/>
          </p:nvPr>
        </p:nvPicPr>
        <p:blipFill>
          <a:blip r:embed="rId4" cstate="print"/>
          <a:srcRect/>
          <a:stretch>
            <a:fillRect/>
          </a:stretch>
        </p:blipFill>
        <p:spPr>
          <a:xfrm>
            <a:off x="5105400" y="1066800"/>
            <a:ext cx="3810000" cy="2865438"/>
          </a:xfrm>
        </p:spPr>
      </p:pic>
      <p:pic>
        <p:nvPicPr>
          <p:cNvPr id="12293" name="Content Placeholder 13" descr="bullseyeEM.jpg"/>
          <p:cNvPicPr>
            <a:picLocks noGrp="1" noChangeAspect="1"/>
          </p:cNvPicPr>
          <p:nvPr>
            <p:ph sz="quarter" idx="2"/>
          </p:nvPr>
        </p:nvPicPr>
        <p:blipFill>
          <a:blip r:embed="rId5" cstate="print"/>
          <a:srcRect/>
          <a:stretch>
            <a:fillRect/>
          </a:stretch>
        </p:blipFill>
        <p:spPr>
          <a:xfrm>
            <a:off x="228600" y="1143000"/>
            <a:ext cx="3810000" cy="2705100"/>
          </a:xfrm>
        </p:spPr>
      </p:pic>
      <p:pic>
        <p:nvPicPr>
          <p:cNvPr id="12294" name="Content Placeholder 5" descr="01-026 6.JPG"/>
          <p:cNvPicPr>
            <a:picLocks noChangeAspect="1"/>
          </p:cNvPicPr>
          <p:nvPr/>
        </p:nvPicPr>
        <p:blipFill>
          <a:blip r:embed="rId6" cstate="print"/>
          <a:srcRect/>
          <a:stretch>
            <a:fillRect/>
          </a:stretch>
        </p:blipFill>
        <p:spPr bwMode="auto">
          <a:xfrm>
            <a:off x="4495800" y="4114800"/>
            <a:ext cx="4343400"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noAutofit/>
          </a:bodyPr>
          <a:lstStyle/>
          <a:p>
            <a:r>
              <a:rPr lang="en-US" sz="4000" dirty="0" smtClean="0"/>
              <a:t>Disseminated Rash of Lyme Disease is Atypical in Appearance</a:t>
            </a:r>
          </a:p>
        </p:txBody>
      </p:sp>
      <p:pic>
        <p:nvPicPr>
          <p:cNvPr id="20484" name="Picture 4" descr="PA15141091624"/>
          <p:cNvPicPr>
            <a:picLocks noChangeAspect="1" noChangeArrowheads="1"/>
          </p:cNvPicPr>
          <p:nvPr/>
        </p:nvPicPr>
        <p:blipFill>
          <a:blip r:embed="rId3" cstate="print"/>
          <a:srcRect/>
          <a:stretch>
            <a:fillRect/>
          </a:stretch>
        </p:blipFill>
        <p:spPr bwMode="auto">
          <a:xfrm>
            <a:off x="3809999" y="2590800"/>
            <a:ext cx="5543091" cy="3048000"/>
          </a:xfrm>
          <a:prstGeom prst="rect">
            <a:avLst/>
          </a:prstGeom>
          <a:noFill/>
          <a:ln w="9525">
            <a:noFill/>
            <a:miter lim="800000"/>
            <a:headEnd/>
            <a:tailEnd/>
          </a:ln>
        </p:spPr>
      </p:pic>
      <p:pic>
        <p:nvPicPr>
          <p:cNvPr id="20485" name="Picture 8" descr="Diss EM2"/>
          <p:cNvPicPr>
            <a:picLocks noChangeAspect="1" noChangeArrowheads="1"/>
          </p:cNvPicPr>
          <p:nvPr/>
        </p:nvPicPr>
        <p:blipFill>
          <a:blip r:embed="rId4" cstate="print"/>
          <a:srcRect/>
          <a:stretch>
            <a:fillRect/>
          </a:stretch>
        </p:blipFill>
        <p:spPr bwMode="auto">
          <a:xfrm>
            <a:off x="323850" y="1600200"/>
            <a:ext cx="3790950" cy="5054600"/>
          </a:xfrm>
          <a:prstGeom prst="rect">
            <a:avLst/>
          </a:prstGeom>
          <a:noFill/>
          <a:ln w="9525">
            <a:noFill/>
            <a:miter lim="800000"/>
            <a:headEnd/>
            <a:tailEnd/>
          </a:ln>
        </p:spPr>
      </p:pic>
    </p:spTree>
    <p:extLst>
      <p:ext uri="{BB962C8B-B14F-4D97-AF65-F5344CB8AC3E}">
        <p14:creationId xmlns:p14="http://schemas.microsoft.com/office/powerpoint/2010/main" val="533194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Atypical Presentations of Early Lyme </a:t>
            </a:r>
            <a:r>
              <a:rPr lang="en-US" dirty="0"/>
              <a:t>D</a:t>
            </a:r>
            <a:r>
              <a:rPr lang="en-US" dirty="0" smtClean="0"/>
              <a:t>isease Without EM Rash </a:t>
            </a:r>
            <a:endParaRPr lang="en-US" dirty="0"/>
          </a:p>
        </p:txBody>
      </p:sp>
      <p:sp>
        <p:nvSpPr>
          <p:cNvPr id="6" name="Content Placeholder 5"/>
          <p:cNvSpPr>
            <a:spLocks noGrp="1"/>
          </p:cNvSpPr>
          <p:nvPr>
            <p:ph idx="1"/>
          </p:nvPr>
        </p:nvSpPr>
        <p:spPr/>
        <p:txBody>
          <a:bodyPr>
            <a:normAutofit/>
          </a:bodyPr>
          <a:lstStyle/>
          <a:p>
            <a:r>
              <a:rPr lang="en-US" dirty="0" smtClean="0"/>
              <a:t>“Viral-like” presentations of Lyme disease overlap with other acute infectious diseases</a:t>
            </a:r>
          </a:p>
          <a:p>
            <a:pPr lvl="1"/>
            <a:r>
              <a:rPr lang="en-US" dirty="0" err="1"/>
              <a:t>E</a:t>
            </a:r>
            <a:r>
              <a:rPr lang="en-US" dirty="0" err="1" smtClean="0"/>
              <a:t>nterovirus</a:t>
            </a:r>
            <a:r>
              <a:rPr lang="en-US" dirty="0" smtClean="0"/>
              <a:t>, west </a:t>
            </a:r>
            <a:r>
              <a:rPr lang="en-US" dirty="0" err="1" smtClean="0"/>
              <a:t>nile</a:t>
            </a:r>
            <a:r>
              <a:rPr lang="en-US" dirty="0" smtClean="0"/>
              <a:t>, even influenza</a:t>
            </a:r>
          </a:p>
          <a:p>
            <a:pPr lvl="1"/>
            <a:r>
              <a:rPr lang="en-US" dirty="0" smtClean="0"/>
              <a:t>Tick-borne illnesses: </a:t>
            </a:r>
            <a:r>
              <a:rPr lang="en-US" dirty="0" err="1" smtClean="0"/>
              <a:t>Anaplasma</a:t>
            </a:r>
            <a:r>
              <a:rPr lang="en-US" dirty="0" smtClean="0"/>
              <a:t>, </a:t>
            </a:r>
            <a:r>
              <a:rPr lang="en-US" dirty="0" err="1" smtClean="0"/>
              <a:t>Ehrlichia</a:t>
            </a:r>
            <a:r>
              <a:rPr lang="en-US" dirty="0" smtClean="0"/>
              <a:t>, </a:t>
            </a:r>
            <a:r>
              <a:rPr lang="en-US" dirty="0" err="1" smtClean="0"/>
              <a:t>Babesia</a:t>
            </a:r>
            <a:endParaRPr lang="en-US" dirty="0" smtClean="0"/>
          </a:p>
          <a:p>
            <a:r>
              <a:rPr lang="en-US" dirty="0" smtClean="0"/>
              <a:t>Tick-borne Illness look similar when there is no rash</a:t>
            </a:r>
          </a:p>
          <a:p>
            <a:pPr lvl="1"/>
            <a:r>
              <a:rPr lang="en-US" dirty="0" smtClean="0"/>
              <a:t>Fever,  headache,  malaise, </a:t>
            </a:r>
          </a:p>
          <a:p>
            <a:pPr lvl="1"/>
            <a:r>
              <a:rPr lang="en-US" u="sng" dirty="0" smtClean="0"/>
              <a:t>Absence of typical rhinitis </a:t>
            </a:r>
            <a:r>
              <a:rPr lang="en-US" dirty="0" smtClean="0"/>
              <a:t>of viral URI</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body" sz="half" idx="1"/>
          </p:nvPr>
        </p:nvSpPr>
        <p:spPr>
          <a:xfrm>
            <a:off x="304800" y="1143000"/>
            <a:ext cx="7086600" cy="5334000"/>
          </a:xfrm>
        </p:spPr>
        <p:txBody>
          <a:bodyPr>
            <a:normAutofit/>
          </a:bodyPr>
          <a:lstStyle/>
          <a:p>
            <a:pPr>
              <a:lnSpc>
                <a:spcPct val="80000"/>
              </a:lnSpc>
            </a:pPr>
            <a:r>
              <a:rPr lang="en-US" dirty="0" err="1" smtClean="0"/>
              <a:t>Ehrlichia</a:t>
            </a:r>
            <a:r>
              <a:rPr lang="en-US" dirty="0" smtClean="0"/>
              <a:t>/</a:t>
            </a:r>
            <a:r>
              <a:rPr lang="en-US" dirty="0" err="1" smtClean="0"/>
              <a:t>Anaplasma</a:t>
            </a:r>
            <a:endParaRPr lang="en-US" dirty="0"/>
          </a:p>
          <a:p>
            <a:pPr lvl="1">
              <a:lnSpc>
                <a:spcPct val="80000"/>
              </a:lnSpc>
            </a:pPr>
            <a:r>
              <a:rPr lang="en-US" dirty="0" err="1" smtClean="0"/>
              <a:t>Leukopenia</a:t>
            </a:r>
            <a:endParaRPr lang="en-US" dirty="0" smtClean="0"/>
          </a:p>
          <a:p>
            <a:pPr lvl="1">
              <a:lnSpc>
                <a:spcPct val="80000"/>
              </a:lnSpc>
            </a:pPr>
            <a:r>
              <a:rPr lang="en-US" dirty="0"/>
              <a:t>T</a:t>
            </a:r>
            <a:r>
              <a:rPr lang="en-US" dirty="0" smtClean="0"/>
              <a:t>hrombocytopenia</a:t>
            </a:r>
          </a:p>
          <a:p>
            <a:pPr lvl="1">
              <a:lnSpc>
                <a:spcPct val="80000"/>
              </a:lnSpc>
            </a:pPr>
            <a:r>
              <a:rPr lang="en-US" dirty="0" smtClean="0"/>
              <a:t> Higher </a:t>
            </a:r>
            <a:r>
              <a:rPr lang="en-US" dirty="0"/>
              <a:t>fever</a:t>
            </a:r>
          </a:p>
          <a:p>
            <a:pPr lvl="1">
              <a:lnSpc>
                <a:spcPct val="80000"/>
              </a:lnSpc>
            </a:pPr>
            <a:r>
              <a:rPr lang="en-US" dirty="0" smtClean="0"/>
              <a:t>Elevation </a:t>
            </a:r>
            <a:r>
              <a:rPr lang="en-US" dirty="0"/>
              <a:t>AST/ALT</a:t>
            </a:r>
          </a:p>
          <a:p>
            <a:pPr lvl="1">
              <a:lnSpc>
                <a:spcPct val="80000"/>
              </a:lnSpc>
            </a:pPr>
            <a:r>
              <a:rPr lang="en-US" dirty="0" err="1"/>
              <a:t>Dx</a:t>
            </a:r>
            <a:r>
              <a:rPr lang="en-US" dirty="0"/>
              <a:t>: smear</a:t>
            </a:r>
            <a:r>
              <a:rPr lang="en-US" dirty="0" smtClean="0"/>
              <a:t>, PCR, </a:t>
            </a:r>
          </a:p>
          <a:p>
            <a:pPr lvl="1">
              <a:lnSpc>
                <a:spcPct val="80000"/>
              </a:lnSpc>
            </a:pPr>
            <a:r>
              <a:rPr lang="en-US" dirty="0" smtClean="0"/>
              <a:t>Acute/conv. serology</a:t>
            </a:r>
          </a:p>
          <a:p>
            <a:pPr>
              <a:lnSpc>
                <a:spcPct val="80000"/>
              </a:lnSpc>
            </a:pPr>
            <a:r>
              <a:rPr lang="en-US" i="1" dirty="0" smtClean="0"/>
              <a:t>B. </a:t>
            </a:r>
            <a:r>
              <a:rPr lang="en-US" i="1" dirty="0" err="1" smtClean="0"/>
              <a:t>miyamotoi</a:t>
            </a:r>
            <a:endParaRPr lang="en-US" i="1" dirty="0" smtClean="0"/>
          </a:p>
          <a:p>
            <a:pPr lvl="1">
              <a:lnSpc>
                <a:spcPct val="80000"/>
              </a:lnSpc>
            </a:pPr>
            <a:r>
              <a:rPr lang="en-US" dirty="0" smtClean="0"/>
              <a:t>Symptoms similar to other tick-borne diseases: myalgia, headache, fever</a:t>
            </a:r>
          </a:p>
          <a:p>
            <a:pPr lvl="1">
              <a:lnSpc>
                <a:spcPct val="80000"/>
              </a:lnSpc>
            </a:pPr>
            <a:r>
              <a:rPr lang="en-US" dirty="0" smtClean="0"/>
              <a:t>Rash uncommon</a:t>
            </a:r>
          </a:p>
          <a:p>
            <a:pPr lvl="1">
              <a:lnSpc>
                <a:spcPct val="80000"/>
              </a:lnSpc>
            </a:pPr>
            <a:r>
              <a:rPr lang="en-US" dirty="0" smtClean="0"/>
              <a:t>Test (-) on Lyme serology </a:t>
            </a:r>
          </a:p>
          <a:p>
            <a:pPr lvl="1">
              <a:lnSpc>
                <a:spcPct val="80000"/>
              </a:lnSpc>
            </a:pPr>
            <a:endParaRPr lang="en-US" dirty="0"/>
          </a:p>
        </p:txBody>
      </p:sp>
      <p:pic>
        <p:nvPicPr>
          <p:cNvPr id="270345" name="Picture 9" descr="ehrlichia pics"/>
          <p:cNvPicPr>
            <a:picLocks noGrp="1" noChangeAspect="1" noChangeArrowheads="1"/>
          </p:cNvPicPr>
          <p:nvPr>
            <p:ph sz="quarter" idx="3"/>
          </p:nvPr>
        </p:nvPicPr>
        <p:blipFill>
          <a:blip r:embed="rId3" cstate="print"/>
          <a:srcRect/>
          <a:stretch>
            <a:fillRect/>
          </a:stretch>
        </p:blipFill>
        <p:spPr>
          <a:xfrm>
            <a:off x="4724400" y="1239837"/>
            <a:ext cx="4419600" cy="1960563"/>
          </a:xfrm>
          <a:noFill/>
          <a:ln/>
        </p:spPr>
      </p:pic>
      <p:sp>
        <p:nvSpPr>
          <p:cNvPr id="6" name="TextBox 5"/>
          <p:cNvSpPr txBox="1"/>
          <p:nvPr/>
        </p:nvSpPr>
        <p:spPr>
          <a:xfrm>
            <a:off x="533400" y="130314"/>
            <a:ext cx="8382000" cy="707886"/>
          </a:xfrm>
          <a:prstGeom prst="rect">
            <a:avLst/>
          </a:prstGeom>
          <a:noFill/>
        </p:spPr>
        <p:txBody>
          <a:bodyPr wrap="square" rtlCol="0">
            <a:spAutoFit/>
          </a:bodyPr>
          <a:lstStyle/>
          <a:p>
            <a:r>
              <a:rPr lang="en-US" sz="4000" dirty="0" err="1" smtClean="0"/>
              <a:t>Anaplamsa</a:t>
            </a:r>
            <a:r>
              <a:rPr lang="en-US" sz="4000" dirty="0" smtClean="0"/>
              <a:t>, </a:t>
            </a:r>
            <a:r>
              <a:rPr lang="en-US" sz="4000" dirty="0" err="1" smtClean="0"/>
              <a:t>Ehrlichia</a:t>
            </a:r>
            <a:r>
              <a:rPr lang="en-US" sz="4000" dirty="0" smtClean="0"/>
              <a:t>, and </a:t>
            </a:r>
            <a:r>
              <a:rPr lang="en-US" sz="4000" i="1" dirty="0" smtClean="0"/>
              <a:t>B. </a:t>
            </a:r>
            <a:r>
              <a:rPr lang="en-US" sz="4000" i="1" dirty="0" err="1" smtClean="0"/>
              <a:t>miyamotoi</a:t>
            </a:r>
            <a:endParaRPr lang="en-US" sz="40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i="1" dirty="0" err="1" smtClean="0"/>
              <a:t>Babesia</a:t>
            </a:r>
            <a:r>
              <a:rPr lang="en-US" i="1" dirty="0" smtClean="0"/>
              <a:t> </a:t>
            </a:r>
            <a:r>
              <a:rPr lang="en-US" i="1" dirty="0" err="1" smtClean="0"/>
              <a:t>microti</a:t>
            </a:r>
            <a:r>
              <a:rPr lang="en-US" i="1" dirty="0" smtClean="0"/>
              <a:t> </a:t>
            </a:r>
            <a:r>
              <a:rPr lang="en-US" dirty="0" smtClean="0"/>
              <a:t>and Co-Infections</a:t>
            </a:r>
            <a:r>
              <a:rPr lang="en-US" dirty="0"/>
              <a:t/>
            </a:r>
            <a:br>
              <a:rPr lang="en-US" dirty="0"/>
            </a:br>
            <a:endParaRPr lang="en-US" dirty="0"/>
          </a:p>
        </p:txBody>
      </p:sp>
      <p:sp>
        <p:nvSpPr>
          <p:cNvPr id="7" name="Content Placeholder 6"/>
          <p:cNvSpPr>
            <a:spLocks noGrp="1"/>
          </p:cNvSpPr>
          <p:nvPr>
            <p:ph sz="half" idx="1"/>
          </p:nvPr>
        </p:nvSpPr>
        <p:spPr>
          <a:xfrm>
            <a:off x="228600" y="1600200"/>
            <a:ext cx="6553200" cy="4525963"/>
          </a:xfrm>
        </p:spPr>
        <p:txBody>
          <a:bodyPr>
            <a:noAutofit/>
          </a:bodyPr>
          <a:lstStyle/>
          <a:p>
            <a:pPr>
              <a:lnSpc>
                <a:spcPct val="80000"/>
              </a:lnSpc>
            </a:pPr>
            <a:r>
              <a:rPr lang="en-US" sz="3200" dirty="0"/>
              <a:t>Babesiosis</a:t>
            </a:r>
            <a:r>
              <a:rPr lang="en-US" sz="2400" dirty="0"/>
              <a:t>: </a:t>
            </a:r>
          </a:p>
          <a:p>
            <a:pPr lvl="1">
              <a:lnSpc>
                <a:spcPct val="80000"/>
              </a:lnSpc>
            </a:pPr>
            <a:r>
              <a:rPr lang="en-US" sz="2800" dirty="0"/>
              <a:t>First case </a:t>
            </a:r>
            <a:r>
              <a:rPr lang="en-US" sz="2800" dirty="0" smtClean="0"/>
              <a:t>in Maryland</a:t>
            </a:r>
            <a:endParaRPr lang="en-US" sz="2800" dirty="0"/>
          </a:p>
          <a:p>
            <a:pPr lvl="1">
              <a:lnSpc>
                <a:spcPct val="80000"/>
              </a:lnSpc>
            </a:pPr>
            <a:r>
              <a:rPr lang="en-US" sz="2800" dirty="0"/>
              <a:t>Anemia</a:t>
            </a:r>
          </a:p>
          <a:p>
            <a:pPr lvl="1">
              <a:lnSpc>
                <a:spcPct val="80000"/>
              </a:lnSpc>
            </a:pPr>
            <a:r>
              <a:rPr lang="en-US" sz="2800" dirty="0" err="1"/>
              <a:t>Splenomegally</a:t>
            </a:r>
            <a:endParaRPr lang="en-US" sz="2800" dirty="0"/>
          </a:p>
          <a:p>
            <a:pPr lvl="1">
              <a:lnSpc>
                <a:spcPct val="80000"/>
              </a:lnSpc>
            </a:pPr>
            <a:r>
              <a:rPr lang="en-US" sz="2800" b="1" u="sng" dirty="0"/>
              <a:t>Risk splenectomy for </a:t>
            </a:r>
            <a:endParaRPr lang="en-US" sz="2800" b="1" u="sng" dirty="0" smtClean="0"/>
          </a:p>
          <a:p>
            <a:pPr marL="457200" lvl="1" indent="0">
              <a:lnSpc>
                <a:spcPct val="80000"/>
              </a:lnSpc>
              <a:buNone/>
            </a:pPr>
            <a:r>
              <a:rPr lang="en-US" sz="2800" b="1" dirty="0"/>
              <a:t>	</a:t>
            </a:r>
            <a:r>
              <a:rPr lang="en-US" sz="2800" b="1" u="sng" dirty="0" smtClean="0"/>
              <a:t>severe </a:t>
            </a:r>
            <a:r>
              <a:rPr lang="en-US" sz="2800" b="1" u="sng" dirty="0"/>
              <a:t>disease</a:t>
            </a:r>
          </a:p>
          <a:p>
            <a:pPr lvl="1">
              <a:lnSpc>
                <a:spcPct val="80000"/>
              </a:lnSpc>
            </a:pPr>
            <a:r>
              <a:rPr lang="en-US" sz="2800" dirty="0" err="1"/>
              <a:t>Dx</a:t>
            </a:r>
            <a:r>
              <a:rPr lang="en-US" sz="2800" dirty="0"/>
              <a:t>: smear, PCR, </a:t>
            </a:r>
            <a:r>
              <a:rPr lang="en-US" sz="2800" dirty="0" smtClean="0"/>
              <a:t>serology </a:t>
            </a:r>
            <a:endParaRPr lang="en-US" sz="2800" dirty="0"/>
          </a:p>
          <a:p>
            <a:pPr>
              <a:lnSpc>
                <a:spcPct val="80000"/>
              </a:lnSpc>
            </a:pPr>
            <a:endParaRPr lang="en-US" sz="2400" dirty="0"/>
          </a:p>
          <a:p>
            <a:pPr>
              <a:lnSpc>
                <a:spcPct val="80000"/>
              </a:lnSpc>
            </a:pPr>
            <a:r>
              <a:rPr lang="en-US" sz="3200" dirty="0" err="1"/>
              <a:t>Coinfection</a:t>
            </a:r>
            <a:r>
              <a:rPr lang="en-US" dirty="0"/>
              <a:t> </a:t>
            </a:r>
            <a:endParaRPr lang="en-US" dirty="0" smtClean="0"/>
          </a:p>
          <a:p>
            <a:pPr lvl="1">
              <a:lnSpc>
                <a:spcPct val="80000"/>
              </a:lnSpc>
            </a:pPr>
            <a:r>
              <a:rPr lang="en-US" sz="2800" dirty="0" smtClean="0"/>
              <a:t>Lyme disease, </a:t>
            </a:r>
            <a:r>
              <a:rPr lang="en-US" sz="2800" dirty="0" err="1" smtClean="0"/>
              <a:t>Anaplasma</a:t>
            </a:r>
            <a:r>
              <a:rPr lang="en-US" sz="2800" dirty="0" smtClean="0"/>
              <a:t>, </a:t>
            </a:r>
            <a:r>
              <a:rPr lang="en-US" sz="2800" dirty="0" err="1" smtClean="0"/>
              <a:t>Babesia</a:t>
            </a:r>
            <a:endParaRPr lang="en-US" sz="2800" dirty="0"/>
          </a:p>
        </p:txBody>
      </p:sp>
      <p:pic>
        <p:nvPicPr>
          <p:cNvPr id="10" name="Picture 8" descr="babesia"/>
          <p:cNvPicPr>
            <a:picLocks noGrp="1" noChangeAspect="1" noChangeArrowheads="1"/>
          </p:cNvPicPr>
          <p:nvPr>
            <p:ph sz="half" idx="2"/>
          </p:nvPr>
        </p:nvPicPr>
        <p:blipFill>
          <a:blip r:embed="rId2" cstate="print"/>
          <a:srcRect/>
          <a:stretch>
            <a:fillRect/>
          </a:stretch>
        </p:blipFill>
        <p:spPr>
          <a:xfrm>
            <a:off x="4914900" y="1417638"/>
            <a:ext cx="3771900" cy="2619375"/>
          </a:xfrm>
          <a:noFill/>
          <a:ln/>
        </p:spPr>
      </p:pic>
    </p:spTree>
    <p:extLst>
      <p:ext uri="{BB962C8B-B14F-4D97-AF65-F5344CB8AC3E}">
        <p14:creationId xmlns:p14="http://schemas.microsoft.com/office/powerpoint/2010/main" val="1719940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Tick-borne Viruses</a:t>
            </a:r>
            <a:br>
              <a:rPr lang="en-US" dirty="0" smtClean="0"/>
            </a:br>
            <a:r>
              <a:rPr lang="en-US" dirty="0" smtClean="0"/>
              <a:t/>
            </a:r>
            <a:br>
              <a:rPr lang="en-US" dirty="0" smtClean="0"/>
            </a:br>
            <a:endParaRPr lang="en-US" dirty="0"/>
          </a:p>
        </p:txBody>
      </p:sp>
      <p:sp>
        <p:nvSpPr>
          <p:cNvPr id="7" name="Content Placeholder 6"/>
          <p:cNvSpPr>
            <a:spLocks noGrp="1"/>
          </p:cNvSpPr>
          <p:nvPr>
            <p:ph sz="half" idx="1"/>
          </p:nvPr>
        </p:nvSpPr>
        <p:spPr>
          <a:xfrm>
            <a:off x="457200" y="1600200"/>
            <a:ext cx="8305800" cy="4525963"/>
          </a:xfrm>
        </p:spPr>
        <p:txBody>
          <a:bodyPr>
            <a:normAutofit/>
          </a:bodyPr>
          <a:lstStyle/>
          <a:p>
            <a:r>
              <a:rPr lang="en-US" dirty="0" err="1" smtClean="0"/>
              <a:t>Flaviviruses</a:t>
            </a:r>
            <a:endParaRPr lang="en-US" dirty="0" smtClean="0"/>
          </a:p>
          <a:p>
            <a:pPr lvl="1"/>
            <a:r>
              <a:rPr lang="en-US" dirty="0" err="1" smtClean="0"/>
              <a:t>Powassan</a:t>
            </a:r>
            <a:r>
              <a:rPr lang="en-US" dirty="0" smtClean="0"/>
              <a:t> Virus</a:t>
            </a:r>
          </a:p>
          <a:p>
            <a:pPr lvl="2"/>
            <a:r>
              <a:rPr lang="en-US" sz="2600" dirty="0" smtClean="0"/>
              <a:t>Transmitted by </a:t>
            </a:r>
            <a:r>
              <a:rPr lang="en-US" sz="2600" i="1" dirty="0" err="1" smtClean="0"/>
              <a:t>Ixodes</a:t>
            </a:r>
            <a:r>
              <a:rPr lang="en-US" sz="2600" dirty="0" smtClean="0"/>
              <a:t> ticks</a:t>
            </a:r>
          </a:p>
          <a:p>
            <a:pPr lvl="2"/>
            <a:r>
              <a:rPr lang="en-US" sz="2600" dirty="0" smtClean="0"/>
              <a:t>10% fatality</a:t>
            </a:r>
          </a:p>
          <a:p>
            <a:pPr lvl="2"/>
            <a:r>
              <a:rPr lang="en-US" sz="2600" dirty="0" smtClean="0"/>
              <a:t>50% permanent neurologic </a:t>
            </a:r>
            <a:r>
              <a:rPr lang="en-US" sz="2600" dirty="0" err="1" smtClean="0"/>
              <a:t>sequela</a:t>
            </a:r>
            <a:endParaRPr lang="en-US" sz="2600" dirty="0" smtClean="0"/>
          </a:p>
          <a:p>
            <a:pPr lvl="1"/>
            <a:r>
              <a:rPr lang="en-US" dirty="0" smtClean="0"/>
              <a:t>Tick Borne Encephalitis (Eurasia only)</a:t>
            </a:r>
            <a:endParaRPr lang="en-US" dirty="0"/>
          </a:p>
          <a:p>
            <a:r>
              <a:rPr lang="en-US" dirty="0" smtClean="0"/>
              <a:t>Heartland Virus; Midwest US</a:t>
            </a:r>
          </a:p>
          <a:p>
            <a:pPr lvl="1"/>
            <a:r>
              <a:rPr lang="en-US" dirty="0" smtClean="0"/>
              <a:t>Transmitted </a:t>
            </a:r>
            <a:r>
              <a:rPr lang="en-US" dirty="0"/>
              <a:t>by lone </a:t>
            </a:r>
            <a:r>
              <a:rPr lang="en-US" dirty="0" smtClean="0"/>
              <a:t>star </a:t>
            </a:r>
            <a:r>
              <a:rPr lang="en-US" dirty="0"/>
              <a:t>ticks</a:t>
            </a:r>
          </a:p>
          <a:p>
            <a:pPr lvl="1"/>
            <a:r>
              <a:rPr lang="en-US" dirty="0"/>
              <a:t>Fever, fatigue, thrombocytopenia, leukopenia</a:t>
            </a:r>
          </a:p>
        </p:txBody>
      </p:sp>
      <p:pic>
        <p:nvPicPr>
          <p:cNvPr id="119810" name="Picture 2" descr="C:\Documents and Settings\jaucott2\Desktop\TBE.jpg"/>
          <p:cNvPicPr>
            <a:picLocks noGrp="1" noChangeAspect="1" noChangeArrowheads="1"/>
          </p:cNvPicPr>
          <p:nvPr>
            <p:ph sz="half" idx="2"/>
          </p:nvPr>
        </p:nvPicPr>
        <p:blipFill>
          <a:blip r:embed="rId3" cstate="print"/>
          <a:srcRect/>
          <a:stretch>
            <a:fillRect/>
          </a:stretch>
        </p:blipFill>
        <p:spPr bwMode="auto">
          <a:xfrm>
            <a:off x="6705600" y="1600200"/>
            <a:ext cx="1752600" cy="1752600"/>
          </a:xfrm>
          <a:prstGeom prst="rect">
            <a:avLst/>
          </a:prstGeom>
          <a:noFill/>
        </p:spPr>
      </p:pic>
    </p:spTree>
    <p:extLst>
      <p:ext uri="{BB962C8B-B14F-4D97-AF65-F5344CB8AC3E}">
        <p14:creationId xmlns:p14="http://schemas.microsoft.com/office/powerpoint/2010/main" val="3799196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Natural History of Untreated Lyme disease – Early Disseminated Infection</a:t>
            </a:r>
            <a:endParaRPr lang="en-US" dirty="0"/>
          </a:p>
        </p:txBody>
      </p:sp>
      <p:pic>
        <p:nvPicPr>
          <p:cNvPr id="3074" name="Picture 2" descr="F:\Lyme file cabinet active\Lyme talks, figures, papers\Lyme figures\Natural hx figures\Graph Animation\lymegraph2.jpg"/>
          <p:cNvPicPr>
            <a:picLocks noGrp="1" noChangeAspect="1" noChangeArrowheads="1"/>
          </p:cNvPicPr>
          <p:nvPr>
            <p:ph idx="1"/>
          </p:nvPr>
        </p:nvPicPr>
        <p:blipFill>
          <a:blip r:embed="rId3" cstate="print"/>
          <a:srcRect/>
          <a:stretch>
            <a:fillRect/>
          </a:stretch>
        </p:blipFill>
        <p:spPr bwMode="auto">
          <a:xfrm>
            <a:off x="120375" y="1676400"/>
            <a:ext cx="8985504" cy="5029200"/>
          </a:xfrm>
          <a:prstGeom prst="rect">
            <a:avLst/>
          </a:prstGeom>
          <a:noFill/>
        </p:spPr>
      </p:pic>
      <p:sp>
        <p:nvSpPr>
          <p:cNvPr id="4" name="TextBox 3"/>
          <p:cNvSpPr txBox="1"/>
          <p:nvPr/>
        </p:nvSpPr>
        <p:spPr>
          <a:xfrm>
            <a:off x="1905000" y="3200400"/>
            <a:ext cx="2286000" cy="738664"/>
          </a:xfrm>
          <a:prstGeom prst="rect">
            <a:avLst/>
          </a:prstGeom>
          <a:solidFill>
            <a:schemeClr val="bg2">
              <a:lumMod val="40000"/>
              <a:lumOff val="60000"/>
            </a:schemeClr>
          </a:solidFill>
        </p:spPr>
        <p:txBody>
          <a:bodyPr wrap="square" rtlCol="0">
            <a:spAutoFit/>
          </a:bodyPr>
          <a:lstStyle/>
          <a:p>
            <a:r>
              <a:rPr lang="en-US" sz="1400" dirty="0" smtClean="0"/>
              <a:t>Early Disseminated Infection:  Cranial nerves, meningitis, </a:t>
            </a:r>
            <a:r>
              <a:rPr lang="en-US" sz="1400" dirty="0" err="1" smtClean="0"/>
              <a:t>radiculitis</a:t>
            </a:r>
            <a:r>
              <a:rPr lang="en-US" sz="1400" dirty="0" smtClean="0"/>
              <a:t>, </a:t>
            </a:r>
            <a:r>
              <a:rPr lang="en-US" sz="1400" dirty="0" err="1" smtClean="0"/>
              <a:t>carditis</a:t>
            </a:r>
            <a:endParaRPr lang="en-US" sz="1400" dirty="0"/>
          </a:p>
        </p:txBody>
      </p:sp>
    </p:spTree>
    <p:extLst>
      <p:ext uri="{BB962C8B-B14F-4D97-AF65-F5344CB8AC3E}">
        <p14:creationId xmlns:p14="http://schemas.microsoft.com/office/powerpoint/2010/main" val="3315832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4"/>
          <p:cNvSpPr>
            <a:spLocks noGrp="1" noChangeArrowheads="1"/>
          </p:cNvSpPr>
          <p:nvPr>
            <p:ph type="title"/>
          </p:nvPr>
        </p:nvSpPr>
        <p:spPr>
          <a:xfrm>
            <a:off x="533400" y="3581400"/>
            <a:ext cx="8229600" cy="1981200"/>
          </a:xfrm>
        </p:spPr>
        <p:txBody>
          <a:bodyPr/>
          <a:lstStyle/>
          <a:p>
            <a:pPr eaLnBrk="1" hangingPunct="1"/>
            <a:r>
              <a:rPr lang="en-US" sz="2000" smtClean="0">
                <a:ea typeface="ＭＳ Ｐゴシック" charset="-128"/>
              </a:rPr>
              <a:t>No Relevant Financial Relationships </a:t>
            </a:r>
            <a:br>
              <a:rPr lang="en-US" sz="2000" smtClean="0">
                <a:ea typeface="ＭＳ Ｐゴシック" charset="-128"/>
              </a:rPr>
            </a:br>
            <a:r>
              <a:rPr lang="en-US" sz="2000" smtClean="0">
                <a:ea typeface="ＭＳ Ｐゴシック" charset="-128"/>
              </a:rPr>
              <a:t>with Commercial Interests</a:t>
            </a:r>
            <a:br>
              <a:rPr lang="en-US" sz="2000" smtClean="0">
                <a:ea typeface="ＭＳ Ｐゴシック" charset="-128"/>
              </a:rPr>
            </a:br>
            <a:r>
              <a:rPr lang="en-US" sz="2000" smtClean="0">
                <a:ea typeface="ＭＳ Ｐゴシック" charset="-128"/>
              </a:rPr>
              <a:t/>
            </a:r>
            <a:br>
              <a:rPr lang="en-US" sz="2000" smtClean="0">
                <a:ea typeface="ＭＳ Ｐゴシック" charset="-128"/>
              </a:rPr>
            </a:br>
            <a:r>
              <a:rPr lang="en-US" sz="2000" smtClean="0">
                <a:ea typeface="ＭＳ Ｐゴシック" charset="-128"/>
              </a:rPr>
              <a:t>We will not reference an unlabeled or unapproved use of a drug or product in my presentation.</a:t>
            </a:r>
          </a:p>
        </p:txBody>
      </p:sp>
      <p:sp>
        <p:nvSpPr>
          <p:cNvPr id="7170" name="WordArt 5"/>
          <p:cNvSpPr>
            <a:spLocks noChangeArrowheads="1" noChangeShapeType="1" noTextEdit="1"/>
          </p:cNvSpPr>
          <p:nvPr/>
        </p:nvSpPr>
        <p:spPr bwMode="auto">
          <a:xfrm>
            <a:off x="2819400" y="1143000"/>
            <a:ext cx="3048000" cy="1981200"/>
          </a:xfrm>
          <a:prstGeom prst="rect">
            <a:avLst/>
          </a:prstGeom>
        </p:spPr>
        <p:txBody>
          <a:bodyPr wrap="none" fromWordArt="1">
            <a:prstTxWarp prst="textCascadeUp">
              <a:avLst>
                <a:gd name="adj" fmla="val 44444"/>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Disclosures</a:t>
            </a:r>
          </a:p>
        </p:txBody>
      </p:sp>
      <p:sp>
        <p:nvSpPr>
          <p:cNvPr id="7171" name="Text Box 6"/>
          <p:cNvSpPr txBox="1">
            <a:spLocks noChangeArrowheads="1"/>
          </p:cNvSpPr>
          <p:nvPr/>
        </p:nvSpPr>
        <p:spPr bwMode="auto">
          <a:xfrm>
            <a:off x="136525" y="341313"/>
            <a:ext cx="2010102" cy="369332"/>
          </a:xfrm>
          <a:prstGeom prst="rect">
            <a:avLst/>
          </a:prstGeom>
          <a:noFill/>
          <a:ln w="9525">
            <a:noFill/>
            <a:miter lim="800000"/>
            <a:headEnd/>
            <a:tailEnd/>
          </a:ln>
        </p:spPr>
        <p:txBody>
          <a:bodyPr wrap="none">
            <a:spAutoFit/>
          </a:bodyPr>
          <a:lstStyle/>
          <a:p>
            <a:r>
              <a:rPr lang="en-US" dirty="0"/>
              <a:t>John N. Aucott, </a:t>
            </a:r>
            <a:r>
              <a:rPr lang="en-US" dirty="0" smtClean="0"/>
              <a:t>MD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3100" b="1" dirty="0" smtClean="0"/>
              <a:t>Three </a:t>
            </a:r>
            <a:r>
              <a:rPr lang="en-US" sz="3100" b="1" dirty="0"/>
              <a:t>Sudden Cardiac Deaths Associated with Lyme </a:t>
            </a:r>
            <a:r>
              <a:rPr lang="en-US" sz="3100" b="1" dirty="0" err="1"/>
              <a:t>Carditis</a:t>
            </a:r>
            <a:r>
              <a:rPr lang="en-US" sz="3100" b="1" dirty="0"/>
              <a:t> – United States, November 2012 – July 2013. </a:t>
            </a:r>
            <a:r>
              <a:rPr lang="en-US" sz="2200" b="1" dirty="0" smtClean="0"/>
              <a:t/>
            </a:r>
            <a:br>
              <a:rPr lang="en-US" sz="2200" b="1" dirty="0" smtClean="0"/>
            </a:br>
            <a:r>
              <a:rPr lang="en-US" sz="2200" b="1" dirty="0" smtClean="0"/>
              <a:t> </a:t>
            </a:r>
            <a:r>
              <a:rPr lang="en-US" sz="2200" dirty="0"/>
              <a:t>CDC MMWR 2013 Weekly/Vol. 62/No. 49. 993-996</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Lyme </a:t>
            </a:r>
            <a:r>
              <a:rPr lang="en-US" dirty="0" err="1"/>
              <a:t>Carditis</a:t>
            </a:r>
            <a:endParaRPr lang="en-US" dirty="0"/>
          </a:p>
          <a:p>
            <a:pPr lvl="1"/>
            <a:r>
              <a:rPr lang="en-US" i="1" dirty="0" smtClean="0"/>
              <a:t>Only 40% patients with Lyme carditis report having erythema migrans rash, as compared with 70%-80% of patients overall.</a:t>
            </a:r>
            <a:r>
              <a:rPr lang="en-US" dirty="0" smtClean="0"/>
              <a:t> </a:t>
            </a:r>
          </a:p>
          <a:p>
            <a:pPr lvl="1"/>
            <a:r>
              <a:rPr lang="en-US" i="1" dirty="0" smtClean="0"/>
              <a:t>Prompt recognition and early, </a:t>
            </a:r>
            <a:r>
              <a:rPr lang="en-US" b="1" i="1" dirty="0" smtClean="0"/>
              <a:t>appropriate therapy for Lyme disease is essential. Healthcare providers should:</a:t>
            </a:r>
            <a:endParaRPr lang="en-US" b="1" dirty="0" smtClean="0"/>
          </a:p>
          <a:p>
            <a:pPr lvl="2"/>
            <a:r>
              <a:rPr lang="en-US" sz="2600" i="1" dirty="0" smtClean="0"/>
              <a:t>Ask patients with suspected Lyme disease about cardiac symptoms, including palpitations, chest pain, lightheadedness, fainting, and shortness of breath, and obtain an ECG if indicated;</a:t>
            </a:r>
            <a:endParaRPr lang="en-US" sz="2600" dirty="0" smtClean="0"/>
          </a:p>
          <a:p>
            <a:pPr lvl="2"/>
            <a:r>
              <a:rPr lang="en-US" sz="2600" i="1" dirty="0" smtClean="0"/>
              <a:t>Ask patients with unexplained heart block about possible exposure to infected </a:t>
            </a:r>
            <a:r>
              <a:rPr lang="en-US" i="1" dirty="0" smtClean="0"/>
              <a:t>ticks; and.</a:t>
            </a:r>
          </a:p>
          <a:p>
            <a:pPr>
              <a:buNone/>
            </a:pPr>
            <a:endParaRPr lang="en-US" dirty="0" smtClean="0"/>
          </a:p>
          <a:p>
            <a:endParaRPr lang="en-US" dirty="0"/>
          </a:p>
        </p:txBody>
      </p:sp>
    </p:spTree>
    <p:extLst>
      <p:ext uri="{BB962C8B-B14F-4D97-AF65-F5344CB8AC3E}">
        <p14:creationId xmlns:p14="http://schemas.microsoft.com/office/powerpoint/2010/main" val="2254475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General Principles in the</a:t>
            </a:r>
            <a:br>
              <a:rPr lang="en-US" dirty="0" smtClean="0"/>
            </a:br>
            <a:r>
              <a:rPr lang="en-US" dirty="0" smtClean="0"/>
              <a:t>Diagnosis of Lyme Disease</a:t>
            </a:r>
            <a:endParaRPr lang="en-US" dirty="0"/>
          </a:p>
        </p:txBody>
      </p:sp>
      <p:sp>
        <p:nvSpPr>
          <p:cNvPr id="3" name="Content Placeholder 2"/>
          <p:cNvSpPr>
            <a:spLocks noGrp="1"/>
          </p:cNvSpPr>
          <p:nvPr>
            <p:ph idx="1"/>
          </p:nvPr>
        </p:nvSpPr>
        <p:spPr>
          <a:xfrm>
            <a:off x="228600" y="1371600"/>
            <a:ext cx="8686800" cy="5181600"/>
          </a:xfrm>
        </p:spPr>
        <p:txBody>
          <a:bodyPr>
            <a:normAutofit fontScale="85000" lnSpcReduction="10000"/>
          </a:bodyPr>
          <a:lstStyle/>
          <a:p>
            <a:r>
              <a:rPr lang="en-US" dirty="0" smtClean="0"/>
              <a:t>Diagnosis starts with risk factors and clinical signs and symptoms (pre-test probability) </a:t>
            </a:r>
          </a:p>
          <a:p>
            <a:r>
              <a:rPr lang="en-US" dirty="0" smtClean="0"/>
              <a:t>Supportive labs have significant limitations</a:t>
            </a:r>
          </a:p>
          <a:p>
            <a:pPr lvl="1"/>
            <a:r>
              <a:rPr lang="en-US" dirty="0" smtClean="0"/>
              <a:t>No direct test for presence of pathogen (except PCR in synovial fluid)</a:t>
            </a:r>
          </a:p>
          <a:p>
            <a:pPr lvl="1"/>
            <a:r>
              <a:rPr lang="en-US" dirty="0" smtClean="0"/>
              <a:t>PCR not sensitive for low # organisms in blood/ CSF</a:t>
            </a:r>
          </a:p>
          <a:p>
            <a:pPr lvl="1"/>
            <a:r>
              <a:rPr lang="en-US" dirty="0" smtClean="0"/>
              <a:t>Validated Culture not available</a:t>
            </a:r>
          </a:p>
          <a:p>
            <a:r>
              <a:rPr lang="en-US" dirty="0" smtClean="0"/>
              <a:t>Serology (ELISA/Western Blot)  </a:t>
            </a:r>
          </a:p>
          <a:p>
            <a:pPr lvl="1"/>
            <a:r>
              <a:rPr lang="en-US" dirty="0" smtClean="0"/>
              <a:t>Sensitivity limited by biologic delay in </a:t>
            </a:r>
            <a:r>
              <a:rPr lang="en-US" dirty="0" err="1" smtClean="0"/>
              <a:t>seroconversion</a:t>
            </a:r>
            <a:endParaRPr lang="en-US" dirty="0" smtClean="0"/>
          </a:p>
          <a:p>
            <a:pPr lvl="2"/>
            <a:r>
              <a:rPr lang="en-US" dirty="0" smtClean="0"/>
              <a:t>Early disease  there is risk of false negative test</a:t>
            </a:r>
          </a:p>
          <a:p>
            <a:pPr lvl="1"/>
            <a:r>
              <a:rPr lang="en-US" dirty="0" smtClean="0"/>
              <a:t>Specificity limited by persistence of antibody from remote exposure</a:t>
            </a:r>
          </a:p>
          <a:p>
            <a:pPr lvl="2"/>
            <a:r>
              <a:rPr lang="en-US" dirty="0" smtClean="0"/>
              <a:t>Late disease can’t easily distinguish past exposure from active infection</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685800" y="0"/>
            <a:ext cx="7772400" cy="1600200"/>
          </a:xfrm>
        </p:spPr>
        <p:txBody>
          <a:bodyPr>
            <a:noAutofit/>
          </a:bodyPr>
          <a:lstStyle/>
          <a:p>
            <a:r>
              <a:rPr lang="en-US" sz="4000" dirty="0" smtClean="0"/>
              <a:t>Antibody testing is used for confirming exposure</a:t>
            </a:r>
            <a:endParaRPr lang="en-US" sz="4000" dirty="0"/>
          </a:p>
        </p:txBody>
      </p:sp>
      <p:sp>
        <p:nvSpPr>
          <p:cNvPr id="244739" name="Rectangle 3"/>
          <p:cNvSpPr>
            <a:spLocks noGrp="1" noChangeArrowheads="1"/>
          </p:cNvSpPr>
          <p:nvPr>
            <p:ph type="body" sz="half" idx="1"/>
          </p:nvPr>
        </p:nvSpPr>
        <p:spPr>
          <a:xfrm>
            <a:off x="76200" y="1524000"/>
            <a:ext cx="6400800" cy="5105400"/>
          </a:xfrm>
        </p:spPr>
        <p:txBody>
          <a:bodyPr>
            <a:normAutofit fontScale="92500" lnSpcReduction="10000"/>
          </a:bodyPr>
          <a:lstStyle/>
          <a:p>
            <a:r>
              <a:rPr lang="en-US" sz="3000" dirty="0"/>
              <a:t>2 step testing</a:t>
            </a:r>
          </a:p>
          <a:p>
            <a:pPr lvl="1"/>
            <a:r>
              <a:rPr lang="en-US" dirty="0"/>
              <a:t>Elisa </a:t>
            </a:r>
            <a:r>
              <a:rPr lang="en-US" dirty="0" smtClean="0"/>
              <a:t>screening, Western </a:t>
            </a:r>
            <a:r>
              <a:rPr lang="en-US" dirty="0"/>
              <a:t>blot for (+) Elisa</a:t>
            </a:r>
          </a:p>
          <a:p>
            <a:r>
              <a:rPr lang="en-US" sz="3000" dirty="0"/>
              <a:t>Criteria for (+) blot</a:t>
            </a:r>
          </a:p>
          <a:p>
            <a:pPr lvl="1"/>
            <a:r>
              <a:rPr lang="en-US" dirty="0" smtClean="0"/>
              <a:t>Weeks 1-4: </a:t>
            </a:r>
            <a:r>
              <a:rPr lang="en-US" dirty="0" err="1" smtClean="0"/>
              <a:t>IgM</a:t>
            </a:r>
            <a:r>
              <a:rPr lang="en-US" dirty="0" smtClean="0"/>
              <a:t> </a:t>
            </a:r>
            <a:r>
              <a:rPr lang="en-US" dirty="0"/>
              <a:t>2/3 </a:t>
            </a:r>
            <a:r>
              <a:rPr lang="en-US" dirty="0" smtClean="0"/>
              <a:t>bands</a:t>
            </a:r>
            <a:endParaRPr lang="en-US" dirty="0"/>
          </a:p>
          <a:p>
            <a:pPr lvl="1"/>
            <a:r>
              <a:rPr lang="en-US" dirty="0" smtClean="0"/>
              <a:t>&gt; 4 weeks: </a:t>
            </a:r>
            <a:r>
              <a:rPr lang="en-US" dirty="0" err="1" smtClean="0"/>
              <a:t>IgG</a:t>
            </a:r>
            <a:r>
              <a:rPr lang="en-US" dirty="0" smtClean="0"/>
              <a:t> </a:t>
            </a:r>
            <a:r>
              <a:rPr lang="en-US" dirty="0"/>
              <a:t>5/10 </a:t>
            </a:r>
            <a:r>
              <a:rPr lang="en-US" dirty="0" smtClean="0"/>
              <a:t>bands</a:t>
            </a:r>
            <a:endParaRPr lang="en-US" dirty="0"/>
          </a:p>
          <a:p>
            <a:r>
              <a:rPr lang="en-US" sz="3000" dirty="0" smtClean="0"/>
              <a:t>High specificity designed for surveillance</a:t>
            </a:r>
          </a:p>
          <a:p>
            <a:r>
              <a:rPr lang="en-US" sz="3000" dirty="0" smtClean="0"/>
              <a:t>Gaps in sensitivity as currently defined by 2-tier surveillance testing</a:t>
            </a:r>
          </a:p>
          <a:p>
            <a:pPr lvl="1"/>
            <a:r>
              <a:rPr lang="en-US" dirty="0" smtClean="0"/>
              <a:t>40% sensitive for early EM</a:t>
            </a:r>
          </a:p>
          <a:p>
            <a:pPr lvl="1"/>
            <a:r>
              <a:rPr lang="en-US" dirty="0" smtClean="0"/>
              <a:t>Convalescent post-treatment  </a:t>
            </a:r>
            <a:r>
              <a:rPr lang="en-US" dirty="0" err="1" smtClean="0"/>
              <a:t>IgG</a:t>
            </a:r>
            <a:r>
              <a:rPr lang="en-US" dirty="0" smtClean="0"/>
              <a:t> is often negative</a:t>
            </a:r>
          </a:p>
          <a:p>
            <a:pPr lvl="1"/>
            <a:endParaRPr lang="en-US" dirty="0" smtClean="0"/>
          </a:p>
        </p:txBody>
      </p:sp>
      <p:pic>
        <p:nvPicPr>
          <p:cNvPr id="244741" name="Picture 5" descr="WB_IgG"/>
          <p:cNvPicPr>
            <a:picLocks noChangeAspect="1" noChangeArrowheads="1"/>
          </p:cNvPicPr>
          <p:nvPr/>
        </p:nvPicPr>
        <p:blipFill>
          <a:blip r:embed="rId3" cstate="print"/>
          <a:srcRect/>
          <a:stretch>
            <a:fillRect/>
          </a:stretch>
        </p:blipFill>
        <p:spPr bwMode="auto">
          <a:xfrm>
            <a:off x="6553200" y="1905000"/>
            <a:ext cx="2590800" cy="479053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Treatment</a:t>
            </a:r>
            <a:endParaRPr lang="en-US" sz="4000"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t>O</a:t>
            </a:r>
            <a:r>
              <a:rPr lang="en-US" dirty="0" smtClean="0"/>
              <a:t>ral doxycycline preferred for adults and children over age of 12</a:t>
            </a:r>
          </a:p>
          <a:p>
            <a:pPr lvl="1"/>
            <a:r>
              <a:rPr lang="en-US" dirty="0" smtClean="0"/>
              <a:t>Oral amoxicillin in those allergic to doxycycline</a:t>
            </a:r>
          </a:p>
          <a:p>
            <a:pPr lvl="2"/>
            <a:r>
              <a:rPr lang="en-US" dirty="0" smtClean="0"/>
              <a:t>Must consider risk of co-infection with </a:t>
            </a:r>
            <a:r>
              <a:rPr lang="en-US" dirty="0" err="1" smtClean="0"/>
              <a:t>anaplasma</a:t>
            </a:r>
            <a:endParaRPr lang="en-US" dirty="0" smtClean="0"/>
          </a:p>
          <a:p>
            <a:pPr lvl="1"/>
            <a:r>
              <a:rPr lang="en-US" dirty="0" smtClean="0"/>
              <a:t>IV antibiotics indicated for neurologic involvement or refractory arthritis</a:t>
            </a:r>
          </a:p>
          <a:p>
            <a:r>
              <a:rPr lang="en-US" dirty="0" err="1" smtClean="0"/>
              <a:t>Borrelia</a:t>
            </a:r>
            <a:r>
              <a:rPr lang="en-US" dirty="0" smtClean="0"/>
              <a:t> NOT sensitive to 1</a:t>
            </a:r>
            <a:r>
              <a:rPr lang="en-US" baseline="30000" dirty="0" smtClean="0"/>
              <a:t>st</a:t>
            </a:r>
            <a:r>
              <a:rPr lang="en-US" dirty="0" smtClean="0"/>
              <a:t> generation </a:t>
            </a:r>
            <a:r>
              <a:rPr lang="en-US" dirty="0" err="1" smtClean="0"/>
              <a:t>cephalosporins</a:t>
            </a:r>
            <a:r>
              <a:rPr lang="en-US" dirty="0" smtClean="0"/>
              <a:t>, quinolones</a:t>
            </a:r>
          </a:p>
          <a:p>
            <a:pPr>
              <a:buNone/>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Prognosis</a:t>
            </a:r>
            <a:br>
              <a:rPr lang="en-US" dirty="0" smtClean="0"/>
            </a:br>
            <a:endParaRPr lang="en-US" dirty="0"/>
          </a:p>
        </p:txBody>
      </p:sp>
      <p:sp>
        <p:nvSpPr>
          <p:cNvPr id="3" name="Content Placeholder 2"/>
          <p:cNvSpPr>
            <a:spLocks noGrp="1"/>
          </p:cNvSpPr>
          <p:nvPr>
            <p:ph idx="1"/>
          </p:nvPr>
        </p:nvSpPr>
        <p:spPr>
          <a:xfrm>
            <a:off x="457200" y="1143000"/>
            <a:ext cx="8229600" cy="5181600"/>
          </a:xfrm>
        </p:spPr>
        <p:txBody>
          <a:bodyPr>
            <a:normAutofit fontScale="85000" lnSpcReduction="10000"/>
          </a:bodyPr>
          <a:lstStyle/>
          <a:p>
            <a:r>
              <a:rPr lang="en-US" sz="3300" dirty="0" smtClean="0"/>
              <a:t>Prognosis depends on stage of infection at which treatment is given</a:t>
            </a:r>
          </a:p>
          <a:p>
            <a:r>
              <a:rPr lang="en-US" sz="3300" dirty="0" smtClean="0"/>
              <a:t>Treatment of early disease speeds resolution of EM rash and prevents development of later objective finding of disease (meningitis, arthritis)</a:t>
            </a:r>
          </a:p>
          <a:p>
            <a:r>
              <a:rPr lang="en-US" sz="3300" dirty="0" smtClean="0"/>
              <a:t>No </a:t>
            </a:r>
            <a:r>
              <a:rPr lang="en-US" sz="3300" dirty="0"/>
              <a:t>biomarker for establishing eradication of infection.</a:t>
            </a:r>
          </a:p>
          <a:p>
            <a:pPr lvl="1"/>
            <a:r>
              <a:rPr lang="en-US" dirty="0"/>
              <a:t>Serology does not act as test of cure </a:t>
            </a:r>
          </a:p>
          <a:p>
            <a:pPr lvl="1"/>
            <a:r>
              <a:rPr lang="en-US" dirty="0" smtClean="0"/>
              <a:t> </a:t>
            </a:r>
            <a:r>
              <a:rPr lang="en-US" dirty="0"/>
              <a:t>“no PSA test for Lyme disease”</a:t>
            </a:r>
          </a:p>
          <a:p>
            <a:r>
              <a:rPr lang="en-US" dirty="0" smtClean="0"/>
              <a:t>Treatment of late Lyme arthritis is 90% effective </a:t>
            </a:r>
          </a:p>
          <a:p>
            <a:pPr lvl="1"/>
            <a:r>
              <a:rPr lang="en-US" dirty="0" smtClean="0"/>
              <a:t>10% develop post treatment antibiotic refractory arthritis</a:t>
            </a:r>
          </a:p>
          <a:p>
            <a:r>
              <a:rPr lang="en-US" dirty="0" smtClean="0"/>
              <a:t>Do symptoms persist or recur after treatment??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Post-treatment Symptoms are Real,</a:t>
            </a:r>
            <a:br>
              <a:rPr lang="en-US" dirty="0" smtClean="0"/>
            </a:br>
            <a:r>
              <a:rPr lang="en-US" dirty="0" smtClean="0"/>
              <a:t> But What Should we Name Them?</a:t>
            </a:r>
            <a:endParaRPr lang="en-US" dirty="0"/>
          </a:p>
        </p:txBody>
      </p:sp>
      <p:sp>
        <p:nvSpPr>
          <p:cNvPr id="3" name="Content Placeholder 2"/>
          <p:cNvSpPr>
            <a:spLocks noGrp="1"/>
          </p:cNvSpPr>
          <p:nvPr>
            <p:ph idx="1"/>
          </p:nvPr>
        </p:nvSpPr>
        <p:spPr>
          <a:xfrm>
            <a:off x="152400" y="1600200"/>
            <a:ext cx="8534400" cy="4876800"/>
          </a:xfrm>
        </p:spPr>
        <p:txBody>
          <a:bodyPr>
            <a:normAutofit fontScale="92500" lnSpcReduction="20000"/>
          </a:bodyPr>
          <a:lstStyle/>
          <a:p>
            <a:r>
              <a:rPr lang="en-US" dirty="0" smtClean="0"/>
              <a:t>Minor late symptoms –</a:t>
            </a:r>
            <a:r>
              <a:rPr lang="en-US" dirty="0" err="1" smtClean="0"/>
              <a:t>Steere</a:t>
            </a:r>
            <a:r>
              <a:rPr lang="en-US" dirty="0" smtClean="0"/>
              <a:t> 1983</a:t>
            </a:r>
          </a:p>
          <a:p>
            <a:r>
              <a:rPr lang="en-US" dirty="0" smtClean="0"/>
              <a:t>Lyme disease associated with Fibromyalgia – 					</a:t>
            </a:r>
            <a:r>
              <a:rPr lang="en-US" dirty="0" err="1" smtClean="0"/>
              <a:t>Dinerman</a:t>
            </a:r>
            <a:r>
              <a:rPr lang="en-US" dirty="0" smtClean="0"/>
              <a:t> &amp; </a:t>
            </a:r>
            <a:r>
              <a:rPr lang="en-US" dirty="0" err="1" smtClean="0"/>
              <a:t>Steere</a:t>
            </a:r>
            <a:r>
              <a:rPr lang="en-US" dirty="0" smtClean="0"/>
              <a:t> 1992</a:t>
            </a:r>
          </a:p>
          <a:p>
            <a:r>
              <a:rPr lang="en-US" dirty="0" smtClean="0"/>
              <a:t>Post-infectious Syndrome – Asch &amp;Weinstein 1994</a:t>
            </a:r>
          </a:p>
          <a:p>
            <a:r>
              <a:rPr lang="en-US" dirty="0" smtClean="0"/>
              <a:t>Chronic Lyme disease – Donta 1997</a:t>
            </a:r>
          </a:p>
          <a:p>
            <a:r>
              <a:rPr lang="en-US" dirty="0" smtClean="0"/>
              <a:t>Post-Lyme Syndrome – IDSA Guidelines - 2006</a:t>
            </a:r>
          </a:p>
          <a:p>
            <a:r>
              <a:rPr lang="en-US" dirty="0" smtClean="0"/>
              <a:t>Post-Treatment Lyme disease Syndrome – </a:t>
            </a:r>
          </a:p>
          <a:p>
            <a:pPr lvl="8">
              <a:buNone/>
            </a:pPr>
            <a:r>
              <a:rPr lang="en-US" sz="3000" dirty="0" smtClean="0"/>
              <a:t>CDC website - 2012</a:t>
            </a:r>
          </a:p>
          <a:p>
            <a:r>
              <a:rPr lang="en-US" dirty="0" smtClean="0"/>
              <a:t>PTLDS/CLD</a:t>
            </a:r>
          </a:p>
          <a:p>
            <a:pPr lvl="1"/>
            <a:r>
              <a:rPr lang="en-US" dirty="0" smtClean="0"/>
              <a:t>Name reflects the audience </a:t>
            </a:r>
          </a:p>
          <a:p>
            <a:pPr lvl="1"/>
            <a:r>
              <a:rPr lang="en-US" dirty="0" smtClean="0"/>
              <a:t>Controversy over pathophysiology and treatment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normAutofit/>
          </a:bodyPr>
          <a:lstStyle/>
          <a:p>
            <a:r>
              <a:rPr lang="en-US" sz="4000" dirty="0" smtClean="0"/>
              <a:t>Does Chronic Lyme Disease Exist?</a:t>
            </a:r>
            <a:endParaRPr lang="en-US" sz="4000" dirty="0"/>
          </a:p>
        </p:txBody>
      </p:sp>
      <p:sp>
        <p:nvSpPr>
          <p:cNvPr id="6" name="Content Placeholder 5"/>
          <p:cNvSpPr>
            <a:spLocks noGrp="1"/>
          </p:cNvSpPr>
          <p:nvPr>
            <p:ph idx="1"/>
          </p:nvPr>
        </p:nvSpPr>
        <p:spPr>
          <a:xfrm>
            <a:off x="152400" y="1295400"/>
            <a:ext cx="8915400" cy="5410200"/>
          </a:xfrm>
        </p:spPr>
        <p:txBody>
          <a:bodyPr>
            <a:normAutofit fontScale="70000" lnSpcReduction="20000"/>
          </a:bodyPr>
          <a:lstStyle/>
          <a:p>
            <a:r>
              <a:rPr lang="en-US" sz="4000" dirty="0" smtClean="0"/>
              <a:t>Chronic Lyme disease is a legitimate patient concern and the “chief complaint” they may present with.</a:t>
            </a:r>
            <a:endParaRPr lang="en-US" sz="4000" dirty="0"/>
          </a:p>
          <a:p>
            <a:r>
              <a:rPr lang="en-US" sz="4000" dirty="0" smtClean="0"/>
              <a:t>Does everyone with a chief complain of Chronic Lyme have  an illness related to Lyme disease or PTLDS  ??</a:t>
            </a:r>
          </a:p>
          <a:p>
            <a:pPr lvl="1"/>
            <a:r>
              <a:rPr lang="en-US" sz="4000" dirty="0" smtClean="0"/>
              <a:t>No (think chest pain and Coronary disease)</a:t>
            </a:r>
          </a:p>
          <a:p>
            <a:r>
              <a:rPr lang="en-US" sz="4000" dirty="0" smtClean="0"/>
              <a:t>Incidence and severity depend on risk factors:</a:t>
            </a:r>
          </a:p>
          <a:p>
            <a:pPr lvl="1"/>
            <a:r>
              <a:rPr lang="en-US" sz="4000" dirty="0" smtClean="0"/>
              <a:t>Low risk patients with early, adequate treatment</a:t>
            </a:r>
          </a:p>
          <a:p>
            <a:pPr lvl="2"/>
            <a:r>
              <a:rPr lang="en-US" sz="4000" dirty="0" smtClean="0"/>
              <a:t>10-20%  incidence</a:t>
            </a:r>
          </a:p>
          <a:p>
            <a:pPr lvl="2"/>
            <a:r>
              <a:rPr lang="en-US" sz="4000" dirty="0" smtClean="0"/>
              <a:t>Often mild/intermittent symptoms</a:t>
            </a:r>
          </a:p>
          <a:p>
            <a:pPr lvl="1"/>
            <a:r>
              <a:rPr lang="en-US" sz="4000" dirty="0" smtClean="0"/>
              <a:t>High Risk with late diagnosis or initial  misdiagnosis </a:t>
            </a:r>
          </a:p>
          <a:p>
            <a:pPr lvl="2"/>
            <a:r>
              <a:rPr lang="en-US" sz="4000" dirty="0" smtClean="0"/>
              <a:t>Severe/persistent</a:t>
            </a:r>
          </a:p>
          <a:p>
            <a:pPr lvl="2"/>
            <a:r>
              <a:rPr lang="en-US" sz="4000" dirty="0" smtClean="0"/>
              <a:t>Z- pack, quinolone phenomenon</a:t>
            </a:r>
          </a:p>
          <a:p>
            <a:pPr lvl="2">
              <a:buNone/>
            </a:pPr>
            <a:endParaRPr lang="en-US" sz="2600" dirty="0" smtClean="0"/>
          </a:p>
        </p:txBody>
      </p:sp>
    </p:spTree>
    <p:extLst>
      <p:ext uri="{BB962C8B-B14F-4D97-AF65-F5344CB8AC3E}">
        <p14:creationId xmlns:p14="http://schemas.microsoft.com/office/powerpoint/2010/main" val="1784342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772886" y="1595619"/>
          <a:ext cx="9906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268069"/>
            <a:ext cx="8589339" cy="707886"/>
          </a:xfrm>
          <a:prstGeom prst="rect">
            <a:avLst/>
          </a:prstGeom>
          <a:noFill/>
        </p:spPr>
        <p:txBody>
          <a:bodyPr wrap="none" rtlCol="0">
            <a:spAutoFit/>
          </a:bodyPr>
          <a:lstStyle/>
          <a:p>
            <a:pPr algn="ctr"/>
            <a:r>
              <a:rPr lang="en-US" sz="2000" b="1" dirty="0" smtClean="0">
                <a:latin typeface="Arial" pitchFamily="34" charset="0"/>
                <a:cs typeface="Arial" pitchFamily="34" charset="0"/>
              </a:rPr>
              <a:t>Categorization </a:t>
            </a:r>
            <a:r>
              <a:rPr lang="en-US" sz="2000" b="1" dirty="0">
                <a:latin typeface="Arial" pitchFamily="34" charset="0"/>
                <a:cs typeface="Arial" pitchFamily="34" charset="0"/>
              </a:rPr>
              <a:t>of patients presenting for evaluation of Lyme disease </a:t>
            </a:r>
            <a:endParaRPr lang="en-US" sz="2000" b="1" dirty="0" smtClean="0">
              <a:latin typeface="Arial" pitchFamily="34" charset="0"/>
              <a:cs typeface="Arial" pitchFamily="34" charset="0"/>
            </a:endParaRPr>
          </a:p>
          <a:p>
            <a:pPr algn="ctr"/>
            <a:r>
              <a:rPr lang="en-US" sz="2000" b="1" dirty="0" smtClean="0">
                <a:latin typeface="Arial" pitchFamily="34" charset="0"/>
                <a:cs typeface="Arial" pitchFamily="34" charset="0"/>
              </a:rPr>
              <a:t>with </a:t>
            </a:r>
            <a:r>
              <a:rPr lang="en-US" sz="2000" b="1" dirty="0">
                <a:latin typeface="Arial" pitchFamily="34" charset="0"/>
                <a:cs typeface="Arial" pitchFamily="34" charset="0"/>
              </a:rPr>
              <a:t>symptoms ≥ 12 weeks duration (n = 235</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p:txBody>
      </p:sp>
      <p:sp>
        <p:nvSpPr>
          <p:cNvPr id="6" name="TextBox 5"/>
          <p:cNvSpPr txBox="1"/>
          <p:nvPr/>
        </p:nvSpPr>
        <p:spPr>
          <a:xfrm>
            <a:off x="1143000" y="1066800"/>
            <a:ext cx="6672339" cy="584775"/>
          </a:xfrm>
          <a:prstGeom prst="rect">
            <a:avLst/>
          </a:prstGeom>
          <a:noFill/>
        </p:spPr>
        <p:txBody>
          <a:bodyPr wrap="none" rtlCol="0">
            <a:spAutoFit/>
          </a:bodyPr>
          <a:lstStyle/>
          <a:p>
            <a:pPr algn="ctr"/>
            <a:r>
              <a:rPr lang="en-US" sz="1600" i="1" dirty="0" err="1" smtClean="0"/>
              <a:t>Aucott</a:t>
            </a:r>
            <a:r>
              <a:rPr lang="en-US" sz="1600" i="1" dirty="0"/>
              <a:t> </a:t>
            </a:r>
            <a:r>
              <a:rPr lang="en-US" sz="1600" i="1" dirty="0" smtClean="0"/>
              <a:t>JN, </a:t>
            </a:r>
            <a:r>
              <a:rPr lang="en-US" sz="1600" i="1" dirty="0" err="1" smtClean="0"/>
              <a:t>Seifter</a:t>
            </a:r>
            <a:r>
              <a:rPr lang="en-US" sz="1600" i="1" dirty="0" smtClean="0"/>
              <a:t> A, </a:t>
            </a:r>
            <a:r>
              <a:rPr lang="en-US" sz="1600" i="1" dirty="0" err="1" smtClean="0"/>
              <a:t>Rebman</a:t>
            </a:r>
            <a:r>
              <a:rPr lang="en-US" sz="1600" i="1" dirty="0" smtClean="0"/>
              <a:t> AW. (2012). </a:t>
            </a:r>
            <a:r>
              <a:rPr lang="en-US" sz="1600" i="1" dirty="0"/>
              <a:t>Probable late </a:t>
            </a:r>
            <a:r>
              <a:rPr lang="en-US" sz="1600" i="1" dirty="0" err="1"/>
              <a:t>lyme</a:t>
            </a:r>
            <a:r>
              <a:rPr lang="en-US" sz="1600" i="1" dirty="0"/>
              <a:t> disease: a variant</a:t>
            </a:r>
          </a:p>
          <a:p>
            <a:pPr algn="ctr"/>
            <a:r>
              <a:rPr lang="en-US" sz="1600" i="1" dirty="0"/>
              <a:t>manifestation of untreated </a:t>
            </a:r>
            <a:r>
              <a:rPr lang="en-US" sz="1600" i="1" dirty="0" err="1"/>
              <a:t>Borrelia</a:t>
            </a:r>
            <a:r>
              <a:rPr lang="en-US" sz="1600" i="1" dirty="0"/>
              <a:t> </a:t>
            </a:r>
            <a:r>
              <a:rPr lang="en-US" sz="1600" i="1" dirty="0" err="1" smtClean="0"/>
              <a:t>burgdorferi</a:t>
            </a:r>
            <a:r>
              <a:rPr lang="en-US" sz="1600" i="1" dirty="0" smtClean="0"/>
              <a:t> Infection. BMC </a:t>
            </a:r>
            <a:r>
              <a:rPr lang="en-US" sz="1600" i="1" dirty="0" err="1" smtClean="0"/>
              <a:t>Inf</a:t>
            </a:r>
            <a:r>
              <a:rPr lang="en-US" sz="1600" i="1" dirty="0" smtClean="0"/>
              <a:t> Dis, 12:173.</a:t>
            </a:r>
            <a:endParaRPr lang="en-US" sz="1600" i="1" dirty="0"/>
          </a:p>
        </p:txBody>
      </p:sp>
    </p:spTree>
    <p:extLst>
      <p:ext uri="{BB962C8B-B14F-4D97-AF65-F5344CB8AC3E}">
        <p14:creationId xmlns:p14="http://schemas.microsoft.com/office/powerpoint/2010/main" val="3687036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Graph3.jpg"/>
          <p:cNvPicPr>
            <a:picLocks noChangeAspect="1"/>
          </p:cNvPicPr>
          <p:nvPr/>
        </p:nvPicPr>
        <p:blipFill>
          <a:blip r:embed="rId3" cstate="print"/>
          <a:srcRect/>
          <a:stretch>
            <a:fillRect/>
          </a:stretch>
        </p:blipFill>
        <p:spPr bwMode="auto">
          <a:xfrm>
            <a:off x="129268" y="1447800"/>
            <a:ext cx="8938532" cy="5334000"/>
          </a:xfrm>
          <a:prstGeom prst="rect">
            <a:avLst/>
          </a:prstGeom>
          <a:noFill/>
          <a:ln w="9525">
            <a:noFill/>
            <a:miter lim="800000"/>
            <a:headEnd/>
            <a:tailEnd/>
          </a:ln>
        </p:spPr>
      </p:pic>
      <p:sp>
        <p:nvSpPr>
          <p:cNvPr id="3" name="TextBox 2"/>
          <p:cNvSpPr txBox="1"/>
          <p:nvPr/>
        </p:nvSpPr>
        <p:spPr>
          <a:xfrm>
            <a:off x="381000" y="152400"/>
            <a:ext cx="8763000" cy="1200329"/>
          </a:xfrm>
          <a:prstGeom prst="rect">
            <a:avLst/>
          </a:prstGeom>
          <a:noFill/>
        </p:spPr>
        <p:txBody>
          <a:bodyPr wrap="square" rtlCol="0">
            <a:spAutoFit/>
          </a:bodyPr>
          <a:lstStyle/>
          <a:p>
            <a:pPr algn="ctr"/>
            <a:r>
              <a:rPr lang="en-US" sz="3600" dirty="0" smtClean="0"/>
              <a:t>Model for </a:t>
            </a:r>
          </a:p>
          <a:p>
            <a:pPr algn="ctr"/>
            <a:r>
              <a:rPr lang="en-US" sz="3600" dirty="0" smtClean="0"/>
              <a:t>Post Treatment Lyme Disease Syndrome</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Graph4.jpg"/>
          <p:cNvPicPr>
            <a:picLocks noChangeAspect="1"/>
          </p:cNvPicPr>
          <p:nvPr/>
        </p:nvPicPr>
        <p:blipFill>
          <a:blip r:embed="rId3" cstate="print"/>
          <a:srcRect/>
          <a:stretch>
            <a:fillRect/>
          </a:stretch>
        </p:blipFill>
        <p:spPr bwMode="auto">
          <a:xfrm>
            <a:off x="113912" y="1447800"/>
            <a:ext cx="8938532" cy="5334000"/>
          </a:xfrm>
          <a:prstGeom prst="rect">
            <a:avLst/>
          </a:prstGeom>
          <a:noFill/>
          <a:ln w="9525">
            <a:noFill/>
            <a:miter lim="800000"/>
            <a:headEnd/>
            <a:tailEnd/>
          </a:ln>
        </p:spPr>
      </p:pic>
      <p:sp>
        <p:nvSpPr>
          <p:cNvPr id="3" name="Rectangle 2"/>
          <p:cNvSpPr/>
          <p:nvPr/>
        </p:nvSpPr>
        <p:spPr>
          <a:xfrm>
            <a:off x="5486400" y="2209800"/>
            <a:ext cx="1981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15000" y="2590800"/>
            <a:ext cx="2438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152400"/>
            <a:ext cx="8763000" cy="1200329"/>
          </a:xfrm>
          <a:prstGeom prst="rect">
            <a:avLst/>
          </a:prstGeom>
          <a:noFill/>
        </p:spPr>
        <p:txBody>
          <a:bodyPr wrap="square" rtlCol="0">
            <a:spAutoFit/>
          </a:bodyPr>
          <a:lstStyle/>
          <a:p>
            <a:pPr algn="ctr"/>
            <a:r>
              <a:rPr lang="en-US" sz="3600" dirty="0" smtClean="0"/>
              <a:t>Model for </a:t>
            </a:r>
          </a:p>
          <a:p>
            <a:pPr algn="ctr"/>
            <a:r>
              <a:rPr lang="en-US" sz="3600" dirty="0" smtClean="0"/>
              <a:t>Post Treatment Lyme Disease Syndrome</a:t>
            </a:r>
            <a:endParaRPr lang="en-US" sz="3600" dirty="0"/>
          </a:p>
        </p:txBody>
      </p:sp>
      <p:sp>
        <p:nvSpPr>
          <p:cNvPr id="8" name="TextBox 7"/>
          <p:cNvSpPr txBox="1"/>
          <p:nvPr/>
        </p:nvSpPr>
        <p:spPr>
          <a:xfrm>
            <a:off x="1447800" y="2325469"/>
            <a:ext cx="2362200" cy="646331"/>
          </a:xfrm>
          <a:prstGeom prst="rect">
            <a:avLst/>
          </a:prstGeom>
          <a:solidFill>
            <a:schemeClr val="tx1">
              <a:alpha val="82000"/>
            </a:schemeClr>
          </a:solidFill>
        </p:spPr>
        <p:txBody>
          <a:bodyPr wrap="square" rtlCol="0">
            <a:spAutoFit/>
          </a:bodyPr>
          <a:lstStyle/>
          <a:p>
            <a:endParaRPr lang="en-US" dirty="0" smtClean="0"/>
          </a:p>
          <a:p>
            <a:endParaRPr lang="en-US" dirty="0"/>
          </a:p>
        </p:txBody>
      </p:sp>
      <p:sp>
        <p:nvSpPr>
          <p:cNvPr id="9" name="TextBox 8"/>
          <p:cNvSpPr txBox="1"/>
          <p:nvPr/>
        </p:nvSpPr>
        <p:spPr>
          <a:xfrm>
            <a:off x="1143000" y="2514600"/>
            <a:ext cx="381000" cy="369332"/>
          </a:xfrm>
          <a:prstGeom prst="rect">
            <a:avLst/>
          </a:prstGeom>
          <a:solidFill>
            <a:schemeClr val="tx1">
              <a:alpha val="82000"/>
            </a:schemeClr>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a:xfrm>
            <a:off x="457200" y="76200"/>
            <a:ext cx="8229600" cy="1143000"/>
          </a:xfrm>
        </p:spPr>
        <p:txBody>
          <a:bodyPr>
            <a:normAutofit/>
          </a:bodyPr>
          <a:lstStyle/>
          <a:p>
            <a:r>
              <a:rPr lang="en-US" sz="4000" dirty="0" smtClean="0"/>
              <a:t>Learning Objectives</a:t>
            </a:r>
          </a:p>
        </p:txBody>
      </p:sp>
      <p:sp>
        <p:nvSpPr>
          <p:cNvPr id="9218" name="Rectangle 3"/>
          <p:cNvSpPr>
            <a:spLocks noGrp="1" noChangeArrowheads="1"/>
          </p:cNvSpPr>
          <p:nvPr>
            <p:ph type="body" idx="4294967295"/>
          </p:nvPr>
        </p:nvSpPr>
        <p:spPr>
          <a:xfrm>
            <a:off x="457200" y="1371600"/>
            <a:ext cx="8458200" cy="5181600"/>
          </a:xfrm>
        </p:spPr>
        <p:txBody>
          <a:bodyPr>
            <a:normAutofit/>
          </a:bodyPr>
          <a:lstStyle/>
          <a:p>
            <a:pPr>
              <a:lnSpc>
                <a:spcPct val="90000"/>
              </a:lnSpc>
            </a:pPr>
            <a:r>
              <a:rPr lang="en-US" sz="2800" dirty="0" smtClean="0"/>
              <a:t>Recognize the increasing incidence of Lyme disease</a:t>
            </a:r>
          </a:p>
          <a:p>
            <a:pPr>
              <a:lnSpc>
                <a:spcPct val="90000"/>
              </a:lnSpc>
            </a:pPr>
            <a:r>
              <a:rPr lang="en-US" sz="2800" dirty="0" smtClean="0"/>
              <a:t>Learn about new tick-born pathogens that expand the </a:t>
            </a:r>
            <a:r>
              <a:rPr lang="en-US" sz="2800" dirty="0" err="1" smtClean="0"/>
              <a:t>DDx</a:t>
            </a:r>
            <a:r>
              <a:rPr lang="en-US" sz="2800" dirty="0" smtClean="0"/>
              <a:t> of Lyme disease</a:t>
            </a:r>
          </a:p>
          <a:p>
            <a:r>
              <a:rPr lang="en-US" sz="2800" dirty="0" smtClean="0"/>
              <a:t>Be aware of the heterogeneity and complexity in patients presenting with a concern of Chronic Lyme disease</a:t>
            </a:r>
          </a:p>
          <a:p>
            <a:r>
              <a:rPr lang="en-US" sz="2800" dirty="0" smtClean="0"/>
              <a:t>Understand the clinical features of Post-Treatment Lyme Disease Syndrome (PTLDS) </a:t>
            </a:r>
          </a:p>
          <a:p>
            <a:r>
              <a:rPr lang="en-US" sz="2800" dirty="0" smtClean="0"/>
              <a:t>Learn about data from the SLICE Study on immune signatures in Lyme disease and PTLDS</a:t>
            </a:r>
            <a:endParaRPr lang="en-US" dirty="0" smtClean="0"/>
          </a:p>
          <a:p>
            <a:pPr>
              <a:lnSpc>
                <a:spcPct val="90000"/>
              </a:lnSpc>
            </a:pP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Graph5.jpg"/>
          <p:cNvPicPr>
            <a:picLocks noChangeAspect="1"/>
          </p:cNvPicPr>
          <p:nvPr/>
        </p:nvPicPr>
        <p:blipFill>
          <a:blip r:embed="rId3" cstate="print"/>
          <a:srcRect/>
          <a:stretch>
            <a:fillRect/>
          </a:stretch>
        </p:blipFill>
        <p:spPr bwMode="auto">
          <a:xfrm>
            <a:off x="113912" y="1447800"/>
            <a:ext cx="8938532" cy="5334000"/>
          </a:xfrm>
          <a:prstGeom prst="rect">
            <a:avLst/>
          </a:prstGeom>
          <a:noFill/>
          <a:ln w="9525">
            <a:noFill/>
            <a:miter lim="800000"/>
            <a:headEnd/>
            <a:tailEnd/>
          </a:ln>
        </p:spPr>
      </p:pic>
      <p:sp>
        <p:nvSpPr>
          <p:cNvPr id="3" name="Rectangle 2"/>
          <p:cNvSpPr/>
          <p:nvPr/>
        </p:nvSpPr>
        <p:spPr bwMode="auto">
          <a:xfrm>
            <a:off x="5715000" y="2514600"/>
            <a:ext cx="2362200" cy="533400"/>
          </a:xfrm>
          <a:prstGeom prst="rect">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dirty="0" smtClean="0">
                <a:ln>
                  <a:noFill/>
                </a:ln>
                <a:solidFill>
                  <a:schemeClr val="bg1"/>
                </a:solidFill>
                <a:effectLst/>
                <a:latin typeface="Times" charset="0"/>
                <a:ea typeface="ＭＳ Ｐゴシック" charset="0"/>
              </a:rPr>
              <a:t>PTLDS/CLD</a:t>
            </a:r>
            <a:endParaRPr kumimoji="0" lang="en-US" sz="2400" b="0" i="0" u="none" strike="noStrike" cap="none" normalizeH="0" dirty="0">
              <a:ln>
                <a:noFill/>
              </a:ln>
              <a:solidFill>
                <a:schemeClr val="bg1"/>
              </a:solidFill>
              <a:effectLst/>
              <a:latin typeface="Times" charset="0"/>
              <a:ea typeface="ＭＳ Ｐゴシック" charset="0"/>
            </a:endParaRPr>
          </a:p>
        </p:txBody>
      </p:sp>
      <p:sp>
        <p:nvSpPr>
          <p:cNvPr id="4" name="Rectangle 3"/>
          <p:cNvSpPr/>
          <p:nvPr/>
        </p:nvSpPr>
        <p:spPr bwMode="auto">
          <a:xfrm>
            <a:off x="6705600" y="3124200"/>
            <a:ext cx="533400" cy="3124200"/>
          </a:xfrm>
          <a:prstGeom prst="rect">
            <a:avLst/>
          </a:prstGeom>
          <a:solidFill>
            <a:srgbClr val="FFFF00">
              <a:alpha val="29000"/>
            </a:srgbClr>
          </a:solidFill>
          <a:ln w="1270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cxnSp>
        <p:nvCxnSpPr>
          <p:cNvPr id="6" name="Straight Arrow Connector 5"/>
          <p:cNvCxnSpPr/>
          <p:nvPr/>
        </p:nvCxnSpPr>
        <p:spPr bwMode="auto">
          <a:xfrm>
            <a:off x="6934200" y="1752600"/>
            <a:ext cx="0" cy="609600"/>
          </a:xfrm>
          <a:prstGeom prst="straightConnector1">
            <a:avLst/>
          </a:prstGeom>
          <a:solidFill>
            <a:schemeClr val="accent1"/>
          </a:solidFill>
          <a:ln w="508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381000" y="152400"/>
            <a:ext cx="8763000" cy="1200329"/>
          </a:xfrm>
          <a:prstGeom prst="rect">
            <a:avLst/>
          </a:prstGeom>
          <a:noFill/>
        </p:spPr>
        <p:txBody>
          <a:bodyPr wrap="square" rtlCol="0">
            <a:spAutoFit/>
          </a:bodyPr>
          <a:lstStyle/>
          <a:p>
            <a:pPr algn="ctr"/>
            <a:r>
              <a:rPr lang="en-US" sz="3600" dirty="0" smtClean="0"/>
              <a:t>Model for </a:t>
            </a:r>
          </a:p>
          <a:p>
            <a:pPr algn="ctr"/>
            <a:r>
              <a:rPr lang="en-US" sz="3600" dirty="0" smtClean="0"/>
              <a:t>Post Treatment Lyme Disease Syndrome</a:t>
            </a:r>
            <a:endParaRPr lang="en-US" sz="3600" dirty="0"/>
          </a:p>
        </p:txBody>
      </p:sp>
      <p:sp>
        <p:nvSpPr>
          <p:cNvPr id="8" name="TextBox 7"/>
          <p:cNvSpPr txBox="1"/>
          <p:nvPr/>
        </p:nvSpPr>
        <p:spPr>
          <a:xfrm>
            <a:off x="1447800" y="2325469"/>
            <a:ext cx="2286000" cy="646331"/>
          </a:xfrm>
          <a:prstGeom prst="rect">
            <a:avLst/>
          </a:prstGeom>
          <a:solidFill>
            <a:schemeClr val="tx1">
              <a:alpha val="80000"/>
            </a:schemeClr>
          </a:solidFill>
        </p:spPr>
        <p:txBody>
          <a:bodyPr wrap="square" rtlCol="0">
            <a:spAutoFit/>
          </a:bodyPr>
          <a:lstStyle/>
          <a:p>
            <a:endParaRPr lang="en-US" dirty="0" smtClean="0"/>
          </a:p>
          <a:p>
            <a:endParaRPr lang="en-US" dirty="0"/>
          </a:p>
        </p:txBody>
      </p:sp>
      <p:sp>
        <p:nvSpPr>
          <p:cNvPr id="9" name="TextBox 8"/>
          <p:cNvSpPr txBox="1"/>
          <p:nvPr/>
        </p:nvSpPr>
        <p:spPr>
          <a:xfrm>
            <a:off x="914400" y="2514600"/>
            <a:ext cx="533400" cy="2031325"/>
          </a:xfrm>
          <a:prstGeom prst="rect">
            <a:avLst/>
          </a:prstGeom>
          <a:solidFill>
            <a:schemeClr val="tx1">
              <a:alpha val="80000"/>
            </a:scheme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990600" y="3648670"/>
            <a:ext cx="609600" cy="923330"/>
          </a:xfrm>
          <a:prstGeom prst="rect">
            <a:avLst/>
          </a:prstGeom>
          <a:solidFill>
            <a:schemeClr val="tx1">
              <a:alpha val="80000"/>
            </a:schemeClr>
          </a:solidFill>
        </p:spPr>
        <p:txBody>
          <a:bodyPr wrap="square" rtlCol="0">
            <a:spAutoFit/>
          </a:bodyPr>
          <a:lstStyle/>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Excluding re-infection in Patients with Persistent or Recurrent Symptoms</a:t>
            </a:r>
            <a:endParaRPr lang="en-US" sz="4000" dirty="0"/>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r>
              <a:rPr lang="en-US" dirty="0" smtClean="0"/>
              <a:t>Prior Lyme disease does not prevent future new infection</a:t>
            </a:r>
          </a:p>
          <a:p>
            <a:r>
              <a:rPr lang="en-US" dirty="0" smtClean="0"/>
              <a:t>New episode best diagnosed by new EM rash</a:t>
            </a:r>
          </a:p>
          <a:p>
            <a:r>
              <a:rPr lang="en-US" dirty="0" smtClean="0"/>
              <a:t>If no rash, symptoms alone do not mean </a:t>
            </a:r>
            <a:r>
              <a:rPr lang="en-US" u="sng" dirty="0" smtClean="0"/>
              <a:t>new</a:t>
            </a:r>
            <a:r>
              <a:rPr lang="en-US" dirty="0" smtClean="0"/>
              <a:t> infection, could be symptoms of PTLDS or other illness</a:t>
            </a:r>
          </a:p>
          <a:p>
            <a:r>
              <a:rPr lang="en-US" dirty="0" smtClean="0"/>
              <a:t>Serology more difficult to interpret in context of previous infection</a:t>
            </a:r>
          </a:p>
          <a:p>
            <a:pPr lvl="2"/>
            <a:r>
              <a:rPr lang="en-US" sz="2800" dirty="0" smtClean="0"/>
              <a:t>(+) </a:t>
            </a:r>
            <a:r>
              <a:rPr lang="en-US" sz="2800" dirty="0" err="1" smtClean="0"/>
              <a:t>IgM</a:t>
            </a:r>
            <a:r>
              <a:rPr lang="en-US" sz="2800" dirty="0" smtClean="0"/>
              <a:t> more likely to represent old infection than new episode. </a:t>
            </a:r>
            <a:r>
              <a:rPr lang="en-US" sz="2800" dirty="0" err="1" smtClean="0"/>
              <a:t>IgM</a:t>
            </a:r>
            <a:r>
              <a:rPr lang="en-US" sz="2800" dirty="0" smtClean="0"/>
              <a:t> persists for long periods after treatment</a:t>
            </a:r>
          </a:p>
          <a:p>
            <a:pPr lvl="2"/>
            <a:r>
              <a:rPr lang="en-US" sz="2800" dirty="0" smtClean="0"/>
              <a:t>(+) </a:t>
            </a:r>
            <a:r>
              <a:rPr lang="en-US" sz="2800" dirty="0" err="1" smtClean="0"/>
              <a:t>IgG</a:t>
            </a:r>
            <a:r>
              <a:rPr lang="en-US" sz="2800" dirty="0" smtClean="0"/>
              <a:t>, especially if with more bands or higher ELISA titer support diagnosis of new episode of infection</a:t>
            </a:r>
          </a:p>
          <a:p>
            <a:r>
              <a:rPr lang="en-US" dirty="0" smtClean="0"/>
              <a:t>Patients with </a:t>
            </a:r>
            <a:r>
              <a:rPr lang="en-US" u="sng" dirty="0" smtClean="0"/>
              <a:t>prolonged</a:t>
            </a:r>
            <a:r>
              <a:rPr lang="en-US" dirty="0" smtClean="0"/>
              <a:t> symptoms and no physical findings and only </a:t>
            </a:r>
            <a:r>
              <a:rPr lang="en-US" dirty="0" err="1" smtClean="0"/>
              <a:t>IgM</a:t>
            </a:r>
            <a:r>
              <a:rPr lang="en-US" dirty="0" smtClean="0"/>
              <a:t> (+) are more likely to have PTLDS than a new episode of Lyme disease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304800" y="304800"/>
            <a:ext cx="8382000" cy="960438"/>
          </a:xfrm>
        </p:spPr>
        <p:txBody>
          <a:bodyPr/>
          <a:lstStyle/>
          <a:p>
            <a:pPr eaLnBrk="1" hangingPunct="1"/>
            <a:r>
              <a:rPr lang="en-US" sz="3600" b="1" smtClean="0"/>
              <a:t>Hypothesis for Pathophysiology of PTLDS</a:t>
            </a:r>
          </a:p>
        </p:txBody>
      </p:sp>
      <p:sp>
        <p:nvSpPr>
          <p:cNvPr id="32771" name="Content Placeholder 4"/>
          <p:cNvSpPr>
            <a:spLocks noGrp="1"/>
          </p:cNvSpPr>
          <p:nvPr>
            <p:ph idx="1"/>
          </p:nvPr>
        </p:nvSpPr>
        <p:spPr>
          <a:xfrm>
            <a:off x="457200" y="1447800"/>
            <a:ext cx="8229600" cy="5105400"/>
          </a:xfrm>
        </p:spPr>
        <p:txBody>
          <a:bodyPr/>
          <a:lstStyle/>
          <a:p>
            <a:pPr eaLnBrk="1" hangingPunct="1">
              <a:lnSpc>
                <a:spcPct val="80000"/>
              </a:lnSpc>
            </a:pPr>
            <a:r>
              <a:rPr lang="en-US" sz="3000" dirty="0" smtClean="0"/>
              <a:t>“Hum” of general population</a:t>
            </a:r>
          </a:p>
          <a:p>
            <a:pPr eaLnBrk="1" hangingPunct="1">
              <a:lnSpc>
                <a:spcPct val="80000"/>
              </a:lnSpc>
            </a:pPr>
            <a:r>
              <a:rPr lang="en-US" sz="3000" dirty="0" smtClean="0"/>
              <a:t>Triggered anxiety or depression</a:t>
            </a:r>
          </a:p>
          <a:p>
            <a:pPr lvl="1" eaLnBrk="1" hangingPunct="1">
              <a:lnSpc>
                <a:spcPct val="80000"/>
              </a:lnSpc>
            </a:pPr>
            <a:r>
              <a:rPr lang="en-US" sz="2600" dirty="0" smtClean="0"/>
              <a:t>Susceptibility from traumatic life events</a:t>
            </a:r>
          </a:p>
          <a:p>
            <a:pPr eaLnBrk="1" hangingPunct="1">
              <a:lnSpc>
                <a:spcPct val="80000"/>
              </a:lnSpc>
            </a:pPr>
            <a:r>
              <a:rPr lang="en-US" sz="3000" dirty="0" smtClean="0"/>
              <a:t>Autoimmune</a:t>
            </a:r>
          </a:p>
          <a:p>
            <a:pPr lvl="1" eaLnBrk="1" hangingPunct="1">
              <a:lnSpc>
                <a:spcPct val="80000"/>
              </a:lnSpc>
            </a:pPr>
            <a:r>
              <a:rPr lang="en-US" sz="2600" dirty="0" smtClean="0"/>
              <a:t>Anti-neural antibodies</a:t>
            </a:r>
          </a:p>
          <a:p>
            <a:pPr lvl="1" eaLnBrk="1" hangingPunct="1">
              <a:lnSpc>
                <a:spcPct val="80000"/>
              </a:lnSpc>
            </a:pPr>
            <a:r>
              <a:rPr lang="en-US" sz="2600" dirty="0" smtClean="0"/>
              <a:t>Dependent or independent on bacterial products</a:t>
            </a:r>
          </a:p>
          <a:p>
            <a:pPr eaLnBrk="1" hangingPunct="1">
              <a:lnSpc>
                <a:spcPct val="80000"/>
              </a:lnSpc>
            </a:pPr>
            <a:r>
              <a:rPr lang="en-US" sz="3000" dirty="0" smtClean="0"/>
              <a:t>Post-infectious syndromes of arthritis, fatigue</a:t>
            </a:r>
          </a:p>
          <a:p>
            <a:pPr lvl="1" eaLnBrk="1" hangingPunct="1">
              <a:lnSpc>
                <a:spcPct val="80000"/>
              </a:lnSpc>
            </a:pPr>
            <a:r>
              <a:rPr lang="en-US" sz="2600" dirty="0" smtClean="0"/>
              <a:t>Persistent damage</a:t>
            </a:r>
          </a:p>
          <a:p>
            <a:pPr lvl="1" eaLnBrk="1" hangingPunct="1">
              <a:lnSpc>
                <a:spcPct val="80000"/>
              </a:lnSpc>
            </a:pPr>
            <a:r>
              <a:rPr lang="en-US" sz="2600" i="1" dirty="0" smtClean="0"/>
              <a:t>Campylobacter</a:t>
            </a:r>
            <a:r>
              <a:rPr lang="en-US" sz="2600" dirty="0" smtClean="0"/>
              <a:t>-triggered reactive arthritis, post-infectious fatigue</a:t>
            </a:r>
          </a:p>
          <a:p>
            <a:pPr eaLnBrk="1" hangingPunct="1">
              <a:lnSpc>
                <a:spcPct val="80000"/>
              </a:lnSpc>
            </a:pPr>
            <a:r>
              <a:rPr lang="en-US" sz="3000" dirty="0" smtClean="0"/>
              <a:t>Persistent post-treatment infection</a:t>
            </a:r>
          </a:p>
          <a:p>
            <a:pPr lvl="1" eaLnBrk="1" hangingPunct="1">
              <a:lnSpc>
                <a:spcPct val="80000"/>
              </a:lnSpc>
            </a:pPr>
            <a:r>
              <a:rPr lang="en-US" sz="2600" dirty="0" smtClean="0"/>
              <a:t>Q fever,  brucellosis</a:t>
            </a:r>
          </a:p>
          <a:p>
            <a:pPr eaLnBrk="1" hangingPunct="1">
              <a:lnSpc>
                <a:spcPct val="80000"/>
              </a:lnSpc>
            </a:pPr>
            <a:endParaRPr lang="en-US" sz="3000" dirty="0" smtClean="0"/>
          </a:p>
        </p:txBody>
      </p:sp>
    </p:spTree>
    <p:extLst>
      <p:ext uri="{BB962C8B-B14F-4D97-AF65-F5344CB8AC3E}">
        <p14:creationId xmlns:p14="http://schemas.microsoft.com/office/powerpoint/2010/main" val="1679405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8458200" cy="1371600"/>
          </a:xfrm>
        </p:spPr>
        <p:txBody>
          <a:bodyPr/>
          <a:lstStyle/>
          <a:p>
            <a:pPr eaLnBrk="1" hangingPunct="1"/>
            <a:r>
              <a:rPr lang="en-US" sz="4000" i="1" dirty="0" smtClean="0"/>
              <a:t>SLICE </a:t>
            </a:r>
            <a:r>
              <a:rPr lang="en-US" sz="4000" dirty="0" smtClean="0"/>
              <a:t>Study</a:t>
            </a:r>
          </a:p>
        </p:txBody>
      </p:sp>
      <p:sp>
        <p:nvSpPr>
          <p:cNvPr id="40963" name="Rectangle 3"/>
          <p:cNvSpPr>
            <a:spLocks noGrp="1" noChangeArrowheads="1"/>
          </p:cNvSpPr>
          <p:nvPr>
            <p:ph type="body" idx="1"/>
          </p:nvPr>
        </p:nvSpPr>
        <p:spPr>
          <a:xfrm>
            <a:off x="304800" y="1447800"/>
            <a:ext cx="8382000" cy="5181600"/>
          </a:xfrm>
        </p:spPr>
        <p:txBody>
          <a:bodyPr>
            <a:noAutofit/>
          </a:bodyPr>
          <a:lstStyle/>
          <a:p>
            <a:pPr eaLnBrk="1" hangingPunct="1">
              <a:lnSpc>
                <a:spcPct val="90000"/>
              </a:lnSpc>
            </a:pPr>
            <a:r>
              <a:rPr lang="en-US" sz="2800" dirty="0" smtClean="0"/>
              <a:t>First prospective cohort study with non-Lyme affected controls for comparison</a:t>
            </a:r>
          </a:p>
          <a:p>
            <a:pPr lvl="1" eaLnBrk="1" hangingPunct="1">
              <a:lnSpc>
                <a:spcPct val="90000"/>
              </a:lnSpc>
            </a:pPr>
            <a:r>
              <a:rPr lang="en-US" dirty="0" smtClean="0"/>
              <a:t>5 year prospective cohort with 2 year follow up</a:t>
            </a:r>
          </a:p>
          <a:p>
            <a:pPr lvl="1" eaLnBrk="1" hangingPunct="1">
              <a:lnSpc>
                <a:spcPct val="90000"/>
              </a:lnSpc>
            </a:pPr>
            <a:r>
              <a:rPr lang="en-US" dirty="0" smtClean="0"/>
              <a:t>At enrollment all patients have documented EM Pretreatment and 6 post treatment visits</a:t>
            </a:r>
          </a:p>
          <a:p>
            <a:pPr>
              <a:lnSpc>
                <a:spcPct val="90000"/>
              </a:lnSpc>
            </a:pPr>
            <a:r>
              <a:rPr lang="en-US" dirty="0" smtClean="0"/>
              <a:t>Validated symptom/severity of illness measures</a:t>
            </a:r>
          </a:p>
          <a:p>
            <a:pPr>
              <a:lnSpc>
                <a:spcPct val="90000"/>
              </a:lnSpc>
            </a:pPr>
            <a:r>
              <a:rPr lang="en-US" sz="2800" dirty="0" smtClean="0"/>
              <a:t>Unique opportunity to study disease process</a:t>
            </a:r>
          </a:p>
          <a:p>
            <a:pPr lvl="1">
              <a:lnSpc>
                <a:spcPct val="90000"/>
              </a:lnSpc>
            </a:pPr>
            <a:r>
              <a:rPr lang="en-US" sz="2400" dirty="0"/>
              <a:t>A</a:t>
            </a:r>
            <a:r>
              <a:rPr lang="en-US" sz="2400" dirty="0" smtClean="0"/>
              <a:t>t onset and over time</a:t>
            </a:r>
          </a:p>
          <a:p>
            <a:pPr>
              <a:lnSpc>
                <a:spcPct val="90000"/>
              </a:lnSpc>
            </a:pPr>
            <a:r>
              <a:rPr lang="en-US" sz="2800" dirty="0" err="1" smtClean="0"/>
              <a:t>Biorepository</a:t>
            </a:r>
            <a:r>
              <a:rPr lang="en-US" sz="2800" dirty="0" smtClean="0"/>
              <a:t> for future studies</a:t>
            </a:r>
          </a:p>
          <a:p>
            <a:pPr lvl="1">
              <a:lnSpc>
                <a:spcPct val="90000"/>
              </a:lnSpc>
            </a:pPr>
            <a:r>
              <a:rPr lang="en-US" dirty="0" smtClean="0"/>
              <a:t>Frozen Blood, DNA, RNA, serum, urine</a:t>
            </a:r>
          </a:p>
          <a:p>
            <a:pPr eaLnBrk="1" hangingPunct="1">
              <a:lnSpc>
                <a:spcPct val="90000"/>
              </a:lnSpc>
            </a:pPr>
            <a:endParaRPr lang="en-US" sz="2800" dirty="0" smtClean="0"/>
          </a:p>
        </p:txBody>
      </p:sp>
      <p:pic>
        <p:nvPicPr>
          <p:cNvPr id="40964" name="Picture 7" descr="SLICE"/>
          <p:cNvPicPr>
            <a:picLocks noChangeAspect="1" noChangeArrowheads="1"/>
          </p:cNvPicPr>
          <p:nvPr/>
        </p:nvPicPr>
        <p:blipFill>
          <a:blip r:embed="rId3" cstate="print"/>
          <a:srcRect/>
          <a:stretch>
            <a:fillRect/>
          </a:stretch>
        </p:blipFill>
        <p:spPr bwMode="auto">
          <a:xfrm>
            <a:off x="7696200" y="304800"/>
            <a:ext cx="1219200" cy="97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7"/>
          <p:cNvSpPr txBox="1">
            <a:spLocks noChangeArrowheads="1"/>
          </p:cNvSpPr>
          <p:nvPr/>
        </p:nvSpPr>
        <p:spPr bwMode="auto">
          <a:xfrm>
            <a:off x="246063" y="220663"/>
            <a:ext cx="8686800" cy="1200150"/>
          </a:xfrm>
          <a:prstGeom prst="rect">
            <a:avLst/>
          </a:prstGeom>
          <a:noFill/>
          <a:ln w="9525">
            <a:noFill/>
            <a:miter lim="800000"/>
            <a:headEnd/>
            <a:tailEnd/>
          </a:ln>
        </p:spPr>
        <p:txBody>
          <a:bodyPr>
            <a:spAutoFit/>
          </a:bodyPr>
          <a:lstStyle/>
          <a:p>
            <a:pPr algn="ctr"/>
            <a:r>
              <a:rPr lang="en-US" sz="3600" b="1"/>
              <a:t>Beyond the Mouse and Test Tube </a:t>
            </a:r>
            <a:br>
              <a:rPr lang="en-US" sz="3600" b="1"/>
            </a:br>
            <a:r>
              <a:rPr lang="en-US" sz="3600" b="1"/>
              <a:t>Human Disease Based Research</a:t>
            </a:r>
          </a:p>
        </p:txBody>
      </p:sp>
      <p:pic>
        <p:nvPicPr>
          <p:cNvPr id="35842" name="Content Placeholder 3" descr="Immune Reesponse to Bb.JPG"/>
          <p:cNvPicPr>
            <a:picLocks noChangeAspect="1"/>
          </p:cNvPicPr>
          <p:nvPr/>
        </p:nvPicPr>
        <p:blipFill>
          <a:blip r:embed="rId4" cstate="print"/>
          <a:srcRect/>
          <a:stretch>
            <a:fillRect/>
          </a:stretch>
        </p:blipFill>
        <p:spPr bwMode="auto">
          <a:xfrm>
            <a:off x="5580165" y="3811741"/>
            <a:ext cx="2124075" cy="2438400"/>
          </a:xfrm>
          <a:prstGeom prst="rect">
            <a:avLst/>
          </a:prstGeom>
          <a:noFill/>
          <a:ln w="9525">
            <a:noFill/>
            <a:miter lim="800000"/>
            <a:headEnd/>
            <a:tailEnd/>
          </a:ln>
        </p:spPr>
      </p:pic>
      <p:pic>
        <p:nvPicPr>
          <p:cNvPr id="35843" name="Picture 2"/>
          <p:cNvPicPr>
            <a:picLocks noGrp="1" noChangeAspect="1" noChangeArrowheads="1"/>
          </p:cNvPicPr>
          <p:nvPr>
            <p:ph idx="1"/>
          </p:nvPr>
        </p:nvPicPr>
        <p:blipFill>
          <a:blip r:embed="rId5" cstate="print"/>
          <a:srcRect/>
          <a:stretch>
            <a:fillRect/>
          </a:stretch>
        </p:blipFill>
        <p:spPr>
          <a:xfrm>
            <a:off x="6467578" y="2857500"/>
            <a:ext cx="2581275" cy="1752600"/>
          </a:xfrm>
        </p:spPr>
      </p:pic>
      <p:pic>
        <p:nvPicPr>
          <p:cNvPr id="35844" name="Picture 4" descr="http://t0.gstatic.com/images?q=tbn:ANd9GcQumyTsLLvRmfw8lQKVNr19clIi6Hy2-gO0-ubSG4YezTNLY4l-kyhUrVMWnw">
            <a:hlinkClick r:id="rId6"/>
          </p:cNvPr>
          <p:cNvPicPr>
            <a:picLocks noChangeAspect="1" noChangeArrowheads="1"/>
          </p:cNvPicPr>
          <p:nvPr/>
        </p:nvPicPr>
        <p:blipFill>
          <a:blip r:embed="rId7" cstate="print"/>
          <a:srcRect/>
          <a:stretch>
            <a:fillRect/>
          </a:stretch>
        </p:blipFill>
        <p:spPr bwMode="auto">
          <a:xfrm>
            <a:off x="5627739" y="1443038"/>
            <a:ext cx="1782763" cy="1909762"/>
          </a:xfrm>
          <a:prstGeom prst="rect">
            <a:avLst/>
          </a:prstGeom>
          <a:noFill/>
          <a:ln w="9525">
            <a:noFill/>
            <a:miter lim="800000"/>
            <a:headEnd/>
            <a:tailEnd/>
          </a:ln>
        </p:spPr>
      </p:pic>
      <p:graphicFrame>
        <p:nvGraphicFramePr>
          <p:cNvPr id="35845" name="Chart 8"/>
          <p:cNvGraphicFramePr>
            <a:graphicFrameLocks/>
          </p:cNvGraphicFramePr>
          <p:nvPr/>
        </p:nvGraphicFramePr>
        <p:xfrm>
          <a:off x="-79375" y="1168400"/>
          <a:ext cx="5359400" cy="3302000"/>
        </p:xfrm>
        <a:graphic>
          <a:graphicData uri="http://schemas.openxmlformats.org/presentationml/2006/ole">
            <mc:AlternateContent xmlns:mc="http://schemas.openxmlformats.org/markup-compatibility/2006">
              <mc:Choice xmlns:v="urn:schemas-microsoft-com:vml" Requires="v">
                <p:oleObj spid="_x0000_s56415" r:id="rId9" imgW="5357941" imgH="3297663" progId="Excel.Sheet.8">
                  <p:embed/>
                </p:oleObj>
              </mc:Choice>
              <mc:Fallback>
                <p:oleObj r:id="rId9" imgW="5357941" imgH="3297663" progId="Excel.Sheet.8">
                  <p:embed/>
                  <p:pic>
                    <p:nvPicPr>
                      <p:cNvPr id="0" name="Picture 9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75" y="1168400"/>
                        <a:ext cx="5359400" cy="330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6" name="Text Box 15"/>
          <p:cNvSpPr txBox="1">
            <a:spLocks noChangeArrowheads="1"/>
          </p:cNvSpPr>
          <p:nvPr/>
        </p:nvSpPr>
        <p:spPr bwMode="auto">
          <a:xfrm>
            <a:off x="1295400" y="4572000"/>
            <a:ext cx="4114800" cy="1908175"/>
          </a:xfrm>
          <a:prstGeom prst="rect">
            <a:avLst/>
          </a:prstGeom>
          <a:noFill/>
          <a:ln w="9525">
            <a:noFill/>
            <a:miter lim="800000"/>
            <a:headEnd/>
            <a:tailEnd/>
          </a:ln>
        </p:spPr>
        <p:txBody>
          <a:bodyPr>
            <a:spAutoFit/>
          </a:bodyPr>
          <a:lstStyle/>
          <a:p>
            <a:r>
              <a:rPr lang="en-US" sz="1800" b="1"/>
              <a:t>Returned to pre-Lyme health status</a:t>
            </a:r>
          </a:p>
          <a:p>
            <a:endParaRPr lang="en-US" sz="1400" b="1"/>
          </a:p>
          <a:p>
            <a:r>
              <a:rPr lang="en-US" sz="1800" b="1"/>
              <a:t>Post-Treatment Lyme Disease Syndrome</a:t>
            </a:r>
          </a:p>
          <a:p>
            <a:endParaRPr lang="en-US" sz="1400" b="1"/>
          </a:p>
          <a:p>
            <a:r>
              <a:rPr lang="en-US" sz="1800" b="1"/>
              <a:t>Persistent symptoms with </a:t>
            </a:r>
          </a:p>
          <a:p>
            <a:r>
              <a:rPr lang="en-US" sz="1800" b="1"/>
              <a:t>normal functioning</a:t>
            </a:r>
          </a:p>
        </p:txBody>
      </p:sp>
      <p:sp>
        <p:nvSpPr>
          <p:cNvPr id="35847" name="Text Box 6"/>
          <p:cNvSpPr txBox="1">
            <a:spLocks noChangeArrowheads="1"/>
          </p:cNvSpPr>
          <p:nvPr/>
        </p:nvSpPr>
        <p:spPr bwMode="auto">
          <a:xfrm>
            <a:off x="1066800" y="5181600"/>
            <a:ext cx="193675" cy="193675"/>
          </a:xfrm>
          <a:prstGeom prst="rect">
            <a:avLst/>
          </a:prstGeom>
          <a:solidFill>
            <a:schemeClr val="accent2"/>
          </a:solidFill>
          <a:ln w="9525">
            <a:solidFill>
              <a:schemeClr val="tx1"/>
            </a:solidFill>
            <a:miter lim="800000"/>
            <a:headEnd/>
            <a:tailEnd/>
          </a:ln>
        </p:spPr>
        <p:txBody>
          <a:bodyPr>
            <a:spAutoFit/>
          </a:bodyPr>
          <a:lstStyle/>
          <a:p>
            <a:pPr>
              <a:spcBef>
                <a:spcPct val="50000"/>
              </a:spcBef>
            </a:pPr>
            <a:endParaRPr lang="en-US" sz="600"/>
          </a:p>
        </p:txBody>
      </p:sp>
      <p:sp>
        <p:nvSpPr>
          <p:cNvPr id="35848" name="Text Box 7"/>
          <p:cNvSpPr txBox="1">
            <a:spLocks noChangeArrowheads="1"/>
          </p:cNvSpPr>
          <p:nvPr/>
        </p:nvSpPr>
        <p:spPr bwMode="auto">
          <a:xfrm>
            <a:off x="1066800" y="5943600"/>
            <a:ext cx="193675" cy="193675"/>
          </a:xfrm>
          <a:prstGeom prst="rect">
            <a:avLst/>
          </a:prstGeom>
          <a:solidFill>
            <a:schemeClr val="accent1"/>
          </a:solidFill>
          <a:ln w="9525">
            <a:solidFill>
              <a:schemeClr val="tx1"/>
            </a:solidFill>
            <a:miter lim="800000"/>
            <a:headEnd/>
            <a:tailEnd/>
          </a:ln>
        </p:spPr>
        <p:txBody>
          <a:bodyPr>
            <a:spAutoFit/>
          </a:bodyPr>
          <a:lstStyle/>
          <a:p>
            <a:pPr>
              <a:spcBef>
                <a:spcPct val="50000"/>
              </a:spcBef>
            </a:pPr>
            <a:endParaRPr lang="en-US" sz="600"/>
          </a:p>
        </p:txBody>
      </p:sp>
      <p:sp>
        <p:nvSpPr>
          <p:cNvPr id="13" name="Text Box 8"/>
          <p:cNvSpPr txBox="1">
            <a:spLocks noChangeArrowheads="1"/>
          </p:cNvSpPr>
          <p:nvPr/>
        </p:nvSpPr>
        <p:spPr bwMode="auto">
          <a:xfrm>
            <a:off x="1066800" y="4648200"/>
            <a:ext cx="193675" cy="193675"/>
          </a:xfrm>
          <a:prstGeom prst="rect">
            <a:avLst/>
          </a:prstGeom>
          <a:solidFill>
            <a:schemeClr val="accent3"/>
          </a:solidFill>
          <a:ln w="9525">
            <a:solidFill>
              <a:schemeClr val="tx1"/>
            </a:solidFill>
            <a:miter lim="800000"/>
            <a:headEnd/>
            <a:tailEnd/>
          </a:ln>
        </p:spPr>
        <p:txBody>
          <a:bodyPr>
            <a:spAutoFit/>
          </a:bodyPr>
          <a:lstStyle/>
          <a:p>
            <a:pPr>
              <a:spcBef>
                <a:spcPct val="50000"/>
              </a:spcBef>
              <a:defRPr/>
            </a:pPr>
            <a:endParaRPr lang="en-US" sz="600">
              <a:latin typeface="Times New Roman" charset="0"/>
              <a:ea typeface="ＭＳ Ｐゴシック" charset="0"/>
            </a:endParaRPr>
          </a:p>
        </p:txBody>
      </p:sp>
      <p:sp>
        <p:nvSpPr>
          <p:cNvPr id="35850" name="TextBox 13"/>
          <p:cNvSpPr txBox="1">
            <a:spLocks noChangeArrowheads="1"/>
          </p:cNvSpPr>
          <p:nvPr/>
        </p:nvSpPr>
        <p:spPr bwMode="auto">
          <a:xfrm>
            <a:off x="3200400" y="2667000"/>
            <a:ext cx="685800" cy="646113"/>
          </a:xfrm>
          <a:prstGeom prst="rect">
            <a:avLst/>
          </a:prstGeom>
          <a:noFill/>
          <a:ln w="9525">
            <a:noFill/>
            <a:miter lim="800000"/>
            <a:headEnd/>
            <a:tailEnd/>
          </a:ln>
        </p:spPr>
        <p:txBody>
          <a:bodyPr>
            <a:spAutoFit/>
          </a:bodyPr>
          <a:lstStyle/>
          <a:p>
            <a:r>
              <a:rPr lang="en-US" sz="1800" b="1"/>
              <a:t>11%</a:t>
            </a:r>
          </a:p>
          <a:p>
            <a:r>
              <a:rPr lang="en-US" sz="1800" b="1"/>
              <a:t>n=8</a:t>
            </a:r>
          </a:p>
        </p:txBody>
      </p:sp>
      <p:sp>
        <p:nvSpPr>
          <p:cNvPr id="35851" name="TextBox 14"/>
          <p:cNvSpPr txBox="1">
            <a:spLocks noChangeArrowheads="1"/>
          </p:cNvSpPr>
          <p:nvPr/>
        </p:nvSpPr>
        <p:spPr bwMode="auto">
          <a:xfrm>
            <a:off x="1676400" y="2667000"/>
            <a:ext cx="685800" cy="646113"/>
          </a:xfrm>
          <a:prstGeom prst="rect">
            <a:avLst/>
          </a:prstGeom>
          <a:noFill/>
          <a:ln w="9525">
            <a:noFill/>
            <a:miter lim="800000"/>
            <a:headEnd/>
            <a:tailEnd/>
          </a:ln>
        </p:spPr>
        <p:txBody>
          <a:bodyPr>
            <a:spAutoFit/>
          </a:bodyPr>
          <a:lstStyle/>
          <a:p>
            <a:r>
              <a:rPr lang="en-US" sz="1800" b="1"/>
              <a:t>65%</a:t>
            </a:r>
          </a:p>
          <a:p>
            <a:r>
              <a:rPr lang="en-US" sz="1800" b="1"/>
              <a:t>n=48</a:t>
            </a:r>
          </a:p>
        </p:txBody>
      </p:sp>
      <p:sp>
        <p:nvSpPr>
          <p:cNvPr id="35852" name="TextBox 15"/>
          <p:cNvSpPr txBox="1">
            <a:spLocks noChangeArrowheads="1"/>
          </p:cNvSpPr>
          <p:nvPr/>
        </p:nvSpPr>
        <p:spPr bwMode="auto">
          <a:xfrm>
            <a:off x="2743200" y="1905000"/>
            <a:ext cx="685800" cy="646113"/>
          </a:xfrm>
          <a:prstGeom prst="rect">
            <a:avLst/>
          </a:prstGeom>
          <a:noFill/>
          <a:ln w="9525">
            <a:noFill/>
            <a:miter lim="800000"/>
            <a:headEnd/>
            <a:tailEnd/>
          </a:ln>
        </p:spPr>
        <p:txBody>
          <a:bodyPr>
            <a:spAutoFit/>
          </a:bodyPr>
          <a:lstStyle/>
          <a:p>
            <a:r>
              <a:rPr lang="en-US" sz="1800" b="1"/>
              <a:t>24%</a:t>
            </a:r>
          </a:p>
          <a:p>
            <a:r>
              <a:rPr lang="en-US" sz="1800" b="1"/>
              <a:t>n=18</a:t>
            </a:r>
          </a:p>
        </p:txBody>
      </p:sp>
      <p:sp>
        <p:nvSpPr>
          <p:cNvPr id="35853" name="Text Box 17"/>
          <p:cNvSpPr txBox="1">
            <a:spLocks noChangeArrowheads="1"/>
          </p:cNvSpPr>
          <p:nvPr/>
        </p:nvSpPr>
        <p:spPr bwMode="auto">
          <a:xfrm>
            <a:off x="152400" y="4191000"/>
            <a:ext cx="4953000" cy="400050"/>
          </a:xfrm>
          <a:prstGeom prst="rect">
            <a:avLst/>
          </a:prstGeom>
          <a:noFill/>
          <a:ln w="9525">
            <a:noFill/>
            <a:miter lim="800000"/>
            <a:headEnd/>
            <a:tailEnd/>
          </a:ln>
        </p:spPr>
        <p:txBody>
          <a:bodyPr>
            <a:spAutoFit/>
          </a:bodyPr>
          <a:lstStyle/>
          <a:p>
            <a:pPr algn="ctr"/>
            <a:r>
              <a:rPr lang="en-US" sz="2000" b="1">
                <a:latin typeface="Calibri" pitchFamily="34" charset="0"/>
              </a:rPr>
              <a:t>Clinical outcomes of Lyme patients</a:t>
            </a:r>
            <a:r>
              <a:rPr lang="en-US" sz="2000" b="1" baseline="30000">
                <a:latin typeface="Calibri" pitchFamily="34" charset="0"/>
              </a:rPr>
              <a:t>a </a:t>
            </a:r>
            <a:r>
              <a:rPr lang="en-US" sz="1700" b="1">
                <a:latin typeface="Calibri" pitchFamily="34" charset="0"/>
              </a:rPr>
              <a:t>(</a:t>
            </a:r>
            <a:r>
              <a:rPr lang="en-US" sz="1700" b="1" i="1">
                <a:latin typeface="Calibri" pitchFamily="34" charset="0"/>
              </a:rPr>
              <a:t>n</a:t>
            </a:r>
            <a:r>
              <a:rPr lang="en-US" sz="1700" b="1">
                <a:latin typeface="Calibri" pitchFamily="34" charset="0"/>
              </a:rPr>
              <a:t>=74)</a:t>
            </a:r>
          </a:p>
        </p:txBody>
      </p:sp>
      <p:sp>
        <p:nvSpPr>
          <p:cNvPr id="18" name="Left-Right Arrow 17"/>
          <p:cNvSpPr/>
          <p:nvPr/>
        </p:nvSpPr>
        <p:spPr>
          <a:xfrm>
            <a:off x="4267200" y="2514600"/>
            <a:ext cx="1331913" cy="45720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55" name="Text Box 18"/>
          <p:cNvSpPr txBox="1">
            <a:spLocks noChangeArrowheads="1"/>
          </p:cNvSpPr>
          <p:nvPr/>
        </p:nvSpPr>
        <p:spPr bwMode="auto">
          <a:xfrm>
            <a:off x="76200" y="6477000"/>
            <a:ext cx="7956550" cy="320675"/>
          </a:xfrm>
          <a:prstGeom prst="rect">
            <a:avLst/>
          </a:prstGeom>
          <a:noFill/>
          <a:ln w="9525">
            <a:noFill/>
            <a:miter lim="800000"/>
            <a:headEnd/>
            <a:tailEnd/>
          </a:ln>
        </p:spPr>
        <p:txBody>
          <a:bodyPr>
            <a:spAutoFit/>
          </a:bodyPr>
          <a:lstStyle/>
          <a:p>
            <a:pPr marL="342900" indent="-342900"/>
            <a:r>
              <a:rPr lang="en-US" sz="1500" b="1" baseline="30000">
                <a:latin typeface="Calibri" pitchFamily="34" charset="0"/>
              </a:rPr>
              <a:t>a </a:t>
            </a:r>
            <a:r>
              <a:rPr lang="en-US" sz="1500" b="1">
                <a:latin typeface="Calibri" pitchFamily="34" charset="0"/>
              </a:rPr>
              <a:t>Determined at visit 5 (six months following the end of treatment)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304800" y="22225"/>
            <a:ext cx="8610600" cy="892175"/>
          </a:xfrm>
        </p:spPr>
        <p:txBody>
          <a:bodyPr>
            <a:normAutofit fontScale="90000"/>
          </a:bodyPr>
          <a:lstStyle/>
          <a:p>
            <a:pPr algn="ctr"/>
            <a:r>
              <a:rPr lang="en-US" sz="2800" smtClean="0">
                <a:latin typeface="Arial" pitchFamily="34" charset="0"/>
                <a:cs typeface="Arial" pitchFamily="34" charset="0"/>
              </a:rPr>
              <a:t>Blood Cytokine and Chemokine levels in</a:t>
            </a:r>
            <a:br>
              <a:rPr lang="en-US" sz="2800" smtClean="0">
                <a:latin typeface="Arial" pitchFamily="34" charset="0"/>
                <a:cs typeface="Arial" pitchFamily="34" charset="0"/>
              </a:rPr>
            </a:br>
            <a:r>
              <a:rPr lang="en-US" sz="2800" smtClean="0">
                <a:latin typeface="Arial" pitchFamily="34" charset="0"/>
                <a:cs typeface="Arial" pitchFamily="34" charset="0"/>
              </a:rPr>
              <a:t> Acute Lyme Disease vs. Uninfected Controls</a:t>
            </a:r>
          </a:p>
        </p:txBody>
      </p:sp>
      <p:cxnSp>
        <p:nvCxnSpPr>
          <p:cNvPr id="15" name="Straight Connector 14"/>
          <p:cNvCxnSpPr/>
          <p:nvPr/>
        </p:nvCxnSpPr>
        <p:spPr>
          <a:xfrm>
            <a:off x="6248400" y="60198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81923" name="TextBox 19"/>
          <p:cNvSpPr txBox="1">
            <a:spLocks noChangeArrowheads="1"/>
          </p:cNvSpPr>
          <p:nvPr/>
        </p:nvSpPr>
        <p:spPr bwMode="auto">
          <a:xfrm>
            <a:off x="7288213" y="5889625"/>
            <a:ext cx="920750" cy="260350"/>
          </a:xfrm>
          <a:prstGeom prst="rect">
            <a:avLst/>
          </a:prstGeom>
          <a:noFill/>
          <a:ln w="9525">
            <a:noFill/>
            <a:miter lim="800000"/>
            <a:headEnd/>
            <a:tailEnd/>
          </a:ln>
        </p:spPr>
        <p:txBody>
          <a:bodyPr wrap="none">
            <a:spAutoFit/>
          </a:bodyPr>
          <a:lstStyle/>
          <a:p>
            <a:r>
              <a:rPr lang="en-US" sz="1100"/>
              <a:t>PTLDS Status</a:t>
            </a:r>
          </a:p>
        </p:txBody>
      </p:sp>
      <p:pic>
        <p:nvPicPr>
          <p:cNvPr id="81924" name="Picture 4"/>
          <p:cNvPicPr>
            <a:picLocks noGrp="1" noChangeAspect="1" noChangeArrowheads="1"/>
          </p:cNvPicPr>
          <p:nvPr>
            <p:ph idx="1"/>
          </p:nvPr>
        </p:nvPicPr>
        <p:blipFill>
          <a:blip r:embed="rId3" cstate="print"/>
          <a:srcRect t="15700"/>
          <a:stretch>
            <a:fillRect/>
          </a:stretch>
        </p:blipFill>
        <p:spPr>
          <a:xfrm>
            <a:off x="152400" y="1600200"/>
            <a:ext cx="8920163" cy="4329113"/>
          </a:xfrm>
          <a:noFill/>
        </p:spPr>
      </p:pic>
      <p:sp>
        <p:nvSpPr>
          <p:cNvPr id="81925" name="TextBox 11"/>
          <p:cNvSpPr txBox="1">
            <a:spLocks noChangeArrowheads="1"/>
          </p:cNvSpPr>
          <p:nvPr/>
        </p:nvSpPr>
        <p:spPr bwMode="auto">
          <a:xfrm>
            <a:off x="1600200" y="1143000"/>
            <a:ext cx="3200400" cy="369888"/>
          </a:xfrm>
          <a:prstGeom prst="rect">
            <a:avLst/>
          </a:prstGeom>
          <a:noFill/>
          <a:ln w="9525">
            <a:noFill/>
            <a:miter lim="800000"/>
            <a:headEnd/>
            <a:tailEnd/>
          </a:ln>
        </p:spPr>
        <p:txBody>
          <a:bodyPr>
            <a:spAutoFit/>
          </a:bodyPr>
          <a:lstStyle/>
          <a:p>
            <a:r>
              <a:rPr lang="en-US"/>
              <a:t>Lyme Patients Visit 1</a:t>
            </a:r>
          </a:p>
        </p:txBody>
      </p:sp>
      <p:sp>
        <p:nvSpPr>
          <p:cNvPr id="81926" name="TextBox 16"/>
          <p:cNvSpPr txBox="1">
            <a:spLocks noChangeArrowheads="1"/>
          </p:cNvSpPr>
          <p:nvPr/>
        </p:nvSpPr>
        <p:spPr bwMode="auto">
          <a:xfrm>
            <a:off x="6172200" y="1143000"/>
            <a:ext cx="1981200" cy="381000"/>
          </a:xfrm>
          <a:prstGeom prst="rect">
            <a:avLst/>
          </a:prstGeom>
          <a:noFill/>
          <a:ln w="9525">
            <a:noFill/>
            <a:miter lim="800000"/>
            <a:headEnd/>
            <a:tailEnd/>
          </a:ln>
        </p:spPr>
        <p:txBody>
          <a:bodyPr>
            <a:spAutoFit/>
          </a:bodyPr>
          <a:lstStyle/>
          <a:p>
            <a:r>
              <a:rPr lang="en-US"/>
              <a:t>Controls</a:t>
            </a:r>
          </a:p>
        </p:txBody>
      </p:sp>
      <p:grpSp>
        <p:nvGrpSpPr>
          <p:cNvPr id="2" name="Group 4"/>
          <p:cNvGrpSpPr>
            <a:grpSpLocks/>
          </p:cNvGrpSpPr>
          <p:nvPr/>
        </p:nvGrpSpPr>
        <p:grpSpPr bwMode="auto">
          <a:xfrm>
            <a:off x="152400" y="2667000"/>
            <a:ext cx="8856663" cy="428625"/>
            <a:chOff x="152400" y="2667000"/>
            <a:chExt cx="8856826" cy="429348"/>
          </a:xfrm>
        </p:grpSpPr>
        <p:sp>
          <p:nvSpPr>
            <p:cNvPr id="3" name="Rectangle 2"/>
            <p:cNvSpPr/>
            <p:nvPr/>
          </p:nvSpPr>
          <p:spPr bwMode="auto">
            <a:xfrm>
              <a:off x="152400" y="2667000"/>
              <a:ext cx="8305953" cy="381643"/>
            </a:xfrm>
            <a:prstGeom prst="rect">
              <a:avLst/>
            </a:prstGeom>
            <a:noFill/>
            <a:ln w="28575" cap="flat" cmpd="sng" algn="ctr">
              <a:solidFill>
                <a:schemeClr val="accent6"/>
              </a:solidFill>
              <a:prstDash val="solid"/>
              <a:round/>
              <a:headEnd type="none" w="med" len="med"/>
              <a:tailEnd type="none" w="med" len="med"/>
            </a:ln>
            <a:effectLst/>
          </p:spPr>
          <p:txBody>
            <a:bodyPr/>
            <a:lstStyle/>
            <a:p>
              <a:pPr>
                <a:defRPr/>
              </a:pPr>
              <a:endParaRPr lang="en-US">
                <a:ea typeface="ＭＳ Ｐゴシック" charset="0"/>
                <a:cs typeface="ＭＳ Ｐゴシック" charset="0"/>
              </a:endParaRPr>
            </a:p>
          </p:txBody>
        </p:sp>
        <p:sp>
          <p:nvSpPr>
            <p:cNvPr id="81929" name="TextBox 3"/>
            <p:cNvSpPr txBox="1">
              <a:spLocks noChangeArrowheads="1"/>
            </p:cNvSpPr>
            <p:nvPr/>
          </p:nvSpPr>
          <p:spPr bwMode="auto">
            <a:xfrm>
              <a:off x="8382000" y="2667000"/>
              <a:ext cx="627226" cy="429348"/>
            </a:xfrm>
            <a:prstGeom prst="rect">
              <a:avLst/>
            </a:prstGeom>
            <a:noFill/>
            <a:ln w="9525">
              <a:noFill/>
              <a:miter lim="800000"/>
              <a:headEnd/>
              <a:tailEnd/>
            </a:ln>
          </p:spPr>
          <p:txBody>
            <a:bodyPr wrap="none">
              <a:spAutoFit/>
            </a:bodyPr>
            <a:lstStyle/>
            <a:p>
              <a:pPr>
                <a:lnSpc>
                  <a:spcPct val="80000"/>
                </a:lnSpc>
              </a:pPr>
              <a:r>
                <a:rPr lang="en-US" sz="900" b="1">
                  <a:solidFill>
                    <a:srgbClr val="00000C"/>
                  </a:solidFill>
                  <a:latin typeface="Arial" pitchFamily="34" charset="0"/>
                  <a:cs typeface="Arial" pitchFamily="34" charset="0"/>
                </a:rPr>
                <a:t>CXCL10</a:t>
              </a:r>
            </a:p>
            <a:p>
              <a:pPr>
                <a:lnSpc>
                  <a:spcPct val="80000"/>
                </a:lnSpc>
              </a:pPr>
              <a:endParaRPr lang="en-US" sz="900" b="1">
                <a:solidFill>
                  <a:srgbClr val="00000C"/>
                </a:solidFill>
                <a:latin typeface="Arial" pitchFamily="34" charset="0"/>
                <a:cs typeface="Arial" pitchFamily="34" charset="0"/>
              </a:endParaRPr>
            </a:p>
            <a:p>
              <a:pPr>
                <a:lnSpc>
                  <a:spcPct val="80000"/>
                </a:lnSpc>
              </a:pPr>
              <a:r>
                <a:rPr lang="en-US" sz="900" b="1">
                  <a:solidFill>
                    <a:srgbClr val="00000C"/>
                  </a:solidFill>
                  <a:latin typeface="Arial" pitchFamily="34" charset="0"/>
                  <a:cs typeface="Arial" pitchFamily="34" charset="0"/>
                </a:rPr>
                <a:t>CXCL9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Take-Home Points</a:t>
            </a:r>
            <a:endParaRPr lang="en-US" dirty="0"/>
          </a:p>
        </p:txBody>
      </p:sp>
      <p:sp>
        <p:nvSpPr>
          <p:cNvPr id="3" name="Content Placeholder 2"/>
          <p:cNvSpPr>
            <a:spLocks noGrp="1"/>
          </p:cNvSpPr>
          <p:nvPr>
            <p:ph idx="1"/>
          </p:nvPr>
        </p:nvSpPr>
        <p:spPr>
          <a:xfrm>
            <a:off x="304800" y="838200"/>
            <a:ext cx="8534400" cy="5867400"/>
          </a:xfrm>
        </p:spPr>
        <p:txBody>
          <a:bodyPr>
            <a:normAutofit fontScale="40000" lnSpcReduction="20000"/>
          </a:bodyPr>
          <a:lstStyle/>
          <a:p>
            <a:endParaRPr lang="en-US" sz="5900" dirty="0" smtClean="0"/>
          </a:p>
          <a:p>
            <a:r>
              <a:rPr lang="en-US" sz="5900" dirty="0" smtClean="0"/>
              <a:t>Post-treatment Lyme Disease Syndrome is a potential long term complication of Lyme disease.</a:t>
            </a:r>
          </a:p>
          <a:p>
            <a:r>
              <a:rPr lang="en-US" sz="5900" dirty="0" smtClean="0"/>
              <a:t>Patients who are self-identified as having Chronic Lyme Disease need a thorough diagnostic evaluation including a detailed history to identify those with PTLDS</a:t>
            </a:r>
          </a:p>
          <a:p>
            <a:r>
              <a:rPr lang="en-US" sz="5900" dirty="0"/>
              <a:t>There is evidence that depression is not the “cause” of symptom persistence in PTLDS </a:t>
            </a:r>
          </a:p>
          <a:p>
            <a:r>
              <a:rPr lang="en-US" sz="5900" dirty="0" smtClean="0"/>
              <a:t>After an extensive evaluation many patients will have Medically Unexplained Symptoms or may fit a syndrome such as fibromyalgia or Chronic Fatigue </a:t>
            </a:r>
          </a:p>
          <a:p>
            <a:pPr lvl="1"/>
            <a:r>
              <a:rPr lang="en-US" sz="5100" dirty="0" smtClean="0"/>
              <a:t>PTLDS presents opportunity to model symptom based syndromes</a:t>
            </a:r>
          </a:p>
          <a:p>
            <a:pPr lvl="1"/>
            <a:r>
              <a:rPr lang="en-US" sz="5500" dirty="0" smtClean="0"/>
              <a:t>models incorporate both biologic and behavioral variables that interact to determine patient’s phenotype</a:t>
            </a:r>
          </a:p>
          <a:p>
            <a:r>
              <a:rPr lang="en-US" sz="5900" dirty="0" smtClean="0"/>
              <a:t>Biomarkers for diagnosis and monitoring of Post Treatment Lyme Syndrome are urgently needed</a:t>
            </a:r>
          </a:p>
          <a:p>
            <a:endParaRPr lang="en-US"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685800" y="174625"/>
            <a:ext cx="7772400" cy="1577975"/>
          </a:xfrm>
        </p:spPr>
        <p:txBody>
          <a:bodyPr/>
          <a:lstStyle/>
          <a:p>
            <a:pPr eaLnBrk="1" hangingPunct="1"/>
            <a:r>
              <a:rPr lang="en-US" sz="3200" i="1" smtClean="0"/>
              <a:t>SLICE</a:t>
            </a:r>
            <a:r>
              <a:rPr lang="en-US" sz="3200" smtClean="0"/>
              <a:t> Study: Understanding the Impact of Lyme disease on human health and immune function</a:t>
            </a:r>
          </a:p>
        </p:txBody>
      </p:sp>
      <p:sp>
        <p:nvSpPr>
          <p:cNvPr id="36867" name="Content Placeholder 4"/>
          <p:cNvSpPr>
            <a:spLocks noGrp="1"/>
          </p:cNvSpPr>
          <p:nvPr>
            <p:ph idx="1"/>
          </p:nvPr>
        </p:nvSpPr>
        <p:spPr>
          <a:xfrm>
            <a:off x="152400" y="1828800"/>
            <a:ext cx="5410200" cy="4833938"/>
          </a:xfrm>
        </p:spPr>
        <p:txBody>
          <a:bodyPr/>
          <a:lstStyle/>
          <a:p>
            <a:pPr eaLnBrk="1" hangingPunct="1">
              <a:lnSpc>
                <a:spcPct val="90000"/>
              </a:lnSpc>
              <a:buFont typeface="Arial" panose="020B0604020202020204" pitchFamily="34" charset="0"/>
              <a:buNone/>
            </a:pPr>
            <a:r>
              <a:rPr lang="en-US" sz="2400" u="sng" dirty="0" smtClean="0"/>
              <a:t>Lyme Disease Research Group</a:t>
            </a:r>
          </a:p>
          <a:p>
            <a:pPr eaLnBrk="1" hangingPunct="1">
              <a:lnSpc>
                <a:spcPct val="90000"/>
              </a:lnSpc>
              <a:buFont typeface="Arial" panose="020B0604020202020204" pitchFamily="34" charset="0"/>
              <a:buNone/>
            </a:pPr>
            <a:endParaRPr lang="en-US" sz="800" u="sng" dirty="0" smtClean="0"/>
          </a:p>
          <a:p>
            <a:pPr eaLnBrk="1" hangingPunct="1">
              <a:lnSpc>
                <a:spcPct val="90000"/>
              </a:lnSpc>
              <a:buFont typeface="Arial" panose="020B0604020202020204" pitchFamily="34" charset="0"/>
              <a:buNone/>
            </a:pPr>
            <a:r>
              <a:rPr lang="en-US" sz="2200" dirty="0" smtClean="0"/>
              <a:t>Hopkins Green Spring Station</a:t>
            </a:r>
          </a:p>
          <a:p>
            <a:pPr lvl="1" eaLnBrk="1" hangingPunct="1">
              <a:lnSpc>
                <a:spcPct val="90000"/>
              </a:lnSpc>
              <a:buFont typeface="Arial" panose="020B0604020202020204" pitchFamily="34" charset="0"/>
              <a:buNone/>
            </a:pPr>
            <a:r>
              <a:rPr lang="en-US" sz="2200" dirty="0" smtClean="0"/>
              <a:t>Alison </a:t>
            </a:r>
            <a:r>
              <a:rPr lang="en-US" sz="2200" dirty="0" err="1" smtClean="0"/>
              <a:t>Rebman</a:t>
            </a:r>
            <a:r>
              <a:rPr lang="en-US" sz="2200" dirty="0" smtClean="0"/>
              <a:t>, MPH</a:t>
            </a:r>
          </a:p>
          <a:p>
            <a:pPr eaLnBrk="1" hangingPunct="1">
              <a:lnSpc>
                <a:spcPct val="90000"/>
              </a:lnSpc>
              <a:buFont typeface="Arial" panose="020B0604020202020204" pitchFamily="34" charset="0"/>
              <a:buNone/>
            </a:pPr>
            <a:r>
              <a:rPr lang="en-US" sz="2200" dirty="0" smtClean="0"/>
              <a:t>Johns Hopkins Schools of Medicine</a:t>
            </a:r>
          </a:p>
          <a:p>
            <a:pPr lvl="1" eaLnBrk="1" hangingPunct="1">
              <a:lnSpc>
                <a:spcPct val="90000"/>
              </a:lnSpc>
              <a:buFont typeface="Arial" panose="020B0604020202020204" pitchFamily="34" charset="0"/>
              <a:buNone/>
            </a:pPr>
            <a:r>
              <a:rPr lang="en-US" sz="2200" dirty="0" smtClean="0"/>
              <a:t>Mark J. </a:t>
            </a:r>
            <a:r>
              <a:rPr lang="en-US" sz="2200" dirty="0" err="1" smtClean="0"/>
              <a:t>Soloski</a:t>
            </a:r>
            <a:r>
              <a:rPr lang="en-US" sz="2200" dirty="0" smtClean="0"/>
              <a:t>, Ph.D., Immunology</a:t>
            </a:r>
          </a:p>
          <a:p>
            <a:pPr lvl="1" eaLnBrk="1" hangingPunct="1">
              <a:lnSpc>
                <a:spcPct val="90000"/>
              </a:lnSpc>
              <a:buFont typeface="Arial" panose="020B0604020202020204" pitchFamily="34" charset="0"/>
              <a:buNone/>
            </a:pPr>
            <a:r>
              <a:rPr lang="en-US" sz="2200" dirty="0" smtClean="0"/>
              <a:t>Kate </a:t>
            </a:r>
            <a:r>
              <a:rPr lang="en-US" sz="2200" dirty="0" err="1" smtClean="0"/>
              <a:t>Kortee</a:t>
            </a:r>
            <a:r>
              <a:rPr lang="en-US" sz="2200" dirty="0" smtClean="0"/>
              <a:t>, Ph.D., Neuropsychology</a:t>
            </a:r>
          </a:p>
          <a:p>
            <a:pPr eaLnBrk="1" hangingPunct="1">
              <a:lnSpc>
                <a:spcPct val="90000"/>
              </a:lnSpc>
              <a:buFont typeface="Arial" panose="020B0604020202020204" pitchFamily="34" charset="0"/>
              <a:buNone/>
            </a:pPr>
            <a:r>
              <a:rPr lang="en-US" sz="2200" dirty="0" smtClean="0"/>
              <a:t>Stanford U. School of Medicine</a:t>
            </a:r>
          </a:p>
          <a:p>
            <a:pPr lvl="1" eaLnBrk="1" hangingPunct="1">
              <a:lnSpc>
                <a:spcPct val="90000"/>
              </a:lnSpc>
              <a:buFont typeface="Arial" panose="020B0604020202020204" pitchFamily="34" charset="0"/>
              <a:buNone/>
            </a:pPr>
            <a:r>
              <a:rPr lang="en-US" sz="2200" dirty="0" smtClean="0"/>
              <a:t>William Robinson, MD</a:t>
            </a:r>
          </a:p>
          <a:p>
            <a:pPr eaLnBrk="1" hangingPunct="1">
              <a:lnSpc>
                <a:spcPct val="90000"/>
              </a:lnSpc>
              <a:buFont typeface="Arial" panose="020B0604020202020204" pitchFamily="34" charset="0"/>
              <a:buNone/>
            </a:pPr>
            <a:r>
              <a:rPr lang="en-US" sz="2200" dirty="0" smtClean="0"/>
              <a:t>Abbott; Ibis Biosciences division</a:t>
            </a:r>
          </a:p>
          <a:p>
            <a:pPr eaLnBrk="1" hangingPunct="1">
              <a:lnSpc>
                <a:spcPct val="90000"/>
              </a:lnSpc>
              <a:buFont typeface="Arial" panose="020B0604020202020204" pitchFamily="34" charset="0"/>
              <a:buNone/>
            </a:pPr>
            <a:r>
              <a:rPr lang="en-US" sz="2200" dirty="0" smtClean="0"/>
              <a:t>	Mark W. Eshoo, Ph.D.</a:t>
            </a:r>
          </a:p>
          <a:p>
            <a:pPr eaLnBrk="1" hangingPunct="1">
              <a:lnSpc>
                <a:spcPct val="90000"/>
              </a:lnSpc>
              <a:buFont typeface="Arial" panose="020B0604020202020204" pitchFamily="34" charset="0"/>
              <a:buNone/>
            </a:pPr>
            <a:r>
              <a:rPr lang="en-US" sz="2200" dirty="0" smtClean="0"/>
              <a:t>	Chris C. Crowder, Ph.D.</a:t>
            </a:r>
          </a:p>
          <a:p>
            <a:pPr eaLnBrk="1" hangingPunct="1">
              <a:lnSpc>
                <a:spcPct val="90000"/>
              </a:lnSpc>
              <a:buFont typeface="Arial" panose="020B0604020202020204" pitchFamily="34" charset="0"/>
              <a:buNone/>
            </a:pPr>
            <a:endParaRPr lang="en-US" b="1" i="1" dirty="0" smtClean="0">
              <a:solidFill>
                <a:srgbClr val="002060"/>
              </a:solidFill>
            </a:endParaRPr>
          </a:p>
          <a:p>
            <a:pPr eaLnBrk="1" hangingPunct="1">
              <a:lnSpc>
                <a:spcPct val="90000"/>
              </a:lnSpc>
              <a:buFont typeface="Arial" panose="020B0604020202020204" pitchFamily="34" charset="0"/>
              <a:buNone/>
            </a:pPr>
            <a:endParaRPr lang="en-US" dirty="0" smtClean="0"/>
          </a:p>
        </p:txBody>
      </p:sp>
      <p:pic>
        <p:nvPicPr>
          <p:cNvPr id="36868" name="Picture 2" descr="G:\Lyme file cabinet active\Lyme talks, figures, papers\Lyme figures\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754188"/>
            <a:ext cx="3048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298950"/>
            <a:ext cx="33766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66522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McHugh’s four </a:t>
            </a:r>
            <a:r>
              <a:rPr lang="en-US" sz="3200" dirty="0"/>
              <a:t>perspectives</a:t>
            </a:r>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a:t>perspective of disease: what is wrong with the structure of the brain itself</a:t>
            </a:r>
            <a:r>
              <a:rPr lang="en-US" dirty="0" smtClean="0"/>
              <a:t>? Multiple Sclerosis or Depression </a:t>
            </a:r>
            <a:r>
              <a:rPr lang="en-US" dirty="0"/>
              <a:t>from the disease perspective</a:t>
            </a:r>
            <a:r>
              <a:rPr lang="en-US" dirty="0" smtClean="0"/>
              <a:t>.</a:t>
            </a:r>
          </a:p>
          <a:p>
            <a:pPr lvl="1"/>
            <a:r>
              <a:rPr lang="en-US" dirty="0" smtClean="0"/>
              <a:t>Genetics, environmental exposure, organ pathophysiology</a:t>
            </a:r>
            <a:endParaRPr lang="en-US" dirty="0"/>
          </a:p>
          <a:p>
            <a:r>
              <a:rPr lang="en-US" dirty="0"/>
              <a:t>The perspective of dimension: in what way does an individual's character cause him </a:t>
            </a:r>
            <a:r>
              <a:rPr lang="en-US" dirty="0" smtClean="0"/>
              <a:t>trouble</a:t>
            </a:r>
          </a:p>
          <a:p>
            <a:pPr lvl="1"/>
            <a:r>
              <a:rPr lang="en-US" dirty="0" smtClean="0"/>
              <a:t> Extraversion/introversion</a:t>
            </a:r>
            <a:r>
              <a:rPr lang="en-US" dirty="0"/>
              <a:t>, </a:t>
            </a:r>
            <a:r>
              <a:rPr lang="en-US" dirty="0" smtClean="0"/>
              <a:t>stoic vs. </a:t>
            </a:r>
            <a:r>
              <a:rPr lang="en-US" dirty="0" err="1" smtClean="0"/>
              <a:t>catastrophizer</a:t>
            </a:r>
            <a:endParaRPr lang="en-US" dirty="0"/>
          </a:p>
          <a:p>
            <a:r>
              <a:rPr lang="en-US" dirty="0"/>
              <a:t>The perspective of behavior: what actions persist because they have been reinforced, or are driven by biological </a:t>
            </a:r>
            <a:r>
              <a:rPr lang="en-US" dirty="0" smtClean="0"/>
              <a:t>means</a:t>
            </a:r>
          </a:p>
          <a:p>
            <a:pPr lvl="1"/>
            <a:r>
              <a:rPr lang="en-US" dirty="0" smtClean="0"/>
              <a:t>Conversion </a:t>
            </a:r>
            <a:r>
              <a:rPr lang="en-US" smtClean="0"/>
              <a:t>disorder, Addiction</a:t>
            </a:r>
            <a:endParaRPr lang="en-US" dirty="0"/>
          </a:p>
          <a:p>
            <a:r>
              <a:rPr lang="en-US" dirty="0"/>
              <a:t>The perspective of life-story: what has happened to a person which leads him to experience </a:t>
            </a:r>
            <a:r>
              <a:rPr lang="en-US" dirty="0" smtClean="0"/>
              <a:t>life (Health) </a:t>
            </a:r>
            <a:r>
              <a:rPr lang="en-US" dirty="0"/>
              <a:t>as he does</a:t>
            </a:r>
            <a:r>
              <a:rPr lang="en-US" dirty="0" smtClean="0"/>
              <a:t>?</a:t>
            </a:r>
          </a:p>
          <a:p>
            <a:pPr lvl="1"/>
            <a:r>
              <a:rPr lang="en-US" dirty="0" smtClean="0"/>
              <a:t>Grief, loss, betrayal, lack of validation</a:t>
            </a:r>
            <a:endParaRPr lang="en-US" dirty="0"/>
          </a:p>
          <a:p>
            <a:endParaRPr lang="en-US" dirty="0"/>
          </a:p>
        </p:txBody>
      </p:sp>
    </p:spTree>
    <p:extLst>
      <p:ext uri="{BB962C8B-B14F-4D97-AF65-F5344CB8AC3E}">
        <p14:creationId xmlns:p14="http://schemas.microsoft.com/office/powerpoint/2010/main" val="34805175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is PTLDS distinguished from other Symptom based syndromes</a:t>
            </a:r>
            <a:endParaRPr lang="en-US" sz="3600" dirty="0"/>
          </a:p>
        </p:txBody>
      </p:sp>
      <p:pic>
        <p:nvPicPr>
          <p:cNvPr id="4" name="Content Placeholder 3"/>
          <p:cNvPicPr>
            <a:picLocks noGrp="1"/>
          </p:cNvPicPr>
          <p:nvPr>
            <p:ph idx="1"/>
          </p:nvPr>
        </p:nvPicPr>
        <p:blipFill>
          <a:blip r:embed="rId3" cstate="print"/>
          <a:srcRect/>
          <a:stretch>
            <a:fillRect/>
          </a:stretch>
        </p:blipFill>
        <p:spPr bwMode="auto">
          <a:xfrm>
            <a:off x="1295400" y="1524000"/>
            <a:ext cx="7177088" cy="5166519"/>
          </a:xfrm>
          <a:prstGeom prst="rect">
            <a:avLst/>
          </a:prstGeom>
          <a:noFill/>
          <a:ln w="9525">
            <a:noFill/>
            <a:miter lim="800000"/>
            <a:headEnd/>
            <a:tailEnd/>
          </a:ln>
        </p:spPr>
      </p:pic>
    </p:spTree>
    <p:extLst>
      <p:ext uri="{BB962C8B-B14F-4D97-AF65-F5344CB8AC3E}">
        <p14:creationId xmlns:p14="http://schemas.microsoft.com/office/powerpoint/2010/main" val="3031683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p:txBody>
          <a:bodyPr>
            <a:noAutofit/>
          </a:bodyPr>
          <a:lstStyle/>
          <a:p>
            <a:r>
              <a:rPr lang="en-US" sz="4000" dirty="0" smtClean="0"/>
              <a:t>Lyme Disease a Leading World Wide Infectious Disease</a:t>
            </a:r>
          </a:p>
        </p:txBody>
      </p:sp>
      <p:sp>
        <p:nvSpPr>
          <p:cNvPr id="4099" name="Rectangle 8"/>
          <p:cNvSpPr>
            <a:spLocks noGrp="1" noChangeArrowheads="1"/>
          </p:cNvSpPr>
          <p:nvPr>
            <p:ph type="body" sz="half" idx="1"/>
          </p:nvPr>
        </p:nvSpPr>
        <p:spPr>
          <a:xfrm>
            <a:off x="152400" y="1600200"/>
            <a:ext cx="5334000" cy="4876800"/>
          </a:xfrm>
        </p:spPr>
        <p:txBody>
          <a:bodyPr>
            <a:normAutofit fontScale="85000" lnSpcReduction="10000"/>
          </a:bodyPr>
          <a:lstStyle/>
          <a:p>
            <a:r>
              <a:rPr lang="en-US" sz="2800" dirty="0" smtClean="0"/>
              <a:t>Iceman from Italian Alps 5,300 years ago with Lyme disease</a:t>
            </a:r>
          </a:p>
          <a:p>
            <a:r>
              <a:rPr lang="en-US" sz="2800" dirty="0" smtClean="0"/>
              <a:t>1902-1922 European Tick-borne  disease described</a:t>
            </a:r>
          </a:p>
          <a:p>
            <a:pPr lvl="1"/>
            <a:r>
              <a:rPr lang="en-US" sz="2400" dirty="0" smtClean="0"/>
              <a:t>Erythema </a:t>
            </a:r>
            <a:r>
              <a:rPr lang="en-US" sz="2400" dirty="0" err="1" smtClean="0"/>
              <a:t>chronicum</a:t>
            </a:r>
            <a:r>
              <a:rPr lang="en-US" sz="2400" dirty="0" smtClean="0"/>
              <a:t> Migrans (ECM)</a:t>
            </a:r>
          </a:p>
          <a:p>
            <a:pPr lvl="1"/>
            <a:r>
              <a:rPr lang="en-US" sz="2400" dirty="0" err="1" smtClean="0"/>
              <a:t>Meningopolyneuritits</a:t>
            </a:r>
            <a:r>
              <a:rPr lang="en-US" sz="2400" dirty="0" smtClean="0"/>
              <a:t> (</a:t>
            </a:r>
            <a:r>
              <a:rPr lang="en-US" sz="2400" dirty="0" err="1" smtClean="0"/>
              <a:t>Bannwarth’s</a:t>
            </a:r>
            <a:r>
              <a:rPr lang="en-US" sz="2400" dirty="0" smtClean="0"/>
              <a:t> Syn.)</a:t>
            </a:r>
          </a:p>
          <a:p>
            <a:pPr marL="342900" lvl="1" indent="-342900">
              <a:buFont typeface="Arial" pitchFamily="34" charset="0"/>
              <a:buChar char="•"/>
            </a:pPr>
            <a:r>
              <a:rPr lang="en-US" sz="2800" dirty="0" smtClean="0"/>
              <a:t>1975 –  </a:t>
            </a:r>
            <a:r>
              <a:rPr lang="en-US" sz="2400" dirty="0" smtClean="0"/>
              <a:t> Connecticut cluster of arthritis cases in children</a:t>
            </a:r>
          </a:p>
          <a:p>
            <a:pPr lvl="1"/>
            <a:r>
              <a:rPr lang="en-US" sz="2400" dirty="0"/>
              <a:t>Link of prior tick bite and rash to arthritis</a:t>
            </a:r>
          </a:p>
          <a:p>
            <a:pPr lvl="1"/>
            <a:r>
              <a:rPr lang="en-US" sz="2400" dirty="0" smtClean="0"/>
              <a:t>Discovery of bacterial pathogenesis</a:t>
            </a:r>
          </a:p>
          <a:p>
            <a:r>
              <a:rPr lang="en-US" sz="2800" dirty="0" smtClean="0"/>
              <a:t>Worldwide expanding infectious disease </a:t>
            </a:r>
          </a:p>
          <a:p>
            <a:pPr lvl="1"/>
            <a:r>
              <a:rPr lang="en-US" sz="2400" dirty="0" smtClean="0"/>
              <a:t>Climate change and northern expansion of Lyme disease into Canada</a:t>
            </a:r>
          </a:p>
          <a:p>
            <a:endParaRPr lang="en-US" sz="2800" dirty="0" smtClean="0"/>
          </a:p>
          <a:p>
            <a:endParaRPr lang="en-US" sz="2800" dirty="0" smtClean="0"/>
          </a:p>
          <a:p>
            <a:endParaRPr lang="en-US" sz="2800" dirty="0" smtClean="0"/>
          </a:p>
        </p:txBody>
      </p:sp>
      <p:pic>
        <p:nvPicPr>
          <p:cNvPr id="4100" name="Picture 1"/>
          <p:cNvPicPr>
            <a:picLocks noGrp="1" noChangeAspect="1" noChangeArrowheads="1"/>
          </p:cNvPicPr>
          <p:nvPr>
            <p:ph sz="quarter" idx="2"/>
          </p:nvPr>
        </p:nvPicPr>
        <p:blipFill>
          <a:blip r:embed="rId3" cstate="print"/>
          <a:srcRect t="53461" r="1291"/>
          <a:stretch>
            <a:fillRect/>
          </a:stretch>
        </p:blipFill>
        <p:spPr>
          <a:xfrm>
            <a:off x="5638800" y="4419600"/>
            <a:ext cx="3276600" cy="2185988"/>
          </a:xfrm>
          <a:noFill/>
        </p:spPr>
      </p:pic>
      <p:pic>
        <p:nvPicPr>
          <p:cNvPr id="4101" name="Picture 2" descr="C:\Users\John Aucott\Desktop\picture1.jpeg"/>
          <p:cNvPicPr>
            <a:picLocks noChangeAspect="1" noChangeArrowheads="1"/>
          </p:cNvPicPr>
          <p:nvPr/>
        </p:nvPicPr>
        <p:blipFill>
          <a:blip r:embed="rId4" cstate="print"/>
          <a:srcRect/>
          <a:stretch>
            <a:fillRect/>
          </a:stretch>
        </p:blipFill>
        <p:spPr bwMode="auto">
          <a:xfrm>
            <a:off x="5867400" y="1447800"/>
            <a:ext cx="2659881"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5" descr="2001.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43000" y="990600"/>
            <a:ext cx="6858000" cy="5294313"/>
          </a:xfrm>
        </p:spPr>
      </p:pic>
      <p:sp>
        <p:nvSpPr>
          <p:cNvPr id="2" name="TextBox 1"/>
          <p:cNvSpPr txBox="1"/>
          <p:nvPr/>
        </p:nvSpPr>
        <p:spPr>
          <a:xfrm>
            <a:off x="769721" y="228600"/>
            <a:ext cx="7582333" cy="707886"/>
          </a:xfrm>
          <a:prstGeom prst="rect">
            <a:avLst/>
          </a:prstGeom>
          <a:noFill/>
        </p:spPr>
        <p:txBody>
          <a:bodyPr wrap="none">
            <a:spAutoFit/>
          </a:bodyPr>
          <a:lstStyle/>
          <a:p>
            <a:pPr algn="ctr" fontAlgn="auto">
              <a:spcBef>
                <a:spcPts val="0"/>
              </a:spcBef>
              <a:spcAft>
                <a:spcPts val="0"/>
              </a:spcAft>
              <a:defRPr/>
            </a:pPr>
            <a:r>
              <a:rPr lang="en-US" sz="4000" dirty="0">
                <a:latin typeface="+mj-lt"/>
                <a:cs typeface="+mn-cs"/>
              </a:rPr>
              <a:t>Geographic Spread of Lyme </a:t>
            </a:r>
            <a:r>
              <a:rPr lang="en-US" sz="4000" dirty="0" smtClean="0">
                <a:latin typeface="+mj-lt"/>
                <a:cs typeface="+mn-cs"/>
              </a:rPr>
              <a:t>Disease</a:t>
            </a:r>
            <a:endParaRPr lang="en-US" sz="4000" dirty="0">
              <a:latin typeface="+mj-lt"/>
              <a:cs typeface="+mn-cs"/>
            </a:endParaRPr>
          </a:p>
        </p:txBody>
      </p:sp>
    </p:spTree>
    <p:extLst>
      <p:ext uri="{BB962C8B-B14F-4D97-AF65-F5344CB8AC3E}">
        <p14:creationId xmlns:p14="http://schemas.microsoft.com/office/powerpoint/2010/main" val="4198165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5" descr="2006.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43000" y="990600"/>
            <a:ext cx="6858000" cy="5294313"/>
          </a:xfrm>
        </p:spPr>
      </p:pic>
      <p:sp>
        <p:nvSpPr>
          <p:cNvPr id="8" name="TextBox 7"/>
          <p:cNvSpPr txBox="1"/>
          <p:nvPr/>
        </p:nvSpPr>
        <p:spPr>
          <a:xfrm>
            <a:off x="769721" y="228600"/>
            <a:ext cx="7582333" cy="707886"/>
          </a:xfrm>
          <a:prstGeom prst="rect">
            <a:avLst/>
          </a:prstGeom>
          <a:noFill/>
        </p:spPr>
        <p:txBody>
          <a:bodyPr wrap="none">
            <a:spAutoFit/>
          </a:bodyPr>
          <a:lstStyle/>
          <a:p>
            <a:pPr algn="ctr" fontAlgn="auto">
              <a:spcBef>
                <a:spcPts val="0"/>
              </a:spcBef>
              <a:spcAft>
                <a:spcPts val="0"/>
              </a:spcAft>
              <a:defRPr/>
            </a:pPr>
            <a:r>
              <a:rPr lang="en-US" sz="4000" dirty="0">
                <a:latin typeface="+mj-lt"/>
                <a:cs typeface="+mn-cs"/>
              </a:rPr>
              <a:t>Geographic Spread of Lyme </a:t>
            </a:r>
            <a:r>
              <a:rPr lang="en-US" sz="4000" dirty="0" smtClean="0">
                <a:latin typeface="+mj-lt"/>
                <a:cs typeface="+mn-cs"/>
              </a:rPr>
              <a:t>Disease</a:t>
            </a:r>
            <a:endParaRPr lang="en-US" sz="4000" dirty="0">
              <a:latin typeface="+mj-lt"/>
              <a:cs typeface="+mn-cs"/>
            </a:endParaRPr>
          </a:p>
        </p:txBody>
      </p:sp>
    </p:spTree>
    <p:extLst>
      <p:ext uri="{BB962C8B-B14F-4D97-AF65-F5344CB8AC3E}">
        <p14:creationId xmlns:p14="http://schemas.microsoft.com/office/powerpoint/2010/main" val="1121325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5" descr="2011.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43000" y="990600"/>
            <a:ext cx="6858000" cy="5294313"/>
          </a:xfrm>
        </p:spPr>
      </p:pic>
      <p:sp>
        <p:nvSpPr>
          <p:cNvPr id="8" name="TextBox 7"/>
          <p:cNvSpPr txBox="1"/>
          <p:nvPr/>
        </p:nvSpPr>
        <p:spPr>
          <a:xfrm>
            <a:off x="769721" y="228600"/>
            <a:ext cx="7582333" cy="707886"/>
          </a:xfrm>
          <a:prstGeom prst="rect">
            <a:avLst/>
          </a:prstGeom>
          <a:noFill/>
        </p:spPr>
        <p:txBody>
          <a:bodyPr wrap="none">
            <a:spAutoFit/>
          </a:bodyPr>
          <a:lstStyle/>
          <a:p>
            <a:pPr algn="ctr" fontAlgn="auto">
              <a:spcBef>
                <a:spcPts val="0"/>
              </a:spcBef>
              <a:spcAft>
                <a:spcPts val="0"/>
              </a:spcAft>
              <a:defRPr/>
            </a:pPr>
            <a:r>
              <a:rPr lang="en-US" sz="4000" dirty="0">
                <a:latin typeface="+mj-lt"/>
                <a:cs typeface="+mn-cs"/>
              </a:rPr>
              <a:t>Geographic Spread of Lyme </a:t>
            </a:r>
            <a:r>
              <a:rPr lang="en-US" sz="4000" dirty="0" smtClean="0">
                <a:latin typeface="+mj-lt"/>
                <a:cs typeface="+mn-cs"/>
              </a:rPr>
              <a:t>Disease</a:t>
            </a:r>
            <a:endParaRPr lang="en-US" sz="4000" dirty="0">
              <a:latin typeface="+mj-lt"/>
              <a:cs typeface="+mn-cs"/>
            </a:endParaRPr>
          </a:p>
        </p:txBody>
      </p:sp>
    </p:spTree>
    <p:extLst>
      <p:ext uri="{BB962C8B-B14F-4D97-AF65-F5344CB8AC3E}">
        <p14:creationId xmlns:p14="http://schemas.microsoft.com/office/powerpoint/2010/main" val="783654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 name="Chart 1"/>
          <p:cNvGraphicFramePr>
            <a:graphicFrameLocks/>
          </p:cNvGraphicFramePr>
          <p:nvPr/>
        </p:nvGraphicFramePr>
        <p:xfrm>
          <a:off x="482600" y="330200"/>
          <a:ext cx="8102600" cy="6121400"/>
        </p:xfrm>
        <a:graphic>
          <a:graphicData uri="http://schemas.openxmlformats.org/presentationml/2006/ole">
            <mc:AlternateContent xmlns:mc="http://schemas.openxmlformats.org/markup-compatibility/2006">
              <mc:Choice xmlns:v="urn:schemas-microsoft-com:vml" Requires="v">
                <p:oleObj spid="_x0000_s57439" r:id="rId5" imgW="8102286" imgH="6120914" progId="Excel.Sheet.8">
                  <p:embed/>
                </p:oleObj>
              </mc:Choice>
              <mc:Fallback>
                <p:oleObj r:id="rId5" imgW="8102286" imgH="6120914" progId="Excel.Sheet.8">
                  <p:embed/>
                  <p:pic>
                    <p:nvPicPr>
                      <p:cNvPr id="0" name="Picture 9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30200"/>
                        <a:ext cx="8102600" cy="612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8077200" y="1447800"/>
            <a:ext cx="990600" cy="923330"/>
          </a:xfrm>
          <a:prstGeom prst="rect">
            <a:avLst/>
          </a:prstGeom>
          <a:solidFill>
            <a:srgbClr val="FFFF00"/>
          </a:solidFill>
        </p:spPr>
        <p:txBody>
          <a:bodyPr wrap="square" rtlCol="0">
            <a:spAutoFit/>
          </a:bodyPr>
          <a:lstStyle/>
          <a:p>
            <a:r>
              <a:rPr lang="en-US" dirty="0" smtClean="0">
                <a:solidFill>
                  <a:schemeClr val="bg1"/>
                </a:solidFill>
              </a:rPr>
              <a:t>300,000 CASES A YEAR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graphicFrame>
        <p:nvGraphicFramePr>
          <p:cNvPr id="59445" name="Group 53"/>
          <p:cNvGraphicFramePr>
            <a:graphicFrameLocks noGrp="1"/>
          </p:cNvGraphicFramePr>
          <p:nvPr>
            <p:ph sz="half" idx="4294967295"/>
            <p:extLst>
              <p:ext uri="{D42A27DB-BD31-4B8C-83A1-F6EECF244321}">
                <p14:modId xmlns:p14="http://schemas.microsoft.com/office/powerpoint/2010/main" val="1282368924"/>
              </p:ext>
            </p:extLst>
          </p:nvPr>
        </p:nvGraphicFramePr>
        <p:xfrm>
          <a:off x="609600" y="1447627"/>
          <a:ext cx="8001000" cy="5105573"/>
        </p:xfrm>
        <a:graphic>
          <a:graphicData uri="http://schemas.openxmlformats.org/drawingml/2006/table">
            <a:tbl>
              <a:tblPr/>
              <a:tblGrid>
                <a:gridCol w="4953000"/>
                <a:gridCol w="3048000"/>
              </a:tblGrid>
              <a:tr h="518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80808"/>
                          </a:solidFill>
                          <a:effectLst/>
                          <a:latin typeface="Gill Sans MT" pitchFamily="34" charset="0"/>
                          <a:cs typeface="Arial" pitchFamily="34" charset="0"/>
                        </a:rPr>
                        <a:t>Disease </a:t>
                      </a:r>
                    </a:p>
                  </a:txBody>
                  <a:tcPr marL="61281" marR="61281" marT="45698" marB="4569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80808"/>
                          </a:solidFill>
                          <a:effectLst/>
                          <a:latin typeface="Gill Sans MT" pitchFamily="34" charset="0"/>
                          <a:cs typeface="Arial" pitchFamily="34" charset="0"/>
                        </a:rPr>
                        <a:t>Rate Per 100,000</a:t>
                      </a:r>
                    </a:p>
                  </a:txBody>
                  <a:tcPr marL="61281" marR="61281" marT="45698" marB="4569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57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80808"/>
                          </a:solidFill>
                          <a:effectLst/>
                          <a:latin typeface="Gill Sans MT" pitchFamily="34" charset="0"/>
                          <a:cs typeface="Arial" pitchFamily="34" charset="0"/>
                        </a:rPr>
                        <a:t> 1. Chlamydia</a:t>
                      </a:r>
                    </a:p>
                  </a:txBody>
                  <a:tcPr marL="61281" marR="61281" marT="45698" marB="4569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466.9</a:t>
                      </a:r>
                    </a:p>
                  </a:txBody>
                  <a:tcPr marL="61281" marR="61281" marT="45698" marB="4569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57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80808"/>
                          </a:solidFill>
                          <a:effectLst/>
                          <a:latin typeface="Gill Sans MT" pitchFamily="34" charset="0"/>
                          <a:cs typeface="Arial" pitchFamily="34" charset="0"/>
                        </a:rPr>
                        <a:t> 2. Gonorrhea</a:t>
                      </a:r>
                    </a:p>
                  </a:txBody>
                  <a:tcPr marL="61281" marR="61281" marT="45698" marB="45698"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110.8</a:t>
                      </a:r>
                    </a:p>
                  </a:txBody>
                  <a:tcPr marL="61281" marR="61281" marT="45698" marB="45698" horzOverflow="overflow">
                    <a:lnL>
                      <a:noFill/>
                    </a:lnL>
                    <a:lnR>
                      <a:noFill/>
                    </a:lnR>
                    <a:lnT>
                      <a:noFill/>
                    </a:lnT>
                    <a:lnB>
                      <a:noFill/>
                    </a:lnB>
                    <a:lnTlToBr>
                      <a:noFill/>
                    </a:lnTlToBr>
                    <a:lnBlToTr>
                      <a:noFill/>
                    </a:lnBlToTr>
                    <a:noFill/>
                  </a:tcPr>
                </a:tc>
              </a:tr>
              <a:tr h="457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215968"/>
                          </a:solidFill>
                          <a:effectLst/>
                          <a:latin typeface="Gill Sans MT" pitchFamily="34" charset="0"/>
                          <a:cs typeface="Arial" pitchFamily="34" charset="0"/>
                        </a:rPr>
                        <a:t> </a:t>
                      </a:r>
                      <a:r>
                        <a:rPr kumimoji="0" lang="en-US" sz="2400" b="1" i="0" u="none" strike="noStrike" cap="none" normalizeH="0" baseline="0" smtClean="0">
                          <a:ln>
                            <a:noFill/>
                          </a:ln>
                          <a:solidFill>
                            <a:schemeClr val="tx1"/>
                          </a:solidFill>
                          <a:effectLst/>
                          <a:latin typeface="Gill Sans MT" pitchFamily="34" charset="0"/>
                          <a:cs typeface="Arial" pitchFamily="34" charset="0"/>
                        </a:rPr>
                        <a:t>3. Lyme disease</a:t>
                      </a:r>
                    </a:p>
                  </a:txBody>
                  <a:tcPr marL="61281" marR="61281" marT="45698" marB="45698" horzOverflow="overflow">
                    <a:lnL>
                      <a:noFill/>
                    </a:lnL>
                    <a:lnR>
                      <a:noFill/>
                    </a:lnR>
                    <a:lnT>
                      <a:noFill/>
                    </a:lnT>
                    <a:lnB>
                      <a:noFill/>
                    </a:lnB>
                    <a:lnTlToBr>
                      <a:noFill/>
                    </a:lnTlToBr>
                    <a:lnBlToTr>
                      <a:noFill/>
                    </a:lnBlToTr>
                    <a:solidFill>
                      <a:schemeClr val="bg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Gill Sans MT" pitchFamily="34" charset="0"/>
                          <a:cs typeface="Arial" pitchFamily="34" charset="0"/>
                        </a:rPr>
                        <a:t>23.2</a:t>
                      </a:r>
                    </a:p>
                  </a:txBody>
                  <a:tcPr marL="61281" marR="61281" marT="45698" marB="45698" horzOverflow="overflow">
                    <a:lnL>
                      <a:noFill/>
                    </a:lnL>
                    <a:lnR>
                      <a:noFill/>
                    </a:lnR>
                    <a:lnT>
                      <a:noFill/>
                    </a:lnT>
                    <a:lnB>
                      <a:noFill/>
                    </a:lnB>
                    <a:lnTlToBr>
                      <a:noFill/>
                    </a:lnTlToBr>
                    <a:lnBlToTr>
                      <a:noFill/>
                    </a:lnBlToTr>
                    <a:solidFill>
                      <a:schemeClr val="bg2"/>
                    </a:solidFill>
                  </a:tcPr>
                </a:tc>
              </a:tr>
              <a:tr h="457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 4. HIV/AIDS</a:t>
                      </a:r>
                      <a:endParaRPr kumimoji="0" lang="en-US" sz="2400" b="0" i="1" u="none" strike="noStrike" cap="none" normalizeH="0" baseline="0" smtClean="0">
                        <a:ln>
                          <a:noFill/>
                        </a:ln>
                        <a:solidFill>
                          <a:srgbClr val="080808"/>
                        </a:solidFill>
                        <a:effectLst/>
                        <a:latin typeface="Gill Sans MT" pitchFamily="34" charset="0"/>
                        <a:cs typeface="Arial" pitchFamily="34" charset="0"/>
                      </a:endParaRPr>
                    </a:p>
                  </a:txBody>
                  <a:tcPr marL="61281" marR="61281" marT="45698" marB="45698"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20.1</a:t>
                      </a:r>
                    </a:p>
                  </a:txBody>
                  <a:tcPr marL="61281" marR="61281" marT="45698" marB="45698" horzOverflow="overflow">
                    <a:lnL>
                      <a:noFill/>
                    </a:lnL>
                    <a:lnR>
                      <a:noFill/>
                    </a:lnR>
                    <a:lnT>
                      <a:noFill/>
                    </a:lnT>
                    <a:lnB>
                      <a:noFill/>
                    </a:lnB>
                    <a:lnTlToBr>
                      <a:noFill/>
                    </a:lnTlToBr>
                    <a:lnBlToTr>
                      <a:noFill/>
                    </a:lnBlToTr>
                    <a:noFill/>
                  </a:tcPr>
                </a:tc>
              </a:tr>
              <a:tr h="457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 5. Salmonellosis</a:t>
                      </a:r>
                    </a:p>
                  </a:txBody>
                  <a:tcPr marL="61281" marR="61281" marT="45698" marB="45698"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17.3</a:t>
                      </a:r>
                    </a:p>
                  </a:txBody>
                  <a:tcPr marL="61281" marR="61281" marT="45698" marB="45698" horzOverflow="overflow">
                    <a:lnL>
                      <a:noFill/>
                    </a:lnL>
                    <a:lnR>
                      <a:noFill/>
                    </a:lnR>
                    <a:lnT>
                      <a:noFill/>
                    </a:lnT>
                    <a:lnB>
                      <a:noFill/>
                    </a:lnB>
                    <a:lnTlToBr>
                      <a:noFill/>
                    </a:lnTlToBr>
                    <a:lnBlToTr>
                      <a:noFill/>
                    </a:lnBlToTr>
                    <a:noFill/>
                  </a:tcPr>
                </a:tc>
              </a:tr>
              <a:tr h="457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 6. Campylobacteriosis</a:t>
                      </a:r>
                    </a:p>
                  </a:txBody>
                  <a:tcPr marL="61281" marR="61281" marT="45698" marB="45698"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10.6</a:t>
                      </a:r>
                    </a:p>
                  </a:txBody>
                  <a:tcPr marL="61281" marR="61281" marT="45698" marB="45698" horzOverflow="overflow">
                    <a:lnL>
                      <a:noFill/>
                    </a:lnL>
                    <a:lnR>
                      <a:noFill/>
                    </a:lnR>
                    <a:lnT>
                      <a:noFill/>
                    </a:lnT>
                    <a:lnB>
                      <a:noFill/>
                    </a:lnB>
                    <a:lnTlToBr>
                      <a:noFill/>
                    </a:lnTlToBr>
                    <a:lnBlToTr>
                      <a:noFill/>
                    </a:lnBlToTr>
                    <a:noFill/>
                  </a:tcPr>
                </a:tc>
              </a:tr>
              <a:tr h="45713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 7. </a:t>
                      </a:r>
                      <a:r>
                        <a:rPr kumimoji="0" lang="en-US" sz="2400" b="0" i="1" u="none" strike="noStrike" cap="none" normalizeH="0" baseline="0" smtClean="0">
                          <a:ln>
                            <a:noFill/>
                          </a:ln>
                          <a:solidFill>
                            <a:srgbClr val="080808"/>
                          </a:solidFill>
                          <a:effectLst/>
                          <a:latin typeface="Gill Sans MT" pitchFamily="34" charset="0"/>
                          <a:cs typeface="Arial" pitchFamily="34" charset="0"/>
                        </a:rPr>
                        <a:t>Strep.</a:t>
                      </a:r>
                      <a:r>
                        <a:rPr kumimoji="0" lang="en-US" sz="2400" b="0" i="0" u="none" strike="noStrike" cap="none" normalizeH="0" baseline="0" smtClean="0">
                          <a:ln>
                            <a:noFill/>
                          </a:ln>
                          <a:solidFill>
                            <a:srgbClr val="080808"/>
                          </a:solidFill>
                          <a:effectLst/>
                          <a:latin typeface="Gill Sans MT" pitchFamily="34" charset="0"/>
                          <a:cs typeface="Arial" pitchFamily="34" charset="0"/>
                        </a:rPr>
                        <a:t> Group B, invasive</a:t>
                      </a:r>
                    </a:p>
                  </a:txBody>
                  <a:tcPr marL="61281" marR="61281" marT="45698" marB="45698"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10.4</a:t>
                      </a:r>
                    </a:p>
                  </a:txBody>
                  <a:tcPr marL="61281" marR="61281" marT="45698" marB="45698" horzOverflow="overflow">
                    <a:lnL>
                      <a:noFill/>
                    </a:lnL>
                    <a:lnR>
                      <a:noFill/>
                    </a:lnR>
                    <a:lnT>
                      <a:noFill/>
                    </a:lnT>
                    <a:lnB>
                      <a:noFill/>
                    </a:lnB>
                    <a:lnTlToBr>
                      <a:noFill/>
                    </a:lnTlToBr>
                    <a:lnBlToTr>
                      <a:noFill/>
                    </a:lnBlToTr>
                    <a:noFill/>
                  </a:tcPr>
                </a:tc>
              </a:tr>
              <a:tr h="473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 8. </a:t>
                      </a:r>
                      <a:r>
                        <a:rPr kumimoji="0" lang="en-US" sz="2400" b="0" i="1" u="none" strike="noStrike" cap="none" normalizeH="0" baseline="0" smtClean="0">
                          <a:ln>
                            <a:noFill/>
                          </a:ln>
                          <a:solidFill>
                            <a:srgbClr val="080808"/>
                          </a:solidFill>
                          <a:effectLst/>
                          <a:latin typeface="Gill Sans MT" pitchFamily="34" charset="0"/>
                          <a:cs typeface="Arial" pitchFamily="34" charset="0"/>
                        </a:rPr>
                        <a:t>Strep. pneumoniae</a:t>
                      </a:r>
                      <a:r>
                        <a:rPr kumimoji="0" lang="en-US" sz="2400" b="0" i="0" u="none" strike="noStrike" cap="none" normalizeH="0" baseline="0" smtClean="0">
                          <a:ln>
                            <a:noFill/>
                          </a:ln>
                          <a:solidFill>
                            <a:srgbClr val="080808"/>
                          </a:solidFill>
                          <a:effectLst/>
                          <a:latin typeface="Gill Sans MT" pitchFamily="34" charset="0"/>
                          <a:cs typeface="Arial" pitchFamily="34" charset="0"/>
                        </a:rPr>
                        <a:t>, invasive</a:t>
                      </a:r>
                    </a:p>
                  </a:txBody>
                  <a:tcPr marL="61281" marR="61281" marT="45698" marB="45698"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10.1</a:t>
                      </a:r>
                    </a:p>
                  </a:txBody>
                  <a:tcPr marL="61281" marR="61281" marT="45698" marB="45698" horzOverflow="overflow">
                    <a:lnL>
                      <a:noFill/>
                    </a:lnL>
                    <a:lnR>
                      <a:noFill/>
                    </a:lnR>
                    <a:lnT>
                      <a:noFill/>
                    </a:lnT>
                    <a:lnB>
                      <a:noFill/>
                    </a:lnB>
                    <a:lnTlToBr>
                      <a:noFill/>
                    </a:lnTlToBr>
                    <a:lnBlToTr>
                      <a:noFill/>
                    </a:lnBlToTr>
                    <a:noFill/>
                  </a:tcPr>
                </a:tc>
              </a:tr>
              <a:tr h="45713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 9. Meningitis, aseptic</a:t>
                      </a:r>
                    </a:p>
                  </a:txBody>
                  <a:tcPr marL="61281" marR="61281" marT="45698" marB="45698"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9.0</a:t>
                      </a:r>
                    </a:p>
                  </a:txBody>
                  <a:tcPr marL="61281" marR="61281" marT="45698" marB="45698" horzOverflow="overflow">
                    <a:lnL>
                      <a:noFill/>
                    </a:lnL>
                    <a:lnR>
                      <a:noFill/>
                    </a:lnR>
                    <a:lnT>
                      <a:noFill/>
                    </a:lnT>
                    <a:lnB>
                      <a:noFill/>
                    </a:lnB>
                    <a:lnTlToBr>
                      <a:noFill/>
                    </a:lnTlToBr>
                    <a:lnBlToTr>
                      <a:noFill/>
                    </a:lnBlToTr>
                    <a:noFill/>
                  </a:tcPr>
                </a:tc>
              </a:tr>
              <a:tr h="45713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smtClean="0">
                          <a:ln>
                            <a:noFill/>
                          </a:ln>
                          <a:solidFill>
                            <a:srgbClr val="080808"/>
                          </a:solidFill>
                          <a:effectLst/>
                          <a:latin typeface="Gill Sans MT" pitchFamily="34" charset="0"/>
                          <a:cs typeface="Arial" pitchFamily="34" charset="0"/>
                        </a:rPr>
                        <a:t>10. </a:t>
                      </a:r>
                      <a:r>
                        <a:rPr kumimoji="0" lang="en-US" sz="2400" b="0" i="0" u="none" strike="noStrike" cap="none" normalizeH="0" baseline="0" smtClean="0">
                          <a:ln>
                            <a:noFill/>
                          </a:ln>
                          <a:solidFill>
                            <a:srgbClr val="002060"/>
                          </a:solidFill>
                          <a:effectLst/>
                          <a:latin typeface="Gill Sans MT" pitchFamily="34" charset="0"/>
                          <a:cs typeface="Arial" pitchFamily="34" charset="0"/>
                        </a:rPr>
                        <a:t>Syphilis, Primary  &amp; Secondary</a:t>
                      </a:r>
                    </a:p>
                  </a:txBody>
                  <a:tcPr marL="61281" marR="61281" marT="45698" marB="45698"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80808"/>
                          </a:solidFill>
                          <a:effectLst/>
                          <a:latin typeface="Gill Sans MT" pitchFamily="34" charset="0"/>
                          <a:cs typeface="Arial" pitchFamily="34" charset="0"/>
                        </a:rPr>
                        <a:t>7.8</a:t>
                      </a:r>
                    </a:p>
                  </a:txBody>
                  <a:tcPr marL="61281" marR="61281" marT="45698" marB="45698" horzOverflow="overflow">
                    <a:lnL>
                      <a:noFill/>
                    </a:lnL>
                    <a:lnR>
                      <a:noFill/>
                    </a:lnR>
                    <a:lnT>
                      <a:noFill/>
                    </a:lnT>
                    <a:lnB>
                      <a:noFill/>
                    </a:lnB>
                    <a:lnTlToBr>
                      <a:noFill/>
                    </a:lnTlToBr>
                    <a:lnBlToTr>
                      <a:noFill/>
                    </a:lnBlToTr>
                    <a:noFill/>
                  </a:tcPr>
                </a:tc>
              </a:tr>
            </a:tbl>
          </a:graphicData>
        </a:graphic>
      </p:graphicFrame>
      <p:sp>
        <p:nvSpPr>
          <p:cNvPr id="4" name="TextBox 3"/>
          <p:cNvSpPr txBox="1"/>
          <p:nvPr/>
        </p:nvSpPr>
        <p:spPr>
          <a:xfrm>
            <a:off x="481809" y="0"/>
            <a:ext cx="7854073" cy="1323439"/>
          </a:xfrm>
          <a:prstGeom prst="rect">
            <a:avLst/>
          </a:prstGeom>
          <a:noFill/>
        </p:spPr>
        <p:txBody>
          <a:bodyPr wrap="none">
            <a:spAutoFit/>
          </a:bodyPr>
          <a:lstStyle/>
          <a:p>
            <a:pPr algn="ctr" fontAlgn="auto">
              <a:spcBef>
                <a:spcPts val="0"/>
              </a:spcBef>
              <a:spcAft>
                <a:spcPts val="0"/>
              </a:spcAft>
              <a:defRPr/>
            </a:pPr>
            <a:r>
              <a:rPr lang="en-US" sz="4000" b="1" dirty="0">
                <a:ln w="1905"/>
                <a:effectLst>
                  <a:innerShdw blurRad="69850" dist="43180" dir="5400000">
                    <a:srgbClr val="000000">
                      <a:alpha val="65000"/>
                    </a:srgbClr>
                  </a:innerShdw>
                </a:effectLst>
                <a:latin typeface="+mj-lt"/>
                <a:ea typeface="+mj-ea"/>
                <a:cs typeface="+mj-cs"/>
              </a:rPr>
              <a:t>Ten Most Commonly Reported</a:t>
            </a:r>
          </a:p>
          <a:p>
            <a:pPr algn="ctr" fontAlgn="auto">
              <a:spcBef>
                <a:spcPts val="0"/>
              </a:spcBef>
              <a:spcAft>
                <a:spcPts val="0"/>
              </a:spcAft>
              <a:defRPr/>
            </a:pPr>
            <a:r>
              <a:rPr lang="en-US" sz="4000" b="1" dirty="0">
                <a:ln w="1905"/>
                <a:effectLst>
                  <a:innerShdw blurRad="69850" dist="43180" dir="5400000">
                    <a:srgbClr val="000000">
                      <a:alpha val="65000"/>
                    </a:srgbClr>
                  </a:innerShdw>
                </a:effectLst>
                <a:latin typeface="+mj-lt"/>
                <a:ea typeface="+mj-ea"/>
                <a:cs typeface="+mj-cs"/>
              </a:rPr>
              <a:t>Notifiable Diseases, Maryland, 2011</a:t>
            </a:r>
            <a:endParaRPr lang="en-US" sz="4000" b="1" dirty="0">
              <a:latin typeface="+mj-lt"/>
            </a:endParaRPr>
          </a:p>
        </p:txBody>
      </p:sp>
    </p:spTree>
    <p:extLst>
      <p:ext uri="{BB962C8B-B14F-4D97-AF65-F5344CB8AC3E}">
        <p14:creationId xmlns:p14="http://schemas.microsoft.com/office/powerpoint/2010/main" val="188061310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4653</TotalTime>
  <Words>3302</Words>
  <Application>Microsoft Office PowerPoint</Application>
  <PresentationFormat>On-screen Show (4:3)</PresentationFormat>
  <Paragraphs>367</Paragraphs>
  <Slides>39</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Microsoft Excel 97-2003 Worksheet</vt:lpstr>
      <vt:lpstr>Lyme Disease  and Post-treatment Lyme Disease Syndrome</vt:lpstr>
      <vt:lpstr>No Relevant Financial Relationships  with Commercial Interests  We will not reference an unlabeled or unapproved use of a drug or product in my presentation.</vt:lpstr>
      <vt:lpstr>Learning Objectives</vt:lpstr>
      <vt:lpstr>Lyme Disease a Leading World Wide Infectious Disease</vt:lpstr>
      <vt:lpstr>PowerPoint Presentation</vt:lpstr>
      <vt:lpstr>PowerPoint Presentation</vt:lpstr>
      <vt:lpstr>PowerPoint Presentation</vt:lpstr>
      <vt:lpstr>PowerPoint Presentation</vt:lpstr>
      <vt:lpstr>PowerPoint Presentation</vt:lpstr>
      <vt:lpstr>Stages of Lyme Disease are Defined by the Signs of Infection</vt:lpstr>
      <vt:lpstr>PowerPoint Presentation</vt:lpstr>
      <vt:lpstr>PowerPoint Presentation</vt:lpstr>
      <vt:lpstr>Only 20-30% of EM are Classic Target Lesions</vt:lpstr>
      <vt:lpstr>Disseminated Rash of Lyme Disease is Atypical in Appearance</vt:lpstr>
      <vt:lpstr>Atypical Presentations of Early Lyme Disease Without EM Rash </vt:lpstr>
      <vt:lpstr>PowerPoint Presentation</vt:lpstr>
      <vt:lpstr>Babesia microti and Co-Infections </vt:lpstr>
      <vt:lpstr> Tick-borne Viruses  </vt:lpstr>
      <vt:lpstr>Natural History of Untreated Lyme disease – Early Disseminated Infection</vt:lpstr>
      <vt:lpstr> Three Sudden Cardiac Deaths Associated with Lyme Carditis – United States, November 2012 – July 2013.   CDC MMWR 2013 Weekly/Vol. 62/No. 49. 993-996 </vt:lpstr>
      <vt:lpstr>General Principles in the Diagnosis of Lyme Disease</vt:lpstr>
      <vt:lpstr>Antibody testing is used for confirming exposure</vt:lpstr>
      <vt:lpstr>Treatment</vt:lpstr>
      <vt:lpstr>Prognosis </vt:lpstr>
      <vt:lpstr>Post-treatment Symptoms are Real,  But What Should we Name Them?</vt:lpstr>
      <vt:lpstr>Does Chronic Lyme Disease Exist?</vt:lpstr>
      <vt:lpstr>PowerPoint Presentation</vt:lpstr>
      <vt:lpstr>PowerPoint Presentation</vt:lpstr>
      <vt:lpstr>PowerPoint Presentation</vt:lpstr>
      <vt:lpstr>PowerPoint Presentation</vt:lpstr>
      <vt:lpstr>Excluding re-infection in Patients with Persistent or Recurrent Symptoms</vt:lpstr>
      <vt:lpstr>Hypothesis for Pathophysiology of PTLDS</vt:lpstr>
      <vt:lpstr>SLICE Study</vt:lpstr>
      <vt:lpstr>PowerPoint Presentation</vt:lpstr>
      <vt:lpstr>Blood Cytokine and Chemokine levels in  Acute Lyme Disease vs. Uninfected Controls</vt:lpstr>
      <vt:lpstr>Take-Home Points</vt:lpstr>
      <vt:lpstr>SLICE Study: Understanding the Impact of Lyme disease on human health and immune function</vt:lpstr>
      <vt:lpstr>McHugh’s four perspectives</vt:lpstr>
      <vt:lpstr>How is PTLDS distinguished from other Symptom based syndromes</vt:lpstr>
    </vt:vector>
  </TitlesOfParts>
  <Company>Johns Hopkins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Lyme Disease is a Trainwreck</dc:title>
  <dc:creator>jaucott2</dc:creator>
  <cp:lastModifiedBy>Windows User</cp:lastModifiedBy>
  <cp:revision>279</cp:revision>
  <dcterms:created xsi:type="dcterms:W3CDTF">2012-01-20T16:50:25Z</dcterms:created>
  <dcterms:modified xsi:type="dcterms:W3CDTF">2014-02-06T13:33:50Z</dcterms:modified>
</cp:coreProperties>
</file>