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6858000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62"/>
    <p:restoredTop sz="96296"/>
  </p:normalViewPr>
  <p:slideViewPr>
    <p:cSldViewPr snapToGrid="0">
      <p:cViewPr>
        <p:scale>
          <a:sx n="112" d="100"/>
          <a:sy n="112" d="100"/>
        </p:scale>
        <p:origin x="1304" y="-30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25DD6-C227-584E-A13D-CA2866C40461}" type="datetimeFigureOut">
              <a:rPr lang="es-ES_tradnl" smtClean="0"/>
              <a:t>15/1/23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FF6CE-2D59-CB4B-A791-8B0B8532256A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63428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25DD6-C227-584E-A13D-CA2866C40461}" type="datetimeFigureOut">
              <a:rPr lang="es-ES_tradnl" smtClean="0"/>
              <a:t>15/1/23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FF6CE-2D59-CB4B-A791-8B0B8532256A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50002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25DD6-C227-584E-A13D-CA2866C40461}" type="datetimeFigureOut">
              <a:rPr lang="es-ES_tradnl" smtClean="0"/>
              <a:t>15/1/23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FF6CE-2D59-CB4B-A791-8B0B8532256A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10617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25DD6-C227-584E-A13D-CA2866C40461}" type="datetimeFigureOut">
              <a:rPr lang="es-ES_tradnl" smtClean="0"/>
              <a:t>15/1/23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FF6CE-2D59-CB4B-A791-8B0B8532256A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21055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25DD6-C227-584E-A13D-CA2866C40461}" type="datetimeFigureOut">
              <a:rPr lang="es-ES_tradnl" smtClean="0"/>
              <a:t>15/1/23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FF6CE-2D59-CB4B-A791-8B0B8532256A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647936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25DD6-C227-584E-A13D-CA2866C40461}" type="datetimeFigureOut">
              <a:rPr lang="es-ES_tradnl" smtClean="0"/>
              <a:t>15/1/23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FF6CE-2D59-CB4B-A791-8B0B8532256A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71077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25DD6-C227-584E-A13D-CA2866C40461}" type="datetimeFigureOut">
              <a:rPr lang="es-ES_tradnl" smtClean="0"/>
              <a:t>15/1/23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FF6CE-2D59-CB4B-A791-8B0B8532256A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64096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25DD6-C227-584E-A13D-CA2866C40461}" type="datetimeFigureOut">
              <a:rPr lang="es-ES_tradnl" smtClean="0"/>
              <a:t>15/1/23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FF6CE-2D59-CB4B-A791-8B0B8532256A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08355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25DD6-C227-584E-A13D-CA2866C40461}" type="datetimeFigureOut">
              <a:rPr lang="es-ES_tradnl" smtClean="0"/>
              <a:t>15/1/23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FF6CE-2D59-CB4B-A791-8B0B8532256A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645309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25DD6-C227-584E-A13D-CA2866C40461}" type="datetimeFigureOut">
              <a:rPr lang="es-ES_tradnl" smtClean="0"/>
              <a:t>15/1/23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FF6CE-2D59-CB4B-A791-8B0B8532256A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89580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25DD6-C227-584E-A13D-CA2866C40461}" type="datetimeFigureOut">
              <a:rPr lang="es-ES_tradnl" smtClean="0"/>
              <a:t>15/1/23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FF6CE-2D59-CB4B-A791-8B0B8532256A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96534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125DD6-C227-584E-A13D-CA2866C40461}" type="datetimeFigureOut">
              <a:rPr lang="es-ES_tradnl" smtClean="0"/>
              <a:t>15/1/23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8FF6CE-2D59-CB4B-A791-8B0B8532256A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64868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gif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FE42D-9BF5-51AF-B6B6-667649CE26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4350" y="290445"/>
            <a:ext cx="5829300" cy="1112560"/>
          </a:xfrm>
        </p:spPr>
        <p:txBody>
          <a:bodyPr>
            <a:normAutofit/>
          </a:bodyPr>
          <a:lstStyle/>
          <a:p>
            <a:r>
              <a:rPr lang="es-ES_tradnl" sz="3600" b="1" dirty="0" err="1">
                <a:solidFill>
                  <a:schemeClr val="tx2"/>
                </a:solidFill>
              </a:rPr>
              <a:t>Melioidosis</a:t>
            </a:r>
            <a:r>
              <a:rPr lang="es-ES_tradnl" sz="3600" b="1" dirty="0">
                <a:solidFill>
                  <a:schemeClr val="tx2"/>
                </a:solidFill>
              </a:rPr>
              <a:t> cutánea: la masa no neoplásica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9BA9CF-B142-D640-2B98-6FBA413D29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8640" y="2248007"/>
            <a:ext cx="3796229" cy="2074431"/>
          </a:xfrm>
        </p:spPr>
        <p:txBody>
          <a:bodyPr>
            <a:noAutofit/>
          </a:bodyPr>
          <a:lstStyle/>
          <a:p>
            <a:pPr algn="just"/>
            <a:r>
              <a:rPr lang="es-ES" sz="11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Introducción</a:t>
            </a:r>
            <a:r>
              <a:rPr lang="es-E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PA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E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La </a:t>
            </a:r>
            <a:r>
              <a:rPr lang="es-ES" sz="1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melioidosis</a:t>
            </a:r>
            <a:r>
              <a:rPr lang="es-E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es una infección causada por el bacilo </a:t>
            </a:r>
            <a:r>
              <a:rPr lang="es-ES" sz="1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gram</a:t>
            </a:r>
            <a:r>
              <a:rPr lang="es-E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negativo </a:t>
            </a:r>
            <a:r>
              <a:rPr lang="es-ES" sz="1100" dirty="0" err="1">
                <a:solidFill>
                  <a:schemeClr val="tx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Burkholderia</a:t>
            </a:r>
            <a:r>
              <a:rPr lang="es-ES" sz="1100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100" dirty="0" err="1">
                <a:solidFill>
                  <a:schemeClr val="tx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pseudomallei</a:t>
            </a:r>
            <a:r>
              <a:rPr lang="es-E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; su espectro de presentación incluye desde neumonía y/o infección cutánea a enfermedad diseminada con septicemia fulminante. </a:t>
            </a:r>
            <a:endParaRPr lang="en-PA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E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Se estiman 165 000 casos anuales a nivel mundial. Suele tener preferencia por países con clima tropical y subtropical. En Panamá existe </a:t>
            </a:r>
            <a:r>
              <a:rPr lang="es-ES" sz="1100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un</a:t>
            </a:r>
            <a:r>
              <a:rPr lang="es-E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estudio de dos hospitales de tercer nivel, del 2007 al 2017 con reporte de 12 casos; el principal factor de riesgo fue antecedente de </a:t>
            </a:r>
            <a:r>
              <a:rPr lang="es-ES" sz="1100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diabetes mellitus tipo 2</a:t>
            </a:r>
            <a:r>
              <a:rPr lang="es-E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(DM2), ninguno con presentación cutánea. </a:t>
            </a:r>
            <a:endParaRPr lang="en-PA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S_tradnl" sz="11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D22ED8-C08F-4C25-8239-FE26B34323C7}"/>
              </a:ext>
            </a:extLst>
          </p:cNvPr>
          <p:cNvSpPr txBox="1"/>
          <p:nvPr/>
        </p:nvSpPr>
        <p:spPr>
          <a:xfrm>
            <a:off x="1929147" y="1403005"/>
            <a:ext cx="299973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sz="1400" dirty="0"/>
              <a:t>Dra. Verónica Billingslea</a:t>
            </a:r>
          </a:p>
          <a:p>
            <a:pPr algn="ctr"/>
            <a:r>
              <a:rPr lang="es-ES_tradnl" sz="1400" dirty="0"/>
              <a:t>Médico residente de medicina interna </a:t>
            </a:r>
          </a:p>
          <a:p>
            <a:pPr algn="ctr"/>
            <a:r>
              <a:rPr lang="es-ES_tradnl" sz="1400" dirty="0"/>
              <a:t>Hospital Regional Rafael Estévez</a:t>
            </a:r>
          </a:p>
        </p:txBody>
      </p:sp>
      <p:pic>
        <p:nvPicPr>
          <p:cNvPr id="6" name="Picture 5" descr="A picture containing person, person, close&#10;&#10;Description automatically generated">
            <a:extLst>
              <a:ext uri="{FF2B5EF4-FFF2-40B4-BE49-F238E27FC236}">
                <a16:creationId xmlns:a16="http://schemas.microsoft.com/office/drawing/2014/main" id="{399526A7-BBB3-C387-C3AF-23543FD0D2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6952" y="2271743"/>
            <a:ext cx="1898548" cy="1393615"/>
          </a:xfrm>
          <a:prstGeom prst="rect">
            <a:avLst/>
          </a:prstGeom>
        </p:spPr>
      </p:pic>
      <p:pic>
        <p:nvPicPr>
          <p:cNvPr id="8" name="Picture 7" descr="A picture containing wave&#10;&#10;Description automatically generated">
            <a:extLst>
              <a:ext uri="{FF2B5EF4-FFF2-40B4-BE49-F238E27FC236}">
                <a16:creationId xmlns:a16="http://schemas.microsoft.com/office/drawing/2014/main" id="{2808E85D-2CE3-34F4-C4A0-6EA3459219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5427" y="7914271"/>
            <a:ext cx="1903090" cy="14936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528676F-3AA1-54A7-548E-18632A013450}"/>
              </a:ext>
            </a:extLst>
          </p:cNvPr>
          <p:cNvSpPr txBox="1"/>
          <p:nvPr/>
        </p:nvSpPr>
        <p:spPr>
          <a:xfrm>
            <a:off x="403110" y="4049156"/>
            <a:ext cx="3693465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PA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ES" sz="11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Caso clínico:</a:t>
            </a:r>
            <a:endParaRPr lang="en-PA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E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Femenina de 59 años con historia de aparición de masa axilar izquierda con crecimiento progresivo hacia mama y pared torácica, se asoció a dolor y pérdida de peso involuntario de aproximadamente 3 tallas en 3 meses . </a:t>
            </a:r>
            <a:endParaRPr lang="en-PA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ES" sz="11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Antecedentes personales: </a:t>
            </a:r>
            <a:r>
              <a:rPr lang="es-E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DM2 </a:t>
            </a:r>
            <a:endParaRPr lang="en-PA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ES" sz="11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Examen físico</a:t>
            </a:r>
            <a:endParaRPr lang="en-PA" sz="11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E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Masa de aproximadamente 15 cm  de diámetro, consistencia suave, adherida a planos, que se extiende desde línea axilar posterior hasta línea medio clavicular, incluyendo región mamaria, no dolorosa a la palpación. No asociado a calor local, eritema o ulceración.</a:t>
            </a:r>
            <a:endParaRPr lang="en-PA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ES" sz="11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Estudios complementarios</a:t>
            </a:r>
            <a:endParaRPr lang="en-PA" sz="11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ES" sz="1100" dirty="0"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s-E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eucocitosis, neutrofilia y anemia arregenerativa normocítica, normocrómica heterogénea severa. </a:t>
            </a:r>
            <a:endParaRPr lang="en-PA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E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Descompensación simple de DM2, marcadores inflamatorios elevados. Serología por HIV negativo.</a:t>
            </a:r>
            <a:endParaRPr lang="en-PA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ES" sz="11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Tomografía de tórax  y mamografía cuyos hallazgos se presentan en las figuras 2 y 3.</a:t>
            </a:r>
            <a:endParaRPr lang="en-PA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ES" sz="11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Se realizó biopsia utilizando aguja gruesa, se observó salida de abundante material seropurulento, días posteriores presenta ulceración en área quirúrgica</a:t>
            </a:r>
            <a:endParaRPr lang="en-PA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ES" sz="11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Patología informó abundante material necrótico e inflamatorio; por sospecha de componente neoplásico se realiza biopsia </a:t>
            </a:r>
            <a:r>
              <a:rPr lang="es-ES" sz="11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excisional</a:t>
            </a:r>
            <a:r>
              <a:rPr lang="es-ES" sz="11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con hallazgo de necrosis de tejidos blandos (fig.4) e inflamación </a:t>
            </a:r>
            <a:r>
              <a:rPr lang="es-ES" sz="11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periducatal</a:t>
            </a:r>
            <a:r>
              <a:rPr lang="es-ES" sz="11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sin células sugestivas de malignidad. E</a:t>
            </a:r>
            <a:r>
              <a:rPr lang="es-ES" sz="11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 cultivo de secreción resultó positivo para </a:t>
            </a:r>
            <a:r>
              <a:rPr lang="es-ES" sz="11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Burkhordelia</a:t>
            </a:r>
            <a:r>
              <a:rPr lang="es-ES" sz="11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1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pseudomallei</a:t>
            </a:r>
            <a:r>
              <a:rPr lang="es-ES" sz="11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PA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ES" sz="11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Se brindó manejo con antibioticoterapia, limpieza y desbridamiento con evolución clínica favorable. Paciente actualmente continúa con antibioticoterapia ambulatoria para erradicación. </a:t>
            </a:r>
            <a:endParaRPr lang="en-PA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S_tradnl" sz="11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0BE069-EE32-EAF4-C34B-2D12C98D0CB0}"/>
              </a:ext>
            </a:extLst>
          </p:cNvPr>
          <p:cNvSpPr txBox="1"/>
          <p:nvPr/>
        </p:nvSpPr>
        <p:spPr>
          <a:xfrm>
            <a:off x="381667" y="9636676"/>
            <a:ext cx="6157109" cy="1615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1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Discusión</a:t>
            </a:r>
            <a:r>
              <a:rPr lang="es-E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PA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E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La incidencia de </a:t>
            </a:r>
            <a:r>
              <a:rPr lang="es-ES" sz="1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melioidosis</a:t>
            </a:r>
            <a:r>
              <a:rPr lang="es-E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es poco conocida en nuestro país. Su presentación como infección de tejidos blandos ocurre en 15-30% de los casos, podría evolucionar a bacteriemia con shock séptico hasta en 40%, la cual podría ser mortal. </a:t>
            </a:r>
            <a:endParaRPr lang="en-PA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E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Por su presentación tan diversa puede confundirse con otras enfermedades, por lo que se hace indispensable alta sospecha y cultivos para el diagnóstico. </a:t>
            </a:r>
            <a:endParaRPr lang="en-PA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E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Del 2021 al 2022 se han reportado 4 casos en el Hospital Rafael Estévez. </a:t>
            </a:r>
            <a:endParaRPr lang="en-PA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E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La realización de mas estudios epidemiológicos proveería de una oportunidad de mitigar riesgos de salud pública. </a:t>
            </a:r>
            <a:endParaRPr lang="en-PA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02D6D3C-8826-5749-D83A-1C69D691F296}"/>
              </a:ext>
            </a:extLst>
          </p:cNvPr>
          <p:cNvSpPr txBox="1"/>
          <p:nvPr/>
        </p:nvSpPr>
        <p:spPr>
          <a:xfrm>
            <a:off x="4244869" y="7091930"/>
            <a:ext cx="22133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800"/>
            </a:lvl1pPr>
          </a:lstStyle>
          <a:p>
            <a:pPr algn="just"/>
            <a:r>
              <a:rPr lang="es-ES" dirty="0"/>
              <a:t>Figura 3: Masa en tejidos blandos, desde región axilar </a:t>
            </a:r>
            <a:r>
              <a:rPr lang="es-ES" dirty="0" err="1"/>
              <a:t>retropectoral</a:t>
            </a:r>
            <a:r>
              <a:rPr lang="es-ES" dirty="0"/>
              <a:t> izquierda, con extensión intercostal ipsilateral que condiciona engrosamiento irregular de los músculos y de la pleura pulmonar contigua. Fractura de quinto arco costal izquierdo.</a:t>
            </a:r>
            <a:endParaRPr lang="es-ES_tradnl" dirty="0"/>
          </a:p>
        </p:txBody>
      </p:sp>
      <p:pic>
        <p:nvPicPr>
          <p:cNvPr id="1026" name="Picture 2" descr="Bandera de Panamá">
            <a:extLst>
              <a:ext uri="{FF2B5EF4-FFF2-40B4-BE49-F238E27FC236}">
                <a16:creationId xmlns:a16="http://schemas.microsoft.com/office/drawing/2014/main" id="{09E3AD12-AB3D-201C-5D8B-95425C622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025" y="1080792"/>
            <a:ext cx="1051929" cy="70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a Caja del Seguro Social Panama Logo PNG Vector (EPS) Free Download">
            <a:extLst>
              <a:ext uri="{FF2B5EF4-FFF2-40B4-BE49-F238E27FC236}">
                <a16:creationId xmlns:a16="http://schemas.microsoft.com/office/drawing/2014/main" id="{0922D2E1-B706-8DC2-B7CD-C6405A4D69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965212"/>
            <a:ext cx="872162" cy="87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CF95433-33FA-00DF-B129-DDC9C56FC4A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52343" y="5774542"/>
            <a:ext cx="2071592" cy="1340217"/>
          </a:xfrm>
          <a:prstGeom prst="rect">
            <a:avLst/>
          </a:prstGeom>
          <a:noFill/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6999E74-E623-4CA6-7AE4-8339664B4B84}"/>
              </a:ext>
            </a:extLst>
          </p:cNvPr>
          <p:cNvSpPr txBox="1"/>
          <p:nvPr/>
        </p:nvSpPr>
        <p:spPr>
          <a:xfrm>
            <a:off x="4325427" y="3710602"/>
            <a:ext cx="22133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800"/>
            </a:lvl1pPr>
          </a:lstStyle>
          <a:p>
            <a:r>
              <a:rPr lang="es-ES_tradnl" dirty="0"/>
              <a:t>Figura 1: lesión en mama izquierda, posterior a biopsia con aguja gruesa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ADBB2B5-0350-B9F2-1D51-930E88A793A9}"/>
              </a:ext>
            </a:extLst>
          </p:cNvPr>
          <p:cNvSpPr txBox="1"/>
          <p:nvPr/>
        </p:nvSpPr>
        <p:spPr>
          <a:xfrm>
            <a:off x="5354715" y="4270917"/>
            <a:ext cx="12732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800" dirty="0"/>
              <a:t>Figura 2: mamografía; lesión sólida radiopaca que compromete totalidad de cuadrante superoexterno de mama izquierda y región axilar ipsilateral con extensión a tejido subcutáneo de espalda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F6605B2-C511-974B-F229-8D562B51CBD2}"/>
              </a:ext>
            </a:extLst>
          </p:cNvPr>
          <p:cNvSpPr txBox="1"/>
          <p:nvPr/>
        </p:nvSpPr>
        <p:spPr>
          <a:xfrm>
            <a:off x="4248549" y="9400398"/>
            <a:ext cx="174278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800"/>
            </a:lvl1pPr>
          </a:lstStyle>
          <a:p>
            <a:r>
              <a:rPr lang="es-ES_tradnl" dirty="0"/>
              <a:t>Figura 4: </a:t>
            </a:r>
            <a:r>
              <a:rPr lang="es-ES_tradnl" dirty="0" err="1"/>
              <a:t>necorisis</a:t>
            </a:r>
            <a:r>
              <a:rPr lang="es-ES_tradnl" dirty="0"/>
              <a:t> de tejidos blandos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FF721FF-E16F-E653-C568-8EE158C65501}"/>
              </a:ext>
            </a:extLst>
          </p:cNvPr>
          <p:cNvSpPr txBox="1"/>
          <p:nvPr/>
        </p:nvSpPr>
        <p:spPr>
          <a:xfrm>
            <a:off x="381667" y="11195161"/>
            <a:ext cx="63087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800" b="1" dirty="0"/>
              <a:t>Bibliografía</a:t>
            </a:r>
            <a:r>
              <a:rPr lang="es-ES_tradnl" sz="800" dirty="0"/>
              <a:t>:</a:t>
            </a:r>
          </a:p>
          <a:p>
            <a:pPr algn="l">
              <a:buFont typeface="+mj-lt"/>
              <a:buAutoNum type="arabicPeriod"/>
            </a:pPr>
            <a:r>
              <a:rPr lang="en-US" sz="800" b="0" i="0" u="none" strike="noStrike" dirty="0" err="1">
                <a:solidFill>
                  <a:srgbClr val="212121"/>
                </a:solidFill>
                <a:effectLst/>
              </a:rPr>
              <a:t>Araúz</a:t>
            </a:r>
            <a:r>
              <a:rPr lang="en-US" sz="800" b="0" i="0" u="none" strike="noStrike" dirty="0">
                <a:solidFill>
                  <a:srgbClr val="212121"/>
                </a:solidFill>
                <a:effectLst/>
              </a:rPr>
              <a:t> AB, Castillo K, Santiago E, Quintero Y, </a:t>
            </a:r>
            <a:r>
              <a:rPr lang="en-US" sz="800" b="0" i="0" u="none" strike="noStrike" dirty="0" err="1">
                <a:solidFill>
                  <a:srgbClr val="212121"/>
                </a:solidFill>
                <a:effectLst/>
              </a:rPr>
              <a:t>Adames</a:t>
            </a:r>
            <a:r>
              <a:rPr lang="en-US" sz="800" b="0" i="0" u="none" strike="noStrike" dirty="0">
                <a:solidFill>
                  <a:srgbClr val="212121"/>
                </a:solidFill>
                <a:effectLst/>
              </a:rPr>
              <a:t> E, Castillo B, et al. Geographic distribution and incidence of melioidosis, Panama. </a:t>
            </a:r>
            <a:r>
              <a:rPr lang="en-US" sz="800" b="0" i="0" u="none" strike="noStrike" dirty="0" err="1">
                <a:solidFill>
                  <a:srgbClr val="212121"/>
                </a:solidFill>
                <a:effectLst/>
              </a:rPr>
              <a:t>Emerg</a:t>
            </a:r>
            <a:r>
              <a:rPr lang="en-US" sz="800" b="0" i="0" u="none" strike="noStrike" dirty="0">
                <a:solidFill>
                  <a:srgbClr val="212121"/>
                </a:solidFill>
                <a:effectLst/>
              </a:rPr>
              <a:t> Infect Dis. 2020 Jan</a:t>
            </a:r>
            <a:r>
              <a:rPr lang="en-US" sz="800" b="0" i="0" u="none" strike="noStrike" dirty="0">
                <a:solidFill>
                  <a:srgbClr val="333333"/>
                </a:solidFill>
                <a:effectLst/>
              </a:rPr>
              <a:t> Cheng  AC</a:t>
            </a:r>
          </a:p>
          <a:p>
            <a:r>
              <a:rPr lang="en-US" sz="800" dirty="0">
                <a:solidFill>
                  <a:srgbClr val="333333"/>
                </a:solidFill>
              </a:rPr>
              <a:t>2. </a:t>
            </a:r>
            <a:r>
              <a:rPr lang="en-US" sz="800" b="0" i="0" u="none" strike="noStrike" dirty="0">
                <a:solidFill>
                  <a:srgbClr val="333333"/>
                </a:solidFill>
                <a:effectLst/>
              </a:rPr>
              <a:t>Currie  BJ. Melioidosis: epidemiology, pathophysiology, and management. Clin </a:t>
            </a:r>
            <a:r>
              <a:rPr lang="en-US" sz="800" b="0" i="0" u="none" strike="noStrike" dirty="0" err="1">
                <a:solidFill>
                  <a:srgbClr val="333333"/>
                </a:solidFill>
                <a:effectLst/>
              </a:rPr>
              <a:t>Microbiol</a:t>
            </a:r>
            <a:r>
              <a:rPr lang="en-US" sz="800" b="0" i="0" u="none" strike="noStrike" dirty="0">
                <a:solidFill>
                  <a:srgbClr val="333333"/>
                </a:solidFill>
                <a:effectLst/>
              </a:rPr>
              <a:t> Rev 2005;18:383–416.</a:t>
            </a:r>
          </a:p>
          <a:p>
            <a:r>
              <a:rPr lang="en-US" sz="800" b="0" i="0" u="none" strike="noStrike" dirty="0">
                <a:solidFill>
                  <a:srgbClr val="2A2A2A"/>
                </a:solidFill>
                <a:effectLst/>
                <a:latin typeface="Source Sans Pro" panose="020B0503030403020204" pitchFamily="34" charset="0"/>
              </a:rPr>
              <a:t>3. </a:t>
            </a:r>
            <a:r>
              <a:rPr lang="en-US" sz="800" b="0" i="0" u="none" strike="noStrike" dirty="0" err="1">
                <a:solidFill>
                  <a:srgbClr val="2A2A2A"/>
                </a:solidFill>
                <a:effectLst/>
                <a:latin typeface="Source Sans Pro" panose="020B0503030403020204" pitchFamily="34" charset="0"/>
              </a:rPr>
              <a:t>Direk</a:t>
            </a:r>
            <a:r>
              <a:rPr lang="en-US" sz="800" b="0" i="0" u="none" strike="noStrike" dirty="0">
                <a:solidFill>
                  <a:srgbClr val="2A2A2A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en-US" sz="800" b="0" i="0" u="none" strike="noStrike" dirty="0" err="1">
                <a:solidFill>
                  <a:srgbClr val="2A2A2A"/>
                </a:solidFill>
                <a:effectLst/>
                <a:latin typeface="Source Sans Pro" panose="020B0503030403020204" pitchFamily="34" charset="0"/>
              </a:rPr>
              <a:t>Limmathurotsakul</a:t>
            </a:r>
            <a:r>
              <a:rPr lang="en-US" sz="800" b="0" i="0" u="none" strike="noStrike" dirty="0">
                <a:solidFill>
                  <a:srgbClr val="2A2A2A"/>
                </a:solidFill>
                <a:effectLst/>
                <a:latin typeface="Source Sans Pro" panose="020B0503030403020204" pitchFamily="34" charset="0"/>
              </a:rPr>
              <a:t>, Sharon J. Peacock, Melioidosis: a clinical overview, </a:t>
            </a:r>
            <a:r>
              <a:rPr lang="en-US" sz="800" b="0" i="1" u="none" strike="noStrike" dirty="0">
                <a:solidFill>
                  <a:srgbClr val="2A2A2A"/>
                </a:solidFill>
                <a:effectLst/>
                <a:latin typeface="Source Sans Pro" panose="020B0503030403020204" pitchFamily="34" charset="0"/>
              </a:rPr>
              <a:t>British Medical Bulletin</a:t>
            </a:r>
            <a:r>
              <a:rPr lang="en-US" sz="800" b="0" i="0" u="none" strike="noStrike" dirty="0">
                <a:solidFill>
                  <a:srgbClr val="2A2A2A"/>
                </a:solidFill>
                <a:effectLst/>
                <a:latin typeface="Source Sans Pro" panose="020B0503030403020204" pitchFamily="34" charset="0"/>
              </a:rPr>
              <a:t>, Volume 99, Issue 1, September 2011, Pages 125–139, </a:t>
            </a:r>
            <a:r>
              <a:rPr lang="en-US" sz="800" b="0" i="0" u="none" strike="noStrike" dirty="0">
                <a:solidFill>
                  <a:srgbClr val="006FB7"/>
                </a:solidFill>
                <a:effectLst/>
                <a:latin typeface="Source Sans Pro" panose="020B0503030403020204" pitchFamily="34" charset="0"/>
              </a:rPr>
              <a:t>https://doi.org/10.1093/bmb/ldr007</a:t>
            </a:r>
            <a:endParaRPr lang="es-ES_tradnl" sz="800" dirty="0"/>
          </a:p>
        </p:txBody>
      </p:sp>
      <p:pic>
        <p:nvPicPr>
          <p:cNvPr id="23" name="Picture 22" descr="A close-up of the moon&#10;&#10;Description automatically generated with medium confidence">
            <a:extLst>
              <a:ext uri="{FF2B5EF4-FFF2-40B4-BE49-F238E27FC236}">
                <a16:creationId xmlns:a16="http://schemas.microsoft.com/office/drawing/2014/main" id="{4F065E2F-C23A-9666-86A5-2F56D17F243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05387" y="4076331"/>
            <a:ext cx="946156" cy="1599539"/>
          </a:xfrm>
          <a:prstGeom prst="rect">
            <a:avLst/>
          </a:prstGeom>
        </p:spPr>
      </p:pic>
      <p:sp>
        <p:nvSpPr>
          <p:cNvPr id="24" name="Half Frame 23">
            <a:extLst>
              <a:ext uri="{FF2B5EF4-FFF2-40B4-BE49-F238E27FC236}">
                <a16:creationId xmlns:a16="http://schemas.microsoft.com/office/drawing/2014/main" id="{5057ADA7-6D2D-B057-9071-4D6DE78ECF96}"/>
              </a:ext>
            </a:extLst>
          </p:cNvPr>
          <p:cNvSpPr/>
          <p:nvPr/>
        </p:nvSpPr>
        <p:spPr>
          <a:xfrm>
            <a:off x="252204" y="108498"/>
            <a:ext cx="258973" cy="11144005"/>
          </a:xfrm>
          <a:prstGeom prst="halfFrame">
            <a:avLst/>
          </a:prstGeom>
          <a:solidFill>
            <a:schemeClr val="accent1">
              <a:lumMod val="50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chemeClr val="tx1"/>
              </a:solidFill>
            </a:endParaRPr>
          </a:p>
        </p:txBody>
      </p:sp>
      <p:pic>
        <p:nvPicPr>
          <p:cNvPr id="5" name="Audio Recording 01/15/2023 at 2:17:40 PM">
            <a:hlinkClick r:id="" action="ppaction://media"/>
            <a:extLst>
              <a:ext uri="{FF2B5EF4-FFF2-40B4-BE49-F238E27FC236}">
                <a16:creationId xmlns:a16="http://schemas.microsoft.com/office/drawing/2014/main" id="{ECF03BA0-910F-885D-DD8C-C09A372F116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022600" y="5689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186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795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 2013 - 2022">
  <a:themeElements>
    <a:clrScheme name="Office Theme 2013 -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 2013 -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 2013 - 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1058</TotalTime>
  <Words>644</Words>
  <Application>Microsoft Macintosh PowerPoint</Application>
  <PresentationFormat>Widescreen</PresentationFormat>
  <Paragraphs>33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Source Sans Pro</vt:lpstr>
      <vt:lpstr>Office Theme 2013 - 2022</vt:lpstr>
      <vt:lpstr>Melioidosis cutánea: la masa no neoplásica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Melioidosis cutánea: la masa no neoplásica</dc:title>
  <dc:creator>Verónica Billingslea</dc:creator>
  <cp:lastModifiedBy>Verónica Billingslea</cp:lastModifiedBy>
  <cp:revision>3</cp:revision>
  <dcterms:created xsi:type="dcterms:W3CDTF">2023-01-15T01:43:43Z</dcterms:created>
  <dcterms:modified xsi:type="dcterms:W3CDTF">2023-01-15T19:23:37Z</dcterms:modified>
</cp:coreProperties>
</file>