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903"/>
    <a:srgbClr val="C19EA6"/>
    <a:srgbClr val="E994B0"/>
    <a:srgbClr val="FFCED5"/>
    <a:srgbClr val="FF9FDE"/>
    <a:srgbClr val="E99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/>
    <p:restoredTop sz="95897"/>
  </p:normalViewPr>
  <p:slideViewPr>
    <p:cSldViewPr snapToGrid="0" snapToObjects="1">
      <p:cViewPr>
        <p:scale>
          <a:sx n="29" d="100"/>
          <a:sy n="29" d="100"/>
        </p:scale>
        <p:origin x="1400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D71CF-DE8E-884F-AD77-B589264F8575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DA1EF-949F-3C41-9077-5E5BCB0DEAC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8922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DA1EF-949F-3C41-9077-5E5BCB0DEACE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1359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3534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258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753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0623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2761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9523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1025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3853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591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40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7477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1976-1112-4C41-A1F0-541D621D1DE9}" type="datetimeFigureOut">
              <a:rPr lang="es-PA" smtClean="0"/>
              <a:t>01/15/23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F331-5F2E-4E4E-ACE5-EC69FC9600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88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6807549-C2DE-BAF8-B0F4-D17715C62E14}"/>
              </a:ext>
            </a:extLst>
          </p:cNvPr>
          <p:cNvSpPr/>
          <p:nvPr/>
        </p:nvSpPr>
        <p:spPr>
          <a:xfrm>
            <a:off x="1761439" y="35913147"/>
            <a:ext cx="29564541" cy="29548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8CE1C94-CDBF-5558-4612-7B9313922C9F}"/>
              </a:ext>
            </a:extLst>
          </p:cNvPr>
          <p:cNvSpPr/>
          <p:nvPr/>
        </p:nvSpPr>
        <p:spPr>
          <a:xfrm>
            <a:off x="1926857" y="8227243"/>
            <a:ext cx="29399123" cy="38871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BAB12F8-0CA9-4E2D-2CB1-66B576207168}"/>
              </a:ext>
            </a:extLst>
          </p:cNvPr>
          <p:cNvSpPr txBox="1"/>
          <p:nvPr/>
        </p:nvSpPr>
        <p:spPr>
          <a:xfrm>
            <a:off x="1882942" y="36095786"/>
            <a:ext cx="29321480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paciente resultó tener la más común de las glomerulonefritis, debutó de forma usual: indolente, con hematuria, proteinuria y muy pocos síntomas. Luego se volcó hacia la presentación más inusual y de peor pronóstico para una IgAN: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crescéntica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diagnosticado, las guías recomiendan inmunosupresión agresiva, que en este caso logró la remisión completa, a pesar del pobre pronóstico de la condición. El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 temprano de la cebra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determinante para la función renal de la paciente.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628D64-5803-5388-D1D6-C17151C38CEA}"/>
              </a:ext>
            </a:extLst>
          </p:cNvPr>
          <p:cNvSpPr txBox="1"/>
          <p:nvPr/>
        </p:nvSpPr>
        <p:spPr>
          <a:xfrm>
            <a:off x="2194348" y="8693484"/>
            <a:ext cx="28797195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nefropatía por IgA (IgAN) es el patrón de glomerulonefritis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prevalente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biopsias a nivel mundial. Corresponde a una glomerulopatía por depósito mesangial difuso de IgA polimérica asintomática e indolente. 30 a 40% cursan con hematuria microscópica y proteinuria (&lt;2g/día).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de los pacientes con IgAN progresan a falla renal en 20 – 25 años. Sin embargo,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menos del 5%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pacientes pueden cursar con deterioro rápido de la función renal, asociado a la presencia de semilunas extracapilares; la terapia inmunosupresora temprana evita </a:t>
            </a:r>
            <a:r>
              <a:rPr lang="es-ES" sz="4400" dirty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progresión a estadios avanzados de enfermedad renal.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97E97F-4CC4-06A1-5C14-236DA76AFFF5}"/>
              </a:ext>
            </a:extLst>
          </p:cNvPr>
          <p:cNvSpPr/>
          <p:nvPr/>
        </p:nvSpPr>
        <p:spPr>
          <a:xfrm flipH="1">
            <a:off x="608427" y="2883877"/>
            <a:ext cx="587327" cy="40444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9DE61F-91C4-AA6D-17C7-F665A9CD555F}"/>
              </a:ext>
            </a:extLst>
          </p:cNvPr>
          <p:cNvSpPr/>
          <p:nvPr/>
        </p:nvSpPr>
        <p:spPr>
          <a:xfrm flipH="1">
            <a:off x="31722646" y="2883877"/>
            <a:ext cx="587327" cy="40444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5F604CF-2655-610C-3D6E-2B2C823ECD3F}"/>
              </a:ext>
            </a:extLst>
          </p:cNvPr>
          <p:cNvGrpSpPr/>
          <p:nvPr/>
        </p:nvGrpSpPr>
        <p:grpSpPr>
          <a:xfrm>
            <a:off x="-2" y="39300340"/>
            <a:ext cx="32918402" cy="605005"/>
            <a:chOff x="41561" y="36417686"/>
            <a:chExt cx="32918402" cy="60500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C96BC39-1386-ECBC-DA7E-8FC26186A032}"/>
                </a:ext>
              </a:extLst>
            </p:cNvPr>
            <p:cNvSpPr/>
            <p:nvPr/>
          </p:nvSpPr>
          <p:spPr>
            <a:xfrm rot="5400000" flipH="1">
              <a:off x="16209585" y="20249663"/>
              <a:ext cx="582354" cy="32918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37B02EB-5640-4016-17A4-71A8501B61D6}"/>
                </a:ext>
              </a:extLst>
            </p:cNvPr>
            <p:cNvSpPr/>
            <p:nvPr/>
          </p:nvSpPr>
          <p:spPr>
            <a:xfrm rot="5400000" flipH="1">
              <a:off x="4700847" y="33994316"/>
              <a:ext cx="587327" cy="5434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FD34A6D-00C7-DB74-B163-A1114B4599DE}"/>
                </a:ext>
              </a:extLst>
            </p:cNvPr>
            <p:cNvSpPr/>
            <p:nvPr/>
          </p:nvSpPr>
          <p:spPr>
            <a:xfrm rot="5400000" flipH="1">
              <a:off x="16165535" y="33994315"/>
              <a:ext cx="587327" cy="5434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F0FF8B1-ECDC-1BDD-3043-1F9D8EDCB06C}"/>
                </a:ext>
              </a:extLst>
            </p:cNvPr>
            <p:cNvSpPr/>
            <p:nvPr/>
          </p:nvSpPr>
          <p:spPr>
            <a:xfrm rot="5400000" flipH="1">
              <a:off x="26452479" y="34011993"/>
              <a:ext cx="587327" cy="5434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A4F592E-71DD-0068-C8BE-97356031D589}"/>
              </a:ext>
            </a:extLst>
          </p:cNvPr>
          <p:cNvGrpSpPr/>
          <p:nvPr/>
        </p:nvGrpSpPr>
        <p:grpSpPr>
          <a:xfrm>
            <a:off x="-2" y="40044524"/>
            <a:ext cx="32918402" cy="633533"/>
            <a:chOff x="-2" y="38094085"/>
            <a:chExt cx="32918402" cy="6335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5CA4705-8253-B8AE-3CF0-C38E5AFB1CB6}"/>
                </a:ext>
              </a:extLst>
            </p:cNvPr>
            <p:cNvSpPr/>
            <p:nvPr/>
          </p:nvSpPr>
          <p:spPr>
            <a:xfrm rot="5400000" flipH="1">
              <a:off x="16168022" y="21926062"/>
              <a:ext cx="582354" cy="32918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560F64A-0ADA-C4D5-08BA-1BBCDAF53A2C}"/>
                </a:ext>
              </a:extLst>
            </p:cNvPr>
            <p:cNvSpPr/>
            <p:nvPr/>
          </p:nvSpPr>
          <p:spPr>
            <a:xfrm rot="5400000" flipH="1">
              <a:off x="4700846" y="35670715"/>
              <a:ext cx="587327" cy="5434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C59A76E-F956-9D15-F8E6-CDF1ED426F98}"/>
                </a:ext>
              </a:extLst>
            </p:cNvPr>
            <p:cNvSpPr/>
            <p:nvPr/>
          </p:nvSpPr>
          <p:spPr>
            <a:xfrm rot="5400000" flipH="1">
              <a:off x="16165534" y="35670714"/>
              <a:ext cx="587327" cy="5434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AF075DD-C250-E06E-9B1E-69286EFAA147}"/>
                </a:ext>
              </a:extLst>
            </p:cNvPr>
            <p:cNvSpPr/>
            <p:nvPr/>
          </p:nvSpPr>
          <p:spPr>
            <a:xfrm rot="5400000" flipH="1">
              <a:off x="26452478" y="35716920"/>
              <a:ext cx="587327" cy="5434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E7F47C-CBEC-281B-798F-3543225C9953}"/>
              </a:ext>
            </a:extLst>
          </p:cNvPr>
          <p:cNvSpPr txBox="1"/>
          <p:nvPr/>
        </p:nvSpPr>
        <p:spPr>
          <a:xfrm>
            <a:off x="1805887" y="689863"/>
            <a:ext cx="29445172" cy="5201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9900" b="1" dirty="0">
                <a:effectLst/>
                <a:latin typeface="DIN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CABALLO DISFRAZADO DE CEBRA:</a:t>
            </a:r>
          </a:p>
          <a:p>
            <a:pPr algn="ctr"/>
            <a:r>
              <a:rPr lang="es-ES" sz="115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INUSUAL DE NEFROPATÍA POR IgA</a:t>
            </a:r>
            <a:endParaRPr lang="es-PA" sz="115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DF6170B-5370-D73E-A9E4-F92B1BDFB8F6}"/>
              </a:ext>
            </a:extLst>
          </p:cNvPr>
          <p:cNvSpPr txBox="1"/>
          <p:nvPr/>
        </p:nvSpPr>
        <p:spPr>
          <a:xfrm>
            <a:off x="3527712" y="6004490"/>
            <a:ext cx="2679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dirty="0">
                <a:latin typeface="Avenir Next Condensed" panose="020B0506020202020204" pitchFamily="34" charset="0"/>
              </a:rPr>
              <a:t>DRA. DENISE CARDOZE </a:t>
            </a:r>
            <a:r>
              <a:rPr lang="es-PA" sz="4400" dirty="0">
                <a:latin typeface="Avenir Next Condensed" panose="020B0506020202020204" pitchFamily="34" charset="0"/>
              </a:rPr>
              <a:t>| </a:t>
            </a:r>
            <a:r>
              <a:rPr lang="es-PA" sz="4400" b="1" dirty="0">
                <a:latin typeface="Avenir Next Condensed" panose="020B0506020202020204" pitchFamily="34" charset="0"/>
              </a:rPr>
              <a:t>MR2 MEDICINA INTERNA </a:t>
            </a:r>
            <a:r>
              <a:rPr lang="es-PA" sz="4400" dirty="0">
                <a:latin typeface="Avenir Next Condensed" panose="020B0506020202020204" pitchFamily="34" charset="0"/>
              </a:rPr>
              <a:t>| </a:t>
            </a:r>
            <a:r>
              <a:rPr lang="es-PA" sz="4400" b="1" dirty="0">
                <a:latin typeface="Avenir Next Condensed" panose="020B0506020202020204" pitchFamily="34" charset="0"/>
              </a:rPr>
              <a:t>HOSPITAL REGIONAL RAFAEL ESTÉVEZ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907C02-FE01-D4E3-235A-401C572443F2}"/>
              </a:ext>
            </a:extLst>
          </p:cNvPr>
          <p:cNvSpPr txBox="1"/>
          <p:nvPr/>
        </p:nvSpPr>
        <p:spPr>
          <a:xfrm>
            <a:off x="1592420" y="7201088"/>
            <a:ext cx="6637926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9600" dirty="0">
                <a:latin typeface="DIN Condensed" pitchFamily="2" charset="0"/>
              </a:rPr>
              <a:t>INTRODUCCIÓN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5ABEF2-5E1E-C474-763E-3E97E26C092C}"/>
              </a:ext>
            </a:extLst>
          </p:cNvPr>
          <p:cNvSpPr txBox="1"/>
          <p:nvPr/>
        </p:nvSpPr>
        <p:spPr>
          <a:xfrm>
            <a:off x="1592420" y="34514191"/>
            <a:ext cx="6637926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9600" dirty="0">
                <a:latin typeface="DIN Condensed" pitchFamily="2" charset="0"/>
              </a:rPr>
              <a:t>DISCUSIÓN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B5F6215-6B0B-5D99-6DB9-3AA9BA3CAFBF}"/>
              </a:ext>
            </a:extLst>
          </p:cNvPr>
          <p:cNvSpPr txBox="1"/>
          <p:nvPr/>
        </p:nvSpPr>
        <p:spPr>
          <a:xfrm>
            <a:off x="1713607" y="40989546"/>
            <a:ext cx="29612374" cy="2185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KDIGO 2021 Clinical Practice guideline for the management of Glomerular Diseases. </a:t>
            </a:r>
            <a:r>
              <a:rPr lang="es-PA" sz="3400" b="0" i="1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KIDNEYS</a:t>
            </a: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, </a:t>
            </a:r>
            <a:r>
              <a:rPr lang="es-PA" sz="3400" b="0" i="1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10</a:t>
            </a: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(4), 201–228. https://doi.org/10.22141/2307-1257.10.4.2021.247896 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Feehally, J., Floege, J., Tonelli, M., &amp; Johnson, R. (2019). </a:t>
            </a:r>
            <a:r>
              <a:rPr lang="es-PA" sz="3400" b="0" i="1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Comprehensive Clinical </a:t>
            </a:r>
            <a:r>
              <a:rPr lang="es-PA" sz="3400" i="1" dirty="0">
                <a:solidFill>
                  <a:srgbClr val="000000"/>
                </a:solidFill>
                <a:latin typeface="Avenir Next Condensed" panose="020B0506020202020204" pitchFamily="34" charset="0"/>
              </a:rPr>
              <a:t>N</a:t>
            </a:r>
            <a:r>
              <a:rPr lang="es-PA" sz="3400" b="0" i="1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ephrology</a:t>
            </a: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 (6th ed., pp. 290 -308). ELSEVIER.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Yuzawa, Y. </a:t>
            </a:r>
            <a:r>
              <a:rPr lang="es-PA" sz="3400" b="0" i="1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et al.</a:t>
            </a: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 (2016) “Evidence-based clinical practice guidelines for IGA nephropathy 2014,” </a:t>
            </a:r>
            <a:r>
              <a:rPr lang="es-PA" sz="3400" b="0" i="1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Clinical and Experimental Nephrology</a:t>
            </a:r>
            <a:r>
              <a:rPr lang="es-PA" sz="3400" b="0" i="0" u="none" strike="noStrike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, 20(4), pp. 511–535. Disponible en: https://doi.org/10.1007/s10157-015-1223-y. 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CC7FE2-684C-B570-426A-7D30CEE45B37}"/>
              </a:ext>
            </a:extLst>
          </p:cNvPr>
          <p:cNvSpPr/>
          <p:nvPr/>
        </p:nvSpPr>
        <p:spPr>
          <a:xfrm rot="5400000" flipH="1">
            <a:off x="692573" y="14981351"/>
            <a:ext cx="714988" cy="1422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D2EE22B-A1F6-B6B8-3DBC-90F56B571D78}"/>
              </a:ext>
            </a:extLst>
          </p:cNvPr>
          <p:cNvSpPr/>
          <p:nvPr/>
        </p:nvSpPr>
        <p:spPr>
          <a:xfrm rot="5400000" flipH="1">
            <a:off x="716139" y="24614611"/>
            <a:ext cx="714990" cy="14645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66B8DA1-E0DF-72CB-D410-FC8C1B43B8F5}"/>
              </a:ext>
            </a:extLst>
          </p:cNvPr>
          <p:cNvSpPr/>
          <p:nvPr/>
        </p:nvSpPr>
        <p:spPr>
          <a:xfrm rot="5400000" flipH="1">
            <a:off x="692570" y="19494215"/>
            <a:ext cx="714989" cy="1422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456963D-0B52-D64B-EC2D-35F07E59A67B}"/>
              </a:ext>
            </a:extLst>
          </p:cNvPr>
          <p:cNvSpPr/>
          <p:nvPr/>
        </p:nvSpPr>
        <p:spPr>
          <a:xfrm rot="5400000" flipH="1">
            <a:off x="708516" y="29013314"/>
            <a:ext cx="714988" cy="1479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9D23A03-1FBE-F18E-C911-28862C6BC8E6}"/>
              </a:ext>
            </a:extLst>
          </p:cNvPr>
          <p:cNvSpPr txBox="1"/>
          <p:nvPr/>
        </p:nvSpPr>
        <p:spPr>
          <a:xfrm>
            <a:off x="15590422" y="33635694"/>
            <a:ext cx="15289921" cy="14927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A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FIGURAS A., B.  y C.  </a:t>
            </a:r>
            <a:r>
              <a:rPr lang="es-PA" sz="2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MICROSCOPÍA DE LUZ: Expansión de la matriz mesangial y aumento de la celularidad.  Áreas focales de atrofia tubular. </a:t>
            </a:r>
            <a:r>
              <a:rPr lang="es-PA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FIGURA D. </a:t>
            </a:r>
            <a:r>
              <a:rPr lang="es-PA" sz="2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INMUNEFLUORESCENCIA: depósitos inmunes de IgA y C3 en las áreas mesangiales.  </a:t>
            </a:r>
          </a:p>
          <a:p>
            <a:pPr algn="just"/>
            <a:endParaRPr lang="es-PA" sz="11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pPr algn="ctr"/>
            <a:r>
              <a:rPr lang="es-PA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IMÁGENES CORTESÍA DEL DR. ROLANDO MILLORD, ESPECIALISTA EN PATOLOGÍA RENAL Y UROLÓGICA</a:t>
            </a:r>
          </a:p>
        </p:txBody>
      </p: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EC8C015C-3DFE-BA92-95A0-5DC2FADDD5DE}"/>
              </a:ext>
            </a:extLst>
          </p:cNvPr>
          <p:cNvGrpSpPr/>
          <p:nvPr/>
        </p:nvGrpSpPr>
        <p:grpSpPr>
          <a:xfrm>
            <a:off x="16633511" y="23383539"/>
            <a:ext cx="12912390" cy="10088694"/>
            <a:chOff x="16633511" y="23638313"/>
            <a:chExt cx="12912390" cy="10088694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574B46F4-4ABE-DDEB-0B20-78EFD841D9F4}"/>
                </a:ext>
              </a:extLst>
            </p:cNvPr>
            <p:cNvGrpSpPr/>
            <p:nvPr/>
          </p:nvGrpSpPr>
          <p:grpSpPr>
            <a:xfrm>
              <a:off x="16633511" y="23638313"/>
              <a:ext cx="12912390" cy="10088694"/>
              <a:chOff x="16498800" y="21109534"/>
              <a:chExt cx="15127446" cy="12164479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535BE466-FEAE-939E-8712-19680A4FF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7799" y="28139801"/>
                <a:ext cx="7688447" cy="5134212"/>
              </a:xfrm>
              <a:prstGeom prst="rect">
                <a:avLst/>
              </a:prstGeom>
            </p:spPr>
          </p:pic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E9F3EAF5-118A-2000-7FDB-F3B914384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61762" y="21109534"/>
                <a:ext cx="7664484" cy="6563602"/>
              </a:xfrm>
              <a:prstGeom prst="rect">
                <a:avLst/>
              </a:prstGeom>
            </p:spPr>
          </p:pic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id="{9894F0D6-BC39-DB4E-65FD-B1F68FAAC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08968" y="27417834"/>
                <a:ext cx="7021928" cy="5856179"/>
              </a:xfrm>
              <a:prstGeom prst="rect">
                <a:avLst/>
              </a:prstGeom>
            </p:spPr>
          </p:pic>
          <p:pic>
            <p:nvPicPr>
              <p:cNvPr id="41" name="Imagen 40">
                <a:extLst>
                  <a:ext uri="{FF2B5EF4-FFF2-40B4-BE49-F238E27FC236}">
                    <a16:creationId xmlns:a16="http://schemas.microsoft.com/office/drawing/2014/main" id="{F23B57F9-4000-38BA-CB86-2B893FEED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28473" y="21109534"/>
                <a:ext cx="7002423" cy="5839912"/>
              </a:xfrm>
              <a:prstGeom prst="rect">
                <a:avLst/>
              </a:prstGeom>
            </p:spPr>
          </p:pic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6C1E4451-EA21-9ED4-4E8A-0A42ACF4F117}"/>
                  </a:ext>
                </a:extLst>
              </p:cNvPr>
              <p:cNvSpPr/>
              <p:nvPr/>
            </p:nvSpPr>
            <p:spPr>
              <a:xfrm>
                <a:off x="16498800" y="27053157"/>
                <a:ext cx="7245247" cy="2313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3B1515F9-2EA7-8405-F64C-3E0F9BD2E1EB}"/>
                  </a:ext>
                </a:extLst>
              </p:cNvPr>
              <p:cNvSpPr/>
              <p:nvPr/>
            </p:nvSpPr>
            <p:spPr>
              <a:xfrm rot="5400000">
                <a:off x="17669882" y="27078535"/>
                <a:ext cx="12164477" cy="2264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58ECFB0E-9B18-E59D-1CD3-C6485DE61300}"/>
                  </a:ext>
                </a:extLst>
              </p:cNvPr>
              <p:cNvSpPr/>
              <p:nvPr/>
            </p:nvSpPr>
            <p:spPr>
              <a:xfrm>
                <a:off x="23739587" y="27823390"/>
                <a:ext cx="7886659" cy="19674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85EC9A2-4060-DAD3-ECF3-AAF31E9B5756}"/>
                </a:ext>
              </a:extLst>
            </p:cNvPr>
            <p:cNvSpPr txBox="1"/>
            <p:nvPr/>
          </p:nvSpPr>
          <p:spPr>
            <a:xfrm>
              <a:off x="16790033" y="27757711"/>
              <a:ext cx="1143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A.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57473E1-CC49-6533-8B54-6154117B126B}"/>
                </a:ext>
              </a:extLst>
            </p:cNvPr>
            <p:cNvSpPr txBox="1"/>
            <p:nvPr/>
          </p:nvSpPr>
          <p:spPr>
            <a:xfrm>
              <a:off x="23130869" y="28325110"/>
              <a:ext cx="1143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B.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D696941-C3F8-A57F-25D7-3B4FEBE4BAFD}"/>
                </a:ext>
              </a:extLst>
            </p:cNvPr>
            <p:cNvSpPr txBox="1"/>
            <p:nvPr/>
          </p:nvSpPr>
          <p:spPr>
            <a:xfrm>
              <a:off x="16799484" y="32823459"/>
              <a:ext cx="1143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C.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21067FF9-7F83-0D9F-E173-CC0263F246BC}"/>
                </a:ext>
              </a:extLst>
            </p:cNvPr>
            <p:cNvSpPr txBox="1"/>
            <p:nvPr/>
          </p:nvSpPr>
          <p:spPr>
            <a:xfrm>
              <a:off x="23116456" y="32872989"/>
              <a:ext cx="1143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P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D.</a:t>
              </a:r>
            </a:p>
          </p:txBody>
        </p:sp>
      </p:grpSp>
      <p:graphicFrame>
        <p:nvGraphicFramePr>
          <p:cNvPr id="95" name="Tabla 8">
            <a:extLst>
              <a:ext uri="{FF2B5EF4-FFF2-40B4-BE49-F238E27FC236}">
                <a16:creationId xmlns:a16="http://schemas.microsoft.com/office/drawing/2014/main" id="{456B3929-FE1D-58E4-3AC4-046A8E3EE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89383"/>
              </p:ext>
            </p:extLst>
          </p:nvPr>
        </p:nvGraphicFramePr>
        <p:xfrm>
          <a:off x="15536713" y="14887765"/>
          <a:ext cx="4958413" cy="5510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2208">
                  <a:extLst>
                    <a:ext uri="{9D8B030D-6E8A-4147-A177-3AD203B41FA5}">
                      <a16:colId xmlns:a16="http://schemas.microsoft.com/office/drawing/2014/main" val="1178128892"/>
                    </a:ext>
                  </a:extLst>
                </a:gridCol>
                <a:gridCol w="3196205">
                  <a:extLst>
                    <a:ext uri="{9D8B030D-6E8A-4147-A177-3AD203B41FA5}">
                      <a16:colId xmlns:a16="http://schemas.microsoft.com/office/drawing/2014/main" val="2478330367"/>
                    </a:ext>
                  </a:extLst>
                </a:gridCol>
              </a:tblGrid>
              <a:tr h="1170432">
                <a:tc>
                  <a:txBody>
                    <a:bodyPr/>
                    <a:lstStyle/>
                    <a:p>
                      <a:pPr algn="ctr"/>
                      <a:endParaRPr lang="es-PA" sz="1400" b="1" dirty="0">
                        <a:latin typeface="Avenir Next Condensed" panose="020B0506020202020204" pitchFamily="34" charset="0"/>
                      </a:endParaRPr>
                    </a:p>
                    <a:p>
                      <a:pPr algn="ctr"/>
                      <a:r>
                        <a:rPr lang="es-PA" sz="2400" b="1" dirty="0">
                          <a:latin typeface="Avenir Next Condensed" panose="020B0506020202020204" pitchFamily="34" charset="0"/>
                        </a:rPr>
                        <a:t>CLÍNICA</a:t>
                      </a:r>
                    </a:p>
                  </a:txBody>
                  <a:tcPr>
                    <a:solidFill>
                      <a:srgbClr val="F1B90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Edema, fiebre </a:t>
                      </a:r>
                    </a:p>
                    <a:p>
                      <a:pPr algn="r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Hipertensión arterial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5415"/>
                  </a:ext>
                </a:extLst>
              </a:tr>
              <a:tr h="1170432">
                <a:tc>
                  <a:txBody>
                    <a:bodyPr/>
                    <a:lstStyle/>
                    <a:p>
                      <a:pPr algn="ctr"/>
                      <a:r>
                        <a:rPr lang="es-PA" sz="2400" b="1" dirty="0">
                          <a:latin typeface="Avenir Next Condensed" panose="020B0506020202020204" pitchFamily="34" charset="0"/>
                        </a:rPr>
                        <a:t>FUNCIÓN RENAL</a:t>
                      </a:r>
                    </a:p>
                  </a:txBody>
                  <a:tcPr>
                    <a:solidFill>
                      <a:srgbClr val="F1B90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Creatinina     1.16mg/dL</a:t>
                      </a:r>
                    </a:p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BUN                 24 mg/dL </a:t>
                      </a:r>
                    </a:p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Na+               142 mEq/L</a:t>
                      </a:r>
                    </a:p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K+                   4.6 mEq/L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24885"/>
                  </a:ext>
                </a:extLst>
              </a:tr>
              <a:tr h="1170432">
                <a:tc>
                  <a:txBody>
                    <a:bodyPr/>
                    <a:lstStyle/>
                    <a:p>
                      <a:pPr algn="ctr"/>
                      <a:endParaRPr lang="es-PA" sz="1400" b="1" dirty="0">
                        <a:latin typeface="Avenir Next Condensed" panose="020B0506020202020204" pitchFamily="34" charset="0"/>
                      </a:endParaRPr>
                    </a:p>
                    <a:p>
                      <a:pPr algn="ctr"/>
                      <a:r>
                        <a:rPr lang="es-PA" sz="2400" b="1" dirty="0">
                          <a:latin typeface="Avenir Next Condensed" panose="020B0506020202020204" pitchFamily="34" charset="0"/>
                        </a:rPr>
                        <a:t>URINÁLISIS</a:t>
                      </a:r>
                    </a:p>
                  </a:txBody>
                  <a:tcPr>
                    <a:solidFill>
                      <a:srgbClr val="F1B90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Proteínas                 </a:t>
                      </a:r>
                      <a:r>
                        <a:rPr lang="es-PA" sz="2800" b="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2+</a:t>
                      </a:r>
                      <a:r>
                        <a:rPr lang="es-PA" sz="2800" b="1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 </a:t>
                      </a:r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Globulos rojos       </a:t>
                      </a:r>
                      <a:r>
                        <a:rPr lang="es-PA" sz="2800" b="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6</a:t>
                      </a:r>
                      <a:r>
                        <a:rPr lang="es-PA" sz="2800" b="1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 </a:t>
                      </a:r>
                      <a:r>
                        <a:rPr lang="es-PA" sz="28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43156"/>
                  </a:ext>
                </a:extLst>
              </a:tr>
              <a:tr h="1170432"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latin typeface="Avenir Next Condensed" panose="020B0506020202020204" pitchFamily="34" charset="0"/>
                        </a:rPr>
                        <a:t>PARACLÍNICO</a:t>
                      </a:r>
                      <a:r>
                        <a:rPr lang="es-PA" sz="1400" b="1" dirty="0">
                          <a:latin typeface="Avenir Next Condensed" panose="020B0506020202020204" pitchFamily="34" charset="0"/>
                        </a:rPr>
                        <a:t>+</a:t>
                      </a:r>
                      <a:r>
                        <a:rPr lang="es-PA" sz="3200" b="1" dirty="0">
                          <a:latin typeface="Avenir Next Condensed" panose="020B0506020202020204" pitchFamily="34" charset="0"/>
                        </a:rPr>
                        <a:t> </a:t>
                      </a:r>
                      <a:r>
                        <a:rPr lang="es-PA" sz="2800" b="1" dirty="0">
                          <a:latin typeface="Avenir Next Condensed" panose="020B0506020202020204" pitchFamily="34" charset="0"/>
                        </a:rPr>
                        <a:t>GABINETE</a:t>
                      </a:r>
                      <a:endParaRPr lang="es-PA" sz="3200" b="1" dirty="0">
                        <a:latin typeface="Avenir Next Condensed" panose="020B0506020202020204" pitchFamily="34" charset="0"/>
                      </a:endParaRPr>
                    </a:p>
                  </a:txBody>
                  <a:tcPr>
                    <a:solidFill>
                      <a:srgbClr val="F1B90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Autoinmunidad, infeccioso y neoplasias: </a:t>
                      </a:r>
                    </a:p>
                    <a:p>
                      <a:pPr algn="r"/>
                      <a:r>
                        <a:rPr lang="es-PA" sz="2800" b="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Descartados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96657"/>
                  </a:ext>
                </a:extLst>
              </a:tr>
            </a:tbl>
          </a:graphicData>
        </a:graphic>
      </p:graphicFrame>
      <p:graphicFrame>
        <p:nvGraphicFramePr>
          <p:cNvPr id="96" name="Tabla 8">
            <a:extLst>
              <a:ext uri="{FF2B5EF4-FFF2-40B4-BE49-F238E27FC236}">
                <a16:creationId xmlns:a16="http://schemas.microsoft.com/office/drawing/2014/main" id="{FB43733F-5759-8F9D-1833-D23BB11A6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6142"/>
              </p:ext>
            </p:extLst>
          </p:nvPr>
        </p:nvGraphicFramePr>
        <p:xfrm>
          <a:off x="21142625" y="15507529"/>
          <a:ext cx="3289740" cy="2135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740">
                  <a:extLst>
                    <a:ext uri="{9D8B030D-6E8A-4147-A177-3AD203B41FA5}">
                      <a16:colId xmlns:a16="http://schemas.microsoft.com/office/drawing/2014/main" val="2478330367"/>
                    </a:ext>
                  </a:extLst>
                </a:gridCol>
              </a:tblGrid>
              <a:tr h="1174032"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Creat             </a:t>
                      </a:r>
                      <a:r>
                        <a:rPr lang="es-PA" sz="2800" b="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1.67mg/dL</a:t>
                      </a:r>
                    </a:p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BUN              40 mg/dL </a:t>
                      </a:r>
                    </a:p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TFG               </a:t>
                      </a:r>
                      <a:r>
                        <a:rPr lang="es-PA" sz="28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38</a:t>
                      </a:r>
                      <a:r>
                        <a:rPr lang="es-PA" sz="18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mL/min/1.73m</a:t>
                      </a:r>
                      <a:r>
                        <a:rPr lang="es-PA" sz="1800" baseline="300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2</a:t>
                      </a:r>
                      <a:endParaRPr lang="es-PA" sz="2800" baseline="30000" dirty="0">
                        <a:solidFill>
                          <a:srgbClr val="C00000"/>
                        </a:solidFill>
                        <a:latin typeface="Avenir Next Condense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5415"/>
                  </a:ext>
                </a:extLst>
              </a:tr>
              <a:tr h="763666"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solidFill>
                            <a:schemeClr val="tx1"/>
                          </a:solidFill>
                          <a:latin typeface="Avenir Next Condensed" panose="020B0506020202020204" pitchFamily="34" charset="0"/>
                        </a:rPr>
                        <a:t>Proteinuria</a:t>
                      </a:r>
                      <a:r>
                        <a:rPr lang="es-PA" sz="28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 </a:t>
                      </a:r>
                      <a:r>
                        <a:rPr lang="es-PA" sz="24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1,7 g/ 24 horas</a:t>
                      </a:r>
                      <a:endParaRPr lang="es-PA" sz="2800" dirty="0">
                        <a:solidFill>
                          <a:srgbClr val="C00000"/>
                        </a:solidFill>
                        <a:latin typeface="Avenir Next Condense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43156"/>
                  </a:ext>
                </a:extLst>
              </a:tr>
            </a:tbl>
          </a:graphicData>
        </a:graphic>
      </p:graphicFrame>
      <p:grpSp>
        <p:nvGrpSpPr>
          <p:cNvPr id="97" name="Grupo 96">
            <a:extLst>
              <a:ext uri="{FF2B5EF4-FFF2-40B4-BE49-F238E27FC236}">
                <a16:creationId xmlns:a16="http://schemas.microsoft.com/office/drawing/2014/main" id="{A0E2DBAE-1C3A-712B-0CAB-C0262DCAFCDE}"/>
              </a:ext>
            </a:extLst>
          </p:cNvPr>
          <p:cNvGrpSpPr/>
          <p:nvPr/>
        </p:nvGrpSpPr>
        <p:grpSpPr>
          <a:xfrm>
            <a:off x="16033410" y="12546798"/>
            <a:ext cx="15691669" cy="9289456"/>
            <a:chOff x="8349841" y="7112951"/>
            <a:chExt cx="15691669" cy="9289456"/>
          </a:xfrm>
        </p:grpSpPr>
        <p:sp>
          <p:nvSpPr>
            <p:cNvPr id="98" name="Flecha derecha 97">
              <a:extLst>
                <a:ext uri="{FF2B5EF4-FFF2-40B4-BE49-F238E27FC236}">
                  <a16:creationId xmlns:a16="http://schemas.microsoft.com/office/drawing/2014/main" id="{F192EEBE-D277-F3CC-C091-B987D29CFCAF}"/>
                </a:ext>
              </a:extLst>
            </p:cNvPr>
            <p:cNvSpPr/>
            <p:nvPr/>
          </p:nvSpPr>
          <p:spPr>
            <a:xfrm>
              <a:off x="9227665" y="8411996"/>
              <a:ext cx="14463070" cy="76809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A78EBC09-C1E7-C6C6-3DE6-3E458560C518}"/>
                </a:ext>
              </a:extLst>
            </p:cNvPr>
            <p:cNvSpPr/>
            <p:nvPr/>
          </p:nvSpPr>
          <p:spPr>
            <a:xfrm>
              <a:off x="9227665" y="8266176"/>
              <a:ext cx="256032" cy="9139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3A0304F0-AE19-530A-619E-E3210D3342BD}"/>
                </a:ext>
              </a:extLst>
            </p:cNvPr>
            <p:cNvSpPr txBox="1"/>
            <p:nvPr/>
          </p:nvSpPr>
          <p:spPr>
            <a:xfrm>
              <a:off x="8349841" y="7369590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600" dirty="0">
                  <a:latin typeface="DIN Condensed" pitchFamily="2" charset="0"/>
                </a:rPr>
                <a:t>INGRESO</a:t>
              </a:r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E47520EE-C61A-8C15-5BEC-33FF08FF334D}"/>
                </a:ext>
              </a:extLst>
            </p:cNvPr>
            <p:cNvSpPr/>
            <p:nvPr/>
          </p:nvSpPr>
          <p:spPr>
            <a:xfrm>
              <a:off x="13001089" y="8266176"/>
              <a:ext cx="255951" cy="67582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3B7B4579-9E91-F2B8-91A1-874CDA87D809}"/>
                </a:ext>
              </a:extLst>
            </p:cNvPr>
            <p:cNvSpPr txBox="1"/>
            <p:nvPr/>
          </p:nvSpPr>
          <p:spPr>
            <a:xfrm>
              <a:off x="11963812" y="7119465"/>
              <a:ext cx="2403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dirty="0">
                  <a:latin typeface="DIN Condensed" pitchFamily="2" charset="0"/>
                </a:rPr>
                <a:t>MANEJO SINTOMÁTICO</a:t>
              </a: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7F741AFE-6273-5310-E51A-5B20A1A0F25E}"/>
                </a:ext>
              </a:extLst>
            </p:cNvPr>
            <p:cNvSpPr txBox="1"/>
            <p:nvPr/>
          </p:nvSpPr>
          <p:spPr>
            <a:xfrm>
              <a:off x="11864849" y="15109745"/>
              <a:ext cx="2601847" cy="12926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s-PA" sz="2600" dirty="0">
                  <a:latin typeface="Avenir Next Condensed" panose="020B0506020202020204" pitchFamily="34" charset="0"/>
                </a:rPr>
                <a:t>Antiproteinúricos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PA" sz="2600" dirty="0">
                  <a:latin typeface="Avenir Next Condensed" panose="020B0506020202020204" pitchFamily="34" charset="0"/>
                </a:rPr>
                <a:t>Control de presión arterial </a:t>
              </a:r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id="{243479B7-F1DA-ABE6-4486-D8D719D07F25}"/>
                </a:ext>
              </a:extLst>
            </p:cNvPr>
            <p:cNvSpPr/>
            <p:nvPr/>
          </p:nvSpPr>
          <p:spPr>
            <a:xfrm>
              <a:off x="14975910" y="8266175"/>
              <a:ext cx="256032" cy="1677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972268CF-E128-AA92-83C0-320E7974FB1B}"/>
                </a:ext>
              </a:extLst>
            </p:cNvPr>
            <p:cNvSpPr txBox="1"/>
            <p:nvPr/>
          </p:nvSpPr>
          <p:spPr>
            <a:xfrm>
              <a:off x="13842564" y="7112951"/>
              <a:ext cx="2403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dirty="0">
                  <a:latin typeface="DIN Condensed" pitchFamily="2" charset="0"/>
                </a:rPr>
                <a:t>SEGUIMIENTO AMBULATORIO</a:t>
              </a: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7FE54EDC-3D41-36C7-1378-36116DF81196}"/>
                </a:ext>
              </a:extLst>
            </p:cNvPr>
            <p:cNvSpPr txBox="1"/>
            <p:nvPr/>
          </p:nvSpPr>
          <p:spPr>
            <a:xfrm>
              <a:off x="13447446" y="9395372"/>
              <a:ext cx="493776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3600" dirty="0">
                  <a:latin typeface="DIN Condensed" pitchFamily="2" charset="0"/>
                </a:rPr>
                <a:t>3 MESES</a:t>
              </a:r>
            </a:p>
            <a:p>
              <a:endParaRPr lang="es-PA" sz="3200" dirty="0">
                <a:latin typeface="Avenir Next Condensed" panose="020B0506020202020204" pitchFamily="34" charset="0"/>
              </a:endParaRP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2B42667E-4958-F087-C5E0-71F584B534D6}"/>
                </a:ext>
              </a:extLst>
            </p:cNvPr>
            <p:cNvSpPr/>
            <p:nvPr/>
          </p:nvSpPr>
          <p:spPr>
            <a:xfrm>
              <a:off x="17312228" y="8266175"/>
              <a:ext cx="256032" cy="4468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098CB645-B08C-4621-38E7-DE92E731CD82}"/>
                </a:ext>
              </a:extLst>
            </p:cNvPr>
            <p:cNvSpPr txBox="1"/>
            <p:nvPr/>
          </p:nvSpPr>
          <p:spPr>
            <a:xfrm>
              <a:off x="14538364" y="12838352"/>
              <a:ext cx="5803757" cy="27392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PA" sz="3200" b="1" dirty="0">
                  <a:latin typeface="Avenir Next Condensed" panose="020B0506020202020204" pitchFamily="34" charset="0"/>
                </a:rPr>
                <a:t>BIOPSIA RENAL </a:t>
              </a:r>
              <a:r>
                <a:rPr lang="es-PA" sz="2000" dirty="0">
                  <a:latin typeface="Avenir Next Condensed" panose="020B0506020202020204" pitchFamily="34" charset="0"/>
                </a:rPr>
                <a:t>(IMÁGENES A – D)</a:t>
              </a:r>
            </a:p>
            <a:p>
              <a:pPr marL="571500" indent="-571500" algn="just">
                <a:buFont typeface="Wingdings" pitchFamily="2" charset="2"/>
                <a:buChar char="§"/>
              </a:pPr>
              <a:r>
                <a:rPr lang="es-PA" sz="2800" dirty="0">
                  <a:latin typeface="Avenir Next Condensed" panose="020B0506020202020204" pitchFamily="34" charset="0"/>
                </a:rPr>
                <a:t>Glomerulopatía por IgA</a:t>
              </a:r>
            </a:p>
            <a:p>
              <a:pPr marL="571500" indent="-571500" algn="just">
                <a:buFont typeface="Wingdings" pitchFamily="2" charset="2"/>
                <a:buChar char="§"/>
              </a:pPr>
              <a:r>
                <a:rPr lang="es-PA" sz="2800" dirty="0">
                  <a:latin typeface="Avenir Next Condensed" panose="020B0506020202020204" pitchFamily="34" charset="0"/>
                </a:rPr>
                <a:t>Atrofia tubular y fibrosis intersticial leve (20%)</a:t>
              </a:r>
            </a:p>
            <a:p>
              <a:pPr marL="571500" indent="-571500" algn="just">
                <a:buFont typeface="Wingdings" pitchFamily="2" charset="2"/>
                <a:buChar char="§"/>
              </a:pPr>
              <a:r>
                <a:rPr lang="es-PA" sz="2800" dirty="0">
                  <a:latin typeface="Avenir Next Condensed" panose="020B0506020202020204" pitchFamily="34" charset="0"/>
                </a:rPr>
                <a:t>Arterio y arterioloesclerosis leve </a:t>
              </a:r>
            </a:p>
            <a:p>
              <a:pPr marL="571500" indent="-571500" algn="just">
                <a:buFont typeface="Wingdings" pitchFamily="2" charset="2"/>
                <a:buChar char="§"/>
              </a:pPr>
              <a:r>
                <a:rPr lang="es-PA" sz="2800" dirty="0">
                  <a:latin typeface="Avenir Next Condensed" panose="020B0506020202020204" pitchFamily="34" charset="0"/>
                </a:rPr>
                <a:t>2 glomérulos con </a:t>
              </a:r>
              <a:r>
                <a:rPr lang="es-PA" sz="2800" b="1" dirty="0">
                  <a:latin typeface="Avenir Next Condensed" panose="020B0506020202020204" pitchFamily="34" charset="0"/>
                </a:rPr>
                <a:t>semilunas fibrosas</a:t>
              </a:r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B7043738-93F1-3E9E-39CC-7A82D0FBF60A}"/>
                </a:ext>
              </a:extLst>
            </p:cNvPr>
            <p:cNvSpPr/>
            <p:nvPr/>
          </p:nvSpPr>
          <p:spPr>
            <a:xfrm>
              <a:off x="19361820" y="8239622"/>
              <a:ext cx="256032" cy="9139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782870B2-3581-B126-7D43-1F7BD7F26D2E}"/>
                </a:ext>
              </a:extLst>
            </p:cNvPr>
            <p:cNvSpPr txBox="1"/>
            <p:nvPr/>
          </p:nvSpPr>
          <p:spPr>
            <a:xfrm>
              <a:off x="14538364" y="15681118"/>
              <a:ext cx="5803757" cy="523220"/>
            </a:xfrm>
            <a:prstGeom prst="rect">
              <a:avLst/>
            </a:prstGeom>
            <a:solidFill>
              <a:srgbClr val="F1B90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2800" dirty="0">
                  <a:latin typeface="DIN Condensed" pitchFamily="2" charset="0"/>
                </a:rPr>
                <a:t>NEFROPATÍA POR IgA CRESCÉNTICA</a:t>
              </a:r>
            </a:p>
          </p:txBody>
        </p: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F1BF30A0-AD29-8D90-85FA-8FCC7BB3544A}"/>
                </a:ext>
              </a:extLst>
            </p:cNvPr>
            <p:cNvSpPr txBox="1"/>
            <p:nvPr/>
          </p:nvSpPr>
          <p:spPr>
            <a:xfrm>
              <a:off x="18077936" y="9258079"/>
              <a:ext cx="2958160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2800" dirty="0">
                  <a:latin typeface="DIN Condensed" pitchFamily="2" charset="0"/>
                </a:rPr>
                <a:t>INMUNOSUPRESIÓN</a:t>
              </a:r>
              <a:endParaRPr lang="es-PA" sz="2400" dirty="0">
                <a:latin typeface="DIN Condensed" pitchFamily="2" charset="0"/>
              </a:endParaRP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s-PA" sz="2400" dirty="0">
                  <a:latin typeface="Avenir Next Condensed" panose="020B0506020202020204" pitchFamily="34" charset="0"/>
                </a:rPr>
                <a:t>Pulsos de corticoides + Prednisona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s-PA" sz="2400" dirty="0">
                  <a:latin typeface="Avenir Next Condensed" panose="020B0506020202020204" pitchFamily="34" charset="0"/>
                </a:rPr>
                <a:t>Ciclofosfamida</a:t>
              </a:r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359D7B07-35FE-A2EC-54B0-13B2D848E201}"/>
                </a:ext>
              </a:extLst>
            </p:cNvPr>
            <p:cNvSpPr/>
            <p:nvPr/>
          </p:nvSpPr>
          <p:spPr>
            <a:xfrm>
              <a:off x="21835218" y="8266175"/>
              <a:ext cx="256032" cy="2586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8A2A0874-A96E-A67E-E00B-0DE993DFF093}"/>
                </a:ext>
              </a:extLst>
            </p:cNvPr>
            <p:cNvSpPr txBox="1"/>
            <p:nvPr/>
          </p:nvSpPr>
          <p:spPr>
            <a:xfrm>
              <a:off x="21637587" y="7365916"/>
              <a:ext cx="240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600" dirty="0">
                  <a:latin typeface="DIN Condensed" pitchFamily="2" charset="0"/>
                </a:rPr>
                <a:t>REMISIÓN</a:t>
              </a:r>
            </a:p>
          </p:txBody>
        </p:sp>
      </p:grpSp>
      <p:graphicFrame>
        <p:nvGraphicFramePr>
          <p:cNvPr id="114" name="Tabla 8">
            <a:extLst>
              <a:ext uri="{FF2B5EF4-FFF2-40B4-BE49-F238E27FC236}">
                <a16:creationId xmlns:a16="http://schemas.microsoft.com/office/drawing/2014/main" id="{0171C7D3-74D0-F2DC-6B34-7066EDF00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71419"/>
              </p:ext>
            </p:extLst>
          </p:nvPr>
        </p:nvGraphicFramePr>
        <p:xfrm>
          <a:off x="27817809" y="16458940"/>
          <a:ext cx="3618666" cy="1543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8666">
                  <a:extLst>
                    <a:ext uri="{9D8B030D-6E8A-4147-A177-3AD203B41FA5}">
                      <a16:colId xmlns:a16="http://schemas.microsoft.com/office/drawing/2014/main" val="2478330367"/>
                    </a:ext>
                  </a:extLst>
                </a:gridCol>
              </a:tblGrid>
              <a:tr h="906125"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Creatinina    </a:t>
                      </a:r>
                      <a:r>
                        <a:rPr lang="es-PA" sz="2800" b="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1.27 mg/dL</a:t>
                      </a:r>
                    </a:p>
                    <a:p>
                      <a:pPr algn="l"/>
                      <a:r>
                        <a:rPr lang="es-PA" sz="2800" dirty="0">
                          <a:latin typeface="Avenir Next Condensed" panose="020B0506020202020204" pitchFamily="34" charset="0"/>
                        </a:rPr>
                        <a:t>TFG                </a:t>
                      </a:r>
                      <a:r>
                        <a:rPr lang="es-PA" sz="28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38</a:t>
                      </a:r>
                      <a:r>
                        <a:rPr lang="es-PA" sz="18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mL/min/1.73m</a:t>
                      </a:r>
                      <a:r>
                        <a:rPr lang="es-PA" sz="1800" baseline="300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2</a:t>
                      </a:r>
                      <a:endParaRPr lang="es-PA" sz="2800" baseline="30000" dirty="0">
                        <a:solidFill>
                          <a:srgbClr val="C00000"/>
                        </a:solidFill>
                        <a:latin typeface="Avenir Next Condense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5415"/>
                  </a:ext>
                </a:extLst>
              </a:tr>
              <a:tr h="598748">
                <a:tc>
                  <a:txBody>
                    <a:bodyPr/>
                    <a:lstStyle/>
                    <a:p>
                      <a:pPr algn="l"/>
                      <a:r>
                        <a:rPr lang="es-PA" sz="2800" dirty="0">
                          <a:solidFill>
                            <a:schemeClr val="tx1"/>
                          </a:solidFill>
                          <a:latin typeface="Avenir Next Condensed" panose="020B0506020202020204" pitchFamily="34" charset="0"/>
                        </a:rPr>
                        <a:t>Proteinuria  </a:t>
                      </a:r>
                      <a:r>
                        <a:rPr lang="es-PA" sz="2400" dirty="0">
                          <a:solidFill>
                            <a:srgbClr val="C00000"/>
                          </a:solidFill>
                          <a:latin typeface="Avenir Next Condensed" panose="020B0506020202020204" pitchFamily="34" charset="0"/>
                        </a:rPr>
                        <a:t>800 mg/ 24 horas</a:t>
                      </a:r>
                      <a:endParaRPr lang="es-PA" sz="2800" dirty="0">
                        <a:solidFill>
                          <a:srgbClr val="C00000"/>
                        </a:solidFill>
                        <a:latin typeface="Avenir Next Condense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43156"/>
                  </a:ext>
                </a:extLst>
              </a:tr>
            </a:tbl>
          </a:graphicData>
        </a:graphic>
      </p:graphicFrame>
      <p:pic>
        <p:nvPicPr>
          <p:cNvPr id="21" name="Picture 2" descr="Caja de Seguro Social Panama Logo PNG Vector (EPS) Free Download">
            <a:extLst>
              <a:ext uri="{FF2B5EF4-FFF2-40B4-BE49-F238E27FC236}">
                <a16:creationId xmlns:a16="http://schemas.microsoft.com/office/drawing/2014/main" id="{FBAC70A8-0559-74B7-ABD3-181C3B0D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651" y="6032313"/>
            <a:ext cx="2024462" cy="20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D547EA39-1519-F301-05FD-41D2A04D75DF}"/>
              </a:ext>
            </a:extLst>
          </p:cNvPr>
          <p:cNvSpPr/>
          <p:nvPr/>
        </p:nvSpPr>
        <p:spPr>
          <a:xfrm>
            <a:off x="1773049" y="14309458"/>
            <a:ext cx="13335936" cy="19416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02FA4D2-AE12-1D0E-6635-B4089B2BFE46}"/>
              </a:ext>
            </a:extLst>
          </p:cNvPr>
          <p:cNvSpPr txBox="1"/>
          <p:nvPr/>
        </p:nvSpPr>
        <p:spPr>
          <a:xfrm>
            <a:off x="1592420" y="13166444"/>
            <a:ext cx="6637926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9600" dirty="0">
                <a:latin typeface="DIN Condensed" pitchFamily="2" charset="0"/>
              </a:rPr>
              <a:t>CASO CLINICO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FB20482-2B35-4047-E43C-6C0BDAA977A6}"/>
              </a:ext>
            </a:extLst>
          </p:cNvPr>
          <p:cNvSpPr txBox="1"/>
          <p:nvPr/>
        </p:nvSpPr>
        <p:spPr>
          <a:xfrm>
            <a:off x="2021176" y="14772732"/>
            <a:ext cx="128974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Femenina de 58 años sin antecedentes personales conocidos, acude a un hospital de la localidad por edema facial, cervical y fiebre intermitente no cuantificada de 3 meses de evolución.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 ingreso, se constata hipertensión arterial. En los paraclínicos sin anemia, leucocitosis ni deterioro de la función renal. Sin embargo, el urinálisis revela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hematuria microscópica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proteinuria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2+ (con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&lt;2g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proteínas en orina de 24 horas).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6C28B34-8284-E773-DC7B-9E073163072E}"/>
              </a:ext>
            </a:extLst>
          </p:cNvPr>
          <p:cNvSpPr txBox="1"/>
          <p:nvPr/>
        </p:nvSpPr>
        <p:spPr>
          <a:xfrm>
            <a:off x="2043239" y="19812525"/>
            <a:ext cx="128974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descartaron causas secundarias de afección renal: autoinmunes, infecciosas y neoplasias (tamizaje para la edad). Ultrasonido renal sin datos de cronicidad.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40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</a:t>
            </a:r>
            <a:r>
              <a:rPr lang="es-ES" sz="4400" dirty="0"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440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erivada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 centro de tercer nivel para biopsia renal. Se repitieron los estudios, sin nuevos hallazgos. Se difirió la biopsia y fue tratada con medidas antiproteinúricas con seguimiento estrecho en la consulta externa. 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27F3DE-F606-34C2-F6BC-5835255F9550}"/>
              </a:ext>
            </a:extLst>
          </p:cNvPr>
          <p:cNvSpPr txBox="1"/>
          <p:nvPr/>
        </p:nvSpPr>
        <p:spPr>
          <a:xfrm>
            <a:off x="2043237" y="24973709"/>
            <a:ext cx="128974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Cursó estable por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3 meses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, hasta presentar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deterioro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 de la función renal (reducción de &gt;50% de la tasa de filtración glomerular) sin causa evidente, asociado a proteinuria y hematuria microscópica.  Trasladada por sospecha de glomerulonefritis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rápidamente progresiva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para biopsia renal, que reportó glomerulopatía por IgA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crescéntica </a:t>
            </a:r>
            <a:r>
              <a:rPr lang="es-ES" sz="4400" dirty="0">
                <a:latin typeface="Avenir Next Condensed" panose="020B0506020202020204" pitchFamily="34" charset="0"/>
                <a:ea typeface="Calibri" panose="020F0502020204030204" pitchFamily="34" charset="0"/>
              </a:rPr>
              <a:t>(Figuras A-D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)</a:t>
            </a:r>
            <a:r>
              <a:rPr lang="es-ES" sz="4400" dirty="0">
                <a:latin typeface="Avenir Next Condensed" panose="020B0506020202020204" pitchFamily="34" charset="0"/>
                <a:ea typeface="Calibri" panose="020F0502020204030204" pitchFamily="34" charset="0"/>
              </a:rPr>
              <a:t>.</a:t>
            </a:r>
            <a:r>
              <a:rPr lang="es-PA" sz="4400" dirty="0">
                <a:effectLst/>
                <a:latin typeface="Avenir Next Condensed" panose="020B0506020202020204" pitchFamily="34" charset="0"/>
              </a:rPr>
              <a:t> </a:t>
            </a:r>
            <a:endParaRPr lang="es-PA" sz="4400" dirty="0">
              <a:latin typeface="Avenir Next Condensed" panose="020B0506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6A7801D-0912-9967-4509-EA795905A593}"/>
              </a:ext>
            </a:extLst>
          </p:cNvPr>
          <p:cNvSpPr txBox="1"/>
          <p:nvPr/>
        </p:nvSpPr>
        <p:spPr>
          <a:xfrm>
            <a:off x="2043237" y="29399064"/>
            <a:ext cx="128974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inicia tratamiento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inmunosupresor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inmediato para lograr remisión y mejorar el pronóstico.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Recibió pulsos de corticoides, seguidos de prednisona vía oral y 6 ciclos de ciclofosfamida, con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remisión completa 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la cuarta dosis. Hasta el momento con función renal normal, </a:t>
            </a:r>
            <a:r>
              <a:rPr lang="es-ES" sz="4400" b="1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recaídas</a:t>
            </a:r>
            <a:r>
              <a:rPr lang="es-ES" sz="4400" dirty="0"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PA" sz="4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Audio Recording 01/15/2023 6:07:05 p. m.">
            <a:hlinkClick r:id="" action="ppaction://media"/>
            <a:extLst>
              <a:ext uri="{FF2B5EF4-FFF2-40B4-BE49-F238E27FC236}">
                <a16:creationId xmlns:a16="http://schemas.microsoft.com/office/drawing/2014/main" id="{587F1BD7-1832-F2E2-FC68-71BE9DC0A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52800" y="20756242"/>
            <a:ext cx="812800" cy="8128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CE7D238-425E-E3B5-BB1B-6E6CC6962D82}"/>
              </a:ext>
            </a:extLst>
          </p:cNvPr>
          <p:cNvSpPr txBox="1"/>
          <p:nvPr/>
        </p:nvSpPr>
        <p:spPr>
          <a:xfrm>
            <a:off x="15590422" y="22035739"/>
            <a:ext cx="1528473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A" sz="3600" dirty="0">
                <a:solidFill>
                  <a:schemeClr val="bg1"/>
                </a:solidFill>
                <a:latin typeface="DIN Condensed" pitchFamily="2" charset="0"/>
              </a:rPr>
              <a:t>ESQUEMA 1. </a:t>
            </a:r>
            <a:r>
              <a:rPr lang="es-PA" sz="4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Evolución del caso</a:t>
            </a:r>
            <a:endParaRPr lang="es-PA" sz="36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794</Words>
  <Application>Microsoft Macintosh PowerPoint</Application>
  <PresentationFormat>Personalizado</PresentationFormat>
  <Paragraphs>67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Avenir Next Condensed</vt:lpstr>
      <vt:lpstr>Calibri</vt:lpstr>
      <vt:lpstr>Calibri Light</vt:lpstr>
      <vt:lpstr>DIN Condensed</vt:lpstr>
      <vt:lpstr>Impact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Denise Milagros Cardoze Castillo</dc:creator>
  <cp:lastModifiedBy>Denise Milagros Cardoze Castillo</cp:lastModifiedBy>
  <cp:revision>43</cp:revision>
  <dcterms:created xsi:type="dcterms:W3CDTF">2022-06-25T01:48:09Z</dcterms:created>
  <dcterms:modified xsi:type="dcterms:W3CDTF">2023-01-15T23:54:18Z</dcterms:modified>
</cp:coreProperties>
</file>