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43348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1506" y="-3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75754" y="15005547"/>
            <a:ext cx="12358689" cy="358301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2560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11102349"/>
            <a:ext cx="12358688" cy="2179302"/>
          </a:xfrm>
          <a:prstGeom prst="rect">
            <a:avLst/>
          </a:prstGeom>
        </p:spPr>
        <p:txBody>
          <a:bodyPr anchor="ctr"/>
          <a:lstStyle>
            <a:lvl1pPr algn="ctr" defTabSz="4334824">
              <a:lnSpc>
                <a:spcPct val="80000"/>
              </a:lnSpc>
              <a:defRPr sz="20600" b="0" spc="-4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4334824">
              <a:lnSpc>
                <a:spcPct val="80000"/>
              </a:lnSpc>
              <a:defRPr sz="20600" b="0" spc="-4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4334824">
              <a:lnSpc>
                <a:spcPct val="80000"/>
              </a:lnSpc>
              <a:defRPr sz="20600" b="0" spc="-4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4334824">
              <a:lnSpc>
                <a:spcPct val="80000"/>
              </a:lnSpc>
              <a:defRPr sz="20600" b="0" spc="-4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4334824">
              <a:lnSpc>
                <a:spcPct val="80000"/>
              </a:lnSpc>
              <a:defRPr sz="20600" b="0" spc="-4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8939584"/>
            <a:ext cx="12358688" cy="4073391"/>
          </a:xfrm>
          <a:prstGeom prst="rect">
            <a:avLst/>
          </a:prstGeom>
        </p:spPr>
        <p:txBody>
          <a:bodyPr anchor="b"/>
          <a:lstStyle>
            <a:lvl1pPr algn="ctr" defTabSz="4334824">
              <a:lnSpc>
                <a:spcPct val="80000"/>
              </a:lnSpc>
              <a:defRPr sz="44400" spc="-444"/>
            </a:lvl1pPr>
            <a:lvl2pPr algn="ctr" defTabSz="4334824">
              <a:lnSpc>
                <a:spcPct val="80000"/>
              </a:lnSpc>
              <a:defRPr sz="44400" spc="-444"/>
            </a:lvl2pPr>
            <a:lvl3pPr algn="ctr" defTabSz="4334824">
              <a:lnSpc>
                <a:spcPct val="80000"/>
              </a:lnSpc>
              <a:defRPr sz="44400" spc="-444"/>
            </a:lvl3pPr>
            <a:lvl4pPr algn="ctr" defTabSz="4334824">
              <a:lnSpc>
                <a:spcPct val="80000"/>
              </a:lnSpc>
              <a:defRPr sz="44400" spc="-444"/>
            </a:lvl4pPr>
            <a:lvl5pPr algn="ctr" defTabSz="4334824">
              <a:lnSpc>
                <a:spcPct val="80000"/>
              </a:lnSpc>
              <a:defRPr sz="44400" spc="-44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78656" y="12981851"/>
            <a:ext cx="12358688" cy="525814"/>
          </a:xfrm>
          <a:prstGeom prst="rect">
            <a:avLst/>
          </a:prstGeom>
        </p:spPr>
        <p:txBody>
          <a:bodyPr lIns="25717" tIns="25717" rIns="25717" bIns="25717"/>
          <a:lstStyle>
            <a:lvl1pPr algn="ctr" defTabSz="587022">
              <a:defRPr sz="3840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66889" y="14339316"/>
            <a:ext cx="11362529" cy="358302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2560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86581" y="11113046"/>
            <a:ext cx="11742838" cy="2157907"/>
          </a:xfrm>
          <a:prstGeom prst="rect">
            <a:avLst/>
          </a:prstGeom>
        </p:spPr>
        <p:txBody>
          <a:bodyPr/>
          <a:lstStyle>
            <a:lvl1pPr marL="1135863" indent="-835377" defTabSz="4334824">
              <a:lnSpc>
                <a:spcPct val="90000"/>
              </a:lnSpc>
              <a:defRPr sz="15000" b="0" spc="-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135863" indent="-378177" defTabSz="4334824">
              <a:lnSpc>
                <a:spcPct val="90000"/>
              </a:lnSpc>
              <a:defRPr sz="15000" b="0" spc="-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35863" indent="79022" defTabSz="4334824">
              <a:lnSpc>
                <a:spcPct val="90000"/>
              </a:lnSpc>
              <a:defRPr sz="15000" b="0" spc="-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135863" indent="536222" defTabSz="4334824">
              <a:lnSpc>
                <a:spcPct val="90000"/>
              </a:lnSpc>
              <a:defRPr sz="15000" b="0" spc="-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135863" indent="993422" defTabSz="4334824">
              <a:lnSpc>
                <a:spcPct val="90000"/>
              </a:lnSpc>
              <a:defRPr sz="15000" b="0" spc="-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8865393" y="8905875"/>
            <a:ext cx="4184494" cy="33466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quarter" idx="22"/>
          </p:nvPr>
        </p:nvSpPr>
        <p:spPr>
          <a:xfrm>
            <a:off x="7593806" y="10572154"/>
            <a:ext cx="5872163" cy="68344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quarter" idx="23"/>
          </p:nvPr>
        </p:nvSpPr>
        <p:spPr>
          <a:xfrm>
            <a:off x="-78582" y="8612981"/>
            <a:ext cx="9344026" cy="70080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750094" y="5226843"/>
            <a:ext cx="15216188" cy="121729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650082" y="7605712"/>
            <a:ext cx="15044739" cy="90106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78656" y="12342018"/>
            <a:ext cx="12358688" cy="2614614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79325" y="8956577"/>
            <a:ext cx="12357350" cy="358301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2560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14864950"/>
            <a:ext cx="12358688" cy="628285"/>
          </a:xfrm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quarter" idx="21"/>
          </p:nvPr>
        </p:nvSpPr>
        <p:spPr>
          <a:xfrm>
            <a:off x="6172200" y="8220075"/>
            <a:ext cx="6831471" cy="79509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78656" y="9048750"/>
            <a:ext cx="5500688" cy="3308779"/>
          </a:xfrm>
          <a:prstGeom prst="rect">
            <a:avLst/>
          </a:prstGeom>
        </p:spPr>
        <p:txBody>
          <a:bodyPr/>
          <a:lstStyle>
            <a:lvl1pPr>
              <a:defRPr sz="15000" spc="-300"/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12305949"/>
            <a:ext cx="5500688" cy="3029302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93602" y="15377160"/>
            <a:ext cx="521767" cy="5283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78656" y="8941593"/>
            <a:ext cx="12358688" cy="806155"/>
          </a:xfrm>
          <a:prstGeom prst="rect">
            <a:avLst/>
          </a:prstGeom>
        </p:spPr>
        <p:txBody>
          <a:bodyPr anchor="t"/>
          <a:lstStyle>
            <a:lvl1pPr>
              <a:defRPr sz="15000" spc="-300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78656" y="9669166"/>
            <a:ext cx="12358688" cy="525814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3840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10724158"/>
            <a:ext cx="12358688" cy="4644007"/>
          </a:xfrm>
          <a:prstGeom prst="rect">
            <a:avLst/>
          </a:prstGeom>
        </p:spPr>
        <p:txBody>
          <a:bodyPr/>
          <a:lstStyle>
            <a:lvl1pPr marL="10668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1pPr>
            <a:lvl2pPr marL="16764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2pPr>
            <a:lvl3pPr marL="22860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3pPr>
            <a:lvl4pPr marL="28956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4pPr>
            <a:lvl5pPr marL="35052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10724158"/>
            <a:ext cx="12358688" cy="4644007"/>
          </a:xfrm>
          <a:prstGeom prst="rect">
            <a:avLst/>
          </a:prstGeom>
        </p:spPr>
        <p:txBody>
          <a:bodyPr numCol="2" spcCol="617934"/>
          <a:lstStyle>
            <a:lvl1pPr marL="10668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1pPr>
            <a:lvl2pPr marL="16764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2pPr>
            <a:lvl3pPr marL="22860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3pPr>
            <a:lvl4pPr marL="28956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4pPr>
            <a:lvl5pPr marL="35052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78656" y="9669166"/>
            <a:ext cx="5500688" cy="525814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3840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10724158"/>
            <a:ext cx="5500688" cy="4644355"/>
          </a:xfrm>
          <a:prstGeom prst="rect">
            <a:avLst/>
          </a:prstGeom>
        </p:spPr>
        <p:txBody>
          <a:bodyPr/>
          <a:lstStyle>
            <a:lvl1pPr marL="10668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1pPr>
            <a:lvl2pPr marL="16764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2pPr>
            <a:lvl3pPr marL="22860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3pPr>
            <a:lvl4pPr marL="28956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4pPr>
            <a:lvl5pPr marL="3505200" indent="-1066800" defTabSz="4334824">
              <a:lnSpc>
                <a:spcPct val="90000"/>
              </a:lnSpc>
              <a:spcBef>
                <a:spcPts val="8000"/>
              </a:spcBef>
              <a:buSzPct val="123000"/>
              <a:buChar char="•"/>
              <a:defRPr sz="84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6858000" y="8105288"/>
            <a:ext cx="6140742" cy="81876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78656" y="8941593"/>
            <a:ext cx="5500688" cy="807245"/>
          </a:xfrm>
          <a:prstGeom prst="rect">
            <a:avLst/>
          </a:prstGeom>
        </p:spPr>
        <p:txBody>
          <a:bodyPr anchor="t"/>
          <a:lstStyle>
            <a:lvl1pPr>
              <a:defRPr sz="15000" spc="-300"/>
            </a:lvl1pPr>
          </a:lstStyle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78654" y="10884693"/>
            <a:ext cx="12358690" cy="2614614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93602" y="15377160"/>
            <a:ext cx="521767" cy="5283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78656" y="8941593"/>
            <a:ext cx="12358688" cy="807160"/>
          </a:xfrm>
          <a:prstGeom prst="rect">
            <a:avLst/>
          </a:prstGeom>
        </p:spPr>
        <p:txBody>
          <a:bodyPr anchor="t"/>
          <a:lstStyle>
            <a:lvl1pPr>
              <a:defRPr sz="15000" spc="-300"/>
            </a:lvl1pPr>
          </a:lstStyle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78656" y="9669166"/>
            <a:ext cx="12358688" cy="525814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3840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78656" y="8941593"/>
            <a:ext cx="12358688" cy="807245"/>
          </a:xfrm>
          <a:prstGeom prst="rect">
            <a:avLst/>
          </a:prstGeom>
        </p:spPr>
        <p:txBody>
          <a:bodyPr anchor="t"/>
          <a:lstStyle>
            <a:lvl1pPr>
              <a:defRPr sz="15000" spc="-300"/>
            </a:lvl1pPr>
          </a:lstStyle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78656" y="9669166"/>
            <a:ext cx="12358688" cy="525814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3840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8656" y="10724158"/>
            <a:ext cx="12358688" cy="4644007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b="0" spc="-96"/>
            </a:lvl1pPr>
            <a:lvl2pPr>
              <a:spcBef>
                <a:spcPts val="3200"/>
              </a:spcBef>
              <a:defRPr b="0" spc="-96"/>
            </a:lvl2pPr>
            <a:lvl3pPr>
              <a:spcBef>
                <a:spcPts val="3200"/>
              </a:spcBef>
              <a:defRPr b="0" spc="-96"/>
            </a:lvl3pPr>
            <a:lvl4pPr>
              <a:spcBef>
                <a:spcPts val="3200"/>
              </a:spcBef>
              <a:defRPr b="0" spc="-96"/>
            </a:lvl4pPr>
            <a:lvl5pPr>
              <a:spcBef>
                <a:spcPts val="3200"/>
              </a:spcBef>
              <a:defRPr b="0" spc="-9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78654" y="9782807"/>
            <a:ext cx="12358690" cy="2614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75755" y="12397420"/>
            <a:ext cx="12358688" cy="10715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93602" y="15374777"/>
            <a:ext cx="521767" cy="528372"/>
          </a:xfrm>
          <a:prstGeom prst="rect">
            <a:avLst/>
          </a:prstGeom>
          <a:ln w="3175">
            <a:miter lim="400000"/>
          </a:ln>
        </p:spPr>
        <p:txBody>
          <a:bodyPr wrap="none" lIns="28575" tIns="28575" rIns="28575" bIns="28575" anchor="b">
            <a:spAutoFit/>
          </a:bodyPr>
          <a:lstStyle>
            <a:lvl1pPr defTabSz="1038577">
              <a:defRPr sz="3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00" b="1" i="0" u="none" strike="noStrike" cap="none" spc="-41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22-11-23 at 10.21.57 PM.png" descr="Screen Shot 2022-11-23 at 10.21.57 PM.png"/>
          <p:cNvPicPr>
            <a:picLocks noChangeAspect="1"/>
          </p:cNvPicPr>
          <p:nvPr/>
        </p:nvPicPr>
        <p:blipFill>
          <a:blip r:embed="rId4"/>
          <a:srcRect l="11" t="797" r="1152" b="82"/>
          <a:stretch>
            <a:fillRect/>
          </a:stretch>
        </p:blipFill>
        <p:spPr>
          <a:xfrm>
            <a:off x="10795000" y="9872169"/>
            <a:ext cx="1648252" cy="6336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0" y="0"/>
                </a:moveTo>
                <a:lnTo>
                  <a:pt x="0" y="687"/>
                </a:lnTo>
                <a:cubicBezTo>
                  <a:pt x="0" y="1161"/>
                  <a:pt x="81" y="1563"/>
                  <a:pt x="186" y="1580"/>
                </a:cubicBezTo>
                <a:cubicBezTo>
                  <a:pt x="448" y="1623"/>
                  <a:pt x="594" y="2081"/>
                  <a:pt x="650" y="2953"/>
                </a:cubicBezTo>
                <a:cubicBezTo>
                  <a:pt x="786" y="3453"/>
                  <a:pt x="916" y="4092"/>
                  <a:pt x="1006" y="4816"/>
                </a:cubicBezTo>
                <a:cubicBezTo>
                  <a:pt x="1084" y="5121"/>
                  <a:pt x="1162" y="5604"/>
                  <a:pt x="1218" y="6157"/>
                </a:cubicBezTo>
                <a:cubicBezTo>
                  <a:pt x="1306" y="7021"/>
                  <a:pt x="1461" y="7742"/>
                  <a:pt x="1564" y="7759"/>
                </a:cubicBezTo>
                <a:cubicBezTo>
                  <a:pt x="1667" y="7775"/>
                  <a:pt x="1760" y="8533"/>
                  <a:pt x="1770" y="9443"/>
                </a:cubicBezTo>
                <a:cubicBezTo>
                  <a:pt x="1773" y="9662"/>
                  <a:pt x="1794" y="9846"/>
                  <a:pt x="1807" y="10055"/>
                </a:cubicBezTo>
                <a:cubicBezTo>
                  <a:pt x="1833" y="10326"/>
                  <a:pt x="1900" y="10874"/>
                  <a:pt x="1941" y="11257"/>
                </a:cubicBezTo>
                <a:cubicBezTo>
                  <a:pt x="1960" y="11330"/>
                  <a:pt x="1982" y="11409"/>
                  <a:pt x="2003" y="11443"/>
                </a:cubicBezTo>
                <a:cubicBezTo>
                  <a:pt x="2119" y="11633"/>
                  <a:pt x="2301" y="12982"/>
                  <a:pt x="2410" y="14441"/>
                </a:cubicBezTo>
                <a:cubicBezTo>
                  <a:pt x="2481" y="15380"/>
                  <a:pt x="2556" y="16378"/>
                  <a:pt x="2632" y="17387"/>
                </a:cubicBezTo>
                <a:cubicBezTo>
                  <a:pt x="2668" y="17727"/>
                  <a:pt x="2759" y="18468"/>
                  <a:pt x="2767" y="18591"/>
                </a:cubicBezTo>
                <a:cubicBezTo>
                  <a:pt x="2790" y="18995"/>
                  <a:pt x="2845" y="19697"/>
                  <a:pt x="2885" y="20148"/>
                </a:cubicBezTo>
                <a:lnTo>
                  <a:pt x="2958" y="20951"/>
                </a:lnTo>
                <a:lnTo>
                  <a:pt x="3179" y="21007"/>
                </a:lnTo>
                <a:lnTo>
                  <a:pt x="4088" y="21171"/>
                </a:lnTo>
                <a:cubicBezTo>
                  <a:pt x="4236" y="21198"/>
                  <a:pt x="4358" y="21225"/>
                  <a:pt x="4475" y="21251"/>
                </a:cubicBezTo>
                <a:cubicBezTo>
                  <a:pt x="5256" y="21353"/>
                  <a:pt x="6257" y="21443"/>
                  <a:pt x="7154" y="21478"/>
                </a:cubicBezTo>
                <a:cubicBezTo>
                  <a:pt x="7679" y="21499"/>
                  <a:pt x="8162" y="21538"/>
                  <a:pt x="8227" y="21566"/>
                </a:cubicBezTo>
                <a:cubicBezTo>
                  <a:pt x="8263" y="21581"/>
                  <a:pt x="9420" y="21592"/>
                  <a:pt x="10860" y="21600"/>
                </a:cubicBezTo>
                <a:cubicBezTo>
                  <a:pt x="11867" y="21591"/>
                  <a:pt x="12552" y="21581"/>
                  <a:pt x="12604" y="21569"/>
                </a:cubicBezTo>
                <a:cubicBezTo>
                  <a:pt x="12719" y="21542"/>
                  <a:pt x="13800" y="21461"/>
                  <a:pt x="15004" y="21390"/>
                </a:cubicBezTo>
                <a:cubicBezTo>
                  <a:pt x="15362" y="21369"/>
                  <a:pt x="15529" y="21359"/>
                  <a:pt x="15882" y="21338"/>
                </a:cubicBezTo>
                <a:cubicBezTo>
                  <a:pt x="15978" y="21316"/>
                  <a:pt x="16100" y="21299"/>
                  <a:pt x="16264" y="21292"/>
                </a:cubicBezTo>
                <a:cubicBezTo>
                  <a:pt x="16625" y="21275"/>
                  <a:pt x="17683" y="21205"/>
                  <a:pt x="18618" y="21136"/>
                </a:cubicBezTo>
                <a:cubicBezTo>
                  <a:pt x="20079" y="21029"/>
                  <a:pt x="20348" y="20975"/>
                  <a:pt x="20532" y="20754"/>
                </a:cubicBezTo>
                <a:cubicBezTo>
                  <a:pt x="20850" y="20374"/>
                  <a:pt x="19968" y="12930"/>
                  <a:pt x="19510" y="12129"/>
                </a:cubicBezTo>
                <a:cubicBezTo>
                  <a:pt x="19418" y="11967"/>
                  <a:pt x="19427" y="11834"/>
                  <a:pt x="19521" y="11740"/>
                </a:cubicBezTo>
                <a:cubicBezTo>
                  <a:pt x="19518" y="11709"/>
                  <a:pt x="19504" y="11637"/>
                  <a:pt x="19505" y="11616"/>
                </a:cubicBezTo>
                <a:cubicBezTo>
                  <a:pt x="19512" y="11494"/>
                  <a:pt x="19463" y="11144"/>
                  <a:pt x="19397" y="10746"/>
                </a:cubicBezTo>
                <a:cubicBezTo>
                  <a:pt x="19285" y="10392"/>
                  <a:pt x="19190" y="9830"/>
                  <a:pt x="19113" y="9082"/>
                </a:cubicBezTo>
                <a:cubicBezTo>
                  <a:pt x="19043" y="8607"/>
                  <a:pt x="18986" y="8140"/>
                  <a:pt x="18999" y="7703"/>
                </a:cubicBezTo>
                <a:cubicBezTo>
                  <a:pt x="18971" y="7260"/>
                  <a:pt x="18942" y="6854"/>
                  <a:pt x="18917" y="6313"/>
                </a:cubicBezTo>
                <a:cubicBezTo>
                  <a:pt x="18839" y="4616"/>
                  <a:pt x="18825" y="3776"/>
                  <a:pt x="18788" y="2542"/>
                </a:cubicBezTo>
                <a:cubicBezTo>
                  <a:pt x="18766" y="2317"/>
                  <a:pt x="18752" y="1943"/>
                  <a:pt x="18731" y="1786"/>
                </a:cubicBezTo>
                <a:cubicBezTo>
                  <a:pt x="18686" y="1453"/>
                  <a:pt x="18641" y="915"/>
                  <a:pt x="18633" y="590"/>
                </a:cubicBezTo>
                <a:lnTo>
                  <a:pt x="18618" y="0"/>
                </a:lnTo>
                <a:lnTo>
                  <a:pt x="9306" y="0"/>
                </a:lnTo>
                <a:lnTo>
                  <a:pt x="0" y="0"/>
                </a:lnTo>
                <a:close/>
                <a:moveTo>
                  <a:pt x="21358" y="2363"/>
                </a:moveTo>
                <a:cubicBezTo>
                  <a:pt x="21057" y="2363"/>
                  <a:pt x="20372" y="2485"/>
                  <a:pt x="20372" y="2539"/>
                </a:cubicBezTo>
                <a:cubicBezTo>
                  <a:pt x="20372" y="2577"/>
                  <a:pt x="20523" y="2576"/>
                  <a:pt x="20801" y="2537"/>
                </a:cubicBezTo>
                <a:cubicBezTo>
                  <a:pt x="21241" y="2475"/>
                  <a:pt x="21600" y="2363"/>
                  <a:pt x="21358" y="2363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52" name="Rounded Rectangle"/>
          <p:cNvSpPr/>
          <p:nvPr/>
        </p:nvSpPr>
        <p:spPr>
          <a:xfrm>
            <a:off x="592329" y="667449"/>
            <a:ext cx="12531342" cy="2234802"/>
          </a:xfrm>
          <a:prstGeom prst="roundRect">
            <a:avLst>
              <a:gd name="adj" fmla="val 15000"/>
            </a:avLst>
          </a:prstGeom>
          <a:solidFill>
            <a:schemeClr val="accent1">
              <a:hueOff val="114395"/>
              <a:lumOff val="-24975"/>
            </a:schemeClr>
          </a:solidFill>
          <a:ln w="3175">
            <a:miter lim="400000"/>
          </a:ln>
        </p:spPr>
        <p:txBody>
          <a:bodyPr lIns="28575" tIns="28575" rIns="28575" bIns="28575" anchor="ctr"/>
          <a:lstStyle/>
          <a:p>
            <a:pPr defTabSz="1467555">
              <a:defRPr sz="5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FUSARIOSIS EN PACIENTE CON VIH: PRIMER CASO DESCRITO EN EL CHDrAAM…"/>
          <p:cNvSpPr txBox="1"/>
          <p:nvPr/>
        </p:nvSpPr>
        <p:spPr>
          <a:xfrm>
            <a:off x="522619" y="578489"/>
            <a:ext cx="12531342" cy="22545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defTabSz="457200">
              <a:lnSpc>
                <a:spcPts val="43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2200" dirty="0"/>
              <a:t>FUSARIOSIS EN PACIENTE </a:t>
            </a:r>
            <a:r>
              <a:rPr lang="es-ES" sz="2200" dirty="0"/>
              <a:t>INMUNOSUPRIMIDO CON VIH, POCOS CASOS DESCRITOS</a:t>
            </a:r>
            <a:endParaRPr sz="2200" dirty="0"/>
          </a:p>
          <a:p>
            <a:pPr defTabSz="457200">
              <a:lnSpc>
                <a:spcPts val="4500"/>
              </a:lnSpc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Diazgranados, Dahud*</a:t>
            </a:r>
            <a:r>
              <a:rPr lang="es-ES" sz="2000" dirty="0"/>
              <a:t>;</a:t>
            </a:r>
            <a:r>
              <a:rPr sz="2000" dirty="0"/>
              <a:t> Paredes, Natalia*</a:t>
            </a:r>
          </a:p>
          <a:p>
            <a:pPr defTabSz="457200">
              <a:lnSpc>
                <a:spcPts val="4500"/>
              </a:lnSpc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</a:t>
            </a:r>
            <a:r>
              <a:rPr lang="es-ES" sz="2000" dirty="0"/>
              <a:t>o</a:t>
            </a:r>
            <a:r>
              <a:rPr sz="2000" dirty="0" err="1"/>
              <a:t>mplejo</a:t>
            </a:r>
            <a:r>
              <a:rPr sz="2000" dirty="0"/>
              <a:t> </a:t>
            </a:r>
            <a:r>
              <a:rPr sz="2000" dirty="0" err="1"/>
              <a:t>Hospitalario</a:t>
            </a:r>
            <a:r>
              <a:rPr sz="2000" dirty="0"/>
              <a:t> Dr. Arnulfo Arias Madrid </a:t>
            </a:r>
          </a:p>
          <a:p>
            <a:pPr defTabSz="457200">
              <a:lnSpc>
                <a:spcPts val="4500"/>
              </a:lnSpc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^</a:t>
            </a:r>
            <a:r>
              <a:rPr sz="2000" dirty="0" err="1"/>
              <a:t>Médicos</a:t>
            </a:r>
            <a:r>
              <a:rPr sz="2000" dirty="0"/>
              <a:t> </a:t>
            </a:r>
            <a:r>
              <a:rPr sz="2000" dirty="0" err="1"/>
              <a:t>Residentes</a:t>
            </a:r>
            <a:r>
              <a:rPr sz="2000" dirty="0"/>
              <a:t> de </a:t>
            </a:r>
            <a:r>
              <a:rPr sz="2000" dirty="0" err="1"/>
              <a:t>Medicina</a:t>
            </a:r>
            <a:r>
              <a:rPr sz="2000" dirty="0"/>
              <a:t> Interna </a:t>
            </a:r>
            <a:r>
              <a:rPr sz="2000" dirty="0" err="1"/>
              <a:t>CHDrAAM</a:t>
            </a:r>
            <a:endParaRPr sz="2000" dirty="0"/>
          </a:p>
        </p:txBody>
      </p:sp>
      <p:sp>
        <p:nvSpPr>
          <p:cNvPr id="154" name="Masculino de 42 años, con antecedente de infección por VIH desde abril 2022, acude con historia de 5 meses de evolución de fiebre no cuantificada, hiporexia y evacuacionesx diarreicas, asociadas a epigastralgia y vómitos postprandiales.…"/>
          <p:cNvSpPr txBox="1"/>
          <p:nvPr/>
        </p:nvSpPr>
        <p:spPr>
          <a:xfrm>
            <a:off x="535682" y="8699030"/>
            <a:ext cx="6382336" cy="9634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Masculino de 42 años, con antecedente de infección por VIH desde abril 2022, acude con historia de 5 meses de evolución de fiebre no cuantificada, hiporexia y evacuaciones diarreicas, asociadas a epigastralgia y vómitos postprandiales.</a:t>
            </a:r>
          </a:p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lang="es-P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Al examen físico, con dolor en epigastrio y en flanco derecho, así como lesiones confluyentes tipo verrugas localizadas en rodilla izquierda.</a:t>
            </a:r>
          </a:p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Destaca la presencia de citopenias como anemia, neutropenia y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linfopenia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 en hemograma.</a:t>
            </a:r>
          </a:p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Se realiza tomografía pulmonar y abdominal contrastada donde, debido a los hallazgos de engrosamiento parietal difuso del yeyuno y hepatoesplenomegalia, se inicia tratamiento empírico con anfotericina B ante la sospecha de histoplasmosis diseminada. Además, se evidencian micro nódulos pulmonares, por lo que se realiza broncoscopía, para descartar TBC, con lavado bronquial, frotis BAAR y cultivos negativos por micobacterias.</a:t>
            </a:r>
          </a:p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lang="es-P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En su 18vo día intrahospitalario se reporta crecimiento de Fusarium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. en hemocultivo de sangre periférica.</a:t>
            </a:r>
          </a:p>
          <a:p>
            <a:pPr algn="just" defTabSz="457200">
              <a:spcBef>
                <a:spcPts val="2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Cursó con mejoría clínica debido a la terapia empírica ya instaurada con anfotericina B y se continuó la misma vía ambulatoria en el Hospital de Día.</a:t>
            </a:r>
          </a:p>
        </p:txBody>
      </p:sp>
      <p:sp>
        <p:nvSpPr>
          <p:cNvPr id="155" name="INTRODUCCIÓN"/>
          <p:cNvSpPr/>
          <p:nvPr/>
        </p:nvSpPr>
        <p:spPr>
          <a:xfrm>
            <a:off x="553291" y="3080051"/>
            <a:ext cx="6347118" cy="494172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/>
          <a:lstStyle>
            <a:lvl1pPr defTabSz="457200">
              <a:lnSpc>
                <a:spcPct val="150000"/>
              </a:lnSpc>
              <a:spcBef>
                <a:spcPts val="200"/>
              </a:spcBef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INTRODUCCIÓN</a:t>
            </a:r>
          </a:p>
        </p:txBody>
      </p:sp>
      <p:sp>
        <p:nvSpPr>
          <p:cNvPr id="156" name="CASO CLÍNICO"/>
          <p:cNvSpPr/>
          <p:nvPr/>
        </p:nvSpPr>
        <p:spPr>
          <a:xfrm>
            <a:off x="510282" y="8214492"/>
            <a:ext cx="6433136" cy="410685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/>
          <a:lstStyle>
            <a:lvl1pPr defTabSz="457200">
              <a:lnSpc>
                <a:spcPct val="150000"/>
              </a:lnSpc>
              <a:spcBef>
                <a:spcPts val="200"/>
              </a:spcBef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CASO CLÍNICO</a:t>
            </a:r>
          </a:p>
        </p:txBody>
      </p:sp>
      <p:sp>
        <p:nvSpPr>
          <p:cNvPr id="157" name="DISCUSIÓN"/>
          <p:cNvSpPr/>
          <p:nvPr/>
        </p:nvSpPr>
        <p:spPr>
          <a:xfrm>
            <a:off x="522619" y="18544350"/>
            <a:ext cx="12531342" cy="41068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/>
          <a:lstStyle>
            <a:lvl1pPr defTabSz="457200">
              <a:lnSpc>
                <a:spcPct val="150000"/>
              </a:lnSpc>
              <a:spcBef>
                <a:spcPts val="2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DISCUSIÓN</a:t>
            </a:r>
          </a:p>
        </p:txBody>
      </p:sp>
      <p:sp>
        <p:nvSpPr>
          <p:cNvPr id="158" name="C"/>
          <p:cNvSpPr txBox="1"/>
          <p:nvPr/>
        </p:nvSpPr>
        <p:spPr>
          <a:xfrm>
            <a:off x="8603694" y="5993030"/>
            <a:ext cx="253239" cy="3548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59" name="La infección por Fusarium spp. en humanos causa un amplio espectro de manifestaciones, siendo la queratitis y onicomicosis las más superficiales en contraste con las lesiones localmente invasivas y diseminadas. Estas últimas suelen ser inusuales en perso"/>
          <p:cNvSpPr txBox="1"/>
          <p:nvPr/>
        </p:nvSpPr>
        <p:spPr>
          <a:xfrm>
            <a:off x="530374" y="3591856"/>
            <a:ext cx="6347118" cy="4582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spAutoFit/>
          </a:bodyPr>
          <a:lstStyle>
            <a:lvl1pPr algn="just" defTabSz="457200">
              <a:spcBef>
                <a:spcPts val="1000"/>
              </a:spcBef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La infección por Fusarium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. en humanos causa un amplio espectro de manifestaciones, siendo la queratitis y onicomicosis las más superficiales en contraste con las lesiones localmente invasivas y diseminadas. Estas últimas suelen ser inusuales en personas sanas y se producen exclusivamente en estados severos de inmunosupresión como inmunodeficiencias primarias de células T, malignidades hematológicas y trasplantes de células hematopoyéticas. El pronóstico de la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fusariosis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 está directamente relacionado con el grado de inmunosupresión del paciente, con alta tasa de mortalidad en pacientes con inmunodeficiencias graves. </a:t>
            </a:r>
          </a:p>
        </p:txBody>
      </p:sp>
      <p:sp>
        <p:nvSpPr>
          <p:cNvPr id="160" name="La enfermedad diseminada es la forma clínica más frecuente de fusariosis en pacientes inmunosuprimidos debido a malignidades hematológicas y trasplante de células hematopoyéticas, presente en el 70% de esta población. En pacientes VIH la incidencia es mu"/>
          <p:cNvSpPr txBox="1"/>
          <p:nvPr/>
        </p:nvSpPr>
        <p:spPr>
          <a:xfrm>
            <a:off x="510282" y="19242245"/>
            <a:ext cx="12531341" cy="32893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just" defTabSz="457200"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La enfermedad diseminada es la forma clínica más frecuente de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fusariosis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 en pacientes inmunosuprimidos debido a malignidades hematológicas y trasplante de células hematopoyéticas, presente en el 70% de esta población. En pacientes VIH la incidencia es muy rara, describiéndose muy pocos casos en la literatura, sólo encontrando 5 casos en nuestra revisión. Se manifiesta con fiebre refractaria a los antibióticos en pacientes con neutropenia prolongada con posterior desarrollo de lesiones cutáneas generalizadas y hemocultivos positivos.</a:t>
            </a:r>
          </a:p>
          <a:p>
            <a:pPr algn="just" defTabSz="457200">
              <a:defRPr sz="2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El régimen terapéutico óptimo de la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fusariosis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 diseminada no es concluyente debido a la limitada evidencia en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este subgrupo de pacientes inmunosuprimidos (VIH). Algunos agentes antifúngicos, como Anfotericina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B y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azoles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, han demostrado resultados exitosos como en el caso presentado, primero reportado en el </a:t>
            </a:r>
            <a:r>
              <a:rPr lang="es-PA" sz="2100" dirty="0" err="1">
                <a:latin typeface="Arial" panose="020B0604020202020204" pitchFamily="34" charset="0"/>
                <a:cs typeface="Arial" panose="020B0604020202020204" pitchFamily="34" charset="0"/>
              </a:rPr>
              <a:t>CHDrAAM</a:t>
            </a:r>
            <a:r>
              <a:rPr lang="es-PA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1" name="Screen Shot 2022-11-22 at 10.55.00 AM.png" descr="Screen Shot 2022-11-22 at 10.55.0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184" y="3373096"/>
            <a:ext cx="5874504" cy="6077073"/>
          </a:xfrm>
          <a:prstGeom prst="rect">
            <a:avLst/>
          </a:prstGeom>
          <a:ln w="3175">
            <a:miter lim="400000"/>
          </a:ln>
        </p:spPr>
      </p:pic>
      <p:sp>
        <p:nvSpPr>
          <p:cNvPr id="162" name="A"/>
          <p:cNvSpPr txBox="1"/>
          <p:nvPr/>
        </p:nvSpPr>
        <p:spPr>
          <a:xfrm>
            <a:off x="12485319" y="8837340"/>
            <a:ext cx="289968" cy="425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2400">
                <a:solidFill>
                  <a:schemeClr val="accent4">
                    <a:hueOff val="-476017"/>
                    <a:lumOff val="-1004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A</a:t>
            </a:r>
          </a:p>
        </p:txBody>
      </p:sp>
      <p:pic>
        <p:nvPicPr>
          <p:cNvPr id="163" name="Screen Shot 2022-11-22 at 11.06.39 AM.png" descr="Screen Shot 2022-11-22 at 11.06.39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20258" y="9826379"/>
            <a:ext cx="2451764" cy="631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306"/>
                </a:lnTo>
                <a:cubicBezTo>
                  <a:pt x="0" y="16291"/>
                  <a:pt x="20" y="16595"/>
                  <a:pt x="524" y="16200"/>
                </a:cubicBezTo>
                <a:cubicBezTo>
                  <a:pt x="839" y="15954"/>
                  <a:pt x="1529" y="15691"/>
                  <a:pt x="2248" y="15543"/>
                </a:cubicBezTo>
                <a:cubicBezTo>
                  <a:pt x="2908" y="15407"/>
                  <a:pt x="3950" y="15184"/>
                  <a:pt x="4563" y="15048"/>
                </a:cubicBezTo>
                <a:cubicBezTo>
                  <a:pt x="5175" y="14912"/>
                  <a:pt x="5756" y="14849"/>
                  <a:pt x="5849" y="14908"/>
                </a:cubicBezTo>
                <a:cubicBezTo>
                  <a:pt x="5943" y="14967"/>
                  <a:pt x="6222" y="16061"/>
                  <a:pt x="6472" y="17339"/>
                </a:cubicBezTo>
                <a:cubicBezTo>
                  <a:pt x="6721" y="18617"/>
                  <a:pt x="6996" y="19837"/>
                  <a:pt x="7080" y="20050"/>
                </a:cubicBezTo>
                <a:cubicBezTo>
                  <a:pt x="7241" y="20457"/>
                  <a:pt x="7773" y="20597"/>
                  <a:pt x="9901" y="20788"/>
                </a:cubicBezTo>
                <a:cubicBezTo>
                  <a:pt x="11700" y="20950"/>
                  <a:pt x="15119" y="20841"/>
                  <a:pt x="16233" y="20586"/>
                </a:cubicBezTo>
                <a:lnTo>
                  <a:pt x="17237" y="20357"/>
                </a:lnTo>
                <a:lnTo>
                  <a:pt x="17275" y="19248"/>
                </a:lnTo>
                <a:cubicBezTo>
                  <a:pt x="17295" y="18637"/>
                  <a:pt x="17183" y="17661"/>
                  <a:pt x="17030" y="17080"/>
                </a:cubicBezTo>
                <a:cubicBezTo>
                  <a:pt x="16877" y="16499"/>
                  <a:pt x="16730" y="15910"/>
                  <a:pt x="16702" y="15770"/>
                </a:cubicBezTo>
                <a:cubicBezTo>
                  <a:pt x="16673" y="15630"/>
                  <a:pt x="16524" y="15524"/>
                  <a:pt x="16373" y="15535"/>
                </a:cubicBezTo>
                <a:cubicBezTo>
                  <a:pt x="15540" y="15594"/>
                  <a:pt x="13708" y="10953"/>
                  <a:pt x="14373" y="10467"/>
                </a:cubicBezTo>
                <a:cubicBezTo>
                  <a:pt x="14553" y="10335"/>
                  <a:pt x="14698" y="9626"/>
                  <a:pt x="14698" y="8879"/>
                </a:cubicBezTo>
                <a:cubicBezTo>
                  <a:pt x="14698" y="8136"/>
                  <a:pt x="14828" y="7495"/>
                  <a:pt x="14985" y="7457"/>
                </a:cubicBezTo>
                <a:cubicBezTo>
                  <a:pt x="15670" y="7292"/>
                  <a:pt x="15983" y="7954"/>
                  <a:pt x="15964" y="9526"/>
                </a:cubicBezTo>
                <a:cubicBezTo>
                  <a:pt x="15940" y="11522"/>
                  <a:pt x="16008" y="11547"/>
                  <a:pt x="19334" y="10718"/>
                </a:cubicBezTo>
                <a:lnTo>
                  <a:pt x="21597" y="10155"/>
                </a:lnTo>
                <a:lnTo>
                  <a:pt x="21600" y="5077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8862" y="8534"/>
                </a:moveTo>
                <a:cubicBezTo>
                  <a:pt x="18926" y="8536"/>
                  <a:pt x="18983" y="8554"/>
                  <a:pt x="19037" y="8588"/>
                </a:cubicBezTo>
                <a:cubicBezTo>
                  <a:pt x="19126" y="8644"/>
                  <a:pt x="19100" y="8729"/>
                  <a:pt x="18978" y="8777"/>
                </a:cubicBezTo>
                <a:cubicBezTo>
                  <a:pt x="18829" y="8835"/>
                  <a:pt x="18701" y="8830"/>
                  <a:pt x="18593" y="8762"/>
                </a:cubicBezTo>
                <a:cubicBezTo>
                  <a:pt x="18504" y="8706"/>
                  <a:pt x="18530" y="8621"/>
                  <a:pt x="18653" y="8573"/>
                </a:cubicBezTo>
                <a:cubicBezTo>
                  <a:pt x="18727" y="8544"/>
                  <a:pt x="18798" y="8531"/>
                  <a:pt x="18862" y="8534"/>
                </a:cubicBezTo>
                <a:close/>
                <a:moveTo>
                  <a:pt x="283" y="20017"/>
                </a:moveTo>
                <a:cubicBezTo>
                  <a:pt x="71" y="20032"/>
                  <a:pt x="0" y="20242"/>
                  <a:pt x="0" y="20781"/>
                </a:cubicBezTo>
                <a:lnTo>
                  <a:pt x="0" y="21600"/>
                </a:lnTo>
                <a:lnTo>
                  <a:pt x="1350" y="21600"/>
                </a:lnTo>
                <a:cubicBezTo>
                  <a:pt x="2127" y="21600"/>
                  <a:pt x="2699" y="21546"/>
                  <a:pt x="2699" y="21472"/>
                </a:cubicBezTo>
                <a:cubicBezTo>
                  <a:pt x="2699" y="21270"/>
                  <a:pt x="810" y="20085"/>
                  <a:pt x="385" y="20021"/>
                </a:cubicBezTo>
                <a:cubicBezTo>
                  <a:pt x="348" y="20016"/>
                  <a:pt x="313" y="20015"/>
                  <a:pt x="283" y="20017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64" name="B"/>
          <p:cNvSpPr txBox="1"/>
          <p:nvPr/>
        </p:nvSpPr>
        <p:spPr>
          <a:xfrm>
            <a:off x="9981226" y="15847153"/>
            <a:ext cx="273150" cy="425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2400">
                <a:solidFill>
                  <a:schemeClr val="accent4">
                    <a:hueOff val="-476017"/>
                    <a:lumOff val="-1004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B</a:t>
            </a:r>
          </a:p>
        </p:txBody>
      </p:sp>
      <p:sp>
        <p:nvSpPr>
          <p:cNvPr id="165" name="C"/>
          <p:cNvSpPr txBox="1"/>
          <p:nvPr/>
        </p:nvSpPr>
        <p:spPr>
          <a:xfrm>
            <a:off x="12493728" y="15831762"/>
            <a:ext cx="273150" cy="425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2400">
                <a:solidFill>
                  <a:schemeClr val="accent4">
                    <a:hueOff val="-476017"/>
                    <a:lumOff val="-1004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</a:t>
            </a:r>
          </a:p>
        </p:txBody>
      </p:sp>
      <p:sp>
        <p:nvSpPr>
          <p:cNvPr id="166" name="REFERENCIAS"/>
          <p:cNvSpPr/>
          <p:nvPr/>
        </p:nvSpPr>
        <p:spPr>
          <a:xfrm>
            <a:off x="522619" y="22715492"/>
            <a:ext cx="12531342" cy="41068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/>
          <a:lstStyle>
            <a:lvl1pPr defTabSz="457200">
              <a:lnSpc>
                <a:spcPct val="150000"/>
              </a:lnSpc>
              <a:spcBef>
                <a:spcPts val="2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REFERENCIAS</a:t>
            </a:r>
          </a:p>
        </p:txBody>
      </p:sp>
      <p:sp>
        <p:nvSpPr>
          <p:cNvPr id="167" name="Rectangle"/>
          <p:cNvSpPr/>
          <p:nvPr/>
        </p:nvSpPr>
        <p:spPr>
          <a:xfrm>
            <a:off x="612288" y="417157"/>
            <a:ext cx="12491424" cy="92099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3175">
            <a:miter lim="400000"/>
          </a:ln>
        </p:spPr>
        <p:txBody>
          <a:bodyPr lIns="28575" tIns="28575" rIns="28575" bIns="28575" anchor="ctr"/>
          <a:lstStyle/>
          <a:p>
            <a:pPr defTabSz="457200">
              <a:lnSpc>
                <a:spcPct val="150000"/>
              </a:lnSpc>
              <a:spcBef>
                <a:spcPts val="2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" name="Line"/>
          <p:cNvSpPr/>
          <p:nvPr/>
        </p:nvSpPr>
        <p:spPr>
          <a:xfrm flipV="1">
            <a:off x="6222999" y="7988300"/>
            <a:ext cx="1270001" cy="12700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8575" tIns="28575" rIns="28575" bIns="28575" anchor="ctr"/>
          <a:lstStyle/>
          <a:p>
            <a:endParaRPr/>
          </a:p>
        </p:txBody>
      </p:sp>
      <p:sp>
        <p:nvSpPr>
          <p:cNvPr id="169" name="Text"/>
          <p:cNvSpPr txBox="1"/>
          <p:nvPr/>
        </p:nvSpPr>
        <p:spPr>
          <a:xfrm>
            <a:off x="7212897" y="16898943"/>
            <a:ext cx="7813371" cy="590551"/>
          </a:xfrm>
          <a:prstGeom prst="rect">
            <a:avLst/>
          </a:prstGeom>
          <a:ln w="3175">
            <a:miter lim="400000"/>
          </a:ln>
        </p:spPr>
        <p:txBody>
          <a:bodyPr lIns="28575" tIns="28575" rIns="28575" bIns="28575" anchor="ctr">
            <a:spAutoFit/>
          </a:bodyPr>
          <a:lstStyle/>
          <a:p>
            <a:pPr algn="l">
              <a:defRPr sz="3400" b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70" name="A. Microscópicamente, las hifas de Fusarium con hifas hialinas septadas de 3 a 8 micras de diámetro que suelen ramificarse en ángulos agudos.…"/>
          <p:cNvSpPr txBox="1"/>
          <p:nvPr/>
        </p:nvSpPr>
        <p:spPr>
          <a:xfrm>
            <a:off x="7381401" y="16992999"/>
            <a:ext cx="5472799" cy="1276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just">
              <a:defRPr sz="2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/>
              <a:t>A. </a:t>
            </a:r>
            <a:r>
              <a:rPr dirty="0" err="1"/>
              <a:t>Microscópicamente</a:t>
            </a:r>
            <a:r>
              <a:rPr dirty="0"/>
              <a:t>, las </a:t>
            </a:r>
            <a:r>
              <a:rPr dirty="0" err="1"/>
              <a:t>hifas</a:t>
            </a:r>
            <a:r>
              <a:rPr dirty="0"/>
              <a:t> de Fusarium con </a:t>
            </a:r>
            <a:r>
              <a:rPr dirty="0" err="1"/>
              <a:t>hifas</a:t>
            </a:r>
            <a:r>
              <a:rPr dirty="0"/>
              <a:t> </a:t>
            </a:r>
            <a:r>
              <a:rPr dirty="0" err="1"/>
              <a:t>hialinas</a:t>
            </a:r>
            <a:r>
              <a:rPr dirty="0"/>
              <a:t> </a:t>
            </a:r>
            <a:r>
              <a:rPr dirty="0" err="1"/>
              <a:t>septadas</a:t>
            </a:r>
            <a:r>
              <a:rPr dirty="0"/>
              <a:t> de 3 a 8 </a:t>
            </a:r>
            <a:r>
              <a:rPr dirty="0" err="1"/>
              <a:t>micras</a:t>
            </a:r>
            <a:r>
              <a:rPr dirty="0"/>
              <a:t> de </a:t>
            </a:r>
            <a:r>
              <a:rPr dirty="0" err="1"/>
              <a:t>diámetro</a:t>
            </a:r>
            <a:r>
              <a:rPr dirty="0"/>
              <a:t> que </a:t>
            </a:r>
            <a:r>
              <a:rPr dirty="0" err="1"/>
              <a:t>suelen</a:t>
            </a:r>
            <a:r>
              <a:rPr dirty="0"/>
              <a:t> </a:t>
            </a:r>
            <a:r>
              <a:rPr dirty="0" err="1"/>
              <a:t>ramificarse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ángulos</a:t>
            </a:r>
            <a:r>
              <a:rPr dirty="0"/>
              <a:t> </a:t>
            </a:r>
            <a:r>
              <a:rPr dirty="0" err="1"/>
              <a:t>agudos</a:t>
            </a:r>
            <a:r>
              <a:rPr dirty="0"/>
              <a:t>.</a:t>
            </a:r>
          </a:p>
          <a:p>
            <a:pPr algn="just">
              <a:defRPr sz="2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/>
              <a:t>B y C. </a:t>
            </a:r>
            <a:r>
              <a:rPr dirty="0" err="1"/>
              <a:t>Cultivo</a:t>
            </a:r>
            <a:r>
              <a:rPr dirty="0"/>
              <a:t> de Fusarium spp.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paciente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171" name="Medaglia, A. A., Marco-Hernández, J., de Ossó Acuña, J. T., Hermida Lama, E., Martínez-Rebollar, M., Caballero, M., Rodríguez-Carunchio, L., &amp; García, F. (2018). Fusarium keratoplasticum infection in an HIV-infected patient. International Journal of STD "/>
          <p:cNvSpPr txBox="1"/>
          <p:nvPr/>
        </p:nvSpPr>
        <p:spPr>
          <a:xfrm>
            <a:off x="530374" y="23177968"/>
            <a:ext cx="12515832" cy="10031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just" defTabSz="457200"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Medaglia, A. A., Marco-Hernández, J., de Ossó Acuña, J. T., Hermida Lama, E., Martínez-Rebollar, M., Caballero, M., Rodríguez-Carunchio, L., &amp; García, F. (2018). Fusarium keratoplasticum infection in an HIV-infected patient. International Journal of STD &amp;Amp; AIDS.</a:t>
            </a:r>
          </a:p>
          <a:p>
            <a:pPr algn="just" defTabSz="457200"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Esnakula, A., Summers, I. &amp; Naab, T. (2023). Fatal Disseminated Fusarium Infection in a Human Immunodeficiency Virus Positive Patient. Case Reports in Infectious Diseaxses, Volume 2013. </a:t>
            </a:r>
          </a:p>
          <a:p>
            <a:pPr algn="just" defTabSz="457200"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Pietro Martino, Roberta Gastaldi, Ruggero Raccah, Corrado Girmenia,Clinical patterns of Fusarium infections in immunocompromised patients,Journal of Infection,Volume 28, Supplement 1,1994, pages 7-15,ISSN 0163-4453. </a:t>
            </a:r>
          </a:p>
        </p:txBody>
      </p:sp>
      <p:pic>
        <p:nvPicPr>
          <p:cNvPr id="172" name="Screen Shot 2022-11-23 at 10.31.17 PM.png" descr="Screen Shot 2022-11-23 at 10.31.17 PM.png"/>
          <p:cNvPicPr>
            <a:picLocks noChangeAspect="1"/>
          </p:cNvPicPr>
          <p:nvPr/>
        </p:nvPicPr>
        <p:blipFill>
          <a:blip r:embed="rId7"/>
          <a:srcRect l="5503" t="191" r="5461" b="1141"/>
          <a:stretch>
            <a:fillRect/>
          </a:stretch>
        </p:blipFill>
        <p:spPr>
          <a:xfrm>
            <a:off x="1649839" y="1470534"/>
            <a:ext cx="964155" cy="989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9872" y="0"/>
                </a:moveTo>
                <a:cubicBezTo>
                  <a:pt x="8928" y="28"/>
                  <a:pt x="8284" y="70"/>
                  <a:pt x="7857" y="147"/>
                </a:cubicBezTo>
                <a:lnTo>
                  <a:pt x="6461" y="970"/>
                </a:lnTo>
                <a:cubicBezTo>
                  <a:pt x="6309" y="1090"/>
                  <a:pt x="6163" y="1172"/>
                  <a:pt x="6046" y="1213"/>
                </a:cubicBezTo>
                <a:lnTo>
                  <a:pt x="5551" y="1507"/>
                </a:lnTo>
                <a:cubicBezTo>
                  <a:pt x="3412" y="2770"/>
                  <a:pt x="2686" y="3453"/>
                  <a:pt x="1644" y="5188"/>
                </a:cubicBezTo>
                <a:cubicBezTo>
                  <a:pt x="941" y="6360"/>
                  <a:pt x="345" y="7473"/>
                  <a:pt x="319" y="7656"/>
                </a:cubicBezTo>
                <a:cubicBezTo>
                  <a:pt x="293" y="7839"/>
                  <a:pt x="231" y="8022"/>
                  <a:pt x="177" y="8072"/>
                </a:cubicBezTo>
                <a:cubicBezTo>
                  <a:pt x="-115" y="8344"/>
                  <a:pt x="-23" y="12978"/>
                  <a:pt x="284" y="13364"/>
                </a:cubicBezTo>
                <a:cubicBezTo>
                  <a:pt x="483" y="13614"/>
                  <a:pt x="526" y="13823"/>
                  <a:pt x="372" y="13823"/>
                </a:cubicBezTo>
                <a:cubicBezTo>
                  <a:pt x="218" y="13823"/>
                  <a:pt x="299" y="14067"/>
                  <a:pt x="557" y="14368"/>
                </a:cubicBezTo>
                <a:cubicBezTo>
                  <a:pt x="815" y="14669"/>
                  <a:pt x="895" y="14914"/>
                  <a:pt x="734" y="14914"/>
                </a:cubicBezTo>
                <a:cubicBezTo>
                  <a:pt x="573" y="14914"/>
                  <a:pt x="748" y="15249"/>
                  <a:pt x="1123" y="15650"/>
                </a:cubicBezTo>
                <a:cubicBezTo>
                  <a:pt x="1475" y="16027"/>
                  <a:pt x="1623" y="16335"/>
                  <a:pt x="1485" y="16378"/>
                </a:cubicBezTo>
                <a:cubicBezTo>
                  <a:pt x="1506" y="16443"/>
                  <a:pt x="1529" y="16513"/>
                  <a:pt x="1538" y="16577"/>
                </a:cubicBezTo>
                <a:cubicBezTo>
                  <a:pt x="1541" y="16593"/>
                  <a:pt x="1552" y="16611"/>
                  <a:pt x="1556" y="16629"/>
                </a:cubicBezTo>
                <a:cubicBezTo>
                  <a:pt x="1617" y="16673"/>
                  <a:pt x="1697" y="16717"/>
                  <a:pt x="1786" y="16767"/>
                </a:cubicBezTo>
                <a:cubicBezTo>
                  <a:pt x="2149" y="16972"/>
                  <a:pt x="2440" y="17370"/>
                  <a:pt x="2440" y="17651"/>
                </a:cubicBezTo>
                <a:cubicBezTo>
                  <a:pt x="2440" y="18329"/>
                  <a:pt x="4722" y="19992"/>
                  <a:pt x="6487" y="20595"/>
                </a:cubicBezTo>
                <a:cubicBezTo>
                  <a:pt x="6498" y="20599"/>
                  <a:pt x="6512" y="20600"/>
                  <a:pt x="6523" y="20604"/>
                </a:cubicBezTo>
                <a:cubicBezTo>
                  <a:pt x="6533" y="20599"/>
                  <a:pt x="6540" y="20601"/>
                  <a:pt x="6549" y="20595"/>
                </a:cubicBezTo>
                <a:cubicBezTo>
                  <a:pt x="6746" y="20478"/>
                  <a:pt x="6993" y="20509"/>
                  <a:pt x="7097" y="20673"/>
                </a:cubicBezTo>
                <a:cubicBezTo>
                  <a:pt x="7202" y="20837"/>
                  <a:pt x="8024" y="21012"/>
                  <a:pt x="8918" y="21063"/>
                </a:cubicBezTo>
                <a:cubicBezTo>
                  <a:pt x="9812" y="21114"/>
                  <a:pt x="10700" y="21315"/>
                  <a:pt x="10897" y="21505"/>
                </a:cubicBezTo>
                <a:cubicBezTo>
                  <a:pt x="10933" y="21540"/>
                  <a:pt x="11082" y="21568"/>
                  <a:pt x="11277" y="21600"/>
                </a:cubicBezTo>
                <a:cubicBezTo>
                  <a:pt x="11489" y="21563"/>
                  <a:pt x="11648" y="21530"/>
                  <a:pt x="11675" y="21487"/>
                </a:cubicBezTo>
                <a:cubicBezTo>
                  <a:pt x="11803" y="21287"/>
                  <a:pt x="12273" y="21119"/>
                  <a:pt x="12727" y="21115"/>
                </a:cubicBezTo>
                <a:cubicBezTo>
                  <a:pt x="13965" y="21103"/>
                  <a:pt x="16441" y="19911"/>
                  <a:pt x="18029" y="18560"/>
                </a:cubicBezTo>
                <a:cubicBezTo>
                  <a:pt x="19237" y="17533"/>
                  <a:pt x="21314" y="14439"/>
                  <a:pt x="20866" y="14334"/>
                </a:cubicBezTo>
                <a:cubicBezTo>
                  <a:pt x="20784" y="14314"/>
                  <a:pt x="20907" y="14070"/>
                  <a:pt x="21140" y="13788"/>
                </a:cubicBezTo>
                <a:cubicBezTo>
                  <a:pt x="21336" y="13551"/>
                  <a:pt x="21449" y="12343"/>
                  <a:pt x="21467" y="11025"/>
                </a:cubicBezTo>
                <a:cubicBezTo>
                  <a:pt x="21485" y="9707"/>
                  <a:pt x="21403" y="8281"/>
                  <a:pt x="21220" y="7621"/>
                </a:cubicBezTo>
                <a:cubicBezTo>
                  <a:pt x="20724" y="5843"/>
                  <a:pt x="18505" y="2899"/>
                  <a:pt x="16925" y="1931"/>
                </a:cubicBezTo>
                <a:cubicBezTo>
                  <a:pt x="15972" y="1348"/>
                  <a:pt x="15046" y="866"/>
                  <a:pt x="14865" y="866"/>
                </a:cubicBezTo>
                <a:cubicBezTo>
                  <a:pt x="14685" y="866"/>
                  <a:pt x="14320" y="667"/>
                  <a:pt x="14061" y="416"/>
                </a:cubicBezTo>
                <a:cubicBezTo>
                  <a:pt x="13816" y="179"/>
                  <a:pt x="12498" y="54"/>
                  <a:pt x="9872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2" name="Fusiariosis">
            <a:hlinkClick r:id="" action="ppaction://media"/>
            <a:extLst>
              <a:ext uri="{FF2B5EF4-FFF2-40B4-BE49-F238E27FC236}">
                <a16:creationId xmlns:a16="http://schemas.microsoft.com/office/drawing/2014/main" id="{50B57A16-D7FF-0A46-90D7-DD5FC7013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62423" y="11646319"/>
            <a:ext cx="175568" cy="175568"/>
          </a:xfrm>
          <a:prstGeom prst="rect">
            <a:avLst/>
          </a:prstGeom>
        </p:spPr>
      </p:pic>
    </p:spTree>
  </p:cSld>
  <p:clrMapOvr>
    <a:masterClrMapping/>
  </p:clrMapOvr>
  <p:transition spd="med" advTm="18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433482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433482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Personalizado</PresentationFormat>
  <Paragraphs>28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Helvetica Neue</vt:lpstr>
      <vt:lpstr>Helvetica Neue Medium</vt:lpstr>
      <vt:lpstr>Times New Roman</vt:lpstr>
      <vt:lpstr>Times Roman</vt:lpstr>
      <vt:lpstr>21_BasicWhite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Dahud Diazgranados</dc:creator>
  <cp:lastModifiedBy>Dahud Diazgranados</cp:lastModifiedBy>
  <cp:revision>1</cp:revision>
  <dcterms:modified xsi:type="dcterms:W3CDTF">2023-01-16T02:18:02Z</dcterms:modified>
</cp:coreProperties>
</file>