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sldIdLst>
    <p:sldId id="392" r:id="rId2"/>
    <p:sldId id="393" r:id="rId3"/>
    <p:sldId id="394" r:id="rId4"/>
    <p:sldId id="395" r:id="rId5"/>
    <p:sldId id="446" r:id="rId6"/>
    <p:sldId id="396" r:id="rId7"/>
    <p:sldId id="397" r:id="rId8"/>
    <p:sldId id="398" r:id="rId9"/>
    <p:sldId id="399" r:id="rId10"/>
    <p:sldId id="400" r:id="rId11"/>
    <p:sldId id="401" r:id="rId12"/>
    <p:sldId id="402" r:id="rId13"/>
    <p:sldId id="403"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16" r:id="rId27"/>
    <p:sldId id="417" r:id="rId28"/>
    <p:sldId id="418" r:id="rId29"/>
    <p:sldId id="419" r:id="rId30"/>
    <p:sldId id="420" r:id="rId31"/>
    <p:sldId id="421" r:id="rId32"/>
    <p:sldId id="422" r:id="rId33"/>
    <p:sldId id="423" r:id="rId34"/>
    <p:sldId id="424" r:id="rId35"/>
    <p:sldId id="425" r:id="rId36"/>
    <p:sldId id="426" r:id="rId37"/>
    <p:sldId id="427" r:id="rId38"/>
    <p:sldId id="428" r:id="rId39"/>
    <p:sldId id="429" r:id="rId40"/>
    <p:sldId id="430" r:id="rId41"/>
    <p:sldId id="431" r:id="rId42"/>
    <p:sldId id="432" r:id="rId43"/>
    <p:sldId id="433" r:id="rId44"/>
    <p:sldId id="434" r:id="rId45"/>
    <p:sldId id="435" r:id="rId46"/>
    <p:sldId id="436" r:id="rId47"/>
    <p:sldId id="437" r:id="rId48"/>
    <p:sldId id="438" r:id="rId49"/>
    <p:sldId id="439" r:id="rId50"/>
    <p:sldId id="440" r:id="rId51"/>
    <p:sldId id="441" r:id="rId52"/>
    <p:sldId id="442" r:id="rId53"/>
    <p:sldId id="443" r:id="rId54"/>
    <p:sldId id="444" r:id="rId55"/>
    <p:sldId id="445"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33CCCC"/>
    <a:srgbClr val="66FF33"/>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265" autoAdjust="0"/>
  </p:normalViewPr>
  <p:slideViewPr>
    <p:cSldViewPr>
      <p:cViewPr varScale="1">
        <p:scale>
          <a:sx n="91" d="100"/>
          <a:sy n="91" d="100"/>
        </p:scale>
        <p:origin x="2184" y="90"/>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806649168853899E-2"/>
          <c:y val="3.8162544169611297E-2"/>
          <c:w val="0.90560930475173196"/>
          <c:h val="0.84703641732283697"/>
        </c:manualLayout>
      </c:layout>
      <c:barChart>
        <c:barDir val="col"/>
        <c:grouping val="clustered"/>
        <c:varyColors val="0"/>
        <c:ser>
          <c:idx val="0"/>
          <c:order val="0"/>
          <c:tx>
            <c:strRef>
              <c:f>Sheet1!$B$1</c:f>
              <c:strCache>
                <c:ptCount val="1"/>
                <c:pt idx="0">
                  <c:v>No recommendation</c:v>
                </c:pt>
              </c:strCache>
            </c:strRef>
          </c:tx>
          <c:spPr>
            <a:solidFill>
              <a:schemeClr val="tx2"/>
            </a:solidFill>
            <a:scene3d>
              <a:camera prst="orthographicFront"/>
              <a:lightRig rig="threePt" dir="t"/>
            </a:scene3d>
            <a:sp3d>
              <a:bevelT/>
            </a:sp3d>
          </c:spPr>
          <c:invertIfNegative val="0"/>
          <c:dLbls>
            <c:dLbl>
              <c:idx val="0"/>
              <c:tx>
                <c:rich>
                  <a:bodyPr/>
                  <a:lstStyle/>
                  <a:p>
                    <a:r>
                      <a:rPr lang="en-US" dirty="0" smtClean="0">
                        <a:latin typeface="Calibri" pitchFamily="34" charset="0"/>
                      </a:rPr>
                      <a:t>27%</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BC6-41B7-9D66-857079B6299E}"/>
                </c:ext>
              </c:extLst>
            </c:dLbl>
            <c:dLbl>
              <c:idx val="1"/>
              <c:tx>
                <c:rich>
                  <a:bodyPr/>
                  <a:lstStyle/>
                  <a:p>
                    <a:r>
                      <a:rPr lang="en-US" dirty="0" smtClean="0">
                        <a:latin typeface="Calibri" pitchFamily="34" charset="0"/>
                      </a:rPr>
                      <a:t>15.8%</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BC6-41B7-9D66-857079B6299E}"/>
                </c:ext>
              </c:extLst>
            </c:dLbl>
            <c:spPr>
              <a:noFill/>
              <a:ln>
                <a:noFill/>
              </a:ln>
              <a:effectLst/>
            </c:spPr>
            <c:txPr>
              <a:bodyPr/>
              <a:lstStyle/>
              <a:p>
                <a:pPr>
                  <a:defRPr>
                    <a:latin typeface="Calibri"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Influenza</c:v>
                </c:pt>
                <c:pt idx="1">
                  <c:v>PPV</c:v>
                </c:pt>
              </c:strCache>
            </c:strRef>
          </c:cat>
          <c:val>
            <c:numRef>
              <c:f>Sheet1!$B$2:$B$3</c:f>
              <c:numCache>
                <c:formatCode>General</c:formatCode>
                <c:ptCount val="2"/>
                <c:pt idx="0">
                  <c:v>27</c:v>
                </c:pt>
                <c:pt idx="1">
                  <c:v>15.8</c:v>
                </c:pt>
              </c:numCache>
            </c:numRef>
          </c:val>
          <c:extLst>
            <c:ext xmlns:c16="http://schemas.microsoft.com/office/drawing/2014/chart" uri="{C3380CC4-5D6E-409C-BE32-E72D297353CC}">
              <c16:uniqueId val="{00000002-BBC6-41B7-9D66-857079B6299E}"/>
            </c:ext>
          </c:extLst>
        </c:ser>
        <c:ser>
          <c:idx val="1"/>
          <c:order val="1"/>
          <c:tx>
            <c:strRef>
              <c:f>Sheet1!$C$1</c:f>
              <c:strCache>
                <c:ptCount val="1"/>
                <c:pt idx="0">
                  <c:v>Recommendation</c:v>
                </c:pt>
              </c:strCache>
            </c:strRef>
          </c:tx>
          <c:spPr>
            <a:solidFill>
              <a:schemeClr val="accent1"/>
            </a:solidFill>
            <a:scene3d>
              <a:camera prst="orthographicFront"/>
              <a:lightRig rig="threePt" dir="t"/>
            </a:scene3d>
            <a:sp3d>
              <a:bevelT/>
            </a:sp3d>
          </c:spPr>
          <c:invertIfNegative val="0"/>
          <c:dLbls>
            <c:dLbl>
              <c:idx val="0"/>
              <c:tx>
                <c:rich>
                  <a:bodyPr/>
                  <a:lstStyle/>
                  <a:p>
                    <a:r>
                      <a:rPr lang="en-US" dirty="0" smtClean="0">
                        <a:latin typeface="Calibri" pitchFamily="34" charset="0"/>
                      </a:rPr>
                      <a:t>82%</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BC6-41B7-9D66-857079B6299E}"/>
                </c:ext>
              </c:extLst>
            </c:dLbl>
            <c:dLbl>
              <c:idx val="1"/>
              <c:tx>
                <c:rich>
                  <a:bodyPr/>
                  <a:lstStyle/>
                  <a:p>
                    <a:r>
                      <a:rPr lang="en-US" dirty="0" smtClean="0">
                        <a:latin typeface="Calibri" pitchFamily="34" charset="0"/>
                      </a:rPr>
                      <a:t>85.1%</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BC6-41B7-9D66-857079B6299E}"/>
                </c:ext>
              </c:extLst>
            </c:dLbl>
            <c:spPr>
              <a:noFill/>
              <a:ln>
                <a:noFill/>
              </a:ln>
              <a:effectLst/>
            </c:spPr>
            <c:txPr>
              <a:bodyPr/>
              <a:lstStyle/>
              <a:p>
                <a:pPr>
                  <a:defRPr>
                    <a:latin typeface="Calibri"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Influenza</c:v>
                </c:pt>
                <c:pt idx="1">
                  <c:v>PPV</c:v>
                </c:pt>
              </c:strCache>
            </c:strRef>
          </c:cat>
          <c:val>
            <c:numRef>
              <c:f>Sheet1!$C$2:$C$3</c:f>
              <c:numCache>
                <c:formatCode>General</c:formatCode>
                <c:ptCount val="2"/>
                <c:pt idx="0">
                  <c:v>82</c:v>
                </c:pt>
                <c:pt idx="1">
                  <c:v>85.1</c:v>
                </c:pt>
              </c:numCache>
            </c:numRef>
          </c:val>
          <c:extLst>
            <c:ext xmlns:c16="http://schemas.microsoft.com/office/drawing/2014/chart" uri="{C3380CC4-5D6E-409C-BE32-E72D297353CC}">
              <c16:uniqueId val="{00000005-BBC6-41B7-9D66-857079B6299E}"/>
            </c:ext>
          </c:extLst>
        </c:ser>
        <c:dLbls>
          <c:showLegendKey val="0"/>
          <c:showVal val="0"/>
          <c:showCatName val="0"/>
          <c:showSerName val="0"/>
          <c:showPercent val="0"/>
          <c:showBubbleSize val="0"/>
        </c:dLbls>
        <c:gapWidth val="70"/>
        <c:axId val="244662592"/>
        <c:axId val="244662984"/>
      </c:barChart>
      <c:catAx>
        <c:axId val="244662592"/>
        <c:scaling>
          <c:orientation val="minMax"/>
        </c:scaling>
        <c:delete val="0"/>
        <c:axPos val="b"/>
        <c:numFmt formatCode="General" sourceLinked="0"/>
        <c:majorTickMark val="out"/>
        <c:minorTickMark val="none"/>
        <c:tickLblPos val="nextTo"/>
        <c:spPr>
          <a:ln>
            <a:solidFill>
              <a:schemeClr val="tx1"/>
            </a:solidFill>
          </a:ln>
        </c:spPr>
        <c:txPr>
          <a:bodyPr/>
          <a:lstStyle/>
          <a:p>
            <a:pPr>
              <a:defRPr>
                <a:latin typeface="Calibri" pitchFamily="34" charset="0"/>
              </a:defRPr>
            </a:pPr>
            <a:endParaRPr lang="en-US"/>
          </a:p>
        </c:txPr>
        <c:crossAx val="244662984"/>
        <c:crosses val="autoZero"/>
        <c:auto val="1"/>
        <c:lblAlgn val="ctr"/>
        <c:lblOffset val="100"/>
        <c:noMultiLvlLbl val="0"/>
      </c:catAx>
      <c:valAx>
        <c:axId val="244662984"/>
        <c:scaling>
          <c:orientation val="minMax"/>
          <c:max val="100"/>
        </c:scaling>
        <c:delete val="0"/>
        <c:axPos val="l"/>
        <c:numFmt formatCode="General" sourceLinked="1"/>
        <c:majorTickMark val="out"/>
        <c:minorTickMark val="none"/>
        <c:tickLblPos val="nextTo"/>
        <c:spPr>
          <a:ln>
            <a:solidFill>
              <a:schemeClr val="tx1"/>
            </a:solidFill>
          </a:ln>
        </c:spPr>
        <c:crossAx val="244662592"/>
        <c:crosses val="autoZero"/>
        <c:crossBetween val="between"/>
        <c:majorUnit val="20"/>
      </c:valAx>
      <c:spPr>
        <a:noFill/>
        <a:ln>
          <a:solidFill>
            <a:schemeClr val="tx1"/>
          </a:solidFill>
        </a:ln>
      </c:spPr>
    </c:plotArea>
    <c:legend>
      <c:legendPos val="r"/>
      <c:layout>
        <c:manualLayout>
          <c:xMode val="edge"/>
          <c:yMode val="edge"/>
          <c:x val="7.0931450470099702E-2"/>
          <c:y val="3.80903339941083E-2"/>
          <c:w val="0.27616502162581802"/>
          <c:h val="0.15327683838918299"/>
        </c:manualLayout>
      </c:layout>
      <c:overlay val="0"/>
      <c:txPr>
        <a:bodyPr/>
        <a:lstStyle/>
        <a:p>
          <a:pPr>
            <a:defRPr>
              <a:latin typeface="Calibri" pitchFamily="34" charset="0"/>
            </a:defRPr>
          </a:pPr>
          <a:endParaRPr lang="en-US"/>
        </a:p>
      </c:txPr>
    </c:legend>
    <c:plotVisOnly val="1"/>
    <c:dispBlanksAs val="gap"/>
    <c:showDLblsOverMax val="0"/>
  </c:chart>
  <c:txPr>
    <a:bodyPr/>
    <a:lstStyle/>
    <a:p>
      <a:pPr>
        <a:defRPr sz="1800" b="1" i="0" baseline="0">
          <a:latin typeface="Arial Narrow" pitchFamily="34" charset="0"/>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4C7141-69AE-7D45-95EC-A6E6A48FBE06}" type="doc">
      <dgm:prSet loTypeId="urn:microsoft.com/office/officeart/2005/8/layout/process1" loCatId="" qsTypeId="urn:microsoft.com/office/officeart/2005/8/quickstyle/simple4" qsCatId="simple" csTypeId="urn:microsoft.com/office/officeart/2005/8/colors/accent1_3" csCatId="accent1" phldr="1"/>
      <dgm:spPr/>
    </dgm:pt>
    <dgm:pt modelId="{161AB500-4760-0B40-AC69-0B7093BD9A60}">
      <dgm:prSet phldrT="[Text]"/>
      <dgm:spPr>
        <a:solidFill>
          <a:schemeClr val="accent1">
            <a:lumMod val="40000"/>
            <a:lumOff val="60000"/>
          </a:schemeClr>
        </a:solidFill>
      </dgm:spPr>
      <dgm:t>
        <a:bodyPr/>
        <a:lstStyle/>
        <a:p>
          <a:r>
            <a:rPr lang="en-US" dirty="0" smtClean="0">
              <a:latin typeface="Calibri" pitchFamily="34" charset="0"/>
            </a:rPr>
            <a:t>Provider enters immunization data into EHR</a:t>
          </a:r>
          <a:endParaRPr lang="en-US" dirty="0">
            <a:latin typeface="Calibri" pitchFamily="34" charset="0"/>
          </a:endParaRPr>
        </a:p>
      </dgm:t>
    </dgm:pt>
    <dgm:pt modelId="{79B2DB4F-C59F-A24C-8B46-19911BC17A72}" type="parTrans" cxnId="{44176636-9DE4-6C4D-8001-A80F1E972E1B}">
      <dgm:prSet/>
      <dgm:spPr/>
      <dgm:t>
        <a:bodyPr/>
        <a:lstStyle/>
        <a:p>
          <a:endParaRPr lang="en-US">
            <a:latin typeface="Calibri" pitchFamily="34" charset="0"/>
          </a:endParaRPr>
        </a:p>
      </dgm:t>
    </dgm:pt>
    <dgm:pt modelId="{3B5BE955-DB77-1649-A4F1-076A7249EC25}" type="sibTrans" cxnId="{44176636-9DE4-6C4D-8001-A80F1E972E1B}">
      <dgm:prSet/>
      <dgm:spPr>
        <a:solidFill>
          <a:schemeClr val="accent1">
            <a:lumMod val="40000"/>
            <a:lumOff val="60000"/>
          </a:schemeClr>
        </a:solidFill>
      </dgm:spPr>
      <dgm:t>
        <a:bodyPr/>
        <a:lstStyle/>
        <a:p>
          <a:endParaRPr lang="en-US" dirty="0">
            <a:latin typeface="Calibri" pitchFamily="34" charset="0"/>
          </a:endParaRPr>
        </a:p>
      </dgm:t>
    </dgm:pt>
    <dgm:pt modelId="{AD762258-A906-BE4B-975D-F3CFE1724C67}">
      <dgm:prSet/>
      <dgm:spPr>
        <a:solidFill>
          <a:schemeClr val="accent1">
            <a:lumMod val="75000"/>
          </a:schemeClr>
        </a:solidFill>
      </dgm:spPr>
      <dgm:t>
        <a:bodyPr/>
        <a:lstStyle/>
        <a:p>
          <a:r>
            <a:rPr lang="en-US" dirty="0" smtClean="0">
              <a:latin typeface="Calibri" pitchFamily="34" charset="0"/>
            </a:rPr>
            <a:t>IIS sends an receipt email upon successful upload</a:t>
          </a:r>
          <a:endParaRPr lang="en-US" dirty="0">
            <a:latin typeface="Calibri" pitchFamily="34" charset="0"/>
          </a:endParaRPr>
        </a:p>
      </dgm:t>
    </dgm:pt>
    <dgm:pt modelId="{5B27F6BC-7271-9047-B577-BBC135A8C081}" type="parTrans" cxnId="{BD6573EC-FD9A-F747-ADC3-F65ADDA714A0}">
      <dgm:prSet/>
      <dgm:spPr/>
      <dgm:t>
        <a:bodyPr/>
        <a:lstStyle/>
        <a:p>
          <a:endParaRPr lang="en-US">
            <a:latin typeface="Calibri" pitchFamily="34" charset="0"/>
          </a:endParaRPr>
        </a:p>
      </dgm:t>
    </dgm:pt>
    <dgm:pt modelId="{41D70510-323D-E848-B747-F3742535F119}" type="sibTrans" cxnId="{BD6573EC-FD9A-F747-ADC3-F65ADDA714A0}">
      <dgm:prSet/>
      <dgm:spPr/>
      <dgm:t>
        <a:bodyPr/>
        <a:lstStyle/>
        <a:p>
          <a:endParaRPr lang="en-US">
            <a:latin typeface="Calibri" pitchFamily="34" charset="0"/>
          </a:endParaRPr>
        </a:p>
      </dgm:t>
    </dgm:pt>
    <dgm:pt modelId="{AC662184-FC81-EE40-9B07-3DE2C3E77C05}">
      <dgm:prSet phldrT="[Text]"/>
      <dgm:spPr>
        <a:solidFill>
          <a:schemeClr val="accent1">
            <a:lumMod val="60000"/>
            <a:lumOff val="40000"/>
          </a:schemeClr>
        </a:solidFill>
      </dgm:spPr>
      <dgm:t>
        <a:bodyPr/>
        <a:lstStyle/>
        <a:p>
          <a:r>
            <a:rPr lang="en-US" dirty="0" smtClean="0">
              <a:latin typeface="Calibri" pitchFamily="34" charset="0"/>
            </a:rPr>
            <a:t>EHR automatically uploads to IIS</a:t>
          </a:r>
          <a:endParaRPr lang="en-US" dirty="0">
            <a:latin typeface="Calibri" pitchFamily="34" charset="0"/>
          </a:endParaRPr>
        </a:p>
      </dgm:t>
    </dgm:pt>
    <dgm:pt modelId="{8D083F88-E17D-0348-B3F9-66FFC431FC7D}" type="parTrans" cxnId="{6D8A0206-A2BD-4447-9270-3BEB9D2128EC}">
      <dgm:prSet/>
      <dgm:spPr/>
      <dgm:t>
        <a:bodyPr/>
        <a:lstStyle/>
        <a:p>
          <a:endParaRPr lang="en-US">
            <a:latin typeface="Calibri" pitchFamily="34" charset="0"/>
          </a:endParaRPr>
        </a:p>
      </dgm:t>
    </dgm:pt>
    <dgm:pt modelId="{AF491DF2-066B-1F4B-AEC1-D373642F9634}" type="sibTrans" cxnId="{6D8A0206-A2BD-4447-9270-3BEB9D2128EC}">
      <dgm:prSet/>
      <dgm:spPr>
        <a:solidFill>
          <a:schemeClr val="accent1">
            <a:lumMod val="60000"/>
            <a:lumOff val="40000"/>
          </a:schemeClr>
        </a:solidFill>
      </dgm:spPr>
      <dgm:t>
        <a:bodyPr/>
        <a:lstStyle/>
        <a:p>
          <a:endParaRPr lang="en-US" dirty="0">
            <a:latin typeface="Calibri" pitchFamily="34" charset="0"/>
          </a:endParaRPr>
        </a:p>
      </dgm:t>
    </dgm:pt>
    <dgm:pt modelId="{79CB8230-D2F5-7C45-B323-6A7021672BE4}" type="pres">
      <dgm:prSet presAssocID="{194C7141-69AE-7D45-95EC-A6E6A48FBE06}" presName="Name0" presStyleCnt="0">
        <dgm:presLayoutVars>
          <dgm:dir/>
          <dgm:resizeHandles val="exact"/>
        </dgm:presLayoutVars>
      </dgm:prSet>
      <dgm:spPr/>
    </dgm:pt>
    <dgm:pt modelId="{800B725A-A461-1741-8F5F-A32E19FC15DE}" type="pres">
      <dgm:prSet presAssocID="{161AB500-4760-0B40-AC69-0B7093BD9A60}" presName="node" presStyleLbl="node1" presStyleIdx="0" presStyleCnt="3">
        <dgm:presLayoutVars>
          <dgm:bulletEnabled val="1"/>
        </dgm:presLayoutVars>
      </dgm:prSet>
      <dgm:spPr/>
      <dgm:t>
        <a:bodyPr/>
        <a:lstStyle/>
        <a:p>
          <a:endParaRPr lang="en-US"/>
        </a:p>
      </dgm:t>
    </dgm:pt>
    <dgm:pt modelId="{3C026EF6-6D01-F047-B09D-264948BBC4A8}" type="pres">
      <dgm:prSet presAssocID="{3B5BE955-DB77-1649-A4F1-076A7249EC25}" presName="sibTrans" presStyleLbl="sibTrans2D1" presStyleIdx="0" presStyleCnt="2"/>
      <dgm:spPr/>
      <dgm:t>
        <a:bodyPr/>
        <a:lstStyle/>
        <a:p>
          <a:endParaRPr lang="en-US"/>
        </a:p>
      </dgm:t>
    </dgm:pt>
    <dgm:pt modelId="{6BBCC4A0-967C-F242-AA1A-0AB0F54E760E}" type="pres">
      <dgm:prSet presAssocID="{3B5BE955-DB77-1649-A4F1-076A7249EC25}" presName="connectorText" presStyleLbl="sibTrans2D1" presStyleIdx="0" presStyleCnt="2"/>
      <dgm:spPr/>
      <dgm:t>
        <a:bodyPr/>
        <a:lstStyle/>
        <a:p>
          <a:endParaRPr lang="en-US"/>
        </a:p>
      </dgm:t>
    </dgm:pt>
    <dgm:pt modelId="{BB3AFD49-536D-6143-8457-D07BF4B7338B}" type="pres">
      <dgm:prSet presAssocID="{AC662184-FC81-EE40-9B07-3DE2C3E77C05}" presName="node" presStyleLbl="node1" presStyleIdx="1" presStyleCnt="3">
        <dgm:presLayoutVars>
          <dgm:bulletEnabled val="1"/>
        </dgm:presLayoutVars>
      </dgm:prSet>
      <dgm:spPr/>
      <dgm:t>
        <a:bodyPr/>
        <a:lstStyle/>
        <a:p>
          <a:endParaRPr lang="en-US"/>
        </a:p>
      </dgm:t>
    </dgm:pt>
    <dgm:pt modelId="{59FD5C61-21A9-B140-AA7C-92A93E1C3152}" type="pres">
      <dgm:prSet presAssocID="{AF491DF2-066B-1F4B-AEC1-D373642F9634}" presName="sibTrans" presStyleLbl="sibTrans2D1" presStyleIdx="1" presStyleCnt="2"/>
      <dgm:spPr/>
      <dgm:t>
        <a:bodyPr/>
        <a:lstStyle/>
        <a:p>
          <a:endParaRPr lang="en-US"/>
        </a:p>
      </dgm:t>
    </dgm:pt>
    <dgm:pt modelId="{3789BBF2-F405-D940-BFD0-DC00CA8142DC}" type="pres">
      <dgm:prSet presAssocID="{AF491DF2-066B-1F4B-AEC1-D373642F9634}" presName="connectorText" presStyleLbl="sibTrans2D1" presStyleIdx="1" presStyleCnt="2"/>
      <dgm:spPr/>
      <dgm:t>
        <a:bodyPr/>
        <a:lstStyle/>
        <a:p>
          <a:endParaRPr lang="en-US"/>
        </a:p>
      </dgm:t>
    </dgm:pt>
    <dgm:pt modelId="{013AC33D-841A-7248-AD12-1B78F801F9CC}" type="pres">
      <dgm:prSet presAssocID="{AD762258-A906-BE4B-975D-F3CFE1724C67}" presName="node" presStyleLbl="node1" presStyleIdx="2" presStyleCnt="3">
        <dgm:presLayoutVars>
          <dgm:bulletEnabled val="1"/>
        </dgm:presLayoutVars>
      </dgm:prSet>
      <dgm:spPr/>
      <dgm:t>
        <a:bodyPr/>
        <a:lstStyle/>
        <a:p>
          <a:endParaRPr lang="en-US"/>
        </a:p>
      </dgm:t>
    </dgm:pt>
  </dgm:ptLst>
  <dgm:cxnLst>
    <dgm:cxn modelId="{6D8A0206-A2BD-4447-9270-3BEB9D2128EC}" srcId="{194C7141-69AE-7D45-95EC-A6E6A48FBE06}" destId="{AC662184-FC81-EE40-9B07-3DE2C3E77C05}" srcOrd="1" destOrd="0" parTransId="{8D083F88-E17D-0348-B3F9-66FFC431FC7D}" sibTransId="{AF491DF2-066B-1F4B-AEC1-D373642F9634}"/>
    <dgm:cxn modelId="{2A4FE64B-D47C-DF4D-8497-839BD519AFE4}" type="presOf" srcId="{AF491DF2-066B-1F4B-AEC1-D373642F9634}" destId="{3789BBF2-F405-D940-BFD0-DC00CA8142DC}" srcOrd="1" destOrd="0" presId="urn:microsoft.com/office/officeart/2005/8/layout/process1"/>
    <dgm:cxn modelId="{44176636-9DE4-6C4D-8001-A80F1E972E1B}" srcId="{194C7141-69AE-7D45-95EC-A6E6A48FBE06}" destId="{161AB500-4760-0B40-AC69-0B7093BD9A60}" srcOrd="0" destOrd="0" parTransId="{79B2DB4F-C59F-A24C-8B46-19911BC17A72}" sibTransId="{3B5BE955-DB77-1649-A4F1-076A7249EC25}"/>
    <dgm:cxn modelId="{B37FD150-ABA9-FD4E-9531-FB498335D5CE}" type="presOf" srcId="{194C7141-69AE-7D45-95EC-A6E6A48FBE06}" destId="{79CB8230-D2F5-7C45-B323-6A7021672BE4}" srcOrd="0" destOrd="0" presId="urn:microsoft.com/office/officeart/2005/8/layout/process1"/>
    <dgm:cxn modelId="{D3A729B6-7480-8844-8E5F-F858B8F36748}" type="presOf" srcId="{161AB500-4760-0B40-AC69-0B7093BD9A60}" destId="{800B725A-A461-1741-8F5F-A32E19FC15DE}" srcOrd="0" destOrd="0" presId="urn:microsoft.com/office/officeart/2005/8/layout/process1"/>
    <dgm:cxn modelId="{9A467A7A-63C3-814F-B251-E9055BCF7C3A}" type="presOf" srcId="{AC662184-FC81-EE40-9B07-3DE2C3E77C05}" destId="{BB3AFD49-536D-6143-8457-D07BF4B7338B}" srcOrd="0" destOrd="0" presId="urn:microsoft.com/office/officeart/2005/8/layout/process1"/>
    <dgm:cxn modelId="{BD6573EC-FD9A-F747-ADC3-F65ADDA714A0}" srcId="{194C7141-69AE-7D45-95EC-A6E6A48FBE06}" destId="{AD762258-A906-BE4B-975D-F3CFE1724C67}" srcOrd="2" destOrd="0" parTransId="{5B27F6BC-7271-9047-B577-BBC135A8C081}" sibTransId="{41D70510-323D-E848-B747-F3742535F119}"/>
    <dgm:cxn modelId="{B1B69442-35C6-5848-B420-04AA2DFFD003}" type="presOf" srcId="{AD762258-A906-BE4B-975D-F3CFE1724C67}" destId="{013AC33D-841A-7248-AD12-1B78F801F9CC}" srcOrd="0" destOrd="0" presId="urn:microsoft.com/office/officeart/2005/8/layout/process1"/>
    <dgm:cxn modelId="{348F763A-0B22-D54F-80A1-4E5FBC68128B}" type="presOf" srcId="{3B5BE955-DB77-1649-A4F1-076A7249EC25}" destId="{6BBCC4A0-967C-F242-AA1A-0AB0F54E760E}" srcOrd="1" destOrd="0" presId="urn:microsoft.com/office/officeart/2005/8/layout/process1"/>
    <dgm:cxn modelId="{3607AF6C-3F47-3C42-A7F5-B33754FFDD4B}" type="presOf" srcId="{AF491DF2-066B-1F4B-AEC1-D373642F9634}" destId="{59FD5C61-21A9-B140-AA7C-92A93E1C3152}" srcOrd="0" destOrd="0" presId="urn:microsoft.com/office/officeart/2005/8/layout/process1"/>
    <dgm:cxn modelId="{044FD5A7-6DF2-7944-BFF9-7E1E6E122784}" type="presOf" srcId="{3B5BE955-DB77-1649-A4F1-076A7249EC25}" destId="{3C026EF6-6D01-F047-B09D-264948BBC4A8}" srcOrd="0" destOrd="0" presId="urn:microsoft.com/office/officeart/2005/8/layout/process1"/>
    <dgm:cxn modelId="{9200DD46-99BF-C643-A180-6E9D7033F05F}" type="presParOf" srcId="{79CB8230-D2F5-7C45-B323-6A7021672BE4}" destId="{800B725A-A461-1741-8F5F-A32E19FC15DE}" srcOrd="0" destOrd="0" presId="urn:microsoft.com/office/officeart/2005/8/layout/process1"/>
    <dgm:cxn modelId="{E53DF56B-959A-754F-9902-500BCF078E9D}" type="presParOf" srcId="{79CB8230-D2F5-7C45-B323-6A7021672BE4}" destId="{3C026EF6-6D01-F047-B09D-264948BBC4A8}" srcOrd="1" destOrd="0" presId="urn:microsoft.com/office/officeart/2005/8/layout/process1"/>
    <dgm:cxn modelId="{B3643371-82C7-5446-9F25-2A9A9B1A4F9F}" type="presParOf" srcId="{3C026EF6-6D01-F047-B09D-264948BBC4A8}" destId="{6BBCC4A0-967C-F242-AA1A-0AB0F54E760E}" srcOrd="0" destOrd="0" presId="urn:microsoft.com/office/officeart/2005/8/layout/process1"/>
    <dgm:cxn modelId="{4DB5DDD7-49DE-CA46-B2E1-73CAE19AA24F}" type="presParOf" srcId="{79CB8230-D2F5-7C45-B323-6A7021672BE4}" destId="{BB3AFD49-536D-6143-8457-D07BF4B7338B}" srcOrd="2" destOrd="0" presId="urn:microsoft.com/office/officeart/2005/8/layout/process1"/>
    <dgm:cxn modelId="{D03CA3ED-3741-914B-8138-C3B114B84564}" type="presParOf" srcId="{79CB8230-D2F5-7C45-B323-6A7021672BE4}" destId="{59FD5C61-21A9-B140-AA7C-92A93E1C3152}" srcOrd="3" destOrd="0" presId="urn:microsoft.com/office/officeart/2005/8/layout/process1"/>
    <dgm:cxn modelId="{49019C24-9655-FB46-B27B-F6F517700E89}" type="presParOf" srcId="{59FD5C61-21A9-B140-AA7C-92A93E1C3152}" destId="{3789BBF2-F405-D940-BFD0-DC00CA8142DC}" srcOrd="0" destOrd="0" presId="urn:microsoft.com/office/officeart/2005/8/layout/process1"/>
    <dgm:cxn modelId="{FA7BB602-C24C-5345-A989-694EDD51A444}" type="presParOf" srcId="{79CB8230-D2F5-7C45-B323-6A7021672BE4}" destId="{013AC33D-841A-7248-AD12-1B78F801F9CC}"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D1E100-73B0-1F41-9F49-7F8FB78FC6FA}" type="doc">
      <dgm:prSet loTypeId="urn:microsoft.com/office/officeart/2005/8/layout/StepDownProcess" loCatId="" qsTypeId="urn:microsoft.com/office/officeart/2005/8/quickstyle/simple4" qsCatId="simple" csTypeId="urn:microsoft.com/office/officeart/2005/8/colors/accent1_2" csCatId="accent1" phldr="1"/>
      <dgm:spPr/>
      <dgm:t>
        <a:bodyPr/>
        <a:lstStyle/>
        <a:p>
          <a:endParaRPr lang="en-US"/>
        </a:p>
      </dgm:t>
    </dgm:pt>
    <dgm:pt modelId="{BDF75EF8-EE27-084D-A288-0C2E20D36485}">
      <dgm:prSet/>
      <dgm:spPr/>
      <dgm:t>
        <a:bodyPr/>
        <a:lstStyle/>
        <a:p>
          <a:pPr rtl="0"/>
          <a:r>
            <a:rPr lang="en-US" dirty="0" smtClean="0"/>
            <a:t>Plan</a:t>
          </a:r>
          <a:endParaRPr lang="en-US" dirty="0"/>
        </a:p>
      </dgm:t>
    </dgm:pt>
    <dgm:pt modelId="{C7421FC0-3731-0549-A647-12F3B9AB4B0B}" type="parTrans" cxnId="{179BB968-956A-564C-A0D4-F9B2203F94ED}">
      <dgm:prSet/>
      <dgm:spPr/>
      <dgm:t>
        <a:bodyPr/>
        <a:lstStyle/>
        <a:p>
          <a:endParaRPr lang="en-US"/>
        </a:p>
      </dgm:t>
    </dgm:pt>
    <dgm:pt modelId="{CB7C5A32-4F1D-4F41-A91E-25022FDF57D7}" type="sibTrans" cxnId="{179BB968-956A-564C-A0D4-F9B2203F94ED}">
      <dgm:prSet/>
      <dgm:spPr/>
      <dgm:t>
        <a:bodyPr/>
        <a:lstStyle/>
        <a:p>
          <a:endParaRPr lang="en-US"/>
        </a:p>
      </dgm:t>
    </dgm:pt>
    <dgm:pt modelId="{D922D02A-B2DA-574A-BEBD-ABC0A3053C11}">
      <dgm:prSet custT="1"/>
      <dgm:spPr/>
      <dgm:t>
        <a:bodyPr/>
        <a:lstStyle/>
        <a:p>
          <a:pPr rtl="0"/>
          <a:r>
            <a:rPr lang="en-US" sz="1800" dirty="0" smtClean="0">
              <a:latin typeface="Calibri" pitchFamily="34" charset="0"/>
            </a:rPr>
            <a:t>Design a process change: Identify gap in care, champions and stakeholders, process for change (with measurable outcome and timeframe)</a:t>
          </a:r>
          <a:endParaRPr lang="en-US" sz="1800" dirty="0">
            <a:latin typeface="Calibri" pitchFamily="34" charset="0"/>
          </a:endParaRPr>
        </a:p>
      </dgm:t>
    </dgm:pt>
    <dgm:pt modelId="{C852263C-5127-F64F-B169-AD3B99EDEF60}" type="parTrans" cxnId="{F795391E-D41A-614A-AC4C-C51DE3CF8800}">
      <dgm:prSet/>
      <dgm:spPr/>
      <dgm:t>
        <a:bodyPr/>
        <a:lstStyle/>
        <a:p>
          <a:endParaRPr lang="en-US"/>
        </a:p>
      </dgm:t>
    </dgm:pt>
    <dgm:pt modelId="{65592D57-C6BC-3F44-8919-7553D1CABBDC}" type="sibTrans" cxnId="{F795391E-D41A-614A-AC4C-C51DE3CF8800}">
      <dgm:prSet/>
      <dgm:spPr/>
      <dgm:t>
        <a:bodyPr/>
        <a:lstStyle/>
        <a:p>
          <a:endParaRPr lang="en-US"/>
        </a:p>
      </dgm:t>
    </dgm:pt>
    <dgm:pt modelId="{31DFDFF9-FFFA-DE45-94FB-48E58AAE846B}">
      <dgm:prSet/>
      <dgm:spPr/>
      <dgm:t>
        <a:bodyPr/>
        <a:lstStyle/>
        <a:p>
          <a:pPr rtl="0"/>
          <a:r>
            <a:rPr lang="en-US" dirty="0" smtClean="0"/>
            <a:t>Do</a:t>
          </a:r>
          <a:endParaRPr lang="en-US" dirty="0"/>
        </a:p>
      </dgm:t>
    </dgm:pt>
    <dgm:pt modelId="{878A10E6-7901-DD42-A4B9-71CEAAA12D7B}" type="parTrans" cxnId="{B0FB446E-8235-184D-BE0F-04A7C32C4014}">
      <dgm:prSet/>
      <dgm:spPr/>
      <dgm:t>
        <a:bodyPr/>
        <a:lstStyle/>
        <a:p>
          <a:endParaRPr lang="en-US"/>
        </a:p>
      </dgm:t>
    </dgm:pt>
    <dgm:pt modelId="{09475655-8C34-A545-A14D-95A5BDBE4785}" type="sibTrans" cxnId="{B0FB446E-8235-184D-BE0F-04A7C32C4014}">
      <dgm:prSet/>
      <dgm:spPr/>
      <dgm:t>
        <a:bodyPr/>
        <a:lstStyle/>
        <a:p>
          <a:endParaRPr lang="en-US"/>
        </a:p>
      </dgm:t>
    </dgm:pt>
    <dgm:pt modelId="{05361C6D-B4EB-A442-B3AC-09767A441E25}">
      <dgm:prSet custT="1"/>
      <dgm:spPr/>
      <dgm:t>
        <a:bodyPr/>
        <a:lstStyle/>
        <a:p>
          <a:pPr rtl="0"/>
          <a:r>
            <a:rPr lang="en-US" sz="1800" dirty="0" smtClean="0">
              <a:latin typeface="Calibri" pitchFamily="34" charset="0"/>
            </a:rPr>
            <a:t>Put the process change into place</a:t>
          </a:r>
          <a:endParaRPr lang="en-US" sz="1800" dirty="0">
            <a:latin typeface="Calibri" pitchFamily="34" charset="0"/>
          </a:endParaRPr>
        </a:p>
      </dgm:t>
    </dgm:pt>
    <dgm:pt modelId="{8E9CACDD-B2D5-E44D-B483-A731E5725243}" type="parTrans" cxnId="{29BE76B6-7A57-9540-BC0D-FF97B6F5B08A}">
      <dgm:prSet/>
      <dgm:spPr/>
      <dgm:t>
        <a:bodyPr/>
        <a:lstStyle/>
        <a:p>
          <a:endParaRPr lang="en-US"/>
        </a:p>
      </dgm:t>
    </dgm:pt>
    <dgm:pt modelId="{F6249B7C-4C92-F643-9D79-D5598CCBCFD3}" type="sibTrans" cxnId="{29BE76B6-7A57-9540-BC0D-FF97B6F5B08A}">
      <dgm:prSet/>
      <dgm:spPr/>
      <dgm:t>
        <a:bodyPr/>
        <a:lstStyle/>
        <a:p>
          <a:endParaRPr lang="en-US"/>
        </a:p>
      </dgm:t>
    </dgm:pt>
    <dgm:pt modelId="{679D8451-3E40-7844-ACA6-E5AB60C47063}">
      <dgm:prSet/>
      <dgm:spPr/>
      <dgm:t>
        <a:bodyPr/>
        <a:lstStyle/>
        <a:p>
          <a:pPr rtl="0"/>
          <a:r>
            <a:rPr lang="en-US" dirty="0" smtClean="0"/>
            <a:t>Study</a:t>
          </a:r>
          <a:endParaRPr lang="en-US" dirty="0"/>
        </a:p>
      </dgm:t>
    </dgm:pt>
    <dgm:pt modelId="{B49E924F-EB02-9245-BA46-72F48C5A0C99}" type="parTrans" cxnId="{9DD370E3-4DCB-5A4A-8654-9FC30B03D6D5}">
      <dgm:prSet/>
      <dgm:spPr/>
      <dgm:t>
        <a:bodyPr/>
        <a:lstStyle/>
        <a:p>
          <a:endParaRPr lang="en-US"/>
        </a:p>
      </dgm:t>
    </dgm:pt>
    <dgm:pt modelId="{E72D69A5-9C51-1142-8E99-A0544B352185}" type="sibTrans" cxnId="{9DD370E3-4DCB-5A4A-8654-9FC30B03D6D5}">
      <dgm:prSet/>
      <dgm:spPr/>
      <dgm:t>
        <a:bodyPr/>
        <a:lstStyle/>
        <a:p>
          <a:endParaRPr lang="en-US"/>
        </a:p>
      </dgm:t>
    </dgm:pt>
    <dgm:pt modelId="{CE72A1BC-3F4C-3849-91ED-21066D95FC70}">
      <dgm:prSet custT="1"/>
      <dgm:spPr/>
      <dgm:t>
        <a:bodyPr/>
        <a:lstStyle/>
        <a:p>
          <a:pPr rtl="0"/>
          <a:r>
            <a:rPr lang="en-US" sz="1800" dirty="0" smtClean="0">
              <a:latin typeface="Calibri" pitchFamily="34" charset="0"/>
            </a:rPr>
            <a:t>Review the data</a:t>
          </a:r>
          <a:endParaRPr lang="en-US" sz="1800" dirty="0">
            <a:latin typeface="Calibri" pitchFamily="34" charset="0"/>
          </a:endParaRPr>
        </a:p>
      </dgm:t>
    </dgm:pt>
    <dgm:pt modelId="{72B8FC79-43D4-454E-96E6-45792673FF0F}" type="parTrans" cxnId="{967C0D03-3DC1-A44F-9A5D-029DFBCCC3BD}">
      <dgm:prSet/>
      <dgm:spPr/>
      <dgm:t>
        <a:bodyPr/>
        <a:lstStyle/>
        <a:p>
          <a:endParaRPr lang="en-US"/>
        </a:p>
      </dgm:t>
    </dgm:pt>
    <dgm:pt modelId="{6B3BB880-DE3E-514F-915E-409B5CC73A3A}" type="sibTrans" cxnId="{967C0D03-3DC1-A44F-9A5D-029DFBCCC3BD}">
      <dgm:prSet/>
      <dgm:spPr/>
      <dgm:t>
        <a:bodyPr/>
        <a:lstStyle/>
        <a:p>
          <a:endParaRPr lang="en-US"/>
        </a:p>
      </dgm:t>
    </dgm:pt>
    <dgm:pt modelId="{22E5D22D-C3A0-7C48-BC71-62BC183CDEF4}">
      <dgm:prSet/>
      <dgm:spPr/>
      <dgm:t>
        <a:bodyPr/>
        <a:lstStyle/>
        <a:p>
          <a:pPr rtl="0"/>
          <a:r>
            <a:rPr lang="en-US" dirty="0" smtClean="0"/>
            <a:t>Act</a:t>
          </a:r>
          <a:endParaRPr lang="en-US" dirty="0"/>
        </a:p>
      </dgm:t>
    </dgm:pt>
    <dgm:pt modelId="{F93B5F72-A493-3B42-A3FC-808D161099A5}" type="parTrans" cxnId="{ACF7924C-0F45-8D4D-8BA7-17FA9F0D96A0}">
      <dgm:prSet/>
      <dgm:spPr/>
      <dgm:t>
        <a:bodyPr/>
        <a:lstStyle/>
        <a:p>
          <a:endParaRPr lang="en-US"/>
        </a:p>
      </dgm:t>
    </dgm:pt>
    <dgm:pt modelId="{D977B121-3F24-7E48-95E6-632B13AC646E}" type="sibTrans" cxnId="{ACF7924C-0F45-8D4D-8BA7-17FA9F0D96A0}">
      <dgm:prSet/>
      <dgm:spPr/>
      <dgm:t>
        <a:bodyPr/>
        <a:lstStyle/>
        <a:p>
          <a:endParaRPr lang="en-US"/>
        </a:p>
      </dgm:t>
    </dgm:pt>
    <dgm:pt modelId="{2CC22E3B-2487-BC4C-B5C3-C46A06DF05AA}">
      <dgm:prSet custT="1"/>
      <dgm:spPr/>
      <dgm:t>
        <a:bodyPr/>
        <a:lstStyle/>
        <a:p>
          <a:pPr rtl="0"/>
          <a:r>
            <a:rPr lang="en-US" sz="1800" dirty="0" smtClean="0">
              <a:latin typeface="Calibri" pitchFamily="34" charset="0"/>
            </a:rPr>
            <a:t>Abandon, adapt, adopt, or repeat again</a:t>
          </a:r>
          <a:endParaRPr lang="en-US" sz="1800" dirty="0">
            <a:latin typeface="Calibri" pitchFamily="34" charset="0"/>
          </a:endParaRPr>
        </a:p>
      </dgm:t>
    </dgm:pt>
    <dgm:pt modelId="{570CA3C8-AA62-4F48-9E18-66D302790E3A}" type="parTrans" cxnId="{3ABBA783-AAEF-F544-A37B-539A88730511}">
      <dgm:prSet/>
      <dgm:spPr/>
      <dgm:t>
        <a:bodyPr/>
        <a:lstStyle/>
        <a:p>
          <a:endParaRPr lang="en-US"/>
        </a:p>
      </dgm:t>
    </dgm:pt>
    <dgm:pt modelId="{8A653FB9-D21B-4141-93B9-184DC467AD0B}" type="sibTrans" cxnId="{3ABBA783-AAEF-F544-A37B-539A88730511}">
      <dgm:prSet/>
      <dgm:spPr/>
      <dgm:t>
        <a:bodyPr/>
        <a:lstStyle/>
        <a:p>
          <a:endParaRPr lang="en-US"/>
        </a:p>
      </dgm:t>
    </dgm:pt>
    <dgm:pt modelId="{16B73256-65D1-A448-A513-9FC14FBAB919}" type="pres">
      <dgm:prSet presAssocID="{42D1E100-73B0-1F41-9F49-7F8FB78FC6FA}" presName="rootnode" presStyleCnt="0">
        <dgm:presLayoutVars>
          <dgm:chMax/>
          <dgm:chPref/>
          <dgm:dir/>
          <dgm:animLvl val="lvl"/>
        </dgm:presLayoutVars>
      </dgm:prSet>
      <dgm:spPr/>
      <dgm:t>
        <a:bodyPr/>
        <a:lstStyle/>
        <a:p>
          <a:endParaRPr lang="en-US"/>
        </a:p>
      </dgm:t>
    </dgm:pt>
    <dgm:pt modelId="{E651DBC3-B294-ED4E-BF00-45BE6508FB58}" type="pres">
      <dgm:prSet presAssocID="{BDF75EF8-EE27-084D-A288-0C2E20D36485}" presName="composite" presStyleCnt="0"/>
      <dgm:spPr/>
    </dgm:pt>
    <dgm:pt modelId="{B4B70469-4EBC-6345-8A06-636781C319E3}" type="pres">
      <dgm:prSet presAssocID="{BDF75EF8-EE27-084D-A288-0C2E20D36485}" presName="bentUpArrow1" presStyleLbl="alignImgPlace1" presStyleIdx="0" presStyleCnt="3"/>
      <dgm:spPr>
        <a:solidFill>
          <a:schemeClr val="accent1">
            <a:lumMod val="20000"/>
            <a:lumOff val="80000"/>
          </a:schemeClr>
        </a:solidFill>
      </dgm:spPr>
    </dgm:pt>
    <dgm:pt modelId="{639FA37B-637F-F94B-A663-A1FCA62D2217}" type="pres">
      <dgm:prSet presAssocID="{BDF75EF8-EE27-084D-A288-0C2E20D36485}" presName="ParentText" presStyleLbl="node1" presStyleIdx="0" presStyleCnt="4">
        <dgm:presLayoutVars>
          <dgm:chMax val="1"/>
          <dgm:chPref val="1"/>
          <dgm:bulletEnabled val="1"/>
        </dgm:presLayoutVars>
      </dgm:prSet>
      <dgm:spPr/>
      <dgm:t>
        <a:bodyPr/>
        <a:lstStyle/>
        <a:p>
          <a:endParaRPr lang="en-US"/>
        </a:p>
      </dgm:t>
    </dgm:pt>
    <dgm:pt modelId="{37F538A1-66B3-B14B-9CD7-08FEB7B68A9A}" type="pres">
      <dgm:prSet presAssocID="{BDF75EF8-EE27-084D-A288-0C2E20D36485}" presName="ChildText" presStyleLbl="revTx" presStyleIdx="0" presStyleCnt="4" custScaleX="365579" custScaleY="139240" custLinFactX="34138" custLinFactNeighborX="100000" custLinFactNeighborY="-1767">
        <dgm:presLayoutVars>
          <dgm:chMax val="0"/>
          <dgm:chPref val="0"/>
          <dgm:bulletEnabled val="1"/>
        </dgm:presLayoutVars>
      </dgm:prSet>
      <dgm:spPr/>
      <dgm:t>
        <a:bodyPr/>
        <a:lstStyle/>
        <a:p>
          <a:endParaRPr lang="en-US"/>
        </a:p>
      </dgm:t>
    </dgm:pt>
    <dgm:pt modelId="{89DFF258-452A-6043-84EF-AB3EA56A0472}" type="pres">
      <dgm:prSet presAssocID="{CB7C5A32-4F1D-4F41-A91E-25022FDF57D7}" presName="sibTrans" presStyleCnt="0"/>
      <dgm:spPr/>
    </dgm:pt>
    <dgm:pt modelId="{22075C6B-A555-3847-B62E-62E1C36D2904}" type="pres">
      <dgm:prSet presAssocID="{31DFDFF9-FFFA-DE45-94FB-48E58AAE846B}" presName="composite" presStyleCnt="0"/>
      <dgm:spPr/>
    </dgm:pt>
    <dgm:pt modelId="{1E893F8A-ED37-CB40-997B-D1BD89A361C2}" type="pres">
      <dgm:prSet presAssocID="{31DFDFF9-FFFA-DE45-94FB-48E58AAE846B}" presName="bentUpArrow1" presStyleLbl="alignImgPlace1" presStyleIdx="1" presStyleCnt="3"/>
      <dgm:spPr>
        <a:solidFill>
          <a:schemeClr val="accent1">
            <a:lumMod val="20000"/>
            <a:lumOff val="80000"/>
          </a:schemeClr>
        </a:solidFill>
      </dgm:spPr>
    </dgm:pt>
    <dgm:pt modelId="{E9F34A73-A66C-BA4E-B5C5-430B95A3A1C2}" type="pres">
      <dgm:prSet presAssocID="{31DFDFF9-FFFA-DE45-94FB-48E58AAE846B}" presName="ParentText" presStyleLbl="node1" presStyleIdx="1" presStyleCnt="4">
        <dgm:presLayoutVars>
          <dgm:chMax val="1"/>
          <dgm:chPref val="1"/>
          <dgm:bulletEnabled val="1"/>
        </dgm:presLayoutVars>
      </dgm:prSet>
      <dgm:spPr/>
      <dgm:t>
        <a:bodyPr/>
        <a:lstStyle/>
        <a:p>
          <a:endParaRPr lang="en-US"/>
        </a:p>
      </dgm:t>
    </dgm:pt>
    <dgm:pt modelId="{249B54C2-87D8-F246-B234-F64AA87D5B72}" type="pres">
      <dgm:prSet presAssocID="{31DFDFF9-FFFA-DE45-94FB-48E58AAE846B}" presName="ChildText" presStyleLbl="revTx" presStyleIdx="1" presStyleCnt="4" custScaleX="232990" custLinFactNeighborX="83829" custLinFactNeighborY="-5301">
        <dgm:presLayoutVars>
          <dgm:chMax val="0"/>
          <dgm:chPref val="0"/>
          <dgm:bulletEnabled val="1"/>
        </dgm:presLayoutVars>
      </dgm:prSet>
      <dgm:spPr/>
      <dgm:t>
        <a:bodyPr/>
        <a:lstStyle/>
        <a:p>
          <a:endParaRPr lang="en-US"/>
        </a:p>
      </dgm:t>
    </dgm:pt>
    <dgm:pt modelId="{68E68B50-B854-A743-A26C-588A9A7F3188}" type="pres">
      <dgm:prSet presAssocID="{09475655-8C34-A545-A14D-95A5BDBE4785}" presName="sibTrans" presStyleCnt="0"/>
      <dgm:spPr/>
    </dgm:pt>
    <dgm:pt modelId="{6EAE6BF4-4C41-CF49-9840-C7A08B84619C}" type="pres">
      <dgm:prSet presAssocID="{679D8451-3E40-7844-ACA6-E5AB60C47063}" presName="composite" presStyleCnt="0"/>
      <dgm:spPr/>
    </dgm:pt>
    <dgm:pt modelId="{D21B94D0-D852-C244-B765-B364CEBB8DB7}" type="pres">
      <dgm:prSet presAssocID="{679D8451-3E40-7844-ACA6-E5AB60C47063}" presName="bentUpArrow1" presStyleLbl="alignImgPlace1" presStyleIdx="2" presStyleCnt="3"/>
      <dgm:spPr>
        <a:solidFill>
          <a:schemeClr val="accent1">
            <a:lumMod val="20000"/>
            <a:lumOff val="80000"/>
          </a:schemeClr>
        </a:solidFill>
      </dgm:spPr>
    </dgm:pt>
    <dgm:pt modelId="{7A179536-73C9-2A40-B640-E8BD460634B2}" type="pres">
      <dgm:prSet presAssocID="{679D8451-3E40-7844-ACA6-E5AB60C47063}" presName="ParentText" presStyleLbl="node1" presStyleIdx="2" presStyleCnt="4">
        <dgm:presLayoutVars>
          <dgm:chMax val="1"/>
          <dgm:chPref val="1"/>
          <dgm:bulletEnabled val="1"/>
        </dgm:presLayoutVars>
      </dgm:prSet>
      <dgm:spPr/>
      <dgm:t>
        <a:bodyPr/>
        <a:lstStyle/>
        <a:p>
          <a:endParaRPr lang="en-US"/>
        </a:p>
      </dgm:t>
    </dgm:pt>
    <dgm:pt modelId="{4AF5A962-01C3-4F45-BC96-83BB860DA671}" type="pres">
      <dgm:prSet presAssocID="{679D8451-3E40-7844-ACA6-E5AB60C47063}" presName="ChildText" presStyleLbl="revTx" presStyleIdx="2" presStyleCnt="4" custScaleX="232875" custLinFactNeighborX="70086" custLinFactNeighborY="-3534">
        <dgm:presLayoutVars>
          <dgm:chMax val="0"/>
          <dgm:chPref val="0"/>
          <dgm:bulletEnabled val="1"/>
        </dgm:presLayoutVars>
      </dgm:prSet>
      <dgm:spPr/>
      <dgm:t>
        <a:bodyPr/>
        <a:lstStyle/>
        <a:p>
          <a:endParaRPr lang="en-US"/>
        </a:p>
      </dgm:t>
    </dgm:pt>
    <dgm:pt modelId="{1FC06FEE-0609-A84C-90B1-57C2CFED2C66}" type="pres">
      <dgm:prSet presAssocID="{E72D69A5-9C51-1142-8E99-A0544B352185}" presName="sibTrans" presStyleCnt="0"/>
      <dgm:spPr/>
    </dgm:pt>
    <dgm:pt modelId="{57B76F98-83C2-784D-95A9-33F8D0AE53AB}" type="pres">
      <dgm:prSet presAssocID="{22E5D22D-C3A0-7C48-BC71-62BC183CDEF4}" presName="composite" presStyleCnt="0"/>
      <dgm:spPr/>
    </dgm:pt>
    <dgm:pt modelId="{E2D03AD0-CFF7-F04C-AE59-C880F981049B}" type="pres">
      <dgm:prSet presAssocID="{22E5D22D-C3A0-7C48-BC71-62BC183CDEF4}" presName="ParentText" presStyleLbl="node1" presStyleIdx="3" presStyleCnt="4">
        <dgm:presLayoutVars>
          <dgm:chMax val="1"/>
          <dgm:chPref val="1"/>
          <dgm:bulletEnabled val="1"/>
        </dgm:presLayoutVars>
      </dgm:prSet>
      <dgm:spPr/>
      <dgm:t>
        <a:bodyPr/>
        <a:lstStyle/>
        <a:p>
          <a:endParaRPr lang="en-US"/>
        </a:p>
      </dgm:t>
    </dgm:pt>
    <dgm:pt modelId="{70CEA101-ACB6-A240-97A2-84EC92BB58BC}" type="pres">
      <dgm:prSet presAssocID="{22E5D22D-C3A0-7C48-BC71-62BC183CDEF4}" presName="FinalChildText" presStyleLbl="revTx" presStyleIdx="3" presStyleCnt="4" custScaleX="176391" custLinFactNeighborX="40843" custLinFactNeighborY="1767">
        <dgm:presLayoutVars>
          <dgm:chMax val="0"/>
          <dgm:chPref val="0"/>
          <dgm:bulletEnabled val="1"/>
        </dgm:presLayoutVars>
      </dgm:prSet>
      <dgm:spPr/>
      <dgm:t>
        <a:bodyPr/>
        <a:lstStyle/>
        <a:p>
          <a:endParaRPr lang="en-US"/>
        </a:p>
      </dgm:t>
    </dgm:pt>
  </dgm:ptLst>
  <dgm:cxnLst>
    <dgm:cxn modelId="{DFA11392-A644-0247-8431-5542A5E6BC28}" type="presOf" srcId="{BDF75EF8-EE27-084D-A288-0C2E20D36485}" destId="{639FA37B-637F-F94B-A663-A1FCA62D2217}" srcOrd="0" destOrd="0" presId="urn:microsoft.com/office/officeart/2005/8/layout/StepDownProcess"/>
    <dgm:cxn modelId="{B0FB446E-8235-184D-BE0F-04A7C32C4014}" srcId="{42D1E100-73B0-1F41-9F49-7F8FB78FC6FA}" destId="{31DFDFF9-FFFA-DE45-94FB-48E58AAE846B}" srcOrd="1" destOrd="0" parTransId="{878A10E6-7901-DD42-A4B9-71CEAAA12D7B}" sibTransId="{09475655-8C34-A545-A14D-95A5BDBE4785}"/>
    <dgm:cxn modelId="{805532B8-1DB1-DF42-9F78-521075F7EAE6}" type="presOf" srcId="{22E5D22D-C3A0-7C48-BC71-62BC183CDEF4}" destId="{E2D03AD0-CFF7-F04C-AE59-C880F981049B}" srcOrd="0" destOrd="0" presId="urn:microsoft.com/office/officeart/2005/8/layout/StepDownProcess"/>
    <dgm:cxn modelId="{967C0D03-3DC1-A44F-9A5D-029DFBCCC3BD}" srcId="{679D8451-3E40-7844-ACA6-E5AB60C47063}" destId="{CE72A1BC-3F4C-3849-91ED-21066D95FC70}" srcOrd="0" destOrd="0" parTransId="{72B8FC79-43D4-454E-96E6-45792673FF0F}" sibTransId="{6B3BB880-DE3E-514F-915E-409B5CC73A3A}"/>
    <dgm:cxn modelId="{8825DEE7-7985-3045-94F6-263FB85CAF3B}" type="presOf" srcId="{31DFDFF9-FFFA-DE45-94FB-48E58AAE846B}" destId="{E9F34A73-A66C-BA4E-B5C5-430B95A3A1C2}" srcOrd="0" destOrd="0" presId="urn:microsoft.com/office/officeart/2005/8/layout/StepDownProcess"/>
    <dgm:cxn modelId="{9DD370E3-4DCB-5A4A-8654-9FC30B03D6D5}" srcId="{42D1E100-73B0-1F41-9F49-7F8FB78FC6FA}" destId="{679D8451-3E40-7844-ACA6-E5AB60C47063}" srcOrd="2" destOrd="0" parTransId="{B49E924F-EB02-9245-BA46-72F48C5A0C99}" sibTransId="{E72D69A5-9C51-1142-8E99-A0544B352185}"/>
    <dgm:cxn modelId="{2F5C3866-7E02-1648-9CC8-84ED7C3E577E}" type="presOf" srcId="{42D1E100-73B0-1F41-9F49-7F8FB78FC6FA}" destId="{16B73256-65D1-A448-A513-9FC14FBAB919}" srcOrd="0" destOrd="0" presId="urn:microsoft.com/office/officeart/2005/8/layout/StepDownProcess"/>
    <dgm:cxn modelId="{01AA5758-37A9-2946-9C62-C34210339A38}" type="presOf" srcId="{679D8451-3E40-7844-ACA6-E5AB60C47063}" destId="{7A179536-73C9-2A40-B640-E8BD460634B2}" srcOrd="0" destOrd="0" presId="urn:microsoft.com/office/officeart/2005/8/layout/StepDownProcess"/>
    <dgm:cxn modelId="{17AC417E-3617-8B49-8E9A-519A5EC04A8E}" type="presOf" srcId="{D922D02A-B2DA-574A-BEBD-ABC0A3053C11}" destId="{37F538A1-66B3-B14B-9CD7-08FEB7B68A9A}" srcOrd="0" destOrd="0" presId="urn:microsoft.com/office/officeart/2005/8/layout/StepDownProcess"/>
    <dgm:cxn modelId="{AD4601E8-1C06-2E4C-98FC-7F451A7468DD}" type="presOf" srcId="{05361C6D-B4EB-A442-B3AC-09767A441E25}" destId="{249B54C2-87D8-F246-B234-F64AA87D5B72}" srcOrd="0" destOrd="0" presId="urn:microsoft.com/office/officeart/2005/8/layout/StepDownProcess"/>
    <dgm:cxn modelId="{29BE76B6-7A57-9540-BC0D-FF97B6F5B08A}" srcId="{31DFDFF9-FFFA-DE45-94FB-48E58AAE846B}" destId="{05361C6D-B4EB-A442-B3AC-09767A441E25}" srcOrd="0" destOrd="0" parTransId="{8E9CACDD-B2D5-E44D-B483-A731E5725243}" sibTransId="{F6249B7C-4C92-F643-9D79-D5598CCBCFD3}"/>
    <dgm:cxn modelId="{21C40352-63E4-5140-A27A-C3AACAADDB53}" type="presOf" srcId="{2CC22E3B-2487-BC4C-B5C3-C46A06DF05AA}" destId="{70CEA101-ACB6-A240-97A2-84EC92BB58BC}" srcOrd="0" destOrd="0" presId="urn:microsoft.com/office/officeart/2005/8/layout/StepDownProcess"/>
    <dgm:cxn modelId="{F808A325-F093-4847-A81F-4749F6DBB90E}" type="presOf" srcId="{CE72A1BC-3F4C-3849-91ED-21066D95FC70}" destId="{4AF5A962-01C3-4F45-BC96-83BB860DA671}" srcOrd="0" destOrd="0" presId="urn:microsoft.com/office/officeart/2005/8/layout/StepDownProcess"/>
    <dgm:cxn modelId="{3ABBA783-AAEF-F544-A37B-539A88730511}" srcId="{22E5D22D-C3A0-7C48-BC71-62BC183CDEF4}" destId="{2CC22E3B-2487-BC4C-B5C3-C46A06DF05AA}" srcOrd="0" destOrd="0" parTransId="{570CA3C8-AA62-4F48-9E18-66D302790E3A}" sibTransId="{8A653FB9-D21B-4141-93B9-184DC467AD0B}"/>
    <dgm:cxn modelId="{ACF7924C-0F45-8D4D-8BA7-17FA9F0D96A0}" srcId="{42D1E100-73B0-1F41-9F49-7F8FB78FC6FA}" destId="{22E5D22D-C3A0-7C48-BC71-62BC183CDEF4}" srcOrd="3" destOrd="0" parTransId="{F93B5F72-A493-3B42-A3FC-808D161099A5}" sibTransId="{D977B121-3F24-7E48-95E6-632B13AC646E}"/>
    <dgm:cxn modelId="{179BB968-956A-564C-A0D4-F9B2203F94ED}" srcId="{42D1E100-73B0-1F41-9F49-7F8FB78FC6FA}" destId="{BDF75EF8-EE27-084D-A288-0C2E20D36485}" srcOrd="0" destOrd="0" parTransId="{C7421FC0-3731-0549-A647-12F3B9AB4B0B}" sibTransId="{CB7C5A32-4F1D-4F41-A91E-25022FDF57D7}"/>
    <dgm:cxn modelId="{F795391E-D41A-614A-AC4C-C51DE3CF8800}" srcId="{BDF75EF8-EE27-084D-A288-0C2E20D36485}" destId="{D922D02A-B2DA-574A-BEBD-ABC0A3053C11}" srcOrd="0" destOrd="0" parTransId="{C852263C-5127-F64F-B169-AD3B99EDEF60}" sibTransId="{65592D57-C6BC-3F44-8919-7553D1CABBDC}"/>
    <dgm:cxn modelId="{A3A245F4-803D-8947-914A-D3444485EC3D}" type="presParOf" srcId="{16B73256-65D1-A448-A513-9FC14FBAB919}" destId="{E651DBC3-B294-ED4E-BF00-45BE6508FB58}" srcOrd="0" destOrd="0" presId="urn:microsoft.com/office/officeart/2005/8/layout/StepDownProcess"/>
    <dgm:cxn modelId="{7772664E-66DC-0A4B-95FC-0340EA5D6B81}" type="presParOf" srcId="{E651DBC3-B294-ED4E-BF00-45BE6508FB58}" destId="{B4B70469-4EBC-6345-8A06-636781C319E3}" srcOrd="0" destOrd="0" presId="urn:microsoft.com/office/officeart/2005/8/layout/StepDownProcess"/>
    <dgm:cxn modelId="{A91D506C-71F9-B746-B48B-7A146FC4D7CB}" type="presParOf" srcId="{E651DBC3-B294-ED4E-BF00-45BE6508FB58}" destId="{639FA37B-637F-F94B-A663-A1FCA62D2217}" srcOrd="1" destOrd="0" presId="urn:microsoft.com/office/officeart/2005/8/layout/StepDownProcess"/>
    <dgm:cxn modelId="{6A411717-E602-5B42-A92E-EB8C857D6882}" type="presParOf" srcId="{E651DBC3-B294-ED4E-BF00-45BE6508FB58}" destId="{37F538A1-66B3-B14B-9CD7-08FEB7B68A9A}" srcOrd="2" destOrd="0" presId="urn:microsoft.com/office/officeart/2005/8/layout/StepDownProcess"/>
    <dgm:cxn modelId="{E1EE9110-5FBB-FA46-878F-045CACC4A9D8}" type="presParOf" srcId="{16B73256-65D1-A448-A513-9FC14FBAB919}" destId="{89DFF258-452A-6043-84EF-AB3EA56A0472}" srcOrd="1" destOrd="0" presId="urn:microsoft.com/office/officeart/2005/8/layout/StepDownProcess"/>
    <dgm:cxn modelId="{F8CAE4AA-5298-B843-B428-3C1FD6A1B0D4}" type="presParOf" srcId="{16B73256-65D1-A448-A513-9FC14FBAB919}" destId="{22075C6B-A555-3847-B62E-62E1C36D2904}" srcOrd="2" destOrd="0" presId="urn:microsoft.com/office/officeart/2005/8/layout/StepDownProcess"/>
    <dgm:cxn modelId="{B4B23C89-A84A-E74C-A7C8-3B46521807FC}" type="presParOf" srcId="{22075C6B-A555-3847-B62E-62E1C36D2904}" destId="{1E893F8A-ED37-CB40-997B-D1BD89A361C2}" srcOrd="0" destOrd="0" presId="urn:microsoft.com/office/officeart/2005/8/layout/StepDownProcess"/>
    <dgm:cxn modelId="{F679A5EE-7022-6643-9FC8-E3CF4A25D4FF}" type="presParOf" srcId="{22075C6B-A555-3847-B62E-62E1C36D2904}" destId="{E9F34A73-A66C-BA4E-B5C5-430B95A3A1C2}" srcOrd="1" destOrd="0" presId="urn:microsoft.com/office/officeart/2005/8/layout/StepDownProcess"/>
    <dgm:cxn modelId="{55C30906-B322-1B4A-9091-2A121142CC1B}" type="presParOf" srcId="{22075C6B-A555-3847-B62E-62E1C36D2904}" destId="{249B54C2-87D8-F246-B234-F64AA87D5B72}" srcOrd="2" destOrd="0" presId="urn:microsoft.com/office/officeart/2005/8/layout/StepDownProcess"/>
    <dgm:cxn modelId="{45D6D872-86EA-F640-B0B5-5E92509280AF}" type="presParOf" srcId="{16B73256-65D1-A448-A513-9FC14FBAB919}" destId="{68E68B50-B854-A743-A26C-588A9A7F3188}" srcOrd="3" destOrd="0" presId="urn:microsoft.com/office/officeart/2005/8/layout/StepDownProcess"/>
    <dgm:cxn modelId="{91983927-126B-234F-A159-ADCFB8E174BB}" type="presParOf" srcId="{16B73256-65D1-A448-A513-9FC14FBAB919}" destId="{6EAE6BF4-4C41-CF49-9840-C7A08B84619C}" srcOrd="4" destOrd="0" presId="urn:microsoft.com/office/officeart/2005/8/layout/StepDownProcess"/>
    <dgm:cxn modelId="{53E538F8-87D4-9542-B64E-CD4938894510}" type="presParOf" srcId="{6EAE6BF4-4C41-CF49-9840-C7A08B84619C}" destId="{D21B94D0-D852-C244-B765-B364CEBB8DB7}" srcOrd="0" destOrd="0" presId="urn:microsoft.com/office/officeart/2005/8/layout/StepDownProcess"/>
    <dgm:cxn modelId="{9E69D02B-C980-724F-BBCE-54A2DEE850FA}" type="presParOf" srcId="{6EAE6BF4-4C41-CF49-9840-C7A08B84619C}" destId="{7A179536-73C9-2A40-B640-E8BD460634B2}" srcOrd="1" destOrd="0" presId="urn:microsoft.com/office/officeart/2005/8/layout/StepDownProcess"/>
    <dgm:cxn modelId="{D873C39B-BC29-504A-AA22-8298C5F48A20}" type="presParOf" srcId="{6EAE6BF4-4C41-CF49-9840-C7A08B84619C}" destId="{4AF5A962-01C3-4F45-BC96-83BB860DA671}" srcOrd="2" destOrd="0" presId="urn:microsoft.com/office/officeart/2005/8/layout/StepDownProcess"/>
    <dgm:cxn modelId="{5EA4281A-D894-6849-87E4-7B089557AE47}" type="presParOf" srcId="{16B73256-65D1-A448-A513-9FC14FBAB919}" destId="{1FC06FEE-0609-A84C-90B1-57C2CFED2C66}" srcOrd="5" destOrd="0" presId="urn:microsoft.com/office/officeart/2005/8/layout/StepDownProcess"/>
    <dgm:cxn modelId="{4AB44D5D-9714-0146-A3E9-42E0040BEB6C}" type="presParOf" srcId="{16B73256-65D1-A448-A513-9FC14FBAB919}" destId="{57B76F98-83C2-784D-95A9-33F8D0AE53AB}" srcOrd="6" destOrd="0" presId="urn:microsoft.com/office/officeart/2005/8/layout/StepDownProcess"/>
    <dgm:cxn modelId="{949CAA58-4DE2-F84F-8289-8268D57DC1BB}" type="presParOf" srcId="{57B76F98-83C2-784D-95A9-33F8D0AE53AB}" destId="{E2D03AD0-CFF7-F04C-AE59-C880F981049B}" srcOrd="0" destOrd="0" presId="urn:microsoft.com/office/officeart/2005/8/layout/StepDownProcess"/>
    <dgm:cxn modelId="{B73B6571-9878-144C-96E7-CF0F904DE4EA}" type="presParOf" srcId="{57B76F98-83C2-784D-95A9-33F8D0AE53AB}" destId="{70CEA101-ACB6-A240-97A2-84EC92BB58BC}"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D1E100-73B0-1F41-9F49-7F8FB78FC6FA}" type="doc">
      <dgm:prSet loTypeId="urn:microsoft.com/office/officeart/2005/8/layout/StepDownProcess" loCatId="" qsTypeId="urn:microsoft.com/office/officeart/2005/8/quickstyle/simple4" qsCatId="simple" csTypeId="urn:microsoft.com/office/officeart/2005/8/colors/accent1_2" csCatId="accent1" phldr="1"/>
      <dgm:spPr/>
      <dgm:t>
        <a:bodyPr/>
        <a:lstStyle/>
        <a:p>
          <a:endParaRPr lang="en-US"/>
        </a:p>
      </dgm:t>
    </dgm:pt>
    <dgm:pt modelId="{BDF75EF8-EE27-084D-A288-0C2E20D36485}">
      <dgm:prSet/>
      <dgm:spPr/>
      <dgm:t>
        <a:bodyPr/>
        <a:lstStyle/>
        <a:p>
          <a:pPr rtl="0"/>
          <a:r>
            <a:rPr lang="en-US" dirty="0" smtClean="0"/>
            <a:t>Plan</a:t>
          </a:r>
          <a:endParaRPr lang="en-US" dirty="0"/>
        </a:p>
      </dgm:t>
    </dgm:pt>
    <dgm:pt modelId="{C7421FC0-3731-0549-A647-12F3B9AB4B0B}" type="parTrans" cxnId="{179BB968-956A-564C-A0D4-F9B2203F94ED}">
      <dgm:prSet/>
      <dgm:spPr/>
      <dgm:t>
        <a:bodyPr/>
        <a:lstStyle/>
        <a:p>
          <a:endParaRPr lang="en-US"/>
        </a:p>
      </dgm:t>
    </dgm:pt>
    <dgm:pt modelId="{CB7C5A32-4F1D-4F41-A91E-25022FDF57D7}" type="sibTrans" cxnId="{179BB968-956A-564C-A0D4-F9B2203F94ED}">
      <dgm:prSet/>
      <dgm:spPr/>
      <dgm:t>
        <a:bodyPr/>
        <a:lstStyle/>
        <a:p>
          <a:endParaRPr lang="en-US"/>
        </a:p>
      </dgm:t>
    </dgm:pt>
    <dgm:pt modelId="{D922D02A-B2DA-574A-BEBD-ABC0A3053C11}">
      <dgm:prSet custT="1"/>
      <dgm:spPr/>
      <dgm:t>
        <a:bodyPr/>
        <a:lstStyle/>
        <a:p>
          <a:pPr rtl="0"/>
          <a:r>
            <a:rPr lang="en-US" sz="1700" dirty="0" smtClean="0">
              <a:latin typeface="Calibri" pitchFamily="34" charset="0"/>
            </a:rPr>
            <a:t>Documentation of zoster vaccination among elderly is 15%. For each Medicare visit, record zoster vaccination status.</a:t>
          </a:r>
          <a:endParaRPr lang="en-US" sz="1700" dirty="0">
            <a:latin typeface="Calibri" pitchFamily="34" charset="0"/>
          </a:endParaRPr>
        </a:p>
      </dgm:t>
    </dgm:pt>
    <dgm:pt modelId="{C852263C-5127-F64F-B169-AD3B99EDEF60}" type="parTrans" cxnId="{F795391E-D41A-614A-AC4C-C51DE3CF8800}">
      <dgm:prSet/>
      <dgm:spPr/>
      <dgm:t>
        <a:bodyPr/>
        <a:lstStyle/>
        <a:p>
          <a:endParaRPr lang="en-US"/>
        </a:p>
      </dgm:t>
    </dgm:pt>
    <dgm:pt modelId="{65592D57-C6BC-3F44-8919-7553D1CABBDC}" type="sibTrans" cxnId="{F795391E-D41A-614A-AC4C-C51DE3CF8800}">
      <dgm:prSet/>
      <dgm:spPr/>
      <dgm:t>
        <a:bodyPr/>
        <a:lstStyle/>
        <a:p>
          <a:endParaRPr lang="en-US"/>
        </a:p>
      </dgm:t>
    </dgm:pt>
    <dgm:pt modelId="{31DFDFF9-FFFA-DE45-94FB-48E58AAE846B}">
      <dgm:prSet/>
      <dgm:spPr/>
      <dgm:t>
        <a:bodyPr/>
        <a:lstStyle/>
        <a:p>
          <a:pPr rtl="0"/>
          <a:r>
            <a:rPr lang="en-US" dirty="0" smtClean="0"/>
            <a:t>Do</a:t>
          </a:r>
          <a:endParaRPr lang="en-US" dirty="0"/>
        </a:p>
      </dgm:t>
    </dgm:pt>
    <dgm:pt modelId="{878A10E6-7901-DD42-A4B9-71CEAAA12D7B}" type="parTrans" cxnId="{B0FB446E-8235-184D-BE0F-04A7C32C4014}">
      <dgm:prSet/>
      <dgm:spPr/>
      <dgm:t>
        <a:bodyPr/>
        <a:lstStyle/>
        <a:p>
          <a:endParaRPr lang="en-US"/>
        </a:p>
      </dgm:t>
    </dgm:pt>
    <dgm:pt modelId="{09475655-8C34-A545-A14D-95A5BDBE4785}" type="sibTrans" cxnId="{B0FB446E-8235-184D-BE0F-04A7C32C4014}">
      <dgm:prSet/>
      <dgm:spPr/>
      <dgm:t>
        <a:bodyPr/>
        <a:lstStyle/>
        <a:p>
          <a:endParaRPr lang="en-US"/>
        </a:p>
      </dgm:t>
    </dgm:pt>
    <dgm:pt modelId="{05361C6D-B4EB-A442-B3AC-09767A441E25}">
      <dgm:prSet custT="1"/>
      <dgm:spPr/>
      <dgm:t>
        <a:bodyPr/>
        <a:lstStyle/>
        <a:p>
          <a:pPr rtl="0"/>
          <a:r>
            <a:rPr lang="en-US" sz="1700" dirty="0" smtClean="0">
              <a:latin typeface="Calibri" pitchFamily="34" charset="0"/>
            </a:rPr>
            <a:t>Over 3 months, document vaccination status: received vaccine, contraindicated, declined (with reason for decline), were not offered</a:t>
          </a:r>
          <a:endParaRPr lang="en-US" sz="1700" dirty="0">
            <a:latin typeface="Calibri" pitchFamily="34" charset="0"/>
          </a:endParaRPr>
        </a:p>
      </dgm:t>
    </dgm:pt>
    <dgm:pt modelId="{8E9CACDD-B2D5-E44D-B483-A731E5725243}" type="parTrans" cxnId="{29BE76B6-7A57-9540-BC0D-FF97B6F5B08A}">
      <dgm:prSet/>
      <dgm:spPr/>
      <dgm:t>
        <a:bodyPr/>
        <a:lstStyle/>
        <a:p>
          <a:endParaRPr lang="en-US"/>
        </a:p>
      </dgm:t>
    </dgm:pt>
    <dgm:pt modelId="{F6249B7C-4C92-F643-9D79-D5598CCBCFD3}" type="sibTrans" cxnId="{29BE76B6-7A57-9540-BC0D-FF97B6F5B08A}">
      <dgm:prSet/>
      <dgm:spPr/>
      <dgm:t>
        <a:bodyPr/>
        <a:lstStyle/>
        <a:p>
          <a:endParaRPr lang="en-US"/>
        </a:p>
      </dgm:t>
    </dgm:pt>
    <dgm:pt modelId="{679D8451-3E40-7844-ACA6-E5AB60C47063}">
      <dgm:prSet/>
      <dgm:spPr/>
      <dgm:t>
        <a:bodyPr/>
        <a:lstStyle/>
        <a:p>
          <a:pPr rtl="0"/>
          <a:r>
            <a:rPr lang="en-US" dirty="0" smtClean="0"/>
            <a:t>Study</a:t>
          </a:r>
          <a:endParaRPr lang="en-US" dirty="0"/>
        </a:p>
      </dgm:t>
    </dgm:pt>
    <dgm:pt modelId="{B49E924F-EB02-9245-BA46-72F48C5A0C99}" type="parTrans" cxnId="{9DD370E3-4DCB-5A4A-8654-9FC30B03D6D5}">
      <dgm:prSet/>
      <dgm:spPr/>
      <dgm:t>
        <a:bodyPr/>
        <a:lstStyle/>
        <a:p>
          <a:endParaRPr lang="en-US"/>
        </a:p>
      </dgm:t>
    </dgm:pt>
    <dgm:pt modelId="{E72D69A5-9C51-1142-8E99-A0544B352185}" type="sibTrans" cxnId="{9DD370E3-4DCB-5A4A-8654-9FC30B03D6D5}">
      <dgm:prSet/>
      <dgm:spPr/>
      <dgm:t>
        <a:bodyPr/>
        <a:lstStyle/>
        <a:p>
          <a:endParaRPr lang="en-US"/>
        </a:p>
      </dgm:t>
    </dgm:pt>
    <dgm:pt modelId="{CE72A1BC-3F4C-3849-91ED-21066D95FC70}">
      <dgm:prSet custT="1"/>
      <dgm:spPr/>
      <dgm:t>
        <a:bodyPr/>
        <a:lstStyle/>
        <a:p>
          <a:pPr rtl="0"/>
          <a:r>
            <a:rPr lang="en-US" sz="1700" dirty="0" smtClean="0">
              <a:latin typeface="Calibri" pitchFamily="34" charset="0"/>
            </a:rPr>
            <a:t>After 3 months, documentation has increased to 50%</a:t>
          </a:r>
          <a:endParaRPr lang="en-US" sz="1700" dirty="0">
            <a:latin typeface="Calibri" pitchFamily="34" charset="0"/>
          </a:endParaRPr>
        </a:p>
      </dgm:t>
    </dgm:pt>
    <dgm:pt modelId="{72B8FC79-43D4-454E-96E6-45792673FF0F}" type="parTrans" cxnId="{967C0D03-3DC1-A44F-9A5D-029DFBCCC3BD}">
      <dgm:prSet/>
      <dgm:spPr/>
      <dgm:t>
        <a:bodyPr/>
        <a:lstStyle/>
        <a:p>
          <a:endParaRPr lang="en-US"/>
        </a:p>
      </dgm:t>
    </dgm:pt>
    <dgm:pt modelId="{6B3BB880-DE3E-514F-915E-409B5CC73A3A}" type="sibTrans" cxnId="{967C0D03-3DC1-A44F-9A5D-029DFBCCC3BD}">
      <dgm:prSet/>
      <dgm:spPr/>
      <dgm:t>
        <a:bodyPr/>
        <a:lstStyle/>
        <a:p>
          <a:endParaRPr lang="en-US"/>
        </a:p>
      </dgm:t>
    </dgm:pt>
    <dgm:pt modelId="{22E5D22D-C3A0-7C48-BC71-62BC183CDEF4}">
      <dgm:prSet/>
      <dgm:spPr/>
      <dgm:t>
        <a:bodyPr/>
        <a:lstStyle/>
        <a:p>
          <a:pPr rtl="0"/>
          <a:r>
            <a:rPr lang="en-US" dirty="0" smtClean="0"/>
            <a:t>Act</a:t>
          </a:r>
          <a:endParaRPr lang="en-US" dirty="0"/>
        </a:p>
      </dgm:t>
    </dgm:pt>
    <dgm:pt modelId="{F93B5F72-A493-3B42-A3FC-808D161099A5}" type="parTrans" cxnId="{ACF7924C-0F45-8D4D-8BA7-17FA9F0D96A0}">
      <dgm:prSet/>
      <dgm:spPr/>
      <dgm:t>
        <a:bodyPr/>
        <a:lstStyle/>
        <a:p>
          <a:endParaRPr lang="en-US"/>
        </a:p>
      </dgm:t>
    </dgm:pt>
    <dgm:pt modelId="{D977B121-3F24-7E48-95E6-632B13AC646E}" type="sibTrans" cxnId="{ACF7924C-0F45-8D4D-8BA7-17FA9F0D96A0}">
      <dgm:prSet/>
      <dgm:spPr/>
      <dgm:t>
        <a:bodyPr/>
        <a:lstStyle/>
        <a:p>
          <a:endParaRPr lang="en-US"/>
        </a:p>
      </dgm:t>
    </dgm:pt>
    <dgm:pt modelId="{2CC22E3B-2487-BC4C-B5C3-C46A06DF05AA}">
      <dgm:prSet custT="1"/>
      <dgm:spPr/>
      <dgm:t>
        <a:bodyPr/>
        <a:lstStyle/>
        <a:p>
          <a:pPr rtl="0"/>
          <a:r>
            <a:rPr lang="en-US" sz="1700" dirty="0" smtClean="0">
              <a:latin typeface="Calibri" pitchFamily="34" charset="0"/>
            </a:rPr>
            <a:t>Continue documentation, consider implementing standing orders</a:t>
          </a:r>
          <a:endParaRPr lang="en-US" sz="1700" dirty="0">
            <a:latin typeface="Calibri" pitchFamily="34" charset="0"/>
          </a:endParaRPr>
        </a:p>
      </dgm:t>
    </dgm:pt>
    <dgm:pt modelId="{570CA3C8-AA62-4F48-9E18-66D302790E3A}" type="parTrans" cxnId="{3ABBA783-AAEF-F544-A37B-539A88730511}">
      <dgm:prSet/>
      <dgm:spPr/>
      <dgm:t>
        <a:bodyPr/>
        <a:lstStyle/>
        <a:p>
          <a:endParaRPr lang="en-US"/>
        </a:p>
      </dgm:t>
    </dgm:pt>
    <dgm:pt modelId="{8A653FB9-D21B-4141-93B9-184DC467AD0B}" type="sibTrans" cxnId="{3ABBA783-AAEF-F544-A37B-539A88730511}">
      <dgm:prSet/>
      <dgm:spPr/>
      <dgm:t>
        <a:bodyPr/>
        <a:lstStyle/>
        <a:p>
          <a:endParaRPr lang="en-US"/>
        </a:p>
      </dgm:t>
    </dgm:pt>
    <dgm:pt modelId="{16B73256-65D1-A448-A513-9FC14FBAB919}" type="pres">
      <dgm:prSet presAssocID="{42D1E100-73B0-1F41-9F49-7F8FB78FC6FA}" presName="rootnode" presStyleCnt="0">
        <dgm:presLayoutVars>
          <dgm:chMax/>
          <dgm:chPref/>
          <dgm:dir/>
          <dgm:animLvl val="lvl"/>
        </dgm:presLayoutVars>
      </dgm:prSet>
      <dgm:spPr/>
      <dgm:t>
        <a:bodyPr/>
        <a:lstStyle/>
        <a:p>
          <a:endParaRPr lang="en-US"/>
        </a:p>
      </dgm:t>
    </dgm:pt>
    <dgm:pt modelId="{E651DBC3-B294-ED4E-BF00-45BE6508FB58}" type="pres">
      <dgm:prSet presAssocID="{BDF75EF8-EE27-084D-A288-0C2E20D36485}" presName="composite" presStyleCnt="0"/>
      <dgm:spPr/>
    </dgm:pt>
    <dgm:pt modelId="{B4B70469-4EBC-6345-8A06-636781C319E3}" type="pres">
      <dgm:prSet presAssocID="{BDF75EF8-EE27-084D-A288-0C2E20D36485}" presName="bentUpArrow1" presStyleLbl="alignImgPlace1" presStyleIdx="0" presStyleCnt="3"/>
      <dgm:spPr>
        <a:solidFill>
          <a:schemeClr val="accent1">
            <a:lumMod val="20000"/>
            <a:lumOff val="80000"/>
          </a:schemeClr>
        </a:solidFill>
      </dgm:spPr>
    </dgm:pt>
    <dgm:pt modelId="{639FA37B-637F-F94B-A663-A1FCA62D2217}" type="pres">
      <dgm:prSet presAssocID="{BDF75EF8-EE27-084D-A288-0C2E20D36485}" presName="ParentText" presStyleLbl="node1" presStyleIdx="0" presStyleCnt="4">
        <dgm:presLayoutVars>
          <dgm:chMax val="1"/>
          <dgm:chPref val="1"/>
          <dgm:bulletEnabled val="1"/>
        </dgm:presLayoutVars>
      </dgm:prSet>
      <dgm:spPr/>
      <dgm:t>
        <a:bodyPr/>
        <a:lstStyle/>
        <a:p>
          <a:endParaRPr lang="en-US"/>
        </a:p>
      </dgm:t>
    </dgm:pt>
    <dgm:pt modelId="{37F538A1-66B3-B14B-9CD7-08FEB7B68A9A}" type="pres">
      <dgm:prSet presAssocID="{BDF75EF8-EE27-084D-A288-0C2E20D36485}" presName="ChildText" presStyleLbl="revTx" presStyleIdx="0" presStyleCnt="4" custScaleX="320523" custLinFactX="22308" custLinFactNeighborX="100000" custLinFactNeighborY="11193">
        <dgm:presLayoutVars>
          <dgm:chMax val="0"/>
          <dgm:chPref val="0"/>
          <dgm:bulletEnabled val="1"/>
        </dgm:presLayoutVars>
      </dgm:prSet>
      <dgm:spPr/>
      <dgm:t>
        <a:bodyPr/>
        <a:lstStyle/>
        <a:p>
          <a:endParaRPr lang="en-US"/>
        </a:p>
      </dgm:t>
    </dgm:pt>
    <dgm:pt modelId="{89DFF258-452A-6043-84EF-AB3EA56A0472}" type="pres">
      <dgm:prSet presAssocID="{CB7C5A32-4F1D-4F41-A91E-25022FDF57D7}" presName="sibTrans" presStyleCnt="0"/>
      <dgm:spPr/>
    </dgm:pt>
    <dgm:pt modelId="{22075C6B-A555-3847-B62E-62E1C36D2904}" type="pres">
      <dgm:prSet presAssocID="{31DFDFF9-FFFA-DE45-94FB-48E58AAE846B}" presName="composite" presStyleCnt="0"/>
      <dgm:spPr/>
    </dgm:pt>
    <dgm:pt modelId="{1E893F8A-ED37-CB40-997B-D1BD89A361C2}" type="pres">
      <dgm:prSet presAssocID="{31DFDFF9-FFFA-DE45-94FB-48E58AAE846B}" presName="bentUpArrow1" presStyleLbl="alignImgPlace1" presStyleIdx="1" presStyleCnt="3"/>
      <dgm:spPr>
        <a:solidFill>
          <a:schemeClr val="accent1">
            <a:lumMod val="20000"/>
            <a:lumOff val="80000"/>
          </a:schemeClr>
        </a:solidFill>
      </dgm:spPr>
    </dgm:pt>
    <dgm:pt modelId="{E9F34A73-A66C-BA4E-B5C5-430B95A3A1C2}" type="pres">
      <dgm:prSet presAssocID="{31DFDFF9-FFFA-DE45-94FB-48E58AAE846B}" presName="ParentText" presStyleLbl="node1" presStyleIdx="1" presStyleCnt="4">
        <dgm:presLayoutVars>
          <dgm:chMax val="1"/>
          <dgm:chPref val="1"/>
          <dgm:bulletEnabled val="1"/>
        </dgm:presLayoutVars>
      </dgm:prSet>
      <dgm:spPr/>
      <dgm:t>
        <a:bodyPr/>
        <a:lstStyle/>
        <a:p>
          <a:endParaRPr lang="en-US"/>
        </a:p>
      </dgm:t>
    </dgm:pt>
    <dgm:pt modelId="{249B54C2-87D8-F246-B234-F64AA87D5B72}" type="pres">
      <dgm:prSet presAssocID="{31DFDFF9-FFFA-DE45-94FB-48E58AAE846B}" presName="ChildText" presStyleLbl="revTx" presStyleIdx="1" presStyleCnt="4" custScaleX="346180" custLinFactX="31362" custLinFactNeighborX="100000" custLinFactNeighborY="-5301">
        <dgm:presLayoutVars>
          <dgm:chMax val="0"/>
          <dgm:chPref val="0"/>
          <dgm:bulletEnabled val="1"/>
        </dgm:presLayoutVars>
      </dgm:prSet>
      <dgm:spPr/>
      <dgm:t>
        <a:bodyPr/>
        <a:lstStyle/>
        <a:p>
          <a:endParaRPr lang="en-US"/>
        </a:p>
      </dgm:t>
    </dgm:pt>
    <dgm:pt modelId="{68E68B50-B854-A743-A26C-588A9A7F3188}" type="pres">
      <dgm:prSet presAssocID="{09475655-8C34-A545-A14D-95A5BDBE4785}" presName="sibTrans" presStyleCnt="0"/>
      <dgm:spPr/>
    </dgm:pt>
    <dgm:pt modelId="{6EAE6BF4-4C41-CF49-9840-C7A08B84619C}" type="pres">
      <dgm:prSet presAssocID="{679D8451-3E40-7844-ACA6-E5AB60C47063}" presName="composite" presStyleCnt="0"/>
      <dgm:spPr/>
    </dgm:pt>
    <dgm:pt modelId="{D21B94D0-D852-C244-B765-B364CEBB8DB7}" type="pres">
      <dgm:prSet presAssocID="{679D8451-3E40-7844-ACA6-E5AB60C47063}" presName="bentUpArrow1" presStyleLbl="alignImgPlace1" presStyleIdx="2" presStyleCnt="3"/>
      <dgm:spPr>
        <a:solidFill>
          <a:schemeClr val="accent1">
            <a:lumMod val="20000"/>
            <a:lumOff val="80000"/>
          </a:schemeClr>
        </a:solidFill>
      </dgm:spPr>
    </dgm:pt>
    <dgm:pt modelId="{7A179536-73C9-2A40-B640-E8BD460634B2}" type="pres">
      <dgm:prSet presAssocID="{679D8451-3E40-7844-ACA6-E5AB60C47063}" presName="ParentText" presStyleLbl="node1" presStyleIdx="2" presStyleCnt="4">
        <dgm:presLayoutVars>
          <dgm:chMax val="1"/>
          <dgm:chPref val="1"/>
          <dgm:bulletEnabled val="1"/>
        </dgm:presLayoutVars>
      </dgm:prSet>
      <dgm:spPr/>
      <dgm:t>
        <a:bodyPr/>
        <a:lstStyle/>
        <a:p>
          <a:endParaRPr lang="en-US"/>
        </a:p>
      </dgm:t>
    </dgm:pt>
    <dgm:pt modelId="{4AF5A962-01C3-4F45-BC96-83BB860DA671}" type="pres">
      <dgm:prSet presAssocID="{679D8451-3E40-7844-ACA6-E5AB60C47063}" presName="ChildText" presStyleLbl="revTx" presStyleIdx="2" presStyleCnt="4" custScaleX="232875" custLinFactNeighborX="70086" custLinFactNeighborY="-3534">
        <dgm:presLayoutVars>
          <dgm:chMax val="0"/>
          <dgm:chPref val="0"/>
          <dgm:bulletEnabled val="1"/>
        </dgm:presLayoutVars>
      </dgm:prSet>
      <dgm:spPr/>
      <dgm:t>
        <a:bodyPr/>
        <a:lstStyle/>
        <a:p>
          <a:endParaRPr lang="en-US"/>
        </a:p>
      </dgm:t>
    </dgm:pt>
    <dgm:pt modelId="{1FC06FEE-0609-A84C-90B1-57C2CFED2C66}" type="pres">
      <dgm:prSet presAssocID="{E72D69A5-9C51-1142-8E99-A0544B352185}" presName="sibTrans" presStyleCnt="0"/>
      <dgm:spPr/>
    </dgm:pt>
    <dgm:pt modelId="{57B76F98-83C2-784D-95A9-33F8D0AE53AB}" type="pres">
      <dgm:prSet presAssocID="{22E5D22D-C3A0-7C48-BC71-62BC183CDEF4}" presName="composite" presStyleCnt="0"/>
      <dgm:spPr/>
    </dgm:pt>
    <dgm:pt modelId="{E2D03AD0-CFF7-F04C-AE59-C880F981049B}" type="pres">
      <dgm:prSet presAssocID="{22E5D22D-C3A0-7C48-BC71-62BC183CDEF4}" presName="ParentText" presStyleLbl="node1" presStyleIdx="3" presStyleCnt="4">
        <dgm:presLayoutVars>
          <dgm:chMax val="1"/>
          <dgm:chPref val="1"/>
          <dgm:bulletEnabled val="1"/>
        </dgm:presLayoutVars>
      </dgm:prSet>
      <dgm:spPr/>
      <dgm:t>
        <a:bodyPr/>
        <a:lstStyle/>
        <a:p>
          <a:endParaRPr lang="en-US"/>
        </a:p>
      </dgm:t>
    </dgm:pt>
    <dgm:pt modelId="{70CEA101-ACB6-A240-97A2-84EC92BB58BC}" type="pres">
      <dgm:prSet presAssocID="{22E5D22D-C3A0-7C48-BC71-62BC183CDEF4}" presName="FinalChildText" presStyleLbl="revTx" presStyleIdx="3" presStyleCnt="4" custScaleX="154937" custLinFactNeighborX="25009" custLinFactNeighborY="-2979">
        <dgm:presLayoutVars>
          <dgm:chMax val="0"/>
          <dgm:chPref val="0"/>
          <dgm:bulletEnabled val="1"/>
        </dgm:presLayoutVars>
      </dgm:prSet>
      <dgm:spPr/>
      <dgm:t>
        <a:bodyPr/>
        <a:lstStyle/>
        <a:p>
          <a:endParaRPr lang="en-US"/>
        </a:p>
      </dgm:t>
    </dgm:pt>
  </dgm:ptLst>
  <dgm:cxnLst>
    <dgm:cxn modelId="{B0FB446E-8235-184D-BE0F-04A7C32C4014}" srcId="{42D1E100-73B0-1F41-9F49-7F8FB78FC6FA}" destId="{31DFDFF9-FFFA-DE45-94FB-48E58AAE846B}" srcOrd="1" destOrd="0" parTransId="{878A10E6-7901-DD42-A4B9-71CEAAA12D7B}" sibTransId="{09475655-8C34-A545-A14D-95A5BDBE4785}"/>
    <dgm:cxn modelId="{6A87B877-5358-FC43-A42D-BF5059255DB2}" type="presOf" srcId="{D922D02A-B2DA-574A-BEBD-ABC0A3053C11}" destId="{37F538A1-66B3-B14B-9CD7-08FEB7B68A9A}" srcOrd="0" destOrd="0" presId="urn:microsoft.com/office/officeart/2005/8/layout/StepDownProcess"/>
    <dgm:cxn modelId="{967C0D03-3DC1-A44F-9A5D-029DFBCCC3BD}" srcId="{679D8451-3E40-7844-ACA6-E5AB60C47063}" destId="{CE72A1BC-3F4C-3849-91ED-21066D95FC70}" srcOrd="0" destOrd="0" parTransId="{72B8FC79-43D4-454E-96E6-45792673FF0F}" sibTransId="{6B3BB880-DE3E-514F-915E-409B5CC73A3A}"/>
    <dgm:cxn modelId="{B2EC26D9-A724-ED44-9CD2-9404D4222285}" type="presOf" srcId="{05361C6D-B4EB-A442-B3AC-09767A441E25}" destId="{249B54C2-87D8-F246-B234-F64AA87D5B72}" srcOrd="0" destOrd="0" presId="urn:microsoft.com/office/officeart/2005/8/layout/StepDownProcess"/>
    <dgm:cxn modelId="{489FACCC-8A60-A147-AF80-0E8B9FA9785B}" type="presOf" srcId="{679D8451-3E40-7844-ACA6-E5AB60C47063}" destId="{7A179536-73C9-2A40-B640-E8BD460634B2}" srcOrd="0" destOrd="0" presId="urn:microsoft.com/office/officeart/2005/8/layout/StepDownProcess"/>
    <dgm:cxn modelId="{9A75F23A-5F74-CB41-9BEE-FAF0334A96F3}" type="presOf" srcId="{BDF75EF8-EE27-084D-A288-0C2E20D36485}" destId="{639FA37B-637F-F94B-A663-A1FCA62D2217}" srcOrd="0" destOrd="0" presId="urn:microsoft.com/office/officeart/2005/8/layout/StepDownProcess"/>
    <dgm:cxn modelId="{9DD370E3-4DCB-5A4A-8654-9FC30B03D6D5}" srcId="{42D1E100-73B0-1F41-9F49-7F8FB78FC6FA}" destId="{679D8451-3E40-7844-ACA6-E5AB60C47063}" srcOrd="2" destOrd="0" parTransId="{B49E924F-EB02-9245-BA46-72F48C5A0C99}" sibTransId="{E72D69A5-9C51-1142-8E99-A0544B352185}"/>
    <dgm:cxn modelId="{7E58903F-76BB-FF4F-8940-D798DBC61609}" type="presOf" srcId="{31DFDFF9-FFFA-DE45-94FB-48E58AAE846B}" destId="{E9F34A73-A66C-BA4E-B5C5-430B95A3A1C2}" srcOrd="0" destOrd="0" presId="urn:microsoft.com/office/officeart/2005/8/layout/StepDownProcess"/>
    <dgm:cxn modelId="{8942AA25-9403-BD4E-8E80-FA4133DC62E4}" type="presOf" srcId="{CE72A1BC-3F4C-3849-91ED-21066D95FC70}" destId="{4AF5A962-01C3-4F45-BC96-83BB860DA671}" srcOrd="0" destOrd="0" presId="urn:microsoft.com/office/officeart/2005/8/layout/StepDownProcess"/>
    <dgm:cxn modelId="{2C9A5F7F-A9BF-204C-AC98-99B2DF566749}" type="presOf" srcId="{22E5D22D-C3A0-7C48-BC71-62BC183CDEF4}" destId="{E2D03AD0-CFF7-F04C-AE59-C880F981049B}" srcOrd="0" destOrd="0" presId="urn:microsoft.com/office/officeart/2005/8/layout/StepDownProcess"/>
    <dgm:cxn modelId="{949CD299-09BC-024E-91CD-12413B14A161}" type="presOf" srcId="{42D1E100-73B0-1F41-9F49-7F8FB78FC6FA}" destId="{16B73256-65D1-A448-A513-9FC14FBAB919}" srcOrd="0" destOrd="0" presId="urn:microsoft.com/office/officeart/2005/8/layout/StepDownProcess"/>
    <dgm:cxn modelId="{29BE76B6-7A57-9540-BC0D-FF97B6F5B08A}" srcId="{31DFDFF9-FFFA-DE45-94FB-48E58AAE846B}" destId="{05361C6D-B4EB-A442-B3AC-09767A441E25}" srcOrd="0" destOrd="0" parTransId="{8E9CACDD-B2D5-E44D-B483-A731E5725243}" sibTransId="{F6249B7C-4C92-F643-9D79-D5598CCBCFD3}"/>
    <dgm:cxn modelId="{3ABBA783-AAEF-F544-A37B-539A88730511}" srcId="{22E5D22D-C3A0-7C48-BC71-62BC183CDEF4}" destId="{2CC22E3B-2487-BC4C-B5C3-C46A06DF05AA}" srcOrd="0" destOrd="0" parTransId="{570CA3C8-AA62-4F48-9E18-66D302790E3A}" sibTransId="{8A653FB9-D21B-4141-93B9-184DC467AD0B}"/>
    <dgm:cxn modelId="{F795391E-D41A-614A-AC4C-C51DE3CF8800}" srcId="{BDF75EF8-EE27-084D-A288-0C2E20D36485}" destId="{D922D02A-B2DA-574A-BEBD-ABC0A3053C11}" srcOrd="0" destOrd="0" parTransId="{C852263C-5127-F64F-B169-AD3B99EDEF60}" sibTransId="{65592D57-C6BC-3F44-8919-7553D1CABBDC}"/>
    <dgm:cxn modelId="{179BB968-956A-564C-A0D4-F9B2203F94ED}" srcId="{42D1E100-73B0-1F41-9F49-7F8FB78FC6FA}" destId="{BDF75EF8-EE27-084D-A288-0C2E20D36485}" srcOrd="0" destOrd="0" parTransId="{C7421FC0-3731-0549-A647-12F3B9AB4B0B}" sibTransId="{CB7C5A32-4F1D-4F41-A91E-25022FDF57D7}"/>
    <dgm:cxn modelId="{ACF7924C-0F45-8D4D-8BA7-17FA9F0D96A0}" srcId="{42D1E100-73B0-1F41-9F49-7F8FB78FC6FA}" destId="{22E5D22D-C3A0-7C48-BC71-62BC183CDEF4}" srcOrd="3" destOrd="0" parTransId="{F93B5F72-A493-3B42-A3FC-808D161099A5}" sibTransId="{D977B121-3F24-7E48-95E6-632B13AC646E}"/>
    <dgm:cxn modelId="{1E352E21-F2CA-CF4B-87E3-5A79B50D5635}" type="presOf" srcId="{2CC22E3B-2487-BC4C-B5C3-C46A06DF05AA}" destId="{70CEA101-ACB6-A240-97A2-84EC92BB58BC}" srcOrd="0" destOrd="0" presId="urn:microsoft.com/office/officeart/2005/8/layout/StepDownProcess"/>
    <dgm:cxn modelId="{7960F479-3E04-6344-B1D7-9A4F09C6E33A}" type="presParOf" srcId="{16B73256-65D1-A448-A513-9FC14FBAB919}" destId="{E651DBC3-B294-ED4E-BF00-45BE6508FB58}" srcOrd="0" destOrd="0" presId="urn:microsoft.com/office/officeart/2005/8/layout/StepDownProcess"/>
    <dgm:cxn modelId="{65C6059B-0EF6-8940-A81B-0A8E6C4BEFA3}" type="presParOf" srcId="{E651DBC3-B294-ED4E-BF00-45BE6508FB58}" destId="{B4B70469-4EBC-6345-8A06-636781C319E3}" srcOrd="0" destOrd="0" presId="urn:microsoft.com/office/officeart/2005/8/layout/StepDownProcess"/>
    <dgm:cxn modelId="{F7390A38-D3C0-DA42-BB86-D87AD787DD61}" type="presParOf" srcId="{E651DBC3-B294-ED4E-BF00-45BE6508FB58}" destId="{639FA37B-637F-F94B-A663-A1FCA62D2217}" srcOrd="1" destOrd="0" presId="urn:microsoft.com/office/officeart/2005/8/layout/StepDownProcess"/>
    <dgm:cxn modelId="{6DA6F203-2FF7-EC47-8A25-98357D216A73}" type="presParOf" srcId="{E651DBC3-B294-ED4E-BF00-45BE6508FB58}" destId="{37F538A1-66B3-B14B-9CD7-08FEB7B68A9A}" srcOrd="2" destOrd="0" presId="urn:microsoft.com/office/officeart/2005/8/layout/StepDownProcess"/>
    <dgm:cxn modelId="{53D9786F-71AE-3242-9727-ED6A02CAABBD}" type="presParOf" srcId="{16B73256-65D1-A448-A513-9FC14FBAB919}" destId="{89DFF258-452A-6043-84EF-AB3EA56A0472}" srcOrd="1" destOrd="0" presId="urn:microsoft.com/office/officeart/2005/8/layout/StepDownProcess"/>
    <dgm:cxn modelId="{CB8103B5-B8BE-0E42-B22C-FAE125C7CF7F}" type="presParOf" srcId="{16B73256-65D1-A448-A513-9FC14FBAB919}" destId="{22075C6B-A555-3847-B62E-62E1C36D2904}" srcOrd="2" destOrd="0" presId="urn:microsoft.com/office/officeart/2005/8/layout/StepDownProcess"/>
    <dgm:cxn modelId="{0CBB7568-F125-8342-89BC-4F35F7CF1512}" type="presParOf" srcId="{22075C6B-A555-3847-B62E-62E1C36D2904}" destId="{1E893F8A-ED37-CB40-997B-D1BD89A361C2}" srcOrd="0" destOrd="0" presId="urn:microsoft.com/office/officeart/2005/8/layout/StepDownProcess"/>
    <dgm:cxn modelId="{71DF07E0-D897-B14A-AA39-38EB5B1B370B}" type="presParOf" srcId="{22075C6B-A555-3847-B62E-62E1C36D2904}" destId="{E9F34A73-A66C-BA4E-B5C5-430B95A3A1C2}" srcOrd="1" destOrd="0" presId="urn:microsoft.com/office/officeart/2005/8/layout/StepDownProcess"/>
    <dgm:cxn modelId="{3D18F7A8-55F9-884A-9C58-2733F15487BA}" type="presParOf" srcId="{22075C6B-A555-3847-B62E-62E1C36D2904}" destId="{249B54C2-87D8-F246-B234-F64AA87D5B72}" srcOrd="2" destOrd="0" presId="urn:microsoft.com/office/officeart/2005/8/layout/StepDownProcess"/>
    <dgm:cxn modelId="{CBCE2C20-1433-C74D-B3FE-78AA8796473F}" type="presParOf" srcId="{16B73256-65D1-A448-A513-9FC14FBAB919}" destId="{68E68B50-B854-A743-A26C-588A9A7F3188}" srcOrd="3" destOrd="0" presId="urn:microsoft.com/office/officeart/2005/8/layout/StepDownProcess"/>
    <dgm:cxn modelId="{74A5D0CA-929C-D24E-8875-157B2FE606E5}" type="presParOf" srcId="{16B73256-65D1-A448-A513-9FC14FBAB919}" destId="{6EAE6BF4-4C41-CF49-9840-C7A08B84619C}" srcOrd="4" destOrd="0" presId="urn:microsoft.com/office/officeart/2005/8/layout/StepDownProcess"/>
    <dgm:cxn modelId="{78AF4B9C-9F0D-3047-997F-F07456F6BCEE}" type="presParOf" srcId="{6EAE6BF4-4C41-CF49-9840-C7A08B84619C}" destId="{D21B94D0-D852-C244-B765-B364CEBB8DB7}" srcOrd="0" destOrd="0" presId="urn:microsoft.com/office/officeart/2005/8/layout/StepDownProcess"/>
    <dgm:cxn modelId="{7ADBD9E0-5DAA-7E4B-90D0-6787467C4BE2}" type="presParOf" srcId="{6EAE6BF4-4C41-CF49-9840-C7A08B84619C}" destId="{7A179536-73C9-2A40-B640-E8BD460634B2}" srcOrd="1" destOrd="0" presId="urn:microsoft.com/office/officeart/2005/8/layout/StepDownProcess"/>
    <dgm:cxn modelId="{1F99306C-FFE4-A946-A804-1EB50EAC463F}" type="presParOf" srcId="{6EAE6BF4-4C41-CF49-9840-C7A08B84619C}" destId="{4AF5A962-01C3-4F45-BC96-83BB860DA671}" srcOrd="2" destOrd="0" presId="urn:microsoft.com/office/officeart/2005/8/layout/StepDownProcess"/>
    <dgm:cxn modelId="{B1A547D5-35AB-C44D-B811-E751B5C407D3}" type="presParOf" srcId="{16B73256-65D1-A448-A513-9FC14FBAB919}" destId="{1FC06FEE-0609-A84C-90B1-57C2CFED2C66}" srcOrd="5" destOrd="0" presId="urn:microsoft.com/office/officeart/2005/8/layout/StepDownProcess"/>
    <dgm:cxn modelId="{3D8CA367-54C0-2443-81D9-82548A0C24E0}" type="presParOf" srcId="{16B73256-65D1-A448-A513-9FC14FBAB919}" destId="{57B76F98-83C2-784D-95A9-33F8D0AE53AB}" srcOrd="6" destOrd="0" presId="urn:microsoft.com/office/officeart/2005/8/layout/StepDownProcess"/>
    <dgm:cxn modelId="{B642AE68-940D-8144-851D-803A9BD8E0FF}" type="presParOf" srcId="{57B76F98-83C2-784D-95A9-33F8D0AE53AB}" destId="{E2D03AD0-CFF7-F04C-AE59-C880F981049B}" srcOrd="0" destOrd="0" presId="urn:microsoft.com/office/officeart/2005/8/layout/StepDownProcess"/>
    <dgm:cxn modelId="{2EB40113-EAD8-E846-9DEC-157CDD2A812E}" type="presParOf" srcId="{57B76F98-83C2-784D-95A9-33F8D0AE53AB}" destId="{70CEA101-ACB6-A240-97A2-84EC92BB58BC}"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BE63F0-33EF-6A4C-BD49-BD56CD9349B7}" type="doc">
      <dgm:prSet loTypeId="urn:microsoft.com/office/officeart/2009/3/layout/OpposingIdeas" loCatId="" qsTypeId="urn:microsoft.com/office/officeart/2005/8/quickstyle/simple4" qsCatId="simple" csTypeId="urn:microsoft.com/office/officeart/2005/8/colors/accent1_2" csCatId="accent1" phldr="1"/>
      <dgm:spPr/>
      <dgm:t>
        <a:bodyPr/>
        <a:lstStyle/>
        <a:p>
          <a:endParaRPr lang="en-US"/>
        </a:p>
      </dgm:t>
    </dgm:pt>
    <dgm:pt modelId="{05E16499-8FF5-CF49-9E0A-6C47FDC2A2DE}">
      <dgm:prSet phldrT="[Text]"/>
      <dgm:spPr/>
      <dgm:t>
        <a:bodyPr/>
        <a:lstStyle/>
        <a:p>
          <a:r>
            <a:rPr lang="en-US" dirty="0" smtClean="0">
              <a:latin typeface="Calibri" pitchFamily="34" charset="0"/>
            </a:rPr>
            <a:t>Population Level</a:t>
          </a:r>
          <a:endParaRPr lang="en-US" dirty="0">
            <a:latin typeface="Calibri" pitchFamily="34" charset="0"/>
          </a:endParaRPr>
        </a:p>
      </dgm:t>
    </dgm:pt>
    <dgm:pt modelId="{FDFA68C0-2322-8F41-BC60-4425B9C5ADFB}" type="parTrans" cxnId="{F1A0F927-DFB4-6243-A0B3-4FED921151CC}">
      <dgm:prSet/>
      <dgm:spPr/>
      <dgm:t>
        <a:bodyPr/>
        <a:lstStyle/>
        <a:p>
          <a:endParaRPr lang="en-US"/>
        </a:p>
      </dgm:t>
    </dgm:pt>
    <dgm:pt modelId="{C2F7E12D-D7CA-8646-AA32-48122C3C1D73}" type="sibTrans" cxnId="{F1A0F927-DFB4-6243-A0B3-4FED921151CC}">
      <dgm:prSet/>
      <dgm:spPr/>
      <dgm:t>
        <a:bodyPr/>
        <a:lstStyle/>
        <a:p>
          <a:endParaRPr lang="en-US"/>
        </a:p>
      </dgm:t>
    </dgm:pt>
    <dgm:pt modelId="{6D418541-61F7-AC49-A5AA-BB39C02EAE0F}">
      <dgm:prSet phldrT="[Text]"/>
      <dgm:spPr/>
      <dgm:t>
        <a:bodyPr/>
        <a:lstStyle/>
        <a:p>
          <a:r>
            <a:rPr lang="en-US" dirty="0" smtClean="0">
              <a:latin typeface="Calibri" pitchFamily="34" charset="0"/>
            </a:rPr>
            <a:t>Aggregates data on vaccinations for surveillance and guiding public health action</a:t>
          </a:r>
          <a:endParaRPr lang="en-US" dirty="0">
            <a:latin typeface="Calibri" pitchFamily="34" charset="0"/>
          </a:endParaRPr>
        </a:p>
      </dgm:t>
    </dgm:pt>
    <dgm:pt modelId="{11D1E968-D1BC-C345-BB18-3FFFD108DDF6}" type="parTrans" cxnId="{92D1231A-0C2E-0546-AE24-E4D0C4CB2259}">
      <dgm:prSet/>
      <dgm:spPr/>
      <dgm:t>
        <a:bodyPr/>
        <a:lstStyle/>
        <a:p>
          <a:endParaRPr lang="en-US"/>
        </a:p>
      </dgm:t>
    </dgm:pt>
    <dgm:pt modelId="{6C7F09EF-C20A-E146-8E55-2BF603612AC1}" type="sibTrans" cxnId="{92D1231A-0C2E-0546-AE24-E4D0C4CB2259}">
      <dgm:prSet/>
      <dgm:spPr/>
      <dgm:t>
        <a:bodyPr/>
        <a:lstStyle/>
        <a:p>
          <a:endParaRPr lang="en-US"/>
        </a:p>
      </dgm:t>
    </dgm:pt>
    <dgm:pt modelId="{5F886DCC-2F10-7A46-941F-A4E6B5251322}">
      <dgm:prSet phldrT="[Text]"/>
      <dgm:spPr/>
      <dgm:t>
        <a:bodyPr/>
        <a:lstStyle/>
        <a:p>
          <a:r>
            <a:rPr lang="en-US" dirty="0" smtClean="0">
              <a:latin typeface="Calibri" pitchFamily="34" charset="0"/>
            </a:rPr>
            <a:t>Point-of-Care</a:t>
          </a:r>
          <a:endParaRPr lang="en-US" dirty="0">
            <a:latin typeface="Calibri" pitchFamily="34" charset="0"/>
          </a:endParaRPr>
        </a:p>
      </dgm:t>
    </dgm:pt>
    <dgm:pt modelId="{D89F4FA1-1107-8C48-9D67-0A3C9AF6AF2C}" type="parTrans" cxnId="{CF2E188F-B5FF-ED48-A2C0-5CADE8E9EDFD}">
      <dgm:prSet/>
      <dgm:spPr/>
      <dgm:t>
        <a:bodyPr/>
        <a:lstStyle/>
        <a:p>
          <a:endParaRPr lang="en-US"/>
        </a:p>
      </dgm:t>
    </dgm:pt>
    <dgm:pt modelId="{78204B5C-594C-5441-902F-6AAA1D2C9C1D}" type="sibTrans" cxnId="{CF2E188F-B5FF-ED48-A2C0-5CADE8E9EDFD}">
      <dgm:prSet/>
      <dgm:spPr/>
      <dgm:t>
        <a:bodyPr/>
        <a:lstStyle/>
        <a:p>
          <a:endParaRPr lang="en-US"/>
        </a:p>
      </dgm:t>
    </dgm:pt>
    <dgm:pt modelId="{0D082974-1CEE-CA43-8CFF-7446E1CB4038}">
      <dgm:prSet phldrT="[Text]"/>
      <dgm:spPr/>
      <dgm:t>
        <a:bodyPr/>
        <a:lstStyle/>
        <a:p>
          <a:r>
            <a:rPr lang="en-US" dirty="0" smtClean="0">
              <a:latin typeface="Calibri" pitchFamily="34" charset="0"/>
            </a:rPr>
            <a:t>Provides consolidated immunization histories for use by vaccination provider</a:t>
          </a:r>
          <a:endParaRPr lang="en-US" dirty="0">
            <a:latin typeface="Calibri" pitchFamily="34" charset="0"/>
          </a:endParaRPr>
        </a:p>
      </dgm:t>
    </dgm:pt>
    <dgm:pt modelId="{C4796C69-B3A3-5941-918D-C16674541A7A}" type="parTrans" cxnId="{20D868E1-FD54-EF40-92C6-2DA7E48DFBD3}">
      <dgm:prSet/>
      <dgm:spPr/>
      <dgm:t>
        <a:bodyPr/>
        <a:lstStyle/>
        <a:p>
          <a:endParaRPr lang="en-US"/>
        </a:p>
      </dgm:t>
    </dgm:pt>
    <dgm:pt modelId="{871F09D6-54F9-004F-8D16-9AB98C45544A}" type="sibTrans" cxnId="{20D868E1-FD54-EF40-92C6-2DA7E48DFBD3}">
      <dgm:prSet/>
      <dgm:spPr/>
      <dgm:t>
        <a:bodyPr/>
        <a:lstStyle/>
        <a:p>
          <a:endParaRPr lang="en-US"/>
        </a:p>
      </dgm:t>
    </dgm:pt>
    <dgm:pt modelId="{20B2DDBC-6FCF-8647-8078-83BB3DFCC5DC}" type="pres">
      <dgm:prSet presAssocID="{F1BE63F0-33EF-6A4C-BD49-BD56CD9349B7}" presName="Name0" presStyleCnt="0">
        <dgm:presLayoutVars>
          <dgm:chMax val="2"/>
          <dgm:dir/>
          <dgm:animOne val="branch"/>
          <dgm:animLvl val="lvl"/>
          <dgm:resizeHandles val="exact"/>
        </dgm:presLayoutVars>
      </dgm:prSet>
      <dgm:spPr/>
      <dgm:t>
        <a:bodyPr/>
        <a:lstStyle/>
        <a:p>
          <a:endParaRPr lang="en-US"/>
        </a:p>
      </dgm:t>
    </dgm:pt>
    <dgm:pt modelId="{47F738A8-EDAC-244A-90D5-B8A2884704CC}" type="pres">
      <dgm:prSet presAssocID="{F1BE63F0-33EF-6A4C-BD49-BD56CD9349B7}" presName="Background" presStyleLbl="node1" presStyleIdx="0" presStyleCnt="1"/>
      <dgm:spPr>
        <a:solidFill>
          <a:schemeClr val="accent1">
            <a:lumMod val="40000"/>
            <a:lumOff val="60000"/>
          </a:schemeClr>
        </a:solidFill>
      </dgm:spPr>
    </dgm:pt>
    <dgm:pt modelId="{BA952D41-CEC1-6E4F-ACDF-89B7CBD0F3F1}" type="pres">
      <dgm:prSet presAssocID="{F1BE63F0-33EF-6A4C-BD49-BD56CD9349B7}" presName="Divider" presStyleLbl="callout" presStyleIdx="0" presStyleCnt="1"/>
      <dgm:spPr/>
    </dgm:pt>
    <dgm:pt modelId="{AB340D3F-7C8A-524E-A9F7-7CD65A83C7C1}" type="pres">
      <dgm:prSet presAssocID="{F1BE63F0-33EF-6A4C-BD49-BD56CD9349B7}" presName="ChildText1" presStyleLbl="revTx" presStyleIdx="0" presStyleCnt="0">
        <dgm:presLayoutVars>
          <dgm:chMax val="0"/>
          <dgm:chPref val="0"/>
          <dgm:bulletEnabled val="1"/>
        </dgm:presLayoutVars>
      </dgm:prSet>
      <dgm:spPr/>
      <dgm:t>
        <a:bodyPr/>
        <a:lstStyle/>
        <a:p>
          <a:endParaRPr lang="en-US"/>
        </a:p>
      </dgm:t>
    </dgm:pt>
    <dgm:pt modelId="{A0FEEFFA-4420-884C-9D88-434B6E1CCE06}" type="pres">
      <dgm:prSet presAssocID="{F1BE63F0-33EF-6A4C-BD49-BD56CD9349B7}" presName="ChildText2" presStyleLbl="revTx" presStyleIdx="0" presStyleCnt="0">
        <dgm:presLayoutVars>
          <dgm:chMax val="0"/>
          <dgm:chPref val="0"/>
          <dgm:bulletEnabled val="1"/>
        </dgm:presLayoutVars>
      </dgm:prSet>
      <dgm:spPr/>
      <dgm:t>
        <a:bodyPr/>
        <a:lstStyle/>
        <a:p>
          <a:endParaRPr lang="en-US"/>
        </a:p>
      </dgm:t>
    </dgm:pt>
    <dgm:pt modelId="{4D26E8BD-16D6-B443-BFBF-7830A17B8BDF}" type="pres">
      <dgm:prSet presAssocID="{F1BE63F0-33EF-6A4C-BD49-BD56CD9349B7}" presName="ParentText1" presStyleLbl="revTx" presStyleIdx="0" presStyleCnt="0">
        <dgm:presLayoutVars>
          <dgm:chMax val="1"/>
          <dgm:chPref val="1"/>
        </dgm:presLayoutVars>
      </dgm:prSet>
      <dgm:spPr/>
      <dgm:t>
        <a:bodyPr/>
        <a:lstStyle/>
        <a:p>
          <a:endParaRPr lang="en-US"/>
        </a:p>
      </dgm:t>
    </dgm:pt>
    <dgm:pt modelId="{3209905F-9E17-364F-AE90-609CC7C9AA8F}" type="pres">
      <dgm:prSet presAssocID="{F1BE63F0-33EF-6A4C-BD49-BD56CD9349B7}" presName="ParentShape1" presStyleLbl="alignImgPlace1" presStyleIdx="0" presStyleCnt="2" custLinFactNeighborY="6070">
        <dgm:presLayoutVars/>
      </dgm:prSet>
      <dgm:spPr/>
      <dgm:t>
        <a:bodyPr/>
        <a:lstStyle/>
        <a:p>
          <a:endParaRPr lang="en-US"/>
        </a:p>
      </dgm:t>
    </dgm:pt>
    <dgm:pt modelId="{08BDC50B-3553-E942-9735-5F467E57596E}" type="pres">
      <dgm:prSet presAssocID="{F1BE63F0-33EF-6A4C-BD49-BD56CD9349B7}" presName="ParentText2" presStyleLbl="revTx" presStyleIdx="0" presStyleCnt="0">
        <dgm:presLayoutVars>
          <dgm:chMax val="1"/>
          <dgm:chPref val="1"/>
        </dgm:presLayoutVars>
      </dgm:prSet>
      <dgm:spPr/>
      <dgm:t>
        <a:bodyPr/>
        <a:lstStyle/>
        <a:p>
          <a:endParaRPr lang="en-US"/>
        </a:p>
      </dgm:t>
    </dgm:pt>
    <dgm:pt modelId="{7D22A502-5410-E343-91CD-6F7AC8113D1F}" type="pres">
      <dgm:prSet presAssocID="{F1BE63F0-33EF-6A4C-BD49-BD56CD9349B7}" presName="ParentShape2" presStyleLbl="alignImgPlace1" presStyleIdx="1" presStyleCnt="2" custLinFactNeighborY="-7345">
        <dgm:presLayoutVars/>
      </dgm:prSet>
      <dgm:spPr/>
      <dgm:t>
        <a:bodyPr/>
        <a:lstStyle/>
        <a:p>
          <a:endParaRPr lang="en-US"/>
        </a:p>
      </dgm:t>
    </dgm:pt>
  </dgm:ptLst>
  <dgm:cxnLst>
    <dgm:cxn modelId="{D8285337-04D9-4748-9FAE-FCFC98527FE6}" type="presOf" srcId="{5F886DCC-2F10-7A46-941F-A4E6B5251322}" destId="{08BDC50B-3553-E942-9735-5F467E57596E}" srcOrd="0" destOrd="0" presId="urn:microsoft.com/office/officeart/2009/3/layout/OpposingIdeas"/>
    <dgm:cxn modelId="{20D868E1-FD54-EF40-92C6-2DA7E48DFBD3}" srcId="{5F886DCC-2F10-7A46-941F-A4E6B5251322}" destId="{0D082974-1CEE-CA43-8CFF-7446E1CB4038}" srcOrd="0" destOrd="0" parTransId="{C4796C69-B3A3-5941-918D-C16674541A7A}" sibTransId="{871F09D6-54F9-004F-8D16-9AB98C45544A}"/>
    <dgm:cxn modelId="{CF2E188F-B5FF-ED48-A2C0-5CADE8E9EDFD}" srcId="{F1BE63F0-33EF-6A4C-BD49-BD56CD9349B7}" destId="{5F886DCC-2F10-7A46-941F-A4E6B5251322}" srcOrd="1" destOrd="0" parTransId="{D89F4FA1-1107-8C48-9D67-0A3C9AF6AF2C}" sibTransId="{78204B5C-594C-5441-902F-6AAA1D2C9C1D}"/>
    <dgm:cxn modelId="{8B0C0F87-918A-9944-B2A6-E2E93BDFB6EA}" type="presOf" srcId="{5F886DCC-2F10-7A46-941F-A4E6B5251322}" destId="{7D22A502-5410-E343-91CD-6F7AC8113D1F}" srcOrd="1" destOrd="0" presId="urn:microsoft.com/office/officeart/2009/3/layout/OpposingIdeas"/>
    <dgm:cxn modelId="{F09D0C2E-6531-9A4B-B95D-61355935CAF2}" type="presOf" srcId="{05E16499-8FF5-CF49-9E0A-6C47FDC2A2DE}" destId="{4D26E8BD-16D6-B443-BFBF-7830A17B8BDF}" srcOrd="0" destOrd="0" presId="urn:microsoft.com/office/officeart/2009/3/layout/OpposingIdeas"/>
    <dgm:cxn modelId="{2B53D913-F867-AF47-9331-20C19CA14458}" type="presOf" srcId="{0D082974-1CEE-CA43-8CFF-7446E1CB4038}" destId="{A0FEEFFA-4420-884C-9D88-434B6E1CCE06}" srcOrd="0" destOrd="0" presId="urn:microsoft.com/office/officeart/2009/3/layout/OpposingIdeas"/>
    <dgm:cxn modelId="{974FF8E7-5CBB-C44A-AA4B-019ECC535FF2}" type="presOf" srcId="{F1BE63F0-33EF-6A4C-BD49-BD56CD9349B7}" destId="{20B2DDBC-6FCF-8647-8078-83BB3DFCC5DC}" srcOrd="0" destOrd="0" presId="urn:microsoft.com/office/officeart/2009/3/layout/OpposingIdeas"/>
    <dgm:cxn modelId="{F1A0F927-DFB4-6243-A0B3-4FED921151CC}" srcId="{F1BE63F0-33EF-6A4C-BD49-BD56CD9349B7}" destId="{05E16499-8FF5-CF49-9E0A-6C47FDC2A2DE}" srcOrd="0" destOrd="0" parTransId="{FDFA68C0-2322-8F41-BC60-4425B9C5ADFB}" sibTransId="{C2F7E12D-D7CA-8646-AA32-48122C3C1D73}"/>
    <dgm:cxn modelId="{C3E747F2-D08C-C241-A685-01359FDFDA17}" type="presOf" srcId="{6D418541-61F7-AC49-A5AA-BB39C02EAE0F}" destId="{AB340D3F-7C8A-524E-A9F7-7CD65A83C7C1}" srcOrd="0" destOrd="0" presId="urn:microsoft.com/office/officeart/2009/3/layout/OpposingIdeas"/>
    <dgm:cxn modelId="{92D1231A-0C2E-0546-AE24-E4D0C4CB2259}" srcId="{05E16499-8FF5-CF49-9E0A-6C47FDC2A2DE}" destId="{6D418541-61F7-AC49-A5AA-BB39C02EAE0F}" srcOrd="0" destOrd="0" parTransId="{11D1E968-D1BC-C345-BB18-3FFFD108DDF6}" sibTransId="{6C7F09EF-C20A-E146-8E55-2BF603612AC1}"/>
    <dgm:cxn modelId="{305D31E9-1745-F147-B62F-2DC316A2904D}" type="presOf" srcId="{05E16499-8FF5-CF49-9E0A-6C47FDC2A2DE}" destId="{3209905F-9E17-364F-AE90-609CC7C9AA8F}" srcOrd="1" destOrd="0" presId="urn:microsoft.com/office/officeart/2009/3/layout/OpposingIdeas"/>
    <dgm:cxn modelId="{08EFEF05-66D7-2644-BF79-DD4E2F821A1C}" type="presParOf" srcId="{20B2DDBC-6FCF-8647-8078-83BB3DFCC5DC}" destId="{47F738A8-EDAC-244A-90D5-B8A2884704CC}" srcOrd="0" destOrd="0" presId="urn:microsoft.com/office/officeart/2009/3/layout/OpposingIdeas"/>
    <dgm:cxn modelId="{3E73745F-9F14-E141-A253-0B5699FD37FE}" type="presParOf" srcId="{20B2DDBC-6FCF-8647-8078-83BB3DFCC5DC}" destId="{BA952D41-CEC1-6E4F-ACDF-89B7CBD0F3F1}" srcOrd="1" destOrd="0" presId="urn:microsoft.com/office/officeart/2009/3/layout/OpposingIdeas"/>
    <dgm:cxn modelId="{7663B6EF-14FE-C74A-968D-2E5A2DE1CF92}" type="presParOf" srcId="{20B2DDBC-6FCF-8647-8078-83BB3DFCC5DC}" destId="{AB340D3F-7C8A-524E-A9F7-7CD65A83C7C1}" srcOrd="2" destOrd="0" presId="urn:microsoft.com/office/officeart/2009/3/layout/OpposingIdeas"/>
    <dgm:cxn modelId="{C70BFE26-C45A-C044-9C57-DCF8F48D33BC}" type="presParOf" srcId="{20B2DDBC-6FCF-8647-8078-83BB3DFCC5DC}" destId="{A0FEEFFA-4420-884C-9D88-434B6E1CCE06}" srcOrd="3" destOrd="0" presId="urn:microsoft.com/office/officeart/2009/3/layout/OpposingIdeas"/>
    <dgm:cxn modelId="{7149BBE0-8F35-8A40-B664-23F822BF61BF}" type="presParOf" srcId="{20B2DDBC-6FCF-8647-8078-83BB3DFCC5DC}" destId="{4D26E8BD-16D6-B443-BFBF-7830A17B8BDF}" srcOrd="4" destOrd="0" presId="urn:microsoft.com/office/officeart/2009/3/layout/OpposingIdeas"/>
    <dgm:cxn modelId="{81BBA75D-3079-E346-BF4E-8691DD4103BC}" type="presParOf" srcId="{20B2DDBC-6FCF-8647-8078-83BB3DFCC5DC}" destId="{3209905F-9E17-364F-AE90-609CC7C9AA8F}" srcOrd="5" destOrd="0" presId="urn:microsoft.com/office/officeart/2009/3/layout/OpposingIdeas"/>
    <dgm:cxn modelId="{C3F7FE91-5A3B-0142-A634-DB98175AE652}" type="presParOf" srcId="{20B2DDBC-6FCF-8647-8078-83BB3DFCC5DC}" destId="{08BDC50B-3553-E942-9735-5F467E57596E}" srcOrd="6" destOrd="0" presId="urn:microsoft.com/office/officeart/2009/3/layout/OpposingIdeas"/>
    <dgm:cxn modelId="{17DE86AC-4537-E943-9223-F76319CC61C9}" type="presParOf" srcId="{20B2DDBC-6FCF-8647-8078-83BB3DFCC5DC}" destId="{7D22A502-5410-E343-91CD-6F7AC8113D1F}" srcOrd="7" destOrd="0" presId="urn:microsoft.com/office/officeart/2009/3/layout/OpposingIdea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0B725A-A461-1741-8F5F-A32E19FC15DE}">
      <dsp:nvSpPr>
        <dsp:cNvPr id="0" name=""/>
        <dsp:cNvSpPr/>
      </dsp:nvSpPr>
      <dsp:spPr>
        <a:xfrm>
          <a:off x="7346" y="680639"/>
          <a:ext cx="2195808" cy="1317485"/>
        </a:xfrm>
        <a:prstGeom prst="roundRect">
          <a:avLst>
            <a:gd name="adj" fmla="val 10000"/>
          </a:avLst>
        </a:prstGeom>
        <a:solidFill>
          <a:schemeClr val="accent1">
            <a:lumMod val="40000"/>
            <a:lumOff val="6000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Calibri" pitchFamily="34" charset="0"/>
            </a:rPr>
            <a:t>Provider enters immunization data into EHR</a:t>
          </a:r>
          <a:endParaRPr lang="en-US" sz="2000" kern="1200" dirty="0">
            <a:latin typeface="Calibri" pitchFamily="34" charset="0"/>
          </a:endParaRPr>
        </a:p>
      </dsp:txBody>
      <dsp:txXfrm>
        <a:off x="45934" y="719227"/>
        <a:ext cx="2118632" cy="1240309"/>
      </dsp:txXfrm>
    </dsp:sp>
    <dsp:sp modelId="{3C026EF6-6D01-F047-B09D-264948BBC4A8}">
      <dsp:nvSpPr>
        <dsp:cNvPr id="0" name=""/>
        <dsp:cNvSpPr/>
      </dsp:nvSpPr>
      <dsp:spPr>
        <a:xfrm>
          <a:off x="2422736" y="1067101"/>
          <a:ext cx="465511" cy="544560"/>
        </a:xfrm>
        <a:prstGeom prst="rightArrow">
          <a:avLst>
            <a:gd name="adj1" fmla="val 60000"/>
            <a:gd name="adj2" fmla="val 50000"/>
          </a:avLst>
        </a:prstGeom>
        <a:solidFill>
          <a:schemeClr val="accent1">
            <a:lumMod val="40000"/>
            <a:lumOff val="6000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latin typeface="Calibri" pitchFamily="34" charset="0"/>
          </a:endParaRPr>
        </a:p>
      </dsp:txBody>
      <dsp:txXfrm>
        <a:off x="2422736" y="1176013"/>
        <a:ext cx="325858" cy="326736"/>
      </dsp:txXfrm>
    </dsp:sp>
    <dsp:sp modelId="{BB3AFD49-536D-6143-8457-D07BF4B7338B}">
      <dsp:nvSpPr>
        <dsp:cNvPr id="0" name=""/>
        <dsp:cNvSpPr/>
      </dsp:nvSpPr>
      <dsp:spPr>
        <a:xfrm>
          <a:off x="3081478" y="680639"/>
          <a:ext cx="2195808" cy="1317485"/>
        </a:xfrm>
        <a:prstGeom prst="roundRect">
          <a:avLst>
            <a:gd name="adj" fmla="val 10000"/>
          </a:avLst>
        </a:prstGeom>
        <a:solidFill>
          <a:schemeClr val="accent1">
            <a:lumMod val="60000"/>
            <a:lumOff val="4000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Calibri" pitchFamily="34" charset="0"/>
            </a:rPr>
            <a:t>EHR automatically uploads to IIS</a:t>
          </a:r>
          <a:endParaRPr lang="en-US" sz="2000" kern="1200" dirty="0">
            <a:latin typeface="Calibri" pitchFamily="34" charset="0"/>
          </a:endParaRPr>
        </a:p>
      </dsp:txBody>
      <dsp:txXfrm>
        <a:off x="3120066" y="719227"/>
        <a:ext cx="2118632" cy="1240309"/>
      </dsp:txXfrm>
    </dsp:sp>
    <dsp:sp modelId="{59FD5C61-21A9-B140-AA7C-92A93E1C3152}">
      <dsp:nvSpPr>
        <dsp:cNvPr id="0" name=""/>
        <dsp:cNvSpPr/>
      </dsp:nvSpPr>
      <dsp:spPr>
        <a:xfrm>
          <a:off x="5496868" y="1067101"/>
          <a:ext cx="465511" cy="544560"/>
        </a:xfrm>
        <a:prstGeom prst="rightArrow">
          <a:avLst>
            <a:gd name="adj1" fmla="val 60000"/>
            <a:gd name="adj2" fmla="val 50000"/>
          </a:avLst>
        </a:prstGeom>
        <a:solidFill>
          <a:schemeClr val="accent1">
            <a:lumMod val="60000"/>
            <a:lumOff val="4000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latin typeface="Calibri" pitchFamily="34" charset="0"/>
          </a:endParaRPr>
        </a:p>
      </dsp:txBody>
      <dsp:txXfrm>
        <a:off x="5496868" y="1176013"/>
        <a:ext cx="325858" cy="326736"/>
      </dsp:txXfrm>
    </dsp:sp>
    <dsp:sp modelId="{013AC33D-841A-7248-AD12-1B78F801F9CC}">
      <dsp:nvSpPr>
        <dsp:cNvPr id="0" name=""/>
        <dsp:cNvSpPr/>
      </dsp:nvSpPr>
      <dsp:spPr>
        <a:xfrm>
          <a:off x="6155610" y="680639"/>
          <a:ext cx="2195808" cy="1317485"/>
        </a:xfrm>
        <a:prstGeom prst="roundRect">
          <a:avLst>
            <a:gd name="adj" fmla="val 10000"/>
          </a:avLst>
        </a:prstGeom>
        <a:solidFill>
          <a:schemeClr val="accent1">
            <a:lumMod val="7500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Calibri" pitchFamily="34" charset="0"/>
            </a:rPr>
            <a:t>IIS sends an receipt email upon successful upload</a:t>
          </a:r>
          <a:endParaRPr lang="en-US" sz="2000" kern="1200" dirty="0">
            <a:latin typeface="Calibri" pitchFamily="34" charset="0"/>
          </a:endParaRPr>
        </a:p>
      </dsp:txBody>
      <dsp:txXfrm>
        <a:off x="6194198" y="719227"/>
        <a:ext cx="2118632" cy="12403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70469-4EBC-6345-8A06-636781C319E3}">
      <dsp:nvSpPr>
        <dsp:cNvPr id="0" name=""/>
        <dsp:cNvSpPr/>
      </dsp:nvSpPr>
      <dsp:spPr>
        <a:xfrm rot="5400000">
          <a:off x="560896" y="1048065"/>
          <a:ext cx="866358" cy="986318"/>
        </a:xfrm>
        <a:prstGeom prst="bentUpArrow">
          <a:avLst>
            <a:gd name="adj1" fmla="val 32840"/>
            <a:gd name="adj2" fmla="val 25000"/>
            <a:gd name="adj3" fmla="val 35780"/>
          </a:avLst>
        </a:prstGeom>
        <a:solidFill>
          <a:schemeClr val="accent1">
            <a:lumMod val="20000"/>
            <a:lumOff val="8000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639FA37B-637F-F94B-A663-A1FCA62D2217}">
      <dsp:nvSpPr>
        <dsp:cNvPr id="0" name=""/>
        <dsp:cNvSpPr/>
      </dsp:nvSpPr>
      <dsp:spPr>
        <a:xfrm>
          <a:off x="331364" y="87690"/>
          <a:ext cx="1458437" cy="1020858"/>
        </a:xfrm>
        <a:prstGeom prst="roundRect">
          <a:avLst>
            <a:gd name="adj" fmla="val 1667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rtl="0">
            <a:lnSpc>
              <a:spcPct val="90000"/>
            </a:lnSpc>
            <a:spcBef>
              <a:spcPct val="0"/>
            </a:spcBef>
            <a:spcAft>
              <a:spcPct val="35000"/>
            </a:spcAft>
          </a:pPr>
          <a:r>
            <a:rPr lang="en-US" sz="3700" kern="1200" dirty="0" smtClean="0"/>
            <a:t>Plan</a:t>
          </a:r>
          <a:endParaRPr lang="en-US" sz="3700" kern="1200" dirty="0"/>
        </a:p>
      </dsp:txBody>
      <dsp:txXfrm>
        <a:off x="381207" y="137533"/>
        <a:ext cx="1358751" cy="921172"/>
      </dsp:txXfrm>
    </dsp:sp>
    <dsp:sp modelId="{37F538A1-66B3-B14B-9CD7-08FEB7B68A9A}">
      <dsp:nvSpPr>
        <dsp:cNvPr id="0" name=""/>
        <dsp:cNvSpPr/>
      </dsp:nvSpPr>
      <dsp:spPr>
        <a:xfrm>
          <a:off x="1804105" y="8587"/>
          <a:ext cx="3877800" cy="1148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rtl="0">
            <a:lnSpc>
              <a:spcPct val="90000"/>
            </a:lnSpc>
            <a:spcBef>
              <a:spcPct val="0"/>
            </a:spcBef>
            <a:spcAft>
              <a:spcPct val="15000"/>
            </a:spcAft>
            <a:buChar char="••"/>
          </a:pPr>
          <a:r>
            <a:rPr lang="en-US" sz="1800" kern="1200" dirty="0" smtClean="0">
              <a:latin typeface="Calibri" pitchFamily="34" charset="0"/>
            </a:rPr>
            <a:t>Design a process change: Identify gap in care, champions and stakeholders, process for change (with measurable outcome and timeframe)</a:t>
          </a:r>
          <a:endParaRPr lang="en-US" sz="1800" kern="1200" dirty="0">
            <a:latin typeface="Calibri" pitchFamily="34" charset="0"/>
          </a:endParaRPr>
        </a:p>
      </dsp:txBody>
      <dsp:txXfrm>
        <a:off x="1804105" y="8587"/>
        <a:ext cx="3877800" cy="1148873"/>
      </dsp:txXfrm>
    </dsp:sp>
    <dsp:sp modelId="{1E893F8A-ED37-CB40-997B-D1BD89A361C2}">
      <dsp:nvSpPr>
        <dsp:cNvPr id="0" name=""/>
        <dsp:cNvSpPr/>
      </dsp:nvSpPr>
      <dsp:spPr>
        <a:xfrm rot="5400000">
          <a:off x="2446193" y="2194826"/>
          <a:ext cx="866358" cy="986318"/>
        </a:xfrm>
        <a:prstGeom prst="bentUpArrow">
          <a:avLst>
            <a:gd name="adj1" fmla="val 32840"/>
            <a:gd name="adj2" fmla="val 25000"/>
            <a:gd name="adj3" fmla="val 35780"/>
          </a:avLst>
        </a:prstGeom>
        <a:solidFill>
          <a:schemeClr val="accent1">
            <a:lumMod val="20000"/>
            <a:lumOff val="8000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E9F34A73-A66C-BA4E-B5C5-430B95A3A1C2}">
      <dsp:nvSpPr>
        <dsp:cNvPr id="0" name=""/>
        <dsp:cNvSpPr/>
      </dsp:nvSpPr>
      <dsp:spPr>
        <a:xfrm>
          <a:off x="2216661" y="1234451"/>
          <a:ext cx="1458437" cy="1020858"/>
        </a:xfrm>
        <a:prstGeom prst="roundRect">
          <a:avLst>
            <a:gd name="adj" fmla="val 1667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rtl="0">
            <a:lnSpc>
              <a:spcPct val="90000"/>
            </a:lnSpc>
            <a:spcBef>
              <a:spcPct val="0"/>
            </a:spcBef>
            <a:spcAft>
              <a:spcPct val="35000"/>
            </a:spcAft>
          </a:pPr>
          <a:r>
            <a:rPr lang="en-US" sz="3700" kern="1200" dirty="0" smtClean="0"/>
            <a:t>Do</a:t>
          </a:r>
          <a:endParaRPr lang="en-US" sz="3700" kern="1200" dirty="0"/>
        </a:p>
      </dsp:txBody>
      <dsp:txXfrm>
        <a:off x="2266504" y="1284294"/>
        <a:ext cx="1358751" cy="921172"/>
      </dsp:txXfrm>
    </dsp:sp>
    <dsp:sp modelId="{249B54C2-87D8-F246-B234-F64AA87D5B72}">
      <dsp:nvSpPr>
        <dsp:cNvPr id="0" name=""/>
        <dsp:cNvSpPr/>
      </dsp:nvSpPr>
      <dsp:spPr>
        <a:xfrm>
          <a:off x="3858965" y="1288074"/>
          <a:ext cx="2471391" cy="825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rtl="0">
            <a:lnSpc>
              <a:spcPct val="90000"/>
            </a:lnSpc>
            <a:spcBef>
              <a:spcPct val="0"/>
            </a:spcBef>
            <a:spcAft>
              <a:spcPct val="15000"/>
            </a:spcAft>
            <a:buChar char="••"/>
          </a:pPr>
          <a:r>
            <a:rPr lang="en-US" sz="1800" kern="1200" dirty="0" smtClean="0">
              <a:latin typeface="Calibri" pitchFamily="34" charset="0"/>
            </a:rPr>
            <a:t>Put the process change into place</a:t>
          </a:r>
          <a:endParaRPr lang="en-US" sz="1800" kern="1200" dirty="0">
            <a:latin typeface="Calibri" pitchFamily="34" charset="0"/>
          </a:endParaRPr>
        </a:p>
      </dsp:txBody>
      <dsp:txXfrm>
        <a:off x="3858965" y="1288074"/>
        <a:ext cx="2471391" cy="825103"/>
      </dsp:txXfrm>
    </dsp:sp>
    <dsp:sp modelId="{D21B94D0-D852-C244-B765-B364CEBB8DB7}">
      <dsp:nvSpPr>
        <dsp:cNvPr id="0" name=""/>
        <dsp:cNvSpPr/>
      </dsp:nvSpPr>
      <dsp:spPr>
        <a:xfrm rot="5400000">
          <a:off x="4331490" y="3341588"/>
          <a:ext cx="866358" cy="986318"/>
        </a:xfrm>
        <a:prstGeom prst="bentUpArrow">
          <a:avLst>
            <a:gd name="adj1" fmla="val 32840"/>
            <a:gd name="adj2" fmla="val 25000"/>
            <a:gd name="adj3" fmla="val 35780"/>
          </a:avLst>
        </a:prstGeom>
        <a:solidFill>
          <a:schemeClr val="accent1">
            <a:lumMod val="20000"/>
            <a:lumOff val="8000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7A179536-73C9-2A40-B640-E8BD460634B2}">
      <dsp:nvSpPr>
        <dsp:cNvPr id="0" name=""/>
        <dsp:cNvSpPr/>
      </dsp:nvSpPr>
      <dsp:spPr>
        <a:xfrm>
          <a:off x="4101957" y="2381212"/>
          <a:ext cx="1458437" cy="1020858"/>
        </a:xfrm>
        <a:prstGeom prst="roundRect">
          <a:avLst>
            <a:gd name="adj" fmla="val 1667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rtl="0">
            <a:lnSpc>
              <a:spcPct val="90000"/>
            </a:lnSpc>
            <a:spcBef>
              <a:spcPct val="0"/>
            </a:spcBef>
            <a:spcAft>
              <a:spcPct val="35000"/>
            </a:spcAft>
          </a:pPr>
          <a:r>
            <a:rPr lang="en-US" sz="3700" kern="1200" dirty="0" smtClean="0"/>
            <a:t>Study</a:t>
          </a:r>
          <a:endParaRPr lang="en-US" sz="3700" kern="1200" dirty="0"/>
        </a:p>
      </dsp:txBody>
      <dsp:txXfrm>
        <a:off x="4151800" y="2431055"/>
        <a:ext cx="1358751" cy="921172"/>
      </dsp:txXfrm>
    </dsp:sp>
    <dsp:sp modelId="{4AF5A962-01C3-4F45-BC96-83BB860DA671}">
      <dsp:nvSpPr>
        <dsp:cNvPr id="0" name=""/>
        <dsp:cNvSpPr/>
      </dsp:nvSpPr>
      <dsp:spPr>
        <a:xfrm>
          <a:off x="5599095" y="2449415"/>
          <a:ext cx="2470171" cy="825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rtl="0">
            <a:lnSpc>
              <a:spcPct val="90000"/>
            </a:lnSpc>
            <a:spcBef>
              <a:spcPct val="0"/>
            </a:spcBef>
            <a:spcAft>
              <a:spcPct val="15000"/>
            </a:spcAft>
            <a:buChar char="••"/>
          </a:pPr>
          <a:r>
            <a:rPr lang="en-US" sz="1800" kern="1200" dirty="0" smtClean="0">
              <a:latin typeface="Calibri" pitchFamily="34" charset="0"/>
            </a:rPr>
            <a:t>Review the data</a:t>
          </a:r>
          <a:endParaRPr lang="en-US" sz="1800" kern="1200" dirty="0">
            <a:latin typeface="Calibri" pitchFamily="34" charset="0"/>
          </a:endParaRPr>
        </a:p>
      </dsp:txBody>
      <dsp:txXfrm>
        <a:off x="5599095" y="2449415"/>
        <a:ext cx="2470171" cy="825103"/>
      </dsp:txXfrm>
    </dsp:sp>
    <dsp:sp modelId="{E2D03AD0-CFF7-F04C-AE59-C880F981049B}">
      <dsp:nvSpPr>
        <dsp:cNvPr id="0" name=""/>
        <dsp:cNvSpPr/>
      </dsp:nvSpPr>
      <dsp:spPr>
        <a:xfrm>
          <a:off x="5987254" y="3527974"/>
          <a:ext cx="1458437" cy="1020858"/>
        </a:xfrm>
        <a:prstGeom prst="roundRect">
          <a:avLst>
            <a:gd name="adj" fmla="val 1667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rtl="0">
            <a:lnSpc>
              <a:spcPct val="90000"/>
            </a:lnSpc>
            <a:spcBef>
              <a:spcPct val="0"/>
            </a:spcBef>
            <a:spcAft>
              <a:spcPct val="35000"/>
            </a:spcAft>
          </a:pPr>
          <a:r>
            <a:rPr lang="en-US" sz="3700" kern="1200" dirty="0" smtClean="0"/>
            <a:t>Act</a:t>
          </a:r>
          <a:endParaRPr lang="en-US" sz="3700" kern="1200" dirty="0"/>
        </a:p>
      </dsp:txBody>
      <dsp:txXfrm>
        <a:off x="6037097" y="3577817"/>
        <a:ext cx="1358751" cy="921172"/>
      </dsp:txXfrm>
    </dsp:sp>
    <dsp:sp modelId="{70CEA101-ACB6-A240-97A2-84EC92BB58BC}">
      <dsp:nvSpPr>
        <dsp:cNvPr id="0" name=""/>
        <dsp:cNvSpPr/>
      </dsp:nvSpPr>
      <dsp:spPr>
        <a:xfrm>
          <a:off x="7371905" y="3639915"/>
          <a:ext cx="1871029" cy="825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rtl="0">
            <a:lnSpc>
              <a:spcPct val="90000"/>
            </a:lnSpc>
            <a:spcBef>
              <a:spcPct val="0"/>
            </a:spcBef>
            <a:spcAft>
              <a:spcPct val="15000"/>
            </a:spcAft>
            <a:buChar char="••"/>
          </a:pPr>
          <a:r>
            <a:rPr lang="en-US" sz="1800" kern="1200" dirty="0" smtClean="0">
              <a:latin typeface="Calibri" pitchFamily="34" charset="0"/>
            </a:rPr>
            <a:t>Abandon, adapt, adopt, or repeat again</a:t>
          </a:r>
          <a:endParaRPr lang="en-US" sz="1800" kern="1200" dirty="0">
            <a:latin typeface="Calibri" pitchFamily="34" charset="0"/>
          </a:endParaRPr>
        </a:p>
      </dsp:txBody>
      <dsp:txXfrm>
        <a:off x="7371905" y="3639915"/>
        <a:ext cx="1871029" cy="8251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70469-4EBC-6345-8A06-636781C319E3}">
      <dsp:nvSpPr>
        <dsp:cNvPr id="0" name=""/>
        <dsp:cNvSpPr/>
      </dsp:nvSpPr>
      <dsp:spPr>
        <a:xfrm rot="5400000">
          <a:off x="486861" y="1040089"/>
          <a:ext cx="913425" cy="1039902"/>
        </a:xfrm>
        <a:prstGeom prst="bentUpArrow">
          <a:avLst>
            <a:gd name="adj1" fmla="val 32840"/>
            <a:gd name="adj2" fmla="val 25000"/>
            <a:gd name="adj3" fmla="val 35780"/>
          </a:avLst>
        </a:prstGeom>
        <a:solidFill>
          <a:schemeClr val="accent1">
            <a:lumMod val="20000"/>
            <a:lumOff val="8000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639FA37B-637F-F94B-A663-A1FCA62D2217}">
      <dsp:nvSpPr>
        <dsp:cNvPr id="0" name=""/>
        <dsp:cNvSpPr/>
      </dsp:nvSpPr>
      <dsp:spPr>
        <a:xfrm>
          <a:off x="244859" y="27539"/>
          <a:ext cx="1537670" cy="1076319"/>
        </a:xfrm>
        <a:prstGeom prst="roundRect">
          <a:avLst>
            <a:gd name="adj" fmla="val 1667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rtl="0">
            <a:lnSpc>
              <a:spcPct val="90000"/>
            </a:lnSpc>
            <a:spcBef>
              <a:spcPct val="0"/>
            </a:spcBef>
            <a:spcAft>
              <a:spcPct val="35000"/>
            </a:spcAft>
          </a:pPr>
          <a:r>
            <a:rPr lang="en-US" sz="3900" kern="1200" dirty="0" smtClean="0"/>
            <a:t>Plan</a:t>
          </a:r>
          <a:endParaRPr lang="en-US" sz="3900" kern="1200" dirty="0"/>
        </a:p>
      </dsp:txBody>
      <dsp:txXfrm>
        <a:off x="297410" y="80090"/>
        <a:ext cx="1432568" cy="971217"/>
      </dsp:txXfrm>
    </dsp:sp>
    <dsp:sp modelId="{37F538A1-66B3-B14B-9CD7-08FEB7B68A9A}">
      <dsp:nvSpPr>
        <dsp:cNvPr id="0" name=""/>
        <dsp:cNvSpPr/>
      </dsp:nvSpPr>
      <dsp:spPr>
        <a:xfrm>
          <a:off x="1917252" y="227562"/>
          <a:ext cx="3584584" cy="869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71450" lvl="1" indent="-171450" algn="l" defTabSz="755650" rtl="0">
            <a:lnSpc>
              <a:spcPct val="90000"/>
            </a:lnSpc>
            <a:spcBef>
              <a:spcPct val="0"/>
            </a:spcBef>
            <a:spcAft>
              <a:spcPct val="15000"/>
            </a:spcAft>
            <a:buChar char="••"/>
          </a:pPr>
          <a:r>
            <a:rPr lang="en-US" sz="1700" kern="1200" dirty="0" smtClean="0">
              <a:latin typeface="Calibri" pitchFamily="34" charset="0"/>
            </a:rPr>
            <a:t>Documentation of zoster vaccination among elderly is 15%. For each Medicare visit, record zoster vaccination status.</a:t>
          </a:r>
          <a:endParaRPr lang="en-US" sz="1700" kern="1200" dirty="0">
            <a:latin typeface="Calibri" pitchFamily="34" charset="0"/>
          </a:endParaRPr>
        </a:p>
      </dsp:txBody>
      <dsp:txXfrm>
        <a:off x="1917252" y="227562"/>
        <a:ext cx="3584584" cy="869928"/>
      </dsp:txXfrm>
    </dsp:sp>
    <dsp:sp modelId="{1E893F8A-ED37-CB40-997B-D1BD89A361C2}">
      <dsp:nvSpPr>
        <dsp:cNvPr id="0" name=""/>
        <dsp:cNvSpPr/>
      </dsp:nvSpPr>
      <dsp:spPr>
        <a:xfrm rot="5400000">
          <a:off x="2353648" y="2249151"/>
          <a:ext cx="913425" cy="1039902"/>
        </a:xfrm>
        <a:prstGeom prst="bentUpArrow">
          <a:avLst>
            <a:gd name="adj1" fmla="val 32840"/>
            <a:gd name="adj2" fmla="val 25000"/>
            <a:gd name="adj3" fmla="val 35780"/>
          </a:avLst>
        </a:prstGeom>
        <a:solidFill>
          <a:schemeClr val="accent1">
            <a:lumMod val="20000"/>
            <a:lumOff val="8000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E9F34A73-A66C-BA4E-B5C5-430B95A3A1C2}">
      <dsp:nvSpPr>
        <dsp:cNvPr id="0" name=""/>
        <dsp:cNvSpPr/>
      </dsp:nvSpPr>
      <dsp:spPr>
        <a:xfrm>
          <a:off x="2111646" y="1236601"/>
          <a:ext cx="1537670" cy="1076319"/>
        </a:xfrm>
        <a:prstGeom prst="roundRect">
          <a:avLst>
            <a:gd name="adj" fmla="val 1667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rtl="0">
            <a:lnSpc>
              <a:spcPct val="90000"/>
            </a:lnSpc>
            <a:spcBef>
              <a:spcPct val="0"/>
            </a:spcBef>
            <a:spcAft>
              <a:spcPct val="35000"/>
            </a:spcAft>
          </a:pPr>
          <a:r>
            <a:rPr lang="en-US" sz="3900" kern="1200" dirty="0" smtClean="0"/>
            <a:t>Do</a:t>
          </a:r>
          <a:endParaRPr lang="en-US" sz="3900" kern="1200" dirty="0"/>
        </a:p>
      </dsp:txBody>
      <dsp:txXfrm>
        <a:off x="2164197" y="1289152"/>
        <a:ext cx="1432568" cy="971217"/>
      </dsp:txXfrm>
    </dsp:sp>
    <dsp:sp modelId="{249B54C2-87D8-F246-B234-F64AA87D5B72}">
      <dsp:nvSpPr>
        <dsp:cNvPr id="0" name=""/>
        <dsp:cNvSpPr/>
      </dsp:nvSpPr>
      <dsp:spPr>
        <a:xfrm>
          <a:off x="3741826" y="1293138"/>
          <a:ext cx="3871520" cy="869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71450" lvl="1" indent="-171450" algn="l" defTabSz="755650" rtl="0">
            <a:lnSpc>
              <a:spcPct val="90000"/>
            </a:lnSpc>
            <a:spcBef>
              <a:spcPct val="0"/>
            </a:spcBef>
            <a:spcAft>
              <a:spcPct val="15000"/>
            </a:spcAft>
            <a:buChar char="••"/>
          </a:pPr>
          <a:r>
            <a:rPr lang="en-US" sz="1700" kern="1200" dirty="0" smtClean="0">
              <a:latin typeface="Calibri" pitchFamily="34" charset="0"/>
            </a:rPr>
            <a:t>Over 3 months, document vaccination status: received vaccine, contraindicated, declined (with reason for decline), were not offered</a:t>
          </a:r>
          <a:endParaRPr lang="en-US" sz="1700" kern="1200" dirty="0">
            <a:latin typeface="Calibri" pitchFamily="34" charset="0"/>
          </a:endParaRPr>
        </a:p>
      </dsp:txBody>
      <dsp:txXfrm>
        <a:off x="3741826" y="1293138"/>
        <a:ext cx="3871520" cy="869928"/>
      </dsp:txXfrm>
    </dsp:sp>
    <dsp:sp modelId="{D21B94D0-D852-C244-B765-B364CEBB8DB7}">
      <dsp:nvSpPr>
        <dsp:cNvPr id="0" name=""/>
        <dsp:cNvSpPr/>
      </dsp:nvSpPr>
      <dsp:spPr>
        <a:xfrm rot="5400000">
          <a:off x="4220435" y="3458213"/>
          <a:ext cx="913425" cy="1039902"/>
        </a:xfrm>
        <a:prstGeom prst="bentUpArrow">
          <a:avLst>
            <a:gd name="adj1" fmla="val 32840"/>
            <a:gd name="adj2" fmla="val 25000"/>
            <a:gd name="adj3" fmla="val 35780"/>
          </a:avLst>
        </a:prstGeom>
        <a:solidFill>
          <a:schemeClr val="accent1">
            <a:lumMod val="20000"/>
            <a:lumOff val="8000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7A179536-73C9-2A40-B640-E8BD460634B2}">
      <dsp:nvSpPr>
        <dsp:cNvPr id="0" name=""/>
        <dsp:cNvSpPr/>
      </dsp:nvSpPr>
      <dsp:spPr>
        <a:xfrm>
          <a:off x="3978433" y="2445663"/>
          <a:ext cx="1537670" cy="1076319"/>
        </a:xfrm>
        <a:prstGeom prst="roundRect">
          <a:avLst>
            <a:gd name="adj" fmla="val 1667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rtl="0">
            <a:lnSpc>
              <a:spcPct val="90000"/>
            </a:lnSpc>
            <a:spcBef>
              <a:spcPct val="0"/>
            </a:spcBef>
            <a:spcAft>
              <a:spcPct val="35000"/>
            </a:spcAft>
          </a:pPr>
          <a:r>
            <a:rPr lang="en-US" sz="3900" kern="1200" dirty="0" smtClean="0"/>
            <a:t>Study</a:t>
          </a:r>
          <a:endParaRPr lang="en-US" sz="3900" kern="1200" dirty="0"/>
        </a:p>
      </dsp:txBody>
      <dsp:txXfrm>
        <a:off x="4030984" y="2498214"/>
        <a:ext cx="1432568" cy="971217"/>
      </dsp:txXfrm>
    </dsp:sp>
    <dsp:sp modelId="{4AF5A962-01C3-4F45-BC96-83BB860DA671}">
      <dsp:nvSpPr>
        <dsp:cNvPr id="0" name=""/>
        <dsp:cNvSpPr/>
      </dsp:nvSpPr>
      <dsp:spPr>
        <a:xfrm>
          <a:off x="5556906" y="2517571"/>
          <a:ext cx="2604368" cy="869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71450" lvl="1" indent="-171450" algn="l" defTabSz="755650" rtl="0">
            <a:lnSpc>
              <a:spcPct val="90000"/>
            </a:lnSpc>
            <a:spcBef>
              <a:spcPct val="0"/>
            </a:spcBef>
            <a:spcAft>
              <a:spcPct val="15000"/>
            </a:spcAft>
            <a:buChar char="••"/>
          </a:pPr>
          <a:r>
            <a:rPr lang="en-US" sz="1700" kern="1200" dirty="0" smtClean="0">
              <a:latin typeface="Calibri" pitchFamily="34" charset="0"/>
            </a:rPr>
            <a:t>After 3 months, documentation has increased to 50%</a:t>
          </a:r>
          <a:endParaRPr lang="en-US" sz="1700" kern="1200" dirty="0">
            <a:latin typeface="Calibri" pitchFamily="34" charset="0"/>
          </a:endParaRPr>
        </a:p>
      </dsp:txBody>
      <dsp:txXfrm>
        <a:off x="5556906" y="2517571"/>
        <a:ext cx="2604368" cy="869928"/>
      </dsp:txXfrm>
    </dsp:sp>
    <dsp:sp modelId="{E2D03AD0-CFF7-F04C-AE59-C880F981049B}">
      <dsp:nvSpPr>
        <dsp:cNvPr id="0" name=""/>
        <dsp:cNvSpPr/>
      </dsp:nvSpPr>
      <dsp:spPr>
        <a:xfrm>
          <a:off x="5845220" y="3654724"/>
          <a:ext cx="1537670" cy="1076319"/>
        </a:xfrm>
        <a:prstGeom prst="roundRect">
          <a:avLst>
            <a:gd name="adj" fmla="val 1667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rtl="0">
            <a:lnSpc>
              <a:spcPct val="90000"/>
            </a:lnSpc>
            <a:spcBef>
              <a:spcPct val="0"/>
            </a:spcBef>
            <a:spcAft>
              <a:spcPct val="35000"/>
            </a:spcAft>
          </a:pPr>
          <a:r>
            <a:rPr lang="en-US" sz="3900" kern="1200" dirty="0" smtClean="0"/>
            <a:t>Act</a:t>
          </a:r>
          <a:endParaRPr lang="en-US" sz="3900" kern="1200" dirty="0"/>
        </a:p>
      </dsp:txBody>
      <dsp:txXfrm>
        <a:off x="5897771" y="3707275"/>
        <a:ext cx="1432568" cy="971217"/>
      </dsp:txXfrm>
    </dsp:sp>
    <dsp:sp modelId="{70CEA101-ACB6-A240-97A2-84EC92BB58BC}">
      <dsp:nvSpPr>
        <dsp:cNvPr id="0" name=""/>
        <dsp:cNvSpPr/>
      </dsp:nvSpPr>
      <dsp:spPr>
        <a:xfrm>
          <a:off x="7320554" y="3731461"/>
          <a:ext cx="1732745" cy="869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71450" lvl="1" indent="-171450" algn="l" defTabSz="755650" rtl="0">
            <a:lnSpc>
              <a:spcPct val="90000"/>
            </a:lnSpc>
            <a:spcBef>
              <a:spcPct val="0"/>
            </a:spcBef>
            <a:spcAft>
              <a:spcPct val="15000"/>
            </a:spcAft>
            <a:buChar char="••"/>
          </a:pPr>
          <a:r>
            <a:rPr lang="en-US" sz="1700" kern="1200" dirty="0" smtClean="0">
              <a:latin typeface="Calibri" pitchFamily="34" charset="0"/>
            </a:rPr>
            <a:t>Continue documentation, consider implementing standing orders</a:t>
          </a:r>
          <a:endParaRPr lang="en-US" sz="1700" kern="1200" dirty="0">
            <a:latin typeface="Calibri" pitchFamily="34" charset="0"/>
          </a:endParaRPr>
        </a:p>
      </dsp:txBody>
      <dsp:txXfrm>
        <a:off x="7320554" y="3731461"/>
        <a:ext cx="1732745" cy="8699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F738A8-EDAC-244A-90D5-B8A2884704CC}">
      <dsp:nvSpPr>
        <dsp:cNvPr id="0" name=""/>
        <dsp:cNvSpPr/>
      </dsp:nvSpPr>
      <dsp:spPr>
        <a:xfrm>
          <a:off x="954648" y="768571"/>
          <a:ext cx="5548633" cy="2983865"/>
        </a:xfrm>
        <a:prstGeom prst="round2DiagRect">
          <a:avLst>
            <a:gd name="adj1" fmla="val 0"/>
            <a:gd name="adj2" fmla="val 16670"/>
          </a:avLst>
        </a:prstGeom>
        <a:solidFill>
          <a:schemeClr val="accent1">
            <a:lumMod val="40000"/>
            <a:lumOff val="6000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BA952D41-CEC1-6E4F-ACDF-89B7CBD0F3F1}">
      <dsp:nvSpPr>
        <dsp:cNvPr id="0" name=""/>
        <dsp:cNvSpPr/>
      </dsp:nvSpPr>
      <dsp:spPr>
        <a:xfrm>
          <a:off x="3728964" y="1085041"/>
          <a:ext cx="739" cy="2350924"/>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a:outerShdw blurRad="38100" dist="30000" dir="5400000" rotWithShape="0">
            <a:srgbClr val="000000">
              <a:alpha val="45000"/>
            </a:srgbClr>
          </a:outerShdw>
        </a:effectLst>
      </dsp:spPr>
      <dsp:style>
        <a:lnRef idx="2">
          <a:scrgbClr r="0" g="0" b="0"/>
        </a:lnRef>
        <a:fillRef idx="1">
          <a:scrgbClr r="0" g="0" b="0"/>
        </a:fillRef>
        <a:effectRef idx="1">
          <a:scrgbClr r="0" g="0" b="0"/>
        </a:effectRef>
        <a:fontRef idx="minor"/>
      </dsp:style>
    </dsp:sp>
    <dsp:sp modelId="{AB340D3F-7C8A-524E-A9F7-7CD65A83C7C1}">
      <dsp:nvSpPr>
        <dsp:cNvPr id="0" name=""/>
        <dsp:cNvSpPr/>
      </dsp:nvSpPr>
      <dsp:spPr>
        <a:xfrm>
          <a:off x="1139602" y="994621"/>
          <a:ext cx="2404407" cy="253176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dirty="0" smtClean="0">
              <a:latin typeface="Calibri" pitchFamily="34" charset="0"/>
            </a:rPr>
            <a:t>Aggregates data on vaccinations for surveillance and guiding public health action</a:t>
          </a:r>
          <a:endParaRPr lang="en-US" sz="2600" kern="1200" dirty="0">
            <a:latin typeface="Calibri" pitchFamily="34" charset="0"/>
          </a:endParaRPr>
        </a:p>
      </dsp:txBody>
      <dsp:txXfrm>
        <a:off x="1139602" y="994621"/>
        <a:ext cx="2404407" cy="2531764"/>
      </dsp:txXfrm>
    </dsp:sp>
    <dsp:sp modelId="{A0FEEFFA-4420-884C-9D88-434B6E1CCE06}">
      <dsp:nvSpPr>
        <dsp:cNvPr id="0" name=""/>
        <dsp:cNvSpPr/>
      </dsp:nvSpPr>
      <dsp:spPr>
        <a:xfrm>
          <a:off x="3913919" y="994621"/>
          <a:ext cx="2404407" cy="253176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dirty="0" smtClean="0">
              <a:latin typeface="Calibri" pitchFamily="34" charset="0"/>
            </a:rPr>
            <a:t>Provides consolidated immunization histories for use by vaccination provider</a:t>
          </a:r>
          <a:endParaRPr lang="en-US" sz="2600" kern="1200" dirty="0">
            <a:latin typeface="Calibri" pitchFamily="34" charset="0"/>
          </a:endParaRPr>
        </a:p>
      </dsp:txBody>
      <dsp:txXfrm>
        <a:off x="3913919" y="994621"/>
        <a:ext cx="2404407" cy="2531764"/>
      </dsp:txXfrm>
    </dsp:sp>
    <dsp:sp modelId="{3209905F-9E17-364F-AE90-609CC7C9AA8F}">
      <dsp:nvSpPr>
        <dsp:cNvPr id="0" name=""/>
        <dsp:cNvSpPr/>
      </dsp:nvSpPr>
      <dsp:spPr>
        <a:xfrm rot="16200000">
          <a:off x="-1135300" y="1362762"/>
          <a:ext cx="3255125" cy="924772"/>
        </a:xfrm>
        <a:prstGeom prst="rightArrow">
          <a:avLst>
            <a:gd name="adj1" fmla="val 49830"/>
            <a:gd name="adj2" fmla="val 60660"/>
          </a:avLst>
        </a:prstGeom>
        <a:solidFill>
          <a:schemeClr val="accent1">
            <a:tint val="5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lvl="0" algn="r" defTabSz="933450">
            <a:lnSpc>
              <a:spcPct val="90000"/>
            </a:lnSpc>
            <a:spcBef>
              <a:spcPct val="0"/>
            </a:spcBef>
            <a:spcAft>
              <a:spcPct val="35000"/>
            </a:spcAft>
          </a:pPr>
          <a:r>
            <a:rPr lang="en-US" sz="2100" kern="1200" dirty="0" smtClean="0">
              <a:latin typeface="Calibri" pitchFamily="34" charset="0"/>
            </a:rPr>
            <a:t>Population Level</a:t>
          </a:r>
          <a:endParaRPr lang="en-US" sz="2100" kern="1200" dirty="0">
            <a:latin typeface="Calibri" pitchFamily="34" charset="0"/>
          </a:endParaRPr>
        </a:p>
      </dsp:txBody>
      <dsp:txXfrm>
        <a:off x="-995535" y="1734506"/>
        <a:ext cx="2975595" cy="460814"/>
      </dsp:txXfrm>
    </dsp:sp>
    <dsp:sp modelId="{7D22A502-5410-E343-91CD-6F7AC8113D1F}">
      <dsp:nvSpPr>
        <dsp:cNvPr id="0" name=""/>
        <dsp:cNvSpPr/>
      </dsp:nvSpPr>
      <dsp:spPr>
        <a:xfrm rot="5400000">
          <a:off x="5338104" y="2191970"/>
          <a:ext cx="3255125" cy="924772"/>
        </a:xfrm>
        <a:prstGeom prst="rightArrow">
          <a:avLst>
            <a:gd name="adj1" fmla="val 49830"/>
            <a:gd name="adj2" fmla="val 60660"/>
          </a:avLst>
        </a:prstGeom>
        <a:solidFill>
          <a:schemeClr val="accent1">
            <a:tint val="5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lvl="0" algn="r" defTabSz="933450">
            <a:lnSpc>
              <a:spcPct val="90000"/>
            </a:lnSpc>
            <a:spcBef>
              <a:spcPct val="0"/>
            </a:spcBef>
            <a:spcAft>
              <a:spcPct val="35000"/>
            </a:spcAft>
          </a:pPr>
          <a:r>
            <a:rPr lang="en-US" sz="2100" kern="1200" dirty="0" smtClean="0">
              <a:latin typeface="Calibri" pitchFamily="34" charset="0"/>
            </a:rPr>
            <a:t>Point-of-Care</a:t>
          </a:r>
          <a:endParaRPr lang="en-US" sz="2100" kern="1200" dirty="0">
            <a:latin typeface="Calibri" pitchFamily="34" charset="0"/>
          </a:endParaRPr>
        </a:p>
      </dsp:txBody>
      <dsp:txXfrm>
        <a:off x="5477869" y="2284184"/>
        <a:ext cx="2975595" cy="46081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E4790C-75E7-444C-92E9-5D614ED88865}" type="datetimeFigureOut">
              <a:rPr lang="en-US" smtClean="0"/>
              <a:t>12/3/2018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D2041F-B948-4CFF-A6C7-9B9AC39289C5}" type="slidenum">
              <a:rPr lang="en-US" smtClean="0"/>
              <a:t>‹#›</a:t>
            </a:fld>
            <a:endParaRPr lang="en-US"/>
          </a:p>
        </p:txBody>
      </p:sp>
    </p:spTree>
    <p:extLst>
      <p:ext uri="{BB962C8B-B14F-4D97-AF65-F5344CB8AC3E}">
        <p14:creationId xmlns:p14="http://schemas.microsoft.com/office/powerpoint/2010/main" val="2207489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cdc.gov/vaccines/programs/iis/contacts-registry-staff.html"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D2041F-B948-4CFF-A6C7-9B9AC39289C5}" type="slidenum">
              <a:rPr lang="en-US" smtClean="0"/>
              <a:t>4</a:t>
            </a:fld>
            <a:endParaRPr lang="en-US"/>
          </a:p>
        </p:txBody>
      </p:sp>
    </p:spTree>
    <p:extLst>
      <p:ext uri="{BB962C8B-B14F-4D97-AF65-F5344CB8AC3E}">
        <p14:creationId xmlns:p14="http://schemas.microsoft.com/office/powerpoint/2010/main" val="2279649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thinking about your own immunization process… These are</a:t>
            </a:r>
            <a:r>
              <a:rPr lang="en-US" baseline="0" dirty="0" smtClean="0"/>
              <a:t> some potential ideas to help you to think about the immunization process in your setting.  Are there other elements you think we should consider for improvement???</a:t>
            </a:r>
            <a:endParaRPr lang="en-US" dirty="0"/>
          </a:p>
        </p:txBody>
      </p:sp>
      <p:sp>
        <p:nvSpPr>
          <p:cNvPr id="4" name="Slide Number Placeholder 3"/>
          <p:cNvSpPr>
            <a:spLocks noGrp="1"/>
          </p:cNvSpPr>
          <p:nvPr>
            <p:ph type="sldNum" sz="quarter" idx="10"/>
          </p:nvPr>
        </p:nvSpPr>
        <p:spPr/>
        <p:txBody>
          <a:bodyPr/>
          <a:lstStyle/>
          <a:p>
            <a:pPr>
              <a:defRPr/>
            </a:pPr>
            <a:fld id="{E90EC1EA-07A0-4FA0-85C5-97754687AA71}" type="slidenum">
              <a:rPr lang="en-US" smtClean="0"/>
              <a:pPr>
                <a:defRPr/>
              </a:pPr>
              <a:t>17</a:t>
            </a:fld>
            <a:endParaRPr lang="en-US" dirty="0"/>
          </a:p>
        </p:txBody>
      </p:sp>
    </p:spTree>
    <p:extLst>
      <p:ext uri="{BB962C8B-B14F-4D97-AF65-F5344CB8AC3E}">
        <p14:creationId xmlns:p14="http://schemas.microsoft.com/office/powerpoint/2010/main" val="2541923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A82B6-F75B-4D5B-9A2D-E9CB4B63CBAD}" type="slidenum">
              <a:rPr lang="en-US" smtClean="0"/>
              <a:t>20</a:t>
            </a:fld>
            <a:endParaRPr lang="en-US" dirty="0"/>
          </a:p>
        </p:txBody>
      </p:sp>
    </p:spTree>
    <p:extLst>
      <p:ext uri="{BB962C8B-B14F-4D97-AF65-F5344CB8AC3E}">
        <p14:creationId xmlns:p14="http://schemas.microsoft.com/office/powerpoint/2010/main" val="1031288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3AF162-02C6-E44B-8A06-07EB909639AE}" type="slidenum">
              <a:rPr lang="en-US" smtClean="0"/>
              <a:pPr/>
              <a:t>21</a:t>
            </a:fld>
            <a:endParaRPr lang="en-US" dirty="0"/>
          </a:p>
        </p:txBody>
      </p:sp>
    </p:spTree>
    <p:extLst>
      <p:ext uri="{BB962C8B-B14F-4D97-AF65-F5344CB8AC3E}">
        <p14:creationId xmlns:p14="http://schemas.microsoft.com/office/powerpoint/2010/main" val="1914788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xfrm>
            <a:off x="276820" y="3903739"/>
            <a:ext cx="6375797" cy="4552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ＭＳ Ｐゴシック" pitchFamily="34" charset="-128"/>
            </a:endParaRP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16" eaLnBrk="0" hangingPunct="0">
              <a:defRPr sz="1600">
                <a:solidFill>
                  <a:schemeClr val="tx1"/>
                </a:solidFill>
                <a:latin typeface="Arial" pitchFamily="34" charset="0"/>
                <a:ea typeface="ＭＳ Ｐゴシック" pitchFamily="34" charset="-128"/>
              </a:defRPr>
            </a:lvl1pPr>
            <a:lvl2pPr marL="728972" indent="-280374" defTabSz="911216" eaLnBrk="0" hangingPunct="0">
              <a:defRPr sz="1600">
                <a:solidFill>
                  <a:schemeClr val="tx1"/>
                </a:solidFill>
                <a:latin typeface="Arial" pitchFamily="34" charset="0"/>
                <a:ea typeface="ＭＳ Ｐゴシック" pitchFamily="34" charset="-128"/>
              </a:defRPr>
            </a:lvl2pPr>
            <a:lvl3pPr marL="1121496" indent="-224298" defTabSz="911216" eaLnBrk="0" hangingPunct="0">
              <a:defRPr sz="1600">
                <a:solidFill>
                  <a:schemeClr val="tx1"/>
                </a:solidFill>
                <a:latin typeface="Arial" pitchFamily="34" charset="0"/>
                <a:ea typeface="ＭＳ Ｐゴシック" pitchFamily="34" charset="-128"/>
              </a:defRPr>
            </a:lvl3pPr>
            <a:lvl4pPr marL="1570095" indent="-224298" defTabSz="911216" eaLnBrk="0" hangingPunct="0">
              <a:defRPr sz="1600">
                <a:solidFill>
                  <a:schemeClr val="tx1"/>
                </a:solidFill>
                <a:latin typeface="Arial" pitchFamily="34" charset="0"/>
                <a:ea typeface="ＭＳ Ｐゴシック" pitchFamily="34" charset="-128"/>
              </a:defRPr>
            </a:lvl4pPr>
            <a:lvl5pPr marL="2018692" indent="-224298" defTabSz="911216" eaLnBrk="0" hangingPunct="0">
              <a:defRPr sz="1600">
                <a:solidFill>
                  <a:schemeClr val="tx1"/>
                </a:solidFill>
                <a:latin typeface="Arial" pitchFamily="34" charset="0"/>
                <a:ea typeface="ＭＳ Ｐゴシック" pitchFamily="34" charset="-128"/>
              </a:defRPr>
            </a:lvl5pPr>
            <a:lvl6pPr marL="2467291" indent="-224298" defTabSz="911216"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15890" indent="-224298" defTabSz="911216"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364488" indent="-224298" defTabSz="911216"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13087" indent="-224298" defTabSz="911216"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hangingPunct="1"/>
            <a:fld id="{311CB353-949B-4B72-8956-922C1CC1D5CB}" type="slidenum">
              <a:rPr lang="en-US" sz="800"/>
              <a:pPr eaLnBrk="1" hangingPunct="1"/>
              <a:t>22</a:t>
            </a:fld>
            <a:endParaRPr lang="en-US" sz="800" dirty="0"/>
          </a:p>
        </p:txBody>
      </p:sp>
    </p:spTree>
    <p:extLst>
      <p:ext uri="{BB962C8B-B14F-4D97-AF65-F5344CB8AC3E}">
        <p14:creationId xmlns:p14="http://schemas.microsoft.com/office/powerpoint/2010/main" val="612217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5C2C692-855C-4816-AA6B-2C1854B5A9A2}" type="slidenum">
              <a:rPr lang="en-US" smtClean="0"/>
              <a:pPr>
                <a:defRPr/>
              </a:pPr>
              <a:t>23</a:t>
            </a:fld>
            <a:endParaRPr lang="en-US" dirty="0"/>
          </a:p>
        </p:txBody>
      </p:sp>
    </p:spTree>
    <p:extLst>
      <p:ext uri="{BB962C8B-B14F-4D97-AF65-F5344CB8AC3E}">
        <p14:creationId xmlns:p14="http://schemas.microsoft.com/office/powerpoint/2010/main" val="2011379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22" y="4344026"/>
            <a:ext cx="5485158" cy="4114488"/>
          </a:xfrm>
          <a:prstGeom prst="rect">
            <a:avLst/>
          </a:prstGeom>
        </p:spPr>
        <p:txBody>
          <a:bodyPr lIns="89720" tIns="44860" rIns="89720" bIns="44860"/>
          <a:lstStyle/>
          <a:p>
            <a:endParaRPr lang="en-US" baseline="0" dirty="0" smtClean="0"/>
          </a:p>
        </p:txBody>
      </p:sp>
      <p:sp>
        <p:nvSpPr>
          <p:cNvPr id="4" name="Slide Number Placeholder 3"/>
          <p:cNvSpPr>
            <a:spLocks noGrp="1"/>
          </p:cNvSpPr>
          <p:nvPr>
            <p:ph type="sldNum" sz="quarter" idx="10"/>
          </p:nvPr>
        </p:nvSpPr>
        <p:spPr/>
        <p:txBody>
          <a:bodyPr/>
          <a:lstStyle/>
          <a:p>
            <a:fld id="{CB3DD905-C9C0-4CC1-8591-8EA14B42821F}"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1885942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A82B6-F75B-4D5B-9A2D-E9CB4B63CBAD}" type="slidenum">
              <a:rPr lang="en-US" smtClean="0"/>
              <a:t>26</a:t>
            </a:fld>
            <a:endParaRPr lang="en-US" dirty="0"/>
          </a:p>
        </p:txBody>
      </p:sp>
    </p:spTree>
    <p:extLst>
      <p:ext uri="{BB962C8B-B14F-4D97-AF65-F5344CB8AC3E}">
        <p14:creationId xmlns:p14="http://schemas.microsoft.com/office/powerpoint/2010/main" val="2008696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are some possible questions you may receive from the audience:</a:t>
            </a:r>
            <a:endParaRPr lang="en-US" dirty="0" smtClean="0"/>
          </a:p>
          <a:p>
            <a:pPr marL="171450" indent="-171450">
              <a:buFontTx/>
              <a:buChar char="-"/>
            </a:pPr>
            <a:r>
              <a:rPr lang="en-US" dirty="0" smtClean="0"/>
              <a:t>What time of year</a:t>
            </a:r>
            <a:r>
              <a:rPr lang="en-US" baseline="0" dirty="0" smtClean="0"/>
              <a:t> do you start projects like these? </a:t>
            </a:r>
            <a:endParaRPr lang="en-US" dirty="0" smtClean="0"/>
          </a:p>
          <a:p>
            <a:pPr marL="171450" indent="-171450">
              <a:buFontTx/>
              <a:buChar char="-"/>
            </a:pPr>
            <a:r>
              <a:rPr lang="en-US" dirty="0" smtClean="0"/>
              <a:t>What staff makes the patient lists for the QI project?</a:t>
            </a:r>
          </a:p>
          <a:p>
            <a:pPr marL="171450" indent="-171450">
              <a:buFontTx/>
              <a:buChar char="-"/>
            </a:pPr>
            <a:r>
              <a:rPr lang="en-US" dirty="0" smtClean="0"/>
              <a:t>What are the EHR</a:t>
            </a:r>
            <a:r>
              <a:rPr lang="en-US" baseline="0" dirty="0" smtClean="0"/>
              <a:t> considerations such as basic reporting functions of patient records?</a:t>
            </a:r>
            <a:endParaRPr lang="en-US" dirty="0" smtClean="0"/>
          </a:p>
        </p:txBody>
      </p:sp>
      <p:sp>
        <p:nvSpPr>
          <p:cNvPr id="4" name="Slide Number Placeholder 3"/>
          <p:cNvSpPr>
            <a:spLocks noGrp="1"/>
          </p:cNvSpPr>
          <p:nvPr>
            <p:ph type="sldNum" sz="quarter" idx="10"/>
          </p:nvPr>
        </p:nvSpPr>
        <p:spPr/>
        <p:txBody>
          <a:bodyPr/>
          <a:lstStyle/>
          <a:p>
            <a:pPr>
              <a:defRPr/>
            </a:pPr>
            <a:fld id="{E90EC1EA-07A0-4FA0-85C5-97754687AA71}" type="slidenum">
              <a:rPr lang="en-US" smtClean="0"/>
              <a:pPr>
                <a:defRPr/>
              </a:pPr>
              <a:t>27</a:t>
            </a:fld>
            <a:endParaRPr lang="en-US" dirty="0"/>
          </a:p>
        </p:txBody>
      </p:sp>
    </p:spTree>
    <p:extLst>
      <p:ext uri="{BB962C8B-B14F-4D97-AF65-F5344CB8AC3E}">
        <p14:creationId xmlns:p14="http://schemas.microsoft.com/office/powerpoint/2010/main" val="39742853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example reminder notice</a:t>
            </a:r>
            <a:r>
              <a:rPr lang="en-US" baseline="0" dirty="0" smtClean="0"/>
              <a:t> and if you use this strategy, modify to meet your practice/patient needs.</a:t>
            </a:r>
            <a:endParaRPr lang="en-US" dirty="0"/>
          </a:p>
        </p:txBody>
      </p:sp>
      <p:sp>
        <p:nvSpPr>
          <p:cNvPr id="4" name="Slide Number Placeholder 3"/>
          <p:cNvSpPr>
            <a:spLocks noGrp="1"/>
          </p:cNvSpPr>
          <p:nvPr>
            <p:ph type="sldNum" sz="quarter" idx="10"/>
          </p:nvPr>
        </p:nvSpPr>
        <p:spPr/>
        <p:txBody>
          <a:bodyPr/>
          <a:lstStyle/>
          <a:p>
            <a:pPr>
              <a:defRPr/>
            </a:pPr>
            <a:fld id="{E90EC1EA-07A0-4FA0-85C5-97754687AA71}" type="slidenum">
              <a:rPr lang="en-US" smtClean="0"/>
              <a:pPr>
                <a:defRPr/>
              </a:pPr>
              <a:t>28</a:t>
            </a:fld>
            <a:endParaRPr lang="en-US" dirty="0"/>
          </a:p>
        </p:txBody>
      </p:sp>
    </p:spTree>
    <p:extLst>
      <p:ext uri="{BB962C8B-B14F-4D97-AF65-F5344CB8AC3E}">
        <p14:creationId xmlns:p14="http://schemas.microsoft.com/office/powerpoint/2010/main" val="8916098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there are questions on</a:t>
            </a:r>
            <a:r>
              <a:rPr lang="en-US" baseline="0" dirty="0" smtClean="0"/>
              <a:t> who will remind the provider, explain it could be the medical assistant, nurse, or a reminder in the EHR depending on clinic workflow.</a:t>
            </a:r>
            <a:endParaRPr lang="en-US" dirty="0"/>
          </a:p>
        </p:txBody>
      </p:sp>
      <p:sp>
        <p:nvSpPr>
          <p:cNvPr id="4" name="Slide Number Placeholder 3"/>
          <p:cNvSpPr>
            <a:spLocks noGrp="1"/>
          </p:cNvSpPr>
          <p:nvPr>
            <p:ph type="sldNum" sz="quarter" idx="10"/>
          </p:nvPr>
        </p:nvSpPr>
        <p:spPr/>
        <p:txBody>
          <a:bodyPr/>
          <a:lstStyle/>
          <a:p>
            <a:pPr>
              <a:defRPr/>
            </a:pPr>
            <a:fld id="{E90EC1EA-07A0-4FA0-85C5-97754687AA71}" type="slidenum">
              <a:rPr lang="en-US" smtClean="0"/>
              <a:pPr>
                <a:defRPr/>
              </a:pPr>
              <a:t>29</a:t>
            </a:fld>
            <a:endParaRPr lang="en-US" dirty="0"/>
          </a:p>
        </p:txBody>
      </p:sp>
    </p:spTree>
    <p:extLst>
      <p:ext uri="{BB962C8B-B14F-4D97-AF65-F5344CB8AC3E}">
        <p14:creationId xmlns:p14="http://schemas.microsoft.com/office/powerpoint/2010/main" val="3102130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module will focus</a:t>
            </a:r>
            <a:r>
              <a:rPr lang="en-US" baseline="0" dirty="0" smtClean="0"/>
              <a:t> on using PDSA methodology to improve immunization rates</a:t>
            </a:r>
            <a:endParaRPr lang="en-US" dirty="0"/>
          </a:p>
        </p:txBody>
      </p:sp>
      <p:sp>
        <p:nvSpPr>
          <p:cNvPr id="4" name="Slide Number Placeholder 3"/>
          <p:cNvSpPr>
            <a:spLocks noGrp="1"/>
          </p:cNvSpPr>
          <p:nvPr>
            <p:ph type="sldNum" sz="quarter" idx="10"/>
          </p:nvPr>
        </p:nvSpPr>
        <p:spPr/>
        <p:txBody>
          <a:bodyPr/>
          <a:lstStyle/>
          <a:p>
            <a:fld id="{60D2041F-B948-4CFF-A6C7-9B9AC39289C5}" type="slidenum">
              <a:rPr lang="en-US" smtClean="0"/>
              <a:t>5</a:t>
            </a:fld>
            <a:endParaRPr lang="en-US"/>
          </a:p>
        </p:txBody>
      </p:sp>
    </p:spTree>
    <p:extLst>
      <p:ext uri="{BB962C8B-B14F-4D97-AF65-F5344CB8AC3E}">
        <p14:creationId xmlns:p14="http://schemas.microsoft.com/office/powerpoint/2010/main" val="24000320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4" indent="0" algn="l" defTabSz="457200" rtl="0" eaLnBrk="1" fontAlgn="base" latinLnBrk="0" hangingPunct="1">
              <a:lnSpc>
                <a:spcPct val="100000"/>
              </a:lnSpc>
              <a:spcBef>
                <a:spcPct val="30000"/>
              </a:spcBef>
              <a:spcAft>
                <a:spcPct val="0"/>
              </a:spcAft>
              <a:buClrTx/>
              <a:buSzTx/>
              <a:buFontTx/>
              <a:buNone/>
              <a:tabLst/>
              <a:defRPr/>
            </a:pPr>
            <a:r>
              <a:rPr lang="en-US" dirty="0" smtClean="0"/>
              <a:t>The</a:t>
            </a:r>
            <a:r>
              <a:rPr lang="en-US" baseline="0" dirty="0" smtClean="0"/>
              <a:t> CDC has a contact list of state IIS staff: </a:t>
            </a:r>
            <a:r>
              <a:rPr lang="en-US" sz="1200" dirty="0" smtClean="0">
                <a:latin typeface="Calibri" pitchFamily="34" charset="0"/>
                <a:hlinkClick r:id="rId3"/>
              </a:rPr>
              <a:t>http://www.cdc.gov/vaccines/programs/iis/contacts-registry-staff.html</a:t>
            </a:r>
            <a:r>
              <a:rPr lang="en-US" sz="1200" dirty="0" smtClean="0">
                <a:latin typeface="Calibri" pitchFamily="34" charset="0"/>
              </a:rPr>
              <a:t>   </a:t>
            </a:r>
          </a:p>
          <a:p>
            <a:endParaRPr lang="en-US" dirty="0"/>
          </a:p>
        </p:txBody>
      </p:sp>
      <p:sp>
        <p:nvSpPr>
          <p:cNvPr id="4" name="Slide Number Placeholder 3"/>
          <p:cNvSpPr>
            <a:spLocks noGrp="1"/>
          </p:cNvSpPr>
          <p:nvPr>
            <p:ph type="sldNum" sz="quarter" idx="10"/>
          </p:nvPr>
        </p:nvSpPr>
        <p:spPr/>
        <p:txBody>
          <a:bodyPr/>
          <a:lstStyle/>
          <a:p>
            <a:pPr>
              <a:defRPr/>
            </a:pPr>
            <a:fld id="{E90EC1EA-07A0-4FA0-85C5-97754687AA71}" type="slidenum">
              <a:rPr lang="en-US" smtClean="0"/>
              <a:pPr>
                <a:defRPr/>
              </a:pPr>
              <a:t>36</a:t>
            </a:fld>
            <a:endParaRPr lang="en-US" dirty="0"/>
          </a:p>
        </p:txBody>
      </p:sp>
    </p:spTree>
    <p:extLst>
      <p:ext uri="{BB962C8B-B14F-4D97-AF65-F5344CB8AC3E}">
        <p14:creationId xmlns:p14="http://schemas.microsoft.com/office/powerpoint/2010/main" val="740571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Elements:</a:t>
            </a:r>
            <a:r>
              <a:rPr lang="en-US" baseline="0" dirty="0" smtClean="0"/>
              <a:t>  Recommendation? Vaccination? Record keeping? Missed opportunities? Reach out to patients for external vaccinations/record in EMR?</a:t>
            </a:r>
            <a:endParaRPr lang="en-US" dirty="0" smtClean="0"/>
          </a:p>
          <a:p>
            <a:r>
              <a:rPr lang="en-US" dirty="0" smtClean="0"/>
              <a:t>IDEAS:</a:t>
            </a:r>
          </a:p>
          <a:p>
            <a:r>
              <a:rPr lang="en-US" dirty="0" err="1" smtClean="0"/>
              <a:t>Precharting</a:t>
            </a:r>
            <a:r>
              <a:rPr lang="en-US" dirty="0" smtClean="0"/>
              <a:t>:</a:t>
            </a:r>
            <a:r>
              <a:rPr lang="en-US" baseline="0" dirty="0" smtClean="0"/>
              <a:t>  Identify immunization gaps [may be useful to implement </a:t>
            </a:r>
            <a:r>
              <a:rPr lang="en-US" baseline="0" dirty="0" err="1" smtClean="0"/>
              <a:t>prechart</a:t>
            </a:r>
            <a:r>
              <a:rPr lang="en-US" baseline="0" dirty="0" smtClean="0"/>
              <a:t> and/or standing orders to close these gaps]</a:t>
            </a:r>
          </a:p>
          <a:p>
            <a:r>
              <a:rPr lang="en-US" baseline="0" dirty="0" smtClean="0"/>
              <a:t>Registration:  	Opportunity to assess immunization status [use an immunization questionnaire at registration]</a:t>
            </a:r>
          </a:p>
          <a:p>
            <a:r>
              <a:rPr lang="en-US" baseline="0" dirty="0" smtClean="0"/>
              <a:t>		Start recommendations for vaccination at </a:t>
            </a:r>
            <a:r>
              <a:rPr lang="en-US" baseline="0" dirty="0" err="1" smtClean="0"/>
              <a:t>checkin</a:t>
            </a:r>
            <a:r>
              <a:rPr lang="en-US" baseline="0" dirty="0" smtClean="0"/>
              <a:t> desk or by patient information materials in waiting room</a:t>
            </a:r>
          </a:p>
          <a:p>
            <a:r>
              <a:rPr lang="en-US" baseline="0" dirty="0" smtClean="0"/>
              <a:t>Rooming:  Implement standing orders to vaccinate willing patients before the provider sees patient, provider can intervene with patients who have questions</a:t>
            </a:r>
          </a:p>
          <a:p>
            <a:r>
              <a:rPr lang="en-US" baseline="0" dirty="0" smtClean="0"/>
              <a:t>Providers:  Assure all are on the same page and have knowledge/skills to effectively encourage vaccines, order vaccines, refer for vaccination…</a:t>
            </a:r>
          </a:p>
          <a:p>
            <a:r>
              <a:rPr lang="en-US" baseline="0" dirty="0" smtClean="0"/>
              <a:t>Team:	QI facilitator with some background in principles and experience in at least 1-2 projects. </a:t>
            </a:r>
          </a:p>
          <a:p>
            <a:r>
              <a:rPr lang="en-US" baseline="0" dirty="0" smtClean="0"/>
              <a:t>	Team lead (Physician, nurse or resident who will set agenda and be accountable for timelines)</a:t>
            </a:r>
          </a:p>
          <a:p>
            <a:r>
              <a:rPr lang="en-US" baseline="0" dirty="0" smtClean="0"/>
              <a:t>	Nurse, MA </a:t>
            </a:r>
          </a:p>
          <a:p>
            <a:r>
              <a:rPr lang="en-US" baseline="0" dirty="0" smtClean="0"/>
              <a:t>	Others??</a:t>
            </a:r>
          </a:p>
          <a:p>
            <a:r>
              <a:rPr lang="en-US" baseline="0" dirty="0" smtClean="0"/>
              <a:t>Choose a project, set a goal…</a:t>
            </a:r>
            <a:endParaRPr lang="en-US" dirty="0"/>
          </a:p>
        </p:txBody>
      </p:sp>
      <p:sp>
        <p:nvSpPr>
          <p:cNvPr id="4" name="Slide Number Placeholder 3"/>
          <p:cNvSpPr>
            <a:spLocks noGrp="1"/>
          </p:cNvSpPr>
          <p:nvPr>
            <p:ph type="sldNum" sz="quarter" idx="10"/>
          </p:nvPr>
        </p:nvSpPr>
        <p:spPr/>
        <p:txBody>
          <a:bodyPr/>
          <a:lstStyle/>
          <a:p>
            <a:pPr>
              <a:defRPr/>
            </a:pPr>
            <a:fld id="{E90EC1EA-07A0-4FA0-85C5-97754687AA71}" type="slidenum">
              <a:rPr lang="en-US" smtClean="0"/>
              <a:pPr>
                <a:defRPr/>
              </a:pPr>
              <a:t>43</a:t>
            </a:fld>
            <a:endParaRPr lang="en-US" dirty="0"/>
          </a:p>
        </p:txBody>
      </p:sp>
    </p:spTree>
    <p:extLst>
      <p:ext uri="{BB962C8B-B14F-4D97-AF65-F5344CB8AC3E}">
        <p14:creationId xmlns:p14="http://schemas.microsoft.com/office/powerpoint/2010/main" val="17280685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0EC1EA-07A0-4FA0-85C5-97754687AA71}" type="slidenum">
              <a:rPr lang="en-US" smtClean="0"/>
              <a:pPr>
                <a:defRPr/>
              </a:pPr>
              <a:t>45</a:t>
            </a:fld>
            <a:endParaRPr lang="en-US" dirty="0"/>
          </a:p>
        </p:txBody>
      </p:sp>
    </p:spTree>
    <p:extLst>
      <p:ext uri="{BB962C8B-B14F-4D97-AF65-F5344CB8AC3E}">
        <p14:creationId xmlns:p14="http://schemas.microsoft.com/office/powerpoint/2010/main" val="577224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Analysis:</a:t>
            </a:r>
            <a:r>
              <a:rPr lang="en-US" baseline="0" dirty="0" smtClean="0"/>
              <a:t>  	Were patients ASKED about prior vaccine? </a:t>
            </a:r>
          </a:p>
          <a:p>
            <a:r>
              <a:rPr lang="en-US" baseline="0" dirty="0" smtClean="0"/>
              <a:t>		Was vaccine offered (who asks, what is the process, how is it documented)?  </a:t>
            </a:r>
          </a:p>
          <a:p>
            <a:r>
              <a:rPr lang="en-US" baseline="0" dirty="0" smtClean="0"/>
              <a:t>		Was vaccine given (who, when, does this require a specific order, is there a standing order in place)?  </a:t>
            </a:r>
          </a:p>
          <a:p>
            <a:r>
              <a:rPr lang="en-US" baseline="0" dirty="0" smtClean="0"/>
              <a:t>		Was given vaccine not recorded (do we have a working vaccine registry in EMR, does it communicate with IIS)? </a:t>
            </a:r>
          </a:p>
          <a:p>
            <a:r>
              <a:rPr lang="en-US" baseline="0" dirty="0" smtClean="0"/>
              <a:t>For any of these elements- brainstorm about potential changes and focus on simplicity…</a:t>
            </a:r>
          </a:p>
          <a:p>
            <a:r>
              <a:rPr lang="en-US" baseline="0" dirty="0" smtClean="0"/>
              <a:t>Who should be on QI team?</a:t>
            </a:r>
          </a:p>
          <a:p>
            <a:r>
              <a:rPr lang="en-US" baseline="0" dirty="0" smtClean="0"/>
              <a:t>Set a specific goal…</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E90EC1EA-07A0-4FA0-85C5-97754687AA71}" type="slidenum">
              <a:rPr lang="en-US" smtClean="0"/>
              <a:pPr>
                <a:defRPr/>
              </a:pPr>
              <a:t>46</a:t>
            </a:fld>
            <a:endParaRPr lang="en-US" dirty="0"/>
          </a:p>
        </p:txBody>
      </p:sp>
    </p:spTree>
    <p:extLst>
      <p:ext uri="{BB962C8B-B14F-4D97-AF65-F5344CB8AC3E}">
        <p14:creationId xmlns:p14="http://schemas.microsoft.com/office/powerpoint/2010/main" val="269858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0EC1EA-07A0-4FA0-85C5-97754687AA71}" type="slidenum">
              <a:rPr lang="en-US" smtClean="0"/>
              <a:pPr>
                <a:defRPr/>
              </a:pPr>
              <a:t>7</a:t>
            </a:fld>
            <a:endParaRPr lang="en-US" dirty="0"/>
          </a:p>
        </p:txBody>
      </p:sp>
    </p:spTree>
    <p:extLst>
      <p:ext uri="{BB962C8B-B14F-4D97-AF65-F5344CB8AC3E}">
        <p14:creationId xmlns:p14="http://schemas.microsoft.com/office/powerpoint/2010/main" val="1672473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TEAM work is important</a:t>
            </a:r>
            <a:r>
              <a:rPr lang="en-US" baseline="0" dirty="0" smtClean="0"/>
              <a:t> in any QI endeavor.  </a:t>
            </a:r>
          </a:p>
          <a:p>
            <a:r>
              <a:rPr lang="en-US" baseline="0" dirty="0" smtClean="0"/>
              <a:t>The most successful teams incorporate at least 1 member of all relevant constituencies for the project (although patients are not always included in QI teams, there is a rationale for this and some have done this very successfully). </a:t>
            </a:r>
          </a:p>
          <a:p>
            <a:r>
              <a:rPr lang="en-US" baseline="0" dirty="0" smtClean="0"/>
              <a:t>In assembling the team, it is important that 1 member serve as the team lead; and it is often useful for new teams to include a facilitator who is familiar with QI concepts and processes to help move the project forward.</a:t>
            </a:r>
          </a:p>
          <a:p>
            <a:r>
              <a:rPr lang="en-US" baseline="0" dirty="0" smtClean="0"/>
              <a:t>Once the team is assembled and agrees on a topic of focus, the remaining planning steps can move forward…</a:t>
            </a:r>
            <a:endParaRPr lang="en-US" dirty="0"/>
          </a:p>
        </p:txBody>
      </p:sp>
      <p:sp>
        <p:nvSpPr>
          <p:cNvPr id="4" name="Slide Number Placeholder 3"/>
          <p:cNvSpPr>
            <a:spLocks noGrp="1"/>
          </p:cNvSpPr>
          <p:nvPr>
            <p:ph type="sldNum" sz="quarter" idx="10"/>
          </p:nvPr>
        </p:nvSpPr>
        <p:spPr/>
        <p:txBody>
          <a:bodyPr/>
          <a:lstStyle/>
          <a:p>
            <a:pPr>
              <a:defRPr/>
            </a:pPr>
            <a:fld id="{E90EC1EA-07A0-4FA0-85C5-97754687AA71}" type="slidenum">
              <a:rPr lang="en-US" smtClean="0"/>
              <a:pPr>
                <a:defRPr/>
              </a:pPr>
              <a:t>8</a:t>
            </a:fld>
            <a:endParaRPr lang="en-US" dirty="0"/>
          </a:p>
        </p:txBody>
      </p:sp>
    </p:spTree>
    <p:extLst>
      <p:ext uri="{BB962C8B-B14F-4D97-AF65-F5344CB8AC3E}">
        <p14:creationId xmlns:p14="http://schemas.microsoft.com/office/powerpoint/2010/main" val="563368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Background information will help your team</a:t>
            </a:r>
            <a:r>
              <a:rPr lang="en-US" baseline="0" dirty="0" smtClean="0"/>
              <a:t> to know the rules and to set reasonable goals for your project while identifying potential barriers and ‘quick wins’ which you may be able to achieve…</a:t>
            </a:r>
          </a:p>
          <a:p>
            <a:r>
              <a:rPr lang="en-US" baseline="0" dirty="0" smtClean="0"/>
              <a:t>These are some background questions your team might ask before starting an immunization project…</a:t>
            </a:r>
            <a:endParaRPr lang="en-US" dirty="0"/>
          </a:p>
        </p:txBody>
      </p:sp>
      <p:sp>
        <p:nvSpPr>
          <p:cNvPr id="4" name="Slide Number Placeholder 3"/>
          <p:cNvSpPr>
            <a:spLocks noGrp="1"/>
          </p:cNvSpPr>
          <p:nvPr>
            <p:ph type="sldNum" sz="quarter" idx="10"/>
          </p:nvPr>
        </p:nvSpPr>
        <p:spPr/>
        <p:txBody>
          <a:bodyPr/>
          <a:lstStyle/>
          <a:p>
            <a:pPr>
              <a:defRPr/>
            </a:pPr>
            <a:fld id="{E90EC1EA-07A0-4FA0-85C5-97754687AA71}" type="slidenum">
              <a:rPr lang="en-US" smtClean="0"/>
              <a:pPr>
                <a:defRPr/>
              </a:pPr>
              <a:t>9</a:t>
            </a:fld>
            <a:endParaRPr lang="en-US" dirty="0"/>
          </a:p>
        </p:txBody>
      </p:sp>
    </p:spTree>
    <p:extLst>
      <p:ext uri="{BB962C8B-B14F-4D97-AF65-F5344CB8AC3E}">
        <p14:creationId xmlns:p14="http://schemas.microsoft.com/office/powerpoint/2010/main" val="285536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AGE BASED ACIP Immunization schedule (and</a:t>
            </a:r>
            <a:r>
              <a:rPr lang="en-US" baseline="0" dirty="0" smtClean="0"/>
              <a:t> is accompanied by a MEDICAL INDICATION BASED ACIP schedule).  </a:t>
            </a:r>
          </a:p>
          <a:p>
            <a:r>
              <a:rPr lang="en-US" baseline="0" dirty="0" smtClean="0"/>
              <a:t>These schedules are</a:t>
            </a:r>
            <a:r>
              <a:rPr lang="en-US" dirty="0" smtClean="0"/>
              <a:t> updated</a:t>
            </a:r>
            <a:r>
              <a:rPr lang="en-US" baseline="0" dirty="0" smtClean="0"/>
              <a:t> every year with the most current immunization guidance for US adults.</a:t>
            </a:r>
          </a:p>
          <a:p>
            <a:r>
              <a:rPr lang="en-US" baseline="0" dirty="0" smtClean="0"/>
              <a:t>Travel-based immunization recommendations are not included in this schedule, but are available from CDC </a:t>
            </a:r>
            <a:r>
              <a:rPr lang="en-US" baseline="0" dirty="0" err="1" smtClean="0"/>
              <a:t>Weblinks</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E90EC1EA-07A0-4FA0-85C5-97754687AA71}" type="slidenum">
              <a:rPr lang="en-US" smtClean="0"/>
              <a:pPr>
                <a:defRPr/>
              </a:pPr>
              <a:t>10</a:t>
            </a:fld>
            <a:endParaRPr lang="en-US" dirty="0"/>
          </a:p>
        </p:txBody>
      </p:sp>
    </p:spTree>
    <p:extLst>
      <p:ext uri="{BB962C8B-B14F-4D97-AF65-F5344CB8AC3E}">
        <p14:creationId xmlns:p14="http://schemas.microsoft.com/office/powerpoint/2010/main" val="300647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NHIS –</a:t>
            </a:r>
            <a:r>
              <a:rPr lang="en-US" baseline="0" dirty="0" smtClean="0"/>
              <a:t> National Interview Survey</a:t>
            </a:r>
          </a:p>
          <a:p>
            <a:r>
              <a:rPr lang="en-US" baseline="0" dirty="0" smtClean="0"/>
              <a:t>The HCW stats are from 2013-2014 season and 2014 – 2015 season</a:t>
            </a:r>
          </a:p>
          <a:p>
            <a:endParaRPr lang="en-US" dirty="0"/>
          </a:p>
        </p:txBody>
      </p:sp>
      <p:sp>
        <p:nvSpPr>
          <p:cNvPr id="4" name="Slide Number Placeholder 3"/>
          <p:cNvSpPr>
            <a:spLocks noGrp="1"/>
          </p:cNvSpPr>
          <p:nvPr>
            <p:ph type="sldNum" sz="quarter" idx="10"/>
          </p:nvPr>
        </p:nvSpPr>
        <p:spPr/>
        <p:txBody>
          <a:bodyPr/>
          <a:lstStyle/>
          <a:p>
            <a:pPr>
              <a:defRPr/>
            </a:pPr>
            <a:fld id="{E90EC1EA-07A0-4FA0-85C5-97754687AA71}" type="slidenum">
              <a:rPr lang="en-US">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3001240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2169">
              <a:defRPr/>
            </a:pPr>
            <a:r>
              <a:rPr lang="en-US" dirty="0" smtClean="0"/>
              <a:t>Unlike</a:t>
            </a:r>
            <a:r>
              <a:rPr lang="en-US" baseline="0" dirty="0" smtClean="0"/>
              <a:t> childhood vaccination rates, we see large ethnic and racial disparities in adult vaccination rates.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90EC1EA-07A0-4FA0-85C5-97754687AA71}" type="slidenum">
              <a:rPr lang="en-US">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2514738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a:t>
            </a:r>
            <a:r>
              <a:rPr lang="en-US" baseline="0" dirty="0" smtClean="0"/>
              <a:t> and local data may be available but will require a little more ‘digging.’  All states and some smaller jurisdictions have an immunization registry.  Registries (IIS) were initially developed to track childhood immunization but many now include some adult data and can be classified as ‘LIFESPAN IMMUNIZATION REGISTRIES.’  Unfortunately, the quantity of adult data and what data sources feed these registries (EMR’s, Pharmacies, clinics, schools, others) are variable across the nation.  </a:t>
            </a:r>
          </a:p>
          <a:p>
            <a:r>
              <a:rPr lang="en-US" baseline="0" dirty="0" smtClean="0"/>
              <a:t>The National Health Information Survey is a telephone based survey which is done every 1-2 years and asks questions from randomly selected households about immunization and then attempts to correlate this data with that from providers.  The data is available by state but the sample size can be too small to make conclusions in many areas…</a:t>
            </a:r>
            <a:endParaRPr lang="en-US" dirty="0"/>
          </a:p>
        </p:txBody>
      </p:sp>
      <p:sp>
        <p:nvSpPr>
          <p:cNvPr id="4" name="Slide Number Placeholder 3"/>
          <p:cNvSpPr>
            <a:spLocks noGrp="1"/>
          </p:cNvSpPr>
          <p:nvPr>
            <p:ph type="sldNum" sz="quarter" idx="10"/>
          </p:nvPr>
        </p:nvSpPr>
        <p:spPr/>
        <p:txBody>
          <a:bodyPr/>
          <a:lstStyle/>
          <a:p>
            <a:pPr>
              <a:defRPr/>
            </a:pPr>
            <a:fld id="{E90EC1EA-07A0-4FA0-85C5-97754687AA71}" type="slidenum">
              <a:rPr lang="en-US" smtClean="0"/>
              <a:pPr>
                <a:defRPr/>
              </a:pPr>
              <a:t>16</a:t>
            </a:fld>
            <a:endParaRPr lang="en-US" dirty="0"/>
          </a:p>
        </p:txBody>
      </p:sp>
    </p:spTree>
    <p:extLst>
      <p:ext uri="{BB962C8B-B14F-4D97-AF65-F5344CB8AC3E}">
        <p14:creationId xmlns:p14="http://schemas.microsoft.com/office/powerpoint/2010/main" val="29100972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60605B"/>
        </a:solidFill>
        <a:effectLst/>
      </p:bgPr>
    </p:bg>
    <p:spTree>
      <p:nvGrpSpPr>
        <p:cNvPr id="1" name=""/>
        <p:cNvGrpSpPr/>
        <p:nvPr/>
      </p:nvGrpSpPr>
      <p:grpSpPr>
        <a:xfrm>
          <a:off x="0" y="0"/>
          <a:ext cx="0" cy="0"/>
          <a:chOff x="0" y="0"/>
          <a:chExt cx="0" cy="0"/>
        </a:xfrm>
      </p:grpSpPr>
      <p:sp>
        <p:nvSpPr>
          <p:cNvPr id="4" name="Rectangle 3"/>
          <p:cNvSpPr/>
          <p:nvPr/>
        </p:nvSpPr>
        <p:spPr bwMode="white">
          <a:xfrm>
            <a:off x="0" y="5818188"/>
            <a:ext cx="9144000" cy="10398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p:nvPr/>
        </p:nvSpPr>
        <p:spPr>
          <a:xfrm>
            <a:off x="2287588" y="5834063"/>
            <a:ext cx="6856412" cy="1023937"/>
          </a:xfrm>
          <a:prstGeom prst="rect">
            <a:avLst/>
          </a:prstGeom>
          <a:solidFill>
            <a:srgbClr val="1EB53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p:cNvSpPr/>
          <p:nvPr/>
        </p:nvSpPr>
        <p:spPr bwMode="white">
          <a:xfrm>
            <a:off x="0" y="17463"/>
            <a:ext cx="9144000" cy="24447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6"/>
          <p:cNvSpPr/>
          <p:nvPr/>
        </p:nvSpPr>
        <p:spPr>
          <a:xfrm>
            <a:off x="0" y="0"/>
            <a:ext cx="9144000" cy="209550"/>
          </a:xfrm>
          <a:prstGeom prst="rect">
            <a:avLst/>
          </a:prstGeom>
          <a:solidFill>
            <a:srgbClr val="B5B7B4"/>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cxnSp>
        <p:nvCxnSpPr>
          <p:cNvPr id="11" name="Straight Connector 10"/>
          <p:cNvCxnSpPr/>
          <p:nvPr/>
        </p:nvCxnSpPr>
        <p:spPr>
          <a:xfrm>
            <a:off x="0" y="5832475"/>
            <a:ext cx="9144000" cy="0"/>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2268538" y="5851525"/>
            <a:ext cx="0" cy="1006475"/>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0" y="234950"/>
            <a:ext cx="9144000" cy="0"/>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sp>
        <p:nvSpPr>
          <p:cNvPr id="8" name="Title 7"/>
          <p:cNvSpPr>
            <a:spLocks noGrp="1"/>
          </p:cNvSpPr>
          <p:nvPr>
            <p:ph type="ctrTitle"/>
          </p:nvPr>
        </p:nvSpPr>
        <p:spPr>
          <a:xfrm>
            <a:off x="657687" y="1233973"/>
            <a:ext cx="6828800" cy="1828800"/>
          </a:xfrm>
        </p:spPr>
        <p:txBody>
          <a:bodyPr anchor="b"/>
          <a:lstStyle>
            <a:lvl1pPr>
              <a:defRPr b="1" i="0" cap="none" baseline="0">
                <a:solidFill>
                  <a:schemeClr val="tx1"/>
                </a:solidFill>
              </a:defRPr>
            </a:lvl1pPr>
          </a:lstStyle>
          <a:p>
            <a:r>
              <a:rPr lang="en-US" smtClean="0"/>
              <a:t>Click to edit Master title style</a:t>
            </a:r>
            <a:endParaRPr lang="en-US" dirty="0"/>
          </a:p>
        </p:txBody>
      </p:sp>
      <p:sp>
        <p:nvSpPr>
          <p:cNvPr id="9" name="Subtitle 8"/>
          <p:cNvSpPr>
            <a:spLocks noGrp="1"/>
          </p:cNvSpPr>
          <p:nvPr>
            <p:ph type="subTitle" idx="1"/>
          </p:nvPr>
        </p:nvSpPr>
        <p:spPr>
          <a:xfrm>
            <a:off x="2514600" y="6019800"/>
            <a:ext cx="5831114" cy="592798"/>
          </a:xfrm>
        </p:spPr>
        <p:txBody>
          <a:bodyPr anchor="ctr">
            <a:normAutofit/>
          </a:bodyPr>
          <a:lstStyle>
            <a:lvl1pPr marL="0" indent="0" algn="l">
              <a:buNone/>
              <a:defRPr sz="2600" b="0" i="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5969952"/>
            <a:ext cx="1744980" cy="769620"/>
          </a:xfrm>
          <a:prstGeom prst="rect">
            <a:avLst/>
          </a:prstGeom>
        </p:spPr>
      </p:pic>
    </p:spTree>
    <p:extLst>
      <p:ext uri="{BB962C8B-B14F-4D97-AF65-F5344CB8AC3E}">
        <p14:creationId xmlns:p14="http://schemas.microsoft.com/office/powerpoint/2010/main" val="23477102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298503699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Placeholder 21"/>
          <p:cNvSpPr>
            <a:spLocks noGrp="1"/>
          </p:cNvSpPr>
          <p:nvPr>
            <p:ph type="title"/>
          </p:nvPr>
        </p:nvSpPr>
        <p:spPr>
          <a:xfrm>
            <a:off x="609600" y="228600"/>
            <a:ext cx="8153400" cy="990600"/>
          </a:xfrm>
          <a:prstGeom prst="rect">
            <a:avLst/>
          </a:prstGeom>
        </p:spPr>
        <p:txBody>
          <a:bodyPr>
            <a:normAutofit/>
          </a:bodyPr>
          <a:lstStyle>
            <a:lvl1pPr>
              <a:defRPr>
                <a:solidFill>
                  <a:srgbClr val="007C66"/>
                </a:solidFill>
              </a:defRPr>
            </a:lvl1pPr>
          </a:lstStyle>
          <a:p>
            <a:r>
              <a:rPr lang="en-US" smtClean="0"/>
              <a:t>Click to edit Master title style</a:t>
            </a:r>
            <a:endParaRPr lang="en-US" dirty="0"/>
          </a:p>
        </p:txBody>
      </p:sp>
      <p:sp>
        <p:nvSpPr>
          <p:cNvPr id="8" name="Content Placeholder 8"/>
          <p:cNvSpPr>
            <a:spLocks noGrp="1"/>
          </p:cNvSpPr>
          <p:nvPr>
            <p:ph sz="quarter" idx="1"/>
          </p:nvPr>
        </p:nvSpPr>
        <p:spPr>
          <a:xfrm>
            <a:off x="606153" y="1589567"/>
            <a:ext cx="8159002" cy="4572000"/>
          </a:xfrm>
        </p:spPr>
        <p:txBody>
          <a:bodyPr/>
          <a:lstStyle>
            <a:lvl1pPr>
              <a:buClr>
                <a:srgbClr val="007C66"/>
              </a:buClr>
              <a:defRPr/>
            </a:lvl1pPr>
            <a:lvl2pPr>
              <a:buClr>
                <a:srgbClr val="007C66"/>
              </a:buClr>
              <a:defRPr/>
            </a:lvl2pPr>
            <a:lvl3pPr>
              <a:buClr>
                <a:srgbClr val="007C66"/>
              </a:buClr>
              <a:defRPr/>
            </a:lvl3pPr>
            <a:lvl4pPr>
              <a:buClr>
                <a:srgbClr val="007C66"/>
              </a:buClr>
              <a:defRPr/>
            </a:lvl4pPr>
            <a:lvl5pPr>
              <a:buClr>
                <a:srgbClr val="007C66"/>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9"/>
          <p:cNvSpPr>
            <a:spLocks noGrp="1"/>
          </p:cNvSpPr>
          <p:nvPr>
            <p:ph type="sldNum" sz="quarter" idx="10"/>
          </p:nvPr>
        </p:nvSpPr>
        <p:spPr>
          <a:xfrm>
            <a:off x="0" y="1271588"/>
            <a:ext cx="508000" cy="234950"/>
          </a:xfrm>
        </p:spPr>
        <p:txBody>
          <a:bodyPr/>
          <a:lstStyle>
            <a:lvl1pPr>
              <a:defRPr smtClean="0"/>
            </a:lvl1pPr>
          </a:lstStyle>
          <a:p>
            <a:pPr>
              <a:defRPr/>
            </a:pPr>
            <a:fld id="{B49935F3-9349-4484-9D38-EBA4BBE436CE}" type="slidenum">
              <a:rPr lang="en-US" altLang="en-US"/>
              <a:pPr>
                <a:defRPr/>
              </a:pPr>
              <a:t>‹#›</a:t>
            </a:fld>
            <a:endParaRPr lang="en-US" altLang="en-US" dirty="0"/>
          </a:p>
        </p:txBody>
      </p:sp>
    </p:spTree>
    <p:extLst>
      <p:ext uri="{BB962C8B-B14F-4D97-AF65-F5344CB8AC3E}">
        <p14:creationId xmlns:p14="http://schemas.microsoft.com/office/powerpoint/2010/main" val="4238392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6E1E923E-3644-4E3C-9864-E2138F838A31}" type="datetimeFigureOut">
              <a:rPr lang="en-US">
                <a:solidFill>
                  <a:srgbClr val="1F497D"/>
                </a:solidFill>
              </a:rPr>
              <a:pPr>
                <a:defRPr/>
              </a:pPr>
              <a:t>12/3/2018</a:t>
            </a:fld>
            <a:endParaRPr lang="en-US" dirty="0">
              <a:solidFill>
                <a:srgbClr val="1F497D"/>
              </a:solidFill>
            </a:endParaRPr>
          </a:p>
        </p:txBody>
      </p:sp>
      <p:sp>
        <p:nvSpPr>
          <p:cNvPr id="4" name="Footer Placeholder 2"/>
          <p:cNvSpPr>
            <a:spLocks noGrp="1"/>
          </p:cNvSpPr>
          <p:nvPr>
            <p:ph type="ftr" sz="quarter" idx="11"/>
          </p:nvPr>
        </p:nvSpPr>
        <p:spPr/>
        <p:txBody>
          <a:bodyPr/>
          <a:lstStyle>
            <a:lvl1pPr>
              <a:defRPr/>
            </a:lvl1pPr>
          </a:lstStyle>
          <a:p>
            <a:pPr>
              <a:defRPr/>
            </a:pPr>
            <a:endParaRPr lang="en-US" dirty="0">
              <a:solidFill>
                <a:srgbClr val="1F497D"/>
              </a:solidFill>
            </a:endParaRPr>
          </a:p>
        </p:txBody>
      </p:sp>
      <p:sp>
        <p:nvSpPr>
          <p:cNvPr id="5" name="Slide Number Placeholder 22"/>
          <p:cNvSpPr>
            <a:spLocks noGrp="1"/>
          </p:cNvSpPr>
          <p:nvPr>
            <p:ph type="sldNum" sz="quarter" idx="12"/>
          </p:nvPr>
        </p:nvSpPr>
        <p:spPr/>
        <p:txBody>
          <a:bodyPr/>
          <a:lstStyle>
            <a:lvl1pPr>
              <a:defRPr/>
            </a:lvl1pPr>
          </a:lstStyle>
          <a:p>
            <a:pPr>
              <a:defRPr/>
            </a:pPr>
            <a:fld id="{89D594D0-B7FB-40C6-A9AC-67F578A49532}" type="slidenum">
              <a:rPr lang="en-US" altLang="en-US"/>
              <a:pPr>
                <a:defRPr/>
              </a:pPr>
              <a:t>‹#›</a:t>
            </a:fld>
            <a:endParaRPr lang="en-US" altLang="en-US" dirty="0"/>
          </a:p>
        </p:txBody>
      </p:sp>
    </p:spTree>
    <p:extLst>
      <p:ext uri="{BB962C8B-B14F-4D97-AF65-F5344CB8AC3E}">
        <p14:creationId xmlns:p14="http://schemas.microsoft.com/office/powerpoint/2010/main" val="729035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9"/>
          <p:cNvSpPr>
            <a:spLocks noGrp="1"/>
          </p:cNvSpPr>
          <p:nvPr>
            <p:ph type="sldNum" sz="quarter" idx="10"/>
          </p:nvPr>
        </p:nvSpPr>
        <p:spPr/>
        <p:txBody>
          <a:bodyPr/>
          <a:lstStyle>
            <a:lvl1pPr>
              <a:defRPr smtClean="0"/>
            </a:lvl1pPr>
          </a:lstStyle>
          <a:p>
            <a:pPr>
              <a:defRPr/>
            </a:pPr>
            <a:fld id="{344B6B2D-C01B-4535-990B-4194A7DFB828}" type="slidenum">
              <a:rPr lang="en-US" altLang="en-US"/>
              <a:pPr>
                <a:defRPr/>
              </a:pPr>
              <a:t>‹#›</a:t>
            </a:fld>
            <a:endParaRPr lang="en-US" altLang="en-US" dirty="0"/>
          </a:p>
        </p:txBody>
      </p:sp>
    </p:spTree>
    <p:extLst>
      <p:ext uri="{BB962C8B-B14F-4D97-AF65-F5344CB8AC3E}">
        <p14:creationId xmlns:p14="http://schemas.microsoft.com/office/powerpoint/2010/main" val="1621114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dirty="0"/>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rgbClr val="BFBAAF"/>
          </a:solidFill>
        </p:spPr>
        <p:txBody>
          <a:bodyPr rtlCol="0" anchor="ctr"/>
          <a:lstStyle>
            <a:lvl1pPr marL="0" indent="0">
              <a:buFontTx/>
              <a:buNone/>
              <a:defRPr sz="2000" b="1">
                <a:solidFill>
                  <a:srgbClr val="000000"/>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rgbClr val="BFBAAF"/>
          </a:solidFill>
        </p:spPr>
        <p:txBody>
          <a:bodyPr rtlCol="0" anchor="ctr"/>
          <a:lstStyle>
            <a:lvl1pPr marL="0" indent="0">
              <a:buFontTx/>
              <a:buNone/>
              <a:defRPr sz="2000" b="1">
                <a:solidFill>
                  <a:schemeClr val="tx1"/>
                </a:solidFill>
              </a:defRPr>
            </a:lvl1pPr>
          </a:lstStyle>
          <a:p>
            <a:pPr lvl="0"/>
            <a:r>
              <a:rPr lang="en-US" smtClean="0"/>
              <a:t>Click to edit Master text styles</a:t>
            </a:r>
          </a:p>
        </p:txBody>
      </p:sp>
      <p:sp>
        <p:nvSpPr>
          <p:cNvPr id="7" name="Slide Number Placeholder 11"/>
          <p:cNvSpPr>
            <a:spLocks noGrp="1"/>
          </p:cNvSpPr>
          <p:nvPr>
            <p:ph type="sldNum" sz="quarter" idx="10"/>
          </p:nvPr>
        </p:nvSpPr>
        <p:spPr/>
        <p:txBody>
          <a:bodyPr/>
          <a:lstStyle>
            <a:lvl1pPr>
              <a:defRPr smtClean="0"/>
            </a:lvl1pPr>
          </a:lstStyle>
          <a:p>
            <a:pPr>
              <a:defRPr/>
            </a:pPr>
            <a:fld id="{1A682D1D-C7A4-4FF1-ACE1-5BED741775FD}" type="slidenum">
              <a:rPr lang="en-US" altLang="en-US"/>
              <a:pPr>
                <a:defRPr/>
              </a:pPr>
              <a:t>‹#›</a:t>
            </a:fld>
            <a:endParaRPr lang="en-US" altLang="en-US" dirty="0"/>
          </a:p>
        </p:txBody>
      </p:sp>
    </p:spTree>
    <p:extLst>
      <p:ext uri="{BB962C8B-B14F-4D97-AF65-F5344CB8AC3E}">
        <p14:creationId xmlns:p14="http://schemas.microsoft.com/office/powerpoint/2010/main" val="787980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1"/>
            </a:lvl1pPr>
          </a:lstStyle>
          <a:p>
            <a:r>
              <a:rPr lang="en-US" smtClean="0"/>
              <a:t>Click to edit Master title style</a:t>
            </a:r>
            <a:endParaRPr lang="en-US" dirty="0"/>
          </a:p>
        </p:txBody>
      </p:sp>
      <p:sp>
        <p:nvSpPr>
          <p:cNvPr id="3" name="Text Placeholder 2"/>
          <p:cNvSpPr>
            <a:spLocks noGrp="1"/>
          </p:cNvSpPr>
          <p:nvPr>
            <p:ph type="body" idx="2"/>
          </p:nvPr>
        </p:nvSpPr>
        <p:spPr>
          <a:xfrm>
            <a:off x="609600" y="1752600"/>
            <a:ext cx="1600200" cy="4343400"/>
          </a:xfrm>
          <a:solidFill>
            <a:srgbClr val="BFBAAF"/>
          </a:solidFill>
          <a:ln>
            <a:noFill/>
          </a:ln>
        </p:spPr>
        <p:style>
          <a:lnRef idx="2">
            <a:schemeClr val="accent1">
              <a:shade val="50000"/>
            </a:schemeClr>
          </a:lnRef>
          <a:fillRef idx="1">
            <a:schemeClr val="accent1"/>
          </a:fillRef>
          <a:effectRef idx="0">
            <a:schemeClr val="accent1"/>
          </a:effectRef>
          <a:fontRef idx="none"/>
        </p:style>
        <p:txBody>
          <a:bodyPr lIns="137160" tIns="182880" rIns="137160" bIns="91440">
            <a:normAutofit/>
          </a:bodyPr>
          <a:lstStyle>
            <a:lvl1pPr marL="0" indent="0">
              <a:spcAft>
                <a:spcPts val="1000"/>
              </a:spcAft>
              <a:buNone/>
              <a:defRPr sz="1600">
                <a:ln>
                  <a:noFill/>
                </a:ln>
                <a:solidFill>
                  <a:srgbClr val="000000"/>
                </a:solidFill>
                <a:latin typeface="Trebuchet MS"/>
                <a:cs typeface="Trebuchet MS"/>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6"/>
          <p:cNvSpPr>
            <a:spLocks noGrp="1"/>
          </p:cNvSpPr>
          <p:nvPr>
            <p:ph type="sldNum" sz="quarter" idx="10"/>
          </p:nvPr>
        </p:nvSpPr>
        <p:spPr/>
        <p:txBody>
          <a:bodyPr/>
          <a:lstStyle>
            <a:lvl1pPr>
              <a:defRPr smtClean="0"/>
            </a:lvl1pPr>
          </a:lstStyle>
          <a:p>
            <a:pPr>
              <a:defRPr/>
            </a:pPr>
            <a:fld id="{AA83ECE0-47BE-4E77-9DF3-E3A92A8A43B1}" type="slidenum">
              <a:rPr lang="en-US" altLang="en-US"/>
              <a:pPr>
                <a:defRPr/>
              </a:pPr>
              <a:t>‹#›</a:t>
            </a:fld>
            <a:endParaRPr lang="en-US" altLang="en-US" dirty="0"/>
          </a:p>
        </p:txBody>
      </p:sp>
    </p:spTree>
    <p:extLst>
      <p:ext uri="{BB962C8B-B14F-4D97-AF65-F5344CB8AC3E}">
        <p14:creationId xmlns:p14="http://schemas.microsoft.com/office/powerpoint/2010/main" val="117469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8541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lank Layout">
    <p:spTree>
      <p:nvGrpSpPr>
        <p:cNvPr id="1" name=""/>
        <p:cNvGrpSpPr/>
        <p:nvPr/>
      </p:nvGrpSpPr>
      <p:grpSpPr>
        <a:xfrm>
          <a:off x="0" y="0"/>
          <a:ext cx="0" cy="0"/>
          <a:chOff x="0" y="0"/>
          <a:chExt cx="0" cy="0"/>
        </a:xfrm>
      </p:grpSpPr>
      <p:sp>
        <p:nvSpPr>
          <p:cNvPr id="5"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6" name="Title 5"/>
          <p:cNvSpPr>
            <a:spLocks noGrp="1" noChangeArrowheads="1"/>
          </p:cNvSpPr>
          <p:nvPr>
            <p:ph type="title"/>
          </p:nvPr>
        </p:nvSpPr>
        <p:spPr bwMode="auto">
          <a:xfrm>
            <a:off x="91440" y="9144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latin typeface="Calibri" pitchFamily="34" charset="0"/>
              </a:defRPr>
            </a:lvl1pPr>
          </a:lstStyle>
          <a:p>
            <a:pPr lvl="0" algn="l" rtl="0" eaLnBrk="1" fontAlgn="base" hangingPunct="1">
              <a:spcBef>
                <a:spcPct val="0"/>
              </a:spcBef>
              <a:spcAft>
                <a:spcPct val="0"/>
              </a:spcAft>
            </a:pPr>
            <a:r>
              <a:rPr lang="en-US" smtClean="0"/>
              <a:t>Click to edit Master title style</a:t>
            </a:r>
            <a:endParaRPr lang="en-US" dirty="0" smtClean="0"/>
          </a:p>
        </p:txBody>
      </p:sp>
    </p:spTree>
    <p:extLst>
      <p:ext uri="{BB962C8B-B14F-4D97-AF65-F5344CB8AC3E}">
        <p14:creationId xmlns:p14="http://schemas.microsoft.com/office/powerpoint/2010/main" val="353910233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2FC1CB-702E-6145-B06F-E373BCAD72EC}" type="datetimeFigureOut">
              <a:rPr lang="en-US" smtClean="0"/>
              <a:pPr/>
              <a:t>12/3/2018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0957A21-8AF5-074A-BE1F-C3F6C5034B2F}" type="slidenum">
              <a:rPr lang="en-US" smtClean="0"/>
              <a:pPr/>
              <a:t>‹#›</a:t>
            </a:fld>
            <a:endParaRPr lang="en-US" dirty="0"/>
          </a:p>
        </p:txBody>
      </p:sp>
    </p:spTree>
    <p:extLst>
      <p:ext uri="{BB962C8B-B14F-4D97-AF65-F5344CB8AC3E}">
        <p14:creationId xmlns:p14="http://schemas.microsoft.com/office/powerpoint/2010/main" val="1392375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196"/>
          </a:schemeClr>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         </a:t>
            </a:r>
          </a:p>
          <a:p>
            <a:pPr lvl="4"/>
            <a:r>
              <a:rPr lang="en-US" altLang="en-US" dirty="0"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fld id="{098E937F-B6E5-4A82-BA59-70A84DCEEFDF}" type="datetimeFigureOut">
              <a:rPr lang="en-US">
                <a:solidFill>
                  <a:srgbClr val="1F497D"/>
                </a:solidFill>
              </a:rPr>
              <a:pPr>
                <a:defRPr/>
              </a:pPr>
              <a:t>12/3/2018</a:t>
            </a:fld>
            <a:endParaRPr lang="en-US" dirty="0">
              <a:solidFill>
                <a:srgbClr val="1F497D"/>
              </a:solidFill>
            </a:endParaRPr>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en-US" dirty="0">
              <a:solidFill>
                <a:srgbClr val="1F497D"/>
              </a:solidFill>
            </a:endParaRP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7"/>
          <p:cNvSpPr/>
          <p:nvPr/>
        </p:nvSpPr>
        <p:spPr>
          <a:xfrm>
            <a:off x="0" y="1279525"/>
            <a:ext cx="533400" cy="228600"/>
          </a:xfrm>
          <a:prstGeom prst="rect">
            <a:avLst/>
          </a:prstGeom>
          <a:solidFill>
            <a:srgbClr val="1EB53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ED2D25"/>
              </a:solidFill>
            </a:endParaRPr>
          </a:p>
        </p:txBody>
      </p:sp>
      <p:sp>
        <p:nvSpPr>
          <p:cNvPr id="9" name="Rectangle 8"/>
          <p:cNvSpPr/>
          <p:nvPr/>
        </p:nvSpPr>
        <p:spPr>
          <a:xfrm>
            <a:off x="590550" y="1279525"/>
            <a:ext cx="8553450" cy="228600"/>
          </a:xfrm>
          <a:prstGeom prst="rect">
            <a:avLst/>
          </a:prstGeom>
          <a:solidFill>
            <a:srgbClr val="B5B7B4"/>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6F2A8E"/>
              </a:solidFill>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eaLnBrk="1" hangingPunct="1">
              <a:defRPr sz="1400" b="1" smtClean="0">
                <a:solidFill>
                  <a:srgbClr val="FFFFFF"/>
                </a:solidFill>
                <a:latin typeface="Trebuchet MS" pitchFamily="34" charset="0"/>
              </a:defRPr>
            </a:lvl1pPr>
          </a:lstStyle>
          <a:p>
            <a:pPr fontAlgn="base">
              <a:spcBef>
                <a:spcPct val="0"/>
              </a:spcBef>
              <a:spcAft>
                <a:spcPct val="0"/>
              </a:spcAft>
              <a:defRPr/>
            </a:pPr>
            <a:fld id="{D458EE20-47D0-4CA8-A44C-8B147FBFADC7}" type="slidenum">
              <a:rPr lang="en-US" altLang="en-US">
                <a:cs typeface="Arial" charset="0"/>
              </a:rPr>
              <a:pPr fontAlgn="base">
                <a:spcBef>
                  <a:spcPct val="0"/>
                </a:spcBef>
                <a:spcAft>
                  <a:spcPct val="0"/>
                </a:spcAft>
                <a:defRPr/>
              </a:pPr>
              <a:t>‹#›</a:t>
            </a:fld>
            <a:endParaRPr lang="en-US" altLang="en-US" dirty="0">
              <a:cs typeface="Arial" charset="0"/>
            </a:endParaRPr>
          </a:p>
        </p:txBody>
      </p:sp>
      <p:sp>
        <p:nvSpPr>
          <p:cNvPr id="10" name="Rectangle 9"/>
          <p:cNvSpPr/>
          <p:nvPr/>
        </p:nvSpPr>
        <p:spPr bwMode="white">
          <a:xfrm>
            <a:off x="9525" y="6224588"/>
            <a:ext cx="9144000" cy="6064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2" name="Rectangle 11"/>
          <p:cNvSpPr/>
          <p:nvPr/>
        </p:nvSpPr>
        <p:spPr>
          <a:xfrm>
            <a:off x="3314700" y="6257925"/>
            <a:ext cx="5900738" cy="638175"/>
          </a:xfrm>
          <a:prstGeom prst="rect">
            <a:avLst/>
          </a:prstGeom>
          <a:solidFill>
            <a:srgbClr val="2EB135"/>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6E2A8E"/>
              </a:solidFill>
            </a:endParaRPr>
          </a:p>
        </p:txBody>
      </p:sp>
      <p:pic>
        <p:nvPicPr>
          <p:cNvPr id="1036" name="Picture 14" descr="acp.logo2.1c.w.eps"/>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52413" y="6418263"/>
            <a:ext cx="28321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0" y="6259513"/>
            <a:ext cx="9144000" cy="0"/>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3328988" y="6269038"/>
            <a:ext cx="0" cy="588962"/>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a:off x="561975" y="1281113"/>
            <a:ext cx="0" cy="227012"/>
          </a:xfrm>
          <a:prstGeom prst="line">
            <a:avLst/>
          </a:prstGeom>
          <a:ln w="57150" cmpd="sng">
            <a:solidFill>
              <a:srgbClr val="FFC82E"/>
            </a:solidFill>
          </a:ln>
        </p:spPr>
        <p:style>
          <a:lnRef idx="1">
            <a:schemeClr val="dk1"/>
          </a:lnRef>
          <a:fillRef idx="0">
            <a:schemeClr val="dk1"/>
          </a:fillRef>
          <a:effectRef idx="0">
            <a:schemeClr val="dk1"/>
          </a:effectRef>
          <a:fontRef idx="minor">
            <a:schemeClr val="tx1"/>
          </a:fontRef>
        </p:style>
      </p:cxnSp>
      <p:sp>
        <p:nvSpPr>
          <p:cNvPr id="1041" name="Rectangle 16"/>
          <p:cNvSpPr>
            <a:spLocks noChangeArrowheads="1"/>
          </p:cNvSpPr>
          <p:nvPr/>
        </p:nvSpPr>
        <p:spPr bwMode="auto">
          <a:xfrm>
            <a:off x="8482013" y="6408738"/>
            <a:ext cx="3667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 Cen MT" pitchFamily="34" charset="0"/>
                <a:cs typeface="Arial" charset="0"/>
              </a:defRPr>
            </a:lvl1pPr>
            <a:lvl2pPr marL="742950" indent="-285750">
              <a:defRPr>
                <a:solidFill>
                  <a:schemeClr val="tx1"/>
                </a:solidFill>
                <a:latin typeface="Tw Cen MT" pitchFamily="34" charset="0"/>
                <a:cs typeface="Arial" charset="0"/>
              </a:defRPr>
            </a:lvl2pPr>
            <a:lvl3pPr marL="1143000" indent="-228600">
              <a:defRPr>
                <a:solidFill>
                  <a:schemeClr val="tx1"/>
                </a:solidFill>
                <a:latin typeface="Tw Cen MT" pitchFamily="34" charset="0"/>
                <a:cs typeface="Arial" charset="0"/>
              </a:defRPr>
            </a:lvl3pPr>
            <a:lvl4pPr marL="1600200" indent="-228600">
              <a:defRPr>
                <a:solidFill>
                  <a:schemeClr val="tx1"/>
                </a:solidFill>
                <a:latin typeface="Tw Cen MT" pitchFamily="34" charset="0"/>
                <a:cs typeface="Arial" charset="0"/>
              </a:defRPr>
            </a:lvl4pPr>
            <a:lvl5pPr marL="2057400" indent="-228600">
              <a:defRPr>
                <a:solidFill>
                  <a:schemeClr val="tx1"/>
                </a:solidFill>
                <a:latin typeface="Tw Cen MT" pitchFamily="34" charset="0"/>
                <a:cs typeface="Arial" charset="0"/>
              </a:defRPr>
            </a:lvl5pPr>
            <a:lvl6pPr marL="2514600" indent="-228600" eaLnBrk="0" fontAlgn="base" hangingPunct="0">
              <a:spcBef>
                <a:spcPct val="0"/>
              </a:spcBef>
              <a:spcAft>
                <a:spcPct val="0"/>
              </a:spcAft>
              <a:defRPr>
                <a:solidFill>
                  <a:schemeClr val="tx1"/>
                </a:solidFill>
                <a:latin typeface="Tw Cen MT" pitchFamily="34" charset="0"/>
                <a:cs typeface="Arial" charset="0"/>
              </a:defRPr>
            </a:lvl6pPr>
            <a:lvl7pPr marL="2971800" indent="-228600" eaLnBrk="0" fontAlgn="base" hangingPunct="0">
              <a:spcBef>
                <a:spcPct val="0"/>
              </a:spcBef>
              <a:spcAft>
                <a:spcPct val="0"/>
              </a:spcAft>
              <a:defRPr>
                <a:solidFill>
                  <a:schemeClr val="tx1"/>
                </a:solidFill>
                <a:latin typeface="Tw Cen MT" pitchFamily="34" charset="0"/>
                <a:cs typeface="Arial" charset="0"/>
              </a:defRPr>
            </a:lvl7pPr>
            <a:lvl8pPr marL="3429000" indent="-228600" eaLnBrk="0" fontAlgn="base" hangingPunct="0">
              <a:spcBef>
                <a:spcPct val="0"/>
              </a:spcBef>
              <a:spcAft>
                <a:spcPct val="0"/>
              </a:spcAft>
              <a:defRPr>
                <a:solidFill>
                  <a:schemeClr val="tx1"/>
                </a:solidFill>
                <a:latin typeface="Tw Cen MT" pitchFamily="34" charset="0"/>
                <a:cs typeface="Arial" charset="0"/>
              </a:defRPr>
            </a:lvl8pPr>
            <a:lvl9pPr marL="3886200" indent="-228600" eaLnBrk="0" fontAlgn="base" hangingPunct="0">
              <a:spcBef>
                <a:spcPct val="0"/>
              </a:spcBef>
              <a:spcAft>
                <a:spcPct val="0"/>
              </a:spcAft>
              <a:defRPr>
                <a:solidFill>
                  <a:schemeClr val="tx1"/>
                </a:solidFill>
                <a:latin typeface="Tw Cen MT" pitchFamily="34" charset="0"/>
                <a:cs typeface="Arial" charset="0"/>
              </a:defRPr>
            </a:lvl9pPr>
          </a:lstStyle>
          <a:p>
            <a:pPr fontAlgn="base">
              <a:spcBef>
                <a:spcPct val="0"/>
              </a:spcBef>
              <a:spcAft>
                <a:spcPct val="0"/>
              </a:spcAft>
              <a:defRPr/>
            </a:pPr>
            <a:fld id="{95BFA39A-8C90-4185-859F-22B2C3805FEA}" type="slidenum">
              <a:rPr lang="en-US" altLang="en-US" sz="1200" b="1" smtClean="0">
                <a:solidFill>
                  <a:prstClr val="white"/>
                </a:solidFill>
                <a:latin typeface="Calibri" pitchFamily="34" charset="0"/>
              </a:rPr>
              <a:pPr fontAlgn="base">
                <a:spcBef>
                  <a:spcPct val="0"/>
                </a:spcBef>
                <a:spcAft>
                  <a:spcPct val="0"/>
                </a:spcAft>
                <a:defRPr/>
              </a:pPr>
              <a:t>‹#›</a:t>
            </a:fld>
            <a:endParaRPr lang="en-US" altLang="en-US" sz="1200" dirty="0" smtClean="0">
              <a:solidFill>
                <a:prstClr val="white"/>
              </a:solidFill>
              <a:latin typeface="Calibri" pitchFamily="34" charset="0"/>
            </a:endParaRPr>
          </a:p>
        </p:txBody>
      </p:sp>
      <p:pic>
        <p:nvPicPr>
          <p:cNvPr id="2" name="Picture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12865" y="6406547"/>
            <a:ext cx="2711196" cy="313944"/>
          </a:xfrm>
          <a:prstGeom prst="rect">
            <a:avLst/>
          </a:prstGeom>
        </p:spPr>
      </p:pic>
    </p:spTree>
    <p:extLst>
      <p:ext uri="{BB962C8B-B14F-4D97-AF65-F5344CB8AC3E}">
        <p14:creationId xmlns:p14="http://schemas.microsoft.com/office/powerpoint/2010/main" val="20171810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iming>
    <p:tnLst>
      <p:par>
        <p:cTn id="1" dur="indefinite" restart="never" nodeType="tmRoot"/>
      </p:par>
    </p:tnLst>
  </p:timing>
  <p:txStyles>
    <p:titleStyle>
      <a:lvl1pPr algn="l" rtl="0" eaLnBrk="0" fontAlgn="base" hangingPunct="0">
        <a:spcBef>
          <a:spcPct val="0"/>
        </a:spcBef>
        <a:spcAft>
          <a:spcPct val="0"/>
        </a:spcAft>
        <a:defRPr sz="3600" b="1" kern="1200">
          <a:solidFill>
            <a:srgbClr val="007E66"/>
          </a:solidFill>
          <a:latin typeface="Calibri"/>
          <a:ea typeface="Calibri" pitchFamily="34" charset="0"/>
          <a:cs typeface="Calibri"/>
        </a:defRPr>
      </a:lvl1pPr>
      <a:lvl2pPr algn="l" rtl="0" eaLnBrk="0" fontAlgn="base" hangingPunct="0">
        <a:spcBef>
          <a:spcPct val="0"/>
        </a:spcBef>
        <a:spcAft>
          <a:spcPct val="0"/>
        </a:spcAft>
        <a:defRPr sz="3600" b="1">
          <a:solidFill>
            <a:srgbClr val="007E66"/>
          </a:solidFill>
          <a:latin typeface="Calibri" pitchFamily="34" charset="0"/>
          <a:ea typeface="Calibri" pitchFamily="34" charset="0"/>
          <a:cs typeface="Calibri" pitchFamily="34" charset="0"/>
        </a:defRPr>
      </a:lvl2pPr>
      <a:lvl3pPr algn="l" rtl="0" eaLnBrk="0" fontAlgn="base" hangingPunct="0">
        <a:spcBef>
          <a:spcPct val="0"/>
        </a:spcBef>
        <a:spcAft>
          <a:spcPct val="0"/>
        </a:spcAft>
        <a:defRPr sz="3600" b="1">
          <a:solidFill>
            <a:srgbClr val="007E66"/>
          </a:solidFill>
          <a:latin typeface="Calibri" pitchFamily="34" charset="0"/>
          <a:ea typeface="Calibri" pitchFamily="34" charset="0"/>
          <a:cs typeface="Calibri" pitchFamily="34" charset="0"/>
        </a:defRPr>
      </a:lvl3pPr>
      <a:lvl4pPr algn="l" rtl="0" eaLnBrk="0" fontAlgn="base" hangingPunct="0">
        <a:spcBef>
          <a:spcPct val="0"/>
        </a:spcBef>
        <a:spcAft>
          <a:spcPct val="0"/>
        </a:spcAft>
        <a:defRPr sz="3600" b="1">
          <a:solidFill>
            <a:srgbClr val="007E66"/>
          </a:solidFill>
          <a:latin typeface="Calibri" pitchFamily="34" charset="0"/>
          <a:ea typeface="Calibri" pitchFamily="34" charset="0"/>
          <a:cs typeface="Calibri" pitchFamily="34" charset="0"/>
        </a:defRPr>
      </a:lvl4pPr>
      <a:lvl5pPr algn="l" rtl="0" eaLnBrk="0" fontAlgn="base" hangingPunct="0">
        <a:spcBef>
          <a:spcPct val="0"/>
        </a:spcBef>
        <a:spcAft>
          <a:spcPct val="0"/>
        </a:spcAft>
        <a:defRPr sz="3600" b="1">
          <a:solidFill>
            <a:srgbClr val="007E66"/>
          </a:solidFill>
          <a:latin typeface="Calibri" pitchFamily="34" charset="0"/>
          <a:ea typeface="Calibri" pitchFamily="34" charset="0"/>
          <a:cs typeface="Calibri" pitchFamily="34" charset="0"/>
        </a:defRPr>
      </a:lvl5pPr>
      <a:lvl6pPr marL="4572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6pPr>
      <a:lvl7pPr marL="9144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7pPr>
      <a:lvl8pPr marL="13716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8pPr>
      <a:lvl9pPr marL="18288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9pPr>
    </p:titleStyle>
    <p:bodyStyle>
      <a:lvl1pPr marL="457200" indent="-457200" algn="l" rtl="0" eaLnBrk="0" fontAlgn="base" hangingPunct="0">
        <a:spcBef>
          <a:spcPts val="700"/>
        </a:spcBef>
        <a:spcAft>
          <a:spcPct val="0"/>
        </a:spcAft>
        <a:buClr>
          <a:srgbClr val="1EB53A"/>
        </a:buClr>
        <a:buSzPct val="115000"/>
        <a:buFont typeface="Wingdings" pitchFamily="2" charset="2"/>
        <a:buChar char="§"/>
        <a:defRPr sz="2900" kern="1200">
          <a:solidFill>
            <a:schemeClr val="tx1"/>
          </a:solidFill>
          <a:latin typeface="Calibri"/>
          <a:ea typeface="Calibri" pitchFamily="34" charset="0"/>
          <a:cs typeface="Calibri"/>
        </a:defRPr>
      </a:lvl1pPr>
      <a:lvl2pPr marL="822325" indent="-457200" algn="l" rtl="0" eaLnBrk="0" fontAlgn="base" hangingPunct="0">
        <a:spcBef>
          <a:spcPts val="550"/>
        </a:spcBef>
        <a:spcAft>
          <a:spcPct val="0"/>
        </a:spcAft>
        <a:buClr>
          <a:srgbClr val="1EB53A"/>
        </a:buClr>
        <a:buSzPct val="115000"/>
        <a:buFont typeface="Arial" charset="0"/>
        <a:buChar char="•"/>
        <a:defRPr sz="2600" kern="1200">
          <a:solidFill>
            <a:schemeClr val="tx1"/>
          </a:solidFill>
          <a:latin typeface="Calibri"/>
          <a:ea typeface="Calibri" pitchFamily="34" charset="0"/>
          <a:cs typeface="Calibri"/>
        </a:defRPr>
      </a:lvl2pPr>
      <a:lvl3pPr marL="1028700" indent="-342900" algn="l" rtl="0" eaLnBrk="0" fontAlgn="base" hangingPunct="0">
        <a:spcBef>
          <a:spcPts val="500"/>
        </a:spcBef>
        <a:spcAft>
          <a:spcPct val="0"/>
        </a:spcAft>
        <a:buClr>
          <a:srgbClr val="1EB53A"/>
        </a:buClr>
        <a:buSzPct val="75000"/>
        <a:buFont typeface="Arial" charset="0"/>
        <a:buChar char="•"/>
        <a:defRPr sz="2300" kern="1200">
          <a:solidFill>
            <a:schemeClr val="tx1"/>
          </a:solidFill>
          <a:latin typeface="Calibri"/>
          <a:ea typeface="Calibri" pitchFamily="34" charset="0"/>
          <a:cs typeface="Calibri"/>
        </a:defRPr>
      </a:lvl3pPr>
      <a:lvl4pPr marL="1485900" indent="-342900" algn="l" rtl="0" eaLnBrk="0" fontAlgn="base" hangingPunct="0">
        <a:spcBef>
          <a:spcPts val="400"/>
        </a:spcBef>
        <a:spcAft>
          <a:spcPct val="0"/>
        </a:spcAft>
        <a:buClr>
          <a:srgbClr val="1EB53A"/>
        </a:buClr>
        <a:buSzPct val="75000"/>
        <a:buFont typeface="Arial" charset="0"/>
        <a:buChar char="•"/>
        <a:defRPr sz="2000" kern="1200">
          <a:solidFill>
            <a:schemeClr val="tx1"/>
          </a:solidFill>
          <a:latin typeface="Calibri"/>
          <a:ea typeface="Calibri" pitchFamily="34" charset="0"/>
          <a:cs typeface="Calibri"/>
        </a:defRPr>
      </a:lvl4pPr>
      <a:lvl5pPr marL="1943100" indent="-342900" algn="l" rtl="0" eaLnBrk="0" fontAlgn="base" hangingPunct="0">
        <a:spcBef>
          <a:spcPts val="400"/>
        </a:spcBef>
        <a:spcAft>
          <a:spcPct val="0"/>
        </a:spcAft>
        <a:buClr>
          <a:srgbClr val="1EB53A"/>
        </a:buClr>
        <a:buSzPct val="75000"/>
        <a:buFont typeface="Arial" charset="0"/>
        <a:buChar char="•"/>
        <a:defRPr sz="2000" kern="1200">
          <a:solidFill>
            <a:schemeClr val="tx1"/>
          </a:solidFill>
          <a:latin typeface="Calibri"/>
          <a:ea typeface="Calibri" pitchFamily="34" charset="0"/>
          <a:cs typeface="Calibri"/>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c.gov/vaccines/schedules/downloads/adult/adult-combined-schedule.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hyperlink" Target="http://www.cdc.gov/vaccines/hcp/patient-ed/adults/for-practice/standards/index.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cdc.gov/mmwr/preview/mmwrhtml/mm6436a1.ht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cdc.gov/vaccines/imz-managers/coverage/adultvaxview/pubs-resources/NHIS-2016.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cdc.gov/vaccines/imz-managers/coverage/adultvaxview/pubs-resources/NHIS-2016.html"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cdc.gov/vaccines/imz-managers/coverage/adultvaxview/pubs-resources/NHIS-2016.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cdc.gov/vaccines/imz-managers/coverage/adultvaxview/pubs-resources/NHIS-2016.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thecommunityguide.org/vaccines/index.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cdc.gov/mmwr/preview/mmwrhtml/mm6305a4.ht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hyperlink" Target="http://www.adultvaccination.com/doc/Survey_Fact_Sheet.pdf"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hyperlink" Target="http://www.ama-assn.org/amednews/2009/08/03/prsc0803.htm" TargetMode="Externa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thecommunityguide.org/vaccines/clientreminder.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archinte.jamanetwork.com/article.aspx?articleid=1105941"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ww.thecommunityguide.org/vaccines/providerreminder.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immunizationed.org/standingorders" TargetMode="External"/><Relationship Id="rId2" Type="http://schemas.openxmlformats.org/officeDocument/2006/relationships/hyperlink" Target="https://www.acponline.org/sites/default/files/documents/clinical_information/resources/adult_immunization/final_nov_2015_standing_orders_webinar.pptx" TargetMode="External"/><Relationship Id="rId1" Type="http://schemas.openxmlformats.org/officeDocument/2006/relationships/slideLayout" Target="../slideLayouts/slideLayout2.xml"/><Relationship Id="rId6" Type="http://schemas.openxmlformats.org/officeDocument/2006/relationships/hyperlink" Target="http://www.nyc.gov/html/doh/html/imm/flu-ptk6.shtml" TargetMode="External"/><Relationship Id="rId5" Type="http://schemas.openxmlformats.org/officeDocument/2006/relationships/hyperlink" Target="http://www.mass.gov/Eeohhs2/docs/dph/cdc/immunization/mso_protocols_general.pdf" TargetMode="External"/><Relationship Id="rId4" Type="http://schemas.openxmlformats.org/officeDocument/2006/relationships/hyperlink" Target="http://www.immunize.org/standingorders/"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cdc.gov/vaccines/programs/iis/contacts-registry-staff.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cdc.gov/vaccines/hcp/patient-ed/adults/index.html" TargetMode="External"/><Relationship Id="rId2" Type="http://schemas.openxmlformats.org/officeDocument/2006/relationships/hyperlink" Target="http://acponline.org/ai" TargetMode="External"/><Relationship Id="rId1" Type="http://schemas.openxmlformats.org/officeDocument/2006/relationships/slideLayout" Target="../slideLayouts/slideLayout2.xml"/><Relationship Id="rId6" Type="http://schemas.openxmlformats.org/officeDocument/2006/relationships/hyperlink" Target="http://www.izsummitpartners.org/wp-content/uploads/2014/05/AdultVaccineMessaging.pdf" TargetMode="External"/><Relationship Id="rId5" Type="http://schemas.openxmlformats.org/officeDocument/2006/relationships/hyperlink" Target="http://www2a.cdc.gov/vaccines/ed/whatworks/index.html" TargetMode="External"/><Relationship Id="rId4" Type="http://schemas.openxmlformats.org/officeDocument/2006/relationships/hyperlink" Target="http://www.immunize.org/adult-vaccination/resources.asp"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aafp.org/fpm/1999/0400/p25.html" TargetMode="External"/><Relationship Id="rId2" Type="http://schemas.openxmlformats.org/officeDocument/2006/relationships/hyperlink" Target="https://www.ahrq.gov/professionals/prevention-chronic-care/improve/system/pfhandbook/mod14.html" TargetMode="External"/><Relationship Id="rId1" Type="http://schemas.openxmlformats.org/officeDocument/2006/relationships/slideLayout" Target="../slideLayouts/slideLayout2.xml"/><Relationship Id="rId6" Type="http://schemas.openxmlformats.org/officeDocument/2006/relationships/hyperlink" Target="https://www.go2itech.org/2017/07/involving-patients-in-qi-the-caribbean-collaborative-careqic/" TargetMode="External"/><Relationship Id="rId5" Type="http://schemas.openxmlformats.org/officeDocument/2006/relationships/hyperlink" Target="http://www.ihi.org/communities/blogs/make-patients-on-the-qi-team-the-norm-not-the-exception" TargetMode="External"/><Relationship Id="rId4" Type="http://schemas.openxmlformats.org/officeDocument/2006/relationships/hyperlink" Target="http://www.ihi.org/resources/Pages/HowtoImprove/ScienceofImprovementFormingtheTeam.aspx"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850" y="2409359"/>
            <a:ext cx="6828800" cy="1828800"/>
          </a:xfrm>
        </p:spPr>
        <p:txBody>
          <a:bodyPr/>
          <a:lstStyle/>
          <a:p>
            <a:r>
              <a:rPr lang="en-US" dirty="0" smtClean="0"/>
              <a:t>Adult Immunization and Quality Improvement for Residents</a:t>
            </a:r>
            <a:br>
              <a:rPr lang="en-US" dirty="0" smtClean="0"/>
            </a:br>
            <a:r>
              <a:rPr lang="en-US" dirty="0"/>
              <a:t/>
            </a:r>
            <a:br>
              <a:rPr lang="en-US" dirty="0"/>
            </a:br>
            <a:r>
              <a:rPr lang="en-US" dirty="0" smtClean="0"/>
              <a:t>Module 2 – Quality Improvement in Adult Immunization</a:t>
            </a:r>
            <a:endParaRPr lang="en-US" dirty="0"/>
          </a:p>
        </p:txBody>
      </p:sp>
      <p:pic>
        <p:nvPicPr>
          <p:cNvPr id="4" name="image2.jpeg"/>
          <p:cNvPicPr/>
          <p:nvPr/>
        </p:nvPicPr>
        <p:blipFill>
          <a:blip r:embed="rId2" cstate="print"/>
          <a:stretch>
            <a:fillRect/>
          </a:stretch>
        </p:blipFill>
        <p:spPr>
          <a:xfrm>
            <a:off x="6831965" y="6079661"/>
            <a:ext cx="2033270" cy="473075"/>
          </a:xfrm>
          <a:prstGeom prst="rect">
            <a:avLst/>
          </a:prstGeom>
        </p:spPr>
      </p:pic>
      <p:sp>
        <p:nvSpPr>
          <p:cNvPr id="6" name="Subtitle 2"/>
          <p:cNvSpPr>
            <a:spLocks noGrp="1"/>
          </p:cNvSpPr>
          <p:nvPr>
            <p:ph type="subTitle" idx="1"/>
          </p:nvPr>
        </p:nvSpPr>
        <p:spPr>
          <a:xfrm>
            <a:off x="6629400" y="5486400"/>
            <a:ext cx="2438400" cy="228600"/>
          </a:xfrm>
        </p:spPr>
        <p:txBody>
          <a:bodyPr>
            <a:normAutofit fontScale="40000" lnSpcReduction="20000"/>
          </a:bodyPr>
          <a:lstStyle/>
          <a:p>
            <a:pPr algn="just"/>
            <a:r>
              <a:rPr lang="en-US" dirty="0" smtClean="0"/>
              <a:t>	Updated November 2018</a:t>
            </a:r>
            <a:endParaRPr lang="en-US" dirty="0"/>
          </a:p>
        </p:txBody>
      </p:sp>
    </p:spTree>
    <p:extLst>
      <p:ext uri="{BB962C8B-B14F-4D97-AF65-F5344CB8AC3E}">
        <p14:creationId xmlns:p14="http://schemas.microsoft.com/office/powerpoint/2010/main" val="1685472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774" y="88751"/>
            <a:ext cx="8655424" cy="990600"/>
          </a:xfrm>
        </p:spPr>
        <p:txBody>
          <a:bodyPr/>
          <a:lstStyle/>
          <a:p>
            <a:r>
              <a:rPr lang="en-US" dirty="0" smtClean="0"/>
              <a:t>KNOW THE RECOMMENDATIONS …</a:t>
            </a:r>
            <a:endParaRPr lang="en-US" dirty="0"/>
          </a:p>
        </p:txBody>
      </p:sp>
      <p:sp>
        <p:nvSpPr>
          <p:cNvPr id="5" name="TextBox 4"/>
          <p:cNvSpPr txBox="1"/>
          <p:nvPr/>
        </p:nvSpPr>
        <p:spPr>
          <a:xfrm>
            <a:off x="209774" y="896034"/>
            <a:ext cx="8655424" cy="307777"/>
          </a:xfrm>
          <a:prstGeom prst="rect">
            <a:avLst/>
          </a:prstGeom>
          <a:solidFill>
            <a:schemeClr val="accent2">
              <a:lumMod val="20000"/>
              <a:lumOff val="80000"/>
            </a:schemeClr>
          </a:solidFill>
        </p:spPr>
        <p:txBody>
          <a:bodyPr wrap="square" rtlCol="0">
            <a:spAutoFit/>
          </a:bodyPr>
          <a:lstStyle/>
          <a:p>
            <a:r>
              <a:rPr lang="en-US" sz="1400" dirty="0" smtClean="0"/>
              <a:t>ACIP Adult Schedule- should be updated annually so the slide set remains current.  </a:t>
            </a:r>
            <a:r>
              <a:rPr lang="en-US" sz="1400" u="sng" dirty="0" smtClean="0"/>
              <a:t>See source link below</a:t>
            </a:r>
            <a:r>
              <a:rPr lang="en-US" sz="1400" dirty="0" smtClean="0"/>
              <a:t>.</a:t>
            </a:r>
            <a:endParaRPr lang="en-US" sz="1400" dirty="0"/>
          </a:p>
        </p:txBody>
      </p:sp>
      <p:sp>
        <p:nvSpPr>
          <p:cNvPr id="3" name="TextBox 2"/>
          <p:cNvSpPr txBox="1"/>
          <p:nvPr/>
        </p:nvSpPr>
        <p:spPr>
          <a:xfrm>
            <a:off x="3323647" y="6520070"/>
            <a:ext cx="5701084" cy="276999"/>
          </a:xfrm>
          <a:prstGeom prst="rect">
            <a:avLst/>
          </a:prstGeom>
          <a:noFill/>
        </p:spPr>
        <p:txBody>
          <a:bodyPr wrap="square" rtlCol="0">
            <a:spAutoFit/>
          </a:bodyPr>
          <a:lstStyle/>
          <a:p>
            <a:r>
              <a:rPr lang="en-US" sz="1200" dirty="0">
                <a:hlinkClick r:id="rId3"/>
              </a:rPr>
              <a:t>https://</a:t>
            </a:r>
            <a:r>
              <a:rPr lang="en-US" sz="1200" dirty="0" smtClean="0">
                <a:hlinkClick r:id="rId3"/>
              </a:rPr>
              <a:t>www.cdc.gov/vaccines/schedules/downloads/adult/adult-combined-schedule.pdf</a:t>
            </a:r>
            <a:r>
              <a:rPr lang="en-US" sz="1200" dirty="0" smtClean="0"/>
              <a:t> </a:t>
            </a:r>
            <a:endParaRPr lang="en-US" sz="1200" dirty="0"/>
          </a:p>
        </p:txBody>
      </p:sp>
      <p:pic>
        <p:nvPicPr>
          <p:cNvPr id="6" name="Picture 5"/>
          <p:cNvPicPr>
            <a:picLocks noChangeAspect="1"/>
          </p:cNvPicPr>
          <p:nvPr/>
        </p:nvPicPr>
        <p:blipFill>
          <a:blip r:embed="rId4"/>
          <a:stretch>
            <a:fillRect/>
          </a:stretch>
        </p:blipFill>
        <p:spPr>
          <a:xfrm>
            <a:off x="-1" y="1478604"/>
            <a:ext cx="9185523" cy="4832159"/>
          </a:xfrm>
          <a:prstGeom prst="rect">
            <a:avLst/>
          </a:prstGeom>
          <a:effectLst>
            <a:glow>
              <a:schemeClr val="accent1">
                <a:alpha val="40000"/>
              </a:schemeClr>
            </a:glow>
            <a:outerShdw blurRad="50800" dist="50800" dir="5400000" algn="ctr" rotWithShape="0">
              <a:srgbClr val="000000"/>
            </a:outerShdw>
          </a:effectLst>
        </p:spPr>
      </p:pic>
    </p:spTree>
    <p:extLst>
      <p:ext uri="{BB962C8B-B14F-4D97-AF65-F5344CB8AC3E}">
        <p14:creationId xmlns:p14="http://schemas.microsoft.com/office/powerpoint/2010/main" val="2837452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775" y="156880"/>
            <a:ext cx="8153400" cy="990600"/>
          </a:xfrm>
        </p:spPr>
        <p:txBody>
          <a:bodyPr>
            <a:normAutofit fontScale="90000"/>
          </a:bodyPr>
          <a:lstStyle/>
          <a:p>
            <a:r>
              <a:rPr lang="en-US" dirty="0" smtClean="0"/>
              <a:t>Standards for Adult Immunization Practice</a:t>
            </a:r>
            <a:endParaRPr lang="en-US" dirty="0"/>
          </a:p>
        </p:txBody>
      </p:sp>
      <p:sp>
        <p:nvSpPr>
          <p:cNvPr id="3" name="Content Placeholder 2"/>
          <p:cNvSpPr>
            <a:spLocks noGrp="1"/>
          </p:cNvSpPr>
          <p:nvPr>
            <p:ph sz="quarter" idx="1"/>
          </p:nvPr>
        </p:nvSpPr>
        <p:spPr>
          <a:xfrm>
            <a:off x="259174" y="1598532"/>
            <a:ext cx="8633813" cy="4572000"/>
          </a:xfrm>
        </p:spPr>
        <p:txBody>
          <a:bodyPr/>
          <a:lstStyle/>
          <a:p>
            <a:pPr marL="0" indent="0">
              <a:buNone/>
            </a:pPr>
            <a:r>
              <a:rPr lang="en-US" b="1" u="sng" dirty="0" smtClean="0"/>
              <a:t>ALL</a:t>
            </a:r>
            <a:r>
              <a:rPr lang="en-US" dirty="0" smtClean="0"/>
              <a:t> providers should incorporate an immunization needs assessment into every clinical encounter with a strong recommendation to vaccinate!</a:t>
            </a:r>
          </a:p>
          <a:p>
            <a:pPr marL="514350" indent="-514350">
              <a:buFont typeface="+mj-lt"/>
              <a:buAutoNum type="arabicPeriod"/>
            </a:pPr>
            <a:r>
              <a:rPr lang="en-US" dirty="0" smtClean="0">
                <a:solidFill>
                  <a:srgbClr val="2EB135"/>
                </a:solidFill>
              </a:rPr>
              <a:t>ASSESS</a:t>
            </a:r>
            <a:r>
              <a:rPr lang="en-US" dirty="0" smtClean="0"/>
              <a:t> immunization status</a:t>
            </a:r>
          </a:p>
          <a:p>
            <a:pPr marL="514350" indent="-514350">
              <a:buFont typeface="+mj-lt"/>
              <a:buAutoNum type="arabicPeriod"/>
            </a:pPr>
            <a:r>
              <a:rPr lang="en-US" u="sng" dirty="0" smtClean="0"/>
              <a:t>Strongly</a:t>
            </a:r>
            <a:r>
              <a:rPr lang="en-US" dirty="0" smtClean="0"/>
              <a:t> </a:t>
            </a:r>
            <a:r>
              <a:rPr lang="en-US" dirty="0" smtClean="0">
                <a:solidFill>
                  <a:srgbClr val="2EB135"/>
                </a:solidFill>
              </a:rPr>
              <a:t>RECOMMEND</a:t>
            </a:r>
            <a:r>
              <a:rPr lang="en-US" dirty="0" smtClean="0"/>
              <a:t> needed vaccines</a:t>
            </a:r>
          </a:p>
          <a:p>
            <a:pPr marL="514350" indent="-514350">
              <a:buFont typeface="+mj-lt"/>
              <a:buAutoNum type="arabicPeriod"/>
            </a:pPr>
            <a:r>
              <a:rPr lang="en-US" dirty="0" smtClean="0">
                <a:solidFill>
                  <a:srgbClr val="2EB135"/>
                </a:solidFill>
              </a:rPr>
              <a:t>ADMINISTER</a:t>
            </a:r>
            <a:r>
              <a:rPr lang="en-US" dirty="0" smtClean="0"/>
              <a:t> needed vaccines  </a:t>
            </a:r>
          </a:p>
          <a:p>
            <a:pPr marL="0" indent="0">
              <a:buNone/>
            </a:pPr>
            <a:r>
              <a:rPr lang="en-US" dirty="0" smtClean="0"/>
              <a:t>      (or, if unable, REFER patients -&gt; vaccinating provider)</a:t>
            </a:r>
          </a:p>
          <a:p>
            <a:pPr marL="0" indent="0">
              <a:buNone/>
            </a:pPr>
            <a:r>
              <a:rPr lang="en-US" dirty="0" smtClean="0">
                <a:solidFill>
                  <a:srgbClr val="2EB135"/>
                </a:solidFill>
              </a:rPr>
              <a:t>4.  DOCUMENT</a:t>
            </a:r>
            <a:r>
              <a:rPr lang="en-US" dirty="0" smtClean="0"/>
              <a:t> received vaccines</a:t>
            </a:r>
            <a:endParaRPr lang="en-US" dirty="0"/>
          </a:p>
        </p:txBody>
      </p:sp>
      <p:sp>
        <p:nvSpPr>
          <p:cNvPr id="4" name="TextBox 3"/>
          <p:cNvSpPr txBox="1"/>
          <p:nvPr/>
        </p:nvSpPr>
        <p:spPr>
          <a:xfrm>
            <a:off x="3339352" y="6410853"/>
            <a:ext cx="6046694" cy="261610"/>
          </a:xfrm>
          <a:prstGeom prst="rect">
            <a:avLst/>
          </a:prstGeom>
          <a:noFill/>
        </p:spPr>
        <p:txBody>
          <a:bodyPr wrap="square" rtlCol="0">
            <a:spAutoFit/>
          </a:bodyPr>
          <a:lstStyle/>
          <a:p>
            <a:r>
              <a:rPr lang="en-US" sz="1100" dirty="0">
                <a:latin typeface="Calibri" pitchFamily="34" charset="0"/>
                <a:hlinkClick r:id="rId2"/>
              </a:rPr>
              <a:t>http://www.cdc.gov/vaccines/hcp/patient-ed/adults/for-practice/standards/</a:t>
            </a:r>
            <a:r>
              <a:rPr lang="en-US" sz="1100" dirty="0" smtClean="0">
                <a:latin typeface="Calibri" panose="020F0502020204030204" pitchFamily="34" charset="0"/>
                <a:hlinkClick r:id="rId2"/>
              </a:rPr>
              <a:t>index.html</a:t>
            </a:r>
            <a:r>
              <a:rPr lang="en-US" sz="1100" dirty="0" smtClean="0">
                <a:latin typeface="Calibri" panose="020F0502020204030204" pitchFamily="34" charset="0"/>
              </a:rPr>
              <a:t> </a:t>
            </a:r>
            <a:endParaRPr lang="en-US" sz="1100" dirty="0">
              <a:latin typeface="Calibri" panose="020F0502020204030204" pitchFamily="34" charset="0"/>
            </a:endParaRPr>
          </a:p>
        </p:txBody>
      </p:sp>
    </p:spTree>
    <p:extLst>
      <p:ext uri="{BB962C8B-B14F-4D97-AF65-F5344CB8AC3E}">
        <p14:creationId xmlns:p14="http://schemas.microsoft.com/office/powerpoint/2010/main" val="10655857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nvPr>
        </p:nvGraphicFramePr>
        <p:xfrm>
          <a:off x="-2" y="747836"/>
          <a:ext cx="9144001" cy="5502741"/>
        </p:xfrm>
        <a:graphic>
          <a:graphicData uri="http://schemas.openxmlformats.org/drawingml/2006/table">
            <a:tbl>
              <a:tblPr firstRow="1" bandRow="1">
                <a:tableStyleId>{5C22544A-7EE6-4342-B048-85BDC9FD1C3A}</a:tableStyleId>
              </a:tblPr>
              <a:tblGrid>
                <a:gridCol w="5293165">
                  <a:extLst>
                    <a:ext uri="{9D8B030D-6E8A-4147-A177-3AD203B41FA5}">
                      <a16:colId xmlns:a16="http://schemas.microsoft.com/office/drawing/2014/main" val="20000"/>
                    </a:ext>
                  </a:extLst>
                </a:gridCol>
                <a:gridCol w="1894825">
                  <a:extLst>
                    <a:ext uri="{9D8B030D-6E8A-4147-A177-3AD203B41FA5}">
                      <a16:colId xmlns:a16="http://schemas.microsoft.com/office/drawing/2014/main" val="20001"/>
                    </a:ext>
                  </a:extLst>
                </a:gridCol>
                <a:gridCol w="1956011">
                  <a:extLst>
                    <a:ext uri="{9D8B030D-6E8A-4147-A177-3AD203B41FA5}">
                      <a16:colId xmlns:a16="http://schemas.microsoft.com/office/drawing/2014/main" val="20002"/>
                    </a:ext>
                  </a:extLst>
                </a:gridCol>
              </a:tblGrid>
              <a:tr h="3290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50" dirty="0" smtClean="0">
                          <a:latin typeface="Calibri" panose="020F0502020204030204" pitchFamily="34" charset="0"/>
                        </a:rPr>
                        <a:t>Vaccine [Population]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50" dirty="0" smtClean="0">
                          <a:latin typeface="Calibri" panose="020F0502020204030204" pitchFamily="34" charset="0"/>
                        </a:rPr>
                        <a:t>2013</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50" dirty="0" smtClean="0">
                          <a:latin typeface="Calibri" panose="020F0502020204030204" pitchFamily="34" charset="0"/>
                        </a:rPr>
                        <a:t>2016</a:t>
                      </a:r>
                    </a:p>
                  </a:txBody>
                  <a:tcPr/>
                </a:tc>
                <a:extLst>
                  <a:ext uri="{0D108BD9-81ED-4DB2-BD59-A6C34878D82A}">
                    <a16:rowId xmlns:a16="http://schemas.microsoft.com/office/drawing/2014/main" val="10000"/>
                  </a:ext>
                </a:extLst>
              </a:tr>
              <a:tr h="348853">
                <a:tc>
                  <a:txBody>
                    <a:bodyPr/>
                    <a:lstStyle/>
                    <a:p>
                      <a:r>
                        <a:rPr lang="en-US" sz="1650" b="1" dirty="0" smtClean="0">
                          <a:latin typeface="Calibri" pitchFamily="34" charset="0"/>
                        </a:rPr>
                        <a:t>  Influenza</a:t>
                      </a:r>
                      <a:endParaRPr lang="en-US" sz="1650" b="1" dirty="0">
                        <a:latin typeface="Calibri" pitchFamily="34" charset="0"/>
                      </a:endParaRPr>
                    </a:p>
                  </a:txBody>
                  <a:tcPr/>
                </a:tc>
                <a:tc>
                  <a:txBody>
                    <a:bodyPr/>
                    <a:lstStyle/>
                    <a:p>
                      <a:pPr algn="ctr"/>
                      <a:endParaRPr lang="en-US" sz="1650" b="1" dirty="0">
                        <a:latin typeface="Calibri" pitchFamily="34" charset="0"/>
                      </a:endParaRPr>
                    </a:p>
                  </a:txBody>
                  <a:tcPr/>
                </a:tc>
                <a:tc>
                  <a:txBody>
                    <a:bodyPr/>
                    <a:lstStyle/>
                    <a:p>
                      <a:pPr algn="ctr"/>
                      <a:endParaRPr lang="en-US" sz="1650" b="1" dirty="0">
                        <a:latin typeface="Calibri" pitchFamily="34" charset="0"/>
                      </a:endParaRPr>
                    </a:p>
                  </a:txBody>
                  <a:tcPr/>
                </a:tc>
                <a:extLst>
                  <a:ext uri="{0D108BD9-81ED-4DB2-BD59-A6C34878D82A}">
                    <a16:rowId xmlns:a16="http://schemas.microsoft.com/office/drawing/2014/main" val="10001"/>
                  </a:ext>
                </a:extLst>
              </a:tr>
              <a:tr h="329041">
                <a:tc>
                  <a:txBody>
                    <a:bodyPr/>
                    <a:lstStyle/>
                    <a:p>
                      <a:r>
                        <a:rPr lang="en-US" sz="1650" dirty="0" smtClean="0">
                          <a:latin typeface="Calibri" pitchFamily="34" charset="0"/>
                        </a:rPr>
                        <a:t>    Influenza – All Adults</a:t>
                      </a:r>
                      <a:endParaRPr lang="en-US" sz="1650" dirty="0">
                        <a:latin typeface="Calibri" pitchFamily="34" charset="0"/>
                      </a:endParaRPr>
                    </a:p>
                  </a:txBody>
                  <a:tcPr/>
                </a:tc>
                <a:tc>
                  <a:txBody>
                    <a:bodyPr/>
                    <a:lstStyle/>
                    <a:p>
                      <a:pPr algn="ctr"/>
                      <a:r>
                        <a:rPr lang="en-US" sz="1650" dirty="0" smtClean="0">
                          <a:latin typeface="Calibri" pitchFamily="34" charset="0"/>
                        </a:rPr>
                        <a:t>42.7 %</a:t>
                      </a:r>
                      <a:endParaRPr lang="en-US" sz="1650" dirty="0">
                        <a:latin typeface="Calibri" pitchFamily="34" charset="0"/>
                      </a:endParaRPr>
                    </a:p>
                  </a:txBody>
                  <a:tcPr/>
                </a:tc>
                <a:tc>
                  <a:txBody>
                    <a:bodyPr/>
                    <a:lstStyle/>
                    <a:p>
                      <a:pPr algn="ctr"/>
                      <a:r>
                        <a:rPr lang="en-US" sz="1650" dirty="0" smtClean="0">
                          <a:latin typeface="Calibri" pitchFamily="34" charset="0"/>
                        </a:rPr>
                        <a:t>43.5</a:t>
                      </a:r>
                      <a:r>
                        <a:rPr lang="en-US" sz="1650" baseline="0" dirty="0" smtClean="0">
                          <a:latin typeface="Calibri" pitchFamily="34" charset="0"/>
                        </a:rPr>
                        <a:t> </a:t>
                      </a:r>
                      <a:r>
                        <a:rPr lang="en-US" sz="1650" dirty="0" smtClean="0">
                          <a:latin typeface="Calibri" pitchFamily="34" charset="0"/>
                        </a:rPr>
                        <a:t>%</a:t>
                      </a:r>
                      <a:endParaRPr lang="en-US" sz="1650" dirty="0">
                        <a:latin typeface="Calibri" pitchFamily="34" charset="0"/>
                      </a:endParaRPr>
                    </a:p>
                  </a:txBody>
                  <a:tcPr/>
                </a:tc>
                <a:extLst>
                  <a:ext uri="{0D108BD9-81ED-4DB2-BD59-A6C34878D82A}">
                    <a16:rowId xmlns:a16="http://schemas.microsoft.com/office/drawing/2014/main" val="10002"/>
                  </a:ext>
                </a:extLst>
              </a:tr>
              <a:tr h="329041">
                <a:tc>
                  <a:txBody>
                    <a:bodyPr/>
                    <a:lstStyle/>
                    <a:p>
                      <a:r>
                        <a:rPr lang="en-US" sz="1650" dirty="0" smtClean="0">
                          <a:latin typeface="Calibri" pitchFamily="34" charset="0"/>
                        </a:rPr>
                        <a:t>    [All] 19</a:t>
                      </a:r>
                      <a:r>
                        <a:rPr lang="en-US" sz="1650" baseline="0" dirty="0" smtClean="0">
                          <a:latin typeface="Calibri" pitchFamily="34" charset="0"/>
                        </a:rPr>
                        <a:t> – 49 years</a:t>
                      </a:r>
                      <a:endParaRPr lang="en-US" sz="1650" dirty="0">
                        <a:latin typeface="Calibri" pitchFamily="34" charset="0"/>
                      </a:endParaRPr>
                    </a:p>
                  </a:txBody>
                  <a:tcPr/>
                </a:tc>
                <a:tc>
                  <a:txBody>
                    <a:bodyPr/>
                    <a:lstStyle/>
                    <a:p>
                      <a:pPr algn="ctr"/>
                      <a:r>
                        <a:rPr lang="en-US" sz="1650" dirty="0" smtClean="0">
                          <a:latin typeface="Calibri" pitchFamily="34" charset="0"/>
                        </a:rPr>
                        <a:t>30.4 %</a:t>
                      </a:r>
                      <a:endParaRPr lang="en-US" sz="1650" dirty="0">
                        <a:latin typeface="Calibri" pitchFamily="34" charset="0"/>
                      </a:endParaRPr>
                    </a:p>
                  </a:txBody>
                  <a:tcPr/>
                </a:tc>
                <a:tc>
                  <a:txBody>
                    <a:bodyPr/>
                    <a:lstStyle/>
                    <a:p>
                      <a:pPr algn="ctr"/>
                      <a:r>
                        <a:rPr lang="en-US" sz="1650" dirty="0" smtClean="0">
                          <a:latin typeface="Calibri" pitchFamily="34" charset="0"/>
                        </a:rPr>
                        <a:t>32.1</a:t>
                      </a:r>
                      <a:r>
                        <a:rPr lang="en-US" sz="1650" baseline="0" dirty="0" smtClean="0">
                          <a:latin typeface="Calibri" pitchFamily="34" charset="0"/>
                        </a:rPr>
                        <a:t> </a:t>
                      </a:r>
                      <a:r>
                        <a:rPr lang="en-US" sz="1650" dirty="0" smtClean="0">
                          <a:latin typeface="Calibri" pitchFamily="34" charset="0"/>
                        </a:rPr>
                        <a:t>%</a:t>
                      </a:r>
                      <a:endParaRPr lang="en-US" sz="1650" dirty="0">
                        <a:latin typeface="Calibri" pitchFamily="34" charset="0"/>
                      </a:endParaRPr>
                    </a:p>
                  </a:txBody>
                  <a:tcPr/>
                </a:tc>
                <a:extLst>
                  <a:ext uri="{0D108BD9-81ED-4DB2-BD59-A6C34878D82A}">
                    <a16:rowId xmlns:a16="http://schemas.microsoft.com/office/drawing/2014/main" val="10003"/>
                  </a:ext>
                </a:extLst>
              </a:tr>
              <a:tr h="329041">
                <a:tc>
                  <a:txBody>
                    <a:bodyPr/>
                    <a:lstStyle/>
                    <a:p>
                      <a:r>
                        <a:rPr kumimoji="0" lang="en-US" sz="1650" kern="1200" dirty="0" smtClean="0">
                          <a:effectLst/>
                          <a:latin typeface="Calibri" pitchFamily="34" charset="0"/>
                        </a:rPr>
                        <a:t>    [All] 50 – 64 years</a:t>
                      </a:r>
                      <a:endParaRPr lang="en-US" sz="1650" i="0" dirty="0">
                        <a:latin typeface="Calibri" pitchFamily="34" charset="0"/>
                      </a:endParaRPr>
                    </a:p>
                  </a:txBody>
                  <a:tcPr/>
                </a:tc>
                <a:tc>
                  <a:txBody>
                    <a:bodyPr/>
                    <a:lstStyle/>
                    <a:p>
                      <a:pPr algn="ctr"/>
                      <a:r>
                        <a:rPr lang="en-US" sz="1650" dirty="0" smtClean="0">
                          <a:latin typeface="Calibri" pitchFamily="34" charset="0"/>
                        </a:rPr>
                        <a:t>48.0 %</a:t>
                      </a:r>
                      <a:endParaRPr lang="en-US" sz="1650" dirty="0">
                        <a:latin typeface="Calibri" pitchFamily="34" charset="0"/>
                      </a:endParaRPr>
                    </a:p>
                  </a:txBody>
                  <a:tcPr/>
                </a:tc>
                <a:tc>
                  <a:txBody>
                    <a:bodyPr/>
                    <a:lstStyle/>
                    <a:p>
                      <a:pPr algn="ctr"/>
                      <a:r>
                        <a:rPr lang="en-US" sz="1650" dirty="0" smtClean="0">
                          <a:solidFill>
                            <a:srgbClr val="FF0000"/>
                          </a:solidFill>
                          <a:latin typeface="Calibri" pitchFamily="34" charset="0"/>
                        </a:rPr>
                        <a:t>46.4</a:t>
                      </a:r>
                      <a:r>
                        <a:rPr lang="en-US" sz="1650" baseline="0" dirty="0" smtClean="0">
                          <a:solidFill>
                            <a:srgbClr val="FF0000"/>
                          </a:solidFill>
                          <a:latin typeface="Calibri" pitchFamily="34" charset="0"/>
                        </a:rPr>
                        <a:t> %</a:t>
                      </a:r>
                      <a:endParaRPr lang="en-US" sz="1650" dirty="0">
                        <a:solidFill>
                          <a:srgbClr val="FF0000"/>
                        </a:solidFill>
                        <a:latin typeface="Calibri" pitchFamily="34" charset="0"/>
                      </a:endParaRPr>
                    </a:p>
                  </a:txBody>
                  <a:tcPr/>
                </a:tc>
                <a:extLst>
                  <a:ext uri="{0D108BD9-81ED-4DB2-BD59-A6C34878D82A}">
                    <a16:rowId xmlns:a16="http://schemas.microsoft.com/office/drawing/2014/main" val="10004"/>
                  </a:ext>
                </a:extLst>
              </a:tr>
              <a:tr h="329041">
                <a:tc>
                  <a:txBody>
                    <a:bodyPr/>
                    <a:lstStyle/>
                    <a:p>
                      <a:r>
                        <a:rPr kumimoji="0" lang="en-US" sz="1650" kern="1200" dirty="0" smtClean="0">
                          <a:effectLst/>
                          <a:latin typeface="Calibri" pitchFamily="34" charset="0"/>
                        </a:rPr>
                        <a:t>    </a:t>
                      </a:r>
                      <a:r>
                        <a:rPr kumimoji="0" lang="en-US" sz="1650" u="sng" kern="1200" dirty="0" smtClean="0">
                          <a:effectLst/>
                          <a:latin typeface="Calibri" pitchFamily="34" charset="0"/>
                        </a:rPr>
                        <a:t>&gt;</a:t>
                      </a:r>
                      <a:r>
                        <a:rPr kumimoji="0" lang="en-US" sz="1650" kern="1200" dirty="0" smtClean="0">
                          <a:effectLst/>
                          <a:latin typeface="Calibri" pitchFamily="34" charset="0"/>
                        </a:rPr>
                        <a:t> 65 years</a:t>
                      </a:r>
                      <a:endParaRPr lang="en-US" sz="1650" i="0" dirty="0">
                        <a:latin typeface="Calibri" pitchFamily="34" charset="0"/>
                      </a:endParaRPr>
                    </a:p>
                  </a:txBody>
                  <a:tcPr/>
                </a:tc>
                <a:tc>
                  <a:txBody>
                    <a:bodyPr/>
                    <a:lstStyle/>
                    <a:p>
                      <a:pPr algn="ctr"/>
                      <a:r>
                        <a:rPr lang="en-US" sz="1650" dirty="0" smtClean="0">
                          <a:latin typeface="Calibri" pitchFamily="34" charset="0"/>
                        </a:rPr>
                        <a:t>71.7%</a:t>
                      </a:r>
                      <a:endParaRPr lang="en-US" sz="1650" dirty="0">
                        <a:latin typeface="Calibri" pitchFamily="34" charset="0"/>
                      </a:endParaRPr>
                    </a:p>
                  </a:txBody>
                  <a:tcPr/>
                </a:tc>
                <a:tc>
                  <a:txBody>
                    <a:bodyPr/>
                    <a:lstStyle/>
                    <a:p>
                      <a:pPr algn="ctr"/>
                      <a:r>
                        <a:rPr lang="en-US" sz="1650" dirty="0" smtClean="0">
                          <a:solidFill>
                            <a:srgbClr val="FF0000"/>
                          </a:solidFill>
                          <a:latin typeface="Calibri" pitchFamily="34" charset="0"/>
                        </a:rPr>
                        <a:t>70.4 %</a:t>
                      </a:r>
                      <a:endParaRPr lang="en-US" sz="1650" dirty="0">
                        <a:solidFill>
                          <a:srgbClr val="FF0000"/>
                        </a:solidFill>
                        <a:latin typeface="Calibri" pitchFamily="34" charset="0"/>
                      </a:endParaRPr>
                    </a:p>
                  </a:txBody>
                  <a:tcPr/>
                </a:tc>
                <a:extLst>
                  <a:ext uri="{0D108BD9-81ED-4DB2-BD59-A6C34878D82A}">
                    <a16:rowId xmlns:a16="http://schemas.microsoft.com/office/drawing/2014/main" val="10005"/>
                  </a:ext>
                </a:extLst>
              </a:tr>
              <a:tr h="329041">
                <a:tc>
                  <a:txBody>
                    <a:bodyPr/>
                    <a:lstStyle/>
                    <a:p>
                      <a:r>
                        <a:rPr kumimoji="0" lang="en-US" sz="1650" kern="1200" dirty="0" smtClean="0">
                          <a:effectLst/>
                          <a:latin typeface="Calibri" pitchFamily="34" charset="0"/>
                        </a:rPr>
                        <a:t>    HCW [All]</a:t>
                      </a:r>
                      <a:endParaRPr lang="en-US" sz="1650" dirty="0">
                        <a:latin typeface="Calibri"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50" dirty="0" smtClean="0">
                          <a:latin typeface="Calibri" pitchFamily="34" charset="0"/>
                        </a:rPr>
                        <a:t>75.2 %</a:t>
                      </a:r>
                    </a:p>
                  </a:txBody>
                  <a:tcPr/>
                </a:tc>
                <a:tc>
                  <a:txBody>
                    <a:bodyPr/>
                    <a:lstStyle/>
                    <a:p>
                      <a:pPr algn="ctr"/>
                      <a:r>
                        <a:rPr lang="en-US" sz="1650" dirty="0" smtClean="0">
                          <a:latin typeface="Calibri" pitchFamily="34" charset="0"/>
                        </a:rPr>
                        <a:t>(no data)</a:t>
                      </a:r>
                      <a:endParaRPr lang="en-US" sz="1650" dirty="0">
                        <a:latin typeface="Calibri" pitchFamily="34" charset="0"/>
                      </a:endParaRPr>
                    </a:p>
                  </a:txBody>
                  <a:tcPr/>
                </a:tc>
                <a:extLst>
                  <a:ext uri="{0D108BD9-81ED-4DB2-BD59-A6C34878D82A}">
                    <a16:rowId xmlns:a16="http://schemas.microsoft.com/office/drawing/2014/main" val="10006"/>
                  </a:ext>
                </a:extLst>
              </a:tr>
              <a:tr h="353288">
                <a:tc>
                  <a:txBody>
                    <a:bodyPr/>
                    <a:lstStyle/>
                    <a:p>
                      <a:r>
                        <a:rPr kumimoji="0" lang="en-US" sz="1650" b="1" kern="1200" dirty="0" smtClean="0">
                          <a:effectLst/>
                          <a:latin typeface="Calibri" pitchFamily="34" charset="0"/>
                        </a:rPr>
                        <a:t>  PPS23 &amp; PCV13</a:t>
                      </a:r>
                      <a:endParaRPr lang="en-US" sz="1650" b="1" dirty="0">
                        <a:latin typeface="Calibri"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50" b="1" dirty="0" smtClean="0">
                        <a:latin typeface="Calibri" panose="020F050202020403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50" b="1" dirty="0" smtClean="0">
                        <a:latin typeface="Calibri" panose="020F0502020204030204" pitchFamily="34" charset="0"/>
                      </a:endParaRPr>
                    </a:p>
                  </a:txBody>
                  <a:tcPr/>
                </a:tc>
                <a:extLst>
                  <a:ext uri="{0D108BD9-81ED-4DB2-BD59-A6C34878D82A}">
                    <a16:rowId xmlns:a16="http://schemas.microsoft.com/office/drawing/2014/main" val="10007"/>
                  </a:ext>
                </a:extLst>
              </a:tr>
              <a:tr h="329041">
                <a:tc>
                  <a:txBody>
                    <a:bodyPr/>
                    <a:lstStyle/>
                    <a:p>
                      <a:r>
                        <a:rPr kumimoji="0" lang="en-US" sz="1650" kern="1200" dirty="0" smtClean="0">
                          <a:effectLst/>
                          <a:latin typeface="Calibri" pitchFamily="34" charset="0"/>
                        </a:rPr>
                        <a:t>    High risk 19 –</a:t>
                      </a:r>
                      <a:r>
                        <a:rPr kumimoji="0" lang="en-US" sz="1650" kern="1200" baseline="0" dirty="0" smtClean="0">
                          <a:effectLst/>
                          <a:latin typeface="Calibri" pitchFamily="34" charset="0"/>
                        </a:rPr>
                        <a:t> </a:t>
                      </a:r>
                      <a:r>
                        <a:rPr kumimoji="0" lang="en-US" sz="1650" kern="1200" dirty="0" smtClean="0">
                          <a:effectLst/>
                          <a:latin typeface="Calibri" pitchFamily="34" charset="0"/>
                        </a:rPr>
                        <a:t>49 years</a:t>
                      </a:r>
                      <a:endParaRPr lang="en-US" sz="1650" dirty="0">
                        <a:latin typeface="Calibri" pitchFamily="34" charset="0"/>
                      </a:endParaRPr>
                    </a:p>
                  </a:txBody>
                  <a:tcPr/>
                </a:tc>
                <a:tc>
                  <a:txBody>
                    <a:bodyPr/>
                    <a:lstStyle/>
                    <a:p>
                      <a:pPr algn="ctr"/>
                      <a:r>
                        <a:rPr lang="en-US" sz="1650" dirty="0" smtClean="0">
                          <a:latin typeface="Calibri" pitchFamily="34" charset="0"/>
                        </a:rPr>
                        <a:t>21.2 %</a:t>
                      </a:r>
                      <a:endParaRPr lang="en-US" sz="1650" dirty="0">
                        <a:latin typeface="Calibri" pitchFamily="34" charset="0"/>
                        <a:cs typeface="Calibri"/>
                      </a:endParaRPr>
                    </a:p>
                  </a:txBody>
                  <a:tcPr/>
                </a:tc>
                <a:tc>
                  <a:txBody>
                    <a:bodyPr/>
                    <a:lstStyle/>
                    <a:p>
                      <a:pPr algn="ctr"/>
                      <a:r>
                        <a:rPr lang="en-US" sz="1650" dirty="0" smtClean="0">
                          <a:latin typeface="Calibri" pitchFamily="34" charset="0"/>
                        </a:rPr>
                        <a:t>24.0</a:t>
                      </a:r>
                      <a:r>
                        <a:rPr lang="en-US" sz="1650" baseline="0" dirty="0" smtClean="0">
                          <a:latin typeface="Calibri" pitchFamily="34" charset="0"/>
                        </a:rPr>
                        <a:t> %</a:t>
                      </a:r>
                      <a:endParaRPr lang="en-US" sz="1650" dirty="0">
                        <a:latin typeface="Calibri" pitchFamily="34" charset="0"/>
                        <a:cs typeface="Calibri"/>
                      </a:endParaRPr>
                    </a:p>
                  </a:txBody>
                  <a:tcPr/>
                </a:tc>
                <a:extLst>
                  <a:ext uri="{0D108BD9-81ED-4DB2-BD59-A6C34878D82A}">
                    <a16:rowId xmlns:a16="http://schemas.microsoft.com/office/drawing/2014/main" val="10008"/>
                  </a:ext>
                </a:extLst>
              </a:tr>
              <a:tr h="329041">
                <a:tc>
                  <a:txBody>
                    <a:bodyPr/>
                    <a:lstStyle/>
                    <a:p>
                      <a:r>
                        <a:rPr kumimoji="0" lang="en-US" sz="1650" u="none" kern="1200" dirty="0" smtClean="0">
                          <a:effectLst/>
                          <a:latin typeface="Calibri" pitchFamily="34" charset="0"/>
                        </a:rPr>
                        <a:t>    </a:t>
                      </a:r>
                      <a:r>
                        <a:rPr kumimoji="0" lang="en-US" sz="1650" u="sng" kern="1200" dirty="0" smtClean="0">
                          <a:effectLst/>
                          <a:latin typeface="Calibri" pitchFamily="34" charset="0"/>
                        </a:rPr>
                        <a:t>&gt;</a:t>
                      </a:r>
                      <a:r>
                        <a:rPr kumimoji="0" lang="en-US" sz="1650" kern="1200" dirty="0" smtClean="0">
                          <a:effectLst/>
                          <a:latin typeface="Calibri" pitchFamily="34" charset="0"/>
                        </a:rPr>
                        <a:t> 65 years</a:t>
                      </a:r>
                      <a:endParaRPr lang="en-US" sz="1650" dirty="0">
                        <a:latin typeface="Calibri" pitchFamily="34" charset="0"/>
                      </a:endParaRPr>
                    </a:p>
                  </a:txBody>
                  <a:tcPr/>
                </a:tc>
                <a:tc>
                  <a:txBody>
                    <a:bodyPr/>
                    <a:lstStyle/>
                    <a:p>
                      <a:pPr algn="ctr"/>
                      <a:r>
                        <a:rPr lang="en-US" sz="1650" dirty="0" smtClean="0">
                          <a:latin typeface="Calibri" pitchFamily="34" charset="0"/>
                        </a:rPr>
                        <a:t>59.7 %</a:t>
                      </a:r>
                      <a:endParaRPr lang="en-US" sz="1650" dirty="0">
                        <a:latin typeface="Calibri" pitchFamily="34" charset="0"/>
                        <a:cs typeface="Calibri"/>
                      </a:endParaRPr>
                    </a:p>
                  </a:txBody>
                  <a:tcPr/>
                </a:tc>
                <a:tc>
                  <a:txBody>
                    <a:bodyPr/>
                    <a:lstStyle/>
                    <a:p>
                      <a:pPr algn="ctr"/>
                      <a:r>
                        <a:rPr lang="en-US" sz="1650" dirty="0" smtClean="0">
                          <a:latin typeface="Calibri" pitchFamily="34" charset="0"/>
                        </a:rPr>
                        <a:t>66.9 %</a:t>
                      </a:r>
                      <a:endParaRPr lang="en-US" sz="1650" dirty="0">
                        <a:latin typeface="Calibri" pitchFamily="34" charset="0"/>
                        <a:cs typeface="Calibri"/>
                      </a:endParaRPr>
                    </a:p>
                  </a:txBody>
                  <a:tcPr/>
                </a:tc>
                <a:extLst>
                  <a:ext uri="{0D108BD9-81ED-4DB2-BD59-A6C34878D82A}">
                    <a16:rowId xmlns:a16="http://schemas.microsoft.com/office/drawing/2014/main" val="10009"/>
                  </a:ext>
                </a:extLst>
              </a:tr>
              <a:tr h="329041">
                <a:tc>
                  <a:txBody>
                    <a:bodyPr/>
                    <a:lstStyle/>
                    <a:p>
                      <a:r>
                        <a:rPr kumimoji="0" lang="en-US" sz="1650" b="1" kern="1200" dirty="0" smtClean="0">
                          <a:effectLst/>
                          <a:latin typeface="Calibri" pitchFamily="34" charset="0"/>
                        </a:rPr>
                        <a:t>  Tetanus </a:t>
                      </a:r>
                      <a:r>
                        <a:rPr kumimoji="0" lang="en-US" sz="1650" b="0" kern="1200" dirty="0" smtClean="0">
                          <a:effectLst/>
                          <a:latin typeface="Calibri" pitchFamily="34" charset="0"/>
                        </a:rPr>
                        <a:t>[19 – 49 years, received past 10 years]</a:t>
                      </a:r>
                      <a:endParaRPr lang="en-US" sz="1650" b="0" dirty="0">
                        <a:latin typeface="Calibri" pitchFamily="34" charset="0"/>
                      </a:endParaRPr>
                    </a:p>
                  </a:txBody>
                  <a:tcPr/>
                </a:tc>
                <a:tc>
                  <a:txBody>
                    <a:bodyPr/>
                    <a:lstStyle/>
                    <a:p>
                      <a:pPr algn="ctr"/>
                      <a:r>
                        <a:rPr lang="en-US" sz="1650" dirty="0" smtClean="0">
                          <a:latin typeface="Calibri" pitchFamily="34" charset="0"/>
                        </a:rPr>
                        <a:t>62.9 %</a:t>
                      </a:r>
                      <a:endParaRPr lang="en-US" sz="1650" dirty="0">
                        <a:latin typeface="Calibri" pitchFamily="34" charset="0"/>
                        <a:cs typeface="Calibri"/>
                      </a:endParaRPr>
                    </a:p>
                  </a:txBody>
                  <a:tcPr/>
                </a:tc>
                <a:tc>
                  <a:txBody>
                    <a:bodyPr/>
                    <a:lstStyle/>
                    <a:p>
                      <a:pPr algn="ctr"/>
                      <a:r>
                        <a:rPr lang="en-US" sz="1650" dirty="0" smtClean="0">
                          <a:solidFill>
                            <a:srgbClr val="FF0000"/>
                          </a:solidFill>
                          <a:latin typeface="Calibri" pitchFamily="34" charset="0"/>
                        </a:rPr>
                        <a:t>62.8 %</a:t>
                      </a:r>
                      <a:endParaRPr lang="en-US" sz="1650" dirty="0">
                        <a:solidFill>
                          <a:srgbClr val="FF0000"/>
                        </a:solidFill>
                        <a:latin typeface="Calibri" pitchFamily="34" charset="0"/>
                        <a:cs typeface="Calibri"/>
                      </a:endParaRPr>
                    </a:p>
                  </a:txBody>
                  <a:tcPr/>
                </a:tc>
                <a:extLst>
                  <a:ext uri="{0D108BD9-81ED-4DB2-BD59-A6C34878D82A}">
                    <a16:rowId xmlns:a16="http://schemas.microsoft.com/office/drawing/2014/main" val="10010"/>
                  </a:ext>
                </a:extLst>
              </a:tr>
              <a:tr h="329041">
                <a:tc>
                  <a:txBody>
                    <a:bodyPr/>
                    <a:lstStyle/>
                    <a:p>
                      <a:r>
                        <a:rPr lang="en-US" sz="1650" b="1" dirty="0" smtClean="0">
                          <a:latin typeface="Calibri" pitchFamily="34" charset="0"/>
                        </a:rPr>
                        <a:t>  Tetanus/Pertussis</a:t>
                      </a:r>
                      <a:r>
                        <a:rPr lang="en-US" sz="1650" b="1" baseline="0" dirty="0" smtClean="0">
                          <a:latin typeface="Calibri" pitchFamily="34" charset="0"/>
                        </a:rPr>
                        <a:t> </a:t>
                      </a:r>
                      <a:r>
                        <a:rPr lang="en-US" sz="1650" b="0" baseline="0" dirty="0" smtClean="0">
                          <a:latin typeface="Calibri" pitchFamily="34" charset="0"/>
                        </a:rPr>
                        <a:t>[19+, received in past 10 years]</a:t>
                      </a:r>
                      <a:endParaRPr lang="en-US" sz="1650" b="0" dirty="0">
                        <a:latin typeface="Calibri" pitchFamily="34" charset="0"/>
                      </a:endParaRPr>
                    </a:p>
                  </a:txBody>
                  <a:tcPr/>
                </a:tc>
                <a:tc>
                  <a:txBody>
                    <a:bodyPr/>
                    <a:lstStyle/>
                    <a:p>
                      <a:pPr algn="ctr"/>
                      <a:r>
                        <a:rPr lang="en-US" sz="1650" dirty="0" smtClean="0">
                          <a:latin typeface="Calibri" pitchFamily="34" charset="0"/>
                        </a:rPr>
                        <a:t>17.2 %</a:t>
                      </a:r>
                      <a:endParaRPr lang="en-US" sz="1650" dirty="0">
                        <a:latin typeface="Calibri" pitchFamily="34" charset="0"/>
                      </a:endParaRPr>
                    </a:p>
                  </a:txBody>
                  <a:tcPr/>
                </a:tc>
                <a:tc>
                  <a:txBody>
                    <a:bodyPr/>
                    <a:lstStyle/>
                    <a:p>
                      <a:pPr algn="ctr"/>
                      <a:r>
                        <a:rPr lang="en-US" sz="1650" dirty="0" smtClean="0">
                          <a:solidFill>
                            <a:srgbClr val="2EB135"/>
                          </a:solidFill>
                          <a:latin typeface="Calibri" pitchFamily="34" charset="0"/>
                        </a:rPr>
                        <a:t>26.6</a:t>
                      </a:r>
                      <a:r>
                        <a:rPr lang="en-US" sz="1650" baseline="0" dirty="0" smtClean="0">
                          <a:solidFill>
                            <a:srgbClr val="2EB135"/>
                          </a:solidFill>
                          <a:latin typeface="Calibri" pitchFamily="34" charset="0"/>
                        </a:rPr>
                        <a:t> %</a:t>
                      </a:r>
                      <a:endParaRPr lang="en-US" sz="1650" dirty="0">
                        <a:solidFill>
                          <a:srgbClr val="2EB135"/>
                        </a:solidFill>
                        <a:latin typeface="Calibri" panose="020F0502020204030204" pitchFamily="34" charset="0"/>
                      </a:endParaRPr>
                    </a:p>
                  </a:txBody>
                  <a:tcPr/>
                </a:tc>
                <a:extLst>
                  <a:ext uri="{0D108BD9-81ED-4DB2-BD59-A6C34878D82A}">
                    <a16:rowId xmlns:a16="http://schemas.microsoft.com/office/drawing/2014/main" val="10011"/>
                  </a:ext>
                </a:extLst>
              </a:tr>
              <a:tr h="329041">
                <a:tc>
                  <a:txBody>
                    <a:bodyPr/>
                    <a:lstStyle/>
                    <a:p>
                      <a:r>
                        <a:rPr kumimoji="0" lang="en-US" sz="1650" b="1" kern="1200" dirty="0" smtClean="0">
                          <a:effectLst/>
                          <a:latin typeface="Calibri" pitchFamily="34" charset="0"/>
                        </a:rPr>
                        <a:t>  Shingles</a:t>
                      </a:r>
                      <a:r>
                        <a:rPr kumimoji="0" lang="en-US" sz="1650" b="1" kern="1200" baseline="0" dirty="0" smtClean="0">
                          <a:effectLst/>
                          <a:latin typeface="Calibri" pitchFamily="34" charset="0"/>
                        </a:rPr>
                        <a:t> – </a:t>
                      </a:r>
                      <a:r>
                        <a:rPr kumimoji="0" lang="en-US" sz="1650" b="1" kern="1200" dirty="0" smtClean="0">
                          <a:effectLst/>
                          <a:latin typeface="Calibri" pitchFamily="34" charset="0"/>
                        </a:rPr>
                        <a:t>Zoster </a:t>
                      </a:r>
                      <a:r>
                        <a:rPr kumimoji="0" lang="en-US" sz="1650" b="0" kern="1200" dirty="0" smtClean="0">
                          <a:effectLst/>
                          <a:latin typeface="Calibri" pitchFamily="34" charset="0"/>
                        </a:rPr>
                        <a:t>[Age 60+]   </a:t>
                      </a:r>
                      <a:r>
                        <a:rPr kumimoji="0" lang="en-US" sz="1650" b="0" i="1" kern="1200" dirty="0" smtClean="0">
                          <a:solidFill>
                            <a:srgbClr val="2EB135"/>
                          </a:solidFill>
                          <a:effectLst/>
                          <a:latin typeface="Calibri" pitchFamily="34" charset="0"/>
                        </a:rPr>
                        <a:t>(2016:</a:t>
                      </a:r>
                      <a:r>
                        <a:rPr kumimoji="0" lang="en-US" sz="1650" b="0" i="1" kern="1200" baseline="0" dirty="0" smtClean="0">
                          <a:solidFill>
                            <a:srgbClr val="2EB135"/>
                          </a:solidFill>
                          <a:effectLst/>
                          <a:latin typeface="Calibri" pitchFamily="34" charset="0"/>
                        </a:rPr>
                        <a:t> above HP 2020 goal!)</a:t>
                      </a:r>
                      <a:endParaRPr lang="en-US" sz="1650" b="0" i="1" dirty="0">
                        <a:solidFill>
                          <a:srgbClr val="2EB135"/>
                        </a:solidFill>
                        <a:latin typeface="Calibri" pitchFamily="34" charset="0"/>
                      </a:endParaRPr>
                    </a:p>
                  </a:txBody>
                  <a:tcPr/>
                </a:tc>
                <a:tc>
                  <a:txBody>
                    <a:bodyPr/>
                    <a:lstStyle/>
                    <a:p>
                      <a:pPr algn="ctr"/>
                      <a:r>
                        <a:rPr lang="en-US" sz="1650" dirty="0" smtClean="0">
                          <a:latin typeface="Calibri" pitchFamily="34" charset="0"/>
                        </a:rPr>
                        <a:t>24.3 %</a:t>
                      </a:r>
                      <a:endParaRPr lang="en-US" sz="1650" dirty="0">
                        <a:latin typeface="Calibri" pitchFamily="34" charset="0"/>
                      </a:endParaRPr>
                    </a:p>
                  </a:txBody>
                  <a:tcPr/>
                </a:tc>
                <a:tc>
                  <a:txBody>
                    <a:bodyPr/>
                    <a:lstStyle/>
                    <a:p>
                      <a:pPr algn="ctr"/>
                      <a:r>
                        <a:rPr lang="en-US" sz="1650" dirty="0" smtClean="0">
                          <a:solidFill>
                            <a:srgbClr val="2EB135"/>
                          </a:solidFill>
                          <a:latin typeface="Calibri" pitchFamily="34" charset="0"/>
                        </a:rPr>
                        <a:t>33.4 %</a:t>
                      </a:r>
                      <a:endParaRPr lang="en-US" sz="1650" dirty="0">
                        <a:solidFill>
                          <a:srgbClr val="2EB135"/>
                        </a:solidFill>
                        <a:latin typeface="Calibri" panose="020F0502020204030204" pitchFamily="34" charset="0"/>
                      </a:endParaRPr>
                    </a:p>
                  </a:txBody>
                  <a:tcPr/>
                </a:tc>
                <a:extLst>
                  <a:ext uri="{0D108BD9-81ED-4DB2-BD59-A6C34878D82A}">
                    <a16:rowId xmlns:a16="http://schemas.microsoft.com/office/drawing/2014/main" val="10012"/>
                  </a:ext>
                </a:extLst>
              </a:tr>
              <a:tr h="329041">
                <a:tc>
                  <a:txBody>
                    <a:bodyPr/>
                    <a:lstStyle/>
                    <a:p>
                      <a:r>
                        <a:rPr kumimoji="0" lang="en-US" sz="1650" b="1" kern="1200" dirty="0" smtClean="0">
                          <a:effectLst/>
                          <a:latin typeface="Calibri" pitchFamily="34" charset="0"/>
                        </a:rPr>
                        <a:t>  Hepatitis B Vaccine </a:t>
                      </a:r>
                      <a:r>
                        <a:rPr kumimoji="0" lang="en-US" sz="1650" b="0" kern="1200" dirty="0" smtClean="0">
                          <a:effectLst/>
                          <a:latin typeface="Calibri" pitchFamily="34" charset="0"/>
                        </a:rPr>
                        <a:t>[High risk 19 – 49 years]</a:t>
                      </a:r>
                      <a:endParaRPr lang="en-US" sz="1650" b="0" dirty="0">
                        <a:latin typeface="Calibri" pitchFamily="34" charset="0"/>
                      </a:endParaRPr>
                    </a:p>
                  </a:txBody>
                  <a:tcPr/>
                </a:tc>
                <a:tc>
                  <a:txBody>
                    <a:bodyPr/>
                    <a:lstStyle/>
                    <a:p>
                      <a:pPr algn="ctr"/>
                      <a:r>
                        <a:rPr lang="en-US" sz="1650" dirty="0" smtClean="0">
                          <a:latin typeface="Calibri" pitchFamily="34" charset="0"/>
                        </a:rPr>
                        <a:t>32.6 %</a:t>
                      </a:r>
                      <a:endParaRPr lang="en-US" sz="1650" dirty="0">
                        <a:latin typeface="Calibri" pitchFamily="34" charset="0"/>
                      </a:endParaRPr>
                    </a:p>
                  </a:txBody>
                  <a:tcPr/>
                </a:tc>
                <a:tc>
                  <a:txBody>
                    <a:bodyPr/>
                    <a:lstStyle/>
                    <a:p>
                      <a:pPr algn="ctr"/>
                      <a:r>
                        <a:rPr lang="en-US" sz="1650" dirty="0" smtClean="0">
                          <a:latin typeface="Calibri" pitchFamily="34" charset="0"/>
                        </a:rPr>
                        <a:t>32.9 %</a:t>
                      </a:r>
                      <a:endParaRPr lang="en-US" sz="1650" dirty="0">
                        <a:latin typeface="Calibri" panose="020F0502020204030204" pitchFamily="34" charset="0"/>
                      </a:endParaRPr>
                    </a:p>
                  </a:txBody>
                  <a:tcPr/>
                </a:tc>
                <a:extLst>
                  <a:ext uri="{0D108BD9-81ED-4DB2-BD59-A6C34878D82A}">
                    <a16:rowId xmlns:a16="http://schemas.microsoft.com/office/drawing/2014/main" val="10013"/>
                  </a:ext>
                </a:extLst>
              </a:tr>
              <a:tr h="3290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50" b="1" kern="1200" dirty="0" smtClean="0">
                          <a:effectLst/>
                          <a:latin typeface="Calibri" pitchFamily="34" charset="0"/>
                        </a:rPr>
                        <a:t>  HPV Vaccine </a:t>
                      </a:r>
                      <a:r>
                        <a:rPr kumimoji="0" lang="en-US" sz="1650" b="0" kern="1200" dirty="0" smtClean="0">
                          <a:effectLst/>
                          <a:latin typeface="Calibri" pitchFamily="34" charset="0"/>
                        </a:rPr>
                        <a:t>[Women 19-26</a:t>
                      </a:r>
                      <a:r>
                        <a:rPr kumimoji="0" lang="en-US" sz="1650" b="0" kern="1200" baseline="0" dirty="0" smtClean="0">
                          <a:effectLst/>
                          <a:latin typeface="Calibri" pitchFamily="34" charset="0"/>
                        </a:rPr>
                        <a:t> &gt;1 dose</a:t>
                      </a:r>
                      <a:r>
                        <a:rPr kumimoji="0" lang="en-US" sz="1650" b="0" kern="1200" dirty="0" smtClean="0">
                          <a:effectLst/>
                          <a:latin typeface="Calibri" pitchFamily="34" charset="0"/>
                        </a:rPr>
                        <a:t>]</a:t>
                      </a:r>
                      <a:endParaRPr lang="en-US" sz="1650" b="0" dirty="0" smtClean="0">
                        <a:latin typeface="Calibri" pitchFamily="34" charset="0"/>
                      </a:endParaRPr>
                    </a:p>
                  </a:txBody>
                  <a:tcPr/>
                </a:tc>
                <a:tc>
                  <a:txBody>
                    <a:bodyPr/>
                    <a:lstStyle/>
                    <a:p>
                      <a:pPr algn="ctr"/>
                      <a:r>
                        <a:rPr lang="en-US" sz="1650" dirty="0" smtClean="0">
                          <a:latin typeface="Calibri" pitchFamily="34" charset="0"/>
                        </a:rPr>
                        <a:t>36.8%</a:t>
                      </a:r>
                      <a:endParaRPr lang="en-US" sz="1650" dirty="0">
                        <a:latin typeface="Calibri" pitchFamily="34" charset="0"/>
                      </a:endParaRPr>
                    </a:p>
                  </a:txBody>
                  <a:tcPr/>
                </a:tc>
                <a:tc>
                  <a:txBody>
                    <a:bodyPr/>
                    <a:lstStyle/>
                    <a:p>
                      <a:pPr algn="ctr"/>
                      <a:r>
                        <a:rPr lang="en-US" sz="1650" dirty="0" smtClean="0">
                          <a:solidFill>
                            <a:srgbClr val="2EB135"/>
                          </a:solidFill>
                          <a:latin typeface="Calibri" panose="020F0502020204030204" pitchFamily="34" charset="0"/>
                        </a:rPr>
                        <a:t>48.5%</a:t>
                      </a:r>
                      <a:endParaRPr lang="en-US" sz="1650" dirty="0">
                        <a:solidFill>
                          <a:srgbClr val="2EB135"/>
                        </a:solidFill>
                        <a:latin typeface="Calibri" panose="020F0502020204030204" pitchFamily="34" charset="0"/>
                      </a:endParaRPr>
                    </a:p>
                  </a:txBody>
                  <a:tcPr/>
                </a:tc>
                <a:extLst>
                  <a:ext uri="{0D108BD9-81ED-4DB2-BD59-A6C34878D82A}">
                    <a16:rowId xmlns:a16="http://schemas.microsoft.com/office/drawing/2014/main" val="10014"/>
                  </a:ext>
                </a:extLst>
              </a:tr>
              <a:tr h="3290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50" b="1" kern="1200" dirty="0" smtClean="0">
                          <a:effectLst/>
                          <a:latin typeface="Calibri" pitchFamily="34" charset="0"/>
                        </a:rPr>
                        <a:t>  HPV Vaccine </a:t>
                      </a:r>
                      <a:r>
                        <a:rPr kumimoji="0" lang="en-US" sz="1650" b="0" kern="1200" dirty="0" smtClean="0">
                          <a:effectLst/>
                          <a:latin typeface="Calibri" pitchFamily="34" charset="0"/>
                        </a:rPr>
                        <a:t>[Men</a:t>
                      </a:r>
                      <a:r>
                        <a:rPr kumimoji="0" lang="en-US" sz="1650" b="0" kern="1200" baseline="0" dirty="0" smtClean="0">
                          <a:effectLst/>
                          <a:latin typeface="Calibri" pitchFamily="34" charset="0"/>
                        </a:rPr>
                        <a:t> 19-21</a:t>
                      </a:r>
                      <a:r>
                        <a:rPr kumimoji="0" lang="en-US" sz="1650" b="0" kern="1200" dirty="0" smtClean="0">
                          <a:effectLst/>
                          <a:latin typeface="Calibri" pitchFamily="34" charset="0"/>
                        </a:rPr>
                        <a:t>,</a:t>
                      </a:r>
                      <a:r>
                        <a:rPr kumimoji="0" lang="en-US" sz="1650" b="0" kern="1200" baseline="0" dirty="0" smtClean="0">
                          <a:effectLst/>
                          <a:latin typeface="Calibri" pitchFamily="34" charset="0"/>
                        </a:rPr>
                        <a:t> &gt;1 dose</a:t>
                      </a:r>
                      <a:r>
                        <a:rPr kumimoji="0" lang="en-US" sz="1650" b="0" kern="1200" dirty="0" smtClean="0">
                          <a:effectLst/>
                          <a:latin typeface="Calibri" pitchFamily="34" charset="0"/>
                        </a:rPr>
                        <a:t>]</a:t>
                      </a:r>
                      <a:endParaRPr lang="en-US" sz="1650" b="0" dirty="0" smtClean="0">
                        <a:latin typeface="Calibri" pitchFamily="34" charset="0"/>
                      </a:endParaRPr>
                    </a:p>
                  </a:txBody>
                  <a:tcPr/>
                </a:tc>
                <a:tc>
                  <a:txBody>
                    <a:bodyPr/>
                    <a:lstStyle/>
                    <a:p>
                      <a:pPr algn="ctr"/>
                      <a:r>
                        <a:rPr lang="en-US" sz="1650" dirty="0" smtClean="0">
                          <a:latin typeface="Calibri" pitchFamily="34" charset="0"/>
                        </a:rPr>
                        <a:t>5.9%</a:t>
                      </a:r>
                      <a:endParaRPr lang="en-US" sz="1650" dirty="0">
                        <a:latin typeface="Calibri" pitchFamily="34" charset="0"/>
                      </a:endParaRPr>
                    </a:p>
                  </a:txBody>
                  <a:tcPr/>
                </a:tc>
                <a:tc>
                  <a:txBody>
                    <a:bodyPr/>
                    <a:lstStyle/>
                    <a:p>
                      <a:pPr algn="ctr"/>
                      <a:r>
                        <a:rPr lang="en-US" sz="1650" dirty="0" smtClean="0">
                          <a:solidFill>
                            <a:srgbClr val="2EB135"/>
                          </a:solidFill>
                          <a:latin typeface="Calibri" panose="020F0502020204030204" pitchFamily="34" charset="0"/>
                        </a:rPr>
                        <a:t>21.2%</a:t>
                      </a:r>
                      <a:endParaRPr lang="en-US" sz="1650" dirty="0">
                        <a:solidFill>
                          <a:srgbClr val="2EB135"/>
                        </a:solidFill>
                        <a:latin typeface="Calibri" panose="020F0502020204030204" pitchFamily="34" charset="0"/>
                      </a:endParaRPr>
                    </a:p>
                  </a:txBody>
                  <a:tcPr/>
                </a:tc>
                <a:extLst>
                  <a:ext uri="{0D108BD9-81ED-4DB2-BD59-A6C34878D82A}">
                    <a16:rowId xmlns:a16="http://schemas.microsoft.com/office/drawing/2014/main" val="10015"/>
                  </a:ext>
                </a:extLst>
              </a:tr>
            </a:tbl>
          </a:graphicData>
        </a:graphic>
      </p:graphicFrame>
      <p:sp>
        <p:nvSpPr>
          <p:cNvPr id="5" name="Title 1"/>
          <p:cNvSpPr>
            <a:spLocks noGrp="1"/>
          </p:cNvSpPr>
          <p:nvPr>
            <p:ph type="title"/>
          </p:nvPr>
        </p:nvSpPr>
        <p:spPr>
          <a:xfrm>
            <a:off x="0" y="52727"/>
            <a:ext cx="9143999" cy="695109"/>
          </a:xfrm>
        </p:spPr>
        <p:txBody>
          <a:bodyPr>
            <a:normAutofit fontScale="90000"/>
          </a:bodyPr>
          <a:lstStyle/>
          <a:p>
            <a:pPr algn="ctr"/>
            <a:r>
              <a:rPr lang="en-US" sz="4000" dirty="0" smtClean="0"/>
              <a:t>Adult </a:t>
            </a:r>
            <a:r>
              <a:rPr lang="en-US" sz="4000" dirty="0"/>
              <a:t>Vaccination </a:t>
            </a:r>
            <a:r>
              <a:rPr lang="en-US" sz="4000" dirty="0" smtClean="0"/>
              <a:t>Rates = POOR!</a:t>
            </a:r>
            <a:endParaRPr lang="en-US" sz="4000" dirty="0"/>
          </a:p>
        </p:txBody>
      </p:sp>
      <p:sp>
        <p:nvSpPr>
          <p:cNvPr id="2" name="TextBox 1"/>
          <p:cNvSpPr txBox="1"/>
          <p:nvPr/>
        </p:nvSpPr>
        <p:spPr>
          <a:xfrm>
            <a:off x="3359845" y="6250577"/>
            <a:ext cx="5784155" cy="415498"/>
          </a:xfrm>
          <a:prstGeom prst="rect">
            <a:avLst/>
          </a:prstGeom>
          <a:noFill/>
        </p:spPr>
        <p:txBody>
          <a:bodyPr wrap="square" rtlCol="0">
            <a:spAutoFit/>
          </a:bodyPr>
          <a:lstStyle/>
          <a:p>
            <a:r>
              <a:rPr lang="en-US" sz="1050" dirty="0" smtClean="0">
                <a:solidFill>
                  <a:prstClr val="black"/>
                </a:solidFill>
                <a:latin typeface="Calibri" pitchFamily="34" charset="0"/>
              </a:rPr>
              <a:t>MMWR Feb 5, 2016/ Vol 65(1). </a:t>
            </a:r>
            <a:r>
              <a:rPr lang="en-US" sz="1050" dirty="0" smtClean="0">
                <a:solidFill>
                  <a:prstClr val="black"/>
                </a:solidFill>
                <a:latin typeface="Calibri" pitchFamily="34" charset="0"/>
                <a:hlinkClick r:id="rId3"/>
              </a:rPr>
              <a:t>http</a:t>
            </a:r>
            <a:r>
              <a:rPr lang="en-US" sz="1050" dirty="0">
                <a:solidFill>
                  <a:prstClr val="black"/>
                </a:solidFill>
                <a:latin typeface="Calibri" pitchFamily="34" charset="0"/>
                <a:hlinkClick r:id="rId3"/>
              </a:rPr>
              <a:t>://</a:t>
            </a:r>
            <a:r>
              <a:rPr lang="en-US" sz="1050" dirty="0" smtClean="0">
                <a:solidFill>
                  <a:prstClr val="black"/>
                </a:solidFill>
                <a:latin typeface="Calibri" pitchFamily="34" charset="0"/>
                <a:hlinkClick r:id="rId3"/>
              </a:rPr>
              <a:t>www.cdc.gov/mmwr/preview/mmwrhtml/mm6436a1.htm</a:t>
            </a:r>
            <a:endParaRPr lang="en-US" sz="1050" dirty="0" smtClean="0">
              <a:solidFill>
                <a:prstClr val="black"/>
              </a:solidFill>
              <a:latin typeface="Calibri" pitchFamily="34" charset="0"/>
            </a:endParaRPr>
          </a:p>
          <a:p>
            <a:r>
              <a:rPr lang="en-US" sz="1050" dirty="0">
                <a:solidFill>
                  <a:prstClr val="black"/>
                </a:solidFill>
                <a:latin typeface="Calibri" pitchFamily="34" charset="0"/>
                <a:hlinkClick r:id="rId4"/>
              </a:rPr>
              <a:t>https://</a:t>
            </a:r>
            <a:r>
              <a:rPr lang="en-US" sz="1050" dirty="0" smtClean="0">
                <a:solidFill>
                  <a:prstClr val="black"/>
                </a:solidFill>
                <a:latin typeface="Calibri" pitchFamily="34" charset="0"/>
                <a:hlinkClick r:id="rId4"/>
              </a:rPr>
              <a:t>www.cdc.gov/vaccines/imz-managers/coverage/adultvaxview/pubs-resources/NHIS-2016.html</a:t>
            </a:r>
            <a:r>
              <a:rPr lang="en-US" sz="1050" dirty="0" smtClean="0">
                <a:solidFill>
                  <a:prstClr val="black"/>
                </a:solidFill>
                <a:latin typeface="Calibri" pitchFamily="34" charset="0"/>
              </a:rPr>
              <a:t> </a:t>
            </a:r>
            <a:endParaRPr lang="en-US" sz="1050" dirty="0">
              <a:solidFill>
                <a:prstClr val="black"/>
              </a:solidFill>
              <a:latin typeface="Calibri" pitchFamily="34" charset="0"/>
            </a:endParaRPr>
          </a:p>
        </p:txBody>
      </p:sp>
      <p:sp>
        <p:nvSpPr>
          <p:cNvPr id="8" name="TextBox 7"/>
          <p:cNvSpPr txBox="1"/>
          <p:nvPr/>
        </p:nvSpPr>
        <p:spPr>
          <a:xfrm>
            <a:off x="3359845" y="6550246"/>
            <a:ext cx="5541523" cy="307754"/>
          </a:xfrm>
          <a:prstGeom prst="rect">
            <a:avLst/>
          </a:prstGeom>
          <a:noFill/>
        </p:spPr>
        <p:txBody>
          <a:bodyPr wrap="square" lIns="91418" tIns="45709" rIns="91418" bIns="45709" rtlCol="0">
            <a:spAutoFit/>
          </a:bodyPr>
          <a:lstStyle/>
          <a:p>
            <a:r>
              <a:rPr lang="en-US" sz="1400" dirty="0" smtClean="0">
                <a:solidFill>
                  <a:prstClr val="black"/>
                </a:solidFill>
                <a:latin typeface="Calibri" panose="020F0502020204030204" pitchFamily="34" charset="0"/>
              </a:rPr>
              <a:t>Data: </a:t>
            </a:r>
            <a:r>
              <a:rPr lang="en-US" sz="1400" i="1" dirty="0" smtClean="0">
                <a:solidFill>
                  <a:prstClr val="black"/>
                </a:solidFill>
                <a:latin typeface="Calibri" panose="020F0502020204030204" pitchFamily="34" charset="0"/>
              </a:rPr>
              <a:t>NHIS 2013, 2016</a:t>
            </a:r>
            <a:endParaRPr lang="en-US" sz="1400" i="1" dirty="0">
              <a:solidFill>
                <a:prstClr val="black"/>
              </a:solidFill>
              <a:latin typeface="Calibri" panose="020F0502020204030204" pitchFamily="34" charset="0"/>
            </a:endParaRPr>
          </a:p>
        </p:txBody>
      </p:sp>
    </p:spTree>
    <p:extLst>
      <p:ext uri="{BB962C8B-B14F-4D97-AF65-F5344CB8AC3E}">
        <p14:creationId xmlns:p14="http://schemas.microsoft.com/office/powerpoint/2010/main" val="2761484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Little Improvement in Most Rates Since 2010</a:t>
            </a:r>
            <a:endParaRPr lang="en-US" dirty="0"/>
          </a:p>
        </p:txBody>
      </p:sp>
      <p:pic>
        <p:nvPicPr>
          <p:cNvPr id="4" name="Content Placeholder 3"/>
          <p:cNvPicPr>
            <a:picLocks noGrp="1" noChangeAspect="1"/>
          </p:cNvPicPr>
          <p:nvPr>
            <p:ph sz="quarter" idx="1"/>
          </p:nvPr>
        </p:nvPicPr>
        <p:blipFill>
          <a:blip r:embed="rId2"/>
          <a:stretch>
            <a:fillRect/>
          </a:stretch>
        </p:blipFill>
        <p:spPr>
          <a:xfrm>
            <a:off x="84084" y="1589087"/>
            <a:ext cx="8975834" cy="4555213"/>
          </a:xfrm>
          <a:prstGeom prst="rect">
            <a:avLst/>
          </a:prstGeom>
        </p:spPr>
      </p:pic>
      <p:sp>
        <p:nvSpPr>
          <p:cNvPr id="5" name="TextBox 4"/>
          <p:cNvSpPr txBox="1"/>
          <p:nvPr/>
        </p:nvSpPr>
        <p:spPr>
          <a:xfrm>
            <a:off x="3470183" y="6362125"/>
            <a:ext cx="6500388" cy="800219"/>
          </a:xfrm>
          <a:prstGeom prst="rect">
            <a:avLst/>
          </a:prstGeom>
          <a:noFill/>
        </p:spPr>
        <p:txBody>
          <a:bodyPr wrap="square" rtlCol="0">
            <a:spAutoFit/>
          </a:bodyPr>
          <a:lstStyle/>
          <a:p>
            <a:r>
              <a:rPr lang="en-US" sz="1400" dirty="0">
                <a:solidFill>
                  <a:prstClr val="black"/>
                </a:solidFill>
                <a:latin typeface="Calibri" pitchFamily="34" charset="0"/>
                <a:hlinkClick r:id="rId3"/>
              </a:rPr>
              <a:t>https://www.cdc.gov/vaccines/imz-managers/coverage/adultvaxview/pubs-resources/NHIS-2016.html</a:t>
            </a:r>
            <a:r>
              <a:rPr lang="en-US" sz="1400" dirty="0">
                <a:solidFill>
                  <a:prstClr val="black"/>
                </a:solidFill>
                <a:latin typeface="Calibri" pitchFamily="34" charset="0"/>
              </a:rPr>
              <a:t> </a:t>
            </a:r>
          </a:p>
          <a:p>
            <a:endParaRPr lang="en-US" dirty="0"/>
          </a:p>
        </p:txBody>
      </p:sp>
    </p:spTree>
    <p:extLst>
      <p:ext uri="{BB962C8B-B14F-4D97-AF65-F5344CB8AC3E}">
        <p14:creationId xmlns:p14="http://schemas.microsoft.com/office/powerpoint/2010/main" val="25193029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nvPr>
        </p:nvGraphicFramePr>
        <p:xfrm>
          <a:off x="503581" y="1537251"/>
          <a:ext cx="8095878" cy="3486098"/>
        </p:xfrm>
        <a:graphic>
          <a:graphicData uri="http://schemas.openxmlformats.org/drawingml/2006/table">
            <a:tbl>
              <a:tblPr firstRow="1" bandRow="1">
                <a:tableStyleId>{5C22544A-7EE6-4342-B048-85BDC9FD1C3A}</a:tableStyleId>
              </a:tblPr>
              <a:tblGrid>
                <a:gridCol w="5792702">
                  <a:extLst>
                    <a:ext uri="{9D8B030D-6E8A-4147-A177-3AD203B41FA5}">
                      <a16:colId xmlns:a16="http://schemas.microsoft.com/office/drawing/2014/main" val="20000"/>
                    </a:ext>
                  </a:extLst>
                </a:gridCol>
                <a:gridCol w="2303176">
                  <a:extLst>
                    <a:ext uri="{9D8B030D-6E8A-4147-A177-3AD203B41FA5}">
                      <a16:colId xmlns:a16="http://schemas.microsoft.com/office/drawing/2014/main" val="20001"/>
                    </a:ext>
                  </a:extLst>
                </a:gridCol>
              </a:tblGrid>
              <a:tr h="4980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Calibri" panose="020F0502020204030204" pitchFamily="34" charset="0"/>
                        </a:rPr>
                        <a:t>Vaccine [Population]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Calibri" panose="020F0502020204030204" pitchFamily="34" charset="0"/>
                        </a:rPr>
                        <a:t>Rate</a:t>
                      </a:r>
                    </a:p>
                  </a:txBody>
                  <a:tcPr/>
                </a:tc>
                <a:extLst>
                  <a:ext uri="{0D108BD9-81ED-4DB2-BD59-A6C34878D82A}">
                    <a16:rowId xmlns:a16="http://schemas.microsoft.com/office/drawing/2014/main" val="10000"/>
                  </a:ext>
                </a:extLst>
              </a:tr>
              <a:tr h="498014">
                <a:tc>
                  <a:txBody>
                    <a:bodyPr/>
                    <a:lstStyle/>
                    <a:p>
                      <a:r>
                        <a:rPr lang="en-US" sz="2400" b="1" dirty="0" smtClean="0">
                          <a:latin typeface="Calibri" pitchFamily="34" charset="0"/>
                        </a:rPr>
                        <a:t>Pneumococcal [&gt;65 years]</a:t>
                      </a:r>
                      <a:endParaRPr lang="en-US" sz="2400" b="1" dirty="0">
                        <a:latin typeface="Calibri" pitchFamily="34" charset="0"/>
                      </a:endParaRPr>
                    </a:p>
                  </a:txBody>
                  <a:tcPr/>
                </a:tc>
                <a:tc>
                  <a:txBody>
                    <a:bodyPr/>
                    <a:lstStyle/>
                    <a:p>
                      <a:pPr algn="ctr"/>
                      <a:endParaRPr lang="en-US" sz="2400" dirty="0">
                        <a:latin typeface="Calibri" pitchFamily="34" charset="0"/>
                      </a:endParaRPr>
                    </a:p>
                  </a:txBody>
                  <a:tcPr/>
                </a:tc>
                <a:extLst>
                  <a:ext uri="{0D108BD9-81ED-4DB2-BD59-A6C34878D82A}">
                    <a16:rowId xmlns:a16="http://schemas.microsoft.com/office/drawing/2014/main" val="10001"/>
                  </a:ext>
                </a:extLst>
              </a:tr>
              <a:tr h="498014">
                <a:tc>
                  <a:txBody>
                    <a:bodyPr/>
                    <a:lstStyle/>
                    <a:p>
                      <a:r>
                        <a:rPr lang="en-US" sz="2400" dirty="0" smtClean="0">
                          <a:latin typeface="Calibri" pitchFamily="34" charset="0"/>
                        </a:rPr>
                        <a:t>All Adults</a:t>
                      </a:r>
                      <a:endParaRPr lang="en-US" sz="2400" dirty="0">
                        <a:latin typeface="Calibri" pitchFamily="34" charset="0"/>
                      </a:endParaRPr>
                    </a:p>
                  </a:txBody>
                  <a:tcPr/>
                </a:tc>
                <a:tc>
                  <a:txBody>
                    <a:bodyPr/>
                    <a:lstStyle/>
                    <a:p>
                      <a:pPr algn="ctr"/>
                      <a:r>
                        <a:rPr lang="en-US" sz="2400" dirty="0" smtClean="0">
                          <a:latin typeface="Calibri" pitchFamily="34" charset="0"/>
                        </a:rPr>
                        <a:t>66.9</a:t>
                      </a:r>
                      <a:r>
                        <a:rPr lang="en-US" sz="2400" baseline="0" dirty="0" smtClean="0">
                          <a:latin typeface="Calibri" pitchFamily="34" charset="0"/>
                        </a:rPr>
                        <a:t> </a:t>
                      </a:r>
                      <a:r>
                        <a:rPr lang="en-US" sz="2400" dirty="0" smtClean="0">
                          <a:latin typeface="Calibri" pitchFamily="34" charset="0"/>
                        </a:rPr>
                        <a:t>%</a:t>
                      </a:r>
                      <a:endParaRPr lang="en-US" sz="2400" dirty="0">
                        <a:latin typeface="Calibri" pitchFamily="34" charset="0"/>
                      </a:endParaRPr>
                    </a:p>
                  </a:txBody>
                  <a:tcPr/>
                </a:tc>
                <a:extLst>
                  <a:ext uri="{0D108BD9-81ED-4DB2-BD59-A6C34878D82A}">
                    <a16:rowId xmlns:a16="http://schemas.microsoft.com/office/drawing/2014/main" val="10002"/>
                  </a:ext>
                </a:extLst>
              </a:tr>
              <a:tr h="498014">
                <a:tc>
                  <a:txBody>
                    <a:bodyPr/>
                    <a:lstStyle/>
                    <a:p>
                      <a:r>
                        <a:rPr lang="en-US" sz="2400" dirty="0" smtClean="0">
                          <a:latin typeface="Calibri" pitchFamily="34" charset="0"/>
                        </a:rPr>
                        <a:t>    Hispanic</a:t>
                      </a:r>
                      <a:endParaRPr lang="en-US" sz="2400" dirty="0">
                        <a:latin typeface="Calibri" pitchFamily="34" charset="0"/>
                      </a:endParaRPr>
                    </a:p>
                  </a:txBody>
                  <a:tcPr/>
                </a:tc>
                <a:tc>
                  <a:txBody>
                    <a:bodyPr/>
                    <a:lstStyle/>
                    <a:p>
                      <a:pPr algn="ctr"/>
                      <a:r>
                        <a:rPr lang="en-US" sz="2400" dirty="0" smtClean="0">
                          <a:latin typeface="Calibri" pitchFamily="34" charset="0"/>
                        </a:rPr>
                        <a:t>48.6</a:t>
                      </a:r>
                      <a:r>
                        <a:rPr lang="en-US" sz="2400" baseline="0" dirty="0" smtClean="0">
                          <a:latin typeface="Calibri" pitchFamily="34" charset="0"/>
                        </a:rPr>
                        <a:t> </a:t>
                      </a:r>
                      <a:r>
                        <a:rPr lang="en-US" sz="2400" dirty="0" smtClean="0">
                          <a:latin typeface="Calibri" pitchFamily="34" charset="0"/>
                        </a:rPr>
                        <a:t>%</a:t>
                      </a:r>
                      <a:endParaRPr lang="en-US" sz="2400" dirty="0">
                        <a:latin typeface="Calibri" pitchFamily="34" charset="0"/>
                      </a:endParaRPr>
                    </a:p>
                  </a:txBody>
                  <a:tcPr/>
                </a:tc>
                <a:extLst>
                  <a:ext uri="{0D108BD9-81ED-4DB2-BD59-A6C34878D82A}">
                    <a16:rowId xmlns:a16="http://schemas.microsoft.com/office/drawing/2014/main" val="10003"/>
                  </a:ext>
                </a:extLst>
              </a:tr>
              <a:tr h="498014">
                <a:tc>
                  <a:txBody>
                    <a:bodyPr/>
                    <a:lstStyle/>
                    <a:p>
                      <a:r>
                        <a:rPr lang="en-US" sz="2400" baseline="0" dirty="0" smtClean="0">
                          <a:latin typeface="Calibri" pitchFamily="34" charset="0"/>
                        </a:rPr>
                        <a:t>    White</a:t>
                      </a:r>
                      <a:endParaRPr lang="en-US" sz="2400" dirty="0">
                        <a:latin typeface="Calibri" pitchFamily="34" charset="0"/>
                      </a:endParaRPr>
                    </a:p>
                  </a:txBody>
                  <a:tcPr/>
                </a:tc>
                <a:tc>
                  <a:txBody>
                    <a:bodyPr/>
                    <a:lstStyle/>
                    <a:p>
                      <a:pPr algn="ctr"/>
                      <a:r>
                        <a:rPr lang="en-US" sz="2400" dirty="0" smtClean="0">
                          <a:latin typeface="Calibri" pitchFamily="34" charset="0"/>
                        </a:rPr>
                        <a:t>71.0</a:t>
                      </a:r>
                      <a:r>
                        <a:rPr lang="en-US" sz="2400" baseline="0" dirty="0" smtClean="0">
                          <a:latin typeface="Calibri" pitchFamily="34" charset="0"/>
                        </a:rPr>
                        <a:t> </a:t>
                      </a:r>
                      <a:r>
                        <a:rPr lang="en-US" sz="2400" dirty="0" smtClean="0">
                          <a:latin typeface="Calibri" pitchFamily="34" charset="0"/>
                        </a:rPr>
                        <a:t>%</a:t>
                      </a:r>
                      <a:endParaRPr lang="en-US" sz="2400" dirty="0">
                        <a:latin typeface="Calibri" pitchFamily="34" charset="0"/>
                      </a:endParaRPr>
                    </a:p>
                  </a:txBody>
                  <a:tcPr/>
                </a:tc>
                <a:extLst>
                  <a:ext uri="{0D108BD9-81ED-4DB2-BD59-A6C34878D82A}">
                    <a16:rowId xmlns:a16="http://schemas.microsoft.com/office/drawing/2014/main" val="10004"/>
                  </a:ext>
                </a:extLst>
              </a:tr>
              <a:tr h="498014">
                <a:tc>
                  <a:txBody>
                    <a:bodyPr/>
                    <a:lstStyle/>
                    <a:p>
                      <a:r>
                        <a:rPr lang="en-US" sz="2400" dirty="0" smtClean="0">
                          <a:latin typeface="Calibri" pitchFamily="34" charset="0"/>
                        </a:rPr>
                        <a:t>    Black</a:t>
                      </a:r>
                      <a:endParaRPr lang="en-US" sz="2400" dirty="0">
                        <a:latin typeface="Calibri" pitchFamily="34" charset="0"/>
                      </a:endParaRPr>
                    </a:p>
                  </a:txBody>
                  <a:tcPr/>
                </a:tc>
                <a:tc>
                  <a:txBody>
                    <a:bodyPr/>
                    <a:lstStyle/>
                    <a:p>
                      <a:pPr algn="ctr"/>
                      <a:r>
                        <a:rPr lang="en-US" sz="2400" dirty="0" smtClean="0">
                          <a:latin typeface="Calibri" pitchFamily="34" charset="0"/>
                        </a:rPr>
                        <a:t>55.5</a:t>
                      </a:r>
                      <a:r>
                        <a:rPr lang="en-US" sz="2400" baseline="0" dirty="0" smtClean="0">
                          <a:latin typeface="Calibri" pitchFamily="34" charset="0"/>
                        </a:rPr>
                        <a:t> </a:t>
                      </a:r>
                      <a:r>
                        <a:rPr lang="en-US" sz="2400" dirty="0" smtClean="0">
                          <a:latin typeface="Calibri" pitchFamily="34" charset="0"/>
                        </a:rPr>
                        <a:t>%</a:t>
                      </a:r>
                      <a:endParaRPr lang="en-US" sz="2400" dirty="0">
                        <a:latin typeface="Calibri" pitchFamily="34" charset="0"/>
                      </a:endParaRPr>
                    </a:p>
                  </a:txBody>
                  <a:tcPr/>
                </a:tc>
                <a:extLst>
                  <a:ext uri="{0D108BD9-81ED-4DB2-BD59-A6C34878D82A}">
                    <a16:rowId xmlns:a16="http://schemas.microsoft.com/office/drawing/2014/main" val="10005"/>
                  </a:ext>
                </a:extLst>
              </a:tr>
              <a:tr h="498014">
                <a:tc>
                  <a:txBody>
                    <a:bodyPr/>
                    <a:lstStyle/>
                    <a:p>
                      <a:r>
                        <a:rPr lang="en-US" sz="2400" dirty="0" smtClean="0">
                          <a:latin typeface="Calibri" pitchFamily="34" charset="0"/>
                        </a:rPr>
                        <a:t>    Asian</a:t>
                      </a:r>
                      <a:endParaRPr lang="en-US" sz="2400" dirty="0">
                        <a:latin typeface="Calibri" pitchFamily="34" charset="0"/>
                      </a:endParaRPr>
                    </a:p>
                  </a:txBody>
                  <a:tcPr/>
                </a:tc>
                <a:tc>
                  <a:txBody>
                    <a:bodyPr/>
                    <a:lstStyle/>
                    <a:p>
                      <a:pPr algn="ctr"/>
                      <a:r>
                        <a:rPr lang="en-US" sz="2400" baseline="0" dirty="0" smtClean="0">
                          <a:latin typeface="Calibri" pitchFamily="34" charset="0"/>
                        </a:rPr>
                        <a:t>52.6 </a:t>
                      </a:r>
                      <a:r>
                        <a:rPr lang="en-US" sz="2400" dirty="0" smtClean="0">
                          <a:latin typeface="Calibri" pitchFamily="34" charset="0"/>
                        </a:rPr>
                        <a:t>% </a:t>
                      </a:r>
                      <a:endParaRPr lang="en-US" sz="2400" dirty="0">
                        <a:latin typeface="Calibri" pitchFamily="34" charset="0"/>
                      </a:endParaRPr>
                    </a:p>
                  </a:txBody>
                  <a:tcPr/>
                </a:tc>
                <a:extLst>
                  <a:ext uri="{0D108BD9-81ED-4DB2-BD59-A6C34878D82A}">
                    <a16:rowId xmlns:a16="http://schemas.microsoft.com/office/drawing/2014/main" val="10006"/>
                  </a:ext>
                </a:extLst>
              </a:tr>
            </a:tbl>
          </a:graphicData>
        </a:graphic>
      </p:graphicFrame>
      <p:sp>
        <p:nvSpPr>
          <p:cNvPr id="5" name="Title 1"/>
          <p:cNvSpPr>
            <a:spLocks noGrp="1"/>
          </p:cNvSpPr>
          <p:nvPr>
            <p:ph type="title"/>
          </p:nvPr>
        </p:nvSpPr>
        <p:spPr>
          <a:xfrm>
            <a:off x="490325" y="261853"/>
            <a:ext cx="8057322" cy="695109"/>
          </a:xfrm>
        </p:spPr>
        <p:txBody>
          <a:bodyPr>
            <a:normAutofit fontScale="90000"/>
          </a:bodyPr>
          <a:lstStyle/>
          <a:p>
            <a:r>
              <a:rPr lang="en-US" sz="4000" dirty="0" smtClean="0"/>
              <a:t>Adult </a:t>
            </a:r>
            <a:r>
              <a:rPr lang="en-US" sz="4000" dirty="0"/>
              <a:t>Vaccination </a:t>
            </a:r>
            <a:r>
              <a:rPr lang="en-US" sz="4000" dirty="0" smtClean="0"/>
              <a:t>Rate Disparities: Race</a:t>
            </a:r>
            <a:endParaRPr lang="en-US" sz="4000" dirty="0"/>
          </a:p>
        </p:txBody>
      </p:sp>
      <p:sp>
        <p:nvSpPr>
          <p:cNvPr id="6" name="TextBox 5"/>
          <p:cNvSpPr txBox="1"/>
          <p:nvPr/>
        </p:nvSpPr>
        <p:spPr>
          <a:xfrm>
            <a:off x="3352800" y="6497124"/>
            <a:ext cx="6188569" cy="276977"/>
          </a:xfrm>
          <a:prstGeom prst="rect">
            <a:avLst/>
          </a:prstGeom>
          <a:noFill/>
        </p:spPr>
        <p:txBody>
          <a:bodyPr wrap="square" lIns="91418" tIns="45709" rIns="91418" bIns="45709" rtlCol="0">
            <a:spAutoFit/>
          </a:bodyPr>
          <a:lstStyle/>
          <a:p>
            <a:r>
              <a:rPr lang="en-US" sz="1200" dirty="0" smtClean="0">
                <a:solidFill>
                  <a:prstClr val="black"/>
                </a:solidFill>
                <a:latin typeface="Calibri" panose="020F0502020204030204" pitchFamily="34" charset="0"/>
              </a:rPr>
              <a:t>Data: </a:t>
            </a:r>
            <a:r>
              <a:rPr lang="en-US" sz="1200" i="1" dirty="0" smtClean="0">
                <a:solidFill>
                  <a:prstClr val="black"/>
                </a:solidFill>
                <a:latin typeface="Calibri" panose="020F0502020204030204" pitchFamily="34" charset="0"/>
              </a:rPr>
              <a:t>NHIS 2016</a:t>
            </a:r>
            <a:endParaRPr lang="en-US" sz="1200" i="1" dirty="0">
              <a:solidFill>
                <a:prstClr val="black"/>
              </a:solidFill>
              <a:latin typeface="Calibri" panose="020F0502020204030204" pitchFamily="34" charset="0"/>
            </a:endParaRPr>
          </a:p>
        </p:txBody>
      </p:sp>
      <p:sp>
        <p:nvSpPr>
          <p:cNvPr id="7" name="TextBox 6"/>
          <p:cNvSpPr txBox="1"/>
          <p:nvPr/>
        </p:nvSpPr>
        <p:spPr>
          <a:xfrm>
            <a:off x="3352800" y="6259277"/>
            <a:ext cx="6710896" cy="276977"/>
          </a:xfrm>
          <a:prstGeom prst="rect">
            <a:avLst/>
          </a:prstGeom>
          <a:noFill/>
        </p:spPr>
        <p:txBody>
          <a:bodyPr wrap="square" lIns="91418" tIns="45709" rIns="91418" bIns="45709" rtlCol="0">
            <a:spAutoFit/>
          </a:bodyPr>
          <a:lstStyle/>
          <a:p>
            <a:r>
              <a:rPr lang="en-US" sz="1200" dirty="0">
                <a:solidFill>
                  <a:prstClr val="black"/>
                </a:solidFill>
                <a:latin typeface="Calibri" pitchFamily="34" charset="0"/>
                <a:hlinkClick r:id="rId3"/>
              </a:rPr>
              <a:t>https://</a:t>
            </a:r>
            <a:r>
              <a:rPr lang="en-US" sz="1050" dirty="0" smtClean="0">
                <a:solidFill>
                  <a:prstClr val="black"/>
                </a:solidFill>
                <a:latin typeface="Calibri" pitchFamily="34" charset="0"/>
                <a:hlinkClick r:id="rId3"/>
              </a:rPr>
              <a:t>www.cdc.gov/vaccines/imz-managers/coverage/adultvaxview/pubs-resources/NHIS-2016.html</a:t>
            </a:r>
            <a:r>
              <a:rPr lang="en-US" sz="1200" dirty="0" smtClean="0">
                <a:solidFill>
                  <a:prstClr val="black"/>
                </a:solidFill>
                <a:latin typeface="Calibri" pitchFamily="34" charset="0"/>
              </a:rPr>
              <a:t> </a:t>
            </a:r>
            <a:endParaRPr lang="en-US" sz="1200" dirty="0">
              <a:solidFill>
                <a:prstClr val="black"/>
              </a:solidFill>
              <a:latin typeface="Calibri" pitchFamily="34" charset="0"/>
            </a:endParaRPr>
          </a:p>
        </p:txBody>
      </p:sp>
      <p:sp>
        <p:nvSpPr>
          <p:cNvPr id="2" name="TextBox 1"/>
          <p:cNvSpPr txBox="1"/>
          <p:nvPr/>
        </p:nvSpPr>
        <p:spPr>
          <a:xfrm>
            <a:off x="664613" y="5160983"/>
            <a:ext cx="8134826" cy="923330"/>
          </a:xfrm>
          <a:prstGeom prst="rect">
            <a:avLst/>
          </a:prstGeom>
          <a:noFill/>
        </p:spPr>
        <p:txBody>
          <a:bodyPr wrap="square" rtlCol="0">
            <a:spAutoFit/>
          </a:bodyPr>
          <a:lstStyle/>
          <a:p>
            <a:r>
              <a:rPr lang="en-US" dirty="0" smtClean="0">
                <a:solidFill>
                  <a:prstClr val="black"/>
                </a:solidFill>
                <a:latin typeface="Calibri" pitchFamily="34" charset="0"/>
              </a:rPr>
              <a:t>“…there are, unfortunately, similar disparities for most adult vaccines and we have not improved these disparities in the past 5 years.  This is </a:t>
            </a:r>
            <a:r>
              <a:rPr lang="en-US" b="1" u="sng" dirty="0" smtClean="0">
                <a:solidFill>
                  <a:prstClr val="black"/>
                </a:solidFill>
                <a:latin typeface="Calibri" pitchFamily="34" charset="0"/>
              </a:rPr>
              <a:t>absolutely unacceptable</a:t>
            </a:r>
            <a:r>
              <a:rPr lang="en-US" dirty="0" smtClean="0">
                <a:solidFill>
                  <a:prstClr val="black"/>
                </a:solidFill>
                <a:latin typeface="Calibri" pitchFamily="34" charset="0"/>
              </a:rPr>
              <a:t> in the United States in 2018!!”  -RHH, MD 9/18/2018</a:t>
            </a:r>
            <a:endParaRPr lang="en-US" dirty="0">
              <a:solidFill>
                <a:prstClr val="black"/>
              </a:solidFill>
              <a:latin typeface="Calibri" pitchFamily="34" charset="0"/>
            </a:endParaRPr>
          </a:p>
        </p:txBody>
      </p:sp>
    </p:spTree>
    <p:extLst>
      <p:ext uri="{BB962C8B-B14F-4D97-AF65-F5344CB8AC3E}">
        <p14:creationId xmlns:p14="http://schemas.microsoft.com/office/powerpoint/2010/main" val="21349207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962" y="228600"/>
            <a:ext cx="8818076" cy="990600"/>
          </a:xfrm>
        </p:spPr>
        <p:txBody>
          <a:bodyPr>
            <a:normAutofit/>
          </a:bodyPr>
          <a:lstStyle/>
          <a:p>
            <a:r>
              <a:rPr lang="en-US" dirty="0" smtClean="0"/>
              <a:t>Adult Vaccination Rate Disparities: Economic</a:t>
            </a:r>
            <a:endParaRPr lang="en-US" dirty="0"/>
          </a:p>
        </p:txBody>
      </p:sp>
      <p:graphicFrame>
        <p:nvGraphicFramePr>
          <p:cNvPr id="4" name="Content Placeholder 3"/>
          <p:cNvGraphicFramePr>
            <a:graphicFrameLocks noGrp="1"/>
          </p:cNvGraphicFramePr>
          <p:nvPr>
            <p:ph sz="quarter" idx="1"/>
            <p:extLst/>
          </p:nvPr>
        </p:nvGraphicFramePr>
        <p:xfrm>
          <a:off x="162962" y="1511929"/>
          <a:ext cx="8818077" cy="2573685"/>
        </p:xfrm>
        <a:graphic>
          <a:graphicData uri="http://schemas.openxmlformats.org/drawingml/2006/table">
            <a:tbl>
              <a:tblPr/>
              <a:tblGrid>
                <a:gridCol w="3039974">
                  <a:extLst>
                    <a:ext uri="{9D8B030D-6E8A-4147-A177-3AD203B41FA5}">
                      <a16:colId xmlns:a16="http://schemas.microsoft.com/office/drawing/2014/main" val="20000"/>
                    </a:ext>
                  </a:extLst>
                </a:gridCol>
                <a:gridCol w="444676">
                  <a:extLst>
                    <a:ext uri="{9D8B030D-6E8A-4147-A177-3AD203B41FA5}">
                      <a16:colId xmlns:a16="http://schemas.microsoft.com/office/drawing/2014/main" val="20001"/>
                    </a:ext>
                  </a:extLst>
                </a:gridCol>
                <a:gridCol w="978289">
                  <a:extLst>
                    <a:ext uri="{9D8B030D-6E8A-4147-A177-3AD203B41FA5}">
                      <a16:colId xmlns:a16="http://schemas.microsoft.com/office/drawing/2014/main" val="20002"/>
                    </a:ext>
                  </a:extLst>
                </a:gridCol>
                <a:gridCol w="371911">
                  <a:extLst>
                    <a:ext uri="{9D8B030D-6E8A-4147-A177-3AD203B41FA5}">
                      <a16:colId xmlns:a16="http://schemas.microsoft.com/office/drawing/2014/main" val="20003"/>
                    </a:ext>
                  </a:extLst>
                </a:gridCol>
                <a:gridCol w="1139990">
                  <a:extLst>
                    <a:ext uri="{9D8B030D-6E8A-4147-A177-3AD203B41FA5}">
                      <a16:colId xmlns:a16="http://schemas.microsoft.com/office/drawing/2014/main" val="20004"/>
                    </a:ext>
                  </a:extLst>
                </a:gridCol>
                <a:gridCol w="396167">
                  <a:extLst>
                    <a:ext uri="{9D8B030D-6E8A-4147-A177-3AD203B41FA5}">
                      <a16:colId xmlns:a16="http://schemas.microsoft.com/office/drawing/2014/main" val="20005"/>
                    </a:ext>
                  </a:extLst>
                </a:gridCol>
                <a:gridCol w="978289">
                  <a:extLst>
                    <a:ext uri="{9D8B030D-6E8A-4147-A177-3AD203B41FA5}">
                      <a16:colId xmlns:a16="http://schemas.microsoft.com/office/drawing/2014/main" val="20006"/>
                    </a:ext>
                  </a:extLst>
                </a:gridCol>
                <a:gridCol w="150920">
                  <a:extLst>
                    <a:ext uri="{9D8B030D-6E8A-4147-A177-3AD203B41FA5}">
                      <a16:colId xmlns:a16="http://schemas.microsoft.com/office/drawing/2014/main" val="20007"/>
                    </a:ext>
                  </a:extLst>
                </a:gridCol>
                <a:gridCol w="412337">
                  <a:extLst>
                    <a:ext uri="{9D8B030D-6E8A-4147-A177-3AD203B41FA5}">
                      <a16:colId xmlns:a16="http://schemas.microsoft.com/office/drawing/2014/main" val="20008"/>
                    </a:ext>
                  </a:extLst>
                </a:gridCol>
                <a:gridCol w="905524">
                  <a:extLst>
                    <a:ext uri="{9D8B030D-6E8A-4147-A177-3AD203B41FA5}">
                      <a16:colId xmlns:a16="http://schemas.microsoft.com/office/drawing/2014/main" val="20009"/>
                    </a:ext>
                  </a:extLst>
                </a:gridCol>
              </a:tblGrid>
              <a:tr h="317649">
                <a:tc>
                  <a:txBody>
                    <a:bodyPr/>
                    <a:lstStyle/>
                    <a:p>
                      <a:pPr algn="l" fontAlgn="b"/>
                      <a:r>
                        <a:rPr lang="en-US" sz="800" b="0" i="0" u="none" strike="noStrike" dirty="0">
                          <a:solidFill>
                            <a:srgbClr val="000000"/>
                          </a:solidFill>
                          <a:effectLst/>
                          <a:latin typeface="Courier New" panose="02070309020205020404" pitchFamily="49" charset="0"/>
                        </a:rPr>
                        <a:t> </a:t>
                      </a:r>
                    </a:p>
                  </a:txBody>
                  <a:tcPr marL="7471" marR="7471" marT="7471" marB="0" anchor="b">
                    <a:lnL>
                      <a:noFill/>
                    </a:lnL>
                    <a:lnR>
                      <a:noFill/>
                    </a:lnR>
                    <a:lnT w="6350" cap="flat" cmpd="sng" algn="ctr">
                      <a:solidFill>
                        <a:srgbClr val="000000"/>
                      </a:solidFill>
                      <a:prstDash val="solid"/>
                      <a:round/>
                      <a:headEnd type="none" w="med" len="med"/>
                      <a:tailEnd type="none" w="med" len="med"/>
                    </a:lnT>
                    <a:lnB>
                      <a:noFill/>
                    </a:lnB>
                  </a:tcPr>
                </a:tc>
                <a:tc gridSpan="6">
                  <a:txBody>
                    <a:bodyPr/>
                    <a:lstStyle/>
                    <a:p>
                      <a:pPr algn="ctr" fontAlgn="ctr"/>
                      <a:r>
                        <a:rPr lang="en-US" sz="800" b="1" i="0" u="none" strike="noStrike">
                          <a:solidFill>
                            <a:srgbClr val="000000"/>
                          </a:solidFill>
                          <a:effectLst/>
                          <a:latin typeface="Courier New" panose="02070309020205020404" pitchFamily="49" charset="0"/>
                        </a:rPr>
                        <a:t>With health insurance</a:t>
                      </a:r>
                    </a:p>
                  </a:txBody>
                  <a:tcPr marL="7471" marR="7471" marT="747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800" b="1" i="0" u="none" strike="noStrike">
                          <a:solidFill>
                            <a:srgbClr val="000000"/>
                          </a:solidFill>
                          <a:effectLst/>
                          <a:latin typeface="Courier New" panose="02070309020205020404" pitchFamily="49" charset="0"/>
                        </a:rPr>
                        <a:t> </a:t>
                      </a:r>
                    </a:p>
                  </a:txBody>
                  <a:tcPr marL="7471" marR="7471" marT="7471" marB="0" anchor="ctr">
                    <a:lnL>
                      <a:noFill/>
                    </a:lnL>
                    <a:lnR>
                      <a:noFill/>
                    </a:lnR>
                    <a:lnT w="6350" cap="flat" cmpd="sng" algn="ctr">
                      <a:solidFill>
                        <a:srgbClr val="000000"/>
                      </a:solidFill>
                      <a:prstDash val="solid"/>
                      <a:round/>
                      <a:headEnd type="none" w="med" len="med"/>
                      <a:tailEnd type="none" w="med" len="med"/>
                    </a:lnT>
                    <a:lnB>
                      <a:noFill/>
                    </a:lnB>
                  </a:tcPr>
                </a:tc>
                <a:tc rowSpan="2" gridSpan="2">
                  <a:txBody>
                    <a:bodyPr/>
                    <a:lstStyle/>
                    <a:p>
                      <a:pPr algn="ctr" fontAlgn="ctr"/>
                      <a:r>
                        <a:rPr lang="en-US" sz="800" b="1" i="0" u="none" strike="noStrike">
                          <a:solidFill>
                            <a:srgbClr val="000000"/>
                          </a:solidFill>
                          <a:effectLst/>
                          <a:latin typeface="Courier New" panose="02070309020205020404" pitchFamily="49" charset="0"/>
                        </a:rPr>
                        <a:t>Without health insurance</a:t>
                      </a:r>
                    </a:p>
                  </a:txBody>
                  <a:tcPr marL="7471" marR="7471" marT="747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US"/>
                    </a:p>
                  </a:txBody>
                  <a:tcPr/>
                </a:tc>
                <a:extLst>
                  <a:ext uri="{0D108BD9-81ED-4DB2-BD59-A6C34878D82A}">
                    <a16:rowId xmlns:a16="http://schemas.microsoft.com/office/drawing/2014/main" val="10000"/>
                  </a:ext>
                </a:extLst>
              </a:tr>
              <a:tr h="132708">
                <a:tc>
                  <a:txBody>
                    <a:bodyPr/>
                    <a:lstStyle/>
                    <a:p>
                      <a:pPr algn="l" fontAlgn="b"/>
                      <a:endParaRPr lang="en-US" sz="800" b="0" i="0" u="none" strike="noStrike">
                        <a:solidFill>
                          <a:srgbClr val="000000"/>
                        </a:solidFill>
                        <a:effectLst/>
                        <a:latin typeface="Courier New" panose="02070309020205020404" pitchFamily="49" charset="0"/>
                      </a:endParaRPr>
                    </a:p>
                  </a:txBody>
                  <a:tcPr marL="7471" marR="7471" marT="7471" marB="0" anchor="b">
                    <a:lnL>
                      <a:noFill/>
                    </a:lnL>
                    <a:lnR>
                      <a:noFill/>
                    </a:lnR>
                    <a:lnT>
                      <a:noFill/>
                    </a:lnT>
                    <a:lnB>
                      <a:noFill/>
                    </a:lnB>
                  </a:tcPr>
                </a:tc>
                <a:tc gridSpan="2">
                  <a:txBody>
                    <a:bodyPr/>
                    <a:lstStyle/>
                    <a:p>
                      <a:pPr algn="ctr" fontAlgn="ctr"/>
                      <a:r>
                        <a:rPr lang="en-US" sz="800" b="1" i="0" u="none" strike="noStrike">
                          <a:solidFill>
                            <a:srgbClr val="000000"/>
                          </a:solidFill>
                          <a:effectLst/>
                          <a:latin typeface="Courier New" panose="02070309020205020404" pitchFamily="49" charset="0"/>
                        </a:rPr>
                        <a:t>Overall</a:t>
                      </a:r>
                    </a:p>
                  </a:txBody>
                  <a:tcPr marL="7471" marR="7471" marT="747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800" b="1" i="0" u="none" strike="noStrike">
                          <a:solidFill>
                            <a:srgbClr val="000000"/>
                          </a:solidFill>
                          <a:effectLst/>
                          <a:latin typeface="Courier New" panose="02070309020205020404" pitchFamily="49" charset="0"/>
                        </a:rPr>
                        <a:t>Public</a:t>
                      </a:r>
                    </a:p>
                  </a:txBody>
                  <a:tcPr marL="7471" marR="7471" marT="747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800" b="1" i="0" u="none" strike="noStrike">
                          <a:solidFill>
                            <a:srgbClr val="000000"/>
                          </a:solidFill>
                          <a:effectLst/>
                          <a:latin typeface="Courier New" panose="02070309020205020404" pitchFamily="49" charset="0"/>
                        </a:rPr>
                        <a:t>Private</a:t>
                      </a:r>
                    </a:p>
                  </a:txBody>
                  <a:tcPr marL="7471" marR="7471" marT="747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endParaRPr lang="en-US" sz="800" b="1" i="0" u="none" strike="noStrike">
                        <a:solidFill>
                          <a:srgbClr val="000000"/>
                        </a:solidFill>
                        <a:effectLst/>
                        <a:latin typeface="Courier New" panose="02070309020205020404" pitchFamily="49" charset="0"/>
                      </a:endParaRPr>
                    </a:p>
                  </a:txBody>
                  <a:tcPr marL="7471" marR="7471" marT="7471" marB="0" anchor="ctr">
                    <a:lnL>
                      <a:noFill/>
                    </a:lnL>
                    <a:lnR>
                      <a:noFill/>
                    </a:lnR>
                    <a:lnT>
                      <a:noFill/>
                    </a:lnT>
                    <a:lnB>
                      <a:noFill/>
                    </a:lnB>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1"/>
                  </a:ext>
                </a:extLst>
              </a:tr>
              <a:tr h="132708">
                <a:tc>
                  <a:txBody>
                    <a:bodyPr/>
                    <a:lstStyle/>
                    <a:p>
                      <a:pPr algn="l" fontAlgn="ctr"/>
                      <a:r>
                        <a:rPr lang="en-US" sz="800" b="1" i="0" u="none" strike="noStrike">
                          <a:solidFill>
                            <a:srgbClr val="000000"/>
                          </a:solidFill>
                          <a:effectLst/>
                          <a:latin typeface="Courier New" panose="02070309020205020404" pitchFamily="49" charset="0"/>
                        </a:rPr>
                        <a:t>Vaccination, age group, increased-risk status</a:t>
                      </a:r>
                    </a:p>
                  </a:txBody>
                  <a:tcPr marL="7471" marR="7471" marT="7471"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ourier New" panose="02070309020205020404" pitchFamily="49" charset="0"/>
                        </a:rPr>
                        <a:t>% </a:t>
                      </a:r>
                    </a:p>
                  </a:txBody>
                  <a:tcPr marL="7471" marR="7471" marT="747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ourier New" panose="02070309020205020404" pitchFamily="49" charset="0"/>
                        </a:rPr>
                        <a:t>(95% CI)</a:t>
                      </a:r>
                    </a:p>
                  </a:txBody>
                  <a:tcPr marL="7471" marR="7471" marT="747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ourier New" panose="02070309020205020404" pitchFamily="49" charset="0"/>
                        </a:rPr>
                        <a:t>%</a:t>
                      </a:r>
                    </a:p>
                  </a:txBody>
                  <a:tcPr marL="7471" marR="7471" marT="747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ourier New" panose="02070309020205020404" pitchFamily="49" charset="0"/>
                        </a:rPr>
                        <a:t> (95% CI)</a:t>
                      </a:r>
                    </a:p>
                  </a:txBody>
                  <a:tcPr marL="7471" marR="7471" marT="747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ourier New" panose="02070309020205020404" pitchFamily="49" charset="0"/>
                        </a:rPr>
                        <a:t>% </a:t>
                      </a:r>
                    </a:p>
                  </a:txBody>
                  <a:tcPr marL="7471" marR="7471" marT="747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ourier New" panose="02070309020205020404" pitchFamily="49" charset="0"/>
                        </a:rPr>
                        <a:t>(95% CI)</a:t>
                      </a:r>
                    </a:p>
                  </a:txBody>
                  <a:tcPr marL="7471" marR="7471" marT="747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ourier New" panose="02070309020205020404" pitchFamily="49" charset="0"/>
                        </a:rPr>
                        <a:t> </a:t>
                      </a:r>
                    </a:p>
                  </a:txBody>
                  <a:tcPr marL="7471" marR="7471" marT="7471"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ourier New" panose="02070309020205020404" pitchFamily="49" charset="0"/>
                        </a:rPr>
                        <a:t>%</a:t>
                      </a:r>
                    </a:p>
                  </a:txBody>
                  <a:tcPr marL="7471" marR="7471" marT="747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ourier New" panose="02070309020205020404" pitchFamily="49" charset="0"/>
                        </a:rPr>
                        <a:t> (95% CI)</a:t>
                      </a:r>
                    </a:p>
                  </a:txBody>
                  <a:tcPr marL="7471" marR="7471" marT="747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54826">
                <a:tc>
                  <a:txBody>
                    <a:bodyPr/>
                    <a:lstStyle/>
                    <a:p>
                      <a:pPr algn="l" fontAlgn="ctr"/>
                      <a:r>
                        <a:rPr lang="en-US" sz="800" b="1" i="0" u="none" strike="noStrike">
                          <a:solidFill>
                            <a:srgbClr val="000000"/>
                          </a:solidFill>
                          <a:effectLst/>
                          <a:latin typeface="Courier New" panose="02070309020205020404" pitchFamily="49" charset="0"/>
                        </a:rPr>
                        <a:t>Influenza vaccination (2015-16 season)</a:t>
                      </a:r>
                      <a:r>
                        <a:rPr lang="en-US" sz="800" b="1" i="0" u="none" strike="noStrike" baseline="30000">
                          <a:solidFill>
                            <a:srgbClr val="000000"/>
                          </a:solidFill>
                          <a:effectLst/>
                          <a:latin typeface="Courier New" panose="02070309020205020404" pitchFamily="49" charset="0"/>
                        </a:rPr>
                        <a:t>§</a:t>
                      </a:r>
                      <a:endParaRPr lang="en-US" sz="800" b="1" i="0" u="none" strike="noStrike">
                        <a:solidFill>
                          <a:srgbClr val="000000"/>
                        </a:solidFill>
                        <a:effectLst/>
                        <a:latin typeface="Courier New" panose="02070309020205020404" pitchFamily="49" charset="0"/>
                      </a:endParaRPr>
                    </a:p>
                  </a:txBody>
                  <a:tcPr marL="7471" marR="7471" marT="747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800" b="1" i="0" u="none" strike="noStrike">
                        <a:solidFill>
                          <a:srgbClr val="000000"/>
                        </a:solidFill>
                        <a:effectLst/>
                        <a:latin typeface="Courier New" panose="02070309020205020404" pitchFamily="49" charset="0"/>
                      </a:endParaRPr>
                    </a:p>
                  </a:txBody>
                  <a:tcPr marL="7471" marR="7471" marT="747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800" b="1" i="0" u="none" strike="noStrike">
                        <a:solidFill>
                          <a:srgbClr val="000000"/>
                        </a:solidFill>
                        <a:effectLst/>
                        <a:latin typeface="Courier New" panose="02070309020205020404" pitchFamily="49" charset="0"/>
                      </a:endParaRPr>
                    </a:p>
                  </a:txBody>
                  <a:tcPr marL="7471" marR="7471" marT="747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800" b="1" i="0" u="none" strike="noStrike">
                        <a:solidFill>
                          <a:srgbClr val="000000"/>
                        </a:solidFill>
                        <a:effectLst/>
                        <a:latin typeface="Courier New" panose="02070309020205020404" pitchFamily="49" charset="0"/>
                      </a:endParaRPr>
                    </a:p>
                  </a:txBody>
                  <a:tcPr marL="7471" marR="7471" marT="747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800" b="1" i="0" u="none" strike="noStrike">
                        <a:solidFill>
                          <a:srgbClr val="000000"/>
                        </a:solidFill>
                        <a:effectLst/>
                        <a:latin typeface="Courier New" panose="02070309020205020404" pitchFamily="49" charset="0"/>
                      </a:endParaRPr>
                    </a:p>
                  </a:txBody>
                  <a:tcPr marL="7471" marR="7471" marT="747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800" b="1" i="0" u="none" strike="noStrike">
                        <a:solidFill>
                          <a:srgbClr val="000000"/>
                        </a:solidFill>
                        <a:effectLst/>
                        <a:latin typeface="Courier New" panose="02070309020205020404" pitchFamily="49" charset="0"/>
                      </a:endParaRPr>
                    </a:p>
                  </a:txBody>
                  <a:tcPr marL="7471" marR="7471" marT="747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800" b="1" i="0" u="none" strike="noStrike">
                        <a:solidFill>
                          <a:srgbClr val="000000"/>
                        </a:solidFill>
                        <a:effectLst/>
                        <a:latin typeface="Courier New" panose="02070309020205020404" pitchFamily="49" charset="0"/>
                      </a:endParaRPr>
                    </a:p>
                  </a:txBody>
                  <a:tcPr marL="7471" marR="7471" marT="747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800" b="1" i="0" u="none" strike="noStrike">
                        <a:solidFill>
                          <a:srgbClr val="000000"/>
                        </a:solidFill>
                        <a:effectLst/>
                        <a:latin typeface="Courier New" panose="02070309020205020404" pitchFamily="49" charset="0"/>
                      </a:endParaRPr>
                    </a:p>
                  </a:txBody>
                  <a:tcPr marL="7471" marR="7471" marT="747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800" b="1" i="0" u="none" strike="noStrike">
                        <a:solidFill>
                          <a:srgbClr val="000000"/>
                        </a:solidFill>
                        <a:effectLst/>
                        <a:latin typeface="Courier New" panose="02070309020205020404" pitchFamily="49" charset="0"/>
                      </a:endParaRPr>
                    </a:p>
                  </a:txBody>
                  <a:tcPr marL="7471" marR="7471" marT="747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800" b="1" i="0" u="none" strike="noStrike">
                        <a:solidFill>
                          <a:srgbClr val="000000"/>
                        </a:solidFill>
                        <a:effectLst/>
                        <a:latin typeface="Courier New" panose="02070309020205020404" pitchFamily="49" charset="0"/>
                      </a:endParaRPr>
                    </a:p>
                  </a:txBody>
                  <a:tcPr marL="7471" marR="7471" marT="7471"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3"/>
                  </a:ext>
                </a:extLst>
              </a:tr>
              <a:tr h="154826">
                <a:tc>
                  <a:txBody>
                    <a:bodyPr/>
                    <a:lstStyle/>
                    <a:p>
                      <a:pPr algn="l" fontAlgn="ctr"/>
                      <a:r>
                        <a:rPr lang="en-US" sz="800" b="0" i="0" u="none" strike="noStrike">
                          <a:solidFill>
                            <a:srgbClr val="000000"/>
                          </a:solidFill>
                          <a:effectLst/>
                          <a:latin typeface="Courier New" panose="02070309020205020404" pitchFamily="49" charset="0"/>
                        </a:rPr>
                        <a:t>≥19 yrs</a:t>
                      </a:r>
                    </a:p>
                  </a:txBody>
                  <a:tcPr marL="7471" marR="7471" marT="7471" marB="0" anchor="ctr">
                    <a:lnL>
                      <a:noFill/>
                    </a:lnL>
                    <a:lnR>
                      <a:noFill/>
                    </a:lnR>
                    <a:lnT>
                      <a:noFill/>
                    </a:lnT>
                    <a:lnB>
                      <a:noFill/>
                    </a:lnB>
                  </a:tcPr>
                </a:tc>
                <a:tc>
                  <a:txBody>
                    <a:bodyPr/>
                    <a:lstStyle/>
                    <a:p>
                      <a:pPr algn="ctr" fontAlgn="ctr"/>
                      <a:r>
                        <a:rPr lang="en-US" sz="800" b="0" i="0" u="none" strike="noStrike">
                          <a:solidFill>
                            <a:srgbClr val="000000"/>
                          </a:solidFill>
                          <a:effectLst/>
                          <a:latin typeface="Courier New" panose="02070309020205020404" pitchFamily="49" charset="0"/>
                        </a:rPr>
                        <a:t>46.7</a:t>
                      </a:r>
                    </a:p>
                  </a:txBody>
                  <a:tcPr marL="7471" marR="7471" marT="7471" marB="0" anchor="ctr">
                    <a:lnL>
                      <a:noFill/>
                    </a:lnL>
                    <a:lnR>
                      <a:noFill/>
                    </a:lnR>
                    <a:lnT>
                      <a:noFill/>
                    </a:lnT>
                    <a:lnB>
                      <a:noFill/>
                    </a:lnB>
                  </a:tcPr>
                </a:tc>
                <a:tc>
                  <a:txBody>
                    <a:bodyPr/>
                    <a:lstStyle/>
                    <a:p>
                      <a:pPr algn="ctr" fontAlgn="ctr"/>
                      <a:r>
                        <a:rPr lang="en-US" sz="800" b="0" i="0" u="none" strike="noStrike">
                          <a:solidFill>
                            <a:srgbClr val="000000"/>
                          </a:solidFill>
                          <a:effectLst/>
                          <a:latin typeface="Courier New" panose="02070309020205020404" pitchFamily="49" charset="0"/>
                        </a:rPr>
                        <a:t>(45.5-47.9)</a:t>
                      </a:r>
                      <a:r>
                        <a:rPr lang="en-US" sz="800" b="0" i="0" u="none" strike="noStrike" baseline="30000">
                          <a:solidFill>
                            <a:srgbClr val="000000"/>
                          </a:solidFill>
                          <a:effectLst/>
                          <a:latin typeface="Courier New" panose="02070309020205020404" pitchFamily="49" charset="0"/>
                        </a:rPr>
                        <a:t>¶</a:t>
                      </a:r>
                      <a:endParaRPr lang="en-US" sz="800" b="0" i="0" u="none" strike="noStrike">
                        <a:solidFill>
                          <a:srgbClr val="000000"/>
                        </a:solidFill>
                        <a:effectLst/>
                        <a:latin typeface="Courier New" panose="02070309020205020404" pitchFamily="49" charset="0"/>
                      </a:endParaRPr>
                    </a:p>
                  </a:txBody>
                  <a:tcPr marL="7471" marR="7471" marT="7471" marB="0" anchor="ctr">
                    <a:lnL>
                      <a:noFill/>
                    </a:lnL>
                    <a:lnR>
                      <a:noFill/>
                    </a:lnR>
                    <a:lnT>
                      <a:noFill/>
                    </a:lnT>
                    <a:lnB>
                      <a:noFill/>
                    </a:lnB>
                  </a:tcPr>
                </a:tc>
                <a:tc>
                  <a:txBody>
                    <a:bodyPr/>
                    <a:lstStyle/>
                    <a:p>
                      <a:pPr algn="ctr" fontAlgn="ctr"/>
                      <a:r>
                        <a:rPr lang="en-US" sz="800" b="0" i="0" u="none" strike="noStrike">
                          <a:solidFill>
                            <a:srgbClr val="000000"/>
                          </a:solidFill>
                          <a:effectLst/>
                          <a:latin typeface="Courier New" panose="02070309020205020404" pitchFamily="49" charset="0"/>
                        </a:rPr>
                        <a:t>52.0</a:t>
                      </a:r>
                    </a:p>
                  </a:txBody>
                  <a:tcPr marL="7471" marR="7471" marT="7471" marB="0" anchor="ctr">
                    <a:lnL>
                      <a:noFill/>
                    </a:lnL>
                    <a:lnR>
                      <a:noFill/>
                    </a:lnR>
                    <a:lnT>
                      <a:noFill/>
                    </a:lnT>
                    <a:lnB>
                      <a:noFill/>
                    </a:lnB>
                  </a:tcPr>
                </a:tc>
                <a:tc>
                  <a:txBody>
                    <a:bodyPr/>
                    <a:lstStyle/>
                    <a:p>
                      <a:pPr algn="ctr" fontAlgn="ctr"/>
                      <a:r>
                        <a:rPr lang="en-US" sz="800" b="0" i="0" u="none" strike="noStrike">
                          <a:solidFill>
                            <a:srgbClr val="000000"/>
                          </a:solidFill>
                          <a:effectLst/>
                          <a:latin typeface="Courier New" panose="02070309020205020404" pitchFamily="49" charset="0"/>
                        </a:rPr>
                        <a:t>(49.7-54.4)</a:t>
                      </a:r>
                      <a:r>
                        <a:rPr lang="en-US" sz="800" b="0" i="0" u="none" strike="noStrike" baseline="30000">
                          <a:solidFill>
                            <a:srgbClr val="000000"/>
                          </a:solidFill>
                          <a:effectLst/>
                          <a:latin typeface="Courier New" panose="02070309020205020404" pitchFamily="49" charset="0"/>
                        </a:rPr>
                        <a:t>¶</a:t>
                      </a:r>
                      <a:r>
                        <a:rPr lang="en-US" sz="800" b="0" i="0" u="none" strike="noStrike">
                          <a:solidFill>
                            <a:srgbClr val="000000"/>
                          </a:solidFill>
                          <a:effectLst/>
                          <a:latin typeface="Courier New" panose="02070309020205020404" pitchFamily="49" charset="0"/>
                        </a:rPr>
                        <a:t>**</a:t>
                      </a:r>
                    </a:p>
                  </a:txBody>
                  <a:tcPr marL="7471" marR="7471" marT="7471" marB="0" anchor="ctr">
                    <a:lnL>
                      <a:noFill/>
                    </a:lnL>
                    <a:lnR>
                      <a:noFill/>
                    </a:lnR>
                    <a:lnT>
                      <a:noFill/>
                    </a:lnT>
                    <a:lnB>
                      <a:noFill/>
                    </a:lnB>
                  </a:tcPr>
                </a:tc>
                <a:tc>
                  <a:txBody>
                    <a:bodyPr/>
                    <a:lstStyle/>
                    <a:p>
                      <a:pPr algn="ctr" fontAlgn="ctr"/>
                      <a:r>
                        <a:rPr lang="en-US" sz="800" b="0" i="0" u="none" strike="noStrike">
                          <a:solidFill>
                            <a:srgbClr val="000000"/>
                          </a:solidFill>
                          <a:effectLst/>
                          <a:latin typeface="Courier New" panose="02070309020205020404" pitchFamily="49" charset="0"/>
                        </a:rPr>
                        <a:t>44.6</a:t>
                      </a:r>
                    </a:p>
                  </a:txBody>
                  <a:tcPr marL="7471" marR="7471" marT="7471" marB="0" anchor="ctr">
                    <a:lnL>
                      <a:noFill/>
                    </a:lnL>
                    <a:lnR>
                      <a:noFill/>
                    </a:lnR>
                    <a:lnT>
                      <a:noFill/>
                    </a:lnT>
                    <a:lnB>
                      <a:noFill/>
                    </a:lnB>
                  </a:tcPr>
                </a:tc>
                <a:tc>
                  <a:txBody>
                    <a:bodyPr/>
                    <a:lstStyle/>
                    <a:p>
                      <a:pPr algn="ctr" fontAlgn="ctr"/>
                      <a:r>
                        <a:rPr lang="en-US" sz="800" b="0" i="0" u="none" strike="noStrike">
                          <a:solidFill>
                            <a:srgbClr val="000000"/>
                          </a:solidFill>
                          <a:effectLst/>
                          <a:latin typeface="Courier New" panose="02070309020205020404" pitchFamily="49" charset="0"/>
                        </a:rPr>
                        <a:t>(43.3-46.0)</a:t>
                      </a:r>
                      <a:r>
                        <a:rPr lang="en-US" sz="800" b="0" i="0" u="none" strike="noStrike" baseline="30000">
                          <a:solidFill>
                            <a:srgbClr val="000000"/>
                          </a:solidFill>
                          <a:effectLst/>
                          <a:latin typeface="Courier New" panose="02070309020205020404" pitchFamily="49" charset="0"/>
                        </a:rPr>
                        <a:t>¶</a:t>
                      </a:r>
                      <a:endParaRPr lang="en-US" sz="800" b="0" i="0" u="none" strike="noStrike">
                        <a:solidFill>
                          <a:srgbClr val="000000"/>
                        </a:solidFill>
                        <a:effectLst/>
                        <a:latin typeface="Courier New" panose="02070309020205020404" pitchFamily="49" charset="0"/>
                      </a:endParaRPr>
                    </a:p>
                  </a:txBody>
                  <a:tcPr marL="7471" marR="7471" marT="7471"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urier New" panose="02070309020205020404" pitchFamily="49" charset="0"/>
                      </a:endParaRPr>
                    </a:p>
                  </a:txBody>
                  <a:tcPr marL="7471" marR="7471" marT="7471" marB="0" anchor="ctr">
                    <a:lnL>
                      <a:noFill/>
                    </a:lnL>
                    <a:lnR>
                      <a:noFill/>
                    </a:lnR>
                    <a:lnT>
                      <a:noFill/>
                    </a:lnT>
                    <a:lnB>
                      <a:noFill/>
                    </a:lnB>
                  </a:tcPr>
                </a:tc>
                <a:tc>
                  <a:txBody>
                    <a:bodyPr/>
                    <a:lstStyle/>
                    <a:p>
                      <a:pPr algn="ctr" fontAlgn="ctr"/>
                      <a:r>
                        <a:rPr lang="en-US" sz="800" b="0" i="0" u="none" strike="noStrike">
                          <a:solidFill>
                            <a:srgbClr val="000000"/>
                          </a:solidFill>
                          <a:effectLst/>
                          <a:latin typeface="Courier New" panose="02070309020205020404" pitchFamily="49" charset="0"/>
                        </a:rPr>
                        <a:t>14.8</a:t>
                      </a:r>
                    </a:p>
                  </a:txBody>
                  <a:tcPr marL="7471" marR="7471" marT="7471" marB="0" anchor="ctr">
                    <a:lnL>
                      <a:noFill/>
                    </a:lnL>
                    <a:lnR>
                      <a:noFill/>
                    </a:lnR>
                    <a:lnT>
                      <a:noFill/>
                    </a:lnT>
                    <a:lnB>
                      <a:noFill/>
                    </a:lnB>
                  </a:tcPr>
                </a:tc>
                <a:tc>
                  <a:txBody>
                    <a:bodyPr/>
                    <a:lstStyle/>
                    <a:p>
                      <a:pPr algn="ctr" fontAlgn="ctr"/>
                      <a:r>
                        <a:rPr lang="en-US" sz="800" b="0" i="0" u="none" strike="noStrike">
                          <a:solidFill>
                            <a:srgbClr val="000000"/>
                          </a:solidFill>
                          <a:effectLst/>
                          <a:latin typeface="Courier New" panose="02070309020205020404" pitchFamily="49" charset="0"/>
                        </a:rPr>
                        <a:t>(12.6-17.5)</a:t>
                      </a:r>
                    </a:p>
                  </a:txBody>
                  <a:tcPr marL="7471" marR="7471" marT="7471" marB="0" anchor="ctr">
                    <a:lnL>
                      <a:noFill/>
                    </a:lnL>
                    <a:lnR>
                      <a:noFill/>
                    </a:lnR>
                    <a:lnT>
                      <a:noFill/>
                    </a:lnT>
                    <a:lnB>
                      <a:noFill/>
                    </a:lnB>
                  </a:tcPr>
                </a:tc>
                <a:extLst>
                  <a:ext uri="{0D108BD9-81ED-4DB2-BD59-A6C34878D82A}">
                    <a16:rowId xmlns:a16="http://schemas.microsoft.com/office/drawing/2014/main" val="10004"/>
                  </a:ext>
                </a:extLst>
              </a:tr>
              <a:tr h="154826">
                <a:tc>
                  <a:txBody>
                    <a:bodyPr/>
                    <a:lstStyle/>
                    <a:p>
                      <a:pPr algn="l" fontAlgn="ctr"/>
                      <a:r>
                        <a:rPr lang="en-US" sz="800" b="0" i="0" u="none" strike="noStrike">
                          <a:solidFill>
                            <a:srgbClr val="000000"/>
                          </a:solidFill>
                          <a:effectLst/>
                          <a:latin typeface="Courier New" panose="02070309020205020404" pitchFamily="49" charset="0"/>
                        </a:rPr>
                        <a:t>19-49 yrs</a:t>
                      </a:r>
                    </a:p>
                  </a:txBody>
                  <a:tcPr marL="7471" marR="7471" marT="7471" marB="0" anchor="ctr">
                    <a:lnL>
                      <a:noFill/>
                    </a:lnL>
                    <a:lnR>
                      <a:noFill/>
                    </a:lnR>
                    <a:lnT>
                      <a:noFill/>
                    </a:lnT>
                    <a:lnB>
                      <a:noFill/>
                    </a:lnB>
                  </a:tcPr>
                </a:tc>
                <a:tc>
                  <a:txBody>
                    <a:bodyPr/>
                    <a:lstStyle/>
                    <a:p>
                      <a:pPr algn="ctr" fontAlgn="ctr"/>
                      <a:r>
                        <a:rPr lang="en-US" sz="800" b="0" i="0" u="none" strike="noStrike">
                          <a:solidFill>
                            <a:srgbClr val="000000"/>
                          </a:solidFill>
                          <a:effectLst/>
                          <a:latin typeface="Courier New" panose="02070309020205020404" pitchFamily="49" charset="0"/>
                        </a:rPr>
                        <a:t>35.2</a:t>
                      </a:r>
                    </a:p>
                  </a:txBody>
                  <a:tcPr marL="7471" marR="7471" marT="7471" marB="0" anchor="ctr">
                    <a:lnL>
                      <a:noFill/>
                    </a:lnL>
                    <a:lnR>
                      <a:noFill/>
                    </a:lnR>
                    <a:lnT>
                      <a:noFill/>
                    </a:lnT>
                    <a:lnB>
                      <a:noFill/>
                    </a:lnB>
                  </a:tcPr>
                </a:tc>
                <a:tc>
                  <a:txBody>
                    <a:bodyPr/>
                    <a:lstStyle/>
                    <a:p>
                      <a:pPr algn="ctr" fontAlgn="ctr"/>
                      <a:r>
                        <a:rPr lang="en-US" sz="800" b="0" i="0" u="none" strike="noStrike">
                          <a:solidFill>
                            <a:srgbClr val="000000"/>
                          </a:solidFill>
                          <a:effectLst/>
                          <a:latin typeface="Courier New" panose="02070309020205020404" pitchFamily="49" charset="0"/>
                        </a:rPr>
                        <a:t>(33.4-37.0)</a:t>
                      </a:r>
                      <a:r>
                        <a:rPr lang="en-US" sz="800" b="0" i="0" u="none" strike="noStrike" baseline="30000">
                          <a:solidFill>
                            <a:srgbClr val="000000"/>
                          </a:solidFill>
                          <a:effectLst/>
                          <a:latin typeface="Courier New" panose="02070309020205020404" pitchFamily="49" charset="0"/>
                        </a:rPr>
                        <a:t>¶</a:t>
                      </a:r>
                      <a:endParaRPr lang="en-US" sz="800" b="0" i="0" u="none" strike="noStrike">
                        <a:solidFill>
                          <a:srgbClr val="000000"/>
                        </a:solidFill>
                        <a:effectLst/>
                        <a:latin typeface="Courier New" panose="02070309020205020404" pitchFamily="49" charset="0"/>
                      </a:endParaRPr>
                    </a:p>
                  </a:txBody>
                  <a:tcPr marL="7471" marR="7471" marT="7471" marB="0" anchor="ctr">
                    <a:lnL>
                      <a:noFill/>
                    </a:lnL>
                    <a:lnR>
                      <a:noFill/>
                    </a:lnR>
                    <a:lnT>
                      <a:noFill/>
                    </a:lnT>
                    <a:lnB>
                      <a:noFill/>
                    </a:lnB>
                  </a:tcPr>
                </a:tc>
                <a:tc>
                  <a:txBody>
                    <a:bodyPr/>
                    <a:lstStyle/>
                    <a:p>
                      <a:pPr algn="ctr" fontAlgn="ctr"/>
                      <a:r>
                        <a:rPr lang="en-US" sz="800" b="0" i="0" u="none" strike="noStrike">
                          <a:solidFill>
                            <a:srgbClr val="000000"/>
                          </a:solidFill>
                          <a:effectLst/>
                          <a:latin typeface="Courier New" panose="02070309020205020404" pitchFamily="49" charset="0"/>
                        </a:rPr>
                        <a:t>35.4</a:t>
                      </a:r>
                    </a:p>
                  </a:txBody>
                  <a:tcPr marL="7471" marR="7471" marT="7471" marB="0" anchor="ctr">
                    <a:lnL>
                      <a:noFill/>
                    </a:lnL>
                    <a:lnR>
                      <a:noFill/>
                    </a:lnR>
                    <a:lnT>
                      <a:noFill/>
                    </a:lnT>
                    <a:lnB>
                      <a:noFill/>
                    </a:lnB>
                  </a:tcPr>
                </a:tc>
                <a:tc>
                  <a:txBody>
                    <a:bodyPr/>
                    <a:lstStyle/>
                    <a:p>
                      <a:pPr algn="ctr" fontAlgn="ctr"/>
                      <a:r>
                        <a:rPr lang="en-US" sz="800" b="0" i="0" u="none" strike="noStrike">
                          <a:solidFill>
                            <a:srgbClr val="000000"/>
                          </a:solidFill>
                          <a:effectLst/>
                          <a:latin typeface="Courier New" panose="02070309020205020404" pitchFamily="49" charset="0"/>
                        </a:rPr>
                        <a:t>(31.3-39.9)</a:t>
                      </a:r>
                      <a:r>
                        <a:rPr lang="en-US" sz="800" b="0" i="0" u="none" strike="noStrike" baseline="30000">
                          <a:solidFill>
                            <a:srgbClr val="000000"/>
                          </a:solidFill>
                          <a:effectLst/>
                          <a:latin typeface="Courier New" panose="02070309020205020404" pitchFamily="49" charset="0"/>
                        </a:rPr>
                        <a:t>¶</a:t>
                      </a:r>
                      <a:endParaRPr lang="en-US" sz="800" b="0" i="0" u="none" strike="noStrike">
                        <a:solidFill>
                          <a:srgbClr val="000000"/>
                        </a:solidFill>
                        <a:effectLst/>
                        <a:latin typeface="Courier New" panose="02070309020205020404" pitchFamily="49" charset="0"/>
                      </a:endParaRPr>
                    </a:p>
                  </a:txBody>
                  <a:tcPr marL="7471" marR="7471" marT="7471" marB="0" anchor="ctr">
                    <a:lnL>
                      <a:noFill/>
                    </a:lnL>
                    <a:lnR>
                      <a:noFill/>
                    </a:lnR>
                    <a:lnT>
                      <a:noFill/>
                    </a:lnT>
                    <a:lnB>
                      <a:noFill/>
                    </a:lnB>
                  </a:tcPr>
                </a:tc>
                <a:tc>
                  <a:txBody>
                    <a:bodyPr/>
                    <a:lstStyle/>
                    <a:p>
                      <a:pPr algn="ctr" fontAlgn="ctr"/>
                      <a:r>
                        <a:rPr lang="en-US" sz="800" b="0" i="0" u="none" strike="noStrike">
                          <a:solidFill>
                            <a:srgbClr val="000000"/>
                          </a:solidFill>
                          <a:effectLst/>
                          <a:latin typeface="Courier New" panose="02070309020205020404" pitchFamily="49" charset="0"/>
                        </a:rPr>
                        <a:t>35.1</a:t>
                      </a:r>
                    </a:p>
                  </a:txBody>
                  <a:tcPr marL="7471" marR="7471" marT="7471" marB="0" anchor="ctr">
                    <a:lnL>
                      <a:noFill/>
                    </a:lnL>
                    <a:lnR>
                      <a:noFill/>
                    </a:lnR>
                    <a:lnT>
                      <a:noFill/>
                    </a:lnT>
                    <a:lnB>
                      <a:noFill/>
                    </a:lnB>
                  </a:tcPr>
                </a:tc>
                <a:tc>
                  <a:txBody>
                    <a:bodyPr/>
                    <a:lstStyle/>
                    <a:p>
                      <a:pPr algn="ctr" fontAlgn="ctr"/>
                      <a:r>
                        <a:rPr lang="en-US" sz="800" b="0" i="0" u="none" strike="noStrike">
                          <a:solidFill>
                            <a:srgbClr val="000000"/>
                          </a:solidFill>
                          <a:effectLst/>
                          <a:latin typeface="Courier New" panose="02070309020205020404" pitchFamily="49" charset="0"/>
                        </a:rPr>
                        <a:t>(33.2-37.0)</a:t>
                      </a:r>
                      <a:r>
                        <a:rPr lang="en-US" sz="800" b="0" i="0" u="none" strike="noStrike" baseline="30000">
                          <a:solidFill>
                            <a:srgbClr val="000000"/>
                          </a:solidFill>
                          <a:effectLst/>
                          <a:latin typeface="Courier New" panose="02070309020205020404" pitchFamily="49" charset="0"/>
                        </a:rPr>
                        <a:t>¶</a:t>
                      </a:r>
                      <a:endParaRPr lang="en-US" sz="800" b="0" i="0" u="none" strike="noStrike">
                        <a:solidFill>
                          <a:srgbClr val="000000"/>
                        </a:solidFill>
                        <a:effectLst/>
                        <a:latin typeface="Courier New" panose="02070309020205020404" pitchFamily="49" charset="0"/>
                      </a:endParaRPr>
                    </a:p>
                  </a:txBody>
                  <a:tcPr marL="7471" marR="7471" marT="7471"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urier New" panose="02070309020205020404" pitchFamily="49" charset="0"/>
                      </a:endParaRPr>
                    </a:p>
                  </a:txBody>
                  <a:tcPr marL="7471" marR="7471" marT="7471" marB="0" anchor="ctr">
                    <a:lnL>
                      <a:noFill/>
                    </a:lnL>
                    <a:lnR>
                      <a:noFill/>
                    </a:lnR>
                    <a:lnT>
                      <a:noFill/>
                    </a:lnT>
                    <a:lnB>
                      <a:noFill/>
                    </a:lnB>
                  </a:tcPr>
                </a:tc>
                <a:tc>
                  <a:txBody>
                    <a:bodyPr/>
                    <a:lstStyle/>
                    <a:p>
                      <a:pPr algn="ctr" fontAlgn="ctr"/>
                      <a:r>
                        <a:rPr lang="en-US" sz="800" b="0" i="0" u="none" strike="noStrike">
                          <a:solidFill>
                            <a:srgbClr val="000000"/>
                          </a:solidFill>
                          <a:effectLst/>
                          <a:latin typeface="Courier New" panose="02070309020205020404" pitchFamily="49" charset="0"/>
                        </a:rPr>
                        <a:t>13.5</a:t>
                      </a:r>
                    </a:p>
                  </a:txBody>
                  <a:tcPr marL="7471" marR="7471" marT="7471" marB="0" anchor="ctr">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(11.1-16.5)</a:t>
                      </a:r>
                    </a:p>
                  </a:txBody>
                  <a:tcPr marL="7471" marR="7471" marT="7471" marB="0" anchor="b">
                    <a:lnL>
                      <a:noFill/>
                    </a:lnL>
                    <a:lnR>
                      <a:noFill/>
                    </a:lnR>
                    <a:lnT>
                      <a:noFill/>
                    </a:lnT>
                    <a:lnB>
                      <a:noFill/>
                    </a:lnB>
                  </a:tcPr>
                </a:tc>
                <a:extLst>
                  <a:ext uri="{0D108BD9-81ED-4DB2-BD59-A6C34878D82A}">
                    <a16:rowId xmlns:a16="http://schemas.microsoft.com/office/drawing/2014/main" val="10005"/>
                  </a:ext>
                </a:extLst>
              </a:tr>
              <a:tr h="154826">
                <a:tc>
                  <a:txBody>
                    <a:bodyPr/>
                    <a:lstStyle/>
                    <a:p>
                      <a:pPr algn="l" fontAlgn="ctr"/>
                      <a:r>
                        <a:rPr lang="en-US" sz="800" b="0" i="0" u="none" strike="noStrike">
                          <a:solidFill>
                            <a:srgbClr val="000000"/>
                          </a:solidFill>
                          <a:effectLst/>
                          <a:latin typeface="Courier New" panose="02070309020205020404" pitchFamily="49" charset="0"/>
                        </a:rPr>
                        <a:t>50-64 yrs</a:t>
                      </a:r>
                    </a:p>
                  </a:txBody>
                  <a:tcPr marL="7471" marR="7471" marT="7471" marB="0" anchor="ctr">
                    <a:lnL>
                      <a:noFill/>
                    </a:lnL>
                    <a:lnR>
                      <a:noFill/>
                    </a:lnR>
                    <a:lnT>
                      <a:noFill/>
                    </a:lnT>
                    <a:lnB>
                      <a:noFill/>
                    </a:lnB>
                  </a:tcPr>
                </a:tc>
                <a:tc>
                  <a:txBody>
                    <a:bodyPr/>
                    <a:lstStyle/>
                    <a:p>
                      <a:pPr algn="ctr" fontAlgn="ctr"/>
                      <a:r>
                        <a:rPr lang="en-US" sz="800" b="0" i="0" u="none" strike="noStrike" dirty="0">
                          <a:solidFill>
                            <a:srgbClr val="000000"/>
                          </a:solidFill>
                          <a:effectLst/>
                          <a:latin typeface="Courier New" panose="02070309020205020404" pitchFamily="49" charset="0"/>
                        </a:rPr>
                        <a:t>48.8</a:t>
                      </a:r>
                    </a:p>
                  </a:txBody>
                  <a:tcPr marL="7471" marR="7471" marT="7471" marB="0" anchor="ctr">
                    <a:lnL>
                      <a:noFill/>
                    </a:lnL>
                    <a:lnR>
                      <a:noFill/>
                    </a:lnR>
                    <a:lnT>
                      <a:noFill/>
                    </a:lnT>
                    <a:lnB>
                      <a:noFill/>
                    </a:lnB>
                    <a:solidFill>
                      <a:schemeClr val="accent2"/>
                    </a:solidFill>
                  </a:tcPr>
                </a:tc>
                <a:tc>
                  <a:txBody>
                    <a:bodyPr/>
                    <a:lstStyle/>
                    <a:p>
                      <a:pPr algn="ctr" fontAlgn="ctr"/>
                      <a:r>
                        <a:rPr lang="en-US" sz="800" b="0" i="0" u="none" strike="noStrike" dirty="0">
                          <a:solidFill>
                            <a:srgbClr val="000000"/>
                          </a:solidFill>
                          <a:effectLst/>
                          <a:latin typeface="Courier New" panose="02070309020205020404" pitchFamily="49" charset="0"/>
                        </a:rPr>
                        <a:t>(46.8-50.9)</a:t>
                      </a:r>
                      <a:r>
                        <a:rPr lang="en-US" sz="800" b="0" i="0" u="none" strike="noStrike" baseline="30000" dirty="0">
                          <a:solidFill>
                            <a:srgbClr val="000000"/>
                          </a:solidFill>
                          <a:effectLst/>
                          <a:latin typeface="Courier New" panose="02070309020205020404" pitchFamily="49" charset="0"/>
                        </a:rPr>
                        <a:t>¶†† </a:t>
                      </a:r>
                      <a:endParaRPr lang="en-US" sz="800" b="0" i="0" u="none" strike="noStrike" dirty="0">
                        <a:solidFill>
                          <a:srgbClr val="000000"/>
                        </a:solidFill>
                        <a:effectLst/>
                        <a:latin typeface="Courier New" panose="02070309020205020404" pitchFamily="49" charset="0"/>
                      </a:endParaRPr>
                    </a:p>
                  </a:txBody>
                  <a:tcPr marL="7471" marR="7471" marT="7471" marB="0" anchor="ctr">
                    <a:lnL>
                      <a:noFill/>
                    </a:lnL>
                    <a:lnR>
                      <a:noFill/>
                    </a:lnR>
                    <a:lnT>
                      <a:noFill/>
                    </a:lnT>
                    <a:lnB>
                      <a:noFill/>
                    </a:lnB>
                    <a:solidFill>
                      <a:schemeClr val="accent2"/>
                    </a:solidFill>
                  </a:tcPr>
                </a:tc>
                <a:tc>
                  <a:txBody>
                    <a:bodyPr/>
                    <a:lstStyle/>
                    <a:p>
                      <a:pPr algn="ctr" fontAlgn="ctr"/>
                      <a:r>
                        <a:rPr lang="en-US" sz="800" b="0" i="0" u="none" strike="noStrike" dirty="0">
                          <a:solidFill>
                            <a:srgbClr val="000000"/>
                          </a:solidFill>
                          <a:effectLst/>
                          <a:latin typeface="Courier New" panose="02070309020205020404" pitchFamily="49" charset="0"/>
                        </a:rPr>
                        <a:t>52.3</a:t>
                      </a:r>
                    </a:p>
                  </a:txBody>
                  <a:tcPr marL="7471" marR="7471" marT="7471" marB="0" anchor="ctr">
                    <a:lnL>
                      <a:noFill/>
                    </a:lnL>
                    <a:lnR>
                      <a:noFill/>
                    </a:lnR>
                    <a:lnT>
                      <a:noFill/>
                    </a:lnT>
                    <a:lnB>
                      <a:noFill/>
                    </a:lnB>
                    <a:solidFill>
                      <a:schemeClr val="accent2"/>
                    </a:solidFill>
                  </a:tcPr>
                </a:tc>
                <a:tc>
                  <a:txBody>
                    <a:bodyPr/>
                    <a:lstStyle/>
                    <a:p>
                      <a:pPr algn="ctr" fontAlgn="ctr"/>
                      <a:r>
                        <a:rPr lang="en-US" sz="800" b="0" i="0" u="none" strike="noStrike" dirty="0">
                          <a:solidFill>
                            <a:srgbClr val="000000"/>
                          </a:solidFill>
                          <a:effectLst/>
                          <a:latin typeface="Courier New" panose="02070309020205020404" pitchFamily="49" charset="0"/>
                        </a:rPr>
                        <a:t>(47.5-57.3)</a:t>
                      </a:r>
                      <a:r>
                        <a:rPr lang="en-US" sz="800" b="0" i="0" u="none" strike="noStrike" baseline="30000" dirty="0">
                          <a:solidFill>
                            <a:srgbClr val="000000"/>
                          </a:solidFill>
                          <a:effectLst/>
                          <a:latin typeface="Courier New" panose="02070309020205020404" pitchFamily="49" charset="0"/>
                        </a:rPr>
                        <a:t>¶†† </a:t>
                      </a:r>
                      <a:endParaRPr lang="en-US" sz="800" b="0" i="0" u="none" strike="noStrike" dirty="0">
                        <a:solidFill>
                          <a:srgbClr val="000000"/>
                        </a:solidFill>
                        <a:effectLst/>
                        <a:latin typeface="Courier New" panose="02070309020205020404" pitchFamily="49" charset="0"/>
                      </a:endParaRPr>
                    </a:p>
                  </a:txBody>
                  <a:tcPr marL="7471" marR="7471" marT="7471" marB="0" anchor="ctr">
                    <a:lnL>
                      <a:noFill/>
                    </a:lnL>
                    <a:lnR>
                      <a:noFill/>
                    </a:lnR>
                    <a:lnT>
                      <a:noFill/>
                    </a:lnT>
                    <a:lnB>
                      <a:noFill/>
                    </a:lnB>
                    <a:solidFill>
                      <a:schemeClr val="accent2"/>
                    </a:solidFill>
                  </a:tcPr>
                </a:tc>
                <a:tc>
                  <a:txBody>
                    <a:bodyPr/>
                    <a:lstStyle/>
                    <a:p>
                      <a:pPr algn="ctr" fontAlgn="ctr"/>
                      <a:r>
                        <a:rPr lang="en-US" sz="800" b="0" i="0" u="none" strike="noStrike" dirty="0">
                          <a:solidFill>
                            <a:srgbClr val="000000"/>
                          </a:solidFill>
                          <a:effectLst/>
                          <a:latin typeface="Courier New" panose="02070309020205020404" pitchFamily="49" charset="0"/>
                        </a:rPr>
                        <a:t>47.9</a:t>
                      </a:r>
                    </a:p>
                  </a:txBody>
                  <a:tcPr marL="7471" marR="7471" marT="7471" marB="0" anchor="ctr">
                    <a:lnL>
                      <a:noFill/>
                    </a:lnL>
                    <a:lnR>
                      <a:noFill/>
                    </a:lnR>
                    <a:lnT>
                      <a:noFill/>
                    </a:lnT>
                    <a:lnB>
                      <a:noFill/>
                    </a:lnB>
                    <a:solidFill>
                      <a:schemeClr val="accent2"/>
                    </a:solidFill>
                  </a:tcPr>
                </a:tc>
                <a:tc>
                  <a:txBody>
                    <a:bodyPr/>
                    <a:lstStyle/>
                    <a:p>
                      <a:pPr algn="ctr" fontAlgn="ctr"/>
                      <a:r>
                        <a:rPr lang="en-US" sz="800" b="0" i="0" u="none" strike="noStrike" dirty="0">
                          <a:solidFill>
                            <a:srgbClr val="000000"/>
                          </a:solidFill>
                          <a:effectLst/>
                          <a:latin typeface="Courier New" panose="02070309020205020404" pitchFamily="49" charset="0"/>
                        </a:rPr>
                        <a:t>(45.7-50.2)</a:t>
                      </a:r>
                      <a:r>
                        <a:rPr lang="en-US" sz="800" b="0" i="0" u="none" strike="noStrike" baseline="30000" dirty="0">
                          <a:solidFill>
                            <a:srgbClr val="000000"/>
                          </a:solidFill>
                          <a:effectLst/>
                          <a:latin typeface="Courier New" panose="02070309020205020404" pitchFamily="49" charset="0"/>
                        </a:rPr>
                        <a:t>¶†† </a:t>
                      </a:r>
                      <a:endParaRPr lang="en-US" sz="800" b="0" i="0" u="none" strike="noStrike" dirty="0">
                        <a:solidFill>
                          <a:srgbClr val="000000"/>
                        </a:solidFill>
                        <a:effectLst/>
                        <a:latin typeface="Courier New" panose="02070309020205020404" pitchFamily="49" charset="0"/>
                      </a:endParaRPr>
                    </a:p>
                  </a:txBody>
                  <a:tcPr marL="7471" marR="7471" marT="7471" marB="0" anchor="ctr">
                    <a:lnL>
                      <a:noFill/>
                    </a:lnL>
                    <a:lnR>
                      <a:noFill/>
                    </a:lnR>
                    <a:lnT>
                      <a:noFill/>
                    </a:lnT>
                    <a:lnB>
                      <a:noFill/>
                    </a:lnB>
                    <a:solidFill>
                      <a:schemeClr val="accent2"/>
                    </a:solidFill>
                  </a:tcPr>
                </a:tc>
                <a:tc>
                  <a:txBody>
                    <a:bodyPr/>
                    <a:lstStyle/>
                    <a:p>
                      <a:pPr algn="ctr" fontAlgn="ctr"/>
                      <a:endParaRPr lang="en-US" sz="800" b="0" i="0" u="none" strike="noStrike" dirty="0">
                        <a:solidFill>
                          <a:srgbClr val="000000"/>
                        </a:solidFill>
                        <a:effectLst/>
                        <a:latin typeface="Courier New" panose="02070309020205020404" pitchFamily="49" charset="0"/>
                      </a:endParaRPr>
                    </a:p>
                  </a:txBody>
                  <a:tcPr marL="7471" marR="7471" marT="7471" marB="0" anchor="ctr">
                    <a:lnL>
                      <a:noFill/>
                    </a:lnL>
                    <a:lnR>
                      <a:noFill/>
                    </a:lnR>
                    <a:lnT>
                      <a:noFill/>
                    </a:lnT>
                    <a:lnB>
                      <a:noFill/>
                    </a:lnB>
                    <a:solidFill>
                      <a:schemeClr val="accent2"/>
                    </a:solidFill>
                  </a:tcPr>
                </a:tc>
                <a:tc>
                  <a:txBody>
                    <a:bodyPr/>
                    <a:lstStyle/>
                    <a:p>
                      <a:pPr algn="ctr" fontAlgn="ctr"/>
                      <a:r>
                        <a:rPr lang="en-US" sz="800" b="0" i="0" u="none" strike="noStrike" dirty="0">
                          <a:solidFill>
                            <a:srgbClr val="000000"/>
                          </a:solidFill>
                          <a:effectLst/>
                          <a:latin typeface="Courier New" panose="02070309020205020404" pitchFamily="49" charset="0"/>
                        </a:rPr>
                        <a:t>19.3</a:t>
                      </a:r>
                    </a:p>
                  </a:txBody>
                  <a:tcPr marL="7471" marR="7471" marT="7471" marB="0" anchor="ctr">
                    <a:lnL>
                      <a:noFill/>
                    </a:lnL>
                    <a:lnR>
                      <a:noFill/>
                    </a:lnR>
                    <a:lnT>
                      <a:noFill/>
                    </a:lnT>
                    <a:lnB>
                      <a:noFill/>
                    </a:lnB>
                    <a:solidFill>
                      <a:schemeClr val="accent2"/>
                    </a:solidFill>
                  </a:tcPr>
                </a:tc>
                <a:tc>
                  <a:txBody>
                    <a:bodyPr/>
                    <a:lstStyle/>
                    <a:p>
                      <a:pPr algn="ctr" fontAlgn="ctr"/>
                      <a:r>
                        <a:rPr lang="en-US" sz="800" b="0" i="0" u="none" strike="noStrike" dirty="0">
                          <a:solidFill>
                            <a:srgbClr val="000000"/>
                          </a:solidFill>
                          <a:effectLst/>
                          <a:latin typeface="Courier New" panose="02070309020205020404" pitchFamily="49" charset="0"/>
                        </a:rPr>
                        <a:t>(14.5-25.6)</a:t>
                      </a:r>
                    </a:p>
                  </a:txBody>
                  <a:tcPr marL="7471" marR="7471" marT="7471" marB="0" anchor="ctr">
                    <a:lnL>
                      <a:noFill/>
                    </a:lnL>
                    <a:lnR>
                      <a:noFill/>
                    </a:lnR>
                    <a:lnT>
                      <a:noFill/>
                    </a:lnT>
                    <a:lnB>
                      <a:noFill/>
                    </a:lnB>
                    <a:solidFill>
                      <a:schemeClr val="accent2"/>
                    </a:solidFill>
                  </a:tcPr>
                </a:tc>
                <a:extLst>
                  <a:ext uri="{0D108BD9-81ED-4DB2-BD59-A6C34878D82A}">
                    <a16:rowId xmlns:a16="http://schemas.microsoft.com/office/drawing/2014/main" val="10006"/>
                  </a:ext>
                </a:extLst>
              </a:tr>
              <a:tr h="154826">
                <a:tc>
                  <a:txBody>
                    <a:bodyPr/>
                    <a:lstStyle/>
                    <a:p>
                      <a:pPr algn="l" fontAlgn="ctr"/>
                      <a:r>
                        <a:rPr lang="en-US" sz="800" b="0" i="0" u="none" strike="noStrike">
                          <a:solidFill>
                            <a:srgbClr val="000000"/>
                          </a:solidFill>
                          <a:effectLst/>
                          <a:latin typeface="Courier New" panose="02070309020205020404" pitchFamily="49" charset="0"/>
                        </a:rPr>
                        <a:t>≥65 yrs</a:t>
                      </a:r>
                    </a:p>
                  </a:txBody>
                  <a:tcPr marL="7471" marR="7471" marT="7471" marB="0" anchor="ctr">
                    <a:lnL>
                      <a:noFill/>
                    </a:lnL>
                    <a:lnR>
                      <a:noFill/>
                    </a:lnR>
                    <a:lnT>
                      <a:noFill/>
                    </a:lnT>
                    <a:lnB>
                      <a:noFill/>
                    </a:lnB>
                  </a:tcPr>
                </a:tc>
                <a:tc>
                  <a:txBody>
                    <a:bodyPr/>
                    <a:lstStyle/>
                    <a:p>
                      <a:pPr algn="ctr" fontAlgn="ctr"/>
                      <a:r>
                        <a:rPr lang="en-US" sz="800" b="0" i="0" u="none" strike="noStrike">
                          <a:solidFill>
                            <a:srgbClr val="000000"/>
                          </a:solidFill>
                          <a:effectLst/>
                          <a:latin typeface="Courier New" panose="02070309020205020404" pitchFamily="49" charset="0"/>
                        </a:rPr>
                        <a:t>70.7</a:t>
                      </a:r>
                    </a:p>
                  </a:txBody>
                  <a:tcPr marL="7471" marR="7471" marT="7471" marB="0" anchor="ctr">
                    <a:lnL>
                      <a:noFill/>
                    </a:lnL>
                    <a:lnR>
                      <a:noFill/>
                    </a:lnR>
                    <a:lnT>
                      <a:noFill/>
                    </a:lnT>
                    <a:lnB>
                      <a:noFill/>
                    </a:lnB>
                  </a:tcPr>
                </a:tc>
                <a:tc>
                  <a:txBody>
                    <a:bodyPr/>
                    <a:lstStyle/>
                    <a:p>
                      <a:pPr algn="ctr" fontAlgn="ctr"/>
                      <a:r>
                        <a:rPr lang="en-US" sz="800" b="0" i="0" u="none" strike="noStrike">
                          <a:solidFill>
                            <a:srgbClr val="000000"/>
                          </a:solidFill>
                          <a:effectLst/>
                          <a:latin typeface="Courier New" panose="02070309020205020404" pitchFamily="49" charset="0"/>
                        </a:rPr>
                        <a:t>(68.9-72.5)</a:t>
                      </a:r>
                      <a:r>
                        <a:rPr lang="en-US" sz="800" b="0" i="0" u="none" strike="noStrike" baseline="30000">
                          <a:solidFill>
                            <a:srgbClr val="000000"/>
                          </a:solidFill>
                          <a:effectLst/>
                          <a:latin typeface="Courier New" panose="02070309020205020404" pitchFamily="49" charset="0"/>
                        </a:rPr>
                        <a:t>††</a:t>
                      </a:r>
                      <a:endParaRPr lang="en-US" sz="800" b="0" i="0" u="none" strike="noStrike">
                        <a:solidFill>
                          <a:srgbClr val="000000"/>
                        </a:solidFill>
                        <a:effectLst/>
                        <a:latin typeface="Courier New" panose="02070309020205020404" pitchFamily="49" charset="0"/>
                      </a:endParaRPr>
                    </a:p>
                  </a:txBody>
                  <a:tcPr marL="7471" marR="7471" marT="7471" marB="0" anchor="ctr">
                    <a:lnL>
                      <a:noFill/>
                    </a:lnL>
                    <a:lnR>
                      <a:noFill/>
                    </a:lnR>
                    <a:lnT>
                      <a:noFill/>
                    </a:lnT>
                    <a:lnB>
                      <a:noFill/>
                    </a:lnB>
                  </a:tcPr>
                </a:tc>
                <a:tc>
                  <a:txBody>
                    <a:bodyPr/>
                    <a:lstStyle/>
                    <a:p>
                      <a:pPr algn="ctr" fontAlgn="ctr"/>
                      <a:r>
                        <a:rPr lang="en-US" sz="800" b="0" i="0" u="none" strike="noStrike">
                          <a:solidFill>
                            <a:srgbClr val="000000"/>
                          </a:solidFill>
                          <a:effectLst/>
                          <a:latin typeface="Courier New" panose="02070309020205020404" pitchFamily="49" charset="0"/>
                        </a:rPr>
                        <a:t>68.0</a:t>
                      </a:r>
                    </a:p>
                  </a:txBody>
                  <a:tcPr marL="7471" marR="7471" marT="7471" marB="0" anchor="ctr">
                    <a:lnL>
                      <a:noFill/>
                    </a:lnL>
                    <a:lnR>
                      <a:noFill/>
                    </a:lnR>
                    <a:lnT>
                      <a:noFill/>
                    </a:lnT>
                    <a:lnB>
                      <a:noFill/>
                    </a:lnB>
                  </a:tcPr>
                </a:tc>
                <a:tc>
                  <a:txBody>
                    <a:bodyPr/>
                    <a:lstStyle/>
                    <a:p>
                      <a:pPr algn="ctr" fontAlgn="ctr"/>
                      <a:r>
                        <a:rPr lang="en-US" sz="800" b="0" i="0" u="none" strike="noStrike">
                          <a:solidFill>
                            <a:srgbClr val="000000"/>
                          </a:solidFill>
                          <a:effectLst/>
                          <a:latin typeface="Courier New" panose="02070309020205020404" pitchFamily="49" charset="0"/>
                        </a:rPr>
                        <a:t>(65.3-70.6)**</a:t>
                      </a:r>
                      <a:r>
                        <a:rPr lang="en-US" sz="800" b="0" i="0" u="none" strike="noStrike" baseline="30000">
                          <a:solidFill>
                            <a:srgbClr val="000000"/>
                          </a:solidFill>
                          <a:effectLst/>
                          <a:latin typeface="Courier New" panose="02070309020205020404" pitchFamily="49" charset="0"/>
                        </a:rPr>
                        <a:t>††</a:t>
                      </a:r>
                      <a:endParaRPr lang="en-US" sz="800" b="0" i="0" u="none" strike="noStrike">
                        <a:solidFill>
                          <a:srgbClr val="000000"/>
                        </a:solidFill>
                        <a:effectLst/>
                        <a:latin typeface="Courier New" panose="02070309020205020404" pitchFamily="49" charset="0"/>
                      </a:endParaRPr>
                    </a:p>
                  </a:txBody>
                  <a:tcPr marL="7471" marR="7471" marT="7471" marB="0" anchor="ctr">
                    <a:lnL>
                      <a:noFill/>
                    </a:lnL>
                    <a:lnR>
                      <a:noFill/>
                    </a:lnR>
                    <a:lnT>
                      <a:noFill/>
                    </a:lnT>
                    <a:lnB>
                      <a:noFill/>
                    </a:lnB>
                  </a:tcPr>
                </a:tc>
                <a:tc>
                  <a:txBody>
                    <a:bodyPr/>
                    <a:lstStyle/>
                    <a:p>
                      <a:pPr algn="ctr" fontAlgn="ctr"/>
                      <a:r>
                        <a:rPr lang="en-US" sz="800" b="0" i="0" u="none" strike="noStrike">
                          <a:solidFill>
                            <a:srgbClr val="000000"/>
                          </a:solidFill>
                          <a:effectLst/>
                          <a:latin typeface="Courier New" panose="02070309020205020404" pitchFamily="49" charset="0"/>
                        </a:rPr>
                        <a:t>73.4</a:t>
                      </a:r>
                    </a:p>
                  </a:txBody>
                  <a:tcPr marL="7471" marR="7471" marT="7471" marB="0" anchor="ctr">
                    <a:lnL>
                      <a:noFill/>
                    </a:lnL>
                    <a:lnR>
                      <a:noFill/>
                    </a:lnR>
                    <a:lnT>
                      <a:noFill/>
                    </a:lnT>
                    <a:lnB>
                      <a:noFill/>
                    </a:lnB>
                  </a:tcPr>
                </a:tc>
                <a:tc>
                  <a:txBody>
                    <a:bodyPr/>
                    <a:lstStyle/>
                    <a:p>
                      <a:pPr algn="ctr" fontAlgn="ctr"/>
                      <a:r>
                        <a:rPr lang="en-US" sz="800" b="0" i="0" u="none" strike="noStrike">
                          <a:solidFill>
                            <a:srgbClr val="000000"/>
                          </a:solidFill>
                          <a:effectLst/>
                          <a:latin typeface="Courier New" panose="02070309020205020404" pitchFamily="49" charset="0"/>
                        </a:rPr>
                        <a:t>(71.0-75.8)</a:t>
                      </a:r>
                      <a:r>
                        <a:rPr lang="en-US" sz="800" b="0" i="0" u="none" strike="noStrike" baseline="30000">
                          <a:solidFill>
                            <a:srgbClr val="000000"/>
                          </a:solidFill>
                          <a:effectLst/>
                          <a:latin typeface="Courier New" panose="02070309020205020404" pitchFamily="49" charset="0"/>
                        </a:rPr>
                        <a:t>††</a:t>
                      </a:r>
                      <a:endParaRPr lang="en-US" sz="800" b="0" i="0" u="none" strike="noStrike">
                        <a:solidFill>
                          <a:srgbClr val="000000"/>
                        </a:solidFill>
                        <a:effectLst/>
                        <a:latin typeface="Courier New" panose="02070309020205020404" pitchFamily="49" charset="0"/>
                      </a:endParaRPr>
                    </a:p>
                  </a:txBody>
                  <a:tcPr marL="7471" marR="7471" marT="7471"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urier New" panose="02070309020205020404" pitchFamily="49" charset="0"/>
                      </a:endParaRPr>
                    </a:p>
                  </a:txBody>
                  <a:tcPr marL="7471" marR="7471" marT="7471" marB="0" anchor="ctr">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a:t>
                      </a:r>
                      <a:r>
                        <a:rPr lang="en-US" sz="800" b="0" i="0" u="none" strike="noStrike" baseline="30000">
                          <a:solidFill>
                            <a:srgbClr val="000000"/>
                          </a:solidFill>
                          <a:effectLst/>
                          <a:latin typeface="Courier New" panose="02070309020205020404" pitchFamily="49" charset="0"/>
                        </a:rPr>
                        <a:t>¶¶</a:t>
                      </a:r>
                      <a:endParaRPr lang="en-US" sz="800" b="0" i="0" u="none" strike="noStrike">
                        <a:solidFill>
                          <a:srgbClr val="000000"/>
                        </a:solidFill>
                        <a:effectLst/>
                        <a:latin typeface="Courier New" panose="02070309020205020404" pitchFamily="49" charset="0"/>
                      </a:endParaRPr>
                    </a:p>
                  </a:txBody>
                  <a:tcPr marL="7471" marR="7471" marT="7471" marB="0" anchor="b">
                    <a:lnL>
                      <a:noFill/>
                    </a:lnL>
                    <a:lnR>
                      <a:noFill/>
                    </a:lnR>
                    <a:lnT>
                      <a:noFill/>
                    </a:lnT>
                    <a:lnB>
                      <a:noFill/>
                    </a:lnB>
                  </a:tcPr>
                </a:tc>
                <a:tc>
                  <a:txBody>
                    <a:bodyPr/>
                    <a:lstStyle/>
                    <a:p>
                      <a:pPr algn="ctr" fontAlgn="ctr"/>
                      <a:r>
                        <a:rPr lang="en-US" sz="800" b="0" i="0" u="none" strike="noStrike">
                          <a:solidFill>
                            <a:srgbClr val="000000"/>
                          </a:solidFill>
                          <a:effectLst/>
                          <a:latin typeface="Courier New" panose="02070309020205020404" pitchFamily="49" charset="0"/>
                        </a:rPr>
                        <a:t>--</a:t>
                      </a:r>
                    </a:p>
                  </a:txBody>
                  <a:tcPr marL="7471" marR="7471" marT="7471" marB="0" anchor="ctr">
                    <a:lnL>
                      <a:noFill/>
                    </a:lnL>
                    <a:lnR>
                      <a:noFill/>
                    </a:lnR>
                    <a:lnT>
                      <a:noFill/>
                    </a:lnT>
                    <a:lnB>
                      <a:noFill/>
                    </a:lnB>
                  </a:tcPr>
                </a:tc>
                <a:extLst>
                  <a:ext uri="{0D108BD9-81ED-4DB2-BD59-A6C34878D82A}">
                    <a16:rowId xmlns:a16="http://schemas.microsoft.com/office/drawing/2014/main" val="10007"/>
                  </a:ext>
                </a:extLst>
              </a:tr>
              <a:tr h="154826">
                <a:tc>
                  <a:txBody>
                    <a:bodyPr/>
                    <a:lstStyle/>
                    <a:p>
                      <a:pPr algn="l" fontAlgn="b"/>
                      <a:r>
                        <a:rPr lang="en-US" sz="800" b="1" i="0" u="none" strike="noStrike" dirty="0">
                          <a:solidFill>
                            <a:srgbClr val="000000"/>
                          </a:solidFill>
                          <a:effectLst/>
                          <a:latin typeface="Courier New" panose="02070309020205020404" pitchFamily="49" charset="0"/>
                        </a:rPr>
                        <a:t>Pneumococcal vaccination, ever</a:t>
                      </a:r>
                      <a:r>
                        <a:rPr lang="en-US" sz="800" b="1" i="0" u="none" strike="noStrike" baseline="30000" dirty="0">
                          <a:solidFill>
                            <a:srgbClr val="000000"/>
                          </a:solidFill>
                          <a:effectLst/>
                          <a:latin typeface="Courier New" panose="02070309020205020404" pitchFamily="49" charset="0"/>
                        </a:rPr>
                        <a:t>§§</a:t>
                      </a:r>
                      <a:endParaRPr lang="en-US" sz="800" b="1" i="0" u="none" strike="noStrike" dirty="0">
                        <a:solidFill>
                          <a:srgbClr val="000000"/>
                        </a:solidFill>
                        <a:effectLst/>
                        <a:latin typeface="Courier New" panose="02070309020205020404" pitchFamily="49" charset="0"/>
                      </a:endParaRPr>
                    </a:p>
                  </a:txBody>
                  <a:tcPr marL="7471" marR="7471" marT="7471" marB="0" anchor="b">
                    <a:lnL>
                      <a:noFill/>
                    </a:lnL>
                    <a:lnR>
                      <a:noFill/>
                    </a:lnR>
                    <a:lnT>
                      <a:noFill/>
                    </a:lnT>
                    <a:lnB>
                      <a:noFill/>
                    </a:lnB>
                  </a:tcPr>
                </a:tc>
                <a:tc>
                  <a:txBody>
                    <a:bodyPr/>
                    <a:lstStyle/>
                    <a:p>
                      <a:pPr algn="ctr" fontAlgn="ctr"/>
                      <a:endParaRPr lang="en-US" sz="800" b="1" i="0" u="none" strike="noStrike">
                        <a:solidFill>
                          <a:srgbClr val="000000"/>
                        </a:solidFill>
                        <a:effectLst/>
                        <a:latin typeface="Courier New" panose="02070309020205020404" pitchFamily="49" charset="0"/>
                      </a:endParaRPr>
                    </a:p>
                  </a:txBody>
                  <a:tcPr marL="7471" marR="7471" marT="7471" marB="0" anchor="ctr">
                    <a:lnL>
                      <a:noFill/>
                    </a:lnL>
                    <a:lnR>
                      <a:noFill/>
                    </a:lnR>
                    <a:lnT>
                      <a:noFill/>
                    </a:lnT>
                    <a:lnB>
                      <a:noFill/>
                    </a:lnB>
                  </a:tcPr>
                </a:tc>
                <a:tc>
                  <a:txBody>
                    <a:bodyPr/>
                    <a:lstStyle/>
                    <a:p>
                      <a:pPr algn="ctr" fontAlgn="ctr"/>
                      <a:endParaRPr lang="en-US" sz="800" b="1" i="0" u="none" strike="noStrike">
                        <a:solidFill>
                          <a:srgbClr val="000000"/>
                        </a:solidFill>
                        <a:effectLst/>
                        <a:latin typeface="Courier New" panose="02070309020205020404" pitchFamily="49" charset="0"/>
                      </a:endParaRPr>
                    </a:p>
                  </a:txBody>
                  <a:tcPr marL="7471" marR="7471" marT="7471" marB="0" anchor="ctr">
                    <a:lnL>
                      <a:noFill/>
                    </a:lnL>
                    <a:lnR>
                      <a:noFill/>
                    </a:lnR>
                    <a:lnT>
                      <a:noFill/>
                    </a:lnT>
                    <a:lnB>
                      <a:noFill/>
                    </a:lnB>
                  </a:tcPr>
                </a:tc>
                <a:tc>
                  <a:txBody>
                    <a:bodyPr/>
                    <a:lstStyle/>
                    <a:p>
                      <a:pPr algn="ctr" fontAlgn="ctr"/>
                      <a:endParaRPr lang="en-US" sz="800" b="1" i="0" u="none" strike="noStrike">
                        <a:solidFill>
                          <a:srgbClr val="000000"/>
                        </a:solidFill>
                        <a:effectLst/>
                        <a:latin typeface="Courier New" panose="02070309020205020404" pitchFamily="49" charset="0"/>
                      </a:endParaRPr>
                    </a:p>
                  </a:txBody>
                  <a:tcPr marL="7471" marR="7471" marT="7471" marB="0" anchor="ctr">
                    <a:lnL>
                      <a:noFill/>
                    </a:lnL>
                    <a:lnR>
                      <a:noFill/>
                    </a:lnR>
                    <a:lnT>
                      <a:noFill/>
                    </a:lnT>
                    <a:lnB>
                      <a:noFill/>
                    </a:lnB>
                  </a:tcPr>
                </a:tc>
                <a:tc>
                  <a:txBody>
                    <a:bodyPr/>
                    <a:lstStyle/>
                    <a:p>
                      <a:pPr algn="ctr" fontAlgn="ctr"/>
                      <a:endParaRPr lang="en-US" sz="800" b="1" i="0" u="none" strike="noStrike">
                        <a:solidFill>
                          <a:srgbClr val="000000"/>
                        </a:solidFill>
                        <a:effectLst/>
                        <a:latin typeface="Courier New" panose="02070309020205020404" pitchFamily="49" charset="0"/>
                      </a:endParaRPr>
                    </a:p>
                  </a:txBody>
                  <a:tcPr marL="7471" marR="7471" marT="7471" marB="0" anchor="ctr">
                    <a:lnL>
                      <a:noFill/>
                    </a:lnL>
                    <a:lnR>
                      <a:noFill/>
                    </a:lnR>
                    <a:lnT>
                      <a:noFill/>
                    </a:lnT>
                    <a:lnB>
                      <a:noFill/>
                    </a:lnB>
                  </a:tcPr>
                </a:tc>
                <a:tc>
                  <a:txBody>
                    <a:bodyPr/>
                    <a:lstStyle/>
                    <a:p>
                      <a:pPr algn="ctr" fontAlgn="ctr"/>
                      <a:endParaRPr lang="en-US" sz="800" b="1" i="0" u="none" strike="noStrike">
                        <a:solidFill>
                          <a:srgbClr val="000000"/>
                        </a:solidFill>
                        <a:effectLst/>
                        <a:latin typeface="Courier New" panose="02070309020205020404" pitchFamily="49" charset="0"/>
                      </a:endParaRPr>
                    </a:p>
                  </a:txBody>
                  <a:tcPr marL="7471" marR="7471" marT="7471" marB="0" anchor="ctr">
                    <a:lnL>
                      <a:noFill/>
                    </a:lnL>
                    <a:lnR>
                      <a:noFill/>
                    </a:lnR>
                    <a:lnT>
                      <a:noFill/>
                    </a:lnT>
                    <a:lnB>
                      <a:noFill/>
                    </a:lnB>
                  </a:tcPr>
                </a:tc>
                <a:tc>
                  <a:txBody>
                    <a:bodyPr/>
                    <a:lstStyle/>
                    <a:p>
                      <a:pPr algn="ctr" fontAlgn="ctr"/>
                      <a:endParaRPr lang="en-US" sz="800" b="1" i="0" u="none" strike="noStrike">
                        <a:solidFill>
                          <a:srgbClr val="000000"/>
                        </a:solidFill>
                        <a:effectLst/>
                        <a:latin typeface="Courier New" panose="02070309020205020404" pitchFamily="49" charset="0"/>
                      </a:endParaRPr>
                    </a:p>
                  </a:txBody>
                  <a:tcPr marL="7471" marR="7471" marT="7471" marB="0" anchor="ctr">
                    <a:lnL>
                      <a:noFill/>
                    </a:lnL>
                    <a:lnR>
                      <a:noFill/>
                    </a:lnR>
                    <a:lnT>
                      <a:noFill/>
                    </a:lnT>
                    <a:lnB>
                      <a:noFill/>
                    </a:lnB>
                  </a:tcPr>
                </a:tc>
                <a:tc>
                  <a:txBody>
                    <a:bodyPr/>
                    <a:lstStyle/>
                    <a:p>
                      <a:pPr algn="ctr" fontAlgn="ctr"/>
                      <a:endParaRPr lang="en-US" sz="800" b="1" i="0" u="none" strike="noStrike">
                        <a:solidFill>
                          <a:srgbClr val="000000"/>
                        </a:solidFill>
                        <a:effectLst/>
                        <a:latin typeface="Courier New" panose="02070309020205020404" pitchFamily="49" charset="0"/>
                      </a:endParaRPr>
                    </a:p>
                  </a:txBody>
                  <a:tcPr marL="7471" marR="7471" marT="7471" marB="0" anchor="ctr">
                    <a:lnL>
                      <a:noFill/>
                    </a:lnL>
                    <a:lnR>
                      <a:noFill/>
                    </a:lnR>
                    <a:lnT>
                      <a:noFill/>
                    </a:lnT>
                    <a:lnB>
                      <a:noFill/>
                    </a:lnB>
                  </a:tcPr>
                </a:tc>
                <a:tc>
                  <a:txBody>
                    <a:bodyPr/>
                    <a:lstStyle/>
                    <a:p>
                      <a:pPr algn="ctr" fontAlgn="ctr"/>
                      <a:endParaRPr lang="en-US" sz="800" b="1" i="0" u="none" strike="noStrike">
                        <a:solidFill>
                          <a:srgbClr val="000000"/>
                        </a:solidFill>
                        <a:effectLst/>
                        <a:latin typeface="Courier New" panose="02070309020205020404" pitchFamily="49" charset="0"/>
                      </a:endParaRPr>
                    </a:p>
                  </a:txBody>
                  <a:tcPr marL="7471" marR="7471" marT="7471" marB="0" anchor="ctr">
                    <a:lnL>
                      <a:noFill/>
                    </a:lnL>
                    <a:lnR>
                      <a:noFill/>
                    </a:lnR>
                    <a:lnT>
                      <a:noFill/>
                    </a:lnT>
                    <a:lnB>
                      <a:noFill/>
                    </a:lnB>
                  </a:tcPr>
                </a:tc>
                <a:tc>
                  <a:txBody>
                    <a:bodyPr/>
                    <a:lstStyle/>
                    <a:p>
                      <a:pPr algn="ctr" fontAlgn="ctr"/>
                      <a:endParaRPr lang="en-US" sz="800" b="1" i="0" u="none" strike="noStrike">
                        <a:solidFill>
                          <a:srgbClr val="000000"/>
                        </a:solidFill>
                        <a:effectLst/>
                        <a:latin typeface="Courier New" panose="02070309020205020404" pitchFamily="49" charset="0"/>
                      </a:endParaRPr>
                    </a:p>
                  </a:txBody>
                  <a:tcPr marL="7471" marR="7471" marT="7471" marB="0" anchor="ctr">
                    <a:lnL>
                      <a:noFill/>
                    </a:lnL>
                    <a:lnR>
                      <a:noFill/>
                    </a:lnR>
                    <a:lnT>
                      <a:noFill/>
                    </a:lnT>
                    <a:lnB>
                      <a:noFill/>
                    </a:lnB>
                  </a:tcPr>
                </a:tc>
                <a:extLst>
                  <a:ext uri="{0D108BD9-81ED-4DB2-BD59-A6C34878D82A}">
                    <a16:rowId xmlns:a16="http://schemas.microsoft.com/office/drawing/2014/main" val="10008"/>
                  </a:ext>
                </a:extLst>
              </a:tr>
              <a:tr h="154826">
                <a:tc>
                  <a:txBody>
                    <a:bodyPr/>
                    <a:lstStyle/>
                    <a:p>
                      <a:pPr algn="l" fontAlgn="ctr"/>
                      <a:r>
                        <a:rPr lang="en-US" sz="800" b="0" i="0" u="none" strike="noStrike">
                          <a:solidFill>
                            <a:srgbClr val="000000"/>
                          </a:solidFill>
                          <a:effectLst/>
                          <a:latin typeface="Courier New" panose="02070309020205020404" pitchFamily="49" charset="0"/>
                        </a:rPr>
                        <a:t>19-64 yrs, increased risk</a:t>
                      </a:r>
                    </a:p>
                  </a:txBody>
                  <a:tcPr marL="7471" marR="7471" marT="7471" marB="0" anchor="ctr">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25.6</a:t>
                      </a:r>
                    </a:p>
                  </a:txBody>
                  <a:tcPr marL="7471" marR="7471" marT="7471" marB="0" anchor="b">
                    <a:lnL>
                      <a:noFill/>
                    </a:lnL>
                    <a:lnR>
                      <a:noFill/>
                    </a:lnR>
                    <a:lnT>
                      <a:noFill/>
                    </a:lnT>
                    <a:lnB>
                      <a:noFill/>
                    </a:lnB>
                    <a:solidFill>
                      <a:schemeClr val="accent2"/>
                    </a:solidFill>
                  </a:tcPr>
                </a:tc>
                <a:tc>
                  <a:txBody>
                    <a:bodyPr/>
                    <a:lstStyle/>
                    <a:p>
                      <a:pPr algn="ctr" fontAlgn="b"/>
                      <a:r>
                        <a:rPr lang="en-US" sz="800" b="0" i="0" u="none" strike="noStrike">
                          <a:solidFill>
                            <a:srgbClr val="000000"/>
                          </a:solidFill>
                          <a:effectLst/>
                          <a:latin typeface="Courier New" panose="02070309020205020404" pitchFamily="49" charset="0"/>
                        </a:rPr>
                        <a:t>(24.3-27.0)</a:t>
                      </a:r>
                      <a:r>
                        <a:rPr lang="en-US" sz="800" b="0" i="0" u="none" strike="noStrike" baseline="30000">
                          <a:solidFill>
                            <a:srgbClr val="000000"/>
                          </a:solidFill>
                          <a:effectLst/>
                          <a:latin typeface="Courier New" panose="02070309020205020404" pitchFamily="49" charset="0"/>
                        </a:rPr>
                        <a:t>¶</a:t>
                      </a:r>
                      <a:endParaRPr lang="en-US" sz="800" b="0" i="0" u="none" strike="noStrike">
                        <a:solidFill>
                          <a:srgbClr val="000000"/>
                        </a:solidFill>
                        <a:effectLst/>
                        <a:latin typeface="Courier New" panose="02070309020205020404" pitchFamily="49" charset="0"/>
                      </a:endParaRPr>
                    </a:p>
                  </a:txBody>
                  <a:tcPr marL="7471" marR="7471" marT="7471" marB="0" anchor="b">
                    <a:lnL>
                      <a:noFill/>
                    </a:lnL>
                    <a:lnR>
                      <a:noFill/>
                    </a:lnR>
                    <a:lnT>
                      <a:noFill/>
                    </a:lnT>
                    <a:lnB>
                      <a:noFill/>
                    </a:lnB>
                    <a:solidFill>
                      <a:schemeClr val="accent2"/>
                    </a:solidFill>
                  </a:tcPr>
                </a:tc>
                <a:tc>
                  <a:txBody>
                    <a:bodyPr/>
                    <a:lstStyle/>
                    <a:p>
                      <a:pPr algn="ctr" fontAlgn="b"/>
                      <a:r>
                        <a:rPr lang="en-US" sz="800" b="0" i="0" u="none" strike="noStrike">
                          <a:solidFill>
                            <a:srgbClr val="000000"/>
                          </a:solidFill>
                          <a:effectLst/>
                          <a:latin typeface="Courier New" panose="02070309020205020404" pitchFamily="49" charset="0"/>
                        </a:rPr>
                        <a:t>31.3</a:t>
                      </a:r>
                    </a:p>
                  </a:txBody>
                  <a:tcPr marL="7471" marR="7471" marT="7471" marB="0" anchor="b">
                    <a:lnL>
                      <a:noFill/>
                    </a:lnL>
                    <a:lnR>
                      <a:noFill/>
                    </a:lnR>
                    <a:lnT>
                      <a:noFill/>
                    </a:lnT>
                    <a:lnB>
                      <a:noFill/>
                    </a:lnB>
                    <a:solidFill>
                      <a:schemeClr val="accent2"/>
                    </a:solidFill>
                  </a:tcPr>
                </a:tc>
                <a:tc>
                  <a:txBody>
                    <a:bodyPr/>
                    <a:lstStyle/>
                    <a:p>
                      <a:pPr algn="ctr" fontAlgn="b"/>
                      <a:r>
                        <a:rPr lang="en-US" sz="800" b="0" i="0" u="none" strike="noStrike">
                          <a:solidFill>
                            <a:srgbClr val="000000"/>
                          </a:solidFill>
                          <a:effectLst/>
                          <a:latin typeface="Courier New" panose="02070309020205020404" pitchFamily="49" charset="0"/>
                        </a:rPr>
                        <a:t>(28.9-33.9)</a:t>
                      </a:r>
                      <a:r>
                        <a:rPr lang="en-US" sz="800" b="0" i="0" u="none" strike="noStrike" baseline="30000">
                          <a:solidFill>
                            <a:srgbClr val="000000"/>
                          </a:solidFill>
                          <a:effectLst/>
                          <a:latin typeface="Courier New" panose="02070309020205020404" pitchFamily="49" charset="0"/>
                        </a:rPr>
                        <a:t>¶</a:t>
                      </a:r>
                      <a:r>
                        <a:rPr lang="en-US" sz="800" b="0" i="0" u="none" strike="noStrike">
                          <a:solidFill>
                            <a:srgbClr val="000000"/>
                          </a:solidFill>
                          <a:effectLst/>
                          <a:latin typeface="Courier New" panose="02070309020205020404" pitchFamily="49" charset="0"/>
                        </a:rPr>
                        <a:t>**</a:t>
                      </a:r>
                    </a:p>
                  </a:txBody>
                  <a:tcPr marL="7471" marR="7471" marT="7471" marB="0" anchor="b">
                    <a:lnL>
                      <a:noFill/>
                    </a:lnL>
                    <a:lnR>
                      <a:noFill/>
                    </a:lnR>
                    <a:lnT>
                      <a:noFill/>
                    </a:lnT>
                    <a:lnB>
                      <a:noFill/>
                    </a:lnB>
                    <a:solidFill>
                      <a:schemeClr val="accent2"/>
                    </a:solidFill>
                  </a:tcPr>
                </a:tc>
                <a:tc>
                  <a:txBody>
                    <a:bodyPr/>
                    <a:lstStyle/>
                    <a:p>
                      <a:pPr algn="ctr" fontAlgn="b"/>
                      <a:r>
                        <a:rPr lang="en-US" sz="800" b="0" i="0" u="none" strike="noStrike">
                          <a:solidFill>
                            <a:srgbClr val="000000"/>
                          </a:solidFill>
                          <a:effectLst/>
                          <a:latin typeface="Courier New" panose="02070309020205020404" pitchFamily="49" charset="0"/>
                        </a:rPr>
                        <a:t>22.9</a:t>
                      </a:r>
                    </a:p>
                  </a:txBody>
                  <a:tcPr marL="7471" marR="7471" marT="7471" marB="0" anchor="b">
                    <a:lnL>
                      <a:noFill/>
                    </a:lnL>
                    <a:lnR>
                      <a:noFill/>
                    </a:lnR>
                    <a:lnT>
                      <a:noFill/>
                    </a:lnT>
                    <a:lnB>
                      <a:noFill/>
                    </a:lnB>
                    <a:solidFill>
                      <a:schemeClr val="accent2"/>
                    </a:solidFill>
                  </a:tcPr>
                </a:tc>
                <a:tc>
                  <a:txBody>
                    <a:bodyPr/>
                    <a:lstStyle/>
                    <a:p>
                      <a:pPr algn="ctr" fontAlgn="b"/>
                      <a:r>
                        <a:rPr lang="en-US" sz="800" b="0" i="0" u="none" strike="noStrike">
                          <a:solidFill>
                            <a:srgbClr val="000000"/>
                          </a:solidFill>
                          <a:effectLst/>
                          <a:latin typeface="Courier New" panose="02070309020205020404" pitchFamily="49" charset="0"/>
                        </a:rPr>
                        <a:t>(21.4-24.4)</a:t>
                      </a:r>
                      <a:r>
                        <a:rPr lang="en-US" sz="800" b="0" i="0" u="none" strike="noStrike" baseline="30000">
                          <a:solidFill>
                            <a:srgbClr val="000000"/>
                          </a:solidFill>
                          <a:effectLst/>
                          <a:latin typeface="Courier New" panose="02070309020205020404" pitchFamily="49" charset="0"/>
                        </a:rPr>
                        <a:t>¶</a:t>
                      </a:r>
                      <a:endParaRPr lang="en-US" sz="800" b="0" i="0" u="none" strike="noStrike">
                        <a:solidFill>
                          <a:srgbClr val="000000"/>
                        </a:solidFill>
                        <a:effectLst/>
                        <a:latin typeface="Courier New" panose="02070309020205020404" pitchFamily="49" charset="0"/>
                      </a:endParaRPr>
                    </a:p>
                  </a:txBody>
                  <a:tcPr marL="7471" marR="7471" marT="7471" marB="0" anchor="b">
                    <a:lnL>
                      <a:noFill/>
                    </a:lnL>
                    <a:lnR>
                      <a:noFill/>
                    </a:lnR>
                    <a:lnT>
                      <a:noFill/>
                    </a:lnT>
                    <a:lnB>
                      <a:noFill/>
                    </a:lnB>
                    <a:solidFill>
                      <a:schemeClr val="accent2"/>
                    </a:solidFill>
                  </a:tcPr>
                </a:tc>
                <a:tc>
                  <a:txBody>
                    <a:bodyPr/>
                    <a:lstStyle/>
                    <a:p>
                      <a:pPr algn="ctr" fontAlgn="b"/>
                      <a:endParaRPr lang="en-US" sz="800" b="0" i="0" u="none" strike="noStrike">
                        <a:solidFill>
                          <a:srgbClr val="000000"/>
                        </a:solidFill>
                        <a:effectLst/>
                        <a:latin typeface="Courier New" panose="02070309020205020404" pitchFamily="49" charset="0"/>
                      </a:endParaRPr>
                    </a:p>
                  </a:txBody>
                  <a:tcPr marL="7471" marR="7471" marT="7471" marB="0" anchor="b">
                    <a:lnL>
                      <a:noFill/>
                    </a:lnL>
                    <a:lnR>
                      <a:noFill/>
                    </a:lnR>
                    <a:lnT>
                      <a:noFill/>
                    </a:lnT>
                    <a:lnB>
                      <a:noFill/>
                    </a:lnB>
                    <a:solidFill>
                      <a:schemeClr val="accent2"/>
                    </a:solidFill>
                  </a:tcPr>
                </a:tc>
                <a:tc>
                  <a:txBody>
                    <a:bodyPr/>
                    <a:lstStyle/>
                    <a:p>
                      <a:pPr algn="ctr" fontAlgn="b"/>
                      <a:r>
                        <a:rPr lang="en-US" sz="800" b="0" i="0" u="none" strike="noStrike">
                          <a:solidFill>
                            <a:srgbClr val="000000"/>
                          </a:solidFill>
                          <a:effectLst/>
                          <a:latin typeface="Courier New" panose="02070309020205020404" pitchFamily="49" charset="0"/>
                        </a:rPr>
                        <a:t>14.3</a:t>
                      </a:r>
                    </a:p>
                  </a:txBody>
                  <a:tcPr marL="7471" marR="7471" marT="7471" marB="0" anchor="b">
                    <a:lnL>
                      <a:noFill/>
                    </a:lnL>
                    <a:lnR>
                      <a:noFill/>
                    </a:lnR>
                    <a:lnT>
                      <a:noFill/>
                    </a:lnT>
                    <a:lnB>
                      <a:noFill/>
                    </a:lnB>
                    <a:solidFill>
                      <a:schemeClr val="accent2"/>
                    </a:solidFill>
                  </a:tcPr>
                </a:tc>
                <a:tc>
                  <a:txBody>
                    <a:bodyPr/>
                    <a:lstStyle/>
                    <a:p>
                      <a:pPr algn="ctr" fontAlgn="b"/>
                      <a:r>
                        <a:rPr lang="en-US" sz="800" b="0" i="0" u="none" strike="noStrike" dirty="0">
                          <a:solidFill>
                            <a:srgbClr val="000000"/>
                          </a:solidFill>
                          <a:effectLst/>
                          <a:latin typeface="Courier New" panose="02070309020205020404" pitchFamily="49" charset="0"/>
                        </a:rPr>
                        <a:t>(11.5-17.5)</a:t>
                      </a:r>
                    </a:p>
                  </a:txBody>
                  <a:tcPr marL="7471" marR="7471" marT="7471" marB="0" anchor="b">
                    <a:lnL>
                      <a:noFill/>
                    </a:lnL>
                    <a:lnR>
                      <a:noFill/>
                    </a:lnR>
                    <a:lnT>
                      <a:noFill/>
                    </a:lnT>
                    <a:lnB>
                      <a:noFill/>
                    </a:lnB>
                    <a:solidFill>
                      <a:schemeClr val="accent2"/>
                    </a:solidFill>
                  </a:tcPr>
                </a:tc>
                <a:extLst>
                  <a:ext uri="{0D108BD9-81ED-4DB2-BD59-A6C34878D82A}">
                    <a16:rowId xmlns:a16="http://schemas.microsoft.com/office/drawing/2014/main" val="10009"/>
                  </a:ext>
                </a:extLst>
              </a:tr>
              <a:tr h="154826">
                <a:tc>
                  <a:txBody>
                    <a:bodyPr/>
                    <a:lstStyle/>
                    <a:p>
                      <a:pPr algn="l" fontAlgn="ctr"/>
                      <a:r>
                        <a:rPr lang="en-US" sz="800" b="0" i="0" u="none" strike="noStrike">
                          <a:solidFill>
                            <a:srgbClr val="000000"/>
                          </a:solidFill>
                          <a:effectLst/>
                          <a:latin typeface="Courier New" panose="02070309020205020404" pitchFamily="49" charset="0"/>
                        </a:rPr>
                        <a:t>≥65 yrs</a:t>
                      </a:r>
                    </a:p>
                  </a:txBody>
                  <a:tcPr marL="7471" marR="7471" marT="7471" marB="0" anchor="ctr">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67.2</a:t>
                      </a:r>
                    </a:p>
                  </a:txBody>
                  <a:tcPr marL="7471" marR="7471" marT="7471" marB="0" anchor="b">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(65.6-68.8)</a:t>
                      </a:r>
                      <a:r>
                        <a:rPr lang="en-US" sz="800" b="0" i="0" u="none" strike="noStrike" baseline="30000">
                          <a:solidFill>
                            <a:srgbClr val="000000"/>
                          </a:solidFill>
                          <a:effectLst/>
                          <a:latin typeface="Courier New" panose="02070309020205020404" pitchFamily="49" charset="0"/>
                        </a:rPr>
                        <a:t>¶††</a:t>
                      </a:r>
                      <a:endParaRPr lang="en-US" sz="800" b="0" i="0" u="none" strike="noStrike">
                        <a:solidFill>
                          <a:srgbClr val="000000"/>
                        </a:solidFill>
                        <a:effectLst/>
                        <a:latin typeface="Courier New" panose="02070309020205020404" pitchFamily="49" charset="0"/>
                      </a:endParaRPr>
                    </a:p>
                  </a:txBody>
                  <a:tcPr marL="7471" marR="7471" marT="7471" marB="0" anchor="b">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63.3</a:t>
                      </a:r>
                    </a:p>
                  </a:txBody>
                  <a:tcPr marL="7471" marR="7471" marT="7471" marB="0" anchor="b">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(61.0-65.6)</a:t>
                      </a:r>
                      <a:r>
                        <a:rPr lang="en-US" sz="800" b="0" i="0" u="none" strike="noStrike" baseline="30000">
                          <a:solidFill>
                            <a:srgbClr val="000000"/>
                          </a:solidFill>
                          <a:effectLst/>
                          <a:latin typeface="Courier New" panose="02070309020205020404" pitchFamily="49" charset="0"/>
                        </a:rPr>
                        <a:t>¶</a:t>
                      </a:r>
                      <a:r>
                        <a:rPr lang="en-US" sz="800" b="0" i="0" u="none" strike="noStrike">
                          <a:solidFill>
                            <a:srgbClr val="000000"/>
                          </a:solidFill>
                          <a:effectLst/>
                          <a:latin typeface="Courier New" panose="02070309020205020404" pitchFamily="49" charset="0"/>
                        </a:rPr>
                        <a:t>**</a:t>
                      </a:r>
                      <a:r>
                        <a:rPr lang="en-US" sz="800" b="0" i="0" u="none" strike="noStrike" baseline="30000">
                          <a:solidFill>
                            <a:srgbClr val="000000"/>
                          </a:solidFill>
                          <a:effectLst/>
                          <a:latin typeface="Courier New" panose="02070309020205020404" pitchFamily="49" charset="0"/>
                        </a:rPr>
                        <a:t>††</a:t>
                      </a:r>
                      <a:endParaRPr lang="en-US" sz="800" b="0" i="0" u="none" strike="noStrike">
                        <a:solidFill>
                          <a:srgbClr val="000000"/>
                        </a:solidFill>
                        <a:effectLst/>
                        <a:latin typeface="Courier New" panose="02070309020205020404" pitchFamily="49" charset="0"/>
                      </a:endParaRPr>
                    </a:p>
                  </a:txBody>
                  <a:tcPr marL="7471" marR="7471" marT="7471" marB="0" anchor="b">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71.4</a:t>
                      </a:r>
                    </a:p>
                  </a:txBody>
                  <a:tcPr marL="7471" marR="7471" marT="7471" marB="0" anchor="b">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(69.5-73.2)</a:t>
                      </a:r>
                      <a:r>
                        <a:rPr lang="en-US" sz="800" b="0" i="0" u="none" strike="noStrike" baseline="30000">
                          <a:solidFill>
                            <a:srgbClr val="000000"/>
                          </a:solidFill>
                          <a:effectLst/>
                          <a:latin typeface="Courier New" panose="02070309020205020404" pitchFamily="49" charset="0"/>
                        </a:rPr>
                        <a:t>¶††</a:t>
                      </a:r>
                      <a:endParaRPr lang="en-US" sz="800" b="0" i="0" u="none" strike="noStrike">
                        <a:solidFill>
                          <a:srgbClr val="000000"/>
                        </a:solidFill>
                        <a:effectLst/>
                        <a:latin typeface="Courier New" panose="02070309020205020404" pitchFamily="49" charset="0"/>
                      </a:endParaRPr>
                    </a:p>
                  </a:txBody>
                  <a:tcPr marL="7471" marR="7471" marT="7471" marB="0" anchor="b">
                    <a:lnL>
                      <a:noFill/>
                    </a:lnL>
                    <a:lnR>
                      <a:noFill/>
                    </a:lnR>
                    <a:lnT>
                      <a:noFill/>
                    </a:lnT>
                    <a:lnB>
                      <a:noFill/>
                    </a:lnB>
                  </a:tcPr>
                </a:tc>
                <a:tc>
                  <a:txBody>
                    <a:bodyPr/>
                    <a:lstStyle/>
                    <a:p>
                      <a:pPr algn="ctr" fontAlgn="b"/>
                      <a:endParaRPr lang="en-US" sz="800" b="0" i="0" u="none" strike="noStrike">
                        <a:solidFill>
                          <a:srgbClr val="000000"/>
                        </a:solidFill>
                        <a:effectLst/>
                        <a:latin typeface="Courier New" panose="02070309020205020404" pitchFamily="49" charset="0"/>
                      </a:endParaRPr>
                    </a:p>
                  </a:txBody>
                  <a:tcPr marL="7471" marR="7471" marT="7471" marB="0" anchor="b">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a:t>
                      </a:r>
                    </a:p>
                  </a:txBody>
                  <a:tcPr marL="7471" marR="7471" marT="7471" marB="0" anchor="b">
                    <a:lnL>
                      <a:noFill/>
                    </a:lnL>
                    <a:lnR>
                      <a:noFill/>
                    </a:lnR>
                    <a:lnT>
                      <a:noFill/>
                    </a:lnT>
                    <a:lnB>
                      <a:noFill/>
                    </a:lnB>
                  </a:tcPr>
                </a:tc>
                <a:tc>
                  <a:txBody>
                    <a:bodyPr/>
                    <a:lstStyle/>
                    <a:p>
                      <a:pPr algn="ctr" fontAlgn="b"/>
                      <a:r>
                        <a:rPr lang="en-US" sz="800" b="0" i="0" u="none" strike="noStrike" dirty="0">
                          <a:solidFill>
                            <a:srgbClr val="000000"/>
                          </a:solidFill>
                          <a:effectLst/>
                          <a:latin typeface="Courier New" panose="02070309020205020404" pitchFamily="49" charset="0"/>
                        </a:rPr>
                        <a:t>--</a:t>
                      </a:r>
                    </a:p>
                  </a:txBody>
                  <a:tcPr marL="7471" marR="7471" marT="7471" marB="0" anchor="b">
                    <a:lnL>
                      <a:noFill/>
                    </a:lnL>
                    <a:lnR>
                      <a:noFill/>
                    </a:lnR>
                    <a:lnT>
                      <a:noFill/>
                    </a:lnT>
                    <a:lnB>
                      <a:noFill/>
                    </a:lnB>
                  </a:tcPr>
                </a:tc>
                <a:extLst>
                  <a:ext uri="{0D108BD9-81ED-4DB2-BD59-A6C34878D82A}">
                    <a16:rowId xmlns:a16="http://schemas.microsoft.com/office/drawing/2014/main" val="10010"/>
                  </a:ext>
                </a:extLst>
              </a:tr>
              <a:tr h="132708">
                <a:tc>
                  <a:txBody>
                    <a:bodyPr/>
                    <a:lstStyle/>
                    <a:p>
                      <a:pPr algn="l" fontAlgn="b"/>
                      <a:r>
                        <a:rPr lang="en-US" sz="800" b="1" i="0" u="none" strike="noStrike">
                          <a:solidFill>
                            <a:srgbClr val="000000"/>
                          </a:solidFill>
                          <a:effectLst/>
                          <a:latin typeface="Courier New" panose="02070309020205020404" pitchFamily="49" charset="0"/>
                        </a:rPr>
                        <a:t>Tetanus vaccination, past 10 years***</a:t>
                      </a:r>
                    </a:p>
                  </a:txBody>
                  <a:tcPr marL="7471" marR="7471" marT="7471" marB="0" anchor="b">
                    <a:lnL>
                      <a:noFill/>
                    </a:lnL>
                    <a:lnR>
                      <a:noFill/>
                    </a:lnR>
                    <a:lnT>
                      <a:noFill/>
                    </a:lnT>
                    <a:lnB>
                      <a:noFill/>
                    </a:lnB>
                  </a:tcPr>
                </a:tc>
                <a:tc>
                  <a:txBody>
                    <a:bodyPr/>
                    <a:lstStyle/>
                    <a:p>
                      <a:pPr algn="ctr" fontAlgn="b"/>
                      <a:endParaRPr lang="en-US" sz="800" b="0" i="0" u="none" strike="noStrike">
                        <a:solidFill>
                          <a:srgbClr val="000000"/>
                        </a:solidFill>
                        <a:effectLst/>
                        <a:latin typeface="Courier New" panose="02070309020205020404" pitchFamily="49" charset="0"/>
                      </a:endParaRPr>
                    </a:p>
                  </a:txBody>
                  <a:tcPr marL="7471" marR="7471" marT="7471" marB="0" anchor="b">
                    <a:lnL>
                      <a:noFill/>
                    </a:lnL>
                    <a:lnR>
                      <a:noFill/>
                    </a:lnR>
                    <a:lnT>
                      <a:noFill/>
                    </a:lnT>
                    <a:lnB>
                      <a:noFill/>
                    </a:lnB>
                  </a:tcPr>
                </a:tc>
                <a:tc>
                  <a:txBody>
                    <a:bodyPr/>
                    <a:lstStyle/>
                    <a:p>
                      <a:pPr algn="ctr" fontAlgn="b"/>
                      <a:endParaRPr lang="en-US" sz="800" b="0" i="0" u="none" strike="noStrike">
                        <a:solidFill>
                          <a:srgbClr val="000000"/>
                        </a:solidFill>
                        <a:effectLst/>
                        <a:latin typeface="Courier New" panose="02070309020205020404" pitchFamily="49" charset="0"/>
                      </a:endParaRPr>
                    </a:p>
                  </a:txBody>
                  <a:tcPr marL="7471" marR="7471" marT="7471" marB="0" anchor="b">
                    <a:lnL>
                      <a:noFill/>
                    </a:lnL>
                    <a:lnR>
                      <a:noFill/>
                    </a:lnR>
                    <a:lnT>
                      <a:noFill/>
                    </a:lnT>
                    <a:lnB>
                      <a:noFill/>
                    </a:lnB>
                  </a:tcPr>
                </a:tc>
                <a:tc>
                  <a:txBody>
                    <a:bodyPr/>
                    <a:lstStyle/>
                    <a:p>
                      <a:pPr algn="ctr" fontAlgn="b"/>
                      <a:endParaRPr lang="en-US" sz="800" b="0" i="0" u="none" strike="noStrike">
                        <a:solidFill>
                          <a:srgbClr val="000000"/>
                        </a:solidFill>
                        <a:effectLst/>
                        <a:latin typeface="Courier New" panose="02070309020205020404" pitchFamily="49" charset="0"/>
                      </a:endParaRPr>
                    </a:p>
                  </a:txBody>
                  <a:tcPr marL="7471" marR="7471" marT="7471" marB="0" anchor="b">
                    <a:lnL>
                      <a:noFill/>
                    </a:lnL>
                    <a:lnR>
                      <a:noFill/>
                    </a:lnR>
                    <a:lnT>
                      <a:noFill/>
                    </a:lnT>
                    <a:lnB>
                      <a:noFill/>
                    </a:lnB>
                  </a:tcPr>
                </a:tc>
                <a:tc>
                  <a:txBody>
                    <a:bodyPr/>
                    <a:lstStyle/>
                    <a:p>
                      <a:pPr algn="ctr" fontAlgn="b"/>
                      <a:endParaRPr lang="en-US" sz="800" b="0" i="0" u="none" strike="noStrike">
                        <a:solidFill>
                          <a:srgbClr val="000000"/>
                        </a:solidFill>
                        <a:effectLst/>
                        <a:latin typeface="Courier New" panose="02070309020205020404" pitchFamily="49" charset="0"/>
                      </a:endParaRPr>
                    </a:p>
                  </a:txBody>
                  <a:tcPr marL="7471" marR="7471" marT="7471" marB="0" anchor="b">
                    <a:lnL>
                      <a:noFill/>
                    </a:lnL>
                    <a:lnR>
                      <a:noFill/>
                    </a:lnR>
                    <a:lnT>
                      <a:noFill/>
                    </a:lnT>
                    <a:lnB>
                      <a:noFill/>
                    </a:lnB>
                  </a:tcPr>
                </a:tc>
                <a:tc>
                  <a:txBody>
                    <a:bodyPr/>
                    <a:lstStyle/>
                    <a:p>
                      <a:pPr algn="ctr" fontAlgn="b"/>
                      <a:endParaRPr lang="en-US" sz="800" b="0" i="0" u="none" strike="noStrike">
                        <a:solidFill>
                          <a:srgbClr val="000000"/>
                        </a:solidFill>
                        <a:effectLst/>
                        <a:latin typeface="Courier New" panose="02070309020205020404" pitchFamily="49" charset="0"/>
                      </a:endParaRPr>
                    </a:p>
                  </a:txBody>
                  <a:tcPr marL="7471" marR="7471" marT="7471" marB="0" anchor="b">
                    <a:lnL>
                      <a:noFill/>
                    </a:lnL>
                    <a:lnR>
                      <a:noFill/>
                    </a:lnR>
                    <a:lnT>
                      <a:noFill/>
                    </a:lnT>
                    <a:lnB>
                      <a:noFill/>
                    </a:lnB>
                  </a:tcPr>
                </a:tc>
                <a:tc>
                  <a:txBody>
                    <a:bodyPr/>
                    <a:lstStyle/>
                    <a:p>
                      <a:pPr algn="ctr" fontAlgn="b"/>
                      <a:endParaRPr lang="en-US" sz="800" b="0" i="0" u="none" strike="noStrike">
                        <a:solidFill>
                          <a:srgbClr val="000000"/>
                        </a:solidFill>
                        <a:effectLst/>
                        <a:latin typeface="Courier New" panose="02070309020205020404" pitchFamily="49" charset="0"/>
                      </a:endParaRPr>
                    </a:p>
                  </a:txBody>
                  <a:tcPr marL="7471" marR="7471" marT="7471" marB="0" anchor="b">
                    <a:lnL>
                      <a:noFill/>
                    </a:lnL>
                    <a:lnR>
                      <a:noFill/>
                    </a:lnR>
                    <a:lnT>
                      <a:noFill/>
                    </a:lnT>
                    <a:lnB>
                      <a:noFill/>
                    </a:lnB>
                  </a:tcPr>
                </a:tc>
                <a:tc>
                  <a:txBody>
                    <a:bodyPr/>
                    <a:lstStyle/>
                    <a:p>
                      <a:pPr algn="ctr" fontAlgn="b"/>
                      <a:endParaRPr lang="en-US" sz="800" b="0" i="0" u="none" strike="noStrike">
                        <a:solidFill>
                          <a:srgbClr val="000000"/>
                        </a:solidFill>
                        <a:effectLst/>
                        <a:latin typeface="Courier New" panose="02070309020205020404" pitchFamily="49" charset="0"/>
                      </a:endParaRPr>
                    </a:p>
                  </a:txBody>
                  <a:tcPr marL="7471" marR="7471" marT="7471" marB="0" anchor="b">
                    <a:lnL>
                      <a:noFill/>
                    </a:lnL>
                    <a:lnR>
                      <a:noFill/>
                    </a:lnR>
                    <a:lnT>
                      <a:noFill/>
                    </a:lnT>
                    <a:lnB>
                      <a:noFill/>
                    </a:lnB>
                  </a:tcPr>
                </a:tc>
                <a:tc>
                  <a:txBody>
                    <a:bodyPr/>
                    <a:lstStyle/>
                    <a:p>
                      <a:pPr algn="ctr" fontAlgn="b"/>
                      <a:endParaRPr lang="en-US" sz="800" b="0" i="0" u="none" strike="noStrike">
                        <a:solidFill>
                          <a:srgbClr val="000000"/>
                        </a:solidFill>
                        <a:effectLst/>
                        <a:latin typeface="Courier New" panose="02070309020205020404" pitchFamily="49" charset="0"/>
                      </a:endParaRPr>
                    </a:p>
                  </a:txBody>
                  <a:tcPr marL="7471" marR="7471" marT="7471" marB="0" anchor="b">
                    <a:lnL>
                      <a:noFill/>
                    </a:lnL>
                    <a:lnR>
                      <a:noFill/>
                    </a:lnR>
                    <a:lnT>
                      <a:noFill/>
                    </a:lnT>
                    <a:lnB>
                      <a:noFill/>
                    </a:lnB>
                  </a:tcPr>
                </a:tc>
                <a:tc>
                  <a:txBody>
                    <a:bodyPr/>
                    <a:lstStyle/>
                    <a:p>
                      <a:pPr algn="ctr" fontAlgn="b"/>
                      <a:endParaRPr lang="en-US" sz="800" b="0" i="0" u="none" strike="noStrike">
                        <a:solidFill>
                          <a:srgbClr val="000000"/>
                        </a:solidFill>
                        <a:effectLst/>
                        <a:latin typeface="Courier New" panose="02070309020205020404" pitchFamily="49" charset="0"/>
                      </a:endParaRPr>
                    </a:p>
                  </a:txBody>
                  <a:tcPr marL="7471" marR="7471" marT="7471" marB="0" anchor="b">
                    <a:lnL>
                      <a:noFill/>
                    </a:lnL>
                    <a:lnR>
                      <a:noFill/>
                    </a:lnR>
                    <a:lnT>
                      <a:noFill/>
                    </a:lnT>
                    <a:lnB>
                      <a:noFill/>
                    </a:lnB>
                  </a:tcPr>
                </a:tc>
                <a:extLst>
                  <a:ext uri="{0D108BD9-81ED-4DB2-BD59-A6C34878D82A}">
                    <a16:rowId xmlns:a16="http://schemas.microsoft.com/office/drawing/2014/main" val="10011"/>
                  </a:ext>
                </a:extLst>
              </a:tr>
              <a:tr h="154826">
                <a:tc>
                  <a:txBody>
                    <a:bodyPr/>
                    <a:lstStyle/>
                    <a:p>
                      <a:pPr algn="l" fontAlgn="ctr"/>
                      <a:r>
                        <a:rPr lang="en-US" sz="800" b="0" i="0" u="none" strike="noStrike">
                          <a:solidFill>
                            <a:srgbClr val="000000"/>
                          </a:solidFill>
                          <a:effectLst/>
                          <a:latin typeface="Courier New" panose="02070309020205020404" pitchFamily="49" charset="0"/>
                        </a:rPr>
                        <a:t>≥19 yrs</a:t>
                      </a:r>
                    </a:p>
                  </a:txBody>
                  <a:tcPr marL="7471" marR="7471" marT="7471" marB="0" anchor="ctr">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63.9</a:t>
                      </a:r>
                    </a:p>
                  </a:txBody>
                  <a:tcPr marL="7471" marR="7471" marT="7471" marB="0" anchor="b">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(62.7-65.0)</a:t>
                      </a:r>
                      <a:r>
                        <a:rPr lang="en-US" sz="800" b="0" i="0" u="none" strike="noStrike" baseline="30000">
                          <a:solidFill>
                            <a:srgbClr val="000000"/>
                          </a:solidFill>
                          <a:effectLst/>
                          <a:latin typeface="Courier New" panose="02070309020205020404" pitchFamily="49" charset="0"/>
                        </a:rPr>
                        <a:t>¶</a:t>
                      </a:r>
                      <a:endParaRPr lang="en-US" sz="800" b="0" i="0" u="none" strike="noStrike">
                        <a:solidFill>
                          <a:srgbClr val="000000"/>
                        </a:solidFill>
                        <a:effectLst/>
                        <a:latin typeface="Courier New" panose="02070309020205020404" pitchFamily="49" charset="0"/>
                      </a:endParaRPr>
                    </a:p>
                  </a:txBody>
                  <a:tcPr marL="7471" marR="7471" marT="7471" marB="0" anchor="b">
                    <a:lnL>
                      <a:noFill/>
                    </a:lnL>
                    <a:lnR>
                      <a:noFill/>
                    </a:lnR>
                    <a:lnT>
                      <a:noFill/>
                    </a:lnT>
                    <a:lnB>
                      <a:noFill/>
                    </a:lnB>
                  </a:tcPr>
                </a:tc>
                <a:tc>
                  <a:txBody>
                    <a:bodyPr/>
                    <a:lstStyle/>
                    <a:p>
                      <a:pPr algn="ctr" fontAlgn="b"/>
                      <a:r>
                        <a:rPr lang="en-US" sz="800" b="0" i="0" u="none" strike="noStrike" dirty="0">
                          <a:solidFill>
                            <a:srgbClr val="000000"/>
                          </a:solidFill>
                          <a:effectLst/>
                          <a:latin typeface="Courier New" panose="02070309020205020404" pitchFamily="49" charset="0"/>
                        </a:rPr>
                        <a:t>58.4</a:t>
                      </a:r>
                    </a:p>
                  </a:txBody>
                  <a:tcPr marL="7471" marR="7471" marT="7471" marB="0" anchor="b">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(56.5-60.3)</a:t>
                      </a:r>
                      <a:r>
                        <a:rPr lang="en-US" sz="800" b="0" i="0" u="none" strike="noStrike" baseline="30000">
                          <a:solidFill>
                            <a:srgbClr val="000000"/>
                          </a:solidFill>
                          <a:effectLst/>
                          <a:latin typeface="Courier New" panose="02070309020205020404" pitchFamily="49" charset="0"/>
                        </a:rPr>
                        <a:t>¶</a:t>
                      </a:r>
                      <a:r>
                        <a:rPr lang="en-US" sz="800" b="0" i="0" u="none" strike="noStrike">
                          <a:solidFill>
                            <a:srgbClr val="000000"/>
                          </a:solidFill>
                          <a:effectLst/>
                          <a:latin typeface="Courier New" panose="02070309020205020404" pitchFamily="49" charset="0"/>
                        </a:rPr>
                        <a:t>**</a:t>
                      </a:r>
                    </a:p>
                  </a:txBody>
                  <a:tcPr marL="7471" marR="7471" marT="7471" marB="0" anchor="b">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65.9</a:t>
                      </a:r>
                    </a:p>
                  </a:txBody>
                  <a:tcPr marL="7471" marR="7471" marT="7471" marB="0" anchor="b">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(64.7-67.1)</a:t>
                      </a:r>
                      <a:r>
                        <a:rPr lang="en-US" sz="800" b="0" i="0" u="none" strike="noStrike" baseline="30000">
                          <a:solidFill>
                            <a:srgbClr val="000000"/>
                          </a:solidFill>
                          <a:effectLst/>
                          <a:latin typeface="Courier New" panose="02070309020205020404" pitchFamily="49" charset="0"/>
                        </a:rPr>
                        <a:t>¶</a:t>
                      </a:r>
                      <a:endParaRPr lang="en-US" sz="800" b="0" i="0" u="none" strike="noStrike">
                        <a:solidFill>
                          <a:srgbClr val="000000"/>
                        </a:solidFill>
                        <a:effectLst/>
                        <a:latin typeface="Courier New" panose="02070309020205020404" pitchFamily="49" charset="0"/>
                      </a:endParaRPr>
                    </a:p>
                  </a:txBody>
                  <a:tcPr marL="7471" marR="7471" marT="7471" marB="0" anchor="b">
                    <a:lnL>
                      <a:noFill/>
                    </a:lnL>
                    <a:lnR>
                      <a:noFill/>
                    </a:lnR>
                    <a:lnT>
                      <a:noFill/>
                    </a:lnT>
                    <a:lnB>
                      <a:noFill/>
                    </a:lnB>
                  </a:tcPr>
                </a:tc>
                <a:tc>
                  <a:txBody>
                    <a:bodyPr/>
                    <a:lstStyle/>
                    <a:p>
                      <a:pPr algn="ctr" fontAlgn="b"/>
                      <a:endParaRPr lang="en-US" sz="800" b="0" i="0" u="none" strike="noStrike">
                        <a:solidFill>
                          <a:srgbClr val="000000"/>
                        </a:solidFill>
                        <a:effectLst/>
                        <a:latin typeface="Courier New" panose="02070309020205020404" pitchFamily="49" charset="0"/>
                      </a:endParaRPr>
                    </a:p>
                  </a:txBody>
                  <a:tcPr marL="7471" marR="7471" marT="7471" marB="0" anchor="b">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47.5</a:t>
                      </a:r>
                    </a:p>
                  </a:txBody>
                  <a:tcPr marL="7471" marR="7471" marT="7471" marB="0" anchor="b">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(44.6-50.3)</a:t>
                      </a:r>
                    </a:p>
                  </a:txBody>
                  <a:tcPr marL="7471" marR="7471" marT="7471" marB="0" anchor="b">
                    <a:lnL>
                      <a:noFill/>
                    </a:lnL>
                    <a:lnR>
                      <a:noFill/>
                    </a:lnR>
                    <a:lnT>
                      <a:noFill/>
                    </a:lnT>
                    <a:lnB>
                      <a:noFill/>
                    </a:lnB>
                  </a:tcPr>
                </a:tc>
                <a:extLst>
                  <a:ext uri="{0D108BD9-81ED-4DB2-BD59-A6C34878D82A}">
                    <a16:rowId xmlns:a16="http://schemas.microsoft.com/office/drawing/2014/main" val="10012"/>
                  </a:ext>
                </a:extLst>
              </a:tr>
              <a:tr h="154826">
                <a:tc>
                  <a:txBody>
                    <a:bodyPr/>
                    <a:lstStyle/>
                    <a:p>
                      <a:pPr algn="l" fontAlgn="ctr"/>
                      <a:r>
                        <a:rPr lang="en-US" sz="800" b="0" i="0" u="none" strike="noStrike">
                          <a:solidFill>
                            <a:srgbClr val="000000"/>
                          </a:solidFill>
                          <a:effectLst/>
                          <a:latin typeface="Courier New" panose="02070309020205020404" pitchFamily="49" charset="0"/>
                        </a:rPr>
                        <a:t>19-49 yrs</a:t>
                      </a:r>
                    </a:p>
                  </a:txBody>
                  <a:tcPr marL="7471" marR="7471" marT="7471" marB="0" anchor="ctr">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65.3</a:t>
                      </a:r>
                    </a:p>
                  </a:txBody>
                  <a:tcPr marL="7471" marR="7471" marT="7471" marB="0" anchor="b">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(64.0-66.7)</a:t>
                      </a:r>
                      <a:r>
                        <a:rPr lang="en-US" sz="800" b="0" i="0" u="none" strike="noStrike" baseline="30000">
                          <a:solidFill>
                            <a:srgbClr val="000000"/>
                          </a:solidFill>
                          <a:effectLst/>
                          <a:latin typeface="Courier New" panose="02070309020205020404" pitchFamily="49" charset="0"/>
                        </a:rPr>
                        <a:t>¶</a:t>
                      </a:r>
                      <a:endParaRPr lang="en-US" sz="800" b="0" i="0" u="none" strike="noStrike">
                        <a:solidFill>
                          <a:srgbClr val="000000"/>
                        </a:solidFill>
                        <a:effectLst/>
                        <a:latin typeface="Courier New" panose="02070309020205020404" pitchFamily="49" charset="0"/>
                      </a:endParaRPr>
                    </a:p>
                  </a:txBody>
                  <a:tcPr marL="7471" marR="7471" marT="7471" marB="0" anchor="b">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60.6</a:t>
                      </a:r>
                    </a:p>
                  </a:txBody>
                  <a:tcPr marL="7471" marR="7471" marT="7471" marB="0" anchor="b">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(57.7-63.5)</a:t>
                      </a:r>
                      <a:r>
                        <a:rPr lang="en-US" sz="800" b="0" i="0" u="none" strike="noStrike" baseline="30000">
                          <a:solidFill>
                            <a:srgbClr val="000000"/>
                          </a:solidFill>
                          <a:effectLst/>
                          <a:latin typeface="Courier New" panose="02070309020205020404" pitchFamily="49" charset="0"/>
                        </a:rPr>
                        <a:t>¶</a:t>
                      </a:r>
                      <a:r>
                        <a:rPr lang="en-US" sz="800" b="0" i="0" u="none" strike="noStrike">
                          <a:solidFill>
                            <a:srgbClr val="000000"/>
                          </a:solidFill>
                          <a:effectLst/>
                          <a:latin typeface="Courier New" panose="02070309020205020404" pitchFamily="49" charset="0"/>
                        </a:rPr>
                        <a:t>**</a:t>
                      </a:r>
                    </a:p>
                  </a:txBody>
                  <a:tcPr marL="7471" marR="7471" marT="7471" marB="0" anchor="b">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66.6</a:t>
                      </a:r>
                    </a:p>
                  </a:txBody>
                  <a:tcPr marL="7471" marR="7471" marT="7471" marB="0" anchor="b">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(65.2-68.0)</a:t>
                      </a:r>
                      <a:r>
                        <a:rPr lang="en-US" sz="800" b="0" i="0" u="none" strike="noStrike" baseline="30000">
                          <a:solidFill>
                            <a:srgbClr val="000000"/>
                          </a:solidFill>
                          <a:effectLst/>
                          <a:latin typeface="Courier New" panose="02070309020205020404" pitchFamily="49" charset="0"/>
                        </a:rPr>
                        <a:t>¶</a:t>
                      </a:r>
                      <a:endParaRPr lang="en-US" sz="800" b="0" i="0" u="none" strike="noStrike">
                        <a:solidFill>
                          <a:srgbClr val="000000"/>
                        </a:solidFill>
                        <a:effectLst/>
                        <a:latin typeface="Courier New" panose="02070309020205020404" pitchFamily="49" charset="0"/>
                      </a:endParaRPr>
                    </a:p>
                  </a:txBody>
                  <a:tcPr marL="7471" marR="7471" marT="7471" marB="0" anchor="b">
                    <a:lnL>
                      <a:noFill/>
                    </a:lnL>
                    <a:lnR>
                      <a:noFill/>
                    </a:lnR>
                    <a:lnT>
                      <a:noFill/>
                    </a:lnT>
                    <a:lnB>
                      <a:noFill/>
                    </a:lnB>
                  </a:tcPr>
                </a:tc>
                <a:tc>
                  <a:txBody>
                    <a:bodyPr/>
                    <a:lstStyle/>
                    <a:p>
                      <a:pPr algn="ctr" fontAlgn="b"/>
                      <a:endParaRPr lang="en-US" sz="800" b="0" i="0" u="none" strike="noStrike">
                        <a:solidFill>
                          <a:srgbClr val="000000"/>
                        </a:solidFill>
                        <a:effectLst/>
                        <a:latin typeface="Courier New" panose="02070309020205020404" pitchFamily="49" charset="0"/>
                      </a:endParaRPr>
                    </a:p>
                  </a:txBody>
                  <a:tcPr marL="7471" marR="7471" marT="7471" marB="0" anchor="b">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47.1</a:t>
                      </a:r>
                    </a:p>
                  </a:txBody>
                  <a:tcPr marL="7471" marR="7471" marT="7471" marB="0" anchor="b">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(43.9-50.3)</a:t>
                      </a:r>
                    </a:p>
                  </a:txBody>
                  <a:tcPr marL="7471" marR="7471" marT="7471" marB="0" anchor="b">
                    <a:lnL>
                      <a:noFill/>
                    </a:lnL>
                    <a:lnR>
                      <a:noFill/>
                    </a:lnR>
                    <a:lnT>
                      <a:noFill/>
                    </a:lnT>
                    <a:lnB>
                      <a:noFill/>
                    </a:lnB>
                  </a:tcPr>
                </a:tc>
                <a:extLst>
                  <a:ext uri="{0D108BD9-81ED-4DB2-BD59-A6C34878D82A}">
                    <a16:rowId xmlns:a16="http://schemas.microsoft.com/office/drawing/2014/main" val="10013"/>
                  </a:ext>
                </a:extLst>
              </a:tr>
              <a:tr h="154826">
                <a:tc>
                  <a:txBody>
                    <a:bodyPr/>
                    <a:lstStyle/>
                    <a:p>
                      <a:pPr algn="l" fontAlgn="ctr"/>
                      <a:r>
                        <a:rPr lang="en-US" sz="800" b="0" i="0" u="none" strike="noStrike" dirty="0">
                          <a:solidFill>
                            <a:srgbClr val="000000"/>
                          </a:solidFill>
                          <a:effectLst/>
                          <a:latin typeface="Courier New" panose="02070309020205020404" pitchFamily="49" charset="0"/>
                        </a:rPr>
                        <a:t>50-64 </a:t>
                      </a:r>
                      <a:r>
                        <a:rPr lang="en-US" sz="800" b="0" i="0" u="none" strike="noStrike" dirty="0" err="1">
                          <a:solidFill>
                            <a:srgbClr val="000000"/>
                          </a:solidFill>
                          <a:effectLst/>
                          <a:latin typeface="Courier New" panose="02070309020205020404" pitchFamily="49" charset="0"/>
                        </a:rPr>
                        <a:t>yrs</a:t>
                      </a:r>
                      <a:endParaRPr lang="en-US" sz="800" b="0" i="0" u="none" strike="noStrike" dirty="0">
                        <a:solidFill>
                          <a:srgbClr val="000000"/>
                        </a:solidFill>
                        <a:effectLst/>
                        <a:latin typeface="Courier New" panose="02070309020205020404" pitchFamily="49" charset="0"/>
                      </a:endParaRPr>
                    </a:p>
                  </a:txBody>
                  <a:tcPr marL="7471" marR="7471" marT="7471" marB="0" anchor="ctr">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65.7</a:t>
                      </a:r>
                    </a:p>
                  </a:txBody>
                  <a:tcPr marL="7471" marR="7471" marT="7471" marB="0" anchor="b">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(63.8-67.5)</a:t>
                      </a:r>
                      <a:r>
                        <a:rPr lang="en-US" sz="800" b="0" i="0" u="none" strike="noStrike" baseline="30000">
                          <a:solidFill>
                            <a:srgbClr val="000000"/>
                          </a:solidFill>
                          <a:effectLst/>
                          <a:latin typeface="Courier New" panose="02070309020205020404" pitchFamily="49" charset="0"/>
                        </a:rPr>
                        <a:t>¶</a:t>
                      </a:r>
                      <a:endParaRPr lang="en-US" sz="800" b="0" i="0" u="none" strike="noStrike">
                        <a:solidFill>
                          <a:srgbClr val="000000"/>
                        </a:solidFill>
                        <a:effectLst/>
                        <a:latin typeface="Courier New" panose="02070309020205020404" pitchFamily="49" charset="0"/>
                      </a:endParaRPr>
                    </a:p>
                  </a:txBody>
                  <a:tcPr marL="7471" marR="7471" marT="7471" marB="0" anchor="b">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61.6</a:t>
                      </a:r>
                    </a:p>
                  </a:txBody>
                  <a:tcPr marL="7471" marR="7471" marT="7471" marB="0" anchor="b">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(58.3-64.9)</a:t>
                      </a:r>
                      <a:r>
                        <a:rPr lang="en-US" sz="800" b="0" i="0" u="none" strike="noStrike" baseline="30000">
                          <a:solidFill>
                            <a:srgbClr val="000000"/>
                          </a:solidFill>
                          <a:effectLst/>
                          <a:latin typeface="Courier New" panose="02070309020205020404" pitchFamily="49" charset="0"/>
                        </a:rPr>
                        <a:t>¶</a:t>
                      </a:r>
                      <a:r>
                        <a:rPr lang="en-US" sz="800" b="0" i="0" u="none" strike="noStrike">
                          <a:solidFill>
                            <a:srgbClr val="000000"/>
                          </a:solidFill>
                          <a:effectLst/>
                          <a:latin typeface="Courier New" panose="02070309020205020404" pitchFamily="49" charset="0"/>
                        </a:rPr>
                        <a:t>**</a:t>
                      </a:r>
                    </a:p>
                  </a:txBody>
                  <a:tcPr marL="7471" marR="7471" marT="7471" marB="0" anchor="b">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66.7</a:t>
                      </a:r>
                    </a:p>
                  </a:txBody>
                  <a:tcPr marL="7471" marR="7471" marT="7471" marB="0" anchor="b">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(64.6-68.7)</a:t>
                      </a:r>
                      <a:r>
                        <a:rPr lang="en-US" sz="800" b="0" i="0" u="none" strike="noStrike" baseline="30000">
                          <a:solidFill>
                            <a:srgbClr val="000000"/>
                          </a:solidFill>
                          <a:effectLst/>
                          <a:latin typeface="Courier New" panose="02070309020205020404" pitchFamily="49" charset="0"/>
                        </a:rPr>
                        <a:t>¶</a:t>
                      </a:r>
                      <a:endParaRPr lang="en-US" sz="800" b="0" i="0" u="none" strike="noStrike">
                        <a:solidFill>
                          <a:srgbClr val="000000"/>
                        </a:solidFill>
                        <a:effectLst/>
                        <a:latin typeface="Courier New" panose="02070309020205020404" pitchFamily="49" charset="0"/>
                      </a:endParaRPr>
                    </a:p>
                  </a:txBody>
                  <a:tcPr marL="7471" marR="7471" marT="7471" marB="0" anchor="b">
                    <a:lnL>
                      <a:noFill/>
                    </a:lnL>
                    <a:lnR>
                      <a:noFill/>
                    </a:lnR>
                    <a:lnT>
                      <a:noFill/>
                    </a:lnT>
                    <a:lnB>
                      <a:noFill/>
                    </a:lnB>
                  </a:tcPr>
                </a:tc>
                <a:tc>
                  <a:txBody>
                    <a:bodyPr/>
                    <a:lstStyle/>
                    <a:p>
                      <a:pPr algn="ctr" fontAlgn="b"/>
                      <a:endParaRPr lang="en-US" sz="800" b="0" i="0" u="none" strike="noStrike">
                        <a:solidFill>
                          <a:srgbClr val="000000"/>
                        </a:solidFill>
                        <a:effectLst/>
                        <a:latin typeface="Courier New" panose="02070309020205020404" pitchFamily="49" charset="0"/>
                      </a:endParaRPr>
                    </a:p>
                  </a:txBody>
                  <a:tcPr marL="7471" marR="7471" marT="7471" marB="0" anchor="b">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49.4</a:t>
                      </a:r>
                    </a:p>
                  </a:txBody>
                  <a:tcPr marL="7471" marR="7471" marT="7471" marB="0" anchor="b">
                    <a:lnL>
                      <a:noFill/>
                    </a:lnL>
                    <a:lnR>
                      <a:noFill/>
                    </a:lnR>
                    <a:lnT>
                      <a:noFill/>
                    </a:lnT>
                    <a:lnB>
                      <a:noFill/>
                    </a:lnB>
                  </a:tcPr>
                </a:tc>
                <a:tc>
                  <a:txBody>
                    <a:bodyPr/>
                    <a:lstStyle/>
                    <a:p>
                      <a:pPr algn="ctr" fontAlgn="b"/>
                      <a:r>
                        <a:rPr lang="en-US" sz="800" b="0" i="0" u="none" strike="noStrike" dirty="0">
                          <a:solidFill>
                            <a:srgbClr val="000000"/>
                          </a:solidFill>
                          <a:effectLst/>
                          <a:latin typeface="Courier New" panose="02070309020205020404" pitchFamily="49" charset="0"/>
                        </a:rPr>
                        <a:t>(44.1-54.7)</a:t>
                      </a:r>
                    </a:p>
                  </a:txBody>
                  <a:tcPr marL="7471" marR="7471" marT="7471" marB="0" anchor="b">
                    <a:lnL>
                      <a:noFill/>
                    </a:lnL>
                    <a:lnR>
                      <a:noFill/>
                    </a:lnR>
                    <a:lnT>
                      <a:noFill/>
                    </a:lnT>
                    <a:lnB>
                      <a:noFill/>
                    </a:lnB>
                  </a:tcPr>
                </a:tc>
                <a:extLst>
                  <a:ext uri="{0D108BD9-81ED-4DB2-BD59-A6C34878D82A}">
                    <a16:rowId xmlns:a16="http://schemas.microsoft.com/office/drawing/2014/main" val="10014"/>
                  </a:ext>
                </a:extLst>
              </a:tr>
              <a:tr h="154826">
                <a:tc>
                  <a:txBody>
                    <a:bodyPr/>
                    <a:lstStyle/>
                    <a:p>
                      <a:pPr algn="l" fontAlgn="ctr"/>
                      <a:r>
                        <a:rPr lang="en-US" sz="800" b="0" i="0" u="none" strike="noStrike">
                          <a:solidFill>
                            <a:srgbClr val="000000"/>
                          </a:solidFill>
                          <a:effectLst/>
                          <a:latin typeface="Courier New" panose="02070309020205020404" pitchFamily="49" charset="0"/>
                        </a:rPr>
                        <a:t>≥65 yrs</a:t>
                      </a:r>
                    </a:p>
                  </a:txBody>
                  <a:tcPr marL="7471" marR="7471" marT="7471" marB="0" anchor="ctr">
                    <a:lnL>
                      <a:noFill/>
                    </a:lnL>
                    <a:lnR>
                      <a:noFill/>
                    </a:lnR>
                    <a:lnT>
                      <a:noFill/>
                    </a:lnT>
                    <a:lnB>
                      <a:noFill/>
                    </a:lnB>
                  </a:tcPr>
                </a:tc>
                <a:tc>
                  <a:txBody>
                    <a:bodyPr/>
                    <a:lstStyle/>
                    <a:p>
                      <a:pPr algn="ctr" fontAlgn="b"/>
                      <a:r>
                        <a:rPr lang="en-US" sz="800" b="0" i="0" u="none" strike="noStrike" dirty="0">
                          <a:solidFill>
                            <a:srgbClr val="000000"/>
                          </a:solidFill>
                          <a:effectLst/>
                          <a:latin typeface="Courier New" panose="02070309020205020404" pitchFamily="49" charset="0"/>
                        </a:rPr>
                        <a:t>58.1</a:t>
                      </a:r>
                    </a:p>
                  </a:txBody>
                  <a:tcPr marL="7471" marR="7471" marT="7471" marB="0" anchor="b">
                    <a:lnL>
                      <a:noFill/>
                    </a:lnL>
                    <a:lnR>
                      <a:noFill/>
                    </a:lnR>
                    <a:lnT>
                      <a:noFill/>
                    </a:lnT>
                    <a:lnB>
                      <a:noFill/>
                    </a:lnB>
                    <a:solidFill>
                      <a:schemeClr val="accent2"/>
                    </a:solidFill>
                  </a:tcPr>
                </a:tc>
                <a:tc>
                  <a:txBody>
                    <a:bodyPr/>
                    <a:lstStyle/>
                    <a:p>
                      <a:pPr algn="ctr" fontAlgn="b"/>
                      <a:r>
                        <a:rPr lang="en-US" sz="800" b="0" i="0" u="none" strike="noStrike" dirty="0">
                          <a:solidFill>
                            <a:srgbClr val="000000"/>
                          </a:solidFill>
                          <a:effectLst/>
                          <a:latin typeface="Courier New" panose="02070309020205020404" pitchFamily="49" charset="0"/>
                        </a:rPr>
                        <a:t>(56.4-59.8)</a:t>
                      </a:r>
                      <a:r>
                        <a:rPr lang="en-US" sz="800" b="0" i="0" u="none" strike="noStrike" baseline="30000" dirty="0">
                          <a:solidFill>
                            <a:srgbClr val="000000"/>
                          </a:solidFill>
                          <a:effectLst/>
                          <a:latin typeface="Courier New" panose="02070309020205020404" pitchFamily="49" charset="0"/>
                        </a:rPr>
                        <a:t>¶††</a:t>
                      </a:r>
                      <a:endParaRPr lang="en-US" sz="800" b="0" i="0" u="none" strike="noStrike" dirty="0">
                        <a:solidFill>
                          <a:srgbClr val="000000"/>
                        </a:solidFill>
                        <a:effectLst/>
                        <a:latin typeface="Courier New" panose="02070309020205020404" pitchFamily="49" charset="0"/>
                      </a:endParaRPr>
                    </a:p>
                  </a:txBody>
                  <a:tcPr marL="7471" marR="7471" marT="7471" marB="0" anchor="b">
                    <a:lnL>
                      <a:noFill/>
                    </a:lnL>
                    <a:lnR>
                      <a:noFill/>
                    </a:lnR>
                    <a:lnT>
                      <a:noFill/>
                    </a:lnT>
                    <a:lnB>
                      <a:noFill/>
                    </a:lnB>
                    <a:solidFill>
                      <a:schemeClr val="accent2"/>
                    </a:solidFill>
                  </a:tcPr>
                </a:tc>
                <a:tc>
                  <a:txBody>
                    <a:bodyPr/>
                    <a:lstStyle/>
                    <a:p>
                      <a:pPr algn="ctr" fontAlgn="b"/>
                      <a:r>
                        <a:rPr lang="en-US" sz="800" b="0" i="0" u="none" strike="noStrike" dirty="0">
                          <a:solidFill>
                            <a:srgbClr val="000000"/>
                          </a:solidFill>
                          <a:effectLst/>
                          <a:latin typeface="Courier New" panose="02070309020205020404" pitchFamily="49" charset="0"/>
                        </a:rPr>
                        <a:t>54.7</a:t>
                      </a:r>
                    </a:p>
                  </a:txBody>
                  <a:tcPr marL="7471" marR="7471" marT="7471" marB="0" anchor="b">
                    <a:lnL>
                      <a:noFill/>
                    </a:lnL>
                    <a:lnR>
                      <a:noFill/>
                    </a:lnR>
                    <a:lnT>
                      <a:noFill/>
                    </a:lnT>
                    <a:lnB>
                      <a:noFill/>
                    </a:lnB>
                    <a:solidFill>
                      <a:schemeClr val="accent2"/>
                    </a:solidFill>
                  </a:tcPr>
                </a:tc>
                <a:tc>
                  <a:txBody>
                    <a:bodyPr/>
                    <a:lstStyle/>
                    <a:p>
                      <a:pPr algn="ctr" fontAlgn="b"/>
                      <a:r>
                        <a:rPr lang="en-US" sz="800" b="0" i="0" u="none" strike="noStrike" dirty="0">
                          <a:solidFill>
                            <a:srgbClr val="000000"/>
                          </a:solidFill>
                          <a:effectLst/>
                          <a:latin typeface="Courier New" panose="02070309020205020404" pitchFamily="49" charset="0"/>
                        </a:rPr>
                        <a:t>(52.4-56.9)**</a:t>
                      </a:r>
                      <a:r>
                        <a:rPr lang="en-US" sz="800" b="0" i="0" u="none" strike="noStrike" baseline="30000" dirty="0">
                          <a:solidFill>
                            <a:srgbClr val="000000"/>
                          </a:solidFill>
                          <a:effectLst/>
                          <a:latin typeface="Courier New" panose="02070309020205020404" pitchFamily="49" charset="0"/>
                        </a:rPr>
                        <a:t>††</a:t>
                      </a:r>
                      <a:endParaRPr lang="en-US" sz="800" b="0" i="0" u="none" strike="noStrike" dirty="0">
                        <a:solidFill>
                          <a:srgbClr val="000000"/>
                        </a:solidFill>
                        <a:effectLst/>
                        <a:latin typeface="Courier New" panose="02070309020205020404" pitchFamily="49" charset="0"/>
                      </a:endParaRPr>
                    </a:p>
                  </a:txBody>
                  <a:tcPr marL="7471" marR="7471" marT="7471" marB="0" anchor="b">
                    <a:lnL>
                      <a:noFill/>
                    </a:lnL>
                    <a:lnR>
                      <a:noFill/>
                    </a:lnR>
                    <a:lnT>
                      <a:noFill/>
                    </a:lnT>
                    <a:lnB>
                      <a:noFill/>
                    </a:lnB>
                    <a:solidFill>
                      <a:schemeClr val="accent2"/>
                    </a:solidFill>
                  </a:tcPr>
                </a:tc>
                <a:tc>
                  <a:txBody>
                    <a:bodyPr/>
                    <a:lstStyle/>
                    <a:p>
                      <a:pPr algn="ctr" fontAlgn="b"/>
                      <a:r>
                        <a:rPr lang="en-US" sz="800" b="0" i="0" u="none" strike="noStrike" dirty="0">
                          <a:solidFill>
                            <a:srgbClr val="000000"/>
                          </a:solidFill>
                          <a:effectLst/>
                          <a:latin typeface="Courier New" panose="02070309020205020404" pitchFamily="49" charset="0"/>
                        </a:rPr>
                        <a:t>61.8</a:t>
                      </a:r>
                    </a:p>
                  </a:txBody>
                  <a:tcPr marL="7471" marR="7471" marT="7471" marB="0" anchor="b">
                    <a:lnL>
                      <a:noFill/>
                    </a:lnL>
                    <a:lnR>
                      <a:noFill/>
                    </a:lnR>
                    <a:lnT>
                      <a:noFill/>
                    </a:lnT>
                    <a:lnB>
                      <a:noFill/>
                    </a:lnB>
                    <a:solidFill>
                      <a:schemeClr val="accent2"/>
                    </a:solidFill>
                  </a:tcPr>
                </a:tc>
                <a:tc>
                  <a:txBody>
                    <a:bodyPr/>
                    <a:lstStyle/>
                    <a:p>
                      <a:pPr algn="ctr" fontAlgn="b"/>
                      <a:r>
                        <a:rPr lang="en-US" sz="800" b="0" i="0" u="none" strike="noStrike" dirty="0">
                          <a:solidFill>
                            <a:srgbClr val="000000"/>
                          </a:solidFill>
                          <a:effectLst/>
                          <a:latin typeface="Courier New" panose="02070309020205020404" pitchFamily="49" charset="0"/>
                        </a:rPr>
                        <a:t>(59.6-63.8)</a:t>
                      </a:r>
                      <a:r>
                        <a:rPr lang="en-US" sz="800" b="0" i="0" u="none" strike="noStrike" baseline="30000" dirty="0">
                          <a:solidFill>
                            <a:srgbClr val="000000"/>
                          </a:solidFill>
                          <a:effectLst/>
                          <a:latin typeface="Courier New" panose="02070309020205020404" pitchFamily="49" charset="0"/>
                        </a:rPr>
                        <a:t>¶††</a:t>
                      </a:r>
                      <a:endParaRPr lang="en-US" sz="800" b="0" i="0" u="none" strike="noStrike" dirty="0">
                        <a:solidFill>
                          <a:srgbClr val="000000"/>
                        </a:solidFill>
                        <a:effectLst/>
                        <a:latin typeface="Courier New" panose="02070309020205020404" pitchFamily="49" charset="0"/>
                      </a:endParaRPr>
                    </a:p>
                  </a:txBody>
                  <a:tcPr marL="7471" marR="7471" marT="7471" marB="0" anchor="b">
                    <a:lnL>
                      <a:noFill/>
                    </a:lnL>
                    <a:lnR>
                      <a:noFill/>
                    </a:lnR>
                    <a:lnT>
                      <a:noFill/>
                    </a:lnT>
                    <a:lnB>
                      <a:noFill/>
                    </a:lnB>
                    <a:solidFill>
                      <a:schemeClr val="accent2"/>
                    </a:solidFill>
                  </a:tcPr>
                </a:tc>
                <a:tc>
                  <a:txBody>
                    <a:bodyPr/>
                    <a:lstStyle/>
                    <a:p>
                      <a:pPr algn="ctr" fontAlgn="b"/>
                      <a:endParaRPr lang="en-US" sz="800" b="0" i="0" u="none" strike="noStrike" dirty="0">
                        <a:solidFill>
                          <a:srgbClr val="000000"/>
                        </a:solidFill>
                        <a:effectLst/>
                        <a:latin typeface="Courier New" panose="02070309020205020404" pitchFamily="49" charset="0"/>
                      </a:endParaRPr>
                    </a:p>
                  </a:txBody>
                  <a:tcPr marL="7471" marR="7471" marT="7471" marB="0" anchor="b">
                    <a:lnL>
                      <a:noFill/>
                    </a:lnL>
                    <a:lnR>
                      <a:noFill/>
                    </a:lnR>
                    <a:lnT>
                      <a:noFill/>
                    </a:lnT>
                    <a:lnB>
                      <a:noFill/>
                    </a:lnB>
                    <a:solidFill>
                      <a:schemeClr val="accent2"/>
                    </a:solidFill>
                  </a:tcPr>
                </a:tc>
                <a:tc>
                  <a:txBody>
                    <a:bodyPr/>
                    <a:lstStyle/>
                    <a:p>
                      <a:pPr algn="ctr" fontAlgn="b"/>
                      <a:r>
                        <a:rPr lang="en-US" sz="800" b="0" i="0" u="none" strike="noStrike" dirty="0">
                          <a:solidFill>
                            <a:srgbClr val="000000"/>
                          </a:solidFill>
                          <a:effectLst/>
                          <a:latin typeface="Courier New" panose="02070309020205020404" pitchFamily="49" charset="0"/>
                        </a:rPr>
                        <a:t>37.2</a:t>
                      </a:r>
                    </a:p>
                  </a:txBody>
                  <a:tcPr marL="7471" marR="7471" marT="7471" marB="0" anchor="b">
                    <a:lnL>
                      <a:noFill/>
                    </a:lnL>
                    <a:lnR>
                      <a:noFill/>
                    </a:lnR>
                    <a:lnT>
                      <a:noFill/>
                    </a:lnT>
                    <a:lnB>
                      <a:noFill/>
                    </a:lnB>
                    <a:solidFill>
                      <a:schemeClr val="accent2"/>
                    </a:solidFill>
                  </a:tcPr>
                </a:tc>
                <a:tc>
                  <a:txBody>
                    <a:bodyPr/>
                    <a:lstStyle/>
                    <a:p>
                      <a:pPr algn="ctr" fontAlgn="b"/>
                      <a:r>
                        <a:rPr lang="en-US" sz="800" b="0" i="0" u="none" strike="noStrike" dirty="0">
                          <a:solidFill>
                            <a:srgbClr val="000000"/>
                          </a:solidFill>
                          <a:effectLst/>
                          <a:latin typeface="Courier New" panose="02070309020205020404" pitchFamily="49" charset="0"/>
                        </a:rPr>
                        <a:t>(20.5-57.5)</a:t>
                      </a:r>
                    </a:p>
                  </a:txBody>
                  <a:tcPr marL="7471" marR="7471" marT="7471" marB="0" anchor="b">
                    <a:lnL>
                      <a:noFill/>
                    </a:lnL>
                    <a:lnR>
                      <a:noFill/>
                    </a:lnR>
                    <a:lnT>
                      <a:noFill/>
                    </a:lnT>
                    <a:lnB>
                      <a:noFill/>
                    </a:lnB>
                    <a:solidFill>
                      <a:schemeClr val="accent2"/>
                    </a:solidFill>
                  </a:tcPr>
                </a:tc>
                <a:extLst>
                  <a:ext uri="{0D108BD9-81ED-4DB2-BD59-A6C34878D82A}">
                    <a16:rowId xmlns:a16="http://schemas.microsoft.com/office/drawing/2014/main" val="10015"/>
                  </a:ext>
                </a:extLst>
              </a:tr>
            </a:tbl>
          </a:graphicData>
        </a:graphic>
      </p:graphicFrame>
      <p:graphicFrame>
        <p:nvGraphicFramePr>
          <p:cNvPr id="6" name="Table 5"/>
          <p:cNvGraphicFramePr>
            <a:graphicFrameLocks noGrp="1"/>
          </p:cNvGraphicFramePr>
          <p:nvPr>
            <p:extLst/>
          </p:nvPr>
        </p:nvGraphicFramePr>
        <p:xfrm>
          <a:off x="162962" y="4157964"/>
          <a:ext cx="8818077" cy="1455262"/>
        </p:xfrm>
        <a:graphic>
          <a:graphicData uri="http://schemas.openxmlformats.org/drawingml/2006/table">
            <a:tbl>
              <a:tblPr/>
              <a:tblGrid>
                <a:gridCol w="3034407">
                  <a:extLst>
                    <a:ext uri="{9D8B030D-6E8A-4147-A177-3AD203B41FA5}">
                      <a16:colId xmlns:a16="http://schemas.microsoft.com/office/drawing/2014/main" val="20000"/>
                    </a:ext>
                  </a:extLst>
                </a:gridCol>
                <a:gridCol w="443863">
                  <a:extLst>
                    <a:ext uri="{9D8B030D-6E8A-4147-A177-3AD203B41FA5}">
                      <a16:colId xmlns:a16="http://schemas.microsoft.com/office/drawing/2014/main" val="20001"/>
                    </a:ext>
                  </a:extLst>
                </a:gridCol>
                <a:gridCol w="979189">
                  <a:extLst>
                    <a:ext uri="{9D8B030D-6E8A-4147-A177-3AD203B41FA5}">
                      <a16:colId xmlns:a16="http://schemas.microsoft.com/office/drawing/2014/main" val="20002"/>
                    </a:ext>
                  </a:extLst>
                </a:gridCol>
                <a:gridCol w="376611">
                  <a:extLst>
                    <a:ext uri="{9D8B030D-6E8A-4147-A177-3AD203B41FA5}">
                      <a16:colId xmlns:a16="http://schemas.microsoft.com/office/drawing/2014/main" val="20003"/>
                    </a:ext>
                  </a:extLst>
                </a:gridCol>
                <a:gridCol w="1140593">
                  <a:extLst>
                    <a:ext uri="{9D8B030D-6E8A-4147-A177-3AD203B41FA5}">
                      <a16:colId xmlns:a16="http://schemas.microsoft.com/office/drawing/2014/main" val="20004"/>
                    </a:ext>
                  </a:extLst>
                </a:gridCol>
                <a:gridCol w="398132">
                  <a:extLst>
                    <a:ext uri="{9D8B030D-6E8A-4147-A177-3AD203B41FA5}">
                      <a16:colId xmlns:a16="http://schemas.microsoft.com/office/drawing/2014/main" val="20005"/>
                    </a:ext>
                  </a:extLst>
                </a:gridCol>
                <a:gridCol w="979189">
                  <a:extLst>
                    <a:ext uri="{9D8B030D-6E8A-4147-A177-3AD203B41FA5}">
                      <a16:colId xmlns:a16="http://schemas.microsoft.com/office/drawing/2014/main" val="20006"/>
                    </a:ext>
                  </a:extLst>
                </a:gridCol>
                <a:gridCol w="150645">
                  <a:extLst>
                    <a:ext uri="{9D8B030D-6E8A-4147-A177-3AD203B41FA5}">
                      <a16:colId xmlns:a16="http://schemas.microsoft.com/office/drawing/2014/main" val="20007"/>
                    </a:ext>
                  </a:extLst>
                </a:gridCol>
                <a:gridCol w="411582">
                  <a:extLst>
                    <a:ext uri="{9D8B030D-6E8A-4147-A177-3AD203B41FA5}">
                      <a16:colId xmlns:a16="http://schemas.microsoft.com/office/drawing/2014/main" val="20008"/>
                    </a:ext>
                  </a:extLst>
                </a:gridCol>
                <a:gridCol w="903866">
                  <a:extLst>
                    <a:ext uri="{9D8B030D-6E8A-4147-A177-3AD203B41FA5}">
                      <a16:colId xmlns:a16="http://schemas.microsoft.com/office/drawing/2014/main" val="20009"/>
                    </a:ext>
                  </a:extLst>
                </a:gridCol>
              </a:tblGrid>
              <a:tr h="138246">
                <a:tc>
                  <a:txBody>
                    <a:bodyPr/>
                    <a:lstStyle/>
                    <a:p>
                      <a:pPr algn="l" fontAlgn="b"/>
                      <a:r>
                        <a:rPr lang="en-US" sz="800" b="1" i="0" u="none" strike="noStrike" dirty="0">
                          <a:solidFill>
                            <a:srgbClr val="000000"/>
                          </a:solidFill>
                          <a:effectLst/>
                          <a:latin typeface="Courier New" panose="02070309020205020404" pitchFamily="49" charset="0"/>
                        </a:rPr>
                        <a:t>Herpes zoster (shingles) vaccination, ever</a:t>
                      </a:r>
                      <a:r>
                        <a:rPr lang="en-US" sz="800" b="1" i="0" u="none" strike="noStrike" baseline="30000" dirty="0">
                          <a:solidFill>
                            <a:srgbClr val="000000"/>
                          </a:solidFill>
                          <a:effectLst/>
                          <a:latin typeface="Courier New" panose="02070309020205020404" pitchFamily="49" charset="0"/>
                        </a:rPr>
                        <a:t>††††</a:t>
                      </a:r>
                      <a:endParaRPr lang="en-US" sz="800" b="1" i="0" u="none" strike="noStrike" dirty="0">
                        <a:solidFill>
                          <a:srgbClr val="000000"/>
                        </a:solidFill>
                        <a:effectLst/>
                        <a:latin typeface="Courier New" panose="02070309020205020404" pitchFamily="49" charset="0"/>
                      </a:endParaRPr>
                    </a:p>
                  </a:txBody>
                  <a:tcPr marL="7466" marR="7466" marT="7466" marB="0" anchor="b">
                    <a:lnL>
                      <a:noFill/>
                    </a:lnL>
                    <a:lnR>
                      <a:noFill/>
                    </a:lnR>
                    <a:lnT>
                      <a:noFill/>
                    </a:lnT>
                    <a:lnB>
                      <a:noFill/>
                    </a:lnB>
                  </a:tcPr>
                </a:tc>
                <a:tc>
                  <a:txBody>
                    <a:bodyPr/>
                    <a:lstStyle/>
                    <a:p>
                      <a:pPr algn="ctr" fontAlgn="b"/>
                      <a:endParaRPr lang="en-US" sz="800" b="0" i="0" u="none" strike="noStrike">
                        <a:solidFill>
                          <a:srgbClr val="000000"/>
                        </a:solidFill>
                        <a:effectLst/>
                        <a:latin typeface="Courier New" panose="02070309020205020404" pitchFamily="49" charset="0"/>
                      </a:endParaRPr>
                    </a:p>
                  </a:txBody>
                  <a:tcPr marL="7466" marR="7466" marT="7466" marB="0" anchor="b">
                    <a:lnL>
                      <a:noFill/>
                    </a:lnL>
                    <a:lnR>
                      <a:noFill/>
                    </a:lnR>
                    <a:lnT>
                      <a:noFill/>
                    </a:lnT>
                    <a:lnB>
                      <a:noFill/>
                    </a:lnB>
                  </a:tcPr>
                </a:tc>
                <a:tc>
                  <a:txBody>
                    <a:bodyPr/>
                    <a:lstStyle/>
                    <a:p>
                      <a:pPr algn="ctr" fontAlgn="b"/>
                      <a:endParaRPr lang="en-US" sz="800" b="0" i="0" u="none" strike="noStrike">
                        <a:solidFill>
                          <a:srgbClr val="000000"/>
                        </a:solidFill>
                        <a:effectLst/>
                        <a:latin typeface="Courier New" panose="02070309020205020404" pitchFamily="49" charset="0"/>
                      </a:endParaRPr>
                    </a:p>
                  </a:txBody>
                  <a:tcPr marL="7466" marR="7466" marT="7466" marB="0" anchor="b">
                    <a:lnL>
                      <a:noFill/>
                    </a:lnL>
                    <a:lnR>
                      <a:noFill/>
                    </a:lnR>
                    <a:lnT>
                      <a:noFill/>
                    </a:lnT>
                    <a:lnB>
                      <a:noFill/>
                    </a:lnB>
                  </a:tcPr>
                </a:tc>
                <a:tc>
                  <a:txBody>
                    <a:bodyPr/>
                    <a:lstStyle/>
                    <a:p>
                      <a:pPr algn="ctr" fontAlgn="b"/>
                      <a:endParaRPr lang="en-US" sz="800" b="0" i="0" u="none" strike="noStrike">
                        <a:solidFill>
                          <a:srgbClr val="000000"/>
                        </a:solidFill>
                        <a:effectLst/>
                        <a:latin typeface="Courier New" panose="02070309020205020404" pitchFamily="49" charset="0"/>
                      </a:endParaRPr>
                    </a:p>
                  </a:txBody>
                  <a:tcPr marL="7466" marR="7466" marT="7466" marB="0" anchor="b">
                    <a:lnL>
                      <a:noFill/>
                    </a:lnL>
                    <a:lnR>
                      <a:noFill/>
                    </a:lnR>
                    <a:lnT>
                      <a:noFill/>
                    </a:lnT>
                    <a:lnB>
                      <a:noFill/>
                    </a:lnB>
                  </a:tcPr>
                </a:tc>
                <a:tc>
                  <a:txBody>
                    <a:bodyPr/>
                    <a:lstStyle/>
                    <a:p>
                      <a:pPr algn="ctr" fontAlgn="b"/>
                      <a:endParaRPr lang="en-US" sz="800" b="0" i="0" u="none" strike="noStrike">
                        <a:solidFill>
                          <a:srgbClr val="000000"/>
                        </a:solidFill>
                        <a:effectLst/>
                        <a:latin typeface="Courier New" panose="02070309020205020404" pitchFamily="49" charset="0"/>
                      </a:endParaRPr>
                    </a:p>
                  </a:txBody>
                  <a:tcPr marL="7466" marR="7466" marT="7466" marB="0" anchor="b">
                    <a:lnL>
                      <a:noFill/>
                    </a:lnL>
                    <a:lnR>
                      <a:noFill/>
                    </a:lnR>
                    <a:lnT>
                      <a:noFill/>
                    </a:lnT>
                    <a:lnB>
                      <a:noFill/>
                    </a:lnB>
                  </a:tcPr>
                </a:tc>
                <a:tc>
                  <a:txBody>
                    <a:bodyPr/>
                    <a:lstStyle/>
                    <a:p>
                      <a:pPr algn="ctr" fontAlgn="b"/>
                      <a:endParaRPr lang="en-US" sz="800" b="0" i="0" u="none" strike="noStrike">
                        <a:solidFill>
                          <a:srgbClr val="000000"/>
                        </a:solidFill>
                        <a:effectLst/>
                        <a:latin typeface="Courier New" panose="02070309020205020404" pitchFamily="49" charset="0"/>
                      </a:endParaRPr>
                    </a:p>
                  </a:txBody>
                  <a:tcPr marL="7466" marR="7466" marT="7466" marB="0" anchor="b">
                    <a:lnL>
                      <a:noFill/>
                    </a:lnL>
                    <a:lnR>
                      <a:noFill/>
                    </a:lnR>
                    <a:lnT>
                      <a:noFill/>
                    </a:lnT>
                    <a:lnB>
                      <a:noFill/>
                    </a:lnB>
                  </a:tcPr>
                </a:tc>
                <a:tc>
                  <a:txBody>
                    <a:bodyPr/>
                    <a:lstStyle/>
                    <a:p>
                      <a:pPr algn="ctr" fontAlgn="b"/>
                      <a:endParaRPr lang="en-US" sz="800" b="0" i="0" u="none" strike="noStrike">
                        <a:solidFill>
                          <a:srgbClr val="000000"/>
                        </a:solidFill>
                        <a:effectLst/>
                        <a:latin typeface="Courier New" panose="02070309020205020404" pitchFamily="49" charset="0"/>
                      </a:endParaRPr>
                    </a:p>
                  </a:txBody>
                  <a:tcPr marL="7466" marR="7466" marT="7466" marB="0" anchor="b">
                    <a:lnL>
                      <a:noFill/>
                    </a:lnL>
                    <a:lnR>
                      <a:noFill/>
                    </a:lnR>
                    <a:lnT>
                      <a:noFill/>
                    </a:lnT>
                    <a:lnB>
                      <a:noFill/>
                    </a:lnB>
                  </a:tcPr>
                </a:tc>
                <a:tc>
                  <a:txBody>
                    <a:bodyPr/>
                    <a:lstStyle/>
                    <a:p>
                      <a:pPr algn="ctr" fontAlgn="b"/>
                      <a:endParaRPr lang="en-US" sz="800" b="0" i="0" u="none" strike="noStrike">
                        <a:solidFill>
                          <a:srgbClr val="000000"/>
                        </a:solidFill>
                        <a:effectLst/>
                        <a:latin typeface="Courier New" panose="02070309020205020404" pitchFamily="49" charset="0"/>
                      </a:endParaRPr>
                    </a:p>
                  </a:txBody>
                  <a:tcPr marL="7466" marR="7466" marT="7466" marB="0" anchor="b">
                    <a:lnL>
                      <a:noFill/>
                    </a:lnL>
                    <a:lnR>
                      <a:noFill/>
                    </a:lnR>
                    <a:lnT>
                      <a:noFill/>
                    </a:lnT>
                    <a:lnB>
                      <a:noFill/>
                    </a:lnB>
                  </a:tcPr>
                </a:tc>
                <a:tc>
                  <a:txBody>
                    <a:bodyPr/>
                    <a:lstStyle/>
                    <a:p>
                      <a:pPr algn="ctr" fontAlgn="b"/>
                      <a:endParaRPr lang="en-US" sz="800" b="0" i="0" u="none" strike="noStrike">
                        <a:solidFill>
                          <a:srgbClr val="000000"/>
                        </a:solidFill>
                        <a:effectLst/>
                        <a:latin typeface="Courier New" panose="02070309020205020404" pitchFamily="49" charset="0"/>
                      </a:endParaRPr>
                    </a:p>
                  </a:txBody>
                  <a:tcPr marL="7466" marR="7466" marT="7466" marB="0" anchor="b">
                    <a:lnL>
                      <a:noFill/>
                    </a:lnL>
                    <a:lnR>
                      <a:noFill/>
                    </a:lnR>
                    <a:lnT>
                      <a:noFill/>
                    </a:lnT>
                    <a:lnB>
                      <a:noFill/>
                    </a:lnB>
                  </a:tcPr>
                </a:tc>
                <a:tc>
                  <a:txBody>
                    <a:bodyPr/>
                    <a:lstStyle/>
                    <a:p>
                      <a:pPr algn="ctr" fontAlgn="b"/>
                      <a:endParaRPr lang="en-US" sz="800" b="0" i="0" u="none" strike="noStrike">
                        <a:solidFill>
                          <a:srgbClr val="000000"/>
                        </a:solidFill>
                        <a:effectLst/>
                        <a:latin typeface="Courier New" panose="02070309020205020404" pitchFamily="49" charset="0"/>
                      </a:endParaRPr>
                    </a:p>
                  </a:txBody>
                  <a:tcPr marL="7466" marR="7466" marT="7466" marB="0" anchor="b">
                    <a:lnL>
                      <a:noFill/>
                    </a:lnL>
                    <a:lnR>
                      <a:noFill/>
                    </a:lnR>
                    <a:lnT>
                      <a:noFill/>
                    </a:lnT>
                    <a:lnB>
                      <a:noFill/>
                    </a:lnB>
                  </a:tcPr>
                </a:tc>
                <a:extLst>
                  <a:ext uri="{0D108BD9-81ED-4DB2-BD59-A6C34878D82A}">
                    <a16:rowId xmlns:a16="http://schemas.microsoft.com/office/drawing/2014/main" val="10000"/>
                  </a:ext>
                </a:extLst>
              </a:tr>
              <a:tr h="152798">
                <a:tc>
                  <a:txBody>
                    <a:bodyPr/>
                    <a:lstStyle/>
                    <a:p>
                      <a:pPr algn="l" fontAlgn="b"/>
                      <a:r>
                        <a:rPr lang="en-US" sz="800" b="0" i="0" u="none" strike="noStrike">
                          <a:solidFill>
                            <a:srgbClr val="000000"/>
                          </a:solidFill>
                          <a:effectLst/>
                          <a:latin typeface="Courier New" panose="02070309020205020404" pitchFamily="49" charset="0"/>
                        </a:rPr>
                        <a:t>≥60 yrs</a:t>
                      </a:r>
                    </a:p>
                  </a:txBody>
                  <a:tcPr marL="7466" marR="7466" marT="7466" marB="0" anchor="b">
                    <a:lnL>
                      <a:noFill/>
                    </a:lnL>
                    <a:lnR>
                      <a:noFill/>
                    </a:lnR>
                    <a:lnT>
                      <a:noFill/>
                    </a:lnT>
                    <a:lnB>
                      <a:noFill/>
                    </a:lnB>
                  </a:tcPr>
                </a:tc>
                <a:tc>
                  <a:txBody>
                    <a:bodyPr/>
                    <a:lstStyle/>
                    <a:p>
                      <a:pPr algn="ctr" fontAlgn="b"/>
                      <a:r>
                        <a:rPr lang="en-US" sz="800" b="0" i="0" u="none" strike="noStrike" dirty="0">
                          <a:solidFill>
                            <a:srgbClr val="000000"/>
                          </a:solidFill>
                          <a:effectLst/>
                          <a:latin typeface="Courier New" panose="02070309020205020404" pitchFamily="49" charset="0"/>
                        </a:rPr>
                        <a:t>34.1</a:t>
                      </a:r>
                    </a:p>
                  </a:txBody>
                  <a:tcPr marL="7466" marR="7466" marT="7466" marB="0" anchor="b">
                    <a:lnL>
                      <a:noFill/>
                    </a:lnL>
                    <a:lnR>
                      <a:noFill/>
                    </a:lnR>
                    <a:lnT>
                      <a:noFill/>
                    </a:lnT>
                    <a:lnB>
                      <a:noFill/>
                    </a:lnB>
                    <a:solidFill>
                      <a:srgbClr val="FFC000"/>
                    </a:solidFill>
                  </a:tcPr>
                </a:tc>
                <a:tc>
                  <a:txBody>
                    <a:bodyPr/>
                    <a:lstStyle/>
                    <a:p>
                      <a:pPr algn="ctr" fontAlgn="b"/>
                      <a:r>
                        <a:rPr lang="en-US" sz="800" b="0" i="0" u="none" strike="noStrike" dirty="0">
                          <a:solidFill>
                            <a:srgbClr val="000000"/>
                          </a:solidFill>
                          <a:effectLst/>
                          <a:latin typeface="Courier New" panose="02070309020205020404" pitchFamily="49" charset="0"/>
                        </a:rPr>
                        <a:t>(32.7-35.5)</a:t>
                      </a:r>
                      <a:r>
                        <a:rPr lang="en-US" sz="800" b="0" i="0" u="none" strike="noStrike" baseline="30000" dirty="0">
                          <a:solidFill>
                            <a:srgbClr val="000000"/>
                          </a:solidFill>
                          <a:effectLst/>
                          <a:latin typeface="Courier New" panose="02070309020205020404" pitchFamily="49" charset="0"/>
                        </a:rPr>
                        <a:t>¶</a:t>
                      </a:r>
                      <a:endParaRPr lang="en-US" sz="800" b="0" i="0" u="none" strike="noStrike" dirty="0">
                        <a:solidFill>
                          <a:srgbClr val="000000"/>
                        </a:solidFill>
                        <a:effectLst/>
                        <a:latin typeface="Courier New" panose="02070309020205020404" pitchFamily="49" charset="0"/>
                      </a:endParaRPr>
                    </a:p>
                  </a:txBody>
                  <a:tcPr marL="7466" marR="7466" marT="7466" marB="0" anchor="b">
                    <a:lnL>
                      <a:noFill/>
                    </a:lnL>
                    <a:lnR>
                      <a:noFill/>
                    </a:lnR>
                    <a:lnT>
                      <a:noFill/>
                    </a:lnT>
                    <a:lnB>
                      <a:noFill/>
                    </a:lnB>
                    <a:solidFill>
                      <a:srgbClr val="FFC000"/>
                    </a:solidFill>
                  </a:tcPr>
                </a:tc>
                <a:tc>
                  <a:txBody>
                    <a:bodyPr/>
                    <a:lstStyle/>
                    <a:p>
                      <a:pPr algn="ctr" fontAlgn="b"/>
                      <a:r>
                        <a:rPr lang="en-US" sz="800" b="0" i="0" u="none" strike="noStrike" dirty="0">
                          <a:solidFill>
                            <a:srgbClr val="000000"/>
                          </a:solidFill>
                          <a:effectLst/>
                          <a:latin typeface="Courier New" panose="02070309020205020404" pitchFamily="49" charset="0"/>
                        </a:rPr>
                        <a:t>30.3</a:t>
                      </a:r>
                    </a:p>
                  </a:txBody>
                  <a:tcPr marL="7466" marR="7466" marT="7466" marB="0" anchor="b">
                    <a:lnL>
                      <a:noFill/>
                    </a:lnL>
                    <a:lnR>
                      <a:noFill/>
                    </a:lnR>
                    <a:lnT>
                      <a:noFill/>
                    </a:lnT>
                    <a:lnB>
                      <a:noFill/>
                    </a:lnB>
                    <a:solidFill>
                      <a:srgbClr val="FFC000"/>
                    </a:solidFill>
                  </a:tcPr>
                </a:tc>
                <a:tc>
                  <a:txBody>
                    <a:bodyPr/>
                    <a:lstStyle/>
                    <a:p>
                      <a:pPr algn="ctr" fontAlgn="b"/>
                      <a:r>
                        <a:rPr lang="en-US" sz="800" b="0" i="0" u="none" strike="noStrike" dirty="0">
                          <a:solidFill>
                            <a:srgbClr val="000000"/>
                          </a:solidFill>
                          <a:effectLst/>
                          <a:latin typeface="Courier New" panose="02070309020205020404" pitchFamily="49" charset="0"/>
                        </a:rPr>
                        <a:t>(28.4-32.1)</a:t>
                      </a:r>
                      <a:r>
                        <a:rPr lang="en-US" sz="800" b="0" i="0" u="none" strike="noStrike" baseline="30000" dirty="0">
                          <a:solidFill>
                            <a:srgbClr val="000000"/>
                          </a:solidFill>
                          <a:effectLst/>
                          <a:latin typeface="Courier New" panose="02070309020205020404" pitchFamily="49" charset="0"/>
                        </a:rPr>
                        <a:t>¶</a:t>
                      </a:r>
                      <a:r>
                        <a:rPr lang="en-US" sz="800" b="0" i="0" u="none" strike="noStrike" dirty="0">
                          <a:solidFill>
                            <a:srgbClr val="000000"/>
                          </a:solidFill>
                          <a:effectLst/>
                          <a:latin typeface="Courier New" panose="02070309020205020404" pitchFamily="49" charset="0"/>
                        </a:rPr>
                        <a:t>**</a:t>
                      </a:r>
                    </a:p>
                  </a:txBody>
                  <a:tcPr marL="7466" marR="7466" marT="7466" marB="0" anchor="b">
                    <a:lnL>
                      <a:noFill/>
                    </a:lnL>
                    <a:lnR>
                      <a:noFill/>
                    </a:lnR>
                    <a:lnT>
                      <a:noFill/>
                    </a:lnT>
                    <a:lnB>
                      <a:noFill/>
                    </a:lnB>
                    <a:solidFill>
                      <a:srgbClr val="FFC000"/>
                    </a:solidFill>
                  </a:tcPr>
                </a:tc>
                <a:tc>
                  <a:txBody>
                    <a:bodyPr/>
                    <a:lstStyle/>
                    <a:p>
                      <a:pPr algn="ctr" fontAlgn="b"/>
                      <a:r>
                        <a:rPr lang="en-US" sz="800" b="0" i="0" u="none" strike="noStrike" dirty="0">
                          <a:solidFill>
                            <a:srgbClr val="000000"/>
                          </a:solidFill>
                          <a:effectLst/>
                          <a:latin typeface="Courier New" panose="02070309020205020404" pitchFamily="49" charset="0"/>
                        </a:rPr>
                        <a:t>36.9</a:t>
                      </a:r>
                    </a:p>
                  </a:txBody>
                  <a:tcPr marL="7466" marR="7466" marT="7466" marB="0" anchor="b">
                    <a:lnL>
                      <a:noFill/>
                    </a:lnL>
                    <a:lnR>
                      <a:noFill/>
                    </a:lnR>
                    <a:lnT>
                      <a:noFill/>
                    </a:lnT>
                    <a:lnB>
                      <a:noFill/>
                    </a:lnB>
                    <a:solidFill>
                      <a:srgbClr val="FFC000"/>
                    </a:solidFill>
                  </a:tcPr>
                </a:tc>
                <a:tc>
                  <a:txBody>
                    <a:bodyPr/>
                    <a:lstStyle/>
                    <a:p>
                      <a:pPr algn="ctr" fontAlgn="b"/>
                      <a:r>
                        <a:rPr lang="en-US" sz="800" b="0" i="0" u="none" strike="noStrike" dirty="0">
                          <a:solidFill>
                            <a:srgbClr val="000000"/>
                          </a:solidFill>
                          <a:effectLst/>
                          <a:latin typeface="Courier New" panose="02070309020205020404" pitchFamily="49" charset="0"/>
                        </a:rPr>
                        <a:t>(35.1-38.8)</a:t>
                      </a:r>
                      <a:r>
                        <a:rPr lang="en-US" sz="800" b="0" i="0" u="none" strike="noStrike" baseline="30000" dirty="0">
                          <a:solidFill>
                            <a:srgbClr val="000000"/>
                          </a:solidFill>
                          <a:effectLst/>
                          <a:latin typeface="Courier New" panose="02070309020205020404" pitchFamily="49" charset="0"/>
                        </a:rPr>
                        <a:t>¶</a:t>
                      </a:r>
                      <a:endParaRPr lang="en-US" sz="800" b="0" i="0" u="none" strike="noStrike" dirty="0">
                        <a:solidFill>
                          <a:srgbClr val="000000"/>
                        </a:solidFill>
                        <a:effectLst/>
                        <a:latin typeface="Courier New" panose="02070309020205020404" pitchFamily="49" charset="0"/>
                      </a:endParaRPr>
                    </a:p>
                  </a:txBody>
                  <a:tcPr marL="7466" marR="7466" marT="7466" marB="0" anchor="b">
                    <a:lnL>
                      <a:noFill/>
                    </a:lnL>
                    <a:lnR>
                      <a:noFill/>
                    </a:lnR>
                    <a:lnT>
                      <a:noFill/>
                    </a:lnT>
                    <a:lnB>
                      <a:noFill/>
                    </a:lnB>
                    <a:solidFill>
                      <a:srgbClr val="FFC000"/>
                    </a:solidFill>
                  </a:tcPr>
                </a:tc>
                <a:tc>
                  <a:txBody>
                    <a:bodyPr/>
                    <a:lstStyle/>
                    <a:p>
                      <a:pPr algn="ctr" fontAlgn="b"/>
                      <a:endParaRPr lang="en-US" sz="800" b="0" i="0" u="none" strike="noStrike" dirty="0">
                        <a:solidFill>
                          <a:srgbClr val="000000"/>
                        </a:solidFill>
                        <a:effectLst/>
                        <a:latin typeface="Courier New" panose="02070309020205020404" pitchFamily="49" charset="0"/>
                      </a:endParaRPr>
                    </a:p>
                  </a:txBody>
                  <a:tcPr marL="7466" marR="7466" marT="7466" marB="0" anchor="b">
                    <a:lnL>
                      <a:noFill/>
                    </a:lnL>
                    <a:lnR>
                      <a:noFill/>
                    </a:lnR>
                    <a:lnT>
                      <a:noFill/>
                    </a:lnT>
                    <a:lnB>
                      <a:noFill/>
                    </a:lnB>
                    <a:solidFill>
                      <a:srgbClr val="FFC000"/>
                    </a:solidFill>
                  </a:tcPr>
                </a:tc>
                <a:tc>
                  <a:txBody>
                    <a:bodyPr/>
                    <a:lstStyle/>
                    <a:p>
                      <a:pPr algn="ctr" fontAlgn="b"/>
                      <a:r>
                        <a:rPr lang="en-US" sz="800" b="0" i="0" u="none" strike="noStrike" dirty="0">
                          <a:solidFill>
                            <a:srgbClr val="000000"/>
                          </a:solidFill>
                          <a:effectLst/>
                          <a:latin typeface="Courier New" panose="02070309020205020404" pitchFamily="49" charset="0"/>
                        </a:rPr>
                        <a:t>7.1</a:t>
                      </a:r>
                    </a:p>
                  </a:txBody>
                  <a:tcPr marL="7466" marR="7466" marT="7466" marB="0" anchor="b">
                    <a:lnL>
                      <a:noFill/>
                    </a:lnL>
                    <a:lnR>
                      <a:noFill/>
                    </a:lnR>
                    <a:lnT>
                      <a:noFill/>
                    </a:lnT>
                    <a:lnB>
                      <a:noFill/>
                    </a:lnB>
                    <a:solidFill>
                      <a:srgbClr val="FFC000"/>
                    </a:solidFill>
                  </a:tcPr>
                </a:tc>
                <a:tc>
                  <a:txBody>
                    <a:bodyPr/>
                    <a:lstStyle/>
                    <a:p>
                      <a:pPr algn="ctr" fontAlgn="b"/>
                      <a:r>
                        <a:rPr lang="en-US" sz="800" b="0" i="0" u="none" strike="noStrike" dirty="0">
                          <a:solidFill>
                            <a:srgbClr val="000000"/>
                          </a:solidFill>
                          <a:effectLst/>
                          <a:latin typeface="Courier New" panose="02070309020205020404" pitchFamily="49" charset="0"/>
                        </a:rPr>
                        <a:t>(4.0-12.3)</a:t>
                      </a:r>
                    </a:p>
                  </a:txBody>
                  <a:tcPr marL="7466" marR="7466" marT="7466" marB="0" anchor="b">
                    <a:lnL>
                      <a:noFill/>
                    </a:lnL>
                    <a:lnR>
                      <a:noFill/>
                    </a:lnR>
                    <a:lnT>
                      <a:noFill/>
                    </a:lnT>
                    <a:lnB>
                      <a:noFill/>
                    </a:lnB>
                    <a:solidFill>
                      <a:srgbClr val="FFC000"/>
                    </a:solidFill>
                  </a:tcPr>
                </a:tc>
                <a:extLst>
                  <a:ext uri="{0D108BD9-81ED-4DB2-BD59-A6C34878D82A}">
                    <a16:rowId xmlns:a16="http://schemas.microsoft.com/office/drawing/2014/main" val="10001"/>
                  </a:ext>
                </a:extLst>
              </a:tr>
              <a:tr h="152798">
                <a:tc>
                  <a:txBody>
                    <a:bodyPr/>
                    <a:lstStyle/>
                    <a:p>
                      <a:pPr algn="l" fontAlgn="ctr"/>
                      <a:r>
                        <a:rPr lang="en-US" sz="800" b="0" i="0" u="none" strike="noStrike" dirty="0">
                          <a:solidFill>
                            <a:srgbClr val="000000"/>
                          </a:solidFill>
                          <a:effectLst/>
                          <a:latin typeface="Courier New" panose="02070309020205020404" pitchFamily="49" charset="0"/>
                        </a:rPr>
                        <a:t>60-64 years</a:t>
                      </a:r>
                    </a:p>
                  </a:txBody>
                  <a:tcPr marL="7466" marR="7466" marT="7466" marB="0" anchor="ctr">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25.2</a:t>
                      </a:r>
                    </a:p>
                  </a:txBody>
                  <a:tcPr marL="7466" marR="7466" marT="7466" marB="0" anchor="b">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(22.9-27.6)</a:t>
                      </a:r>
                      <a:r>
                        <a:rPr lang="en-US" sz="800" b="0" i="0" u="none" strike="noStrike" baseline="30000">
                          <a:solidFill>
                            <a:srgbClr val="000000"/>
                          </a:solidFill>
                          <a:effectLst/>
                          <a:latin typeface="Courier New" panose="02070309020205020404" pitchFamily="49" charset="0"/>
                        </a:rPr>
                        <a:t>¶</a:t>
                      </a:r>
                      <a:endParaRPr lang="en-US" sz="800" b="0" i="0" u="none" strike="noStrike">
                        <a:solidFill>
                          <a:srgbClr val="000000"/>
                        </a:solidFill>
                        <a:effectLst/>
                        <a:latin typeface="Courier New" panose="02070309020205020404" pitchFamily="49" charset="0"/>
                      </a:endParaRPr>
                    </a:p>
                  </a:txBody>
                  <a:tcPr marL="7466" marR="7466" marT="7466" marB="0" anchor="b">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20.6</a:t>
                      </a:r>
                    </a:p>
                  </a:txBody>
                  <a:tcPr marL="7466" marR="7466" marT="7466" marB="0" anchor="b">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(16.9-24.8)</a:t>
                      </a:r>
                      <a:r>
                        <a:rPr lang="en-US" sz="800" b="0" i="0" u="none" strike="noStrike" baseline="30000">
                          <a:solidFill>
                            <a:srgbClr val="000000"/>
                          </a:solidFill>
                          <a:effectLst/>
                          <a:latin typeface="Courier New" panose="02070309020205020404" pitchFamily="49" charset="0"/>
                        </a:rPr>
                        <a:t>¶</a:t>
                      </a:r>
                      <a:r>
                        <a:rPr lang="en-US" sz="800" b="0" i="0" u="none" strike="noStrike">
                          <a:solidFill>
                            <a:srgbClr val="000000"/>
                          </a:solidFill>
                          <a:effectLst/>
                          <a:latin typeface="Courier New" panose="02070309020205020404" pitchFamily="49" charset="0"/>
                        </a:rPr>
                        <a:t>**</a:t>
                      </a:r>
                    </a:p>
                  </a:txBody>
                  <a:tcPr marL="7466" marR="7466" marT="7466" marB="0" anchor="b">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26.5</a:t>
                      </a:r>
                    </a:p>
                  </a:txBody>
                  <a:tcPr marL="7466" marR="7466" marT="7466" marB="0" anchor="b">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(23.9-29.3)</a:t>
                      </a:r>
                      <a:r>
                        <a:rPr lang="en-US" sz="800" b="0" i="0" u="none" strike="noStrike" baseline="30000">
                          <a:solidFill>
                            <a:srgbClr val="000000"/>
                          </a:solidFill>
                          <a:effectLst/>
                          <a:latin typeface="Courier New" panose="02070309020205020404" pitchFamily="49" charset="0"/>
                        </a:rPr>
                        <a:t>¶</a:t>
                      </a:r>
                      <a:endParaRPr lang="en-US" sz="800" b="0" i="0" u="none" strike="noStrike">
                        <a:solidFill>
                          <a:srgbClr val="000000"/>
                        </a:solidFill>
                        <a:effectLst/>
                        <a:latin typeface="Courier New" panose="02070309020205020404" pitchFamily="49" charset="0"/>
                      </a:endParaRPr>
                    </a:p>
                  </a:txBody>
                  <a:tcPr marL="7466" marR="7466" marT="7466" marB="0" anchor="b">
                    <a:lnL>
                      <a:noFill/>
                    </a:lnL>
                    <a:lnR>
                      <a:noFill/>
                    </a:lnR>
                    <a:lnT>
                      <a:noFill/>
                    </a:lnT>
                    <a:lnB>
                      <a:noFill/>
                    </a:lnB>
                  </a:tcPr>
                </a:tc>
                <a:tc>
                  <a:txBody>
                    <a:bodyPr/>
                    <a:lstStyle/>
                    <a:p>
                      <a:pPr algn="ctr" fontAlgn="b"/>
                      <a:endParaRPr lang="en-US" sz="800" b="0" i="0" u="none" strike="noStrike">
                        <a:solidFill>
                          <a:srgbClr val="000000"/>
                        </a:solidFill>
                        <a:effectLst/>
                        <a:latin typeface="Courier New" panose="02070309020205020404" pitchFamily="49" charset="0"/>
                      </a:endParaRPr>
                    </a:p>
                  </a:txBody>
                  <a:tcPr marL="7466" marR="7466" marT="7466" marB="0" anchor="b">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a:t>
                      </a:r>
                    </a:p>
                  </a:txBody>
                  <a:tcPr marL="7466" marR="7466" marT="7466" marB="0" anchor="b">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a:t>
                      </a:r>
                    </a:p>
                  </a:txBody>
                  <a:tcPr marL="7466" marR="7466" marT="7466" marB="0" anchor="b">
                    <a:lnL>
                      <a:noFill/>
                    </a:lnL>
                    <a:lnR>
                      <a:noFill/>
                    </a:lnR>
                    <a:lnT>
                      <a:noFill/>
                    </a:lnT>
                    <a:lnB>
                      <a:noFill/>
                    </a:lnB>
                  </a:tcPr>
                </a:tc>
                <a:extLst>
                  <a:ext uri="{0D108BD9-81ED-4DB2-BD59-A6C34878D82A}">
                    <a16:rowId xmlns:a16="http://schemas.microsoft.com/office/drawing/2014/main" val="10002"/>
                  </a:ext>
                </a:extLst>
              </a:tr>
              <a:tr h="152798">
                <a:tc>
                  <a:txBody>
                    <a:bodyPr/>
                    <a:lstStyle/>
                    <a:p>
                      <a:pPr algn="l" fontAlgn="b"/>
                      <a:r>
                        <a:rPr lang="en-US" sz="800" b="0" i="0" u="none" strike="noStrike">
                          <a:solidFill>
                            <a:srgbClr val="000000"/>
                          </a:solidFill>
                          <a:effectLst/>
                          <a:latin typeface="Courier New" panose="02070309020205020404" pitchFamily="49" charset="0"/>
                        </a:rPr>
                        <a:t>≥65 yrs</a:t>
                      </a:r>
                    </a:p>
                  </a:txBody>
                  <a:tcPr marL="7466" marR="7466" marT="7466" marB="0" anchor="b">
                    <a:lnL>
                      <a:noFill/>
                    </a:lnL>
                    <a:lnR>
                      <a:noFill/>
                    </a:lnR>
                    <a:lnT>
                      <a:noFill/>
                    </a:lnT>
                    <a:lnB>
                      <a:noFill/>
                    </a:lnB>
                  </a:tcPr>
                </a:tc>
                <a:tc>
                  <a:txBody>
                    <a:bodyPr/>
                    <a:lstStyle/>
                    <a:p>
                      <a:pPr algn="ctr" fontAlgn="b"/>
                      <a:r>
                        <a:rPr lang="en-US" sz="800" b="0" i="0" u="none" strike="noStrike" dirty="0">
                          <a:solidFill>
                            <a:srgbClr val="000000"/>
                          </a:solidFill>
                          <a:effectLst/>
                          <a:latin typeface="Courier New" panose="02070309020205020404" pitchFamily="49" charset="0"/>
                        </a:rPr>
                        <a:t>37.6</a:t>
                      </a:r>
                    </a:p>
                  </a:txBody>
                  <a:tcPr marL="7466" marR="7466" marT="7466" marB="0" anchor="b">
                    <a:lnL>
                      <a:noFill/>
                    </a:lnL>
                    <a:lnR>
                      <a:noFill/>
                    </a:lnR>
                    <a:lnT>
                      <a:noFill/>
                    </a:lnT>
                    <a:lnB>
                      <a:noFill/>
                    </a:lnB>
                    <a:noFill/>
                  </a:tcPr>
                </a:tc>
                <a:tc>
                  <a:txBody>
                    <a:bodyPr/>
                    <a:lstStyle/>
                    <a:p>
                      <a:pPr algn="ctr" fontAlgn="b"/>
                      <a:r>
                        <a:rPr lang="en-US" sz="800" b="0" i="0" u="none" strike="noStrike" dirty="0">
                          <a:solidFill>
                            <a:srgbClr val="000000"/>
                          </a:solidFill>
                          <a:effectLst/>
                          <a:latin typeface="Courier New" panose="02070309020205020404" pitchFamily="49" charset="0"/>
                        </a:rPr>
                        <a:t>(36.0-39.1)</a:t>
                      </a:r>
                      <a:r>
                        <a:rPr lang="en-US" sz="800" b="0" i="0" u="none" strike="noStrike" baseline="30000" dirty="0">
                          <a:solidFill>
                            <a:srgbClr val="000000"/>
                          </a:solidFill>
                          <a:effectLst/>
                          <a:latin typeface="Courier New" panose="02070309020205020404" pitchFamily="49" charset="0"/>
                        </a:rPr>
                        <a:t>¶††</a:t>
                      </a:r>
                      <a:endParaRPr lang="en-US" sz="800" b="0" i="0" u="none" strike="noStrike" dirty="0">
                        <a:solidFill>
                          <a:srgbClr val="000000"/>
                        </a:solidFill>
                        <a:effectLst/>
                        <a:latin typeface="Courier New" panose="02070309020205020404" pitchFamily="49" charset="0"/>
                      </a:endParaRPr>
                    </a:p>
                  </a:txBody>
                  <a:tcPr marL="7466" marR="7466" marT="7466" marB="0" anchor="b">
                    <a:lnL>
                      <a:noFill/>
                    </a:lnL>
                    <a:lnR>
                      <a:noFill/>
                    </a:lnR>
                    <a:lnT>
                      <a:noFill/>
                    </a:lnT>
                    <a:lnB>
                      <a:noFill/>
                    </a:lnB>
                    <a:noFill/>
                  </a:tcPr>
                </a:tc>
                <a:tc>
                  <a:txBody>
                    <a:bodyPr/>
                    <a:lstStyle/>
                    <a:p>
                      <a:pPr algn="ctr" fontAlgn="b"/>
                      <a:r>
                        <a:rPr lang="en-US" sz="800" b="0" i="0" u="none" strike="noStrike" dirty="0">
                          <a:solidFill>
                            <a:srgbClr val="000000"/>
                          </a:solidFill>
                          <a:effectLst/>
                          <a:latin typeface="Courier New" panose="02070309020205020404" pitchFamily="49" charset="0"/>
                        </a:rPr>
                        <a:t>32.0</a:t>
                      </a:r>
                    </a:p>
                  </a:txBody>
                  <a:tcPr marL="7466" marR="7466" marT="7466" marB="0" anchor="b">
                    <a:lnL>
                      <a:noFill/>
                    </a:lnL>
                    <a:lnR>
                      <a:noFill/>
                    </a:lnR>
                    <a:lnT>
                      <a:noFill/>
                    </a:lnT>
                    <a:lnB>
                      <a:noFill/>
                    </a:lnB>
                    <a:noFill/>
                  </a:tcPr>
                </a:tc>
                <a:tc>
                  <a:txBody>
                    <a:bodyPr/>
                    <a:lstStyle/>
                    <a:p>
                      <a:pPr algn="ctr" fontAlgn="b"/>
                      <a:r>
                        <a:rPr lang="en-US" sz="800" b="0" i="0" u="none" strike="noStrike" dirty="0">
                          <a:solidFill>
                            <a:srgbClr val="000000"/>
                          </a:solidFill>
                          <a:effectLst/>
                          <a:latin typeface="Courier New" panose="02070309020205020404" pitchFamily="49" charset="0"/>
                        </a:rPr>
                        <a:t>(29.9-34.1)</a:t>
                      </a:r>
                      <a:r>
                        <a:rPr lang="en-US" sz="800" b="0" i="0" u="none" strike="noStrike" baseline="30000" dirty="0">
                          <a:solidFill>
                            <a:srgbClr val="000000"/>
                          </a:solidFill>
                          <a:effectLst/>
                          <a:latin typeface="Courier New" panose="02070309020205020404" pitchFamily="49" charset="0"/>
                        </a:rPr>
                        <a:t>¶</a:t>
                      </a:r>
                      <a:r>
                        <a:rPr lang="en-US" sz="800" b="0" i="0" u="none" strike="noStrike" dirty="0">
                          <a:solidFill>
                            <a:srgbClr val="000000"/>
                          </a:solidFill>
                          <a:effectLst/>
                          <a:latin typeface="Courier New" panose="02070309020205020404" pitchFamily="49" charset="0"/>
                        </a:rPr>
                        <a:t>**</a:t>
                      </a:r>
                      <a:r>
                        <a:rPr lang="en-US" sz="800" b="0" i="0" u="none" strike="noStrike" baseline="30000" dirty="0">
                          <a:solidFill>
                            <a:srgbClr val="000000"/>
                          </a:solidFill>
                          <a:effectLst/>
                          <a:latin typeface="Courier New" panose="02070309020205020404" pitchFamily="49" charset="0"/>
                        </a:rPr>
                        <a:t>††</a:t>
                      </a:r>
                      <a:endParaRPr lang="en-US" sz="800" b="0" i="0" u="none" strike="noStrike" dirty="0">
                        <a:solidFill>
                          <a:srgbClr val="000000"/>
                        </a:solidFill>
                        <a:effectLst/>
                        <a:latin typeface="Courier New" panose="02070309020205020404" pitchFamily="49" charset="0"/>
                      </a:endParaRPr>
                    </a:p>
                  </a:txBody>
                  <a:tcPr marL="7466" marR="7466" marT="7466" marB="0" anchor="b">
                    <a:lnL>
                      <a:noFill/>
                    </a:lnL>
                    <a:lnR>
                      <a:noFill/>
                    </a:lnR>
                    <a:lnT>
                      <a:noFill/>
                    </a:lnT>
                    <a:lnB>
                      <a:noFill/>
                    </a:lnB>
                    <a:noFill/>
                  </a:tcPr>
                </a:tc>
                <a:tc>
                  <a:txBody>
                    <a:bodyPr/>
                    <a:lstStyle/>
                    <a:p>
                      <a:pPr algn="ctr" fontAlgn="b"/>
                      <a:r>
                        <a:rPr lang="en-US" sz="800" b="0" i="0" u="none" strike="noStrike" dirty="0">
                          <a:solidFill>
                            <a:srgbClr val="000000"/>
                          </a:solidFill>
                          <a:effectLst/>
                          <a:latin typeface="Courier New" panose="02070309020205020404" pitchFamily="49" charset="0"/>
                        </a:rPr>
                        <a:t>43.4</a:t>
                      </a:r>
                    </a:p>
                  </a:txBody>
                  <a:tcPr marL="7466" marR="7466" marT="7466" marB="0" anchor="b">
                    <a:lnL>
                      <a:noFill/>
                    </a:lnL>
                    <a:lnR>
                      <a:noFill/>
                    </a:lnR>
                    <a:lnT>
                      <a:noFill/>
                    </a:lnT>
                    <a:lnB>
                      <a:noFill/>
                    </a:lnB>
                    <a:noFill/>
                  </a:tcPr>
                </a:tc>
                <a:tc>
                  <a:txBody>
                    <a:bodyPr/>
                    <a:lstStyle/>
                    <a:p>
                      <a:pPr algn="ctr" fontAlgn="b"/>
                      <a:r>
                        <a:rPr lang="en-US" sz="800" b="0" i="0" u="none" strike="noStrike" dirty="0">
                          <a:solidFill>
                            <a:srgbClr val="000000"/>
                          </a:solidFill>
                          <a:effectLst/>
                          <a:latin typeface="Courier New" panose="02070309020205020404" pitchFamily="49" charset="0"/>
                        </a:rPr>
                        <a:t>(41.4-45.5)</a:t>
                      </a:r>
                      <a:r>
                        <a:rPr lang="en-US" sz="800" b="0" i="0" u="none" strike="noStrike" baseline="30000" dirty="0">
                          <a:solidFill>
                            <a:srgbClr val="000000"/>
                          </a:solidFill>
                          <a:effectLst/>
                          <a:latin typeface="Courier New" panose="02070309020205020404" pitchFamily="49" charset="0"/>
                        </a:rPr>
                        <a:t>¶††</a:t>
                      </a:r>
                      <a:endParaRPr lang="en-US" sz="800" b="0" i="0" u="none" strike="noStrike" dirty="0">
                        <a:solidFill>
                          <a:srgbClr val="000000"/>
                        </a:solidFill>
                        <a:effectLst/>
                        <a:latin typeface="Courier New" panose="02070309020205020404" pitchFamily="49" charset="0"/>
                      </a:endParaRPr>
                    </a:p>
                  </a:txBody>
                  <a:tcPr marL="7466" marR="7466" marT="7466" marB="0" anchor="b">
                    <a:lnL>
                      <a:noFill/>
                    </a:lnL>
                    <a:lnR>
                      <a:noFill/>
                    </a:lnR>
                    <a:lnT>
                      <a:noFill/>
                    </a:lnT>
                    <a:lnB>
                      <a:noFill/>
                    </a:lnB>
                    <a:noFill/>
                  </a:tcPr>
                </a:tc>
                <a:tc>
                  <a:txBody>
                    <a:bodyPr/>
                    <a:lstStyle/>
                    <a:p>
                      <a:pPr algn="ctr" fontAlgn="b"/>
                      <a:endParaRPr lang="en-US" sz="800" b="0" i="0" u="none" strike="noStrike" dirty="0">
                        <a:solidFill>
                          <a:srgbClr val="000000"/>
                        </a:solidFill>
                        <a:effectLst/>
                        <a:latin typeface="Courier New" panose="02070309020205020404" pitchFamily="49" charset="0"/>
                      </a:endParaRPr>
                    </a:p>
                  </a:txBody>
                  <a:tcPr marL="7466" marR="7466" marT="7466" marB="0" anchor="b">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a:t>
                      </a:r>
                    </a:p>
                  </a:txBody>
                  <a:tcPr marL="7466" marR="7466" marT="7466" marB="0" anchor="b">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a:t>
                      </a:r>
                    </a:p>
                  </a:txBody>
                  <a:tcPr marL="7466" marR="7466" marT="7466" marB="0" anchor="b">
                    <a:lnL>
                      <a:noFill/>
                    </a:lnL>
                    <a:lnR>
                      <a:noFill/>
                    </a:lnR>
                    <a:lnT>
                      <a:noFill/>
                    </a:lnT>
                    <a:lnB>
                      <a:noFill/>
                    </a:lnB>
                  </a:tcPr>
                </a:tc>
                <a:extLst>
                  <a:ext uri="{0D108BD9-81ED-4DB2-BD59-A6C34878D82A}">
                    <a16:rowId xmlns:a16="http://schemas.microsoft.com/office/drawing/2014/main" val="10003"/>
                  </a:ext>
                </a:extLst>
              </a:tr>
              <a:tr h="283769">
                <a:tc>
                  <a:txBody>
                    <a:bodyPr/>
                    <a:lstStyle/>
                    <a:p>
                      <a:pPr algn="l" fontAlgn="b"/>
                      <a:r>
                        <a:rPr lang="en-US" sz="800" b="1" i="0" u="none" strike="noStrike" dirty="0">
                          <a:solidFill>
                            <a:srgbClr val="000000"/>
                          </a:solidFill>
                          <a:effectLst/>
                          <a:latin typeface="Courier New" panose="02070309020205020404" pitchFamily="49" charset="0"/>
                        </a:rPr>
                        <a:t>HPV vaccination among females (at least 1 dose), ever</a:t>
                      </a:r>
                      <a:r>
                        <a:rPr lang="en-US" sz="800" b="1" i="0" u="none" strike="noStrike" baseline="30000" dirty="0">
                          <a:solidFill>
                            <a:srgbClr val="000000"/>
                          </a:solidFill>
                          <a:effectLst/>
                          <a:latin typeface="Courier New" panose="02070309020205020404" pitchFamily="49" charset="0"/>
                        </a:rPr>
                        <a:t>§§§§</a:t>
                      </a:r>
                      <a:endParaRPr lang="en-US" sz="800" b="1" i="0" u="none" strike="noStrike" dirty="0">
                        <a:solidFill>
                          <a:srgbClr val="000000"/>
                        </a:solidFill>
                        <a:effectLst/>
                        <a:latin typeface="Courier New" panose="02070309020205020404" pitchFamily="49" charset="0"/>
                      </a:endParaRPr>
                    </a:p>
                  </a:txBody>
                  <a:tcPr marL="7466" marR="7466" marT="7466" marB="0" anchor="b">
                    <a:lnL>
                      <a:noFill/>
                    </a:lnL>
                    <a:lnR>
                      <a:noFill/>
                    </a:lnR>
                    <a:lnT>
                      <a:noFill/>
                    </a:lnT>
                    <a:lnB>
                      <a:noFill/>
                    </a:lnB>
                  </a:tcPr>
                </a:tc>
                <a:tc>
                  <a:txBody>
                    <a:bodyPr/>
                    <a:lstStyle/>
                    <a:p>
                      <a:pPr algn="ctr" fontAlgn="b"/>
                      <a:endParaRPr lang="en-US" sz="800" b="0" i="0" u="none" strike="noStrike">
                        <a:solidFill>
                          <a:srgbClr val="000000"/>
                        </a:solidFill>
                        <a:effectLst/>
                        <a:latin typeface="Courier New" panose="02070309020205020404" pitchFamily="49" charset="0"/>
                      </a:endParaRPr>
                    </a:p>
                  </a:txBody>
                  <a:tcPr marL="7466" marR="7466" marT="7466" marB="0" anchor="b">
                    <a:lnL>
                      <a:noFill/>
                    </a:lnL>
                    <a:lnR>
                      <a:noFill/>
                    </a:lnR>
                    <a:lnT>
                      <a:noFill/>
                    </a:lnT>
                    <a:lnB>
                      <a:noFill/>
                    </a:lnB>
                  </a:tcPr>
                </a:tc>
                <a:tc>
                  <a:txBody>
                    <a:bodyPr/>
                    <a:lstStyle/>
                    <a:p>
                      <a:pPr algn="ctr" fontAlgn="b"/>
                      <a:endParaRPr lang="en-US" sz="800" b="0" i="0" u="none" strike="noStrike">
                        <a:solidFill>
                          <a:srgbClr val="000000"/>
                        </a:solidFill>
                        <a:effectLst/>
                        <a:latin typeface="Courier New" panose="02070309020205020404" pitchFamily="49" charset="0"/>
                      </a:endParaRPr>
                    </a:p>
                  </a:txBody>
                  <a:tcPr marL="7466" marR="7466" marT="7466" marB="0" anchor="b">
                    <a:lnL>
                      <a:noFill/>
                    </a:lnL>
                    <a:lnR>
                      <a:noFill/>
                    </a:lnR>
                    <a:lnT>
                      <a:noFill/>
                    </a:lnT>
                    <a:lnB>
                      <a:noFill/>
                    </a:lnB>
                  </a:tcPr>
                </a:tc>
                <a:tc>
                  <a:txBody>
                    <a:bodyPr/>
                    <a:lstStyle/>
                    <a:p>
                      <a:pPr algn="ctr" fontAlgn="b"/>
                      <a:endParaRPr lang="en-US" sz="800" b="0" i="0" u="none" strike="noStrike" dirty="0">
                        <a:solidFill>
                          <a:srgbClr val="000000"/>
                        </a:solidFill>
                        <a:effectLst/>
                        <a:latin typeface="Courier New" panose="02070309020205020404" pitchFamily="49" charset="0"/>
                      </a:endParaRPr>
                    </a:p>
                  </a:txBody>
                  <a:tcPr marL="7466" marR="7466" marT="7466" marB="0" anchor="b">
                    <a:lnL>
                      <a:noFill/>
                    </a:lnL>
                    <a:lnR>
                      <a:noFill/>
                    </a:lnR>
                    <a:lnT>
                      <a:noFill/>
                    </a:lnT>
                    <a:lnB>
                      <a:noFill/>
                    </a:lnB>
                  </a:tcPr>
                </a:tc>
                <a:tc>
                  <a:txBody>
                    <a:bodyPr/>
                    <a:lstStyle/>
                    <a:p>
                      <a:pPr algn="ctr" fontAlgn="b"/>
                      <a:endParaRPr lang="en-US" sz="800" b="0" i="0" u="none" strike="noStrike" dirty="0">
                        <a:solidFill>
                          <a:srgbClr val="000000"/>
                        </a:solidFill>
                        <a:effectLst/>
                        <a:latin typeface="Courier New" panose="02070309020205020404" pitchFamily="49" charset="0"/>
                      </a:endParaRPr>
                    </a:p>
                  </a:txBody>
                  <a:tcPr marL="7466" marR="7466" marT="7466" marB="0" anchor="b">
                    <a:lnL>
                      <a:noFill/>
                    </a:lnL>
                    <a:lnR>
                      <a:noFill/>
                    </a:lnR>
                    <a:lnT>
                      <a:noFill/>
                    </a:lnT>
                    <a:lnB>
                      <a:noFill/>
                    </a:lnB>
                  </a:tcPr>
                </a:tc>
                <a:tc>
                  <a:txBody>
                    <a:bodyPr/>
                    <a:lstStyle/>
                    <a:p>
                      <a:pPr algn="ctr" fontAlgn="b"/>
                      <a:endParaRPr lang="en-US" sz="800" b="0" i="0" u="none" strike="noStrike" dirty="0">
                        <a:solidFill>
                          <a:srgbClr val="000000"/>
                        </a:solidFill>
                        <a:effectLst/>
                        <a:latin typeface="Courier New" panose="02070309020205020404" pitchFamily="49" charset="0"/>
                      </a:endParaRPr>
                    </a:p>
                  </a:txBody>
                  <a:tcPr marL="7466" marR="7466" marT="7466" marB="0" anchor="b">
                    <a:lnL>
                      <a:noFill/>
                    </a:lnL>
                    <a:lnR>
                      <a:noFill/>
                    </a:lnR>
                    <a:lnT>
                      <a:noFill/>
                    </a:lnT>
                    <a:lnB>
                      <a:noFill/>
                    </a:lnB>
                  </a:tcPr>
                </a:tc>
                <a:tc>
                  <a:txBody>
                    <a:bodyPr/>
                    <a:lstStyle/>
                    <a:p>
                      <a:pPr algn="ctr" fontAlgn="b"/>
                      <a:endParaRPr lang="en-US" sz="800" b="0" i="0" u="none" strike="noStrike" dirty="0">
                        <a:solidFill>
                          <a:srgbClr val="000000"/>
                        </a:solidFill>
                        <a:effectLst/>
                        <a:latin typeface="Courier New" panose="02070309020205020404" pitchFamily="49" charset="0"/>
                      </a:endParaRPr>
                    </a:p>
                  </a:txBody>
                  <a:tcPr marL="7466" marR="7466" marT="7466" marB="0" anchor="b">
                    <a:lnL>
                      <a:noFill/>
                    </a:lnL>
                    <a:lnR>
                      <a:noFill/>
                    </a:lnR>
                    <a:lnT>
                      <a:noFill/>
                    </a:lnT>
                    <a:lnB>
                      <a:noFill/>
                    </a:lnB>
                  </a:tcPr>
                </a:tc>
                <a:tc>
                  <a:txBody>
                    <a:bodyPr/>
                    <a:lstStyle/>
                    <a:p>
                      <a:pPr algn="ctr" fontAlgn="b"/>
                      <a:endParaRPr lang="en-US" sz="800" b="0" i="0" u="none" strike="noStrike">
                        <a:solidFill>
                          <a:srgbClr val="000000"/>
                        </a:solidFill>
                        <a:effectLst/>
                        <a:latin typeface="Courier New" panose="02070309020205020404" pitchFamily="49" charset="0"/>
                      </a:endParaRPr>
                    </a:p>
                  </a:txBody>
                  <a:tcPr marL="7466" marR="7466" marT="7466" marB="0" anchor="b">
                    <a:lnL>
                      <a:noFill/>
                    </a:lnL>
                    <a:lnR>
                      <a:noFill/>
                    </a:lnR>
                    <a:lnT>
                      <a:noFill/>
                    </a:lnT>
                    <a:lnB>
                      <a:noFill/>
                    </a:lnB>
                  </a:tcPr>
                </a:tc>
                <a:tc>
                  <a:txBody>
                    <a:bodyPr/>
                    <a:lstStyle/>
                    <a:p>
                      <a:pPr algn="ctr" fontAlgn="b"/>
                      <a:endParaRPr lang="en-US" sz="800" b="0" i="0" u="none" strike="noStrike">
                        <a:solidFill>
                          <a:srgbClr val="000000"/>
                        </a:solidFill>
                        <a:effectLst/>
                        <a:latin typeface="Courier New" panose="02070309020205020404" pitchFamily="49" charset="0"/>
                      </a:endParaRPr>
                    </a:p>
                  </a:txBody>
                  <a:tcPr marL="7466" marR="7466" marT="7466" marB="0" anchor="b">
                    <a:lnL>
                      <a:noFill/>
                    </a:lnL>
                    <a:lnR>
                      <a:noFill/>
                    </a:lnR>
                    <a:lnT>
                      <a:noFill/>
                    </a:lnT>
                    <a:lnB>
                      <a:noFill/>
                    </a:lnB>
                  </a:tcPr>
                </a:tc>
                <a:tc>
                  <a:txBody>
                    <a:bodyPr/>
                    <a:lstStyle/>
                    <a:p>
                      <a:pPr algn="ctr" fontAlgn="b"/>
                      <a:endParaRPr lang="en-US" sz="800" b="0" i="0" u="none" strike="noStrike">
                        <a:solidFill>
                          <a:srgbClr val="000000"/>
                        </a:solidFill>
                        <a:effectLst/>
                        <a:latin typeface="Courier New" panose="02070309020205020404" pitchFamily="49" charset="0"/>
                      </a:endParaRPr>
                    </a:p>
                  </a:txBody>
                  <a:tcPr marL="7466" marR="7466" marT="7466" marB="0" anchor="b">
                    <a:lnL>
                      <a:noFill/>
                    </a:lnL>
                    <a:lnR>
                      <a:noFill/>
                    </a:lnR>
                    <a:lnT>
                      <a:noFill/>
                    </a:lnT>
                    <a:lnB>
                      <a:noFill/>
                    </a:lnB>
                  </a:tcPr>
                </a:tc>
                <a:extLst>
                  <a:ext uri="{0D108BD9-81ED-4DB2-BD59-A6C34878D82A}">
                    <a16:rowId xmlns:a16="http://schemas.microsoft.com/office/drawing/2014/main" val="10004"/>
                  </a:ext>
                </a:extLst>
              </a:tr>
              <a:tr h="160114">
                <a:tc>
                  <a:txBody>
                    <a:bodyPr/>
                    <a:lstStyle/>
                    <a:p>
                      <a:pPr algn="l" fontAlgn="ctr"/>
                      <a:r>
                        <a:rPr lang="en-US" sz="800" b="0" i="0" u="none" strike="noStrike">
                          <a:solidFill>
                            <a:srgbClr val="000000"/>
                          </a:solidFill>
                          <a:effectLst/>
                          <a:latin typeface="Courier New" panose="02070309020205020404" pitchFamily="49" charset="0"/>
                        </a:rPr>
                        <a:t>19-26 yrs</a:t>
                      </a:r>
                    </a:p>
                  </a:txBody>
                  <a:tcPr marL="7466" marR="7466" marT="7466" marB="0" anchor="ctr">
                    <a:lnL>
                      <a:noFill/>
                    </a:lnL>
                    <a:lnR>
                      <a:noFill/>
                    </a:lnR>
                    <a:lnT>
                      <a:noFill/>
                    </a:lnT>
                    <a:lnB>
                      <a:noFill/>
                    </a:lnB>
                  </a:tcPr>
                </a:tc>
                <a:tc>
                  <a:txBody>
                    <a:bodyPr/>
                    <a:lstStyle/>
                    <a:p>
                      <a:pPr algn="ctr" fontAlgn="b"/>
                      <a:r>
                        <a:rPr lang="en-US" sz="800" b="0" i="0" u="none" strike="noStrike" dirty="0">
                          <a:solidFill>
                            <a:srgbClr val="000000"/>
                          </a:solidFill>
                          <a:effectLst/>
                          <a:latin typeface="Courier New" panose="02070309020205020404" pitchFamily="49" charset="0"/>
                        </a:rPr>
                        <a:t>50.0</a:t>
                      </a:r>
                    </a:p>
                  </a:txBody>
                  <a:tcPr marL="7466" marR="7466" marT="7466" marB="0" anchor="b">
                    <a:lnL>
                      <a:noFill/>
                    </a:lnL>
                    <a:lnR>
                      <a:noFill/>
                    </a:lnR>
                    <a:lnT>
                      <a:noFill/>
                    </a:lnT>
                    <a:lnB>
                      <a:noFill/>
                    </a:lnB>
                    <a:solidFill>
                      <a:schemeClr val="accent2"/>
                    </a:solidFill>
                  </a:tcPr>
                </a:tc>
                <a:tc>
                  <a:txBody>
                    <a:bodyPr/>
                    <a:lstStyle/>
                    <a:p>
                      <a:pPr algn="ctr" fontAlgn="b"/>
                      <a:r>
                        <a:rPr lang="en-US" sz="800" b="0" i="0" u="none" strike="noStrike" dirty="0">
                          <a:solidFill>
                            <a:srgbClr val="000000"/>
                          </a:solidFill>
                          <a:effectLst/>
                          <a:latin typeface="Courier New" panose="02070309020205020404" pitchFamily="49" charset="0"/>
                        </a:rPr>
                        <a:t>(46.5-53.6)</a:t>
                      </a:r>
                      <a:r>
                        <a:rPr lang="en-US" sz="800" b="0" i="0" u="none" strike="noStrike" baseline="30000" dirty="0">
                          <a:solidFill>
                            <a:srgbClr val="000000"/>
                          </a:solidFill>
                          <a:effectLst/>
                          <a:latin typeface="Courier New" panose="02070309020205020404" pitchFamily="49" charset="0"/>
                        </a:rPr>
                        <a:t>¶</a:t>
                      </a:r>
                      <a:endParaRPr lang="en-US" sz="800" b="0" i="0" u="none" strike="noStrike" dirty="0">
                        <a:solidFill>
                          <a:srgbClr val="000000"/>
                        </a:solidFill>
                        <a:effectLst/>
                        <a:latin typeface="Courier New" panose="02070309020205020404" pitchFamily="49" charset="0"/>
                      </a:endParaRPr>
                    </a:p>
                  </a:txBody>
                  <a:tcPr marL="7466" marR="7466" marT="7466" marB="0" anchor="b">
                    <a:lnL>
                      <a:noFill/>
                    </a:lnL>
                    <a:lnR>
                      <a:noFill/>
                    </a:lnR>
                    <a:lnT>
                      <a:noFill/>
                    </a:lnT>
                    <a:lnB>
                      <a:noFill/>
                    </a:lnB>
                    <a:solidFill>
                      <a:schemeClr val="accent2"/>
                    </a:solidFill>
                  </a:tcPr>
                </a:tc>
                <a:tc>
                  <a:txBody>
                    <a:bodyPr/>
                    <a:lstStyle/>
                    <a:p>
                      <a:pPr algn="ctr" fontAlgn="b"/>
                      <a:r>
                        <a:rPr lang="en-US" sz="800" b="0" i="0" u="none" strike="noStrike" dirty="0">
                          <a:solidFill>
                            <a:srgbClr val="000000"/>
                          </a:solidFill>
                          <a:effectLst/>
                          <a:latin typeface="Courier New" panose="02070309020205020404" pitchFamily="49" charset="0"/>
                        </a:rPr>
                        <a:t>42.6</a:t>
                      </a:r>
                    </a:p>
                  </a:txBody>
                  <a:tcPr marL="7466" marR="7466" marT="7466" marB="0" anchor="b">
                    <a:lnL>
                      <a:noFill/>
                    </a:lnL>
                    <a:lnR>
                      <a:noFill/>
                    </a:lnR>
                    <a:lnT>
                      <a:noFill/>
                    </a:lnT>
                    <a:lnB>
                      <a:noFill/>
                    </a:lnB>
                    <a:solidFill>
                      <a:schemeClr val="accent2"/>
                    </a:solidFill>
                  </a:tcPr>
                </a:tc>
                <a:tc>
                  <a:txBody>
                    <a:bodyPr/>
                    <a:lstStyle/>
                    <a:p>
                      <a:pPr algn="ctr" fontAlgn="b"/>
                      <a:r>
                        <a:rPr lang="en-US" sz="800" b="0" i="0" u="none" strike="noStrike" dirty="0">
                          <a:solidFill>
                            <a:srgbClr val="000000"/>
                          </a:solidFill>
                          <a:effectLst/>
                          <a:latin typeface="Courier New" panose="02070309020205020404" pitchFamily="49" charset="0"/>
                        </a:rPr>
                        <a:t>(36.4-48.9)**</a:t>
                      </a:r>
                    </a:p>
                  </a:txBody>
                  <a:tcPr marL="7466" marR="7466" marT="7466" marB="0" anchor="b">
                    <a:lnL>
                      <a:noFill/>
                    </a:lnL>
                    <a:lnR>
                      <a:noFill/>
                    </a:lnR>
                    <a:lnT>
                      <a:noFill/>
                    </a:lnT>
                    <a:lnB>
                      <a:noFill/>
                    </a:lnB>
                    <a:solidFill>
                      <a:schemeClr val="accent2"/>
                    </a:solidFill>
                  </a:tcPr>
                </a:tc>
                <a:tc>
                  <a:txBody>
                    <a:bodyPr/>
                    <a:lstStyle/>
                    <a:p>
                      <a:pPr algn="ctr" fontAlgn="b"/>
                      <a:r>
                        <a:rPr lang="en-US" sz="800" b="0" i="0" u="none" strike="noStrike">
                          <a:solidFill>
                            <a:srgbClr val="000000"/>
                          </a:solidFill>
                          <a:effectLst/>
                          <a:latin typeface="Courier New" panose="02070309020205020404" pitchFamily="49" charset="0"/>
                        </a:rPr>
                        <a:t>53.3</a:t>
                      </a:r>
                    </a:p>
                  </a:txBody>
                  <a:tcPr marL="7466" marR="7466" marT="7466" marB="0" anchor="b">
                    <a:lnL>
                      <a:noFill/>
                    </a:lnL>
                    <a:lnR>
                      <a:noFill/>
                    </a:lnR>
                    <a:lnT>
                      <a:noFill/>
                    </a:lnT>
                    <a:lnB>
                      <a:noFill/>
                    </a:lnB>
                    <a:solidFill>
                      <a:schemeClr val="accent2"/>
                    </a:solidFill>
                  </a:tcPr>
                </a:tc>
                <a:tc>
                  <a:txBody>
                    <a:bodyPr/>
                    <a:lstStyle/>
                    <a:p>
                      <a:pPr algn="ctr" fontAlgn="b"/>
                      <a:r>
                        <a:rPr lang="en-US" sz="800" b="0" i="0" u="none" strike="noStrike" dirty="0">
                          <a:solidFill>
                            <a:srgbClr val="000000"/>
                          </a:solidFill>
                          <a:effectLst/>
                          <a:latin typeface="Courier New" panose="02070309020205020404" pitchFamily="49" charset="0"/>
                        </a:rPr>
                        <a:t>(49.1-57.5)</a:t>
                      </a:r>
                      <a:r>
                        <a:rPr lang="en-US" sz="800" b="0" i="0" u="none" strike="noStrike" baseline="30000" dirty="0">
                          <a:solidFill>
                            <a:srgbClr val="000000"/>
                          </a:solidFill>
                          <a:effectLst/>
                          <a:latin typeface="Courier New" panose="02070309020205020404" pitchFamily="49" charset="0"/>
                        </a:rPr>
                        <a:t>¶</a:t>
                      </a:r>
                      <a:endParaRPr lang="en-US" sz="800" b="0" i="0" u="none" strike="noStrike" dirty="0">
                        <a:solidFill>
                          <a:srgbClr val="000000"/>
                        </a:solidFill>
                        <a:effectLst/>
                        <a:latin typeface="Courier New" panose="02070309020205020404" pitchFamily="49" charset="0"/>
                      </a:endParaRPr>
                    </a:p>
                  </a:txBody>
                  <a:tcPr marL="7466" marR="7466" marT="7466" marB="0" anchor="b">
                    <a:lnL>
                      <a:noFill/>
                    </a:lnL>
                    <a:lnR>
                      <a:noFill/>
                    </a:lnR>
                    <a:lnT>
                      <a:noFill/>
                    </a:lnT>
                    <a:lnB>
                      <a:noFill/>
                    </a:lnB>
                    <a:solidFill>
                      <a:schemeClr val="accent2"/>
                    </a:solidFill>
                  </a:tcPr>
                </a:tc>
                <a:tc>
                  <a:txBody>
                    <a:bodyPr/>
                    <a:lstStyle/>
                    <a:p>
                      <a:pPr algn="ctr" fontAlgn="b"/>
                      <a:endParaRPr lang="en-US" sz="800" b="0" i="0" u="none" strike="noStrike" dirty="0">
                        <a:solidFill>
                          <a:srgbClr val="000000"/>
                        </a:solidFill>
                        <a:effectLst/>
                        <a:latin typeface="Courier New" panose="02070309020205020404" pitchFamily="49" charset="0"/>
                      </a:endParaRPr>
                    </a:p>
                  </a:txBody>
                  <a:tcPr marL="7466" marR="7466" marT="7466" marB="0" anchor="b">
                    <a:lnL>
                      <a:noFill/>
                    </a:lnL>
                    <a:lnR>
                      <a:noFill/>
                    </a:lnR>
                    <a:lnT>
                      <a:noFill/>
                    </a:lnT>
                    <a:lnB>
                      <a:noFill/>
                    </a:lnB>
                    <a:solidFill>
                      <a:schemeClr val="accent2"/>
                    </a:solidFill>
                  </a:tcPr>
                </a:tc>
                <a:tc>
                  <a:txBody>
                    <a:bodyPr/>
                    <a:lstStyle/>
                    <a:p>
                      <a:pPr algn="ctr" fontAlgn="b"/>
                      <a:r>
                        <a:rPr lang="en-US" sz="800" b="0" i="0" u="none" strike="noStrike" dirty="0">
                          <a:solidFill>
                            <a:srgbClr val="000000"/>
                          </a:solidFill>
                          <a:effectLst/>
                          <a:latin typeface="Courier New" panose="02070309020205020404" pitchFamily="49" charset="0"/>
                        </a:rPr>
                        <a:t>34.1</a:t>
                      </a:r>
                    </a:p>
                  </a:txBody>
                  <a:tcPr marL="7466" marR="7466" marT="7466" marB="0" anchor="b">
                    <a:lnL>
                      <a:noFill/>
                    </a:lnL>
                    <a:lnR>
                      <a:noFill/>
                    </a:lnR>
                    <a:lnT>
                      <a:noFill/>
                    </a:lnT>
                    <a:lnB>
                      <a:noFill/>
                    </a:lnB>
                    <a:solidFill>
                      <a:schemeClr val="accent2"/>
                    </a:solidFill>
                  </a:tcPr>
                </a:tc>
                <a:tc>
                  <a:txBody>
                    <a:bodyPr/>
                    <a:lstStyle/>
                    <a:p>
                      <a:pPr algn="ctr" fontAlgn="b"/>
                      <a:r>
                        <a:rPr lang="en-US" sz="800" b="0" i="0" u="none" strike="noStrike" dirty="0">
                          <a:solidFill>
                            <a:srgbClr val="000000"/>
                          </a:solidFill>
                          <a:effectLst/>
                          <a:latin typeface="Courier New" panose="02070309020205020404" pitchFamily="49" charset="0"/>
                        </a:rPr>
                        <a:t>(26.0-43.4)</a:t>
                      </a:r>
                    </a:p>
                  </a:txBody>
                  <a:tcPr marL="7466" marR="7466" marT="7466" marB="0" anchor="b">
                    <a:lnL>
                      <a:noFill/>
                    </a:lnL>
                    <a:lnR>
                      <a:noFill/>
                    </a:lnR>
                    <a:lnT>
                      <a:noFill/>
                    </a:lnT>
                    <a:lnB>
                      <a:noFill/>
                    </a:lnB>
                    <a:solidFill>
                      <a:schemeClr val="accent2"/>
                    </a:solidFill>
                  </a:tcPr>
                </a:tc>
                <a:extLst>
                  <a:ext uri="{0D108BD9-81ED-4DB2-BD59-A6C34878D82A}">
                    <a16:rowId xmlns:a16="http://schemas.microsoft.com/office/drawing/2014/main" val="10005"/>
                  </a:ext>
                </a:extLst>
              </a:tr>
              <a:tr h="283769">
                <a:tc>
                  <a:txBody>
                    <a:bodyPr/>
                    <a:lstStyle/>
                    <a:p>
                      <a:pPr algn="l" fontAlgn="b"/>
                      <a:r>
                        <a:rPr lang="en-US" sz="800" b="1" i="0" u="none" strike="noStrike">
                          <a:solidFill>
                            <a:srgbClr val="000000"/>
                          </a:solidFill>
                          <a:effectLst/>
                          <a:latin typeface="Courier New" panose="02070309020205020404" pitchFamily="49" charset="0"/>
                        </a:rPr>
                        <a:t>HPV vaccination among males (at least 1 dose), ever</a:t>
                      </a:r>
                      <a:r>
                        <a:rPr lang="en-US" sz="800" b="1" i="0" u="none" strike="noStrike" baseline="30000">
                          <a:solidFill>
                            <a:srgbClr val="000000"/>
                          </a:solidFill>
                          <a:effectLst/>
                          <a:latin typeface="Courier New" panose="02070309020205020404" pitchFamily="49" charset="0"/>
                        </a:rPr>
                        <a:t>§§§§</a:t>
                      </a:r>
                      <a:endParaRPr lang="en-US" sz="800" b="1" i="0" u="none" strike="noStrike">
                        <a:solidFill>
                          <a:srgbClr val="000000"/>
                        </a:solidFill>
                        <a:effectLst/>
                        <a:latin typeface="Courier New" panose="02070309020205020404" pitchFamily="49" charset="0"/>
                      </a:endParaRPr>
                    </a:p>
                  </a:txBody>
                  <a:tcPr marL="7466" marR="7466" marT="7466" marB="0" anchor="b">
                    <a:lnL>
                      <a:noFill/>
                    </a:lnL>
                    <a:lnR>
                      <a:noFill/>
                    </a:lnR>
                    <a:lnT>
                      <a:noFill/>
                    </a:lnT>
                    <a:lnB>
                      <a:noFill/>
                    </a:lnB>
                  </a:tcPr>
                </a:tc>
                <a:tc>
                  <a:txBody>
                    <a:bodyPr/>
                    <a:lstStyle/>
                    <a:p>
                      <a:pPr algn="ctr" fontAlgn="b"/>
                      <a:endParaRPr lang="en-US" sz="800" b="0" i="0" u="none" strike="noStrike">
                        <a:solidFill>
                          <a:srgbClr val="000000"/>
                        </a:solidFill>
                        <a:effectLst/>
                        <a:latin typeface="Courier New" panose="02070309020205020404" pitchFamily="49" charset="0"/>
                      </a:endParaRPr>
                    </a:p>
                  </a:txBody>
                  <a:tcPr marL="7466" marR="7466" marT="7466" marB="0" anchor="b">
                    <a:lnL>
                      <a:noFill/>
                    </a:lnL>
                    <a:lnR>
                      <a:noFill/>
                    </a:lnR>
                    <a:lnT>
                      <a:noFill/>
                    </a:lnT>
                    <a:lnB>
                      <a:noFill/>
                    </a:lnB>
                  </a:tcPr>
                </a:tc>
                <a:tc>
                  <a:txBody>
                    <a:bodyPr/>
                    <a:lstStyle/>
                    <a:p>
                      <a:pPr algn="ctr" fontAlgn="b"/>
                      <a:endParaRPr lang="en-US" sz="800" b="0" i="0" u="none" strike="noStrike">
                        <a:solidFill>
                          <a:srgbClr val="000000"/>
                        </a:solidFill>
                        <a:effectLst/>
                        <a:latin typeface="Courier New" panose="02070309020205020404" pitchFamily="49" charset="0"/>
                      </a:endParaRPr>
                    </a:p>
                  </a:txBody>
                  <a:tcPr marL="7466" marR="7466" marT="7466" marB="0" anchor="b">
                    <a:lnL>
                      <a:noFill/>
                    </a:lnL>
                    <a:lnR>
                      <a:noFill/>
                    </a:lnR>
                    <a:lnT>
                      <a:noFill/>
                    </a:lnT>
                    <a:lnB>
                      <a:noFill/>
                    </a:lnB>
                  </a:tcPr>
                </a:tc>
                <a:tc>
                  <a:txBody>
                    <a:bodyPr/>
                    <a:lstStyle/>
                    <a:p>
                      <a:pPr algn="ctr" fontAlgn="b"/>
                      <a:endParaRPr lang="en-US" sz="800" b="0" i="0" u="none" strike="noStrike">
                        <a:solidFill>
                          <a:srgbClr val="000000"/>
                        </a:solidFill>
                        <a:effectLst/>
                        <a:latin typeface="Courier New" panose="02070309020205020404" pitchFamily="49" charset="0"/>
                      </a:endParaRPr>
                    </a:p>
                  </a:txBody>
                  <a:tcPr marL="7466" marR="7466" marT="7466" marB="0" anchor="b">
                    <a:lnL>
                      <a:noFill/>
                    </a:lnL>
                    <a:lnR>
                      <a:noFill/>
                    </a:lnR>
                    <a:lnT>
                      <a:noFill/>
                    </a:lnT>
                    <a:lnB>
                      <a:noFill/>
                    </a:lnB>
                  </a:tcPr>
                </a:tc>
                <a:tc>
                  <a:txBody>
                    <a:bodyPr/>
                    <a:lstStyle/>
                    <a:p>
                      <a:pPr algn="ctr" fontAlgn="b"/>
                      <a:endParaRPr lang="en-US" sz="800" b="0" i="0" u="none" strike="noStrike" dirty="0">
                        <a:solidFill>
                          <a:srgbClr val="000000"/>
                        </a:solidFill>
                        <a:effectLst/>
                        <a:latin typeface="Courier New" panose="02070309020205020404" pitchFamily="49" charset="0"/>
                      </a:endParaRPr>
                    </a:p>
                  </a:txBody>
                  <a:tcPr marL="7466" marR="7466" marT="7466" marB="0" anchor="b">
                    <a:lnL>
                      <a:noFill/>
                    </a:lnL>
                    <a:lnR>
                      <a:noFill/>
                    </a:lnR>
                    <a:lnT>
                      <a:noFill/>
                    </a:lnT>
                    <a:lnB>
                      <a:noFill/>
                    </a:lnB>
                  </a:tcPr>
                </a:tc>
                <a:tc>
                  <a:txBody>
                    <a:bodyPr/>
                    <a:lstStyle/>
                    <a:p>
                      <a:pPr algn="ctr" fontAlgn="b"/>
                      <a:endParaRPr lang="en-US" sz="800" b="0" i="0" u="none" strike="noStrike" dirty="0">
                        <a:solidFill>
                          <a:srgbClr val="000000"/>
                        </a:solidFill>
                        <a:effectLst/>
                        <a:latin typeface="Courier New" panose="02070309020205020404" pitchFamily="49" charset="0"/>
                      </a:endParaRPr>
                    </a:p>
                  </a:txBody>
                  <a:tcPr marL="7466" marR="7466" marT="7466" marB="0" anchor="b">
                    <a:lnL>
                      <a:noFill/>
                    </a:lnL>
                    <a:lnR>
                      <a:noFill/>
                    </a:lnR>
                    <a:lnT>
                      <a:noFill/>
                    </a:lnT>
                    <a:lnB>
                      <a:noFill/>
                    </a:lnB>
                  </a:tcPr>
                </a:tc>
                <a:tc>
                  <a:txBody>
                    <a:bodyPr/>
                    <a:lstStyle/>
                    <a:p>
                      <a:pPr algn="ctr" fontAlgn="b"/>
                      <a:endParaRPr lang="en-US" sz="800" b="0" i="0" u="none" strike="noStrike" dirty="0">
                        <a:solidFill>
                          <a:srgbClr val="000000"/>
                        </a:solidFill>
                        <a:effectLst/>
                        <a:latin typeface="Courier New" panose="02070309020205020404" pitchFamily="49" charset="0"/>
                      </a:endParaRPr>
                    </a:p>
                  </a:txBody>
                  <a:tcPr marL="7466" marR="7466" marT="7466" marB="0" anchor="b">
                    <a:lnL>
                      <a:noFill/>
                    </a:lnL>
                    <a:lnR>
                      <a:noFill/>
                    </a:lnR>
                    <a:lnT>
                      <a:noFill/>
                    </a:lnT>
                    <a:lnB>
                      <a:noFill/>
                    </a:lnB>
                  </a:tcPr>
                </a:tc>
                <a:tc>
                  <a:txBody>
                    <a:bodyPr/>
                    <a:lstStyle/>
                    <a:p>
                      <a:pPr algn="ctr" fontAlgn="b"/>
                      <a:endParaRPr lang="en-US" sz="800" b="0" i="0" u="none" strike="noStrike">
                        <a:solidFill>
                          <a:srgbClr val="000000"/>
                        </a:solidFill>
                        <a:effectLst/>
                        <a:latin typeface="Courier New" panose="02070309020205020404" pitchFamily="49" charset="0"/>
                      </a:endParaRPr>
                    </a:p>
                  </a:txBody>
                  <a:tcPr marL="7466" marR="7466" marT="7466" marB="0" anchor="b">
                    <a:lnL>
                      <a:noFill/>
                    </a:lnL>
                    <a:lnR>
                      <a:noFill/>
                    </a:lnR>
                    <a:lnT>
                      <a:noFill/>
                    </a:lnT>
                    <a:lnB>
                      <a:noFill/>
                    </a:lnB>
                  </a:tcPr>
                </a:tc>
                <a:tc>
                  <a:txBody>
                    <a:bodyPr/>
                    <a:lstStyle/>
                    <a:p>
                      <a:pPr algn="ctr" fontAlgn="b"/>
                      <a:endParaRPr lang="en-US" sz="800" b="0" i="0" u="none" strike="noStrike">
                        <a:solidFill>
                          <a:srgbClr val="000000"/>
                        </a:solidFill>
                        <a:effectLst/>
                        <a:latin typeface="Courier New" panose="02070309020205020404" pitchFamily="49" charset="0"/>
                      </a:endParaRPr>
                    </a:p>
                  </a:txBody>
                  <a:tcPr marL="7466" marR="7466" marT="7466" marB="0" anchor="b">
                    <a:lnL>
                      <a:noFill/>
                    </a:lnL>
                    <a:lnR>
                      <a:noFill/>
                    </a:lnR>
                    <a:lnT>
                      <a:noFill/>
                    </a:lnT>
                    <a:lnB>
                      <a:noFill/>
                    </a:lnB>
                  </a:tcPr>
                </a:tc>
                <a:tc>
                  <a:txBody>
                    <a:bodyPr/>
                    <a:lstStyle/>
                    <a:p>
                      <a:pPr algn="ctr" fontAlgn="b"/>
                      <a:endParaRPr lang="en-US" sz="800" b="0" i="0" u="none" strike="noStrike" dirty="0">
                        <a:solidFill>
                          <a:srgbClr val="000000"/>
                        </a:solidFill>
                        <a:effectLst/>
                        <a:latin typeface="Courier New" panose="02070309020205020404" pitchFamily="49" charset="0"/>
                      </a:endParaRPr>
                    </a:p>
                  </a:txBody>
                  <a:tcPr marL="7466" marR="7466" marT="7466" marB="0" anchor="b">
                    <a:lnL>
                      <a:noFill/>
                    </a:lnL>
                    <a:lnR>
                      <a:noFill/>
                    </a:lnR>
                    <a:lnT>
                      <a:noFill/>
                    </a:lnT>
                    <a:lnB>
                      <a:noFill/>
                    </a:lnB>
                  </a:tcPr>
                </a:tc>
                <a:extLst>
                  <a:ext uri="{0D108BD9-81ED-4DB2-BD59-A6C34878D82A}">
                    <a16:rowId xmlns:a16="http://schemas.microsoft.com/office/drawing/2014/main" val="10006"/>
                  </a:ext>
                </a:extLst>
              </a:tr>
              <a:tr h="130970">
                <a:tc>
                  <a:txBody>
                    <a:bodyPr/>
                    <a:lstStyle/>
                    <a:p>
                      <a:pPr algn="l" fontAlgn="ctr"/>
                      <a:r>
                        <a:rPr lang="en-US" sz="800" b="0" i="0" u="none" strike="noStrike">
                          <a:solidFill>
                            <a:srgbClr val="000000"/>
                          </a:solidFill>
                          <a:effectLst/>
                          <a:latin typeface="Courier New" panose="02070309020205020404" pitchFamily="49" charset="0"/>
                        </a:rPr>
                        <a:t>19-26 yrs</a:t>
                      </a:r>
                    </a:p>
                  </a:txBody>
                  <a:tcPr marL="7466" marR="7466" marT="7466" marB="0" anchor="ctr">
                    <a:lnL>
                      <a:noFill/>
                    </a:lnL>
                    <a:lnR>
                      <a:noFill/>
                    </a:lnR>
                    <a:lnT>
                      <a:noFill/>
                    </a:lnT>
                    <a:lnB>
                      <a:noFill/>
                    </a:lnB>
                  </a:tcPr>
                </a:tc>
                <a:tc>
                  <a:txBody>
                    <a:bodyPr/>
                    <a:lstStyle/>
                    <a:p>
                      <a:pPr algn="ctr" fontAlgn="b"/>
                      <a:r>
                        <a:rPr lang="en-US" sz="800" b="0" i="0" u="none" strike="noStrike" dirty="0">
                          <a:solidFill>
                            <a:srgbClr val="000000"/>
                          </a:solidFill>
                          <a:effectLst/>
                          <a:latin typeface="Courier New" panose="02070309020205020404" pitchFamily="49" charset="0"/>
                        </a:rPr>
                        <a:t>13.5</a:t>
                      </a:r>
                    </a:p>
                  </a:txBody>
                  <a:tcPr marL="7466" marR="7466" marT="7466" marB="0" anchor="b">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(11.4-15.9)</a:t>
                      </a:r>
                    </a:p>
                  </a:txBody>
                  <a:tcPr marL="7466" marR="7466" marT="7466" marB="0" anchor="b">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17.6</a:t>
                      </a:r>
                    </a:p>
                  </a:txBody>
                  <a:tcPr marL="7466" marR="7466" marT="7466" marB="0" anchor="b">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(11.7-25.6)</a:t>
                      </a:r>
                    </a:p>
                  </a:txBody>
                  <a:tcPr marL="7466" marR="7466" marT="7466" marB="0" anchor="b">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12.5</a:t>
                      </a:r>
                    </a:p>
                  </a:txBody>
                  <a:tcPr marL="7466" marR="7466" marT="7466" marB="0" anchor="b">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(10.3-15.1)</a:t>
                      </a:r>
                    </a:p>
                  </a:txBody>
                  <a:tcPr marL="7466" marR="7466" marT="7466" marB="0" anchor="b">
                    <a:lnL>
                      <a:noFill/>
                    </a:lnL>
                    <a:lnR>
                      <a:noFill/>
                    </a:lnR>
                    <a:lnT>
                      <a:noFill/>
                    </a:lnT>
                    <a:lnB>
                      <a:noFill/>
                    </a:lnB>
                  </a:tcPr>
                </a:tc>
                <a:tc>
                  <a:txBody>
                    <a:bodyPr/>
                    <a:lstStyle/>
                    <a:p>
                      <a:pPr algn="ctr" fontAlgn="b"/>
                      <a:endParaRPr lang="en-US" sz="800" b="0" i="0" u="none" strike="noStrike">
                        <a:solidFill>
                          <a:srgbClr val="000000"/>
                        </a:solidFill>
                        <a:effectLst/>
                        <a:latin typeface="Courier New" panose="02070309020205020404" pitchFamily="49" charset="0"/>
                      </a:endParaRPr>
                    </a:p>
                  </a:txBody>
                  <a:tcPr marL="7466" marR="7466" marT="7466" marB="0" anchor="b">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13.4</a:t>
                      </a:r>
                    </a:p>
                  </a:txBody>
                  <a:tcPr marL="7466" marR="7466" marT="7466" marB="0" anchor="b">
                    <a:lnL>
                      <a:noFill/>
                    </a:lnL>
                    <a:lnR>
                      <a:noFill/>
                    </a:lnR>
                    <a:lnT>
                      <a:noFill/>
                    </a:lnT>
                    <a:lnB>
                      <a:noFill/>
                    </a:lnB>
                  </a:tcPr>
                </a:tc>
                <a:tc>
                  <a:txBody>
                    <a:bodyPr/>
                    <a:lstStyle/>
                    <a:p>
                      <a:pPr algn="ctr" fontAlgn="b"/>
                      <a:r>
                        <a:rPr lang="en-US" sz="800" b="0" i="0" u="none" strike="noStrike" dirty="0">
                          <a:solidFill>
                            <a:srgbClr val="000000"/>
                          </a:solidFill>
                          <a:effectLst/>
                          <a:latin typeface="Courier New" panose="02070309020205020404" pitchFamily="49" charset="0"/>
                        </a:rPr>
                        <a:t>(7.9-22.0)</a:t>
                      </a:r>
                    </a:p>
                  </a:txBody>
                  <a:tcPr marL="7466" marR="7466" marT="7466" marB="0" anchor="b">
                    <a:lnL>
                      <a:noFill/>
                    </a:lnL>
                    <a:lnR>
                      <a:noFill/>
                    </a:lnR>
                    <a:lnT>
                      <a:noFill/>
                    </a:lnT>
                    <a:lnB>
                      <a:noFill/>
                    </a:lnB>
                  </a:tcPr>
                </a:tc>
                <a:extLst>
                  <a:ext uri="{0D108BD9-81ED-4DB2-BD59-A6C34878D82A}">
                    <a16:rowId xmlns:a16="http://schemas.microsoft.com/office/drawing/2014/main" val="10007"/>
                  </a:ext>
                </a:extLst>
              </a:tr>
            </a:tbl>
          </a:graphicData>
        </a:graphic>
      </p:graphicFrame>
      <p:sp>
        <p:nvSpPr>
          <p:cNvPr id="7" name="TextBox 6"/>
          <p:cNvSpPr txBox="1"/>
          <p:nvPr/>
        </p:nvSpPr>
        <p:spPr>
          <a:xfrm>
            <a:off x="3352801" y="6248400"/>
            <a:ext cx="5333999" cy="738664"/>
          </a:xfrm>
          <a:prstGeom prst="rect">
            <a:avLst/>
          </a:prstGeom>
          <a:noFill/>
        </p:spPr>
        <p:txBody>
          <a:bodyPr wrap="square" rtlCol="0">
            <a:spAutoFit/>
          </a:bodyPr>
          <a:lstStyle/>
          <a:p>
            <a:r>
              <a:rPr lang="en-US" sz="1400" dirty="0">
                <a:solidFill>
                  <a:prstClr val="black"/>
                </a:solidFill>
                <a:latin typeface="Calibri" pitchFamily="34" charset="0"/>
                <a:hlinkClick r:id="rId2"/>
              </a:rPr>
              <a:t>https://www.cdc.gov/vaccines/imz-managers/coverage/adultvaxview/pubs-resources/NHIS-2016.html</a:t>
            </a:r>
            <a:r>
              <a:rPr lang="en-US" sz="1400" dirty="0">
                <a:solidFill>
                  <a:prstClr val="black"/>
                </a:solidFill>
                <a:latin typeface="Calibri" pitchFamily="34" charset="0"/>
              </a:rPr>
              <a:t> </a:t>
            </a:r>
          </a:p>
          <a:p>
            <a:endParaRPr lang="en-US" sz="1400" dirty="0"/>
          </a:p>
        </p:txBody>
      </p:sp>
      <p:sp>
        <p:nvSpPr>
          <p:cNvPr id="8" name="TextBox 7"/>
          <p:cNvSpPr txBox="1"/>
          <p:nvPr/>
        </p:nvSpPr>
        <p:spPr>
          <a:xfrm>
            <a:off x="542336" y="5685576"/>
            <a:ext cx="7967921" cy="369332"/>
          </a:xfrm>
          <a:prstGeom prst="rect">
            <a:avLst/>
          </a:prstGeom>
          <a:noFill/>
        </p:spPr>
        <p:txBody>
          <a:bodyPr wrap="square" rtlCol="0">
            <a:spAutoFit/>
          </a:bodyPr>
          <a:lstStyle/>
          <a:p>
            <a:r>
              <a:rPr lang="en-US" dirty="0" smtClean="0">
                <a:solidFill>
                  <a:srgbClr val="FF0000"/>
                </a:solidFill>
              </a:rPr>
              <a:t>Lack of health insurance is a powerful predictor of lack of immunization…</a:t>
            </a:r>
            <a:endParaRPr lang="en-US" dirty="0">
              <a:solidFill>
                <a:srgbClr val="FF0000"/>
              </a:solidFill>
            </a:endParaRPr>
          </a:p>
        </p:txBody>
      </p:sp>
    </p:spTree>
    <p:extLst>
      <p:ext uri="{BB962C8B-B14F-4D97-AF65-F5344CB8AC3E}">
        <p14:creationId xmlns:p14="http://schemas.microsoft.com/office/powerpoint/2010/main" val="24031998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your local immunization rates?</a:t>
            </a:r>
            <a:endParaRPr lang="en-US" dirty="0"/>
          </a:p>
        </p:txBody>
      </p:sp>
      <p:sp>
        <p:nvSpPr>
          <p:cNvPr id="3" name="Content Placeholder 2"/>
          <p:cNvSpPr>
            <a:spLocks noGrp="1"/>
          </p:cNvSpPr>
          <p:nvPr>
            <p:ph sz="quarter" idx="1"/>
          </p:nvPr>
        </p:nvSpPr>
        <p:spPr>
          <a:xfrm>
            <a:off x="147146" y="1525956"/>
            <a:ext cx="8779820" cy="4675147"/>
          </a:xfrm>
        </p:spPr>
        <p:txBody>
          <a:bodyPr/>
          <a:lstStyle/>
          <a:p>
            <a:r>
              <a:rPr lang="en-US" sz="2400" dirty="0" smtClean="0"/>
              <a:t>State or Local Health Department</a:t>
            </a:r>
          </a:p>
          <a:p>
            <a:pPr lvl="1"/>
            <a:r>
              <a:rPr lang="en-US" sz="2400" dirty="0" smtClean="0"/>
              <a:t>IIS (Immunization Information System) Data</a:t>
            </a:r>
          </a:p>
          <a:p>
            <a:pPr lvl="1"/>
            <a:r>
              <a:rPr lang="en-US" sz="2400" dirty="0" smtClean="0"/>
              <a:t>NHIS Survey data for your location (sample size??)</a:t>
            </a:r>
          </a:p>
          <a:p>
            <a:r>
              <a:rPr lang="en-US" sz="2400" dirty="0" smtClean="0"/>
              <a:t>Your institution</a:t>
            </a:r>
          </a:p>
          <a:p>
            <a:pPr lvl="1"/>
            <a:r>
              <a:rPr lang="en-US" sz="2400" dirty="0" smtClean="0"/>
              <a:t>EMR QI/Immunization Dashboard?</a:t>
            </a:r>
          </a:p>
          <a:p>
            <a:pPr lvl="2"/>
            <a:r>
              <a:rPr lang="en-US" sz="2200" dirty="0" smtClean="0"/>
              <a:t>Useful for baseline data but changes from small scale project(s) may not be visible for some time…</a:t>
            </a:r>
          </a:p>
          <a:p>
            <a:pPr lvl="1"/>
            <a:r>
              <a:rPr lang="en-US" sz="2400" dirty="0" smtClean="0"/>
              <a:t>Chart audit</a:t>
            </a:r>
          </a:p>
          <a:p>
            <a:pPr lvl="2"/>
            <a:r>
              <a:rPr lang="en-US" sz="2200" dirty="0" smtClean="0"/>
              <a:t>Need not be extensive to give a ‘sense’ of status</a:t>
            </a:r>
          </a:p>
          <a:p>
            <a:pPr lvl="3"/>
            <a:r>
              <a:rPr lang="en-US" sz="1900" dirty="0" smtClean="0"/>
              <a:t>20-30 Randomly selected charts can be an adequate ‘biopsy’</a:t>
            </a:r>
          </a:p>
          <a:p>
            <a:pPr lvl="2"/>
            <a:r>
              <a:rPr lang="en-US" sz="2200" dirty="0" smtClean="0"/>
              <a:t>Focus on 1 or 2 elements to maximize value/time equation</a:t>
            </a:r>
          </a:p>
          <a:p>
            <a:endParaRPr lang="en-US" dirty="0"/>
          </a:p>
        </p:txBody>
      </p:sp>
    </p:spTree>
    <p:extLst>
      <p:ext uri="{BB962C8B-B14F-4D97-AF65-F5344CB8AC3E}">
        <p14:creationId xmlns:p14="http://schemas.microsoft.com/office/powerpoint/2010/main" val="1852509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normAutofit fontScale="90000"/>
          </a:bodyPr>
          <a:lstStyle/>
          <a:p>
            <a:r>
              <a:rPr lang="en-US" dirty="0" smtClean="0"/>
              <a:t>What are ‘the gaps’ in your immunization </a:t>
            </a:r>
            <a:r>
              <a:rPr lang="en-US" dirty="0"/>
              <a:t>p</a:t>
            </a:r>
            <a:r>
              <a:rPr lang="en-US" dirty="0" smtClean="0"/>
              <a:t>rocess??</a:t>
            </a:r>
            <a:endParaRPr lang="en-US" dirty="0"/>
          </a:p>
        </p:txBody>
      </p:sp>
      <p:sp>
        <p:nvSpPr>
          <p:cNvPr id="3" name="Content Placeholder 2"/>
          <p:cNvSpPr>
            <a:spLocks noGrp="1"/>
          </p:cNvSpPr>
          <p:nvPr>
            <p:ph sz="quarter" idx="1"/>
          </p:nvPr>
        </p:nvSpPr>
        <p:spPr/>
        <p:txBody>
          <a:bodyPr/>
          <a:lstStyle/>
          <a:p>
            <a:r>
              <a:rPr lang="en-US" dirty="0" smtClean="0"/>
              <a:t>Is there DEMAND for vaccine from patients?</a:t>
            </a:r>
          </a:p>
          <a:p>
            <a:pPr marL="0" indent="0">
              <a:buNone/>
            </a:pPr>
            <a:endParaRPr lang="en-US" dirty="0" smtClean="0"/>
          </a:p>
          <a:p>
            <a:r>
              <a:rPr lang="en-US" dirty="0" smtClean="0"/>
              <a:t>Are there BARRIERS to vaccinating patients?</a:t>
            </a:r>
          </a:p>
          <a:p>
            <a:pPr marL="0" indent="0">
              <a:buNone/>
            </a:pPr>
            <a:endParaRPr lang="en-US" dirty="0" smtClean="0"/>
          </a:p>
          <a:p>
            <a:r>
              <a:rPr lang="en-US" dirty="0" smtClean="0"/>
              <a:t>Is your STAFF knowledgeable and supportive of immunization as a quality goal?</a:t>
            </a:r>
          </a:p>
          <a:p>
            <a:pPr marL="0" indent="0">
              <a:buNone/>
            </a:pPr>
            <a:endParaRPr lang="en-US" dirty="0" smtClean="0"/>
          </a:p>
          <a:p>
            <a:r>
              <a:rPr lang="en-US" dirty="0" smtClean="0"/>
              <a:t>Do you WALK THE WALK as well as talk the talk?</a:t>
            </a:r>
            <a:endParaRPr lang="en-US" dirty="0"/>
          </a:p>
        </p:txBody>
      </p:sp>
    </p:spTree>
    <p:extLst>
      <p:ext uri="{BB962C8B-B14F-4D97-AF65-F5344CB8AC3E}">
        <p14:creationId xmlns:p14="http://schemas.microsoft.com/office/powerpoint/2010/main" val="2329898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IMMUNIZATION PROJECT IDEAS…</a:t>
            </a:r>
            <a:endParaRPr lang="en-US" dirty="0"/>
          </a:p>
        </p:txBody>
      </p:sp>
      <p:sp>
        <p:nvSpPr>
          <p:cNvPr id="3" name="Content Placeholder 2"/>
          <p:cNvSpPr>
            <a:spLocks noGrp="1"/>
          </p:cNvSpPr>
          <p:nvPr>
            <p:ph sz="quarter" idx="1"/>
          </p:nvPr>
        </p:nvSpPr>
        <p:spPr/>
        <p:txBody>
          <a:bodyPr/>
          <a:lstStyle/>
          <a:p>
            <a:pPr marL="0" indent="0">
              <a:buNone/>
            </a:pPr>
            <a:endParaRPr lang="en-US" i="1" dirty="0" smtClean="0"/>
          </a:p>
          <a:p>
            <a:pPr marL="0" indent="0">
              <a:buNone/>
            </a:pPr>
            <a:endParaRPr lang="en-US" i="1" dirty="0"/>
          </a:p>
          <a:p>
            <a:pPr marL="0" indent="0">
              <a:buNone/>
            </a:pPr>
            <a:r>
              <a:rPr lang="en-US" i="1" dirty="0" smtClean="0"/>
              <a:t>If you and your team have already developed a question (or set of questions) you wish to address, great!  If not the next few slides outline some evidence and ideas that may help you make a plan for improvement…</a:t>
            </a:r>
            <a:endParaRPr lang="en-US" i="1" dirty="0"/>
          </a:p>
        </p:txBody>
      </p:sp>
    </p:spTree>
    <p:extLst>
      <p:ext uri="{BB962C8B-B14F-4D97-AF65-F5344CB8AC3E}">
        <p14:creationId xmlns:p14="http://schemas.microsoft.com/office/powerpoint/2010/main" val="568092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172" y="156880"/>
            <a:ext cx="8695305" cy="990600"/>
          </a:xfrm>
        </p:spPr>
        <p:txBody>
          <a:bodyPr>
            <a:normAutofit fontScale="90000"/>
          </a:bodyPr>
          <a:lstStyle/>
          <a:p>
            <a:r>
              <a:rPr lang="en-US" dirty="0" smtClean="0"/>
              <a:t>Evidence-Based Strategies </a:t>
            </a:r>
            <a:br>
              <a:rPr lang="en-US" dirty="0" smtClean="0"/>
            </a:br>
            <a:r>
              <a:rPr lang="en-US" dirty="0" smtClean="0"/>
              <a:t>to Increase Adult Immunization</a:t>
            </a:r>
            <a:endParaRPr lang="en-US" dirty="0"/>
          </a:p>
        </p:txBody>
      </p:sp>
      <p:sp>
        <p:nvSpPr>
          <p:cNvPr id="3" name="Content Placeholder 2"/>
          <p:cNvSpPr>
            <a:spLocks noGrp="1"/>
          </p:cNvSpPr>
          <p:nvPr>
            <p:ph sz="quarter" idx="1"/>
          </p:nvPr>
        </p:nvSpPr>
        <p:spPr>
          <a:xfrm>
            <a:off x="259173" y="1707512"/>
            <a:ext cx="8695305" cy="4572000"/>
          </a:xfrm>
        </p:spPr>
        <p:txBody>
          <a:bodyPr/>
          <a:lstStyle/>
          <a:p>
            <a:pPr marL="514350" indent="-514350">
              <a:buFont typeface="+mj-lt"/>
              <a:buAutoNum type="arabicPeriod"/>
            </a:pPr>
            <a:r>
              <a:rPr lang="en-US" sz="3200" dirty="0" smtClean="0"/>
              <a:t>Provider Recommendation &amp; Communication</a:t>
            </a:r>
          </a:p>
          <a:p>
            <a:pPr marL="514350" indent="-514350">
              <a:buFont typeface="+mj-lt"/>
              <a:buAutoNum type="arabicPeriod"/>
            </a:pPr>
            <a:r>
              <a:rPr lang="en-US" sz="3200" dirty="0" smtClean="0"/>
              <a:t>Reminder – Recall</a:t>
            </a:r>
          </a:p>
          <a:p>
            <a:pPr marL="514350" indent="-514350">
              <a:buFont typeface="+mj-lt"/>
              <a:buAutoNum type="arabicPeriod"/>
            </a:pPr>
            <a:r>
              <a:rPr lang="en-US" sz="3200" dirty="0" smtClean="0"/>
              <a:t>Chart/Provider Reminders</a:t>
            </a:r>
          </a:p>
          <a:p>
            <a:pPr marL="514350" indent="-514350">
              <a:buFont typeface="+mj-lt"/>
              <a:buAutoNum type="arabicPeriod"/>
            </a:pPr>
            <a:r>
              <a:rPr lang="en-US" sz="3200" dirty="0" smtClean="0"/>
              <a:t>Standing Orders</a:t>
            </a:r>
          </a:p>
          <a:p>
            <a:pPr marL="514350" indent="-514350">
              <a:buFont typeface="+mj-lt"/>
              <a:buAutoNum type="arabicPeriod"/>
            </a:pPr>
            <a:r>
              <a:rPr lang="en-US" sz="3200" dirty="0" smtClean="0"/>
              <a:t>Immunization Information Systems</a:t>
            </a:r>
          </a:p>
          <a:p>
            <a:pPr marL="514350" indent="-514350">
              <a:buFont typeface="+mj-lt"/>
              <a:buAutoNum type="arabicPeriod"/>
            </a:pPr>
            <a:endParaRPr lang="en-US" sz="3200" dirty="0"/>
          </a:p>
        </p:txBody>
      </p:sp>
    </p:spTree>
    <p:extLst>
      <p:ext uri="{BB962C8B-B14F-4D97-AF65-F5344CB8AC3E}">
        <p14:creationId xmlns:p14="http://schemas.microsoft.com/office/powerpoint/2010/main" val="30928861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775" y="165845"/>
            <a:ext cx="8153400" cy="990600"/>
          </a:xfrm>
        </p:spPr>
        <p:txBody>
          <a:bodyPr/>
          <a:lstStyle/>
          <a:p>
            <a:r>
              <a:rPr lang="en-US" dirty="0" smtClean="0"/>
              <a:t>Disclosures</a:t>
            </a:r>
            <a:endParaRPr lang="en-US" dirty="0"/>
          </a:p>
        </p:txBody>
      </p:sp>
      <p:sp>
        <p:nvSpPr>
          <p:cNvPr id="7" name="Content Placeholder 2"/>
          <p:cNvSpPr>
            <a:spLocks noGrp="1"/>
          </p:cNvSpPr>
          <p:nvPr>
            <p:ph idx="1"/>
          </p:nvPr>
        </p:nvSpPr>
        <p:spPr>
          <a:xfrm>
            <a:off x="606153" y="1589567"/>
            <a:ext cx="8159002" cy="4572000"/>
          </a:xfrm>
        </p:spPr>
        <p:txBody>
          <a:bodyPr/>
          <a:lstStyle/>
          <a:p>
            <a:r>
              <a:rPr lang="en-US" dirty="0" smtClean="0"/>
              <a:t>[insert your disclosures here]</a:t>
            </a:r>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389674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821" y="-98616"/>
            <a:ext cx="8153400" cy="990600"/>
          </a:xfrm>
        </p:spPr>
        <p:txBody>
          <a:bodyPr>
            <a:normAutofit fontScale="90000"/>
          </a:bodyPr>
          <a:lstStyle/>
          <a:p>
            <a:r>
              <a:rPr lang="en-US" dirty="0" smtClean="0"/>
              <a:t/>
            </a:r>
            <a:br>
              <a:rPr lang="en-US" dirty="0" smtClean="0"/>
            </a:br>
            <a:r>
              <a:rPr lang="en-US" dirty="0" smtClean="0"/>
              <a:t>1. Provider Recommendation</a:t>
            </a:r>
            <a:endParaRPr lang="en-US" dirty="0"/>
          </a:p>
        </p:txBody>
      </p:sp>
      <p:sp>
        <p:nvSpPr>
          <p:cNvPr id="3" name="Content Placeholder 2"/>
          <p:cNvSpPr>
            <a:spLocks noGrp="1"/>
          </p:cNvSpPr>
          <p:nvPr>
            <p:ph sz="quarter" idx="1"/>
          </p:nvPr>
        </p:nvSpPr>
        <p:spPr>
          <a:xfrm>
            <a:off x="233257" y="1616462"/>
            <a:ext cx="8669387" cy="4572000"/>
          </a:xfrm>
        </p:spPr>
        <p:txBody>
          <a:bodyPr>
            <a:normAutofit/>
          </a:bodyPr>
          <a:lstStyle/>
          <a:p>
            <a:r>
              <a:rPr lang="en-US" dirty="0" smtClean="0"/>
              <a:t>Physicians who consistently</a:t>
            </a:r>
            <a:r>
              <a:rPr lang="en-US" b="0" dirty="0" smtClean="0">
                <a:solidFill>
                  <a:schemeClr val="tx1"/>
                </a:solidFill>
              </a:rPr>
              <a:t> offer vaccines and provide vaccine recommendations have significantly higher uptake of immunization by patients. </a:t>
            </a:r>
          </a:p>
          <a:p>
            <a:pPr lvl="1"/>
            <a:r>
              <a:rPr lang="en-US" sz="2700" dirty="0" smtClean="0"/>
              <a:t>Making</a:t>
            </a:r>
            <a:r>
              <a:rPr lang="en-US" sz="2700" dirty="0" smtClean="0">
                <a:solidFill>
                  <a:schemeClr val="tx1"/>
                </a:solidFill>
              </a:rPr>
              <a:t> physician </a:t>
            </a:r>
            <a:r>
              <a:rPr lang="en-US" sz="2700" dirty="0">
                <a:solidFill>
                  <a:schemeClr val="tx1"/>
                </a:solidFill>
              </a:rPr>
              <a:t>assessment and </a:t>
            </a:r>
            <a:r>
              <a:rPr lang="en-US" sz="2700" dirty="0" smtClean="0">
                <a:solidFill>
                  <a:schemeClr val="tx1"/>
                </a:solidFill>
              </a:rPr>
              <a:t>vaccine recommendation routine is key </a:t>
            </a:r>
            <a:r>
              <a:rPr lang="en-US" sz="2700" dirty="0">
                <a:solidFill>
                  <a:schemeClr val="tx1"/>
                </a:solidFill>
              </a:rPr>
              <a:t>to improving </a:t>
            </a:r>
            <a:r>
              <a:rPr lang="en-US" sz="2700" dirty="0" smtClean="0">
                <a:solidFill>
                  <a:schemeClr val="tx1"/>
                </a:solidFill>
              </a:rPr>
              <a:t>coverage</a:t>
            </a:r>
          </a:p>
          <a:p>
            <a:pPr lvl="1"/>
            <a:r>
              <a:rPr lang="en-US" sz="2700" dirty="0" smtClean="0"/>
              <a:t>Physician recommendation can help</a:t>
            </a:r>
            <a:r>
              <a:rPr lang="en-US" sz="2700" dirty="0" smtClean="0">
                <a:solidFill>
                  <a:schemeClr val="tx1"/>
                </a:solidFill>
              </a:rPr>
              <a:t> reduce racial and ethnic disparities in vaccine coverage</a:t>
            </a:r>
          </a:p>
          <a:p>
            <a:pPr lvl="1"/>
            <a:r>
              <a:rPr lang="en-US" sz="2700" dirty="0" smtClean="0"/>
              <a:t>Physician engagement of staff is important in alignment in entire team’s message</a:t>
            </a:r>
            <a:endParaRPr lang="en-US" sz="2700" dirty="0" smtClean="0">
              <a:solidFill>
                <a:schemeClr val="tx1"/>
              </a:solidFill>
            </a:endParaRPr>
          </a:p>
          <a:p>
            <a:pPr marL="365125" lvl="1" indent="0">
              <a:buClrTx/>
              <a:buNone/>
            </a:pPr>
            <a:endParaRPr lang="en-US" sz="2700" b="0" dirty="0">
              <a:solidFill>
                <a:schemeClr val="tx1"/>
              </a:solidFill>
            </a:endParaRPr>
          </a:p>
          <a:p>
            <a:endParaRPr lang="en-US" b="0" dirty="0">
              <a:solidFill>
                <a:schemeClr val="tx1"/>
              </a:solidFill>
            </a:endParaRPr>
          </a:p>
          <a:p>
            <a:endParaRPr lang="en-US" b="0" dirty="0" smtClean="0">
              <a:solidFill>
                <a:schemeClr val="tx1"/>
              </a:solidFill>
            </a:endParaRPr>
          </a:p>
        </p:txBody>
      </p:sp>
      <p:sp>
        <p:nvSpPr>
          <p:cNvPr id="4" name="TextBox 3"/>
          <p:cNvSpPr txBox="1"/>
          <p:nvPr/>
        </p:nvSpPr>
        <p:spPr>
          <a:xfrm>
            <a:off x="3502849" y="6280682"/>
            <a:ext cx="3867149" cy="646331"/>
          </a:xfrm>
          <a:prstGeom prst="rect">
            <a:avLst/>
          </a:prstGeom>
          <a:noFill/>
        </p:spPr>
        <p:txBody>
          <a:bodyPr wrap="none" rtlCol="0">
            <a:spAutoFit/>
          </a:bodyPr>
          <a:lstStyle/>
          <a:p>
            <a:r>
              <a:rPr lang="en-US" sz="1150" dirty="0" smtClean="0">
                <a:latin typeface="Calibri" pitchFamily="34" charset="0"/>
              </a:rPr>
              <a:t>Hurley, et al. Annals of Internal Medicine, 2014.  </a:t>
            </a:r>
          </a:p>
          <a:p>
            <a:r>
              <a:rPr lang="en-US" sz="1150" dirty="0" smtClean="0">
                <a:latin typeface="Calibri" pitchFamily="34" charset="0"/>
                <a:hlinkClick r:id="rId3"/>
              </a:rPr>
              <a:t>www.thecommunityguide.org/vaccines/index.html</a:t>
            </a:r>
            <a:endParaRPr lang="en-US" sz="1150" dirty="0" smtClean="0">
              <a:latin typeface="Calibri" pitchFamily="34" charset="0"/>
            </a:endParaRPr>
          </a:p>
          <a:p>
            <a:r>
              <a:rPr lang="en-US" sz="1150" dirty="0" smtClean="0">
                <a:latin typeface="Calibri" pitchFamily="34" charset="0"/>
                <a:hlinkClick r:id="rId4"/>
              </a:rPr>
              <a:t>www.cdc.gov/mmwr/preview/mmwrhtml/mm6305a4.htm</a:t>
            </a:r>
            <a:endParaRPr lang="en-US" sz="1150" dirty="0">
              <a:latin typeface="Calibri" pitchFamily="34" charset="0"/>
            </a:endParaRPr>
          </a:p>
        </p:txBody>
      </p:sp>
    </p:spTree>
    <p:extLst>
      <p:ext uri="{BB962C8B-B14F-4D97-AF65-F5344CB8AC3E}">
        <p14:creationId xmlns:p14="http://schemas.microsoft.com/office/powerpoint/2010/main" val="11796829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2-06-29 at 6.37.3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742" y="196510"/>
            <a:ext cx="7933764" cy="876300"/>
          </a:xfrm>
          <a:prstGeom prst="rect">
            <a:avLst/>
          </a:prstGeom>
          <a:ln w="19050" cmpd="sng">
            <a:solidFill>
              <a:schemeClr val="accent2">
                <a:lumMod val="75000"/>
              </a:schemeClr>
            </a:solidFill>
          </a:ln>
          <a:effectLst>
            <a:outerShdw blurRad="50800" dist="38100" dir="2700000">
              <a:srgbClr val="000000">
                <a:alpha val="43000"/>
              </a:srgbClr>
            </a:outerShdw>
          </a:effectLst>
        </p:spPr>
      </p:pic>
      <p:pic>
        <p:nvPicPr>
          <p:cNvPr id="5" name="Picture 4" descr="Screen Shot 2012-06-29 at 6.37.1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3670" y="6461310"/>
            <a:ext cx="4152900" cy="279400"/>
          </a:xfrm>
          <a:prstGeom prst="rect">
            <a:avLst/>
          </a:prstGeom>
          <a:ln>
            <a:solidFill>
              <a:srgbClr val="953735"/>
            </a:solidFill>
          </a:ln>
          <a:effectLst>
            <a:outerShdw blurRad="50800" dist="38100" dir="2700000">
              <a:srgbClr val="000000">
                <a:alpha val="43000"/>
              </a:srgbClr>
            </a:outerShdw>
          </a:effectLst>
        </p:spPr>
      </p:pic>
      <p:pic>
        <p:nvPicPr>
          <p:cNvPr id="6" name="Picture 5" descr="Screen Shot 2012-06-29 at 6.36.04 PM.png"/>
          <p:cNvPicPr>
            <a:picLocks noChangeAspect="1"/>
          </p:cNvPicPr>
          <p:nvPr/>
        </p:nvPicPr>
        <p:blipFill rotWithShape="1">
          <a:blip r:embed="rId5">
            <a:extLst>
              <a:ext uri="{28A0092B-C50C-407E-A947-70E740481C1C}">
                <a14:useLocalDpi xmlns:a14="http://schemas.microsoft.com/office/drawing/2010/main" val="0"/>
              </a:ext>
            </a:extLst>
          </a:blip>
          <a:srcRect t="2469"/>
          <a:stretch/>
        </p:blipFill>
        <p:spPr>
          <a:xfrm>
            <a:off x="105103" y="1557889"/>
            <a:ext cx="8861467" cy="4674745"/>
          </a:xfrm>
          <a:prstGeom prst="rect">
            <a:avLst/>
          </a:prstGeom>
          <a:ln w="19050" cmpd="sng">
            <a:solidFill>
              <a:schemeClr val="tx1"/>
            </a:solidFill>
          </a:ln>
          <a:effectLst>
            <a:outerShdw blurRad="50800" dist="38100" dir="2700000">
              <a:srgbClr val="000000">
                <a:alpha val="43000"/>
              </a:srgbClr>
            </a:outerShdw>
          </a:effectLst>
        </p:spPr>
      </p:pic>
      <p:sp>
        <p:nvSpPr>
          <p:cNvPr id="3" name="Right Arrow 2"/>
          <p:cNvSpPr/>
          <p:nvPr/>
        </p:nvSpPr>
        <p:spPr>
          <a:xfrm>
            <a:off x="1155700" y="1898650"/>
            <a:ext cx="635000" cy="215900"/>
          </a:xfrm>
          <a:prstGeom prst="rightArrow">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Tree>
    <p:extLst>
      <p:ext uri="{BB962C8B-B14F-4D97-AF65-F5344CB8AC3E}">
        <p14:creationId xmlns:p14="http://schemas.microsoft.com/office/powerpoint/2010/main" val="3042995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780" y="53790"/>
            <a:ext cx="8229600" cy="1143000"/>
          </a:xfrm>
        </p:spPr>
        <p:txBody>
          <a:bodyPr>
            <a:normAutofit fontScale="90000"/>
          </a:bodyPr>
          <a:lstStyle/>
          <a:p>
            <a:r>
              <a:rPr lang="en-US" dirty="0" smtClean="0"/>
              <a:t>Who Most Influences Adults’</a:t>
            </a:r>
            <a:r>
              <a:rPr lang="en-US" altLang="ja-JP" dirty="0" smtClean="0"/>
              <a:t> Decisions to Get Immunized?</a:t>
            </a:r>
            <a:endParaRPr lang="en-US" dirty="0" smtClean="0"/>
          </a:p>
        </p:txBody>
      </p:sp>
      <p:graphicFrame>
        <p:nvGraphicFramePr>
          <p:cNvPr id="4" name="Content Placeholder 3"/>
          <p:cNvGraphicFramePr>
            <a:graphicFrameLocks noGrp="1"/>
          </p:cNvGraphicFramePr>
          <p:nvPr>
            <p:ph idx="4294967295"/>
            <p:extLst/>
          </p:nvPr>
        </p:nvGraphicFramePr>
        <p:xfrm>
          <a:off x="0" y="1509990"/>
          <a:ext cx="9143999" cy="4758746"/>
        </p:xfrm>
        <a:graphic>
          <a:graphicData uri="http://schemas.openxmlformats.org/drawingml/2006/table">
            <a:tbl>
              <a:tblPr/>
              <a:tblGrid>
                <a:gridCol w="3995639">
                  <a:extLst>
                    <a:ext uri="{9D8B030D-6E8A-4147-A177-3AD203B41FA5}">
                      <a16:colId xmlns:a16="http://schemas.microsoft.com/office/drawing/2014/main" val="20000"/>
                    </a:ext>
                  </a:extLst>
                </a:gridCol>
                <a:gridCol w="1622594">
                  <a:extLst>
                    <a:ext uri="{9D8B030D-6E8A-4147-A177-3AD203B41FA5}">
                      <a16:colId xmlns:a16="http://schemas.microsoft.com/office/drawing/2014/main" val="20001"/>
                    </a:ext>
                  </a:extLst>
                </a:gridCol>
                <a:gridCol w="1879507">
                  <a:extLst>
                    <a:ext uri="{9D8B030D-6E8A-4147-A177-3AD203B41FA5}">
                      <a16:colId xmlns:a16="http://schemas.microsoft.com/office/drawing/2014/main" val="20002"/>
                    </a:ext>
                  </a:extLst>
                </a:gridCol>
                <a:gridCol w="1646259">
                  <a:extLst>
                    <a:ext uri="{9D8B030D-6E8A-4147-A177-3AD203B41FA5}">
                      <a16:colId xmlns:a16="http://schemas.microsoft.com/office/drawing/2014/main" val="20003"/>
                    </a:ext>
                  </a:extLst>
                </a:gridCol>
              </a:tblGrid>
              <a:tr h="822019">
                <a:tc>
                  <a:txBody>
                    <a:bodyPr/>
                    <a:lstStyle/>
                    <a:p>
                      <a:pPr marL="0" marR="0" lvl="0" indent="0" algn="l" defTabSz="914400" rtl="0" eaLnBrk="1" fontAlgn="base" latinLnBrk="0" hangingPunct="1">
                        <a:lnSpc>
                          <a:spcPct val="80000"/>
                        </a:lnSpc>
                        <a:spcBef>
                          <a:spcPct val="0"/>
                        </a:spcBef>
                        <a:spcAft>
                          <a:spcPct val="0"/>
                        </a:spcAft>
                        <a:buClrTx/>
                        <a:buSzTx/>
                        <a:buFontTx/>
                        <a:buNone/>
                        <a:tabLst/>
                      </a:pPr>
                      <a:endParaRPr kumimoji="0" lang="en-US" sz="2200" b="1" i="0" u="none" strike="noStrike" cap="none" normalizeH="0" baseline="0" dirty="0" smtClean="0">
                        <a:ln>
                          <a:noFill/>
                        </a:ln>
                        <a:solidFill>
                          <a:schemeClr val="bg1"/>
                        </a:solidFill>
                        <a:effectLst/>
                        <a:latin typeface="Calibri" pitchFamily="34" charset="0"/>
                        <a:ea typeface="ＭＳ Ｐゴシック" charset="-128"/>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1" i="0" u="none" strike="noStrike" cap="none" normalizeH="0" baseline="0" dirty="0" smtClean="0">
                          <a:ln>
                            <a:noFill/>
                          </a:ln>
                          <a:solidFill>
                            <a:schemeClr val="bg1"/>
                          </a:solidFill>
                          <a:effectLst/>
                          <a:latin typeface="Calibri" pitchFamily="34" charset="0"/>
                          <a:ea typeface="ＭＳ Ｐゴシック" charset="-128"/>
                        </a:rPr>
                        <a:t>Ages 18-26</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1" i="0" u="none" strike="noStrike" cap="none" normalizeH="0" baseline="0" dirty="0" smtClean="0">
                          <a:ln>
                            <a:noFill/>
                          </a:ln>
                          <a:solidFill>
                            <a:schemeClr val="bg1"/>
                          </a:solidFill>
                          <a:effectLst/>
                          <a:latin typeface="Calibri" pitchFamily="34" charset="0"/>
                          <a:ea typeface="ＭＳ Ｐゴシック" charset="-128"/>
                        </a:rPr>
                        <a:t>Age 65 </a:t>
                      </a:r>
                      <a:br>
                        <a:rPr kumimoji="0" lang="en-US" sz="2200" b="1" i="0" u="none" strike="noStrike" cap="none" normalizeH="0" baseline="0" dirty="0" smtClean="0">
                          <a:ln>
                            <a:noFill/>
                          </a:ln>
                          <a:solidFill>
                            <a:schemeClr val="bg1"/>
                          </a:solidFill>
                          <a:effectLst/>
                          <a:latin typeface="Calibri" pitchFamily="34" charset="0"/>
                          <a:ea typeface="ＭＳ Ｐゴシック" charset="-128"/>
                        </a:rPr>
                      </a:br>
                      <a:r>
                        <a:rPr kumimoji="0" lang="en-US" sz="2200" b="1" i="0" u="none" strike="noStrike" cap="none" normalizeH="0" baseline="0" dirty="0" smtClean="0">
                          <a:ln>
                            <a:noFill/>
                          </a:ln>
                          <a:solidFill>
                            <a:schemeClr val="bg1"/>
                          </a:solidFill>
                          <a:effectLst/>
                          <a:latin typeface="Calibri" pitchFamily="34" charset="0"/>
                          <a:ea typeface="ＭＳ Ｐゴシック" charset="-128"/>
                        </a:rPr>
                        <a:t>and Older</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1" i="0" u="none" strike="noStrike" cap="none" normalizeH="0" baseline="0" dirty="0" smtClean="0">
                          <a:ln>
                            <a:noFill/>
                          </a:ln>
                          <a:solidFill>
                            <a:schemeClr val="bg1"/>
                          </a:solidFill>
                          <a:effectLst/>
                          <a:latin typeface="Calibri" pitchFamily="34" charset="0"/>
                          <a:ea typeface="ＭＳ Ｐゴシック" charset="-128"/>
                        </a:rPr>
                        <a:t>All Adults</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r h="778677">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Calibri" pitchFamily="34" charset="0"/>
                          <a:ea typeface="ＭＳ Ｐゴシック" charset="-128"/>
                        </a:rPr>
                        <a:t>Personal physician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Calibri" pitchFamily="34" charset="0"/>
                          <a:ea typeface="ＭＳ Ｐゴシック" charset="-128"/>
                        </a:rPr>
                        <a:t>47%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Calibri" pitchFamily="34" charset="0"/>
                          <a:ea typeface="ＭＳ Ｐゴシック" charset="-128"/>
                        </a:rPr>
                        <a:t>82%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Calibri" pitchFamily="34" charset="0"/>
                          <a:ea typeface="ＭＳ Ｐゴシック" charset="-128"/>
                        </a:rPr>
                        <a:t>69%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val="10001"/>
                  </a:ext>
                </a:extLst>
              </a:tr>
              <a:tr h="778677">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Calibri" pitchFamily="34" charset="0"/>
                          <a:ea typeface="ＭＳ Ｐゴシック" charset="-128"/>
                        </a:rPr>
                        <a:t>Family member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Calibri" pitchFamily="34" charset="0"/>
                          <a:ea typeface="ＭＳ Ｐゴシック" charset="-128"/>
                        </a:rPr>
                        <a:t>33%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Calibri" pitchFamily="34" charset="0"/>
                          <a:ea typeface="ＭＳ Ｐゴシック" charset="-128"/>
                        </a:rPr>
                        <a:t>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Calibri" pitchFamily="34" charset="0"/>
                          <a:ea typeface="ＭＳ Ｐゴシック" charset="-128"/>
                        </a:rPr>
                        <a:t>19%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822019">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Calibri" pitchFamily="34" charset="0"/>
                          <a:ea typeface="ＭＳ Ｐゴシック" charset="-128"/>
                        </a:rPr>
                        <a:t>Celebrity physician, </a:t>
                      </a:r>
                      <a:br>
                        <a:rPr kumimoji="0" lang="en-US" sz="2200" b="1" i="0" u="none" strike="noStrike" cap="none" normalizeH="0" baseline="0" dirty="0" smtClean="0">
                          <a:ln>
                            <a:noFill/>
                          </a:ln>
                          <a:solidFill>
                            <a:schemeClr val="tx1"/>
                          </a:solidFill>
                          <a:effectLst/>
                          <a:latin typeface="Calibri" pitchFamily="34" charset="0"/>
                          <a:ea typeface="ＭＳ Ｐゴシック" charset="-128"/>
                        </a:rPr>
                      </a:br>
                      <a:r>
                        <a:rPr kumimoji="0" lang="en-US" sz="2200" b="1" i="0" u="none" strike="noStrike" cap="none" normalizeH="0" baseline="0" dirty="0" smtClean="0">
                          <a:ln>
                            <a:noFill/>
                          </a:ln>
                          <a:solidFill>
                            <a:schemeClr val="tx1"/>
                          </a:solidFill>
                          <a:effectLst/>
                          <a:latin typeface="Calibri" pitchFamily="34" charset="0"/>
                          <a:ea typeface="ＭＳ Ｐゴシック" charset="-128"/>
                        </a:rPr>
                        <a:t>public figure, other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Calibri" pitchFamily="34" charset="0"/>
                          <a:ea typeface="ＭＳ Ｐゴシック" charset="-128"/>
                        </a:rPr>
                        <a:t>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Calibri" pitchFamily="34" charset="0"/>
                          <a:ea typeface="ＭＳ Ｐゴシック" charset="-128"/>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Calibri" pitchFamily="34" charset="0"/>
                          <a:ea typeface="ＭＳ Ｐゴシック" charset="-128"/>
                        </a:rPr>
                        <a:t>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3"/>
                  </a:ext>
                </a:extLst>
              </a:tr>
              <a:tr h="778677">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Calibri" pitchFamily="34" charset="0"/>
                          <a:ea typeface="ＭＳ Ｐゴシック" charset="-128"/>
                        </a:rPr>
                        <a:t>None of the above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Calibri" pitchFamily="34" charset="0"/>
                          <a:ea typeface="ＭＳ Ｐゴシック" charset="-128"/>
                        </a:rPr>
                        <a:t>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Calibri" pitchFamily="34" charset="0"/>
                          <a:ea typeface="ＭＳ Ｐゴシック" charset="-128"/>
                        </a:rPr>
                        <a:t>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Calibri" pitchFamily="34" charset="0"/>
                          <a:ea typeface="ＭＳ Ｐゴシック" charset="-128"/>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778677">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Calibri" pitchFamily="34" charset="0"/>
                          <a:ea typeface="ＭＳ Ｐゴシック" charset="-128"/>
                        </a:rPr>
                        <a:t>No answer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Calibri" pitchFamily="34" charset="0"/>
                          <a:ea typeface="ＭＳ Ｐゴシック" charset="-128"/>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Calibri" pitchFamily="34" charset="0"/>
                          <a:ea typeface="ＭＳ Ｐゴシック" charset="-128"/>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Calibri" pitchFamily="34" charset="0"/>
                          <a:ea typeface="ＭＳ Ｐゴシック" charset="-128"/>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5"/>
                  </a:ext>
                </a:extLst>
              </a:tr>
            </a:tbl>
          </a:graphicData>
        </a:graphic>
      </p:graphicFrame>
      <p:sp>
        <p:nvSpPr>
          <p:cNvPr id="27688" name="TextBox 4"/>
          <p:cNvSpPr txBox="1">
            <a:spLocks noChangeArrowheads="1"/>
          </p:cNvSpPr>
          <p:nvPr/>
        </p:nvSpPr>
        <p:spPr bwMode="auto">
          <a:xfrm>
            <a:off x="3480329" y="6268734"/>
            <a:ext cx="5143723" cy="63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hangingPunct="1">
              <a:lnSpc>
                <a:spcPct val="80000"/>
              </a:lnSpc>
            </a:pPr>
            <a:r>
              <a:rPr lang="en-US" sz="1050" dirty="0">
                <a:solidFill>
                  <a:srgbClr val="254061"/>
                </a:solidFill>
                <a:latin typeface="Calibri" pitchFamily="34" charset="0"/>
              </a:rPr>
              <a:t>NFID. 2009 </a:t>
            </a:r>
            <a:r>
              <a:rPr lang="en-US" sz="1050" dirty="0" smtClean="0">
                <a:solidFill>
                  <a:srgbClr val="254061"/>
                </a:solidFill>
                <a:latin typeface="Calibri" pitchFamily="34" charset="0"/>
              </a:rPr>
              <a:t>National Adult Immunization Consumer Survey</a:t>
            </a:r>
            <a:r>
              <a:rPr lang="en-US" sz="1050" dirty="0">
                <a:solidFill>
                  <a:srgbClr val="254061"/>
                </a:solidFill>
                <a:latin typeface="Calibri" pitchFamily="34" charset="0"/>
              </a:rPr>
              <a:t>: </a:t>
            </a:r>
            <a:r>
              <a:rPr lang="en-US" sz="1050" dirty="0" smtClean="0">
                <a:solidFill>
                  <a:srgbClr val="254061"/>
                </a:solidFill>
                <a:latin typeface="Calibri" pitchFamily="34" charset="0"/>
              </a:rPr>
              <a:t>Fact Sheet</a:t>
            </a:r>
            <a:r>
              <a:rPr lang="en-US" sz="1050" dirty="0">
                <a:solidFill>
                  <a:srgbClr val="254061"/>
                </a:solidFill>
                <a:latin typeface="Calibri" pitchFamily="34" charset="0"/>
              </a:rPr>
              <a:t>. </a:t>
            </a:r>
            <a:r>
              <a:rPr lang="en-US" sz="1050" dirty="0" smtClean="0">
                <a:solidFill>
                  <a:srgbClr val="254061"/>
                </a:solidFill>
                <a:latin typeface="Calibri" pitchFamily="34" charset="0"/>
                <a:hlinkClick r:id="rId3"/>
              </a:rPr>
              <a:t>http</a:t>
            </a:r>
            <a:r>
              <a:rPr lang="en-US" sz="1050" dirty="0">
                <a:solidFill>
                  <a:srgbClr val="254061"/>
                </a:solidFill>
                <a:latin typeface="Calibri" pitchFamily="34" charset="0"/>
                <a:hlinkClick r:id="rId3"/>
              </a:rPr>
              <a:t>://</a:t>
            </a:r>
            <a:r>
              <a:rPr lang="en-US" sz="1050" dirty="0" smtClean="0">
                <a:solidFill>
                  <a:srgbClr val="254061"/>
                </a:solidFill>
                <a:latin typeface="Calibri" pitchFamily="34" charset="0"/>
                <a:hlinkClick r:id="rId3"/>
              </a:rPr>
              <a:t>www.adultvaccination.com/doc/Survey_Fact_Sheet.pdf</a:t>
            </a:r>
            <a:r>
              <a:rPr lang="en-US" sz="1050" dirty="0">
                <a:solidFill>
                  <a:srgbClr val="254061"/>
                </a:solidFill>
                <a:latin typeface="Calibri" pitchFamily="34" charset="0"/>
              </a:rPr>
              <a:t> </a:t>
            </a:r>
            <a:endParaRPr lang="en-US" sz="1050" dirty="0" smtClean="0">
              <a:solidFill>
                <a:srgbClr val="254061"/>
              </a:solidFill>
              <a:latin typeface="Calibri" pitchFamily="34" charset="0"/>
            </a:endParaRPr>
          </a:p>
          <a:p>
            <a:pPr eaLnBrk="1" hangingPunct="1">
              <a:lnSpc>
                <a:spcPct val="80000"/>
              </a:lnSpc>
            </a:pPr>
            <a:r>
              <a:rPr lang="en-US" sz="1050" dirty="0">
                <a:solidFill>
                  <a:srgbClr val="254061"/>
                </a:solidFill>
                <a:latin typeface="Calibri" pitchFamily="34" charset="0"/>
              </a:rPr>
              <a:t>AMA. American Medical News. Physicians asked to persuade adults to get immunized. </a:t>
            </a:r>
            <a:endParaRPr lang="en-US" sz="1050" dirty="0" smtClean="0">
              <a:solidFill>
                <a:srgbClr val="254061"/>
              </a:solidFill>
              <a:latin typeface="Calibri" pitchFamily="34" charset="0"/>
            </a:endParaRPr>
          </a:p>
          <a:p>
            <a:pPr eaLnBrk="1" hangingPunct="1">
              <a:lnSpc>
                <a:spcPct val="80000"/>
              </a:lnSpc>
            </a:pPr>
            <a:r>
              <a:rPr lang="en-US" sz="1050" dirty="0" smtClean="0">
                <a:solidFill>
                  <a:srgbClr val="254061"/>
                </a:solidFill>
                <a:latin typeface="Calibri" pitchFamily="34" charset="0"/>
                <a:hlinkClick r:id="rId4"/>
              </a:rPr>
              <a:t>http</a:t>
            </a:r>
            <a:r>
              <a:rPr lang="en-US" sz="1050" dirty="0">
                <a:solidFill>
                  <a:srgbClr val="254061"/>
                </a:solidFill>
                <a:latin typeface="Calibri" pitchFamily="34" charset="0"/>
                <a:hlinkClick r:id="rId4"/>
              </a:rPr>
              <a:t>://</a:t>
            </a:r>
            <a:r>
              <a:rPr lang="en-US" sz="1050" dirty="0" smtClean="0">
                <a:solidFill>
                  <a:srgbClr val="254061"/>
                </a:solidFill>
                <a:latin typeface="Calibri" pitchFamily="34" charset="0"/>
                <a:hlinkClick r:id="rId4"/>
              </a:rPr>
              <a:t>www.ama-assn.org/amednews/2009/08/03/prsc0803.htm</a:t>
            </a:r>
            <a:r>
              <a:rPr lang="en-US" sz="1050" dirty="0" smtClean="0">
                <a:solidFill>
                  <a:srgbClr val="254061"/>
                </a:solidFill>
                <a:latin typeface="Calibri" pitchFamily="34" charset="0"/>
              </a:rPr>
              <a:t> </a:t>
            </a:r>
            <a:endParaRPr lang="en-US" sz="1050" dirty="0">
              <a:solidFill>
                <a:srgbClr val="254061"/>
              </a:solidFill>
              <a:latin typeface="Calibri" pitchFamily="34" charset="0"/>
            </a:endParaRPr>
          </a:p>
        </p:txBody>
      </p:sp>
    </p:spTree>
    <p:extLst>
      <p:ext uri="{BB962C8B-B14F-4D97-AF65-F5344CB8AC3E}">
        <p14:creationId xmlns:p14="http://schemas.microsoft.com/office/powerpoint/2010/main" val="30218755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48066" y="1903749"/>
            <a:ext cx="8644819" cy="376367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582169" y="201168"/>
            <a:ext cx="7763045" cy="990600"/>
          </a:xfrm>
        </p:spPr>
        <p:txBody>
          <a:bodyPr>
            <a:normAutofit/>
          </a:bodyPr>
          <a:lstStyle/>
          <a:p>
            <a:r>
              <a:rPr lang="en-US" sz="2800" dirty="0" smtClean="0"/>
              <a:t>Clinician Recommendation </a:t>
            </a:r>
            <a:r>
              <a:rPr lang="en-US" sz="2800" dirty="0"/>
              <a:t>Translates </a:t>
            </a:r>
            <a:r>
              <a:rPr lang="en-US" sz="2800" dirty="0" smtClean="0"/>
              <a:t>Into</a:t>
            </a:r>
            <a:br>
              <a:rPr lang="en-US" sz="2800" dirty="0" smtClean="0"/>
            </a:br>
            <a:r>
              <a:rPr lang="en-US" sz="2800" dirty="0"/>
              <a:t>H</a:t>
            </a:r>
            <a:r>
              <a:rPr lang="en-US" sz="2800" dirty="0" smtClean="0"/>
              <a:t>igher </a:t>
            </a:r>
            <a:r>
              <a:rPr lang="en-US" sz="2800" dirty="0"/>
              <a:t>Vaccination Rates </a:t>
            </a:r>
            <a:endParaRPr lang="en-US" sz="3200" dirty="0"/>
          </a:p>
        </p:txBody>
      </p:sp>
      <p:sp>
        <p:nvSpPr>
          <p:cNvPr id="4" name="Rectangle 2"/>
          <p:cNvSpPr txBox="1">
            <a:spLocks noChangeArrowheads="1"/>
          </p:cNvSpPr>
          <p:nvPr/>
        </p:nvSpPr>
        <p:spPr>
          <a:xfrm>
            <a:off x="6996921" y="224231"/>
            <a:ext cx="8848726" cy="1350331"/>
          </a:xfrm>
          <a:prstGeom prst="rect">
            <a:avLst/>
          </a:prstGeom>
        </p:spPr>
        <p:txBody>
          <a:bodyPr vert="horz" lIns="91440" tIns="45720" rIns="91440" bIns="45720" rtlCol="0" anchor="b" anchorCtr="0">
            <a:normAutofit fontScale="97500"/>
          </a:bodyPr>
          <a:lstStyle>
            <a:lvl1pPr algn="l" defTabSz="914400" rtl="0" eaLnBrk="1" latinLnBrk="0" hangingPunct="1">
              <a:spcBef>
                <a:spcPct val="0"/>
              </a:spcBef>
              <a:buNone/>
              <a:defRPr sz="3800" kern="1200">
                <a:solidFill>
                  <a:schemeClr val="bg1"/>
                </a:solidFill>
                <a:latin typeface="+mj-lt"/>
                <a:ea typeface="+mj-ea"/>
                <a:cs typeface="+mj-cs"/>
              </a:defRPr>
            </a:lvl1pPr>
          </a:lstStyle>
          <a:p>
            <a:endParaRPr lang="en-US" sz="4000" dirty="0" smtClean="0"/>
          </a:p>
        </p:txBody>
      </p:sp>
      <p:sp>
        <p:nvSpPr>
          <p:cNvPr id="5" name="Text Box 5"/>
          <p:cNvSpPr txBox="1">
            <a:spLocks noChangeArrowheads="1"/>
          </p:cNvSpPr>
          <p:nvPr/>
        </p:nvSpPr>
        <p:spPr bwMode="auto">
          <a:xfrm>
            <a:off x="3573349" y="6498446"/>
            <a:ext cx="5284457" cy="243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a:lnSpc>
                <a:spcPct val="80000"/>
              </a:lnSpc>
            </a:pPr>
            <a:r>
              <a:rPr lang="en-US" sz="1200" dirty="0" smtClean="0">
                <a:latin typeface="Calibri" pitchFamily="34" charset="0"/>
              </a:rPr>
              <a:t>Nichol </a:t>
            </a:r>
            <a:r>
              <a:rPr lang="en-US" sz="1200" dirty="0">
                <a:latin typeface="Calibri" pitchFamily="34" charset="0"/>
              </a:rPr>
              <a:t>KL, et al. </a:t>
            </a:r>
            <a:r>
              <a:rPr lang="en-US" sz="1200" i="1" dirty="0">
                <a:latin typeface="Calibri" pitchFamily="34" charset="0"/>
              </a:rPr>
              <a:t>J Gen Intern Med.</a:t>
            </a:r>
            <a:r>
              <a:rPr lang="en-US" sz="1200" dirty="0">
                <a:latin typeface="Calibri" pitchFamily="34" charset="0"/>
              </a:rPr>
              <a:t> 1996;11(11):</a:t>
            </a:r>
            <a:r>
              <a:rPr lang="en-US" sz="1200" dirty="0" smtClean="0">
                <a:latin typeface="Calibri" pitchFamily="34" charset="0"/>
              </a:rPr>
              <a:t>673-677.</a:t>
            </a:r>
            <a:endParaRPr lang="en-US" sz="1200" dirty="0">
              <a:latin typeface="Calibri" pitchFamily="34" charset="0"/>
            </a:endParaRPr>
          </a:p>
        </p:txBody>
      </p:sp>
      <p:graphicFrame>
        <p:nvGraphicFramePr>
          <p:cNvPr id="6" name="Chart 5"/>
          <p:cNvGraphicFramePr/>
          <p:nvPr>
            <p:extLst/>
          </p:nvPr>
        </p:nvGraphicFramePr>
        <p:xfrm>
          <a:off x="742506" y="1988537"/>
          <a:ext cx="8115300" cy="35941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Box 4"/>
          <p:cNvSpPr txBox="1">
            <a:spLocks noChangeArrowheads="1"/>
          </p:cNvSpPr>
          <p:nvPr/>
        </p:nvSpPr>
        <p:spPr bwMode="auto">
          <a:xfrm rot="16200000">
            <a:off x="-380964" y="3433954"/>
            <a:ext cx="2048189"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algn="ctr">
              <a:lnSpc>
                <a:spcPct val="80000"/>
              </a:lnSpc>
            </a:pPr>
            <a:r>
              <a:rPr lang="en-US" sz="1800" b="1" dirty="0" smtClean="0">
                <a:latin typeface="Arial Narrow" pitchFamily="34" charset="0"/>
              </a:rPr>
              <a:t>Vaccination Rate </a:t>
            </a:r>
            <a:r>
              <a:rPr lang="en-US" sz="1800" b="1" dirty="0" smtClean="0">
                <a:latin typeface="Calibri" pitchFamily="34" charset="0"/>
              </a:rPr>
              <a:t>(%)</a:t>
            </a:r>
            <a:endParaRPr lang="en-US" sz="1800" b="1" dirty="0">
              <a:latin typeface="Calibri" pitchFamily="34" charset="0"/>
            </a:endParaRPr>
          </a:p>
        </p:txBody>
      </p:sp>
      <p:sp>
        <p:nvSpPr>
          <p:cNvPr id="7" name="TextBox 6"/>
          <p:cNvSpPr txBox="1"/>
          <p:nvPr/>
        </p:nvSpPr>
        <p:spPr>
          <a:xfrm>
            <a:off x="563881" y="1472862"/>
            <a:ext cx="6468533" cy="430887"/>
          </a:xfrm>
          <a:prstGeom prst="rect">
            <a:avLst/>
          </a:prstGeom>
          <a:noFill/>
        </p:spPr>
        <p:txBody>
          <a:bodyPr wrap="square" rtlCol="0">
            <a:spAutoFit/>
          </a:bodyPr>
          <a:lstStyle/>
          <a:p>
            <a:r>
              <a:rPr lang="en-US" sz="2100" b="1" dirty="0">
                <a:solidFill>
                  <a:srgbClr val="007C66"/>
                </a:solidFill>
                <a:latin typeface="Calibri"/>
                <a:cs typeface="Calibri"/>
              </a:rPr>
              <a:t>(Even for Patients With Negative Attitudes)</a:t>
            </a:r>
          </a:p>
        </p:txBody>
      </p:sp>
      <p:sp>
        <p:nvSpPr>
          <p:cNvPr id="8" name="TextBox 7"/>
          <p:cNvSpPr txBox="1"/>
          <p:nvPr/>
        </p:nvSpPr>
        <p:spPr>
          <a:xfrm>
            <a:off x="124969" y="5638875"/>
            <a:ext cx="9128759" cy="615553"/>
          </a:xfrm>
          <a:prstGeom prst="rect">
            <a:avLst/>
          </a:prstGeom>
          <a:noFill/>
        </p:spPr>
        <p:txBody>
          <a:bodyPr wrap="square" rtlCol="0">
            <a:spAutoFit/>
          </a:bodyPr>
          <a:lstStyle/>
          <a:p>
            <a:r>
              <a:rPr lang="en-US" sz="1700" dirty="0">
                <a:latin typeface="Calibri" pitchFamily="34" charset="0"/>
              </a:rPr>
              <a:t>*High-risk patients were those ages 65 and older or those having heart disease, lung disease, </a:t>
            </a:r>
            <a:r>
              <a:rPr lang="en-US" sz="1700" dirty="0" smtClean="0">
                <a:latin typeface="Calibri" pitchFamily="34" charset="0"/>
              </a:rPr>
              <a:t>diabetes, or </a:t>
            </a:r>
            <a:r>
              <a:rPr lang="en-US" sz="1700" dirty="0">
                <a:latin typeface="Calibri" pitchFamily="34" charset="0"/>
              </a:rPr>
              <a:t>other serious illness</a:t>
            </a:r>
            <a:r>
              <a:rPr lang="en-US" sz="1700" dirty="0" smtClean="0">
                <a:latin typeface="Calibri" pitchFamily="34" charset="0"/>
              </a:rPr>
              <a:t>.</a:t>
            </a:r>
            <a:endParaRPr lang="en-US" sz="1700" dirty="0"/>
          </a:p>
        </p:txBody>
      </p:sp>
    </p:spTree>
    <p:extLst>
      <p:ext uri="{BB962C8B-B14F-4D97-AF65-F5344CB8AC3E}">
        <p14:creationId xmlns:p14="http://schemas.microsoft.com/office/powerpoint/2010/main" val="2457711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0" y="1256113"/>
          <a:ext cx="9144000" cy="4987671"/>
        </p:xfrm>
        <a:graphic>
          <a:graphicData uri="http://schemas.openxmlformats.org/drawingml/2006/table">
            <a:tbl>
              <a:tblPr firstRow="1" bandRow="1">
                <a:tableStyleId>{00A15C55-8517-42AA-B614-E9B94910E393}</a:tableStyleId>
              </a:tblPr>
              <a:tblGrid>
                <a:gridCol w="2297909">
                  <a:extLst>
                    <a:ext uri="{9D8B030D-6E8A-4147-A177-3AD203B41FA5}">
                      <a16:colId xmlns:a16="http://schemas.microsoft.com/office/drawing/2014/main" val="20000"/>
                    </a:ext>
                  </a:extLst>
                </a:gridCol>
                <a:gridCol w="6846091">
                  <a:extLst>
                    <a:ext uri="{9D8B030D-6E8A-4147-A177-3AD203B41FA5}">
                      <a16:colId xmlns:a16="http://schemas.microsoft.com/office/drawing/2014/main" val="20001"/>
                    </a:ext>
                  </a:extLst>
                </a:gridCol>
              </a:tblGrid>
              <a:tr h="365000">
                <a:tc>
                  <a:txBody>
                    <a:bodyPr/>
                    <a:lstStyle/>
                    <a:p>
                      <a:r>
                        <a:rPr lang="en-US" sz="1800" dirty="0" smtClean="0">
                          <a:latin typeface="Calibri" panose="020F0502020204030204" pitchFamily="34" charset="0"/>
                        </a:rPr>
                        <a:t>Patient </a:t>
                      </a:r>
                      <a:r>
                        <a:rPr lang="en-US" sz="1800" baseline="0" dirty="0" smtClean="0">
                          <a:latin typeface="Calibri" panose="020F0502020204030204" pitchFamily="34" charset="0"/>
                        </a:rPr>
                        <a:t>Issue</a:t>
                      </a:r>
                      <a:endParaRPr lang="en-US" sz="1800" dirty="0">
                        <a:solidFill>
                          <a:srgbClr val="254061"/>
                        </a:solidFill>
                        <a:latin typeface="Calibri" panose="020F0502020204030204"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Calibri" panose="020F0502020204030204" pitchFamily="34" charset="0"/>
                        </a:rPr>
                        <a:t>Solution</a:t>
                      </a:r>
                      <a:endParaRPr lang="en-US" sz="1800" dirty="0" smtClean="0">
                        <a:solidFill>
                          <a:srgbClr val="254061"/>
                        </a:solidFill>
                        <a:latin typeface="Calibri" panose="020F0502020204030204" pitchFamily="34" charset="0"/>
                        <a:cs typeface="Arial" pitchFamily="34" charset="0"/>
                      </a:endParaRPr>
                    </a:p>
                  </a:txBody>
                  <a:tcPr/>
                </a:tc>
                <a:extLst>
                  <a:ext uri="{0D108BD9-81ED-4DB2-BD59-A6C34878D82A}">
                    <a16:rowId xmlns:a16="http://schemas.microsoft.com/office/drawing/2014/main" val="10000"/>
                  </a:ext>
                </a:extLst>
              </a:tr>
              <a:tr h="13725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Calibri" panose="020F0502020204030204" pitchFamily="34" charset="0"/>
                        </a:rPr>
                        <a:t>Fear and misconception</a:t>
                      </a:r>
                      <a:endParaRPr lang="en-US" sz="1400" dirty="0" smtClean="0">
                        <a:latin typeface="Calibri" panose="020F0502020204030204" pitchFamily="34" charset="0"/>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kern="1200" dirty="0" smtClean="0">
                          <a:latin typeface="Calibri" panose="020F0502020204030204" pitchFamily="34" charset="0"/>
                        </a:rPr>
                        <a:t>Educate</a:t>
                      </a:r>
                      <a:r>
                        <a:rPr lang="en-US" sz="1400" baseline="0" dirty="0" smtClean="0">
                          <a:latin typeface="Calibri" panose="020F0502020204030204" pitchFamily="34" charset="0"/>
                        </a:rPr>
                        <a:t> patients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smtClean="0">
                          <a:latin typeface="Calibri" panose="020F0502020204030204" pitchFamily="34" charset="0"/>
                        </a:rPr>
                        <a:t>Use written materials (i.e., vaccine information statements)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smtClean="0">
                          <a:latin typeface="Calibri" panose="020F0502020204030204" pitchFamily="34" charset="0"/>
                        </a:rPr>
                        <a:t>Discuss</a:t>
                      </a:r>
                    </a:p>
                    <a:p>
                      <a:pPr marL="457200" marR="0" lvl="1"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400" baseline="0" dirty="0" smtClean="0">
                          <a:latin typeface="Calibri" panose="020F0502020204030204" pitchFamily="34" charset="0"/>
                        </a:rPr>
                        <a:t>Pain of vaccination</a:t>
                      </a:r>
                    </a:p>
                    <a:p>
                      <a:pPr marL="457200" marR="0" lvl="1"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400" baseline="0" dirty="0" smtClean="0">
                          <a:latin typeface="Calibri" panose="020F0502020204030204" pitchFamily="34" charset="0"/>
                        </a:rPr>
                        <a:t>Safety of vaccines—thimerosal/autism</a:t>
                      </a:r>
                    </a:p>
                    <a:p>
                      <a:pPr marL="457200" marR="0" lvl="1"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400" baseline="0" dirty="0" smtClean="0">
                          <a:latin typeface="Calibri" panose="020F0502020204030204" pitchFamily="34" charset="0"/>
                        </a:rPr>
                        <a:t>Danger of illnesses caused by vaccines</a:t>
                      </a:r>
                      <a:endParaRPr lang="en-US" sz="1400" dirty="0" smtClean="0">
                        <a:latin typeface="Calibri" panose="020F0502020204030204" pitchFamily="34" charset="0"/>
                        <a:cs typeface="Arial" pitchFamily="34" charset="0"/>
                      </a:endParaRPr>
                    </a:p>
                  </a:txBody>
                  <a:tcPr/>
                </a:tc>
                <a:extLst>
                  <a:ext uri="{0D108BD9-81ED-4DB2-BD59-A6C34878D82A}">
                    <a16:rowId xmlns:a16="http://schemas.microsoft.com/office/drawing/2014/main" val="10001"/>
                  </a:ext>
                </a:extLst>
              </a:tr>
              <a:tr h="382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Calibri" panose="020F0502020204030204" pitchFamily="34" charset="0"/>
                        </a:rPr>
                        <a:t>Lack of Recommendation</a:t>
                      </a:r>
                      <a:endParaRPr lang="en-US" sz="1400" dirty="0" smtClean="0">
                        <a:latin typeface="Calibri" panose="020F0502020204030204" pitchFamily="34" charset="0"/>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kern="1200" dirty="0" smtClean="0">
                          <a:latin typeface="Calibri" panose="020F0502020204030204" pitchFamily="34" charset="0"/>
                        </a:rPr>
                        <a:t>Recommend</a:t>
                      </a:r>
                      <a:r>
                        <a:rPr lang="en-US" sz="1400" baseline="0" dirty="0" smtClean="0">
                          <a:latin typeface="Calibri" panose="020F0502020204030204" pitchFamily="34" charset="0"/>
                        </a:rPr>
                        <a:t> vaccination to all patients</a:t>
                      </a:r>
                      <a:endParaRPr lang="en-US" sz="1400" dirty="0" smtClean="0">
                        <a:latin typeface="Calibri" panose="020F0502020204030204" pitchFamily="34" charset="0"/>
                        <a:cs typeface="Arial" pitchFamily="34" charset="0"/>
                      </a:endParaRPr>
                    </a:p>
                  </a:txBody>
                  <a:tcPr anchor="ctr"/>
                </a:tc>
                <a:extLst>
                  <a:ext uri="{0D108BD9-81ED-4DB2-BD59-A6C34878D82A}">
                    <a16:rowId xmlns:a16="http://schemas.microsoft.com/office/drawing/2014/main" val="10002"/>
                  </a:ext>
                </a:extLst>
              </a:tr>
              <a:tr h="11558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Calibri" panose="020F0502020204030204" pitchFamily="34" charset="0"/>
                        </a:rPr>
                        <a:t>Lack of Access</a:t>
                      </a:r>
                      <a:endParaRPr lang="en-US" sz="1400" dirty="0" smtClean="0">
                        <a:latin typeface="Calibri" panose="020F0502020204030204" pitchFamily="34" charset="0"/>
                        <a:cs typeface="Arial" pitchFamily="34" charset="0"/>
                      </a:endParaRPr>
                    </a:p>
                  </a:txBody>
                  <a:tcPr anchor="ctr"/>
                </a:tc>
                <a:tc>
                  <a:txBody>
                    <a:bodyPr/>
                    <a:lstStyle/>
                    <a:p>
                      <a:pPr>
                        <a:spcBef>
                          <a:spcPts val="0"/>
                        </a:spcBef>
                      </a:pPr>
                      <a:r>
                        <a:rPr kumimoji="0" lang="en-US" sz="1400" kern="1200" dirty="0" smtClean="0">
                          <a:latin typeface="Calibri" panose="020F0502020204030204" pitchFamily="34" charset="0"/>
                        </a:rPr>
                        <a:t>Make it easier </a:t>
                      </a:r>
                      <a:r>
                        <a:rPr lang="en-US" sz="1400" baseline="0" dirty="0" smtClean="0">
                          <a:latin typeface="Calibri" panose="020F0502020204030204" pitchFamily="34" charset="0"/>
                        </a:rPr>
                        <a:t>for patients</a:t>
                      </a:r>
                    </a:p>
                    <a:p>
                      <a:pPr marL="457200" marR="0" lvl="1"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1400" kern="1200" baseline="0" dirty="0" smtClean="0">
                          <a:latin typeface="Calibri" panose="020F0502020204030204" pitchFamily="34" charset="0"/>
                        </a:rPr>
                        <a:t>Express vaccinations, extended hours</a:t>
                      </a:r>
                    </a:p>
                    <a:p>
                      <a:pPr marL="457200" marR="0" lvl="1"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1400" kern="1200" baseline="0" dirty="0" smtClean="0">
                          <a:latin typeface="Calibri" panose="020F0502020204030204" pitchFamily="34" charset="0"/>
                        </a:rPr>
                        <a:t>Extended vaccination season</a:t>
                      </a:r>
                    </a:p>
                    <a:p>
                      <a:pPr marL="457200" marR="0" lvl="1"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1400" kern="1200" baseline="0" dirty="0" smtClean="0">
                          <a:latin typeface="Calibri" panose="020F0502020204030204" pitchFamily="34" charset="0"/>
                        </a:rPr>
                        <a:t>Vaccination in nontraditional settings</a:t>
                      </a:r>
                    </a:p>
                    <a:p>
                      <a:pPr marL="457200" marR="0" lvl="1"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1400" kern="1200" baseline="0" dirty="0" smtClean="0">
                          <a:latin typeface="Calibri" panose="020F0502020204030204" pitchFamily="34" charset="0"/>
                        </a:rPr>
                        <a:t>Target hospitalized patients</a:t>
                      </a:r>
                      <a:endParaRPr kumimoji="0" lang="en-US" sz="1400" kern="1200" baseline="0" dirty="0" smtClean="0">
                        <a:solidFill>
                          <a:schemeClr val="dk1"/>
                        </a:solidFill>
                        <a:latin typeface="Calibri" panose="020F0502020204030204" pitchFamily="34" charset="0"/>
                        <a:ea typeface="+mn-ea"/>
                        <a:cs typeface="Arial" pitchFamily="34" charset="0"/>
                      </a:endParaRPr>
                    </a:p>
                  </a:txBody>
                  <a:tcPr/>
                </a:tc>
                <a:extLst>
                  <a:ext uri="{0D108BD9-81ED-4DB2-BD59-A6C34878D82A}">
                    <a16:rowId xmlns:a16="http://schemas.microsoft.com/office/drawing/2014/main" val="10003"/>
                  </a:ext>
                </a:extLst>
              </a:tr>
              <a:tr h="9429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Calibri" panose="020F0502020204030204" pitchFamily="34" charset="0"/>
                        </a:rPr>
                        <a:t>Lack of Awareness</a:t>
                      </a:r>
                      <a:endParaRPr lang="en-US" sz="1400" dirty="0" smtClean="0">
                        <a:latin typeface="Calibri" panose="020F0502020204030204" pitchFamily="34" charset="0"/>
                        <a:cs typeface="Arial" pitchFamily="34" charset="0"/>
                      </a:endParaRPr>
                    </a:p>
                  </a:txBody>
                  <a:tcPr anchor="ctr"/>
                </a:tc>
                <a:tc>
                  <a:txBody>
                    <a:bodyPr/>
                    <a:lstStyle/>
                    <a:p>
                      <a:pPr>
                        <a:spcBef>
                          <a:spcPts val="1400"/>
                        </a:spcBef>
                      </a:pPr>
                      <a:r>
                        <a:rPr kumimoji="0" lang="en-US" sz="1400" kern="1200" dirty="0" smtClean="0">
                          <a:latin typeface="Calibri" panose="020F0502020204030204" pitchFamily="34" charset="0"/>
                        </a:rPr>
                        <a:t>Communicate</a:t>
                      </a:r>
                      <a:r>
                        <a:rPr lang="en-US" sz="1400" baseline="0" dirty="0" smtClean="0">
                          <a:latin typeface="Calibri" panose="020F0502020204030204" pitchFamily="34" charset="0"/>
                        </a:rPr>
                        <a:t> with patients</a:t>
                      </a:r>
                    </a:p>
                    <a:p>
                      <a:pPr marL="693738" marR="0" lvl="1" indent="-236538"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1400" kern="1200" baseline="0" dirty="0" smtClean="0">
                          <a:latin typeface="Calibri" panose="020F0502020204030204" pitchFamily="34" charset="0"/>
                        </a:rPr>
                        <a:t>Telephone, letters/postcards, e-mail alerts</a:t>
                      </a:r>
                    </a:p>
                    <a:p>
                      <a:pPr marL="693738" marR="0" lvl="1" indent="-236538"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1400" kern="1200" baseline="0" dirty="0" smtClean="0">
                          <a:latin typeface="Calibri" panose="020F0502020204030204" pitchFamily="34" charset="0"/>
                        </a:rPr>
                        <a:t>“No one ever told me that.” – stress the importance of vaccination in the context of underlying disease</a:t>
                      </a:r>
                      <a:endParaRPr kumimoji="0" lang="en-US" sz="1400" kern="1200" baseline="0" dirty="0" smtClean="0">
                        <a:solidFill>
                          <a:schemeClr val="dk1"/>
                        </a:solidFill>
                        <a:latin typeface="Calibri" panose="020F0502020204030204" pitchFamily="34" charset="0"/>
                        <a:ea typeface="+mn-ea"/>
                        <a:cs typeface="Arial" pitchFamily="34" charset="0"/>
                      </a:endParaRPr>
                    </a:p>
                  </a:txBody>
                  <a:tcPr/>
                </a:tc>
                <a:extLst>
                  <a:ext uri="{0D108BD9-81ED-4DB2-BD59-A6C34878D82A}">
                    <a16:rowId xmlns:a16="http://schemas.microsoft.com/office/drawing/2014/main" val="10004"/>
                  </a:ext>
                </a:extLst>
              </a:tr>
              <a:tr h="382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Calibri" panose="020F0502020204030204" pitchFamily="34" charset="0"/>
                        </a:rPr>
                        <a:t>Inability to Pay</a:t>
                      </a:r>
                      <a:endParaRPr lang="en-US" sz="1400" dirty="0" smtClean="0">
                        <a:latin typeface="Calibri" panose="020F0502020204030204" pitchFamily="34" charset="0"/>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kern="1200" dirty="0" smtClean="0">
                          <a:latin typeface="Calibri" panose="020F0502020204030204" pitchFamily="34" charset="0"/>
                        </a:rPr>
                        <a:t>Discuss</a:t>
                      </a:r>
                      <a:r>
                        <a:rPr lang="en-US" sz="1400" dirty="0" smtClean="0">
                          <a:latin typeface="Calibri" panose="020F0502020204030204" pitchFamily="34" charset="0"/>
                        </a:rPr>
                        <a:t> options with patient</a:t>
                      </a:r>
                      <a:endParaRPr lang="en-US" sz="1400" dirty="0" smtClean="0">
                        <a:latin typeface="Calibri" panose="020F0502020204030204" pitchFamily="34" charset="0"/>
                        <a:cs typeface="Arial" pitchFamily="34" charset="0"/>
                      </a:endParaRPr>
                    </a:p>
                  </a:txBody>
                  <a:tcPr/>
                </a:tc>
                <a:extLst>
                  <a:ext uri="{0D108BD9-81ED-4DB2-BD59-A6C34878D82A}">
                    <a16:rowId xmlns:a16="http://schemas.microsoft.com/office/drawing/2014/main" val="10005"/>
                  </a:ext>
                </a:extLst>
              </a:tr>
              <a:tr h="382076">
                <a:tc>
                  <a:txBody>
                    <a:bodyPr/>
                    <a:lstStyle/>
                    <a:p>
                      <a:pPr algn="l"/>
                      <a:r>
                        <a:rPr lang="en-US" sz="1400" dirty="0" smtClean="0">
                          <a:latin typeface="Calibri" panose="020F0502020204030204" pitchFamily="34" charset="0"/>
                        </a:rPr>
                        <a:t>Language Barrier</a:t>
                      </a:r>
                      <a:endParaRPr lang="en-US" sz="1400" dirty="0" smtClean="0">
                        <a:latin typeface="Calibri" panose="020F0502020204030204" pitchFamily="34" charset="0"/>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Calibri" panose="020F0502020204030204" pitchFamily="34" charset="0"/>
                        </a:rPr>
                        <a:t>Use translated educational</a:t>
                      </a:r>
                      <a:r>
                        <a:rPr lang="en-US" sz="1400" baseline="0" dirty="0" smtClean="0">
                          <a:latin typeface="Calibri" panose="020F0502020204030204" pitchFamily="34" charset="0"/>
                        </a:rPr>
                        <a:t> </a:t>
                      </a:r>
                      <a:r>
                        <a:rPr lang="en-US" sz="1400" dirty="0" smtClean="0">
                          <a:latin typeface="Calibri" panose="020F0502020204030204" pitchFamily="34" charset="0"/>
                        </a:rPr>
                        <a:t>materials</a:t>
                      </a:r>
                      <a:endParaRPr lang="en-US" sz="1400" dirty="0" smtClean="0">
                        <a:latin typeface="Calibri" panose="020F0502020204030204" pitchFamily="34" charset="0"/>
                        <a:cs typeface="Arial" pitchFamily="34" charset="0"/>
                      </a:endParaRPr>
                    </a:p>
                  </a:txBody>
                  <a:tcPr/>
                </a:tc>
                <a:extLst>
                  <a:ext uri="{0D108BD9-81ED-4DB2-BD59-A6C34878D82A}">
                    <a16:rowId xmlns:a16="http://schemas.microsoft.com/office/drawing/2014/main" val="10006"/>
                  </a:ext>
                </a:extLst>
              </a:tr>
            </a:tbl>
          </a:graphicData>
        </a:graphic>
      </p:graphicFrame>
      <p:sp>
        <p:nvSpPr>
          <p:cNvPr id="3" name="Text Box 4"/>
          <p:cNvSpPr txBox="1">
            <a:spLocks noChangeArrowheads="1"/>
          </p:cNvSpPr>
          <p:nvPr/>
        </p:nvSpPr>
        <p:spPr bwMode="auto">
          <a:xfrm>
            <a:off x="6305488" y="6593682"/>
            <a:ext cx="2922595" cy="231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algn="r" eaLnBrk="1" hangingPunct="1">
              <a:lnSpc>
                <a:spcPct val="80000"/>
              </a:lnSpc>
            </a:pPr>
            <a:r>
              <a:rPr lang="en-US" sz="1100" dirty="0">
                <a:latin typeface="Calibri" pitchFamily="34" charset="0"/>
              </a:rPr>
              <a:t>Nichol KL. Cleve Clin J Med. </a:t>
            </a:r>
            <a:r>
              <a:rPr lang="en-US" sz="1100" dirty="0" smtClean="0">
                <a:latin typeface="Calibri" pitchFamily="34" charset="0"/>
              </a:rPr>
              <a:t>2006;73:1009-1015.</a:t>
            </a:r>
            <a:endParaRPr lang="en-US" sz="1100" dirty="0">
              <a:latin typeface="Calibri" pitchFamily="34" charset="0"/>
            </a:endParaRPr>
          </a:p>
        </p:txBody>
      </p:sp>
      <p:sp>
        <p:nvSpPr>
          <p:cNvPr id="4" name="TextBox 3"/>
          <p:cNvSpPr txBox="1"/>
          <p:nvPr/>
        </p:nvSpPr>
        <p:spPr>
          <a:xfrm>
            <a:off x="225725" y="161182"/>
            <a:ext cx="8563977" cy="830997"/>
          </a:xfrm>
          <a:prstGeom prst="rect">
            <a:avLst/>
          </a:prstGeom>
          <a:noFill/>
        </p:spPr>
        <p:txBody>
          <a:bodyPr wrap="square" rtlCol="0">
            <a:spAutoFit/>
          </a:bodyPr>
          <a:lstStyle/>
          <a:p>
            <a:r>
              <a:rPr lang="en-US" sz="3600" b="1" dirty="0" smtClean="0">
                <a:solidFill>
                  <a:srgbClr val="007C66"/>
                </a:solidFill>
                <a:latin typeface="Calibri"/>
                <a:ea typeface="Calibri" pitchFamily="34" charset="0"/>
                <a:cs typeface="Calibri"/>
              </a:rPr>
              <a:t>      Patient</a:t>
            </a:r>
            <a:r>
              <a:rPr lang="en-US" sz="4800" b="1" dirty="0" smtClean="0">
                <a:solidFill>
                  <a:srgbClr val="007C66"/>
                </a:solidFill>
                <a:latin typeface="Calibri"/>
                <a:cs typeface="Calibri"/>
              </a:rPr>
              <a:t> </a:t>
            </a:r>
            <a:r>
              <a:rPr lang="en-US" sz="3600" b="1" dirty="0">
                <a:solidFill>
                  <a:srgbClr val="007C66"/>
                </a:solidFill>
                <a:latin typeface="Calibri"/>
                <a:ea typeface="Calibri" pitchFamily="34" charset="0"/>
                <a:cs typeface="Calibri"/>
              </a:rPr>
              <a:t>Barriers</a:t>
            </a:r>
          </a:p>
        </p:txBody>
      </p:sp>
    </p:spTree>
    <p:extLst>
      <p:ext uri="{BB962C8B-B14F-4D97-AF65-F5344CB8AC3E}">
        <p14:creationId xmlns:p14="http://schemas.microsoft.com/office/powerpoint/2010/main" val="5902227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862" y="249054"/>
            <a:ext cx="8473423" cy="898120"/>
          </a:xfrm>
        </p:spPr>
        <p:txBody>
          <a:bodyPr/>
          <a:lstStyle/>
          <a:p>
            <a:r>
              <a:rPr lang="en-US" sz="3600" dirty="0" smtClean="0"/>
              <a:t>SHARE </a:t>
            </a:r>
            <a:br>
              <a:rPr lang="en-US" sz="3600" dirty="0" smtClean="0"/>
            </a:br>
            <a:r>
              <a:rPr lang="en-US" sz="2600" dirty="0" smtClean="0"/>
              <a:t>Mnemonic for helping vaccine hesitant patients/families</a:t>
            </a:r>
            <a:endParaRPr lang="en-US" sz="3600" dirty="0"/>
          </a:p>
        </p:txBody>
      </p:sp>
      <p:sp>
        <p:nvSpPr>
          <p:cNvPr id="3" name="Content Placeholder 2"/>
          <p:cNvSpPr>
            <a:spLocks noGrp="1"/>
          </p:cNvSpPr>
          <p:nvPr>
            <p:ph idx="1"/>
          </p:nvPr>
        </p:nvSpPr>
        <p:spPr>
          <a:xfrm>
            <a:off x="251373" y="1520599"/>
            <a:ext cx="8875776" cy="4648201"/>
          </a:xfrm>
        </p:spPr>
        <p:txBody>
          <a:bodyPr/>
          <a:lstStyle/>
          <a:p>
            <a:pPr lvl="0">
              <a:lnSpc>
                <a:spcPct val="115000"/>
              </a:lnSpc>
              <a:spcBef>
                <a:spcPts val="0"/>
              </a:spcBef>
              <a:spcAft>
                <a:spcPts val="600"/>
              </a:spcAft>
              <a:buFont typeface="Wingdings"/>
              <a:buChar char=""/>
            </a:pPr>
            <a:r>
              <a:rPr lang="en-US" sz="2800" dirty="0">
                <a:solidFill>
                  <a:srgbClr val="2EB135"/>
                </a:solidFill>
                <a:ea typeface="Calibri"/>
                <a:cs typeface="Times New Roman"/>
              </a:rPr>
              <a:t>S</a:t>
            </a:r>
            <a:r>
              <a:rPr lang="en-US" sz="2000" b="0" dirty="0">
                <a:solidFill>
                  <a:srgbClr val="2EB135"/>
                </a:solidFill>
                <a:ea typeface="Calibri"/>
                <a:cs typeface="Times New Roman"/>
              </a:rPr>
              <a:t>hare</a:t>
            </a:r>
            <a:r>
              <a:rPr lang="en-US" sz="2000" b="0" dirty="0">
                <a:solidFill>
                  <a:schemeClr val="tx1"/>
                </a:solidFill>
                <a:ea typeface="Calibri"/>
                <a:cs typeface="Times New Roman"/>
              </a:rPr>
              <a:t> </a:t>
            </a:r>
            <a:r>
              <a:rPr lang="en-US" sz="1800" b="0" dirty="0">
                <a:solidFill>
                  <a:schemeClr val="tx1"/>
                </a:solidFill>
                <a:ea typeface="Calibri"/>
                <a:cs typeface="Times New Roman"/>
              </a:rPr>
              <a:t>the reasons </a:t>
            </a:r>
            <a:r>
              <a:rPr lang="en-US" sz="1800" b="0" u="sng" dirty="0">
                <a:solidFill>
                  <a:schemeClr val="tx1"/>
                </a:solidFill>
                <a:ea typeface="Calibri"/>
                <a:cs typeface="Times New Roman"/>
              </a:rPr>
              <a:t>why </a:t>
            </a:r>
            <a:r>
              <a:rPr lang="en-US" sz="1800" b="0" u="sng" dirty="0" smtClean="0">
                <a:solidFill>
                  <a:schemeClr val="tx1"/>
                </a:solidFill>
                <a:ea typeface="Calibri"/>
                <a:cs typeface="Times New Roman"/>
              </a:rPr>
              <a:t>the recommended vaccines are </a:t>
            </a:r>
            <a:r>
              <a:rPr lang="en-US" sz="1800" b="0" u="sng" dirty="0">
                <a:solidFill>
                  <a:schemeClr val="tx1"/>
                </a:solidFill>
                <a:ea typeface="Calibri"/>
                <a:cs typeface="Times New Roman"/>
              </a:rPr>
              <a:t>right </a:t>
            </a:r>
            <a:r>
              <a:rPr lang="en-US" sz="1800" b="0" dirty="0">
                <a:solidFill>
                  <a:schemeClr val="tx1"/>
                </a:solidFill>
                <a:ea typeface="Calibri"/>
                <a:cs typeface="Times New Roman"/>
              </a:rPr>
              <a:t>for </a:t>
            </a:r>
            <a:r>
              <a:rPr lang="en-US" sz="1800" b="0" dirty="0" smtClean="0">
                <a:solidFill>
                  <a:schemeClr val="tx1"/>
                </a:solidFill>
                <a:ea typeface="Calibri"/>
                <a:cs typeface="Times New Roman"/>
              </a:rPr>
              <a:t>the </a:t>
            </a:r>
            <a:r>
              <a:rPr lang="en-US" sz="1800" b="0" dirty="0">
                <a:solidFill>
                  <a:schemeClr val="tx1"/>
                </a:solidFill>
                <a:ea typeface="Calibri"/>
                <a:cs typeface="Times New Roman"/>
              </a:rPr>
              <a:t>patient </a:t>
            </a:r>
            <a:r>
              <a:rPr lang="en-US" sz="1800" b="0" dirty="0" smtClean="0">
                <a:solidFill>
                  <a:schemeClr val="tx1"/>
                </a:solidFill>
                <a:ea typeface="Calibri"/>
                <a:cs typeface="Times New Roman"/>
              </a:rPr>
              <a:t>given age, health status, lifestyle, job, or other risk factors. </a:t>
            </a:r>
          </a:p>
          <a:p>
            <a:pPr lvl="0">
              <a:lnSpc>
                <a:spcPct val="115000"/>
              </a:lnSpc>
              <a:spcBef>
                <a:spcPts val="0"/>
              </a:spcBef>
              <a:spcAft>
                <a:spcPts val="600"/>
              </a:spcAft>
              <a:buFont typeface="Wingdings"/>
              <a:buChar char=""/>
            </a:pPr>
            <a:r>
              <a:rPr lang="en-US" sz="2800" dirty="0" smtClean="0">
                <a:solidFill>
                  <a:srgbClr val="2EB135"/>
                </a:solidFill>
                <a:ea typeface="Calibri"/>
                <a:cs typeface="Times New Roman"/>
              </a:rPr>
              <a:t>H</a:t>
            </a:r>
            <a:r>
              <a:rPr lang="en-US" sz="2000" b="0" dirty="0" smtClean="0">
                <a:solidFill>
                  <a:srgbClr val="2EB135"/>
                </a:solidFill>
                <a:ea typeface="Calibri"/>
                <a:cs typeface="Times New Roman"/>
              </a:rPr>
              <a:t>ighlight</a:t>
            </a:r>
            <a:r>
              <a:rPr lang="en-US" sz="2000" b="0" dirty="0" smtClean="0">
                <a:solidFill>
                  <a:schemeClr val="tx1"/>
                </a:solidFill>
                <a:ea typeface="Calibri"/>
                <a:cs typeface="Times New Roman"/>
              </a:rPr>
              <a:t> </a:t>
            </a:r>
            <a:r>
              <a:rPr lang="en-US" sz="1800" b="0" u="sng" dirty="0" smtClean="0">
                <a:solidFill>
                  <a:schemeClr val="tx1"/>
                </a:solidFill>
                <a:ea typeface="Calibri"/>
                <a:cs typeface="Times New Roman"/>
              </a:rPr>
              <a:t>your own experiences </a:t>
            </a:r>
            <a:r>
              <a:rPr lang="en-US" sz="1800" b="0" u="sng" dirty="0">
                <a:solidFill>
                  <a:schemeClr val="tx1"/>
                </a:solidFill>
                <a:ea typeface="Calibri"/>
                <a:cs typeface="Times New Roman"/>
              </a:rPr>
              <a:t>with </a:t>
            </a:r>
            <a:r>
              <a:rPr lang="en-US" sz="1800" b="0" u="sng" dirty="0" smtClean="0">
                <a:solidFill>
                  <a:schemeClr val="tx1"/>
                </a:solidFill>
                <a:ea typeface="Calibri"/>
                <a:cs typeface="Times New Roman"/>
              </a:rPr>
              <a:t>vaccination</a:t>
            </a:r>
            <a:r>
              <a:rPr lang="en-US" sz="1800" b="0" dirty="0" smtClean="0">
                <a:solidFill>
                  <a:schemeClr val="tx1"/>
                </a:solidFill>
                <a:ea typeface="Calibri"/>
                <a:cs typeface="Times New Roman"/>
              </a:rPr>
              <a:t> to reinforce benefits and strengthen confidence.</a:t>
            </a:r>
          </a:p>
          <a:p>
            <a:pPr lvl="0">
              <a:lnSpc>
                <a:spcPct val="115000"/>
              </a:lnSpc>
              <a:spcBef>
                <a:spcPts val="0"/>
              </a:spcBef>
              <a:spcAft>
                <a:spcPts val="600"/>
              </a:spcAft>
              <a:buFont typeface="Wingdings"/>
              <a:buChar char=""/>
            </a:pPr>
            <a:r>
              <a:rPr lang="en-US" sz="2800" dirty="0" smtClean="0">
                <a:solidFill>
                  <a:srgbClr val="2EB135"/>
                </a:solidFill>
                <a:ea typeface="Calibri"/>
                <a:cs typeface="Times New Roman"/>
              </a:rPr>
              <a:t>A</a:t>
            </a:r>
            <a:r>
              <a:rPr lang="en-US" sz="2000" b="0" dirty="0" smtClean="0">
                <a:solidFill>
                  <a:srgbClr val="2EB135"/>
                </a:solidFill>
                <a:ea typeface="Calibri"/>
                <a:cs typeface="Times New Roman"/>
              </a:rPr>
              <a:t>ddress</a:t>
            </a:r>
            <a:r>
              <a:rPr lang="en-US" sz="2000" b="0" dirty="0" smtClean="0">
                <a:solidFill>
                  <a:schemeClr val="tx1"/>
                </a:solidFill>
                <a:ea typeface="Calibri"/>
                <a:cs typeface="Times New Roman"/>
              </a:rPr>
              <a:t> </a:t>
            </a:r>
            <a:r>
              <a:rPr lang="en-US" sz="1800" b="0" u="sng" dirty="0">
                <a:solidFill>
                  <a:schemeClr val="tx1"/>
                </a:solidFill>
                <a:ea typeface="Calibri"/>
                <a:cs typeface="Times New Roman"/>
              </a:rPr>
              <a:t>patient questions and any concerns</a:t>
            </a:r>
            <a:r>
              <a:rPr lang="en-US" sz="1800" b="0" dirty="0">
                <a:solidFill>
                  <a:schemeClr val="tx1"/>
                </a:solidFill>
                <a:ea typeface="Calibri"/>
                <a:cs typeface="Times New Roman"/>
              </a:rPr>
              <a:t> about </a:t>
            </a:r>
            <a:r>
              <a:rPr lang="en-US" sz="1800" b="0" dirty="0" smtClean="0">
                <a:solidFill>
                  <a:schemeClr val="tx1"/>
                </a:solidFill>
                <a:ea typeface="Calibri"/>
                <a:cs typeface="Times New Roman"/>
              </a:rPr>
              <a:t>vaccines, including side effects, safety, and vaccine effectiveness, in </a:t>
            </a:r>
            <a:r>
              <a:rPr lang="en-US" sz="1800" b="0" dirty="0">
                <a:solidFill>
                  <a:schemeClr val="tx1"/>
                </a:solidFill>
                <a:ea typeface="Calibri"/>
                <a:cs typeface="Times New Roman"/>
              </a:rPr>
              <a:t>plain and understandable </a:t>
            </a:r>
            <a:r>
              <a:rPr lang="en-US" sz="1800" b="0" dirty="0" smtClean="0">
                <a:solidFill>
                  <a:schemeClr val="tx1"/>
                </a:solidFill>
                <a:ea typeface="Calibri"/>
                <a:cs typeface="Times New Roman"/>
              </a:rPr>
              <a:t>language. </a:t>
            </a:r>
            <a:endParaRPr lang="en-US" sz="1800" b="0" dirty="0">
              <a:solidFill>
                <a:schemeClr val="tx1"/>
              </a:solidFill>
              <a:ea typeface="Calibri"/>
              <a:cs typeface="Times New Roman"/>
            </a:endParaRPr>
          </a:p>
          <a:p>
            <a:pPr lvl="0">
              <a:lnSpc>
                <a:spcPct val="115000"/>
              </a:lnSpc>
              <a:spcBef>
                <a:spcPts val="0"/>
              </a:spcBef>
              <a:spcAft>
                <a:spcPts val="600"/>
              </a:spcAft>
              <a:buFont typeface="Wingdings"/>
              <a:buChar char=""/>
            </a:pPr>
            <a:r>
              <a:rPr lang="en-US" sz="2800" dirty="0">
                <a:solidFill>
                  <a:srgbClr val="2EB135"/>
                </a:solidFill>
                <a:ea typeface="Calibri"/>
                <a:cs typeface="Times New Roman"/>
              </a:rPr>
              <a:t>R</a:t>
            </a:r>
            <a:r>
              <a:rPr lang="en-US" sz="2000" b="0" dirty="0">
                <a:solidFill>
                  <a:srgbClr val="2EB135"/>
                </a:solidFill>
                <a:ea typeface="Calibri"/>
                <a:cs typeface="Times New Roman"/>
              </a:rPr>
              <a:t>emind</a:t>
            </a:r>
            <a:r>
              <a:rPr lang="en-US" sz="2000" b="0" dirty="0">
                <a:solidFill>
                  <a:schemeClr val="tx1"/>
                </a:solidFill>
                <a:ea typeface="Calibri"/>
                <a:cs typeface="Times New Roman"/>
              </a:rPr>
              <a:t> </a:t>
            </a:r>
            <a:r>
              <a:rPr lang="en-US" sz="1800" b="0" dirty="0">
                <a:solidFill>
                  <a:schemeClr val="tx1"/>
                </a:solidFill>
                <a:ea typeface="Calibri"/>
                <a:cs typeface="Times New Roman"/>
              </a:rPr>
              <a:t>patients </a:t>
            </a:r>
            <a:r>
              <a:rPr lang="en-US" sz="1800" b="0" dirty="0" smtClean="0">
                <a:solidFill>
                  <a:schemeClr val="tx1"/>
                </a:solidFill>
                <a:ea typeface="Calibri"/>
                <a:cs typeface="Times New Roman"/>
              </a:rPr>
              <a:t>that </a:t>
            </a:r>
            <a:r>
              <a:rPr lang="en-US" sz="1800" b="0" u="sng" dirty="0" smtClean="0">
                <a:solidFill>
                  <a:schemeClr val="tx1"/>
                </a:solidFill>
                <a:ea typeface="Calibri"/>
                <a:cs typeface="Times New Roman"/>
              </a:rPr>
              <a:t>many vaccine-preventable diseases are common</a:t>
            </a:r>
            <a:r>
              <a:rPr lang="en-US" sz="1800" b="0" dirty="0" smtClean="0">
                <a:solidFill>
                  <a:schemeClr val="tx1"/>
                </a:solidFill>
                <a:ea typeface="Calibri"/>
                <a:cs typeface="Times New Roman"/>
              </a:rPr>
              <a:t> in </a:t>
            </a:r>
            <a:r>
              <a:rPr lang="en-US" sz="1800" b="0" dirty="0">
                <a:solidFill>
                  <a:schemeClr val="tx1"/>
                </a:solidFill>
                <a:ea typeface="Calibri"/>
                <a:cs typeface="Times New Roman"/>
              </a:rPr>
              <a:t>the U.S. and can be </a:t>
            </a:r>
            <a:r>
              <a:rPr lang="en-US" sz="1800" b="0" dirty="0" smtClean="0">
                <a:solidFill>
                  <a:schemeClr val="tx1"/>
                </a:solidFill>
                <a:ea typeface="Calibri"/>
                <a:cs typeface="Times New Roman"/>
              </a:rPr>
              <a:t>serious for them.</a:t>
            </a:r>
          </a:p>
          <a:p>
            <a:pPr lvl="0">
              <a:lnSpc>
                <a:spcPct val="115000"/>
              </a:lnSpc>
              <a:spcBef>
                <a:spcPts val="0"/>
              </a:spcBef>
              <a:spcAft>
                <a:spcPts val="600"/>
              </a:spcAft>
              <a:buFont typeface="Wingdings"/>
              <a:buChar char=""/>
            </a:pPr>
            <a:r>
              <a:rPr lang="en-US" sz="2800" dirty="0" smtClean="0">
                <a:solidFill>
                  <a:srgbClr val="2EB135"/>
                </a:solidFill>
                <a:ea typeface="Calibri"/>
                <a:cs typeface="Times New Roman"/>
              </a:rPr>
              <a:t>E</a:t>
            </a:r>
            <a:r>
              <a:rPr lang="en-US" sz="2000" b="0" dirty="0" smtClean="0">
                <a:solidFill>
                  <a:srgbClr val="2EB135"/>
                </a:solidFill>
                <a:ea typeface="Calibri"/>
                <a:cs typeface="Times New Roman"/>
              </a:rPr>
              <a:t>xplain</a:t>
            </a:r>
            <a:r>
              <a:rPr lang="en-US" sz="2000" b="0" dirty="0" smtClean="0">
                <a:solidFill>
                  <a:schemeClr val="tx1"/>
                </a:solidFill>
                <a:ea typeface="Calibri"/>
                <a:cs typeface="Times New Roman"/>
              </a:rPr>
              <a:t> </a:t>
            </a:r>
            <a:r>
              <a:rPr lang="en-US" sz="1800" b="0" dirty="0">
                <a:solidFill>
                  <a:schemeClr val="tx1"/>
                </a:solidFill>
                <a:ea typeface="Calibri"/>
                <a:cs typeface="Times New Roman"/>
              </a:rPr>
              <a:t>the </a:t>
            </a:r>
            <a:r>
              <a:rPr lang="en-US" sz="1800" b="0" u="sng" dirty="0">
                <a:solidFill>
                  <a:schemeClr val="tx1"/>
                </a:solidFill>
                <a:ea typeface="Calibri"/>
                <a:cs typeface="Times New Roman"/>
              </a:rPr>
              <a:t>potential </a:t>
            </a:r>
            <a:r>
              <a:rPr lang="en-US" sz="1800" b="0" u="sng" dirty="0" smtClean="0">
                <a:solidFill>
                  <a:schemeClr val="tx1"/>
                </a:solidFill>
                <a:ea typeface="Calibri"/>
                <a:cs typeface="Times New Roman"/>
              </a:rPr>
              <a:t>costs </a:t>
            </a:r>
            <a:r>
              <a:rPr lang="en-US" sz="1800" b="0" u="sng" dirty="0">
                <a:solidFill>
                  <a:schemeClr val="tx1"/>
                </a:solidFill>
                <a:ea typeface="Calibri"/>
                <a:cs typeface="Times New Roman"/>
              </a:rPr>
              <a:t>of getting </a:t>
            </a:r>
            <a:r>
              <a:rPr lang="en-US" sz="1800" b="0" u="sng" dirty="0" smtClean="0">
                <a:solidFill>
                  <a:schemeClr val="tx1"/>
                </a:solidFill>
                <a:ea typeface="Calibri"/>
                <a:cs typeface="Times New Roman"/>
              </a:rPr>
              <a:t>VPDs</a:t>
            </a:r>
            <a:r>
              <a:rPr lang="en-US" sz="1800" b="0" dirty="0" smtClean="0">
                <a:solidFill>
                  <a:schemeClr val="tx1"/>
                </a:solidFill>
                <a:ea typeface="Calibri"/>
                <a:cs typeface="Times New Roman"/>
              </a:rPr>
              <a:t>, </a:t>
            </a:r>
            <a:r>
              <a:rPr lang="en-US" sz="1800" b="0" dirty="0">
                <a:solidFill>
                  <a:schemeClr val="tx1"/>
                </a:solidFill>
                <a:ea typeface="Calibri"/>
                <a:cs typeface="Times New Roman"/>
              </a:rPr>
              <a:t>including serious health effects, time lost </a:t>
            </a:r>
            <a:r>
              <a:rPr lang="en-US" sz="1800" b="0" dirty="0" smtClean="0">
                <a:solidFill>
                  <a:schemeClr val="tx1"/>
                </a:solidFill>
                <a:ea typeface="Calibri"/>
                <a:cs typeface="Times New Roman"/>
              </a:rPr>
              <a:t>(such as missing work or family obligations), </a:t>
            </a:r>
            <a:r>
              <a:rPr lang="en-US" sz="1800" b="0" dirty="0">
                <a:solidFill>
                  <a:schemeClr val="tx1"/>
                </a:solidFill>
                <a:ea typeface="Calibri"/>
                <a:cs typeface="Times New Roman"/>
              </a:rPr>
              <a:t>and financial costs. </a:t>
            </a:r>
            <a:endParaRPr lang="en-US" sz="1800" b="0" dirty="0">
              <a:solidFill>
                <a:schemeClr val="tx1"/>
              </a:solidFill>
            </a:endParaRPr>
          </a:p>
        </p:txBody>
      </p:sp>
      <p:sp>
        <p:nvSpPr>
          <p:cNvPr id="4" name="TextBox 3"/>
          <p:cNvSpPr txBox="1"/>
          <p:nvPr/>
        </p:nvSpPr>
        <p:spPr>
          <a:xfrm>
            <a:off x="5204548" y="5895872"/>
            <a:ext cx="3939452" cy="338554"/>
          </a:xfrm>
          <a:prstGeom prst="rect">
            <a:avLst/>
          </a:prstGeom>
          <a:noFill/>
        </p:spPr>
        <p:txBody>
          <a:bodyPr wrap="square" rtlCol="0">
            <a:spAutoFit/>
          </a:bodyPr>
          <a:lstStyle/>
          <a:p>
            <a:r>
              <a:rPr lang="en-US" sz="1600" dirty="0" smtClean="0"/>
              <a:t>VPDs= Vaccine Preventable Diseases</a:t>
            </a:r>
            <a:endParaRPr lang="en-US" sz="1600" dirty="0"/>
          </a:p>
        </p:txBody>
      </p:sp>
    </p:spTree>
    <p:extLst>
      <p:ext uri="{BB962C8B-B14F-4D97-AF65-F5344CB8AC3E}">
        <p14:creationId xmlns:p14="http://schemas.microsoft.com/office/powerpoint/2010/main" val="18722263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655" y="115614"/>
            <a:ext cx="8397766" cy="1147480"/>
          </a:xfrm>
        </p:spPr>
        <p:txBody>
          <a:bodyPr>
            <a:noAutofit/>
          </a:bodyPr>
          <a:lstStyle/>
          <a:p>
            <a:r>
              <a:rPr lang="en-US" sz="2800" dirty="0" smtClean="0"/>
              <a:t>If </a:t>
            </a:r>
            <a:r>
              <a:rPr lang="en-US" sz="2800" dirty="0"/>
              <a:t>p</a:t>
            </a:r>
            <a:r>
              <a:rPr lang="en-US" sz="2800" dirty="0" smtClean="0"/>
              <a:t>atients remain hesitant </a:t>
            </a:r>
            <a:br>
              <a:rPr lang="en-US" sz="2800" dirty="0" smtClean="0"/>
            </a:br>
            <a:r>
              <a:rPr lang="en-US" sz="2800" dirty="0" smtClean="0"/>
              <a:t>                      or </a:t>
            </a:r>
            <a:br>
              <a:rPr lang="en-US" sz="2800" dirty="0" smtClean="0"/>
            </a:br>
            <a:r>
              <a:rPr lang="en-US" sz="2800" dirty="0" smtClean="0"/>
              <a:t>are not ready to get vaccinated</a:t>
            </a:r>
            <a:endParaRPr lang="en-US" sz="2800" dirty="0"/>
          </a:p>
        </p:txBody>
      </p:sp>
      <p:sp>
        <p:nvSpPr>
          <p:cNvPr id="3" name="Content Placeholder 2"/>
          <p:cNvSpPr>
            <a:spLocks noGrp="1"/>
          </p:cNvSpPr>
          <p:nvPr>
            <p:ph sz="quarter" idx="1"/>
          </p:nvPr>
        </p:nvSpPr>
        <p:spPr>
          <a:xfrm>
            <a:off x="323968" y="1697147"/>
            <a:ext cx="8565717" cy="4572000"/>
          </a:xfrm>
        </p:spPr>
        <p:txBody>
          <a:bodyPr>
            <a:normAutofit lnSpcReduction="10000"/>
          </a:bodyPr>
          <a:lstStyle/>
          <a:p>
            <a:r>
              <a:rPr lang="en-US" b="1" dirty="0" smtClean="0">
                <a:solidFill>
                  <a:srgbClr val="2EB135"/>
                </a:solidFill>
              </a:rPr>
              <a:t>Emphasize </a:t>
            </a:r>
            <a:r>
              <a:rPr lang="en-US" b="1" i="1" dirty="0" smtClean="0">
                <a:solidFill>
                  <a:srgbClr val="2EB135"/>
                </a:solidFill>
              </a:rPr>
              <a:t>benefits </a:t>
            </a:r>
            <a:r>
              <a:rPr lang="en-US" b="0" dirty="0" smtClean="0">
                <a:solidFill>
                  <a:schemeClr val="tx1"/>
                </a:solidFill>
              </a:rPr>
              <a:t>of getting vaccinated TODAY</a:t>
            </a:r>
          </a:p>
          <a:p>
            <a:pPr lvl="1"/>
            <a:r>
              <a:rPr lang="en-US" sz="2400" dirty="0" smtClean="0"/>
              <a:t>Vaccination today will provide protection sooner</a:t>
            </a:r>
            <a:endParaRPr lang="en-US" sz="2400" b="0" dirty="0" smtClean="0">
              <a:solidFill>
                <a:schemeClr val="tx1"/>
              </a:solidFill>
            </a:endParaRPr>
          </a:p>
          <a:p>
            <a:r>
              <a:rPr lang="en-US" b="1" dirty="0" smtClean="0">
                <a:solidFill>
                  <a:srgbClr val="2EB135"/>
                </a:solidFill>
              </a:rPr>
              <a:t>Provide education</a:t>
            </a:r>
            <a:r>
              <a:rPr lang="en-US" b="0" dirty="0" smtClean="0">
                <a:solidFill>
                  <a:schemeClr val="tx1"/>
                </a:solidFill>
              </a:rPr>
              <a:t> materials or trusted websites</a:t>
            </a:r>
          </a:p>
          <a:p>
            <a:r>
              <a:rPr lang="en-US" b="1" dirty="0" smtClean="0">
                <a:solidFill>
                  <a:srgbClr val="2EB135"/>
                </a:solidFill>
              </a:rPr>
              <a:t>Send reminders </a:t>
            </a:r>
            <a:r>
              <a:rPr lang="en-US" b="0" dirty="0" smtClean="0">
                <a:solidFill>
                  <a:schemeClr val="tx1"/>
                </a:solidFill>
              </a:rPr>
              <a:t>about needed vaccines</a:t>
            </a:r>
          </a:p>
          <a:p>
            <a:r>
              <a:rPr lang="en-US" b="1" dirty="0" smtClean="0">
                <a:solidFill>
                  <a:srgbClr val="2EB135"/>
                </a:solidFill>
              </a:rPr>
              <a:t>Document the conversation </a:t>
            </a:r>
            <a:r>
              <a:rPr lang="en-US" b="0" dirty="0" smtClean="0">
                <a:solidFill>
                  <a:schemeClr val="tx1"/>
                </a:solidFill>
              </a:rPr>
              <a:t>in the patient record</a:t>
            </a:r>
          </a:p>
          <a:p>
            <a:pPr lvl="1"/>
            <a:r>
              <a:rPr lang="en-US" sz="2400" b="0" dirty="0" smtClean="0">
                <a:solidFill>
                  <a:srgbClr val="2EB135"/>
                </a:solidFill>
              </a:rPr>
              <a:t>Offer </a:t>
            </a:r>
            <a:r>
              <a:rPr lang="en-US" sz="2400" dirty="0" smtClean="0">
                <a:solidFill>
                  <a:srgbClr val="2EB135"/>
                </a:solidFill>
              </a:rPr>
              <a:t>‘drop</a:t>
            </a:r>
            <a:r>
              <a:rPr lang="en-US" sz="2400" b="0" dirty="0" smtClean="0">
                <a:solidFill>
                  <a:srgbClr val="2EB135"/>
                </a:solidFill>
              </a:rPr>
              <a:t> in vaccination</a:t>
            </a:r>
            <a:r>
              <a:rPr lang="en-US" sz="2400" b="0" dirty="0" smtClean="0">
                <a:solidFill>
                  <a:schemeClr val="tx1"/>
                </a:solidFill>
              </a:rPr>
              <a:t>’ or ‘shot only’ opportunity</a:t>
            </a:r>
          </a:p>
          <a:p>
            <a:pPr lvl="1"/>
            <a:r>
              <a:rPr lang="en-US" sz="2400" dirty="0">
                <a:solidFill>
                  <a:srgbClr val="2EB135"/>
                </a:solidFill>
              </a:rPr>
              <a:t>Note reason for refusal/delay</a:t>
            </a:r>
            <a:r>
              <a:rPr lang="en-US" sz="2400" dirty="0"/>
              <a:t>, leverage </a:t>
            </a:r>
            <a:r>
              <a:rPr lang="en-US" sz="2400" dirty="0" smtClean="0"/>
              <a:t>this at </a:t>
            </a:r>
            <a:r>
              <a:rPr lang="en-US" sz="2400" dirty="0"/>
              <a:t>future visit</a:t>
            </a:r>
          </a:p>
          <a:p>
            <a:pPr lvl="1"/>
            <a:r>
              <a:rPr lang="en-US" sz="2400" dirty="0" smtClean="0">
                <a:solidFill>
                  <a:srgbClr val="2EB135"/>
                </a:solidFill>
              </a:rPr>
              <a:t>Plan </a:t>
            </a:r>
            <a:r>
              <a:rPr lang="en-US" sz="2400" dirty="0">
                <a:solidFill>
                  <a:srgbClr val="2EB135"/>
                </a:solidFill>
              </a:rPr>
              <a:t>to </a:t>
            </a:r>
            <a:r>
              <a:rPr lang="en-US" sz="2400" dirty="0" smtClean="0">
                <a:solidFill>
                  <a:srgbClr val="2EB135"/>
                </a:solidFill>
              </a:rPr>
              <a:t>continue the conversation</a:t>
            </a:r>
            <a:r>
              <a:rPr lang="en-US" sz="2400" dirty="0" smtClean="0"/>
              <a:t> or vaccinate </a:t>
            </a:r>
            <a:r>
              <a:rPr lang="en-US" sz="2400" dirty="0"/>
              <a:t>at next </a:t>
            </a:r>
            <a:r>
              <a:rPr lang="en-US" sz="2400" dirty="0" smtClean="0"/>
              <a:t>visit, specify this in your documentation</a:t>
            </a:r>
          </a:p>
          <a:p>
            <a:pPr lvl="1"/>
            <a:r>
              <a:rPr lang="en-US" sz="2400" dirty="0" smtClean="0"/>
              <a:t>‘</a:t>
            </a:r>
            <a:r>
              <a:rPr lang="en-US" sz="2400" b="1" dirty="0" smtClean="0">
                <a:solidFill>
                  <a:srgbClr val="2EB135"/>
                </a:solidFill>
              </a:rPr>
              <a:t>Close the deal</a:t>
            </a:r>
            <a:r>
              <a:rPr lang="en-US" sz="2400" dirty="0" smtClean="0"/>
              <a:t>’ by following up and vaccinating as planned!</a:t>
            </a:r>
            <a:endParaRPr lang="en-US" sz="2400" dirty="0"/>
          </a:p>
        </p:txBody>
      </p:sp>
    </p:spTree>
    <p:extLst>
      <p:ext uri="{BB962C8B-B14F-4D97-AF65-F5344CB8AC3E}">
        <p14:creationId xmlns:p14="http://schemas.microsoft.com/office/powerpoint/2010/main" val="32953972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740" y="129985"/>
            <a:ext cx="8153400" cy="990600"/>
          </a:xfrm>
        </p:spPr>
        <p:txBody>
          <a:bodyPr/>
          <a:lstStyle/>
          <a:p>
            <a:r>
              <a:rPr lang="en-US" dirty="0" smtClean="0"/>
              <a:t>2. Reminder – Recall</a:t>
            </a:r>
            <a:endParaRPr lang="en-US" dirty="0"/>
          </a:p>
        </p:txBody>
      </p:sp>
      <p:sp>
        <p:nvSpPr>
          <p:cNvPr id="3" name="Content Placeholder 2"/>
          <p:cNvSpPr>
            <a:spLocks noGrp="1"/>
          </p:cNvSpPr>
          <p:nvPr>
            <p:ph sz="quarter" idx="1"/>
          </p:nvPr>
        </p:nvSpPr>
        <p:spPr>
          <a:xfrm>
            <a:off x="445273" y="1490165"/>
            <a:ext cx="8340918" cy="4689846"/>
          </a:xfrm>
        </p:spPr>
        <p:txBody>
          <a:bodyPr/>
          <a:lstStyle/>
          <a:p>
            <a:pPr marL="0" indent="0">
              <a:buNone/>
            </a:pPr>
            <a:r>
              <a:rPr lang="en-US" sz="2800" b="1" dirty="0" smtClean="0"/>
              <a:t>Strategy to remind patients that vaccines are </a:t>
            </a:r>
          </a:p>
          <a:p>
            <a:pPr marL="0" indent="0">
              <a:buNone/>
            </a:pPr>
            <a:r>
              <a:rPr lang="en-US" sz="2800" b="1" dirty="0"/>
              <a:t>	</a:t>
            </a:r>
            <a:r>
              <a:rPr lang="en-US" sz="2800" b="1" dirty="0" smtClean="0"/>
              <a:t>due (reminder) or </a:t>
            </a:r>
          </a:p>
          <a:p>
            <a:pPr marL="0" indent="0">
              <a:buNone/>
            </a:pPr>
            <a:r>
              <a:rPr lang="en-US" sz="2800" b="1" dirty="0"/>
              <a:t>	</a:t>
            </a:r>
            <a:r>
              <a:rPr lang="en-US" sz="2800" b="1" dirty="0" smtClean="0"/>
              <a:t>late (recall)</a:t>
            </a:r>
          </a:p>
          <a:p>
            <a:r>
              <a:rPr lang="en-US" sz="2800" dirty="0" smtClean="0"/>
              <a:t>Multiple potential delivery methods </a:t>
            </a:r>
          </a:p>
          <a:p>
            <a:pPr marL="0" indent="0">
              <a:buNone/>
            </a:pPr>
            <a:r>
              <a:rPr lang="en-US" sz="2800" dirty="0"/>
              <a:t>	</a:t>
            </a:r>
            <a:r>
              <a:rPr lang="en-US" sz="2400" dirty="0" smtClean="0"/>
              <a:t>(telephone, letter, email, text) </a:t>
            </a:r>
            <a:endParaRPr lang="en-US" sz="2400" dirty="0"/>
          </a:p>
          <a:p>
            <a:r>
              <a:rPr lang="en-US" sz="2800" dirty="0" smtClean="0"/>
              <a:t>Include materials targeted to patient-specific risks  	</a:t>
            </a:r>
            <a:r>
              <a:rPr lang="en-US" sz="2400" dirty="0" smtClean="0"/>
              <a:t>(asthma, diabetes, HIV, smokers,...)</a:t>
            </a:r>
          </a:p>
          <a:p>
            <a:r>
              <a:rPr lang="en-US" sz="2800" dirty="0" smtClean="0"/>
              <a:t>Shown to increase in vaccination coverage 12 – 20%</a:t>
            </a:r>
            <a:endParaRPr lang="en-US" sz="2800" dirty="0"/>
          </a:p>
        </p:txBody>
      </p:sp>
      <p:sp>
        <p:nvSpPr>
          <p:cNvPr id="4" name="TextBox 3"/>
          <p:cNvSpPr txBox="1"/>
          <p:nvPr/>
        </p:nvSpPr>
        <p:spPr>
          <a:xfrm>
            <a:off x="3484107" y="6331668"/>
            <a:ext cx="4772393" cy="461665"/>
          </a:xfrm>
          <a:prstGeom prst="rect">
            <a:avLst/>
          </a:prstGeom>
          <a:noFill/>
        </p:spPr>
        <p:txBody>
          <a:bodyPr wrap="square" rtlCol="0">
            <a:spAutoFit/>
          </a:bodyPr>
          <a:lstStyle/>
          <a:p>
            <a:r>
              <a:rPr lang="en-US" sz="1200" dirty="0" smtClean="0">
                <a:latin typeface="Calibri" pitchFamily="34" charset="0"/>
              </a:rPr>
              <a:t>Guide </a:t>
            </a:r>
            <a:r>
              <a:rPr lang="en-US" sz="1200" dirty="0">
                <a:latin typeface="Calibri" pitchFamily="34" charset="0"/>
              </a:rPr>
              <a:t>to Community Preventive </a:t>
            </a:r>
            <a:r>
              <a:rPr lang="en-US" sz="1200" dirty="0" smtClean="0">
                <a:latin typeface="Calibri" pitchFamily="34" charset="0"/>
              </a:rPr>
              <a:t>Services </a:t>
            </a:r>
            <a:r>
              <a:rPr lang="en-US" sz="1200" dirty="0">
                <a:latin typeface="Calibri" pitchFamily="34" charset="0"/>
                <a:hlinkClick r:id="rId3"/>
              </a:rPr>
              <a:t>http://www.thecommunityguide.org/vaccines/</a:t>
            </a:r>
            <a:r>
              <a:rPr lang="en-US" sz="1200" dirty="0" smtClean="0">
                <a:latin typeface="Calibri" pitchFamily="34" charset="0"/>
                <a:hlinkClick r:id="rId3"/>
              </a:rPr>
              <a:t>clientreminder.html</a:t>
            </a:r>
            <a:r>
              <a:rPr lang="en-US" sz="1200" dirty="0" smtClean="0">
                <a:latin typeface="Calibri" pitchFamily="34" charset="0"/>
              </a:rPr>
              <a:t> </a:t>
            </a:r>
            <a:endParaRPr lang="en-US" sz="1200" dirty="0">
              <a:latin typeface="Calibri" pitchFamily="34" charset="0"/>
            </a:endParaRPr>
          </a:p>
        </p:txBody>
      </p:sp>
    </p:spTree>
    <p:extLst>
      <p:ext uri="{BB962C8B-B14F-4D97-AF65-F5344CB8AC3E}">
        <p14:creationId xmlns:p14="http://schemas.microsoft.com/office/powerpoint/2010/main" val="29577563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t="15727" r="2542"/>
          <a:stretch/>
        </p:blipFill>
        <p:spPr>
          <a:xfrm>
            <a:off x="0" y="1219200"/>
            <a:ext cx="9144000" cy="5002924"/>
          </a:xfrm>
          <a:prstGeom prst="rect">
            <a:avLst/>
          </a:prstGeom>
        </p:spPr>
      </p:pic>
      <p:sp>
        <p:nvSpPr>
          <p:cNvPr id="2" name="Title 1"/>
          <p:cNvSpPr>
            <a:spLocks noGrp="1"/>
          </p:cNvSpPr>
          <p:nvPr>
            <p:ph type="title"/>
          </p:nvPr>
        </p:nvSpPr>
        <p:spPr/>
        <p:txBody>
          <a:bodyPr/>
          <a:lstStyle/>
          <a:p>
            <a:r>
              <a:rPr lang="en-US" dirty="0" smtClean="0"/>
              <a:t>Sample Reminder Notice</a:t>
            </a:r>
            <a:endParaRPr lang="en-US" dirty="0"/>
          </a:p>
        </p:txBody>
      </p:sp>
    </p:spTree>
    <p:extLst>
      <p:ext uri="{BB962C8B-B14F-4D97-AF65-F5344CB8AC3E}">
        <p14:creationId xmlns:p14="http://schemas.microsoft.com/office/powerpoint/2010/main" val="25069240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705" y="156880"/>
            <a:ext cx="8153400" cy="990600"/>
          </a:xfrm>
        </p:spPr>
        <p:txBody>
          <a:bodyPr/>
          <a:lstStyle/>
          <a:p>
            <a:r>
              <a:rPr lang="en-US" dirty="0" smtClean="0"/>
              <a:t>3. Chart/Provider Reminders</a:t>
            </a:r>
            <a:endParaRPr lang="en-US" dirty="0"/>
          </a:p>
        </p:txBody>
      </p:sp>
      <p:sp>
        <p:nvSpPr>
          <p:cNvPr id="3" name="Content Placeholder 2"/>
          <p:cNvSpPr>
            <a:spLocks noGrp="1"/>
          </p:cNvSpPr>
          <p:nvPr>
            <p:ph sz="quarter" idx="1"/>
          </p:nvPr>
        </p:nvSpPr>
        <p:spPr>
          <a:xfrm>
            <a:off x="272133" y="1490165"/>
            <a:ext cx="8721222" cy="4778982"/>
          </a:xfrm>
        </p:spPr>
        <p:txBody>
          <a:bodyPr/>
          <a:lstStyle/>
          <a:p>
            <a:r>
              <a:rPr lang="en-US" dirty="0" smtClean="0"/>
              <a:t>Effective strategy to </a:t>
            </a:r>
            <a:r>
              <a:rPr lang="en-US" dirty="0"/>
              <a:t>a</a:t>
            </a:r>
            <a:r>
              <a:rPr lang="en-US" dirty="0" smtClean="0"/>
              <a:t>lerting provider/team that patients are due for vaccines</a:t>
            </a:r>
          </a:p>
          <a:p>
            <a:r>
              <a:rPr lang="en-US" dirty="0" smtClean="0"/>
              <a:t>Can be accomplished via </a:t>
            </a:r>
          </a:p>
          <a:p>
            <a:pPr lvl="1"/>
            <a:r>
              <a:rPr lang="en-US" dirty="0"/>
              <a:t>R</a:t>
            </a:r>
            <a:r>
              <a:rPr lang="en-US" dirty="0" smtClean="0"/>
              <a:t>eview conducted in advance [part of pre-visit planning]</a:t>
            </a:r>
          </a:p>
          <a:p>
            <a:pPr lvl="1"/>
            <a:r>
              <a:rPr lang="en-US" dirty="0" smtClean="0"/>
              <a:t>EMR alert at the point of care</a:t>
            </a:r>
          </a:p>
          <a:p>
            <a:pPr lvl="1"/>
            <a:r>
              <a:rPr lang="en-US" dirty="0" smtClean="0"/>
              <a:t>Sticker or flag (on the front of a paper chart)</a:t>
            </a:r>
          </a:p>
          <a:p>
            <a:r>
              <a:rPr lang="en-US" dirty="0" smtClean="0"/>
              <a:t>Shown to increase vaccination 12 – 16% overall</a:t>
            </a:r>
          </a:p>
          <a:p>
            <a:r>
              <a:rPr lang="en-US" dirty="0" smtClean="0"/>
              <a:t>EHR based alerts have been shown to result in</a:t>
            </a:r>
            <a:r>
              <a:rPr lang="en-US" dirty="0"/>
              <a:t> </a:t>
            </a:r>
            <a:r>
              <a:rPr lang="en-US" dirty="0" smtClean="0"/>
              <a:t>up to 50% increase in influenza and pneumococcal vaccinations.</a:t>
            </a:r>
            <a:endParaRPr lang="en-US" dirty="0"/>
          </a:p>
        </p:txBody>
      </p:sp>
      <p:sp>
        <p:nvSpPr>
          <p:cNvPr id="4" name="TextBox 3"/>
          <p:cNvSpPr txBox="1"/>
          <p:nvPr/>
        </p:nvSpPr>
        <p:spPr>
          <a:xfrm>
            <a:off x="3577477" y="6337118"/>
            <a:ext cx="5079774" cy="461665"/>
          </a:xfrm>
          <a:prstGeom prst="rect">
            <a:avLst/>
          </a:prstGeom>
          <a:noFill/>
        </p:spPr>
        <p:txBody>
          <a:bodyPr wrap="square" rtlCol="0">
            <a:spAutoFit/>
          </a:bodyPr>
          <a:lstStyle/>
          <a:p>
            <a:r>
              <a:rPr lang="en-US" sz="1200" dirty="0">
                <a:latin typeface="Calibri" pitchFamily="34" charset="0"/>
                <a:hlinkClick r:id="rId3"/>
              </a:rPr>
              <a:t>http://archinte.jamanetwork.com/article.aspx?articleid=</a:t>
            </a:r>
            <a:r>
              <a:rPr lang="en-US" sz="1200" dirty="0" smtClean="0">
                <a:latin typeface="Calibri" pitchFamily="34" charset="0"/>
                <a:hlinkClick r:id="rId3"/>
              </a:rPr>
              <a:t>1105941</a:t>
            </a:r>
            <a:endParaRPr lang="en-US" sz="1200" dirty="0" smtClean="0">
              <a:latin typeface="Calibri" pitchFamily="34" charset="0"/>
            </a:endParaRPr>
          </a:p>
          <a:p>
            <a:r>
              <a:rPr lang="en-US" sz="1200" dirty="0">
                <a:latin typeface="Calibri" pitchFamily="34" charset="0"/>
                <a:hlinkClick r:id="rId4"/>
              </a:rPr>
              <a:t>http://www.thecommunityguide.org/vaccines/</a:t>
            </a:r>
            <a:r>
              <a:rPr lang="en-US" sz="1200" dirty="0" smtClean="0">
                <a:latin typeface="Calibri" pitchFamily="34" charset="0"/>
                <a:hlinkClick r:id="rId4"/>
              </a:rPr>
              <a:t>providerreminder.html</a:t>
            </a:r>
            <a:r>
              <a:rPr lang="en-US" sz="1200" dirty="0" smtClean="0">
                <a:latin typeface="Calibri" pitchFamily="34" charset="0"/>
              </a:rPr>
              <a:t> </a:t>
            </a:r>
            <a:endParaRPr lang="en-US" sz="1200" dirty="0">
              <a:latin typeface="Calibri" pitchFamily="34" charset="0"/>
            </a:endParaRPr>
          </a:p>
        </p:txBody>
      </p:sp>
    </p:spTree>
    <p:extLst>
      <p:ext uri="{BB962C8B-B14F-4D97-AF65-F5344CB8AC3E}">
        <p14:creationId xmlns:p14="http://schemas.microsoft.com/office/powerpoint/2010/main" val="41178117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740" y="147915"/>
            <a:ext cx="8153400" cy="990600"/>
          </a:xfrm>
        </p:spPr>
        <p:txBody>
          <a:bodyPr/>
          <a:lstStyle/>
          <a:p>
            <a:r>
              <a:rPr lang="en-US" dirty="0" smtClean="0"/>
              <a:t>Overview	</a:t>
            </a:r>
            <a:endParaRPr lang="en-US" dirty="0"/>
          </a:p>
        </p:txBody>
      </p:sp>
      <p:sp>
        <p:nvSpPr>
          <p:cNvPr id="3" name="Content Placeholder 2"/>
          <p:cNvSpPr>
            <a:spLocks noGrp="1"/>
          </p:cNvSpPr>
          <p:nvPr>
            <p:ph idx="1"/>
          </p:nvPr>
        </p:nvSpPr>
        <p:spPr>
          <a:xfrm>
            <a:off x="579258" y="1589567"/>
            <a:ext cx="8159002" cy="4572000"/>
          </a:xfrm>
        </p:spPr>
        <p:txBody>
          <a:bodyPr>
            <a:normAutofit/>
          </a:bodyPr>
          <a:lstStyle/>
          <a:p>
            <a:r>
              <a:rPr lang="en-US" dirty="0" smtClean="0">
                <a:solidFill>
                  <a:schemeClr val="bg1">
                    <a:lumMod val="65000"/>
                  </a:schemeClr>
                </a:solidFill>
              </a:rPr>
              <a:t>Module 1 – Science of Adult Immunization</a:t>
            </a:r>
          </a:p>
          <a:p>
            <a:r>
              <a:rPr lang="en-US" dirty="0" smtClean="0"/>
              <a:t>Module 2 – Quality Improvement in Adult Immunization</a:t>
            </a:r>
          </a:p>
          <a:p>
            <a:pPr lvl="2">
              <a:buClrTx/>
            </a:pPr>
            <a:r>
              <a:rPr lang="en-US" sz="2400" dirty="0" smtClean="0"/>
              <a:t>Standards for Adult Immunization Practice</a:t>
            </a:r>
          </a:p>
          <a:p>
            <a:pPr lvl="2">
              <a:buClrTx/>
            </a:pPr>
            <a:r>
              <a:rPr lang="en-US" sz="2400" dirty="0" smtClean="0"/>
              <a:t>Strategies to Increase Adult Immunization</a:t>
            </a:r>
          </a:p>
          <a:p>
            <a:pPr lvl="2">
              <a:buClrTx/>
            </a:pPr>
            <a:r>
              <a:rPr lang="en-US" sz="2400" dirty="0" smtClean="0"/>
              <a:t>What is Quality Improvement?</a:t>
            </a:r>
          </a:p>
          <a:p>
            <a:pPr lvl="2">
              <a:buClrTx/>
            </a:pPr>
            <a:r>
              <a:rPr lang="en-US" sz="2400" dirty="0" smtClean="0"/>
              <a:t>Example Quality Improvement Projects</a:t>
            </a:r>
          </a:p>
          <a:p>
            <a:pPr lvl="2">
              <a:buClrTx/>
            </a:pPr>
            <a:r>
              <a:rPr lang="en-US" sz="2400" dirty="0" smtClean="0"/>
              <a:t>Additional Resources</a:t>
            </a:r>
          </a:p>
        </p:txBody>
      </p:sp>
    </p:spTree>
    <p:extLst>
      <p:ext uri="{BB962C8B-B14F-4D97-AF65-F5344CB8AC3E}">
        <p14:creationId xmlns:p14="http://schemas.microsoft.com/office/powerpoint/2010/main" val="1193667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670" y="165845"/>
            <a:ext cx="8153400" cy="990600"/>
          </a:xfrm>
        </p:spPr>
        <p:txBody>
          <a:bodyPr/>
          <a:lstStyle/>
          <a:p>
            <a:r>
              <a:rPr lang="en-US" dirty="0"/>
              <a:t>4</a:t>
            </a:r>
            <a:r>
              <a:rPr lang="en-US" dirty="0" smtClean="0"/>
              <a:t>. Standing Orders Protocol (SOPs)</a:t>
            </a:r>
            <a:endParaRPr lang="en-US" dirty="0"/>
          </a:p>
        </p:txBody>
      </p:sp>
      <p:sp>
        <p:nvSpPr>
          <p:cNvPr id="3" name="Content Placeholder 2"/>
          <p:cNvSpPr>
            <a:spLocks noGrp="1"/>
          </p:cNvSpPr>
          <p:nvPr>
            <p:ph sz="quarter" idx="1"/>
          </p:nvPr>
        </p:nvSpPr>
        <p:spPr>
          <a:xfrm>
            <a:off x="168463" y="1516081"/>
            <a:ext cx="8975537" cy="4645486"/>
          </a:xfrm>
        </p:spPr>
        <p:txBody>
          <a:bodyPr/>
          <a:lstStyle/>
          <a:p>
            <a:r>
              <a:rPr lang="en-US" dirty="0" smtClean="0"/>
              <a:t>Strategy to avoid missed vaccination opportunities by allowing non – physician providers to administer vaccines without direct physician involvement</a:t>
            </a:r>
          </a:p>
          <a:p>
            <a:pPr lvl="1"/>
            <a:r>
              <a:rPr lang="en-US" dirty="0" smtClean="0"/>
              <a:t>Require education and team-based care</a:t>
            </a:r>
          </a:p>
          <a:p>
            <a:pPr lvl="1"/>
            <a:r>
              <a:rPr lang="en-US" dirty="0" smtClean="0"/>
              <a:t>Often coupled with pre-visit planning, reminder-recall</a:t>
            </a:r>
          </a:p>
          <a:p>
            <a:r>
              <a:rPr lang="en-US" dirty="0"/>
              <a:t>Recommended by many groups, including: </a:t>
            </a:r>
          </a:p>
          <a:p>
            <a:pPr lvl="1"/>
            <a:r>
              <a:rPr lang="en-US" dirty="0"/>
              <a:t>CDC Advisory Committee on Immunization Practices (ACIP)</a:t>
            </a:r>
          </a:p>
          <a:p>
            <a:pPr lvl="1"/>
            <a:r>
              <a:rPr lang="en-US" dirty="0"/>
              <a:t>U.S. Preventive Services Task Force</a:t>
            </a:r>
          </a:p>
          <a:p>
            <a:r>
              <a:rPr lang="en-US" dirty="0" smtClean="0"/>
              <a:t>Endorsed by CMS specifically for use in Immunization</a:t>
            </a:r>
          </a:p>
        </p:txBody>
      </p:sp>
    </p:spTree>
    <p:extLst>
      <p:ext uri="{BB962C8B-B14F-4D97-AF65-F5344CB8AC3E}">
        <p14:creationId xmlns:p14="http://schemas.microsoft.com/office/powerpoint/2010/main" val="36711634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740" y="156880"/>
            <a:ext cx="8153400" cy="990600"/>
          </a:xfrm>
        </p:spPr>
        <p:txBody>
          <a:bodyPr/>
          <a:lstStyle/>
          <a:p>
            <a:r>
              <a:rPr lang="en-US" dirty="0" smtClean="0"/>
              <a:t>Benefits of Standing Orders</a:t>
            </a:r>
            <a:endParaRPr lang="en-US" dirty="0"/>
          </a:p>
        </p:txBody>
      </p:sp>
      <p:sp>
        <p:nvSpPr>
          <p:cNvPr id="3" name="Content Placeholder 2"/>
          <p:cNvSpPr>
            <a:spLocks noGrp="1"/>
          </p:cNvSpPr>
          <p:nvPr>
            <p:ph sz="quarter" idx="1"/>
          </p:nvPr>
        </p:nvSpPr>
        <p:spPr>
          <a:xfrm>
            <a:off x="570292" y="1688182"/>
            <a:ext cx="8295411" cy="4572000"/>
          </a:xfrm>
        </p:spPr>
        <p:txBody>
          <a:bodyPr/>
          <a:lstStyle/>
          <a:p>
            <a:r>
              <a:rPr lang="en-US" dirty="0" smtClean="0"/>
              <a:t>Improve immunization rates</a:t>
            </a:r>
          </a:p>
          <a:p>
            <a:r>
              <a:rPr lang="en-US" dirty="0" smtClean="0"/>
              <a:t>Empower non-physician staff</a:t>
            </a:r>
          </a:p>
          <a:p>
            <a:r>
              <a:rPr lang="en-US" dirty="0" smtClean="0"/>
              <a:t>Free up physician time for other important pt. care</a:t>
            </a:r>
          </a:p>
          <a:p>
            <a:r>
              <a:rPr lang="en-US" dirty="0" smtClean="0"/>
              <a:t>Help meet quality metrics</a:t>
            </a:r>
          </a:p>
          <a:p>
            <a:r>
              <a:rPr lang="en-US" dirty="0" smtClean="0"/>
              <a:t>Can be implemented in inpatient and outpatient settings</a:t>
            </a:r>
          </a:p>
          <a:p>
            <a:r>
              <a:rPr lang="en-US" dirty="0" smtClean="0"/>
              <a:t>Approved by CMS </a:t>
            </a:r>
            <a:r>
              <a:rPr lang="en-US" u="sng" dirty="0" smtClean="0"/>
              <a:t>Specifically</a:t>
            </a:r>
            <a:r>
              <a:rPr lang="en-US" dirty="0" smtClean="0"/>
              <a:t> for Vaccination</a:t>
            </a:r>
            <a:endParaRPr lang="en-US" dirty="0"/>
          </a:p>
        </p:txBody>
      </p:sp>
    </p:spTree>
    <p:extLst>
      <p:ext uri="{BB962C8B-B14F-4D97-AF65-F5344CB8AC3E}">
        <p14:creationId xmlns:p14="http://schemas.microsoft.com/office/powerpoint/2010/main" val="19279144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740" y="228600"/>
            <a:ext cx="8153400" cy="990600"/>
          </a:xfrm>
        </p:spPr>
        <p:txBody>
          <a:bodyPr/>
          <a:lstStyle/>
          <a:p>
            <a:r>
              <a:rPr lang="en-US" dirty="0" smtClean="0"/>
              <a:t>Basic Procedure under Standing Order</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Recommend vaccination</a:t>
            </a:r>
          </a:p>
          <a:p>
            <a:pPr lvl="1"/>
            <a:r>
              <a:rPr lang="en-US" dirty="0" smtClean="0"/>
              <a:t>“Your </a:t>
            </a:r>
            <a:r>
              <a:rPr lang="en-US" dirty="0"/>
              <a:t>doctor strongly recommends flu vaccines and wants you to have it – may I give it to </a:t>
            </a:r>
            <a:r>
              <a:rPr lang="en-US" dirty="0" smtClean="0"/>
              <a:t>you now?”</a:t>
            </a:r>
          </a:p>
          <a:p>
            <a:pPr lvl="1"/>
            <a:r>
              <a:rPr lang="en-US" dirty="0" smtClean="0"/>
              <a:t>If patient has concerns, may defer to provider</a:t>
            </a:r>
            <a:endParaRPr lang="en-US" dirty="0"/>
          </a:p>
          <a:p>
            <a:r>
              <a:rPr lang="en-US" dirty="0" smtClean="0"/>
              <a:t>Screen for contraindications and precautions</a:t>
            </a:r>
          </a:p>
          <a:p>
            <a:r>
              <a:rPr lang="en-US" dirty="0" smtClean="0"/>
              <a:t>Provide appropriate Vaccine </a:t>
            </a:r>
            <a:r>
              <a:rPr lang="en-US" dirty="0"/>
              <a:t>I</a:t>
            </a:r>
            <a:r>
              <a:rPr lang="en-US" dirty="0" smtClean="0"/>
              <a:t>nformation </a:t>
            </a:r>
            <a:r>
              <a:rPr lang="en-US" dirty="0"/>
              <a:t>S</a:t>
            </a:r>
            <a:r>
              <a:rPr lang="en-US" dirty="0" smtClean="0"/>
              <a:t>tatement (VIS)</a:t>
            </a:r>
          </a:p>
          <a:p>
            <a:r>
              <a:rPr lang="en-US" dirty="0" smtClean="0"/>
              <a:t>Administer vaccine</a:t>
            </a:r>
          </a:p>
          <a:p>
            <a:r>
              <a:rPr lang="en-US" dirty="0" smtClean="0"/>
              <a:t>Document vaccine administration</a:t>
            </a:r>
          </a:p>
          <a:p>
            <a:r>
              <a:rPr lang="en-US" dirty="0" smtClean="0"/>
              <a:t>Route to provider for order signature</a:t>
            </a:r>
            <a:endParaRPr lang="en-US" dirty="0"/>
          </a:p>
        </p:txBody>
      </p:sp>
    </p:spTree>
    <p:extLst>
      <p:ext uri="{BB962C8B-B14F-4D97-AF65-F5344CB8AC3E}">
        <p14:creationId xmlns:p14="http://schemas.microsoft.com/office/powerpoint/2010/main" val="23857651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775" y="156880"/>
            <a:ext cx="8153400" cy="990600"/>
          </a:xfrm>
        </p:spPr>
        <p:txBody>
          <a:bodyPr>
            <a:normAutofit/>
          </a:bodyPr>
          <a:lstStyle/>
          <a:p>
            <a:r>
              <a:rPr lang="en-US" sz="3100" dirty="0" smtClean="0"/>
              <a:t>Standing Orders Protocols are Effective</a:t>
            </a:r>
            <a:endParaRPr lang="en-US" sz="3100" dirty="0"/>
          </a:p>
        </p:txBody>
      </p:sp>
      <p:pic>
        <p:nvPicPr>
          <p:cNvPr id="9" name="Picture 8"/>
          <p:cNvPicPr>
            <a:picLocks noChangeAspect="1"/>
          </p:cNvPicPr>
          <p:nvPr/>
        </p:nvPicPr>
        <p:blipFill>
          <a:blip r:embed="rId2"/>
          <a:stretch>
            <a:fillRect/>
          </a:stretch>
        </p:blipFill>
        <p:spPr>
          <a:xfrm>
            <a:off x="1" y="1566041"/>
            <a:ext cx="5552632" cy="4677103"/>
          </a:xfrm>
          <a:prstGeom prst="rect">
            <a:avLst/>
          </a:prstGeom>
        </p:spPr>
      </p:pic>
      <p:sp>
        <p:nvSpPr>
          <p:cNvPr id="10" name="TextBox 9"/>
          <p:cNvSpPr txBox="1"/>
          <p:nvPr/>
        </p:nvSpPr>
        <p:spPr>
          <a:xfrm>
            <a:off x="5559971" y="2501462"/>
            <a:ext cx="3472145" cy="2308324"/>
          </a:xfrm>
          <a:prstGeom prst="rect">
            <a:avLst/>
          </a:prstGeom>
          <a:noFill/>
        </p:spPr>
        <p:txBody>
          <a:bodyPr wrap="square" rtlCol="0">
            <a:spAutoFit/>
          </a:bodyPr>
          <a:lstStyle/>
          <a:p>
            <a:pPr marL="285750" indent="-285750">
              <a:buFont typeface="Arial" pitchFamily="34" charset="0"/>
              <a:buChar char="•"/>
            </a:pPr>
            <a:r>
              <a:rPr lang="en-US" i="1" dirty="0" smtClean="0">
                <a:latin typeface="Calibri" pitchFamily="34" charset="0"/>
              </a:rPr>
              <a:t>Pharmacotherapy2007;27:729-733</a:t>
            </a:r>
            <a:endParaRPr lang="en-US" i="1" dirty="0">
              <a:latin typeface="Calibri" pitchFamily="34" charset="0"/>
            </a:endParaRPr>
          </a:p>
          <a:p>
            <a:pPr marL="285750" indent="-285750">
              <a:buFont typeface="Arial" pitchFamily="34" charset="0"/>
              <a:buChar char="•"/>
            </a:pPr>
            <a:r>
              <a:rPr lang="en-US" i="1" dirty="0" smtClean="0">
                <a:latin typeface="Calibri" pitchFamily="34" charset="0"/>
              </a:rPr>
              <a:t>Journal </a:t>
            </a:r>
            <a:r>
              <a:rPr lang="en-US" i="1" dirty="0">
                <a:latin typeface="Calibri" pitchFamily="34" charset="0"/>
              </a:rPr>
              <a:t>of American Geriatric Society2005;53:1008-1010</a:t>
            </a:r>
          </a:p>
          <a:p>
            <a:pPr marL="285750" indent="-285750">
              <a:buFont typeface="Arial" pitchFamily="34" charset="0"/>
              <a:buChar char="•"/>
            </a:pPr>
            <a:r>
              <a:rPr lang="en-US" i="1" dirty="0" smtClean="0">
                <a:latin typeface="Calibri" pitchFamily="34" charset="0"/>
              </a:rPr>
              <a:t>American </a:t>
            </a:r>
            <a:r>
              <a:rPr lang="en-US" i="1" dirty="0">
                <a:latin typeface="Calibri" pitchFamily="34" charset="0"/>
              </a:rPr>
              <a:t>Journal of Kidney Diseases2009;54:6-9</a:t>
            </a:r>
          </a:p>
          <a:p>
            <a:pPr marL="285750" indent="-285750">
              <a:buFont typeface="Arial" pitchFamily="34" charset="0"/>
              <a:buChar char="•"/>
            </a:pPr>
            <a:r>
              <a:rPr lang="en-US" i="1" dirty="0">
                <a:latin typeface="Calibri" pitchFamily="34" charset="0"/>
              </a:rPr>
              <a:t>American Journal of Preventive Medicine2000;18(1S):</a:t>
            </a:r>
            <a:r>
              <a:rPr lang="en-US" dirty="0">
                <a:latin typeface="Calibri" pitchFamily="34" charset="0"/>
              </a:rPr>
              <a:t>92-6</a:t>
            </a:r>
          </a:p>
        </p:txBody>
      </p:sp>
    </p:spTree>
    <p:extLst>
      <p:ext uri="{BB962C8B-B14F-4D97-AF65-F5344CB8AC3E}">
        <p14:creationId xmlns:p14="http://schemas.microsoft.com/office/powerpoint/2010/main" val="42572791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775" y="147915"/>
            <a:ext cx="8153400" cy="990600"/>
          </a:xfrm>
        </p:spPr>
        <p:txBody>
          <a:bodyPr/>
          <a:lstStyle/>
          <a:p>
            <a:r>
              <a:rPr lang="en-US" dirty="0" smtClean="0"/>
              <a:t>Standing Orders Resources</a:t>
            </a:r>
            <a:endParaRPr lang="en-US" dirty="0"/>
          </a:p>
        </p:txBody>
      </p:sp>
      <p:sp>
        <p:nvSpPr>
          <p:cNvPr id="5" name="Content Placeholder 4"/>
          <p:cNvSpPr>
            <a:spLocks noGrp="1"/>
          </p:cNvSpPr>
          <p:nvPr>
            <p:ph sz="quarter" idx="1"/>
          </p:nvPr>
        </p:nvSpPr>
        <p:spPr>
          <a:xfrm>
            <a:off x="73572" y="1589567"/>
            <a:ext cx="8996857" cy="4572000"/>
          </a:xfrm>
        </p:spPr>
        <p:txBody>
          <a:bodyPr>
            <a:normAutofit/>
          </a:bodyPr>
          <a:lstStyle/>
          <a:p>
            <a:r>
              <a:rPr lang="en-US" dirty="0" smtClean="0"/>
              <a:t>ACP’s </a:t>
            </a:r>
            <a:r>
              <a:rPr lang="en-US" dirty="0"/>
              <a:t>I Raise the Rates Webinar-</a:t>
            </a:r>
            <a:r>
              <a:rPr lang="en-US" i="1" dirty="0"/>
              <a:t>Standing Orders-A Model to Fit Your Practice </a:t>
            </a:r>
            <a:r>
              <a:rPr lang="en-US" sz="1900" u="sng" dirty="0">
                <a:hlinkClick r:id="rId2"/>
              </a:rPr>
              <a:t>https://www.acponline.org/sites/default/files/documents/clinical_information/resources/adult_immunization/final_nov_2015_standing_orders_webinar.pptx</a:t>
            </a:r>
            <a:endParaRPr lang="en-US" sz="1900" dirty="0"/>
          </a:p>
          <a:p>
            <a:r>
              <a:rPr lang="en-US" dirty="0" smtClean="0"/>
              <a:t>Toolkit with sample protocols, best practices, and useful  resources </a:t>
            </a:r>
          </a:p>
          <a:p>
            <a:pPr lvl="1"/>
            <a:r>
              <a:rPr lang="en-US" sz="1900" dirty="0" smtClean="0">
                <a:hlinkClick r:id="rId3"/>
              </a:rPr>
              <a:t>www.immunizationed.org/standingorders</a:t>
            </a:r>
            <a:endParaRPr lang="en-US" sz="1900" dirty="0" smtClean="0"/>
          </a:p>
          <a:p>
            <a:r>
              <a:rPr lang="en-US" sz="3000" dirty="0" smtClean="0"/>
              <a:t>Other examples </a:t>
            </a:r>
            <a:r>
              <a:rPr lang="en-US" sz="3000" dirty="0"/>
              <a:t>of </a:t>
            </a:r>
            <a:r>
              <a:rPr lang="en-US" sz="3000" dirty="0" smtClean="0"/>
              <a:t>SOPs</a:t>
            </a:r>
          </a:p>
          <a:p>
            <a:pPr lvl="1"/>
            <a:r>
              <a:rPr lang="en-US" sz="1900" dirty="0" smtClean="0">
                <a:hlinkClick r:id="rId4"/>
              </a:rPr>
              <a:t>www.immunize.org/standingorders/</a:t>
            </a:r>
            <a:endParaRPr lang="en-US" sz="1900" dirty="0" smtClean="0"/>
          </a:p>
          <a:p>
            <a:pPr lvl="1"/>
            <a:r>
              <a:rPr lang="en-US" sz="1900" dirty="0" smtClean="0">
                <a:hlinkClick r:id="rId5"/>
              </a:rPr>
              <a:t>www.mass.gov/Eeohhs2/docs/dph/cdc/immunization/mso</a:t>
            </a:r>
            <a:r>
              <a:rPr lang="en-US" sz="1700" dirty="0" smtClean="0">
                <a:hlinkClick r:id="rId5"/>
              </a:rPr>
              <a:t>_protocols_general.pdf</a:t>
            </a:r>
            <a:endParaRPr lang="en-US" sz="1700" dirty="0" smtClean="0"/>
          </a:p>
          <a:p>
            <a:pPr lvl="1"/>
            <a:r>
              <a:rPr lang="en-US" sz="1900" dirty="0" smtClean="0">
                <a:hlinkClick r:id="rId6"/>
              </a:rPr>
              <a:t>www.nyc.gov/html/doh/html/imm/flu-ptk6.shtml</a:t>
            </a:r>
            <a:r>
              <a:rPr lang="en-US" sz="1900" dirty="0" smtClean="0"/>
              <a:t> </a:t>
            </a:r>
            <a:endParaRPr lang="en-US" sz="1900" dirty="0"/>
          </a:p>
          <a:p>
            <a:endParaRPr lang="en-US" dirty="0"/>
          </a:p>
          <a:p>
            <a:endParaRPr lang="en-US" dirty="0"/>
          </a:p>
        </p:txBody>
      </p:sp>
    </p:spTree>
    <p:extLst>
      <p:ext uri="{BB962C8B-B14F-4D97-AF65-F5344CB8AC3E}">
        <p14:creationId xmlns:p14="http://schemas.microsoft.com/office/powerpoint/2010/main" val="15725317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968" y="147915"/>
            <a:ext cx="8552758" cy="990600"/>
          </a:xfrm>
        </p:spPr>
        <p:txBody>
          <a:bodyPr>
            <a:normAutofit/>
          </a:bodyPr>
          <a:lstStyle/>
          <a:p>
            <a:r>
              <a:rPr lang="en-US" dirty="0" smtClean="0"/>
              <a:t>Inpatient Protocol Examples</a:t>
            </a:r>
            <a:endParaRPr lang="en-US" dirty="0"/>
          </a:p>
        </p:txBody>
      </p:sp>
      <p:sp>
        <p:nvSpPr>
          <p:cNvPr id="3" name="Content Placeholder 2"/>
          <p:cNvSpPr>
            <a:spLocks noGrp="1"/>
          </p:cNvSpPr>
          <p:nvPr>
            <p:ph sz="quarter" idx="1"/>
          </p:nvPr>
        </p:nvSpPr>
        <p:spPr>
          <a:xfrm>
            <a:off x="388762" y="1589567"/>
            <a:ext cx="8513882" cy="4572000"/>
          </a:xfrm>
        </p:spPr>
        <p:txBody>
          <a:bodyPr>
            <a:normAutofit fontScale="92500" lnSpcReduction="10000"/>
          </a:bodyPr>
          <a:lstStyle/>
          <a:p>
            <a:r>
              <a:rPr lang="en-US" dirty="0" smtClean="0"/>
              <a:t>Pre-printed admissions order forms including </a:t>
            </a:r>
            <a:r>
              <a:rPr lang="en-US" dirty="0"/>
              <a:t>	</a:t>
            </a:r>
            <a:r>
              <a:rPr lang="en-US" dirty="0" smtClean="0"/>
              <a:t>vaccine/immunization order</a:t>
            </a:r>
          </a:p>
          <a:p>
            <a:r>
              <a:rPr lang="en-US" dirty="0" smtClean="0"/>
              <a:t>Nursing – based</a:t>
            </a:r>
          </a:p>
          <a:p>
            <a:pPr lvl="1"/>
            <a:r>
              <a:rPr lang="en-US" dirty="0" smtClean="0"/>
              <a:t>Nurse screens for eligibility and either vaccinates by standing order or puts preprinted order on chart for physician</a:t>
            </a:r>
          </a:p>
          <a:p>
            <a:r>
              <a:rPr lang="en-US" dirty="0" smtClean="0"/>
              <a:t>Pharmacy – based</a:t>
            </a:r>
          </a:p>
          <a:p>
            <a:pPr lvl="1"/>
            <a:r>
              <a:rPr lang="en-US" dirty="0" smtClean="0"/>
              <a:t>Pharmacist </a:t>
            </a:r>
            <a:r>
              <a:rPr lang="en-US" dirty="0"/>
              <a:t>screens for eligibility using age, medications, or diagnoses with computer facilitation</a:t>
            </a:r>
          </a:p>
          <a:p>
            <a:r>
              <a:rPr lang="en-US" dirty="0" smtClean="0"/>
              <a:t>Computer – enabled</a:t>
            </a:r>
          </a:p>
          <a:p>
            <a:pPr lvl="1"/>
            <a:r>
              <a:rPr lang="en-US" dirty="0" smtClean="0"/>
              <a:t>Physician </a:t>
            </a:r>
            <a:r>
              <a:rPr lang="en-US" dirty="0"/>
              <a:t>order entry screens or pharmacy as above</a:t>
            </a:r>
          </a:p>
        </p:txBody>
      </p:sp>
    </p:spTree>
    <p:extLst>
      <p:ext uri="{BB962C8B-B14F-4D97-AF65-F5344CB8AC3E}">
        <p14:creationId xmlns:p14="http://schemas.microsoft.com/office/powerpoint/2010/main" val="14872604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739" y="183774"/>
            <a:ext cx="8153400" cy="990600"/>
          </a:xfrm>
        </p:spPr>
        <p:txBody>
          <a:bodyPr>
            <a:noAutofit/>
          </a:bodyPr>
          <a:lstStyle/>
          <a:p>
            <a:r>
              <a:rPr lang="en-US" sz="3400" dirty="0" smtClean="0"/>
              <a:t>5. Immunization Information Systems (IIS): </a:t>
            </a:r>
            <a:br>
              <a:rPr lang="en-US" sz="3400" dirty="0" smtClean="0"/>
            </a:br>
            <a:r>
              <a:rPr lang="en-US" sz="3400" dirty="0" smtClean="0"/>
              <a:t>    State Lifespan Registries </a:t>
            </a:r>
            <a:endParaRPr lang="en-US" sz="3400" dirty="0"/>
          </a:p>
        </p:txBody>
      </p:sp>
      <p:sp>
        <p:nvSpPr>
          <p:cNvPr id="3" name="Content Placeholder 2"/>
          <p:cNvSpPr>
            <a:spLocks noGrp="1"/>
          </p:cNvSpPr>
          <p:nvPr>
            <p:ph sz="quarter" idx="1"/>
          </p:nvPr>
        </p:nvSpPr>
        <p:spPr>
          <a:xfrm>
            <a:off x="298051" y="1464057"/>
            <a:ext cx="8729407" cy="4703932"/>
          </a:xfrm>
        </p:spPr>
        <p:txBody>
          <a:bodyPr/>
          <a:lstStyle/>
          <a:p>
            <a:r>
              <a:rPr lang="en-US" sz="2600" dirty="0"/>
              <a:t>IIS (registries) are confidential, population-based, computerized databases that record all immunization doses administered by participating providers in a given </a:t>
            </a:r>
            <a:r>
              <a:rPr lang="en-US" sz="2600" dirty="0" smtClean="0"/>
              <a:t>area</a:t>
            </a:r>
          </a:p>
          <a:p>
            <a:pPr lvl="1"/>
            <a:r>
              <a:rPr lang="en-US" sz="2100" dirty="0" smtClean="0"/>
              <a:t>IIS capabilities vary by state and locality</a:t>
            </a:r>
          </a:p>
          <a:p>
            <a:pPr lvl="1"/>
            <a:r>
              <a:rPr lang="en-US" sz="2100" dirty="0" smtClean="0"/>
              <a:t>Generally have robust vaccinations records for children; adult data is more variable</a:t>
            </a:r>
          </a:p>
          <a:p>
            <a:r>
              <a:rPr lang="en-US" sz="2600" dirty="0" smtClean="0"/>
              <a:t>Due to the mobility of the U.S. population, IIS will be critical to easily access complete vaccine histories</a:t>
            </a:r>
          </a:p>
          <a:p>
            <a:pPr lvl="1"/>
            <a:r>
              <a:rPr lang="en-US" sz="2100" dirty="0" smtClean="0"/>
              <a:t>Multiple </a:t>
            </a:r>
            <a:r>
              <a:rPr lang="en-US" sz="2100" dirty="0"/>
              <a:t>vaccine providers and locations for adults </a:t>
            </a:r>
            <a:endParaRPr lang="en-US" sz="2100" dirty="0" smtClean="0"/>
          </a:p>
          <a:p>
            <a:pPr lvl="1"/>
            <a:r>
              <a:rPr lang="en-US" sz="2100" dirty="0" smtClean="0"/>
              <a:t>Need for systematic reporting to IIS</a:t>
            </a:r>
          </a:p>
          <a:p>
            <a:pPr lvl="1"/>
            <a:r>
              <a:rPr lang="en-US" sz="2100" dirty="0" smtClean="0"/>
              <a:t>Interoperability/data sharing between IIS systems= needed!</a:t>
            </a:r>
          </a:p>
          <a:p>
            <a:pPr lvl="1"/>
            <a:endParaRPr lang="en-US" dirty="0"/>
          </a:p>
          <a:p>
            <a:endParaRPr lang="en-US" dirty="0"/>
          </a:p>
        </p:txBody>
      </p:sp>
      <p:sp>
        <p:nvSpPr>
          <p:cNvPr id="4" name="TextBox 3"/>
          <p:cNvSpPr txBox="1"/>
          <p:nvPr/>
        </p:nvSpPr>
        <p:spPr>
          <a:xfrm>
            <a:off x="1792885" y="6418608"/>
            <a:ext cx="7386919" cy="276999"/>
          </a:xfrm>
          <a:prstGeom prst="rect">
            <a:avLst/>
          </a:prstGeom>
          <a:noFill/>
        </p:spPr>
        <p:txBody>
          <a:bodyPr wrap="square" rtlCol="0">
            <a:spAutoFit/>
          </a:bodyPr>
          <a:lstStyle/>
          <a:p>
            <a:pPr lvl="4"/>
            <a:r>
              <a:rPr lang="en-US" sz="1200" dirty="0">
                <a:latin typeface="Calibri" pitchFamily="34" charset="0"/>
                <a:hlinkClick r:id="rId3"/>
              </a:rPr>
              <a:t>http://www.cdc.gov/vaccines/programs/iis/contacts-registry-staff.html</a:t>
            </a:r>
            <a:r>
              <a:rPr lang="en-US" sz="1200" dirty="0">
                <a:latin typeface="Calibri" pitchFamily="34" charset="0"/>
              </a:rPr>
              <a:t>   </a:t>
            </a:r>
          </a:p>
        </p:txBody>
      </p:sp>
    </p:spTree>
    <p:extLst>
      <p:ext uri="{BB962C8B-B14F-4D97-AF65-F5344CB8AC3E}">
        <p14:creationId xmlns:p14="http://schemas.microsoft.com/office/powerpoint/2010/main" val="28933649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739" y="129984"/>
            <a:ext cx="8153400" cy="990600"/>
          </a:xfrm>
        </p:spPr>
        <p:txBody>
          <a:bodyPr>
            <a:normAutofit/>
          </a:bodyPr>
          <a:lstStyle/>
          <a:p>
            <a:r>
              <a:rPr lang="en-US" dirty="0" smtClean="0"/>
              <a:t>IIS Goals and Submitting Data </a:t>
            </a:r>
            <a:endParaRPr lang="en-US" dirty="0"/>
          </a:p>
        </p:txBody>
      </p:sp>
      <p:sp>
        <p:nvSpPr>
          <p:cNvPr id="3" name="Content Placeholder 2"/>
          <p:cNvSpPr>
            <a:spLocks noGrp="1"/>
          </p:cNvSpPr>
          <p:nvPr>
            <p:ph sz="quarter" idx="1"/>
          </p:nvPr>
        </p:nvSpPr>
        <p:spPr>
          <a:xfrm>
            <a:off x="0" y="1482420"/>
            <a:ext cx="9144000" cy="4739704"/>
          </a:xfrm>
        </p:spPr>
        <p:txBody>
          <a:bodyPr/>
          <a:lstStyle/>
          <a:p>
            <a:r>
              <a:rPr lang="en-US" sz="2300" dirty="0" smtClean="0"/>
              <a:t>Goals:</a:t>
            </a:r>
          </a:p>
          <a:p>
            <a:pPr lvl="1"/>
            <a:r>
              <a:rPr lang="en-US" sz="2000" dirty="0" smtClean="0"/>
              <a:t>Ensure </a:t>
            </a:r>
            <a:r>
              <a:rPr lang="en-US" sz="2000" dirty="0"/>
              <a:t>appropriate delivery of </a:t>
            </a:r>
            <a:r>
              <a:rPr lang="en-US" sz="2000" dirty="0" smtClean="0"/>
              <a:t>immunizations </a:t>
            </a:r>
            <a:r>
              <a:rPr lang="en-US" sz="2000" dirty="0"/>
              <a:t>to a </a:t>
            </a:r>
            <a:r>
              <a:rPr lang="en-US" sz="2000" dirty="0" smtClean="0"/>
              <a:t>population</a:t>
            </a:r>
          </a:p>
          <a:p>
            <a:pPr lvl="1"/>
            <a:r>
              <a:rPr lang="en-US" sz="2000" dirty="0" smtClean="0"/>
              <a:t>Support </a:t>
            </a:r>
            <a:r>
              <a:rPr lang="en-US" sz="2000" dirty="0"/>
              <a:t>delivery of clinical immunization services at the point of immunization </a:t>
            </a:r>
            <a:r>
              <a:rPr lang="en-US" sz="2000" dirty="0" smtClean="0"/>
              <a:t>administration</a:t>
            </a:r>
          </a:p>
          <a:p>
            <a:pPr lvl="1"/>
            <a:r>
              <a:rPr lang="en-US" sz="2000" dirty="0" smtClean="0"/>
              <a:t>Maintain </a:t>
            </a:r>
            <a:r>
              <a:rPr lang="en-US" sz="2000" dirty="0"/>
              <a:t>data quality to avoid unnecessary or duplicative </a:t>
            </a:r>
            <a:r>
              <a:rPr lang="en-US" sz="2000" dirty="0" smtClean="0"/>
              <a:t>dosing</a:t>
            </a:r>
          </a:p>
          <a:p>
            <a:r>
              <a:rPr lang="en-US" sz="2300" dirty="0" smtClean="0"/>
              <a:t>Submitting Data:</a:t>
            </a:r>
          </a:p>
          <a:p>
            <a:pPr lvl="1"/>
            <a:r>
              <a:rPr lang="en-US" sz="2000" dirty="0" smtClean="0"/>
              <a:t>Requires </a:t>
            </a:r>
            <a:r>
              <a:rPr lang="en-US" sz="2000" dirty="0"/>
              <a:t>EHR integration with IIS via Secure File Transfer Protocol (SFTP) interface</a:t>
            </a:r>
          </a:p>
        </p:txBody>
      </p:sp>
      <p:graphicFrame>
        <p:nvGraphicFramePr>
          <p:cNvPr id="5" name="Diagram 4"/>
          <p:cNvGraphicFramePr/>
          <p:nvPr>
            <p:extLst/>
          </p:nvPr>
        </p:nvGraphicFramePr>
        <p:xfrm>
          <a:off x="551331" y="3956107"/>
          <a:ext cx="8358766" cy="2678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4885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705" y="147915"/>
            <a:ext cx="8153400" cy="990600"/>
          </a:xfrm>
        </p:spPr>
        <p:txBody>
          <a:bodyPr/>
          <a:lstStyle/>
          <a:p>
            <a:r>
              <a:rPr lang="en-US" dirty="0" smtClean="0"/>
              <a:t>IIS Effectiveness</a:t>
            </a:r>
            <a:endParaRPr lang="en-US" dirty="0"/>
          </a:p>
        </p:txBody>
      </p:sp>
      <p:sp>
        <p:nvSpPr>
          <p:cNvPr id="3" name="Content Placeholder 2"/>
          <p:cNvSpPr>
            <a:spLocks noGrp="1"/>
          </p:cNvSpPr>
          <p:nvPr>
            <p:ph sz="quarter" idx="1"/>
          </p:nvPr>
        </p:nvSpPr>
        <p:spPr>
          <a:xfrm>
            <a:off x="525467" y="1589567"/>
            <a:ext cx="8537847" cy="4572000"/>
          </a:xfrm>
        </p:spPr>
        <p:txBody>
          <a:bodyPr/>
          <a:lstStyle/>
          <a:p>
            <a:r>
              <a:rPr lang="en-US" dirty="0" smtClean="0"/>
              <a:t>Recommended by Community Preventive Services Task Force with strong evidence of effectiveness</a:t>
            </a:r>
          </a:p>
          <a:p>
            <a:r>
              <a:rPr lang="en-US" dirty="0" smtClean="0"/>
              <a:t>IIS successful in:</a:t>
            </a:r>
          </a:p>
          <a:p>
            <a:pPr lvl="1"/>
            <a:r>
              <a:rPr lang="en-US" dirty="0" smtClean="0"/>
              <a:t>Supporting reminder-recall systems &amp; provider reminders</a:t>
            </a:r>
          </a:p>
          <a:p>
            <a:pPr lvl="1"/>
            <a:r>
              <a:rPr lang="en-US" dirty="0" smtClean="0"/>
              <a:t>Identifying patient vaccination status, missed opportunities, invalid dosing, disparities in vaccination coverage</a:t>
            </a:r>
          </a:p>
          <a:p>
            <a:pPr lvl="1"/>
            <a:r>
              <a:rPr lang="en-US" dirty="0" smtClean="0"/>
              <a:t>Guiding public health response to outbreaks of vaccine-preventable disease</a:t>
            </a:r>
          </a:p>
          <a:p>
            <a:pPr lvl="1">
              <a:buClrTx/>
            </a:pPr>
            <a:endParaRPr lang="en-US" dirty="0"/>
          </a:p>
        </p:txBody>
      </p:sp>
    </p:spTree>
    <p:extLst>
      <p:ext uri="{BB962C8B-B14F-4D97-AF65-F5344CB8AC3E}">
        <p14:creationId xmlns:p14="http://schemas.microsoft.com/office/powerpoint/2010/main" val="1494042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en-US" dirty="0">
                <a:solidFill>
                  <a:srgbClr val="FF0000"/>
                </a:solidFill>
              </a:rPr>
              <a:t>D</a:t>
            </a:r>
            <a:r>
              <a:rPr lang="en-US" dirty="0"/>
              <a:t>SA: 4 step process to improve quality</a:t>
            </a:r>
          </a:p>
        </p:txBody>
      </p:sp>
      <p:sp>
        <p:nvSpPr>
          <p:cNvPr id="3" name="Content Placeholder 2"/>
          <p:cNvSpPr>
            <a:spLocks noGrp="1"/>
          </p:cNvSpPr>
          <p:nvPr>
            <p:ph sz="quarter" idx="1"/>
          </p:nvPr>
        </p:nvSpPr>
        <p:spPr>
          <a:xfrm>
            <a:off x="294290" y="1452933"/>
            <a:ext cx="8776138" cy="4572000"/>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				</a:t>
            </a:r>
          </a:p>
          <a:p>
            <a:pPr marL="0" indent="0">
              <a:buNone/>
            </a:pPr>
            <a:r>
              <a:rPr lang="en-US" sz="2600" b="1" dirty="0">
                <a:solidFill>
                  <a:srgbClr val="FF0000"/>
                </a:solidFill>
              </a:rPr>
              <a:t>	</a:t>
            </a:r>
            <a:r>
              <a:rPr lang="en-US" sz="2600" b="1" dirty="0" smtClean="0">
                <a:solidFill>
                  <a:srgbClr val="FF0000"/>
                </a:solidFill>
              </a:rPr>
              <a:t>			DO: </a:t>
            </a:r>
            <a:r>
              <a:rPr lang="en-US" sz="2600" dirty="0" smtClean="0"/>
              <a:t>Implement your process change				        Collect data</a:t>
            </a:r>
          </a:p>
          <a:p>
            <a:pPr marL="0" indent="0">
              <a:buNone/>
            </a:pPr>
            <a:r>
              <a:rPr lang="en-US" sz="2600" b="1" dirty="0">
                <a:solidFill>
                  <a:srgbClr val="00B050"/>
                </a:solidFill>
              </a:rPr>
              <a:t>	</a:t>
            </a:r>
            <a:r>
              <a:rPr lang="en-US" sz="2600" b="1" dirty="0" smtClean="0">
                <a:solidFill>
                  <a:srgbClr val="00B050"/>
                </a:solidFill>
              </a:rPr>
              <a:t>	</a:t>
            </a:r>
            <a:endParaRPr lang="en-US" b="1" dirty="0" smtClean="0">
              <a:solidFill>
                <a:srgbClr val="00B050"/>
              </a:solidFill>
            </a:endParaRPr>
          </a:p>
        </p:txBody>
      </p:sp>
      <p:sp>
        <p:nvSpPr>
          <p:cNvPr id="4" name="Pie 3"/>
          <p:cNvSpPr/>
          <p:nvPr/>
        </p:nvSpPr>
        <p:spPr>
          <a:xfrm rot="5400000">
            <a:off x="1081609" y="1621098"/>
            <a:ext cx="4108613" cy="4235670"/>
          </a:xfrm>
          <a:prstGeom prst="pi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Curved Down Arrow 6"/>
          <p:cNvSpPr/>
          <p:nvPr/>
        </p:nvSpPr>
        <p:spPr>
          <a:xfrm rot="9797743">
            <a:off x="2514955" y="5430608"/>
            <a:ext cx="2953406" cy="1188649"/>
          </a:xfrm>
          <a:prstGeom prst="curvedDownArrow">
            <a:avLst>
              <a:gd name="adj1" fmla="val 25000"/>
              <a:gd name="adj2" fmla="val 50000"/>
              <a:gd name="adj3" fmla="val 32182"/>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59648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775" y="156880"/>
            <a:ext cx="8153400" cy="990600"/>
          </a:xfrm>
        </p:spPr>
        <p:txBody>
          <a:bodyPr>
            <a:normAutofit fontScale="90000"/>
          </a:bodyPr>
          <a:lstStyle/>
          <a:p>
            <a:r>
              <a:rPr lang="en-US" dirty="0" smtClean="0"/>
              <a:t>What is ACP’s Approach to Quality Improvement?</a:t>
            </a:r>
            <a:endParaRPr lang="en-US" dirty="0"/>
          </a:p>
        </p:txBody>
      </p:sp>
      <p:sp>
        <p:nvSpPr>
          <p:cNvPr id="6" name="Rounded Rectangle 5"/>
          <p:cNvSpPr/>
          <p:nvPr/>
        </p:nvSpPr>
        <p:spPr>
          <a:xfrm>
            <a:off x="195260" y="1893340"/>
            <a:ext cx="2066925" cy="1171575"/>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latin typeface="Calibri" panose="020F0502020204030204" pitchFamily="34" charset="0"/>
                <a:cs typeface="Calibri" panose="020F0502020204030204" pitchFamily="34" charset="0"/>
              </a:rPr>
              <a:t>Establish the What and Why for Change</a:t>
            </a:r>
            <a:endParaRPr lang="en-US" dirty="0">
              <a:latin typeface="Calibri" panose="020F0502020204030204" pitchFamily="34" charset="0"/>
              <a:cs typeface="Calibri" panose="020F0502020204030204" pitchFamily="34" charset="0"/>
            </a:endParaRPr>
          </a:p>
        </p:txBody>
      </p:sp>
      <p:sp>
        <p:nvSpPr>
          <p:cNvPr id="7" name="Rounded Rectangle 6"/>
          <p:cNvSpPr/>
          <p:nvPr/>
        </p:nvSpPr>
        <p:spPr>
          <a:xfrm>
            <a:off x="2464592" y="1893337"/>
            <a:ext cx="2066925" cy="1171575"/>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latin typeface="Calibri" panose="020F0502020204030204" pitchFamily="34" charset="0"/>
                <a:cs typeface="Calibri" panose="020F0502020204030204" pitchFamily="34" charset="0"/>
              </a:rPr>
              <a:t>Identify How to Measure</a:t>
            </a:r>
          </a:p>
          <a:p>
            <a:pPr algn="ctr"/>
            <a:r>
              <a:rPr lang="en-US" dirty="0" smtClean="0">
                <a:latin typeface="Calibri" panose="020F0502020204030204" pitchFamily="34" charset="0"/>
                <a:cs typeface="Calibri" panose="020F0502020204030204" pitchFamily="34" charset="0"/>
              </a:rPr>
              <a:t>Change</a:t>
            </a:r>
            <a:endParaRPr lang="en-US" dirty="0">
              <a:latin typeface="Calibri" panose="020F0502020204030204" pitchFamily="34" charset="0"/>
              <a:cs typeface="Calibri" panose="020F0502020204030204" pitchFamily="34" charset="0"/>
            </a:endParaRPr>
          </a:p>
        </p:txBody>
      </p:sp>
      <p:sp>
        <p:nvSpPr>
          <p:cNvPr id="9" name="Rounded Rectangle 8"/>
          <p:cNvSpPr/>
          <p:nvPr/>
        </p:nvSpPr>
        <p:spPr>
          <a:xfrm>
            <a:off x="4689870" y="1893336"/>
            <a:ext cx="2066925" cy="1171575"/>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latin typeface="Calibri" panose="020F0502020204030204" pitchFamily="34" charset="0"/>
                <a:cs typeface="Calibri" panose="020F0502020204030204" pitchFamily="34" charset="0"/>
              </a:rPr>
              <a:t>Plan for Change and Identify Solutions</a:t>
            </a:r>
            <a:endParaRPr lang="en-US" dirty="0">
              <a:latin typeface="Calibri" panose="020F0502020204030204" pitchFamily="34" charset="0"/>
              <a:cs typeface="Calibri" panose="020F0502020204030204" pitchFamily="34" charset="0"/>
            </a:endParaRPr>
          </a:p>
        </p:txBody>
      </p:sp>
      <p:sp>
        <p:nvSpPr>
          <p:cNvPr id="10" name="Rounded Rectangle 9"/>
          <p:cNvSpPr/>
          <p:nvPr/>
        </p:nvSpPr>
        <p:spPr>
          <a:xfrm>
            <a:off x="6915148" y="1893337"/>
            <a:ext cx="2066925" cy="1171575"/>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latin typeface="Calibri" panose="020F0502020204030204" pitchFamily="34" charset="0"/>
                <a:cs typeface="Calibri" panose="020F0502020204030204" pitchFamily="34" charset="0"/>
              </a:rPr>
              <a:t>Implement and Sustain Change</a:t>
            </a:r>
            <a:endParaRPr lang="en-US" dirty="0">
              <a:latin typeface="Calibri" panose="020F0502020204030204" pitchFamily="34" charset="0"/>
              <a:cs typeface="Calibri" panose="020F0502020204030204" pitchFamily="34" charset="0"/>
            </a:endParaRPr>
          </a:p>
        </p:txBody>
      </p:sp>
      <p:sp>
        <p:nvSpPr>
          <p:cNvPr id="11" name="TextBox 10"/>
          <p:cNvSpPr txBox="1"/>
          <p:nvPr/>
        </p:nvSpPr>
        <p:spPr>
          <a:xfrm>
            <a:off x="195258" y="1524000"/>
            <a:ext cx="8010525" cy="369332"/>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Simple Core Concepts</a:t>
            </a:r>
            <a:endParaRPr lang="en-US" dirty="0">
              <a:latin typeface="Calibri" panose="020F0502020204030204" pitchFamily="34" charset="0"/>
              <a:cs typeface="Calibri" panose="020F0502020204030204" pitchFamily="34" charset="0"/>
            </a:endParaRPr>
          </a:p>
        </p:txBody>
      </p:sp>
      <p:sp>
        <p:nvSpPr>
          <p:cNvPr id="12" name="Rounded Rectangle 11"/>
          <p:cNvSpPr/>
          <p:nvPr/>
        </p:nvSpPr>
        <p:spPr>
          <a:xfrm>
            <a:off x="195261" y="3503066"/>
            <a:ext cx="1919289" cy="68634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smtClean="0">
                <a:latin typeface="Calibri" panose="020F0502020204030204" pitchFamily="34" charset="0"/>
                <a:cs typeface="Calibri" panose="020F0502020204030204" pitchFamily="34" charset="0"/>
              </a:rPr>
              <a:t>Clinician Engagement</a:t>
            </a:r>
            <a:endParaRPr lang="en-US" sz="1600" dirty="0">
              <a:latin typeface="Calibri" panose="020F0502020204030204" pitchFamily="34" charset="0"/>
              <a:cs typeface="Calibri" panose="020F0502020204030204" pitchFamily="34" charset="0"/>
            </a:endParaRPr>
          </a:p>
        </p:txBody>
      </p:sp>
      <p:sp>
        <p:nvSpPr>
          <p:cNvPr id="13" name="TextBox 12"/>
          <p:cNvSpPr txBox="1"/>
          <p:nvPr/>
        </p:nvSpPr>
        <p:spPr>
          <a:xfrm>
            <a:off x="195254" y="3141652"/>
            <a:ext cx="8010525" cy="369332"/>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Pillars of ACP’s QI Approach</a:t>
            </a:r>
            <a:endParaRPr lang="en-US" dirty="0">
              <a:latin typeface="Calibri" panose="020F0502020204030204" pitchFamily="34" charset="0"/>
              <a:cs typeface="Calibri" panose="020F0502020204030204" pitchFamily="34" charset="0"/>
            </a:endParaRPr>
          </a:p>
        </p:txBody>
      </p:sp>
      <p:sp>
        <p:nvSpPr>
          <p:cNvPr id="14" name="Rounded Rectangle 13"/>
          <p:cNvSpPr/>
          <p:nvPr/>
        </p:nvSpPr>
        <p:spPr>
          <a:xfrm>
            <a:off x="2262185" y="3503066"/>
            <a:ext cx="2293150" cy="68634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smtClean="0">
                <a:latin typeface="Calibri" panose="020F0502020204030204" pitchFamily="34" charset="0"/>
                <a:cs typeface="Calibri" panose="020F0502020204030204" pitchFamily="34" charset="0"/>
              </a:rPr>
              <a:t>Team-based Care</a:t>
            </a:r>
            <a:endParaRPr lang="en-US" sz="1600" dirty="0">
              <a:latin typeface="Calibri" panose="020F0502020204030204" pitchFamily="34" charset="0"/>
              <a:cs typeface="Calibri" panose="020F0502020204030204" pitchFamily="34" charset="0"/>
            </a:endParaRPr>
          </a:p>
        </p:txBody>
      </p:sp>
      <p:sp>
        <p:nvSpPr>
          <p:cNvPr id="15" name="Rounded Rectangle 14"/>
          <p:cNvSpPr/>
          <p:nvPr/>
        </p:nvSpPr>
        <p:spPr>
          <a:xfrm>
            <a:off x="4752975" y="3498575"/>
            <a:ext cx="1857375" cy="69083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smtClean="0">
                <a:latin typeface="Calibri" panose="020F0502020204030204" pitchFamily="34" charset="0"/>
                <a:cs typeface="Calibri" panose="020F0502020204030204" pitchFamily="34" charset="0"/>
              </a:rPr>
              <a:t>Maximize Efficiency and Minimize Burden</a:t>
            </a:r>
            <a:endParaRPr lang="en-US" sz="1600" dirty="0">
              <a:latin typeface="Calibri" panose="020F0502020204030204" pitchFamily="34" charset="0"/>
              <a:cs typeface="Calibri" panose="020F0502020204030204" pitchFamily="34" charset="0"/>
            </a:endParaRPr>
          </a:p>
        </p:txBody>
      </p:sp>
      <p:sp>
        <p:nvSpPr>
          <p:cNvPr id="16" name="Rounded Rectangle 15"/>
          <p:cNvSpPr/>
          <p:nvPr/>
        </p:nvSpPr>
        <p:spPr>
          <a:xfrm>
            <a:off x="6731795" y="3490664"/>
            <a:ext cx="2250278" cy="69874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smtClean="0">
                <a:latin typeface="Calibri" panose="020F0502020204030204" pitchFamily="34" charset="0"/>
                <a:cs typeface="Calibri" panose="020F0502020204030204" pitchFamily="34" charset="0"/>
              </a:rPr>
              <a:t>Patient and Family Partnerships</a:t>
            </a:r>
            <a:endParaRPr lang="en-US" sz="1600" dirty="0">
              <a:latin typeface="Calibri" panose="020F0502020204030204" pitchFamily="34" charset="0"/>
              <a:cs typeface="Calibri" panose="020F0502020204030204" pitchFamily="34" charset="0"/>
            </a:endParaRPr>
          </a:p>
        </p:txBody>
      </p:sp>
      <p:sp>
        <p:nvSpPr>
          <p:cNvPr id="17" name="TextBox 16"/>
          <p:cNvSpPr txBox="1"/>
          <p:nvPr/>
        </p:nvSpPr>
        <p:spPr>
          <a:xfrm>
            <a:off x="195254" y="4319119"/>
            <a:ext cx="8010525" cy="369332"/>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Step-by-step Guidance – How will we get there?</a:t>
            </a:r>
            <a:endParaRPr lang="en-US" dirty="0">
              <a:latin typeface="Calibri" panose="020F0502020204030204" pitchFamily="34" charset="0"/>
              <a:cs typeface="Calibri" panose="020F0502020204030204" pitchFamily="34" charset="0"/>
            </a:endParaRPr>
          </a:p>
        </p:txBody>
      </p:sp>
      <p:sp>
        <p:nvSpPr>
          <p:cNvPr id="18" name="TextBox 17"/>
          <p:cNvSpPr txBox="1"/>
          <p:nvPr/>
        </p:nvSpPr>
        <p:spPr>
          <a:xfrm>
            <a:off x="195258" y="5221847"/>
            <a:ext cx="8010525" cy="369332"/>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Provide the Tools</a:t>
            </a:r>
            <a:endParaRPr lang="en-US" dirty="0">
              <a:latin typeface="Calibri" panose="020F0502020204030204" pitchFamily="34" charset="0"/>
              <a:cs typeface="Calibri" panose="020F0502020204030204" pitchFamily="34" charset="0"/>
            </a:endParaRPr>
          </a:p>
        </p:txBody>
      </p:sp>
      <p:sp>
        <p:nvSpPr>
          <p:cNvPr id="19" name="Oval 18"/>
          <p:cNvSpPr/>
          <p:nvPr/>
        </p:nvSpPr>
        <p:spPr>
          <a:xfrm>
            <a:off x="133350" y="5591179"/>
            <a:ext cx="1266825" cy="533396"/>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00" dirty="0" smtClean="0">
                <a:latin typeface="Calibri" panose="020F0502020204030204" pitchFamily="34" charset="0"/>
                <a:cs typeface="Calibri" panose="020F0502020204030204" pitchFamily="34" charset="0"/>
              </a:rPr>
              <a:t>Project Management</a:t>
            </a:r>
          </a:p>
          <a:p>
            <a:pPr algn="ctr"/>
            <a:r>
              <a:rPr lang="en-US" sz="1000" dirty="0" smtClean="0">
                <a:latin typeface="Calibri" panose="020F0502020204030204" pitchFamily="34" charset="0"/>
                <a:cs typeface="Calibri" panose="020F0502020204030204" pitchFamily="34" charset="0"/>
              </a:rPr>
              <a:t>Template</a:t>
            </a:r>
            <a:endParaRPr lang="en-US" sz="1000" dirty="0">
              <a:latin typeface="Calibri" panose="020F0502020204030204" pitchFamily="34" charset="0"/>
              <a:cs typeface="Calibri" panose="020F0502020204030204" pitchFamily="34" charset="0"/>
            </a:endParaRPr>
          </a:p>
        </p:txBody>
      </p:sp>
      <p:sp>
        <p:nvSpPr>
          <p:cNvPr id="20" name="Oval 19"/>
          <p:cNvSpPr/>
          <p:nvPr/>
        </p:nvSpPr>
        <p:spPr>
          <a:xfrm>
            <a:off x="1459704" y="5591179"/>
            <a:ext cx="1266825" cy="533396"/>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latin typeface="Calibri" panose="020F0502020204030204" pitchFamily="34" charset="0"/>
                <a:cs typeface="Calibri" panose="020F0502020204030204" pitchFamily="34" charset="0"/>
              </a:rPr>
              <a:t>Process Map</a:t>
            </a:r>
            <a:endParaRPr lang="en-US" sz="1400" dirty="0">
              <a:latin typeface="Calibri" panose="020F0502020204030204" pitchFamily="34" charset="0"/>
              <a:cs typeface="Calibri" panose="020F0502020204030204" pitchFamily="34" charset="0"/>
            </a:endParaRPr>
          </a:p>
        </p:txBody>
      </p:sp>
      <p:sp>
        <p:nvSpPr>
          <p:cNvPr id="21" name="Oval 20"/>
          <p:cNvSpPr/>
          <p:nvPr/>
        </p:nvSpPr>
        <p:spPr>
          <a:xfrm>
            <a:off x="2782488" y="5591179"/>
            <a:ext cx="1532337" cy="533396"/>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latin typeface="Calibri" panose="020F0502020204030204" pitchFamily="34" charset="0"/>
                <a:cs typeface="Calibri" panose="020F0502020204030204" pitchFamily="34" charset="0"/>
              </a:rPr>
              <a:t>Build Your Team</a:t>
            </a:r>
            <a:endParaRPr lang="en-US" sz="1400" dirty="0">
              <a:latin typeface="Calibri" panose="020F0502020204030204" pitchFamily="34" charset="0"/>
              <a:cs typeface="Calibri" panose="020F0502020204030204" pitchFamily="34" charset="0"/>
            </a:endParaRPr>
          </a:p>
        </p:txBody>
      </p:sp>
      <p:sp>
        <p:nvSpPr>
          <p:cNvPr id="22" name="Oval 21"/>
          <p:cNvSpPr/>
          <p:nvPr/>
        </p:nvSpPr>
        <p:spPr>
          <a:xfrm>
            <a:off x="4370784" y="5591179"/>
            <a:ext cx="1532337" cy="533396"/>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latin typeface="Calibri" panose="020F0502020204030204" pitchFamily="34" charset="0"/>
                <a:cs typeface="Calibri" panose="020F0502020204030204" pitchFamily="34" charset="0"/>
              </a:rPr>
              <a:t>Cause Analysis</a:t>
            </a:r>
            <a:endParaRPr lang="en-US" sz="1400" dirty="0">
              <a:latin typeface="Calibri" panose="020F0502020204030204" pitchFamily="34" charset="0"/>
              <a:cs typeface="Calibri" panose="020F0502020204030204" pitchFamily="34" charset="0"/>
            </a:endParaRPr>
          </a:p>
        </p:txBody>
      </p:sp>
      <p:sp>
        <p:nvSpPr>
          <p:cNvPr id="23" name="Oval 22"/>
          <p:cNvSpPr/>
          <p:nvPr/>
        </p:nvSpPr>
        <p:spPr>
          <a:xfrm>
            <a:off x="5953122" y="5591179"/>
            <a:ext cx="1532337" cy="533396"/>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smtClean="0">
                <a:latin typeface="Calibri" panose="020F0502020204030204" pitchFamily="34" charset="0"/>
                <a:cs typeface="Calibri" panose="020F0502020204030204" pitchFamily="34" charset="0"/>
              </a:rPr>
              <a:t>Action-Priority Matrix</a:t>
            </a:r>
            <a:endParaRPr lang="en-US" sz="1200" dirty="0">
              <a:latin typeface="Calibri" panose="020F0502020204030204" pitchFamily="34" charset="0"/>
              <a:cs typeface="Calibri" panose="020F0502020204030204" pitchFamily="34" charset="0"/>
            </a:endParaRPr>
          </a:p>
        </p:txBody>
      </p:sp>
      <p:sp>
        <p:nvSpPr>
          <p:cNvPr id="24" name="Oval 23"/>
          <p:cNvSpPr/>
          <p:nvPr/>
        </p:nvSpPr>
        <p:spPr>
          <a:xfrm>
            <a:off x="7535469" y="5591179"/>
            <a:ext cx="1532337" cy="533396"/>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latin typeface="Calibri" panose="020F0502020204030204" pitchFamily="34" charset="0"/>
                <a:cs typeface="Calibri" panose="020F0502020204030204" pitchFamily="34" charset="0"/>
              </a:rPr>
              <a:t>PDSA Worksheet</a:t>
            </a:r>
            <a:endParaRPr lang="en-US" sz="1400" dirty="0">
              <a:latin typeface="Calibri" panose="020F0502020204030204" pitchFamily="34" charset="0"/>
              <a:cs typeface="Calibri" panose="020F0502020204030204" pitchFamily="34" charset="0"/>
            </a:endParaRPr>
          </a:p>
        </p:txBody>
      </p:sp>
      <p:sp>
        <p:nvSpPr>
          <p:cNvPr id="25" name="Rounded Rectangle 24"/>
          <p:cNvSpPr/>
          <p:nvPr/>
        </p:nvSpPr>
        <p:spPr>
          <a:xfrm>
            <a:off x="195253" y="4688451"/>
            <a:ext cx="1919297" cy="533396"/>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latin typeface="Calibri" panose="020F0502020204030204" pitchFamily="34" charset="0"/>
                <a:cs typeface="Calibri" panose="020F0502020204030204" pitchFamily="34" charset="0"/>
              </a:rPr>
              <a:t>Establish Reason</a:t>
            </a:r>
            <a:endParaRPr lang="en-US" dirty="0">
              <a:latin typeface="Calibri" panose="020F0502020204030204" pitchFamily="34" charset="0"/>
              <a:cs typeface="Calibri" panose="020F0502020204030204" pitchFamily="34" charset="0"/>
            </a:endParaRPr>
          </a:p>
        </p:txBody>
      </p:sp>
      <p:sp>
        <p:nvSpPr>
          <p:cNvPr id="26" name="Rounded Rectangle 25"/>
          <p:cNvSpPr/>
          <p:nvPr/>
        </p:nvSpPr>
        <p:spPr>
          <a:xfrm>
            <a:off x="7062776" y="4688451"/>
            <a:ext cx="1919297" cy="533396"/>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400" dirty="0" smtClean="0">
                <a:latin typeface="Calibri" panose="020F0502020204030204" pitchFamily="34" charset="0"/>
                <a:cs typeface="Calibri" panose="020F0502020204030204" pitchFamily="34" charset="0"/>
              </a:rPr>
              <a:t>Sustained Change/Improvement</a:t>
            </a:r>
            <a:endParaRPr lang="en-US" sz="1400" dirty="0">
              <a:latin typeface="Calibri" panose="020F0502020204030204" pitchFamily="34" charset="0"/>
              <a:cs typeface="Calibri" panose="020F0502020204030204" pitchFamily="34" charset="0"/>
            </a:endParaRPr>
          </a:p>
        </p:txBody>
      </p:sp>
      <p:sp>
        <p:nvSpPr>
          <p:cNvPr id="27" name="Right Arrow 26"/>
          <p:cNvSpPr/>
          <p:nvPr/>
        </p:nvSpPr>
        <p:spPr>
          <a:xfrm>
            <a:off x="2190750" y="4782625"/>
            <a:ext cx="4822031" cy="345047"/>
          </a:xfrm>
          <a:prstGeom prst="rightArrow">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8100000" scaled="1"/>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91716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a:t>
            </a:r>
            <a:endParaRPr lang="en-US" dirty="0"/>
          </a:p>
        </p:txBody>
      </p:sp>
      <p:sp>
        <p:nvSpPr>
          <p:cNvPr id="3" name="Content Placeholder 2"/>
          <p:cNvSpPr>
            <a:spLocks noGrp="1"/>
          </p:cNvSpPr>
          <p:nvPr>
            <p:ph sz="quarter" idx="1"/>
          </p:nvPr>
        </p:nvSpPr>
        <p:spPr>
          <a:xfrm>
            <a:off x="157656" y="1589567"/>
            <a:ext cx="8851172" cy="4572000"/>
          </a:xfrm>
        </p:spPr>
        <p:txBody>
          <a:bodyPr/>
          <a:lstStyle/>
          <a:p>
            <a:r>
              <a:rPr lang="en-US" dirty="0" smtClean="0"/>
              <a:t>Implement your chosen project</a:t>
            </a:r>
          </a:p>
          <a:p>
            <a:r>
              <a:rPr lang="en-US" dirty="0"/>
              <a:t>U</a:t>
            </a:r>
            <a:r>
              <a:rPr lang="en-US" dirty="0" smtClean="0"/>
              <a:t>sually best to do a small scale/short interval project in first cycle to ‘prove concept’ </a:t>
            </a:r>
          </a:p>
          <a:p>
            <a:pPr lvl="1"/>
            <a:r>
              <a:rPr lang="en-US" dirty="0" smtClean="0"/>
              <a:t>Assure all who may be ‘touched’ by this are aware</a:t>
            </a:r>
          </a:p>
          <a:p>
            <a:pPr lvl="1"/>
            <a:r>
              <a:rPr lang="en-US" dirty="0" smtClean="0"/>
              <a:t>Specify project parameters:</a:t>
            </a:r>
          </a:p>
          <a:p>
            <a:pPr lvl="2"/>
            <a:r>
              <a:rPr lang="en-US" dirty="0" smtClean="0"/>
              <a:t>E.g. 1 provider, 1 week, 1 clinic (what works for you??)</a:t>
            </a:r>
          </a:p>
          <a:p>
            <a:pPr lvl="1"/>
            <a:r>
              <a:rPr lang="en-US" dirty="0" smtClean="0"/>
              <a:t>Include a data collection plan in your project!</a:t>
            </a:r>
          </a:p>
          <a:p>
            <a:pPr lvl="2"/>
            <a:r>
              <a:rPr lang="en-US" dirty="0" smtClean="0"/>
              <a:t>‘Simple spreadsheet’</a:t>
            </a:r>
          </a:p>
          <a:p>
            <a:pPr lvl="2"/>
            <a:r>
              <a:rPr lang="en-US" dirty="0" smtClean="0"/>
              <a:t>Run chart can help demonstrate effects of change</a:t>
            </a:r>
          </a:p>
          <a:p>
            <a:pPr lvl="1"/>
            <a:endParaRPr lang="en-US" dirty="0"/>
          </a:p>
        </p:txBody>
      </p:sp>
    </p:spTree>
    <p:extLst>
      <p:ext uri="{BB962C8B-B14F-4D97-AF65-F5344CB8AC3E}">
        <p14:creationId xmlns:p14="http://schemas.microsoft.com/office/powerpoint/2010/main" val="18828928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775" y="156880"/>
            <a:ext cx="8153400" cy="990600"/>
          </a:xfrm>
        </p:spPr>
        <p:txBody>
          <a:bodyPr/>
          <a:lstStyle/>
          <a:p>
            <a:r>
              <a:rPr lang="en-US" dirty="0" smtClean="0"/>
              <a:t>PDSA Process</a:t>
            </a:r>
            <a:endParaRPr lang="en-US" dirty="0"/>
          </a:p>
        </p:txBody>
      </p:sp>
      <p:graphicFrame>
        <p:nvGraphicFramePr>
          <p:cNvPr id="4" name="Content Placeholder 3"/>
          <p:cNvGraphicFramePr>
            <a:graphicFrameLocks noGrp="1"/>
          </p:cNvGraphicFramePr>
          <p:nvPr>
            <p:ph sz="quarter" idx="1"/>
            <p:extLst/>
          </p:nvPr>
        </p:nvGraphicFramePr>
        <p:xfrm>
          <a:off x="-73094" y="1574798"/>
          <a:ext cx="9242935"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Bent-Up Arrow 4"/>
          <p:cNvSpPr/>
          <p:nvPr/>
        </p:nvSpPr>
        <p:spPr>
          <a:xfrm rot="16200000">
            <a:off x="5541871" y="2152082"/>
            <a:ext cx="3559134" cy="2362623"/>
          </a:xfrm>
          <a:prstGeom prst="bentUpArrow">
            <a:avLst/>
          </a:prstGeom>
          <a:solidFill>
            <a:srgbClr val="D1F3D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lumMod val="20000"/>
                  <a:lumOff val="80000"/>
                </a:schemeClr>
              </a:solidFill>
            </a:endParaRPr>
          </a:p>
        </p:txBody>
      </p:sp>
    </p:spTree>
    <p:extLst>
      <p:ext uri="{BB962C8B-B14F-4D97-AF65-F5344CB8AC3E}">
        <p14:creationId xmlns:p14="http://schemas.microsoft.com/office/powerpoint/2010/main" val="33190161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775" y="156880"/>
            <a:ext cx="8153400" cy="990600"/>
          </a:xfrm>
        </p:spPr>
        <p:txBody>
          <a:bodyPr>
            <a:normAutofit fontScale="90000"/>
          </a:bodyPr>
          <a:lstStyle/>
          <a:p>
            <a:r>
              <a:rPr lang="en-US" dirty="0" smtClean="0"/>
              <a:t>Use of PDSA in Adult Immunization:</a:t>
            </a:r>
            <a:br>
              <a:rPr lang="en-US" dirty="0" smtClean="0"/>
            </a:br>
            <a:r>
              <a:rPr lang="en-US" dirty="0"/>
              <a:t>	</a:t>
            </a:r>
            <a:r>
              <a:rPr lang="en-US" dirty="0" smtClean="0"/>
              <a:t>1 example…</a:t>
            </a:r>
            <a:endParaRPr lang="en-US" dirty="0"/>
          </a:p>
        </p:txBody>
      </p:sp>
      <p:graphicFrame>
        <p:nvGraphicFramePr>
          <p:cNvPr id="4" name="Content Placeholder 3"/>
          <p:cNvGraphicFramePr>
            <a:graphicFrameLocks noGrp="1"/>
          </p:cNvGraphicFramePr>
          <p:nvPr>
            <p:ph sz="quarter" idx="1"/>
            <p:extLst/>
          </p:nvPr>
        </p:nvGraphicFramePr>
        <p:xfrm>
          <a:off x="35856" y="1486829"/>
          <a:ext cx="9053300" cy="4758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Bent-Up Arrow 4"/>
          <p:cNvSpPr/>
          <p:nvPr/>
        </p:nvSpPr>
        <p:spPr>
          <a:xfrm rot="16200000">
            <a:off x="6059218" y="2099854"/>
            <a:ext cx="3559134" cy="2362623"/>
          </a:xfrm>
          <a:prstGeom prst="bentUpArrow">
            <a:avLst/>
          </a:prstGeom>
          <a:solidFill>
            <a:srgbClr val="D1F3D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lumMod val="20000"/>
                  <a:lumOff val="80000"/>
                </a:schemeClr>
              </a:solidFill>
            </a:endParaRPr>
          </a:p>
        </p:txBody>
      </p:sp>
    </p:spTree>
    <p:extLst>
      <p:ext uri="{BB962C8B-B14F-4D97-AF65-F5344CB8AC3E}">
        <p14:creationId xmlns:p14="http://schemas.microsoft.com/office/powerpoint/2010/main" val="4097571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775" y="156880"/>
            <a:ext cx="8153400" cy="990600"/>
          </a:xfrm>
        </p:spPr>
        <p:txBody>
          <a:bodyPr/>
          <a:lstStyle/>
          <a:p>
            <a:r>
              <a:rPr lang="en-US" dirty="0" smtClean="0"/>
              <a:t>QI Starter – Example #1	</a:t>
            </a:r>
            <a:endParaRPr lang="en-US" dirty="0"/>
          </a:p>
        </p:txBody>
      </p:sp>
      <p:sp>
        <p:nvSpPr>
          <p:cNvPr id="3" name="Content Placeholder 2"/>
          <p:cNvSpPr>
            <a:spLocks noGrp="1"/>
          </p:cNvSpPr>
          <p:nvPr>
            <p:ph sz="quarter" idx="1"/>
          </p:nvPr>
        </p:nvSpPr>
        <p:spPr>
          <a:xfrm>
            <a:off x="0" y="1481959"/>
            <a:ext cx="9144000" cy="4776735"/>
          </a:xfrm>
        </p:spPr>
        <p:txBody>
          <a:bodyPr/>
          <a:lstStyle/>
          <a:p>
            <a:r>
              <a:rPr lang="en-US" sz="2800" dirty="0" smtClean="0"/>
              <a:t>You have done a quick audit of 30 randomly selected patients in your continuity clinic panel and see that only 40% of your patients received an influenza vaccine and had it documented in the EMR in the 2017 – 18 season. </a:t>
            </a:r>
          </a:p>
          <a:p>
            <a:pPr lvl="1"/>
            <a:r>
              <a:rPr lang="en-US" sz="2200" dirty="0" smtClean="0"/>
              <a:t>What elements can you identify that might play into this low vaccination rate?</a:t>
            </a:r>
          </a:p>
          <a:p>
            <a:pPr lvl="1"/>
            <a:r>
              <a:rPr lang="en-US" sz="2200" dirty="0" smtClean="0"/>
              <a:t>What </a:t>
            </a:r>
            <a:r>
              <a:rPr lang="en-US" sz="2200" dirty="0"/>
              <a:t>simple intervention </a:t>
            </a:r>
            <a:r>
              <a:rPr lang="en-US" sz="2200" dirty="0" smtClean="0"/>
              <a:t>can </a:t>
            </a:r>
            <a:r>
              <a:rPr lang="en-US" sz="2200" dirty="0"/>
              <a:t>be implemented to address this </a:t>
            </a:r>
            <a:r>
              <a:rPr lang="en-US" sz="2200" dirty="0" smtClean="0"/>
              <a:t>issue?</a:t>
            </a:r>
          </a:p>
          <a:p>
            <a:pPr lvl="1"/>
            <a:r>
              <a:rPr lang="en-US" sz="2200" dirty="0" smtClean="0"/>
              <a:t>What other team members do you want to engage in this project to improve your likelihood of success?</a:t>
            </a:r>
          </a:p>
          <a:p>
            <a:pPr lvl="1"/>
            <a:r>
              <a:rPr lang="en-US" sz="2200" dirty="0" smtClean="0"/>
              <a:t>What is the specific goal that you aim to reach?</a:t>
            </a:r>
            <a:endParaRPr lang="en-US" sz="2200" dirty="0"/>
          </a:p>
        </p:txBody>
      </p:sp>
    </p:spTree>
    <p:extLst>
      <p:ext uri="{BB962C8B-B14F-4D97-AF65-F5344CB8AC3E}">
        <p14:creationId xmlns:p14="http://schemas.microsoft.com/office/powerpoint/2010/main" val="14144022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PD</a:t>
            </a:r>
            <a:r>
              <a:rPr lang="en-US" dirty="0">
                <a:solidFill>
                  <a:srgbClr val="FF0000"/>
                </a:solidFill>
              </a:rPr>
              <a:t>S</a:t>
            </a:r>
            <a:r>
              <a:rPr lang="en-US" dirty="0"/>
              <a:t>A: 4 step process to improve quality</a:t>
            </a:r>
          </a:p>
        </p:txBody>
      </p:sp>
      <p:sp>
        <p:nvSpPr>
          <p:cNvPr id="3" name="Content Placeholder 2"/>
          <p:cNvSpPr>
            <a:spLocks noGrp="1"/>
          </p:cNvSpPr>
          <p:nvPr>
            <p:ph sz="quarter" idx="1"/>
          </p:nvPr>
        </p:nvSpPr>
        <p:spPr>
          <a:xfrm>
            <a:off x="-2155" y="1500859"/>
            <a:ext cx="8765155" cy="4742286"/>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r>
              <a:rPr lang="en-US" b="1" dirty="0" smtClean="0">
                <a:solidFill>
                  <a:srgbClr val="FF0000"/>
                </a:solidFill>
              </a:rPr>
              <a:t>Study:</a:t>
            </a:r>
            <a:r>
              <a:rPr lang="en-US" b="1" dirty="0" smtClean="0">
                <a:solidFill>
                  <a:srgbClr val="2EB135"/>
                </a:solidFill>
              </a:rPr>
              <a:t>  </a:t>
            </a:r>
            <a:r>
              <a:rPr lang="en-US" sz="2200" dirty="0" smtClean="0"/>
              <a:t>Assess impact of change</a:t>
            </a:r>
          </a:p>
          <a:p>
            <a:pPr marL="0" indent="0">
              <a:buNone/>
            </a:pPr>
            <a:r>
              <a:rPr lang="en-US" sz="2200" dirty="0"/>
              <a:t>	</a:t>
            </a:r>
            <a:r>
              <a:rPr lang="en-US" sz="2200" dirty="0" smtClean="0"/>
              <a:t>	Collect 	         +</a:t>
            </a:r>
          </a:p>
          <a:p>
            <a:pPr marL="0" indent="0">
              <a:buNone/>
            </a:pPr>
            <a:r>
              <a:rPr lang="en-US" sz="2200" dirty="0"/>
              <a:t>	</a:t>
            </a:r>
            <a:r>
              <a:rPr lang="en-US" sz="2200" dirty="0" smtClean="0"/>
              <a:t>	Review 	         +</a:t>
            </a:r>
          </a:p>
          <a:p>
            <a:pPr marL="0" indent="0">
              <a:buNone/>
            </a:pPr>
            <a:r>
              <a:rPr lang="en-US" sz="2200" dirty="0"/>
              <a:t>	</a:t>
            </a:r>
            <a:r>
              <a:rPr lang="en-US" sz="2200" dirty="0" smtClean="0"/>
              <a:t>	Analyze data</a:t>
            </a:r>
          </a:p>
          <a:p>
            <a:pPr marL="0" indent="0">
              <a:buNone/>
            </a:pPr>
            <a:r>
              <a:rPr lang="en-US" sz="2200" dirty="0"/>
              <a:t>	 </a:t>
            </a:r>
            <a:r>
              <a:rPr lang="en-US" sz="2200" dirty="0" smtClean="0"/>
              <a:t> What did we learn?</a:t>
            </a:r>
          </a:p>
          <a:p>
            <a:pPr marL="0" indent="0">
              <a:buNone/>
            </a:pPr>
            <a:r>
              <a:rPr lang="en-US" sz="2200" dirty="0"/>
              <a:t>	</a:t>
            </a:r>
            <a:r>
              <a:rPr lang="en-US" sz="2200" dirty="0" smtClean="0"/>
              <a:t>  Identify refinements</a:t>
            </a:r>
          </a:p>
          <a:p>
            <a:pPr marL="0" indent="0">
              <a:buNone/>
            </a:pPr>
            <a:r>
              <a:rPr lang="en-US" b="1" dirty="0">
                <a:solidFill>
                  <a:srgbClr val="2EB135"/>
                </a:solidFill>
              </a:rPr>
              <a:t>	</a:t>
            </a:r>
          </a:p>
        </p:txBody>
      </p:sp>
      <p:sp>
        <p:nvSpPr>
          <p:cNvPr id="4" name="Pie 3"/>
          <p:cNvSpPr/>
          <p:nvPr/>
        </p:nvSpPr>
        <p:spPr>
          <a:xfrm rot="10800000">
            <a:off x="2146104" y="1629103"/>
            <a:ext cx="4468633" cy="4189314"/>
          </a:xfrm>
          <a:prstGeom prst="pi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 name="Curved Down Arrow 4"/>
          <p:cNvSpPr/>
          <p:nvPr/>
        </p:nvSpPr>
        <p:spPr>
          <a:xfrm rot="16200000">
            <a:off x="599705" y="2683847"/>
            <a:ext cx="1306378" cy="773447"/>
          </a:xfrm>
          <a:prstGeom prst="curvedDown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997866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Assess impact of change</a:t>
            </a:r>
            <a:endParaRPr lang="en-US" dirty="0"/>
          </a:p>
        </p:txBody>
      </p:sp>
      <p:sp>
        <p:nvSpPr>
          <p:cNvPr id="3" name="Content Placeholder 2"/>
          <p:cNvSpPr>
            <a:spLocks noGrp="1"/>
          </p:cNvSpPr>
          <p:nvPr>
            <p:ph sz="quarter" idx="1"/>
          </p:nvPr>
        </p:nvSpPr>
        <p:spPr>
          <a:xfrm>
            <a:off x="0" y="1513489"/>
            <a:ext cx="9144000" cy="4740165"/>
          </a:xfrm>
        </p:spPr>
        <p:txBody>
          <a:bodyPr/>
          <a:lstStyle/>
          <a:p>
            <a:r>
              <a:rPr lang="en-US" sz="2600" dirty="0" smtClean="0"/>
              <a:t>Collect data [if not done live-time during </a:t>
            </a:r>
            <a:r>
              <a:rPr lang="en-US" sz="2600" dirty="0" smtClean="0">
                <a:solidFill>
                  <a:srgbClr val="2EB135"/>
                </a:solidFill>
              </a:rPr>
              <a:t>Do</a:t>
            </a:r>
            <a:r>
              <a:rPr lang="en-US" sz="2600" dirty="0" smtClean="0"/>
              <a:t> step]</a:t>
            </a:r>
          </a:p>
          <a:p>
            <a:r>
              <a:rPr lang="en-US" sz="2600" dirty="0" smtClean="0"/>
              <a:t>Review data and compare with baseline</a:t>
            </a:r>
          </a:p>
          <a:p>
            <a:r>
              <a:rPr lang="en-US" sz="2600" dirty="0" smtClean="0"/>
              <a:t>Answer 3 questions:</a:t>
            </a:r>
          </a:p>
          <a:p>
            <a:pPr lvl="1"/>
            <a:r>
              <a:rPr lang="en-US" sz="2400" dirty="0" smtClean="0"/>
              <a:t>Did this change make an </a:t>
            </a:r>
            <a:r>
              <a:rPr lang="en-US" sz="2400" b="1" dirty="0" smtClean="0">
                <a:solidFill>
                  <a:srgbClr val="2EB135"/>
                </a:solidFill>
              </a:rPr>
              <a:t>impact</a:t>
            </a:r>
            <a:r>
              <a:rPr lang="en-US" sz="2400" dirty="0" smtClean="0"/>
              <a:t>? 	(did impact meet goal?)</a:t>
            </a:r>
          </a:p>
          <a:p>
            <a:pPr lvl="1"/>
            <a:r>
              <a:rPr lang="en-US" sz="2400" dirty="0"/>
              <a:t>Was the change </a:t>
            </a:r>
            <a:r>
              <a:rPr lang="en-US" sz="2400" b="1" dirty="0">
                <a:solidFill>
                  <a:srgbClr val="2EB135"/>
                </a:solidFill>
              </a:rPr>
              <a:t>efficient</a:t>
            </a:r>
            <a:r>
              <a:rPr lang="en-US" sz="2400" dirty="0" smtClean="0"/>
              <a:t>? 		(Was impact/effort &gt;1?)</a:t>
            </a:r>
          </a:p>
          <a:p>
            <a:pPr lvl="1"/>
            <a:r>
              <a:rPr lang="en-US" sz="2400" dirty="0" smtClean="0"/>
              <a:t>What is the </a:t>
            </a:r>
            <a:r>
              <a:rPr lang="en-US" sz="2400" b="1" dirty="0" smtClean="0">
                <a:solidFill>
                  <a:srgbClr val="2EB135"/>
                </a:solidFill>
              </a:rPr>
              <a:t>next step</a:t>
            </a:r>
            <a:r>
              <a:rPr lang="en-US" sz="2400" dirty="0" smtClean="0"/>
              <a:t>? </a:t>
            </a:r>
          </a:p>
          <a:p>
            <a:pPr lvl="2"/>
            <a:r>
              <a:rPr lang="en-US" sz="2200" dirty="0" smtClean="0"/>
              <a:t>Continue same project for another cycle	</a:t>
            </a:r>
            <a:r>
              <a:rPr lang="en-US" sz="1800" dirty="0" smtClean="0"/>
              <a:t>(insufficient data)</a:t>
            </a:r>
          </a:p>
          <a:p>
            <a:pPr lvl="2"/>
            <a:r>
              <a:rPr lang="en-US" sz="2200" dirty="0" smtClean="0"/>
              <a:t>Modify and repeat small scale			</a:t>
            </a:r>
            <a:r>
              <a:rPr lang="en-US" sz="1800" dirty="0" smtClean="0"/>
              <a:t>(impact or efficiency low)</a:t>
            </a:r>
          </a:p>
          <a:p>
            <a:pPr lvl="2"/>
            <a:r>
              <a:rPr lang="en-US" sz="2200" dirty="0" smtClean="0"/>
              <a:t>Disseminate (Expand to more providers/sites)	</a:t>
            </a:r>
            <a:r>
              <a:rPr lang="en-US" sz="1800" dirty="0" smtClean="0"/>
              <a:t>(success- generalize?)</a:t>
            </a:r>
          </a:p>
          <a:p>
            <a:pPr lvl="2"/>
            <a:r>
              <a:rPr lang="en-US" sz="2200" dirty="0" smtClean="0"/>
              <a:t>Drop this project/do something different next time  </a:t>
            </a:r>
            <a:r>
              <a:rPr lang="en-US" sz="1800" dirty="0" smtClean="0"/>
              <a:t>(poor/no result)</a:t>
            </a:r>
          </a:p>
          <a:p>
            <a:pPr lvl="2"/>
            <a:r>
              <a:rPr lang="en-US" sz="2200" dirty="0" smtClean="0"/>
              <a:t>Add a second small change onto initial change	</a:t>
            </a:r>
            <a:r>
              <a:rPr lang="en-US" sz="1800" dirty="0" smtClean="0"/>
              <a:t>(success &lt; goal)</a:t>
            </a:r>
          </a:p>
          <a:p>
            <a:pPr lvl="2"/>
            <a:endParaRPr lang="en-US" dirty="0" smtClean="0"/>
          </a:p>
          <a:p>
            <a:pPr lvl="1"/>
            <a:endParaRPr lang="en-US" dirty="0"/>
          </a:p>
        </p:txBody>
      </p:sp>
    </p:spTree>
    <p:extLst>
      <p:ext uri="{BB962C8B-B14F-4D97-AF65-F5344CB8AC3E}">
        <p14:creationId xmlns:p14="http://schemas.microsoft.com/office/powerpoint/2010/main" val="390945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670" y="147915"/>
            <a:ext cx="8153400" cy="990600"/>
          </a:xfrm>
        </p:spPr>
        <p:txBody>
          <a:bodyPr/>
          <a:lstStyle/>
          <a:p>
            <a:r>
              <a:rPr lang="en-US" dirty="0" smtClean="0"/>
              <a:t>QI Starter – Example #2</a:t>
            </a:r>
            <a:endParaRPr lang="en-US" dirty="0"/>
          </a:p>
        </p:txBody>
      </p:sp>
      <p:sp>
        <p:nvSpPr>
          <p:cNvPr id="3" name="Content Placeholder 2"/>
          <p:cNvSpPr>
            <a:spLocks noGrp="1"/>
          </p:cNvSpPr>
          <p:nvPr>
            <p:ph sz="quarter" idx="1"/>
          </p:nvPr>
        </p:nvSpPr>
        <p:spPr>
          <a:xfrm>
            <a:off x="147146" y="1511819"/>
            <a:ext cx="8996854" cy="4572000"/>
          </a:xfrm>
        </p:spPr>
        <p:txBody>
          <a:bodyPr/>
          <a:lstStyle/>
          <a:p>
            <a:r>
              <a:rPr lang="en-US" sz="2400" dirty="0"/>
              <a:t>You have performed an audit of 30 </a:t>
            </a:r>
            <a:r>
              <a:rPr lang="en-US" sz="2400" dirty="0" smtClean="0"/>
              <a:t>randomly </a:t>
            </a:r>
            <a:r>
              <a:rPr lang="en-US" sz="2400" dirty="0"/>
              <a:t>selected inpatients cared for on the Internal Medicine service in the past year for CHF.  </a:t>
            </a:r>
            <a:r>
              <a:rPr lang="en-US" sz="2400" dirty="0" smtClean="0"/>
              <a:t>You </a:t>
            </a:r>
            <a:r>
              <a:rPr lang="en-US" sz="2400" dirty="0"/>
              <a:t>can find no documentation that any of them received Pneumococcal vaccination while hospitalized.  </a:t>
            </a:r>
            <a:endParaRPr lang="en-US" sz="2400" dirty="0" smtClean="0"/>
          </a:p>
          <a:p>
            <a:pPr lvl="1"/>
            <a:r>
              <a:rPr lang="en-US" sz="2300" dirty="0" smtClean="0"/>
              <a:t>What </a:t>
            </a:r>
            <a:r>
              <a:rPr lang="en-US" sz="2300" dirty="0"/>
              <a:t>is your analysis of this situation?  </a:t>
            </a:r>
          </a:p>
          <a:p>
            <a:pPr lvl="1"/>
            <a:r>
              <a:rPr lang="en-US" sz="2300" dirty="0"/>
              <a:t>What simple interventions might be implemented to try to improve this care quality issue?</a:t>
            </a:r>
          </a:p>
          <a:p>
            <a:pPr lvl="1"/>
            <a:r>
              <a:rPr lang="en-US" sz="2300" dirty="0"/>
              <a:t>Whom should you engage in your team to make this happen</a:t>
            </a:r>
            <a:r>
              <a:rPr lang="en-US" sz="2300" dirty="0" smtClean="0"/>
              <a:t>?</a:t>
            </a:r>
          </a:p>
          <a:p>
            <a:pPr lvl="1"/>
            <a:r>
              <a:rPr lang="en-US" sz="2300" dirty="0" smtClean="0"/>
              <a:t>What is the specific goal you hope to achieve?</a:t>
            </a:r>
            <a:endParaRPr lang="en-US" sz="2300" dirty="0"/>
          </a:p>
          <a:p>
            <a:endParaRPr lang="en-US" dirty="0"/>
          </a:p>
        </p:txBody>
      </p:sp>
    </p:spTree>
    <p:extLst>
      <p:ext uri="{BB962C8B-B14F-4D97-AF65-F5344CB8AC3E}">
        <p14:creationId xmlns:p14="http://schemas.microsoft.com/office/powerpoint/2010/main" val="42045710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64775" y="76195"/>
            <a:ext cx="8153400" cy="990600"/>
          </a:xfrm>
        </p:spPr>
        <p:txBody>
          <a:bodyPr/>
          <a:lstStyle/>
          <a:p>
            <a:r>
              <a:rPr lang="en-US" dirty="0" smtClean="0"/>
              <a:t>Sample QI Projects</a:t>
            </a:r>
            <a:endParaRPr lang="en-US" dirty="0"/>
          </a:p>
        </p:txBody>
      </p:sp>
      <p:graphicFrame>
        <p:nvGraphicFramePr>
          <p:cNvPr id="4" name="Content Placeholder 3"/>
          <p:cNvGraphicFramePr>
            <a:graphicFrameLocks noGrp="1"/>
          </p:cNvGraphicFramePr>
          <p:nvPr>
            <p:ph sz="quarter" idx="1"/>
            <p:extLst/>
          </p:nvPr>
        </p:nvGraphicFramePr>
        <p:xfrm>
          <a:off x="0" y="908738"/>
          <a:ext cx="9259613" cy="6080643"/>
        </p:xfrm>
        <a:graphic>
          <a:graphicData uri="http://schemas.openxmlformats.org/drawingml/2006/table">
            <a:tbl>
              <a:tblPr firstRow="1" bandRow="1">
                <a:tableStyleId>{5C22544A-7EE6-4342-B048-85BDC9FD1C3A}</a:tableStyleId>
              </a:tblPr>
              <a:tblGrid>
                <a:gridCol w="1884071">
                  <a:extLst>
                    <a:ext uri="{9D8B030D-6E8A-4147-A177-3AD203B41FA5}">
                      <a16:colId xmlns:a16="http://schemas.microsoft.com/office/drawing/2014/main" val="20000"/>
                    </a:ext>
                  </a:extLst>
                </a:gridCol>
                <a:gridCol w="1300907">
                  <a:extLst>
                    <a:ext uri="{9D8B030D-6E8A-4147-A177-3AD203B41FA5}">
                      <a16:colId xmlns:a16="http://schemas.microsoft.com/office/drawing/2014/main" val="20001"/>
                    </a:ext>
                  </a:extLst>
                </a:gridCol>
                <a:gridCol w="1884072">
                  <a:extLst>
                    <a:ext uri="{9D8B030D-6E8A-4147-A177-3AD203B41FA5}">
                      <a16:colId xmlns:a16="http://schemas.microsoft.com/office/drawing/2014/main" val="20002"/>
                    </a:ext>
                  </a:extLst>
                </a:gridCol>
                <a:gridCol w="4190563">
                  <a:extLst>
                    <a:ext uri="{9D8B030D-6E8A-4147-A177-3AD203B41FA5}">
                      <a16:colId xmlns:a16="http://schemas.microsoft.com/office/drawing/2014/main" val="20003"/>
                    </a:ext>
                  </a:extLst>
                </a:gridCol>
              </a:tblGrid>
              <a:tr h="390346">
                <a:tc>
                  <a:txBody>
                    <a:bodyPr/>
                    <a:lstStyle/>
                    <a:p>
                      <a:r>
                        <a:rPr lang="en-US" dirty="0" smtClean="0">
                          <a:latin typeface="Calibri" pitchFamily="34" charset="0"/>
                        </a:rPr>
                        <a:t>Strategy Utilized</a:t>
                      </a:r>
                      <a:endParaRPr lang="en-US" dirty="0">
                        <a:latin typeface="Calibri" pitchFamily="34" charset="0"/>
                      </a:endParaRPr>
                    </a:p>
                  </a:txBody>
                  <a:tcPr marL="82524" marR="82524"/>
                </a:tc>
                <a:tc>
                  <a:txBody>
                    <a:bodyPr/>
                    <a:lstStyle/>
                    <a:p>
                      <a:r>
                        <a:rPr lang="en-US" dirty="0" smtClean="0">
                          <a:latin typeface="Calibri" pitchFamily="34" charset="0"/>
                        </a:rPr>
                        <a:t>Vaccine</a:t>
                      </a:r>
                      <a:endParaRPr lang="en-US" dirty="0">
                        <a:latin typeface="Calibri" pitchFamily="34" charset="0"/>
                      </a:endParaRPr>
                    </a:p>
                  </a:txBody>
                  <a:tcPr marL="82524" marR="82524"/>
                </a:tc>
                <a:tc>
                  <a:txBody>
                    <a:bodyPr/>
                    <a:lstStyle/>
                    <a:p>
                      <a:r>
                        <a:rPr lang="en-US" dirty="0" smtClean="0">
                          <a:latin typeface="Calibri" pitchFamily="34" charset="0"/>
                        </a:rPr>
                        <a:t>Population</a:t>
                      </a:r>
                      <a:endParaRPr lang="en-US" dirty="0">
                        <a:latin typeface="Calibri" pitchFamily="34" charset="0"/>
                      </a:endParaRPr>
                    </a:p>
                  </a:txBody>
                  <a:tcPr marL="82524" marR="82524"/>
                </a:tc>
                <a:tc>
                  <a:txBody>
                    <a:bodyPr/>
                    <a:lstStyle/>
                    <a:p>
                      <a:r>
                        <a:rPr lang="en-US" dirty="0" smtClean="0">
                          <a:latin typeface="Calibri" pitchFamily="34" charset="0"/>
                        </a:rPr>
                        <a:t>Details</a:t>
                      </a:r>
                      <a:endParaRPr lang="en-US" dirty="0">
                        <a:latin typeface="Calibri" pitchFamily="34" charset="0"/>
                      </a:endParaRPr>
                    </a:p>
                  </a:txBody>
                  <a:tcPr marL="82524" marR="82524"/>
                </a:tc>
                <a:extLst>
                  <a:ext uri="{0D108BD9-81ED-4DB2-BD59-A6C34878D82A}">
                    <a16:rowId xmlns:a16="http://schemas.microsoft.com/office/drawing/2014/main" val="10000"/>
                  </a:ext>
                </a:extLst>
              </a:tr>
              <a:tr h="934593">
                <a:tc>
                  <a:txBody>
                    <a:bodyPr/>
                    <a:lstStyle/>
                    <a:p>
                      <a:r>
                        <a:rPr lang="en-US" dirty="0" smtClean="0">
                          <a:latin typeface="Calibri" pitchFamily="34" charset="0"/>
                        </a:rPr>
                        <a:t>Patient</a:t>
                      </a:r>
                      <a:r>
                        <a:rPr lang="en-US" baseline="0" dirty="0" smtClean="0">
                          <a:latin typeface="Calibri" pitchFamily="34" charset="0"/>
                        </a:rPr>
                        <a:t> Communication</a:t>
                      </a:r>
                    </a:p>
                  </a:txBody>
                  <a:tcPr marL="82524" marR="82524"/>
                </a:tc>
                <a:tc>
                  <a:txBody>
                    <a:bodyPr/>
                    <a:lstStyle/>
                    <a:p>
                      <a:r>
                        <a:rPr lang="en-US" dirty="0" smtClean="0">
                          <a:latin typeface="Calibri" pitchFamily="34" charset="0"/>
                        </a:rPr>
                        <a:t>Hepatitis B</a:t>
                      </a:r>
                      <a:endParaRPr lang="en-US" dirty="0">
                        <a:latin typeface="Calibri" pitchFamily="34" charset="0"/>
                      </a:endParaRPr>
                    </a:p>
                  </a:txBody>
                  <a:tcPr marL="82524" marR="82524"/>
                </a:tc>
                <a:tc>
                  <a:txBody>
                    <a:bodyPr/>
                    <a:lstStyle/>
                    <a:p>
                      <a:r>
                        <a:rPr lang="en-US" dirty="0" smtClean="0">
                          <a:latin typeface="Calibri" pitchFamily="34" charset="0"/>
                        </a:rPr>
                        <a:t>Diabetics</a:t>
                      </a:r>
                      <a:endParaRPr lang="en-US" dirty="0">
                        <a:latin typeface="Calibri" pitchFamily="34" charset="0"/>
                      </a:endParaRPr>
                    </a:p>
                  </a:txBody>
                  <a:tcPr marL="82524" marR="82524"/>
                </a:tc>
                <a:tc>
                  <a:txBody>
                    <a:bodyPr/>
                    <a:lstStyle/>
                    <a:p>
                      <a:r>
                        <a:rPr lang="en-US" dirty="0" smtClean="0">
                          <a:latin typeface="Calibri" pitchFamily="34" charset="0"/>
                        </a:rPr>
                        <a:t>Generate</a:t>
                      </a:r>
                      <a:r>
                        <a:rPr lang="en-US" baseline="0" dirty="0" smtClean="0">
                          <a:latin typeface="Calibri" pitchFamily="34" charset="0"/>
                        </a:rPr>
                        <a:t> list of all diabetic patients &lt;60 years old, at next visit recommend vaccination against Hepatitis B</a:t>
                      </a:r>
                      <a:endParaRPr lang="en-US" dirty="0">
                        <a:latin typeface="Calibri" pitchFamily="34" charset="0"/>
                      </a:endParaRPr>
                    </a:p>
                  </a:txBody>
                  <a:tcPr marL="82524" marR="82524"/>
                </a:tc>
                <a:extLst>
                  <a:ext uri="{0D108BD9-81ED-4DB2-BD59-A6C34878D82A}">
                    <a16:rowId xmlns:a16="http://schemas.microsoft.com/office/drawing/2014/main" val="10001"/>
                  </a:ext>
                </a:extLst>
              </a:tr>
              <a:tr h="1495349">
                <a:tc>
                  <a:txBody>
                    <a:bodyPr/>
                    <a:lstStyle/>
                    <a:p>
                      <a:r>
                        <a:rPr lang="en-US" dirty="0" smtClean="0">
                          <a:latin typeface="Calibri" pitchFamily="34" charset="0"/>
                        </a:rPr>
                        <a:t>Reminder – Recall</a:t>
                      </a:r>
                      <a:endParaRPr lang="en-US" dirty="0">
                        <a:latin typeface="Calibri" pitchFamily="34" charset="0"/>
                      </a:endParaRPr>
                    </a:p>
                  </a:txBody>
                  <a:tcPr marL="82524" marR="82524"/>
                </a:tc>
                <a:tc>
                  <a:txBody>
                    <a:bodyPr/>
                    <a:lstStyle/>
                    <a:p>
                      <a:r>
                        <a:rPr lang="en-US" dirty="0" smtClean="0">
                          <a:latin typeface="Calibri" pitchFamily="34" charset="0"/>
                        </a:rPr>
                        <a:t>Influenza</a:t>
                      </a:r>
                      <a:endParaRPr lang="en-US" dirty="0">
                        <a:latin typeface="Calibri" pitchFamily="34" charset="0"/>
                      </a:endParaRPr>
                    </a:p>
                  </a:txBody>
                  <a:tcPr marL="82524" marR="82524"/>
                </a:tc>
                <a:tc>
                  <a:txBody>
                    <a:bodyPr/>
                    <a:lstStyle/>
                    <a:p>
                      <a:r>
                        <a:rPr lang="en-US" dirty="0" smtClean="0">
                          <a:latin typeface="Calibri" pitchFamily="34" charset="0"/>
                        </a:rPr>
                        <a:t>All adults</a:t>
                      </a:r>
                      <a:endParaRPr lang="en-US" dirty="0">
                        <a:latin typeface="Calibri" pitchFamily="34" charset="0"/>
                      </a:endParaRPr>
                    </a:p>
                  </a:txBody>
                  <a:tcPr marL="82524" marR="82524"/>
                </a:tc>
                <a:tc>
                  <a:txBody>
                    <a:bodyPr/>
                    <a:lstStyle/>
                    <a:p>
                      <a:r>
                        <a:rPr lang="en-US" dirty="0" smtClean="0">
                          <a:latin typeface="Calibri" pitchFamily="34" charset="0"/>
                        </a:rPr>
                        <a:t>At</a:t>
                      </a:r>
                      <a:r>
                        <a:rPr lang="en-US" baseline="0" dirty="0" smtClean="0">
                          <a:latin typeface="Calibri" pitchFamily="34" charset="0"/>
                        </a:rPr>
                        <a:t> the start of flu season, send patient communication to remind patients to receive vaccine.  After 2 months, identify patients not yet vaccinated and resend reminder</a:t>
                      </a:r>
                      <a:endParaRPr lang="en-US" dirty="0">
                        <a:latin typeface="Calibri" pitchFamily="34" charset="0"/>
                      </a:endParaRPr>
                    </a:p>
                  </a:txBody>
                  <a:tcPr marL="82524" marR="82524"/>
                </a:tc>
                <a:extLst>
                  <a:ext uri="{0D108BD9-81ED-4DB2-BD59-A6C34878D82A}">
                    <a16:rowId xmlns:a16="http://schemas.microsoft.com/office/drawing/2014/main" val="10002"/>
                  </a:ext>
                </a:extLst>
              </a:tr>
              <a:tr h="1214971">
                <a:tc>
                  <a:txBody>
                    <a:bodyPr/>
                    <a:lstStyle/>
                    <a:p>
                      <a:r>
                        <a:rPr lang="en-US" dirty="0" smtClean="0">
                          <a:latin typeface="Calibri" pitchFamily="34" charset="0"/>
                        </a:rPr>
                        <a:t>Chart</a:t>
                      </a:r>
                      <a:r>
                        <a:rPr lang="en-US" baseline="0" dirty="0" smtClean="0">
                          <a:latin typeface="Calibri" pitchFamily="34" charset="0"/>
                        </a:rPr>
                        <a:t> Reminder</a:t>
                      </a:r>
                      <a:endParaRPr lang="en-US" dirty="0">
                        <a:latin typeface="Calibri" pitchFamily="34" charset="0"/>
                      </a:endParaRPr>
                    </a:p>
                  </a:txBody>
                  <a:tcPr marL="82524" marR="82524"/>
                </a:tc>
                <a:tc>
                  <a:txBody>
                    <a:bodyPr/>
                    <a:lstStyle/>
                    <a:p>
                      <a:r>
                        <a:rPr lang="en-US" dirty="0" smtClean="0">
                          <a:latin typeface="Calibri" pitchFamily="34" charset="0"/>
                        </a:rPr>
                        <a:t>HPV</a:t>
                      </a:r>
                      <a:endParaRPr lang="en-US" dirty="0">
                        <a:latin typeface="Calibri" pitchFamily="34" charset="0"/>
                      </a:endParaRPr>
                    </a:p>
                  </a:txBody>
                  <a:tcPr marL="82524" marR="82524"/>
                </a:tc>
                <a:tc>
                  <a:txBody>
                    <a:bodyPr/>
                    <a:lstStyle/>
                    <a:p>
                      <a:r>
                        <a:rPr lang="en-US" dirty="0" smtClean="0">
                          <a:latin typeface="Calibri" pitchFamily="34" charset="0"/>
                        </a:rPr>
                        <a:t>Female</a:t>
                      </a:r>
                      <a:r>
                        <a:rPr lang="en-US" baseline="0" dirty="0" smtClean="0">
                          <a:latin typeface="Calibri" pitchFamily="34" charset="0"/>
                        </a:rPr>
                        <a:t> patients 19 – 26 &amp; Male patients 19 – 21</a:t>
                      </a:r>
                      <a:endParaRPr lang="en-US" dirty="0">
                        <a:latin typeface="Calibri" pitchFamily="34" charset="0"/>
                      </a:endParaRPr>
                    </a:p>
                  </a:txBody>
                  <a:tcPr marL="82524" marR="82524"/>
                </a:tc>
                <a:tc>
                  <a:txBody>
                    <a:bodyPr/>
                    <a:lstStyle/>
                    <a:p>
                      <a:r>
                        <a:rPr lang="en-US" dirty="0" smtClean="0">
                          <a:latin typeface="Calibri" pitchFamily="34" charset="0"/>
                        </a:rPr>
                        <a:t>Query EHR to identify eligible</a:t>
                      </a:r>
                      <a:r>
                        <a:rPr lang="en-US" baseline="0" dirty="0" smtClean="0">
                          <a:latin typeface="Calibri" pitchFamily="34" charset="0"/>
                        </a:rPr>
                        <a:t> patients who have not received HPV vaccine. Program an alert in patient charts to discuss and administer vaccine at next visit</a:t>
                      </a:r>
                      <a:endParaRPr lang="en-US" dirty="0">
                        <a:latin typeface="Calibri" pitchFamily="34" charset="0"/>
                      </a:endParaRPr>
                    </a:p>
                  </a:txBody>
                  <a:tcPr marL="82524" marR="82524"/>
                </a:tc>
                <a:extLst>
                  <a:ext uri="{0D108BD9-81ED-4DB2-BD59-A6C34878D82A}">
                    <a16:rowId xmlns:a16="http://schemas.microsoft.com/office/drawing/2014/main" val="10003"/>
                  </a:ext>
                </a:extLst>
              </a:tr>
              <a:tr h="934593">
                <a:tc>
                  <a:txBody>
                    <a:bodyPr/>
                    <a:lstStyle/>
                    <a:p>
                      <a:r>
                        <a:rPr lang="en-US" dirty="0" smtClean="0">
                          <a:latin typeface="Calibri" pitchFamily="34" charset="0"/>
                        </a:rPr>
                        <a:t>Standing Orders</a:t>
                      </a:r>
                      <a:endParaRPr lang="en-US" dirty="0">
                        <a:latin typeface="Calibri" pitchFamily="34" charset="0"/>
                      </a:endParaRPr>
                    </a:p>
                  </a:txBody>
                  <a:tcPr marL="82524" marR="82524"/>
                </a:tc>
                <a:tc>
                  <a:txBody>
                    <a:bodyPr/>
                    <a:lstStyle/>
                    <a:p>
                      <a:r>
                        <a:rPr lang="en-US" dirty="0" smtClean="0">
                          <a:latin typeface="Calibri" pitchFamily="34" charset="0"/>
                        </a:rPr>
                        <a:t>Tdap</a:t>
                      </a:r>
                      <a:endParaRPr lang="en-US" dirty="0">
                        <a:latin typeface="Calibri" pitchFamily="34" charset="0"/>
                      </a:endParaRPr>
                    </a:p>
                  </a:txBody>
                  <a:tcPr marL="82524" marR="82524"/>
                </a:tc>
                <a:tc>
                  <a:txBody>
                    <a:bodyPr/>
                    <a:lstStyle/>
                    <a:p>
                      <a:r>
                        <a:rPr lang="en-US" dirty="0" smtClean="0">
                          <a:latin typeface="Calibri" pitchFamily="34" charset="0"/>
                        </a:rPr>
                        <a:t>Pregnant women, 27 – 36</a:t>
                      </a:r>
                      <a:r>
                        <a:rPr lang="en-US" baseline="0" dirty="0" smtClean="0">
                          <a:latin typeface="Calibri" pitchFamily="34" charset="0"/>
                        </a:rPr>
                        <a:t> weeks gestation</a:t>
                      </a:r>
                      <a:endParaRPr lang="en-US" dirty="0">
                        <a:latin typeface="Calibri" pitchFamily="34" charset="0"/>
                      </a:endParaRPr>
                    </a:p>
                  </a:txBody>
                  <a:tcPr marL="82524" marR="82524"/>
                </a:tc>
                <a:tc>
                  <a:txBody>
                    <a:bodyPr/>
                    <a:lstStyle/>
                    <a:p>
                      <a:r>
                        <a:rPr lang="en-US" baseline="0" dirty="0" smtClean="0">
                          <a:latin typeface="Calibri" pitchFamily="34" charset="0"/>
                        </a:rPr>
                        <a:t>Set up, educate re: Standing Order. For each pregnant patient, staff will offer/administer/document in record</a:t>
                      </a:r>
                      <a:endParaRPr lang="en-US" dirty="0">
                        <a:latin typeface="Calibri" pitchFamily="34" charset="0"/>
                      </a:endParaRPr>
                    </a:p>
                  </a:txBody>
                  <a:tcPr marL="82524" marR="82524"/>
                </a:tc>
                <a:extLst>
                  <a:ext uri="{0D108BD9-81ED-4DB2-BD59-A6C34878D82A}">
                    <a16:rowId xmlns:a16="http://schemas.microsoft.com/office/drawing/2014/main" val="10004"/>
                  </a:ext>
                </a:extLst>
              </a:tr>
              <a:tr h="1110791">
                <a:tc>
                  <a:txBody>
                    <a:bodyPr/>
                    <a:lstStyle/>
                    <a:p>
                      <a:r>
                        <a:rPr lang="en-US" dirty="0" smtClean="0">
                          <a:latin typeface="Calibri" pitchFamily="34" charset="0"/>
                        </a:rPr>
                        <a:t>Immunization</a:t>
                      </a:r>
                      <a:r>
                        <a:rPr lang="en-US" baseline="0" dirty="0" smtClean="0">
                          <a:latin typeface="Calibri" pitchFamily="34" charset="0"/>
                        </a:rPr>
                        <a:t> Information Systems</a:t>
                      </a:r>
                      <a:endParaRPr lang="en-US" dirty="0">
                        <a:latin typeface="Calibri" pitchFamily="34" charset="0"/>
                      </a:endParaRPr>
                    </a:p>
                  </a:txBody>
                  <a:tcPr marL="82524" marR="82524"/>
                </a:tc>
                <a:tc>
                  <a:txBody>
                    <a:bodyPr/>
                    <a:lstStyle/>
                    <a:p>
                      <a:r>
                        <a:rPr lang="en-US" dirty="0" smtClean="0">
                          <a:latin typeface="Calibri" pitchFamily="34" charset="0"/>
                        </a:rPr>
                        <a:t>Pneumo</a:t>
                      </a:r>
                      <a:endParaRPr lang="en-US" dirty="0">
                        <a:latin typeface="Calibri" pitchFamily="34" charset="0"/>
                      </a:endParaRPr>
                    </a:p>
                  </a:txBody>
                  <a:tcPr marL="82524" marR="82524"/>
                </a:tc>
                <a:tc>
                  <a:txBody>
                    <a:bodyPr/>
                    <a:lstStyle/>
                    <a:p>
                      <a:r>
                        <a:rPr lang="en-US" dirty="0" smtClean="0">
                          <a:latin typeface="Calibri" pitchFamily="34" charset="0"/>
                        </a:rPr>
                        <a:t>Patients over 65</a:t>
                      </a:r>
                      <a:endParaRPr lang="en-US" dirty="0">
                        <a:latin typeface="Calibri" pitchFamily="34" charset="0"/>
                      </a:endParaRPr>
                    </a:p>
                  </a:txBody>
                  <a:tcPr marL="82524" marR="82524"/>
                </a:tc>
                <a:tc>
                  <a:txBody>
                    <a:bodyPr/>
                    <a:lstStyle/>
                    <a:p>
                      <a:r>
                        <a:rPr lang="en-US" dirty="0" smtClean="0">
                          <a:latin typeface="Calibri" pitchFamily="34" charset="0"/>
                        </a:rPr>
                        <a:t>For</a:t>
                      </a:r>
                      <a:r>
                        <a:rPr lang="en-US" baseline="0" dirty="0" smtClean="0">
                          <a:latin typeface="Calibri" pitchFamily="34" charset="0"/>
                        </a:rPr>
                        <a:t> each visit with patients 65+, assess </a:t>
                      </a:r>
                      <a:r>
                        <a:rPr lang="en-US" baseline="0" dirty="0" err="1" smtClean="0">
                          <a:latin typeface="Calibri" pitchFamily="34" charset="0"/>
                        </a:rPr>
                        <a:t>pneumo</a:t>
                      </a:r>
                      <a:r>
                        <a:rPr lang="en-US" baseline="0" dirty="0" smtClean="0">
                          <a:latin typeface="Calibri" pitchFamily="34" charset="0"/>
                        </a:rPr>
                        <a:t> vaccination status in EMR from IIS, vaccinate if not in record.</a:t>
                      </a:r>
                      <a:endParaRPr lang="en-US" dirty="0">
                        <a:latin typeface="Calibri" pitchFamily="34" charset="0"/>
                      </a:endParaRPr>
                    </a:p>
                  </a:txBody>
                  <a:tcPr marL="82524" marR="82524"/>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5543592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PDS</a:t>
            </a:r>
            <a:r>
              <a:rPr lang="en-US" dirty="0">
                <a:solidFill>
                  <a:srgbClr val="FF0000"/>
                </a:solidFill>
              </a:rPr>
              <a:t>A</a:t>
            </a:r>
            <a:r>
              <a:rPr lang="en-US" dirty="0"/>
              <a:t>: 4 step process to improve quality</a:t>
            </a:r>
          </a:p>
        </p:txBody>
      </p:sp>
      <p:sp>
        <p:nvSpPr>
          <p:cNvPr id="3" name="Content Placeholder 2"/>
          <p:cNvSpPr>
            <a:spLocks noGrp="1"/>
          </p:cNvSpPr>
          <p:nvPr>
            <p:ph sz="quarter" idx="1"/>
          </p:nvPr>
        </p:nvSpPr>
        <p:spPr>
          <a:xfrm>
            <a:off x="283464" y="1765189"/>
            <a:ext cx="8481691" cy="4396377"/>
          </a:xfrm>
        </p:spPr>
        <p:txBody>
          <a:bodyPr/>
          <a:lstStyle/>
          <a:p>
            <a:pPr marL="0" indent="0">
              <a:buNone/>
            </a:pPr>
            <a:endParaRPr lang="en-US" sz="2600" b="1" dirty="0" smtClean="0">
              <a:solidFill>
                <a:srgbClr val="FF0000"/>
              </a:solidFill>
            </a:endParaRPr>
          </a:p>
          <a:p>
            <a:pPr marL="0" indent="0">
              <a:buNone/>
            </a:pPr>
            <a:r>
              <a:rPr lang="en-US" sz="2600" b="1" dirty="0" smtClean="0">
                <a:solidFill>
                  <a:srgbClr val="FF0000"/>
                </a:solidFill>
              </a:rPr>
              <a:t>    Act:</a:t>
            </a:r>
            <a:r>
              <a:rPr lang="en-US" sz="2600" b="1" dirty="0" smtClean="0">
                <a:solidFill>
                  <a:srgbClr val="2EB135"/>
                </a:solidFill>
              </a:rPr>
              <a:t>  </a:t>
            </a:r>
            <a:r>
              <a:rPr lang="en-US" sz="2200" dirty="0" smtClean="0"/>
              <a:t>Evaluate lessons learned and </a:t>
            </a:r>
          </a:p>
          <a:p>
            <a:pPr marL="0" indent="0">
              <a:buNone/>
            </a:pPr>
            <a:r>
              <a:rPr lang="en-US" sz="2200" b="1" dirty="0">
                <a:solidFill>
                  <a:srgbClr val="2EB135"/>
                </a:solidFill>
              </a:rPr>
              <a:t> </a:t>
            </a:r>
            <a:r>
              <a:rPr lang="en-US" sz="2200" b="1" dirty="0" smtClean="0">
                <a:solidFill>
                  <a:srgbClr val="2EB135"/>
                </a:solidFill>
              </a:rPr>
              <a:t>                </a:t>
            </a:r>
            <a:r>
              <a:rPr lang="en-US" sz="2200" dirty="0" smtClean="0"/>
              <a:t>Systematize and/or refine 1</a:t>
            </a:r>
            <a:r>
              <a:rPr lang="en-US" sz="2200" baseline="30000" dirty="0" smtClean="0"/>
              <a:t>st</a:t>
            </a:r>
            <a:r>
              <a:rPr lang="en-US" sz="2200" dirty="0" smtClean="0"/>
              <a:t> change</a:t>
            </a:r>
          </a:p>
          <a:p>
            <a:pPr marL="0" indent="0">
              <a:buNone/>
            </a:pPr>
            <a:r>
              <a:rPr lang="en-US" sz="2200" b="1" dirty="0" smtClean="0">
                <a:solidFill>
                  <a:srgbClr val="2EB135"/>
                </a:solidFill>
              </a:rPr>
              <a:t>                 </a:t>
            </a:r>
            <a:r>
              <a:rPr lang="en-US" sz="2200" dirty="0" smtClean="0"/>
              <a:t>Develop process to sustain improvements</a:t>
            </a:r>
          </a:p>
          <a:p>
            <a:pPr marL="0" indent="0">
              <a:buNone/>
            </a:pPr>
            <a:r>
              <a:rPr lang="en-US" sz="2200" b="1" dirty="0">
                <a:solidFill>
                  <a:srgbClr val="2EB135"/>
                </a:solidFill>
              </a:rPr>
              <a:t> </a:t>
            </a:r>
            <a:r>
              <a:rPr lang="en-US" sz="2200" b="1" dirty="0" smtClean="0">
                <a:solidFill>
                  <a:srgbClr val="2EB135"/>
                </a:solidFill>
              </a:rPr>
              <a:t>                </a:t>
            </a:r>
            <a:r>
              <a:rPr lang="en-US" sz="2200" dirty="0" smtClean="0"/>
              <a:t>Initiate next improvement cycle</a:t>
            </a:r>
            <a:endParaRPr lang="en-US" sz="2200" b="1" dirty="0">
              <a:solidFill>
                <a:srgbClr val="2EB135"/>
              </a:solidFill>
            </a:endParaRPr>
          </a:p>
        </p:txBody>
      </p:sp>
      <p:sp>
        <p:nvSpPr>
          <p:cNvPr id="4" name="Pie 3"/>
          <p:cNvSpPr/>
          <p:nvPr/>
        </p:nvSpPr>
        <p:spPr>
          <a:xfrm rot="16200000">
            <a:off x="4389782" y="1788348"/>
            <a:ext cx="4341413" cy="4405023"/>
          </a:xfrm>
          <a:prstGeom prst="pi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 name="Curved Down Arrow 4"/>
          <p:cNvSpPr/>
          <p:nvPr/>
        </p:nvSpPr>
        <p:spPr>
          <a:xfrm rot="20809751">
            <a:off x="4729655" y="1219200"/>
            <a:ext cx="1916035" cy="1135117"/>
          </a:xfrm>
          <a:prstGeom prst="curvedDown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514530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 </a:t>
            </a:r>
            <a:endParaRPr lang="en-US" dirty="0"/>
          </a:p>
        </p:txBody>
      </p:sp>
      <p:sp>
        <p:nvSpPr>
          <p:cNvPr id="3" name="Content Placeholder 2"/>
          <p:cNvSpPr>
            <a:spLocks noGrp="1"/>
          </p:cNvSpPr>
          <p:nvPr>
            <p:ph sz="quarter" idx="1"/>
          </p:nvPr>
        </p:nvSpPr>
        <p:spPr>
          <a:xfrm>
            <a:off x="126124" y="1486200"/>
            <a:ext cx="8854346" cy="4779428"/>
          </a:xfrm>
        </p:spPr>
        <p:txBody>
          <a:bodyPr/>
          <a:lstStyle/>
          <a:p>
            <a:r>
              <a:rPr lang="en-US" sz="2600" dirty="0" smtClean="0"/>
              <a:t>Put results of Study of 1</a:t>
            </a:r>
            <a:r>
              <a:rPr lang="en-US" sz="2600" baseline="30000" dirty="0" smtClean="0"/>
              <a:t>st</a:t>
            </a:r>
            <a:r>
              <a:rPr lang="en-US" sz="2600" dirty="0" smtClean="0"/>
              <a:t> change into action</a:t>
            </a:r>
          </a:p>
          <a:p>
            <a:r>
              <a:rPr lang="en-US" sz="2600" dirty="0" smtClean="0"/>
              <a:t>Unsuccessful project:</a:t>
            </a:r>
          </a:p>
          <a:p>
            <a:pPr lvl="1"/>
            <a:r>
              <a:rPr lang="en-US" sz="2200" dirty="0" smtClean="0"/>
              <a:t>What was missed in 1</a:t>
            </a:r>
            <a:r>
              <a:rPr lang="en-US" sz="2200" baseline="30000" dirty="0" smtClean="0"/>
              <a:t>st</a:t>
            </a:r>
            <a:r>
              <a:rPr lang="en-US" sz="2200" dirty="0" smtClean="0"/>
              <a:t> cycle? Did we start with correct target?</a:t>
            </a:r>
          </a:p>
          <a:p>
            <a:pPr lvl="1"/>
            <a:r>
              <a:rPr lang="en-US" sz="2200" dirty="0" smtClean="0"/>
              <a:t>Design/implement new intervention based on this analysis</a:t>
            </a:r>
          </a:p>
          <a:p>
            <a:r>
              <a:rPr lang="en-US" sz="2500" dirty="0" smtClean="0"/>
              <a:t>Partially-Successful project:</a:t>
            </a:r>
            <a:endParaRPr lang="en-US" sz="2200" dirty="0" smtClean="0"/>
          </a:p>
          <a:p>
            <a:pPr lvl="1"/>
            <a:r>
              <a:rPr lang="en-US" sz="2200" dirty="0" smtClean="0"/>
              <a:t>Efficient:  Modify and disseminate </a:t>
            </a:r>
            <a:r>
              <a:rPr lang="en-US" sz="2200" b="1" u="sng" dirty="0" smtClean="0"/>
              <a:t>or</a:t>
            </a:r>
            <a:r>
              <a:rPr lang="en-US" sz="2200" dirty="0" smtClean="0"/>
              <a:t> Modify and repeat</a:t>
            </a:r>
          </a:p>
          <a:p>
            <a:pPr lvl="1"/>
            <a:r>
              <a:rPr lang="en-US" sz="2200" dirty="0" smtClean="0"/>
              <a:t>NOT Efficient:  Can we </a:t>
            </a:r>
            <a:r>
              <a:rPr lang="en-US" sz="2200" u="sng" dirty="0" smtClean="0"/>
              <a:t>make</a:t>
            </a:r>
            <a:r>
              <a:rPr lang="en-US" sz="2200" dirty="0" smtClean="0"/>
              <a:t> process/project efficient? YES</a:t>
            </a:r>
            <a:r>
              <a:rPr lang="en-US" sz="2200" dirty="0"/>
              <a:t> </a:t>
            </a:r>
            <a:r>
              <a:rPr lang="en-US" sz="2200" dirty="0" smtClean="0"/>
              <a:t>    NO</a:t>
            </a:r>
          </a:p>
          <a:p>
            <a:r>
              <a:rPr lang="en-US" sz="2500" dirty="0" smtClean="0"/>
              <a:t>Successful project</a:t>
            </a:r>
          </a:p>
          <a:p>
            <a:pPr lvl="1"/>
            <a:r>
              <a:rPr lang="en-US" sz="2200" dirty="0" smtClean="0"/>
              <a:t>Assess efficiency, resources needed to sustain project to determine how to proceed (see partial success)</a:t>
            </a:r>
          </a:p>
          <a:p>
            <a:r>
              <a:rPr lang="en-US" sz="2500" dirty="0" smtClean="0"/>
              <a:t>Implement next cycle of improvement (based on above)</a:t>
            </a:r>
          </a:p>
        </p:txBody>
      </p:sp>
      <p:cxnSp>
        <p:nvCxnSpPr>
          <p:cNvPr id="5" name="Straight Arrow Connector 4"/>
          <p:cNvCxnSpPr/>
          <p:nvPr/>
        </p:nvCxnSpPr>
        <p:spPr>
          <a:xfrm flipH="1" flipV="1">
            <a:off x="7336221" y="3951890"/>
            <a:ext cx="399394" cy="441316"/>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H="1" flipV="1">
            <a:off x="7472126" y="3229786"/>
            <a:ext cx="685913" cy="845944"/>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2316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Plan-Do-Study-Act</a:t>
            </a:r>
            <a:endParaRPr lang="en-US" dirty="0"/>
          </a:p>
        </p:txBody>
      </p:sp>
      <p:sp>
        <p:nvSpPr>
          <p:cNvPr id="3" name="Content Placeholder 2"/>
          <p:cNvSpPr>
            <a:spLocks noGrp="1"/>
          </p:cNvSpPr>
          <p:nvPr>
            <p:ph sz="quarter" idx="1"/>
          </p:nvPr>
        </p:nvSpPr>
        <p:spPr/>
        <p:txBody>
          <a:bodyPr/>
          <a:lstStyle/>
          <a:p>
            <a:r>
              <a:rPr lang="en-US" dirty="0"/>
              <a:t>Many models for QI exist, PDSA is 1 simple method:</a:t>
            </a:r>
          </a:p>
          <a:p>
            <a:pPr lvl="1">
              <a:buClrTx/>
            </a:pPr>
            <a:r>
              <a:rPr lang="en-US" dirty="0"/>
              <a:t>Plan</a:t>
            </a:r>
          </a:p>
          <a:p>
            <a:pPr lvl="1">
              <a:buClrTx/>
            </a:pPr>
            <a:r>
              <a:rPr lang="en-US" dirty="0"/>
              <a:t>Do</a:t>
            </a:r>
          </a:p>
          <a:p>
            <a:pPr lvl="1">
              <a:buClrTx/>
            </a:pPr>
            <a:r>
              <a:rPr lang="en-US" dirty="0"/>
              <a:t>Study</a:t>
            </a:r>
          </a:p>
          <a:p>
            <a:pPr lvl="1">
              <a:buClrTx/>
            </a:pPr>
            <a:r>
              <a:rPr lang="en-US" dirty="0"/>
              <a:t>Act</a:t>
            </a:r>
          </a:p>
          <a:p>
            <a:pPr marL="0" indent="0">
              <a:buClrTx/>
              <a:buNone/>
            </a:pPr>
            <a:r>
              <a:rPr lang="en-US" dirty="0"/>
              <a:t>This presentation will use the PDSA model to review how you might improve immunization in your setting…</a:t>
            </a:r>
          </a:p>
          <a:p>
            <a:endParaRPr lang="en-US" dirty="0"/>
          </a:p>
        </p:txBody>
      </p:sp>
    </p:spTree>
    <p:extLst>
      <p:ext uri="{BB962C8B-B14F-4D97-AF65-F5344CB8AC3E}">
        <p14:creationId xmlns:p14="http://schemas.microsoft.com/office/powerpoint/2010/main" val="40878717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775" y="156880"/>
            <a:ext cx="8153400" cy="990600"/>
          </a:xfrm>
        </p:spPr>
        <p:txBody>
          <a:bodyPr/>
          <a:lstStyle/>
          <a:p>
            <a:r>
              <a:rPr lang="en-US" dirty="0" smtClean="0"/>
              <a:t>Additional Resources</a:t>
            </a:r>
            <a:endParaRPr lang="en-US" dirty="0"/>
          </a:p>
        </p:txBody>
      </p:sp>
      <p:sp>
        <p:nvSpPr>
          <p:cNvPr id="3" name="Content Placeholder 2"/>
          <p:cNvSpPr>
            <a:spLocks noGrp="1"/>
          </p:cNvSpPr>
          <p:nvPr>
            <p:ph sz="quarter" idx="1"/>
          </p:nvPr>
        </p:nvSpPr>
        <p:spPr>
          <a:xfrm>
            <a:off x="561327" y="1517847"/>
            <a:ext cx="8537847" cy="4572000"/>
          </a:xfrm>
        </p:spPr>
        <p:txBody>
          <a:bodyPr>
            <a:noAutofit/>
          </a:bodyPr>
          <a:lstStyle/>
          <a:p>
            <a:pPr marL="514350" indent="-514350">
              <a:buFont typeface="+mj-lt"/>
              <a:buAutoNum type="arabicPeriod"/>
            </a:pPr>
            <a:r>
              <a:rPr lang="en-US" sz="2300" dirty="0" smtClean="0"/>
              <a:t>ACP Adult Immunization Resource Hub</a:t>
            </a:r>
          </a:p>
          <a:p>
            <a:pPr marL="365125" lvl="1" indent="0">
              <a:buNone/>
            </a:pPr>
            <a:r>
              <a:rPr lang="en-US" sz="2000" dirty="0" smtClean="0">
                <a:hlinkClick r:id="rId2"/>
              </a:rPr>
              <a:t>   http://acponline.org/ai</a:t>
            </a:r>
            <a:r>
              <a:rPr lang="en-US" sz="2000" dirty="0" smtClean="0"/>
              <a:t>   </a:t>
            </a:r>
          </a:p>
          <a:p>
            <a:pPr marL="514350" indent="-514350">
              <a:buFont typeface="+mj-lt"/>
              <a:buAutoNum type="arabicPeriod"/>
            </a:pPr>
            <a:r>
              <a:rPr lang="en-US" sz="2300" dirty="0" smtClean="0"/>
              <a:t>CDC Patient </a:t>
            </a:r>
            <a:r>
              <a:rPr lang="en-US" sz="2300" dirty="0"/>
              <a:t>Education Materials </a:t>
            </a:r>
            <a:r>
              <a:rPr lang="en-US" sz="2300" dirty="0" smtClean="0"/>
              <a:t> </a:t>
            </a:r>
            <a:r>
              <a:rPr lang="en-US" sz="2300" dirty="0" smtClean="0">
                <a:hlinkClick r:id="rId3"/>
              </a:rPr>
              <a:t>http</a:t>
            </a:r>
            <a:r>
              <a:rPr lang="en-US" sz="2300" dirty="0">
                <a:hlinkClick r:id="rId3"/>
              </a:rPr>
              <a:t>://www.cdc.gov/vaccines/hcp/patient-ed/adults/</a:t>
            </a:r>
            <a:r>
              <a:rPr lang="en-US" sz="2300" dirty="0" smtClean="0">
                <a:hlinkClick r:id="rId3"/>
              </a:rPr>
              <a:t>index.html</a:t>
            </a:r>
            <a:r>
              <a:rPr lang="en-US" sz="2300" dirty="0" smtClean="0"/>
              <a:t> </a:t>
            </a:r>
            <a:endParaRPr lang="en-US" sz="2300" dirty="0"/>
          </a:p>
          <a:p>
            <a:pPr marL="514350" indent="-514350">
              <a:buFont typeface="+mj-lt"/>
              <a:buAutoNum type="arabicPeriod"/>
            </a:pPr>
            <a:r>
              <a:rPr lang="en-US" sz="2300" dirty="0" smtClean="0"/>
              <a:t>Adult Vaccinations Resource Library </a:t>
            </a:r>
            <a:r>
              <a:rPr lang="en-US" sz="2300" dirty="0" smtClean="0">
                <a:hlinkClick r:id="rId4"/>
              </a:rPr>
              <a:t>http</a:t>
            </a:r>
            <a:r>
              <a:rPr lang="en-US" sz="2300" dirty="0">
                <a:hlinkClick r:id="rId4"/>
              </a:rPr>
              <a:t>://www.immunize.org/adult-vaccination/</a:t>
            </a:r>
            <a:r>
              <a:rPr lang="en-US" sz="2300" dirty="0" smtClean="0">
                <a:hlinkClick r:id="rId4"/>
              </a:rPr>
              <a:t>resources.asp</a:t>
            </a:r>
            <a:r>
              <a:rPr lang="en-US" sz="2300" dirty="0" smtClean="0"/>
              <a:t> </a:t>
            </a:r>
            <a:endParaRPr lang="en-US" sz="2300" dirty="0"/>
          </a:p>
          <a:p>
            <a:pPr marL="514350" indent="-514350">
              <a:buFont typeface="+mj-lt"/>
              <a:buAutoNum type="arabicPeriod"/>
            </a:pPr>
            <a:r>
              <a:rPr lang="en-US" sz="2300" dirty="0" smtClean="0"/>
              <a:t>What Works to Increase </a:t>
            </a:r>
            <a:r>
              <a:rPr lang="en-US" sz="2300" dirty="0"/>
              <a:t>A</a:t>
            </a:r>
            <a:r>
              <a:rPr lang="en-US" sz="2300" dirty="0" smtClean="0"/>
              <a:t>dult </a:t>
            </a:r>
            <a:r>
              <a:rPr lang="en-US" sz="2300" dirty="0"/>
              <a:t>V</a:t>
            </a:r>
            <a:r>
              <a:rPr lang="en-US" sz="2300" dirty="0" smtClean="0"/>
              <a:t>accination </a:t>
            </a:r>
            <a:r>
              <a:rPr lang="en-US" sz="2300" dirty="0"/>
              <a:t>R</a:t>
            </a:r>
            <a:r>
              <a:rPr lang="en-US" sz="2300" dirty="0" smtClean="0"/>
              <a:t>ates </a:t>
            </a:r>
            <a:r>
              <a:rPr lang="en-US" sz="2300" dirty="0">
                <a:hlinkClick r:id="rId5"/>
              </a:rPr>
              <a:t>http://www2a.cdc.gov/vaccines/ed/whatworks/</a:t>
            </a:r>
            <a:r>
              <a:rPr lang="en-US" sz="2300" dirty="0" smtClean="0">
                <a:hlinkClick r:id="rId5"/>
              </a:rPr>
              <a:t>index.html</a:t>
            </a:r>
            <a:r>
              <a:rPr lang="en-US" sz="2300" dirty="0" smtClean="0"/>
              <a:t> </a:t>
            </a:r>
          </a:p>
          <a:p>
            <a:pPr marL="514350" indent="-514350">
              <a:buFont typeface="+mj-lt"/>
              <a:buAutoNum type="arabicPeriod"/>
            </a:pPr>
            <a:r>
              <a:rPr lang="en-US" sz="2300" dirty="0" smtClean="0"/>
              <a:t>Quick Guide to Adult Vaccine Messaging </a:t>
            </a:r>
            <a:r>
              <a:rPr lang="en-US" sz="2300" dirty="0">
                <a:hlinkClick r:id="rId6"/>
              </a:rPr>
              <a:t>http://www.izsummitpartners.org/wp-content/uploads/2014/05/</a:t>
            </a:r>
            <a:r>
              <a:rPr lang="en-US" sz="2300" dirty="0" smtClean="0">
                <a:hlinkClick r:id="rId6"/>
              </a:rPr>
              <a:t>AdultVaccineMessaging.pdf</a:t>
            </a:r>
            <a:r>
              <a:rPr lang="en-US" sz="2300" dirty="0" smtClean="0"/>
              <a:t> </a:t>
            </a:r>
            <a:endParaRPr lang="en-US" sz="2300" dirty="0"/>
          </a:p>
        </p:txBody>
      </p:sp>
      <p:sp>
        <p:nvSpPr>
          <p:cNvPr id="4" name="TextBox 3"/>
          <p:cNvSpPr txBox="1"/>
          <p:nvPr/>
        </p:nvSpPr>
        <p:spPr>
          <a:xfrm>
            <a:off x="3379686" y="6463550"/>
            <a:ext cx="4258236" cy="307777"/>
          </a:xfrm>
          <a:prstGeom prst="rect">
            <a:avLst/>
          </a:prstGeom>
          <a:noFill/>
        </p:spPr>
        <p:txBody>
          <a:bodyPr wrap="square" rtlCol="0">
            <a:spAutoFit/>
          </a:bodyPr>
          <a:lstStyle/>
          <a:p>
            <a:r>
              <a:rPr lang="en-US" sz="1400" dirty="0" smtClean="0">
                <a:latin typeface="Calibri" pitchFamily="34" charset="0"/>
              </a:rPr>
              <a:t>October 2014</a:t>
            </a:r>
            <a:endParaRPr lang="en-US" sz="1400" dirty="0">
              <a:latin typeface="Calibri" pitchFamily="34" charset="0"/>
            </a:endParaRPr>
          </a:p>
        </p:txBody>
      </p:sp>
    </p:spTree>
    <p:extLst>
      <p:ext uri="{BB962C8B-B14F-4D97-AF65-F5344CB8AC3E}">
        <p14:creationId xmlns:p14="http://schemas.microsoft.com/office/powerpoint/2010/main" val="2131152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705" y="147915"/>
            <a:ext cx="8153400" cy="990600"/>
          </a:xfrm>
        </p:spPr>
        <p:txBody>
          <a:bodyPr/>
          <a:lstStyle/>
          <a:p>
            <a:r>
              <a:rPr lang="en-US" dirty="0" smtClean="0"/>
              <a:t>Backup Slides</a:t>
            </a:r>
            <a:endParaRPr lang="en-US" dirty="0"/>
          </a:p>
        </p:txBody>
      </p:sp>
    </p:spTree>
    <p:extLst>
      <p:ext uri="{BB962C8B-B14F-4D97-AF65-F5344CB8AC3E}">
        <p14:creationId xmlns:p14="http://schemas.microsoft.com/office/powerpoint/2010/main" val="2616930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State Lifespan Registries </a:t>
            </a:r>
            <a:endParaRPr lang="en-US" dirty="0"/>
          </a:p>
        </p:txBody>
      </p:sp>
      <p:graphicFrame>
        <p:nvGraphicFramePr>
          <p:cNvPr id="4" name="Diagram 3"/>
          <p:cNvGraphicFramePr/>
          <p:nvPr>
            <p:extLst/>
          </p:nvPr>
        </p:nvGraphicFramePr>
        <p:xfrm>
          <a:off x="879242" y="1610849"/>
          <a:ext cx="7457930" cy="4521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2718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Sample:  Influenza Standing order</a:t>
            </a:r>
            <a:endParaRPr lang="en-US" dirty="0">
              <a:solidFill>
                <a:srgbClr val="FF0000"/>
              </a:solidFill>
            </a:endParaRPr>
          </a:p>
        </p:txBody>
      </p:sp>
      <p:pic>
        <p:nvPicPr>
          <p:cNvPr id="4" name="Content Placeholder 3"/>
          <p:cNvPicPr>
            <a:picLocks noGrp="1" noChangeAspect="1"/>
          </p:cNvPicPr>
          <p:nvPr>
            <p:ph sz="quarter" idx="1"/>
          </p:nvPr>
        </p:nvPicPr>
        <p:blipFill>
          <a:blip r:embed="rId2"/>
          <a:stretch>
            <a:fillRect/>
          </a:stretch>
        </p:blipFill>
        <p:spPr>
          <a:xfrm>
            <a:off x="746234" y="1589088"/>
            <a:ext cx="6957849" cy="4572000"/>
          </a:xfrm>
          <a:prstGeom prst="rect">
            <a:avLst/>
          </a:prstGeom>
        </p:spPr>
      </p:pic>
    </p:spTree>
    <p:extLst>
      <p:ext uri="{BB962C8B-B14F-4D97-AF65-F5344CB8AC3E}">
        <p14:creationId xmlns:p14="http://schemas.microsoft.com/office/powerpoint/2010/main" val="176092547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S</a:t>
            </a:r>
            <a:r>
              <a:rPr lang="en-US" dirty="0" smtClean="0">
                <a:solidFill>
                  <a:srgbClr val="FF0000"/>
                </a:solidFill>
              </a:rPr>
              <a:t>ample EHR Reminders (Epic EMR)</a:t>
            </a:r>
            <a:endParaRPr lang="en-US" dirty="0">
              <a:solidFill>
                <a:srgbClr val="FF0000"/>
              </a:solidFill>
            </a:endParaRPr>
          </a:p>
        </p:txBody>
      </p:sp>
      <p:pic>
        <p:nvPicPr>
          <p:cNvPr id="6" name="Content Placeholder 5"/>
          <p:cNvPicPr>
            <a:picLocks noGrp="1" noChangeAspect="1"/>
          </p:cNvPicPr>
          <p:nvPr>
            <p:ph sz="quarter" idx="1"/>
          </p:nvPr>
        </p:nvPicPr>
        <p:blipFill>
          <a:blip r:embed="rId2"/>
          <a:stretch>
            <a:fillRect/>
          </a:stretch>
        </p:blipFill>
        <p:spPr>
          <a:xfrm>
            <a:off x="609600" y="1565234"/>
            <a:ext cx="7396897" cy="4572000"/>
          </a:xfrm>
          <a:prstGeom prst="rect">
            <a:avLst/>
          </a:prstGeom>
        </p:spPr>
      </p:pic>
    </p:spTree>
    <p:extLst>
      <p:ext uri="{BB962C8B-B14F-4D97-AF65-F5344CB8AC3E}">
        <p14:creationId xmlns:p14="http://schemas.microsoft.com/office/powerpoint/2010/main" val="388245535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Establishing your QI Team Resources</a:t>
            </a:r>
            <a:endParaRPr lang="en-US" dirty="0"/>
          </a:p>
        </p:txBody>
      </p:sp>
      <p:sp>
        <p:nvSpPr>
          <p:cNvPr id="3" name="Content Placeholder 2"/>
          <p:cNvSpPr>
            <a:spLocks noGrp="1"/>
          </p:cNvSpPr>
          <p:nvPr>
            <p:ph sz="quarter" idx="1"/>
          </p:nvPr>
        </p:nvSpPr>
        <p:spPr>
          <a:xfrm>
            <a:off x="606153" y="1589567"/>
            <a:ext cx="8159002" cy="4422350"/>
          </a:xfrm>
        </p:spPr>
        <p:txBody>
          <a:bodyPr/>
          <a:lstStyle/>
          <a:p>
            <a:pPr marL="342900" indent="-342900">
              <a:buFont typeface="+mj-lt"/>
              <a:buAutoNum type="arabicPeriod"/>
            </a:pPr>
            <a:endParaRPr lang="en-US" sz="2000" dirty="0" smtClean="0">
              <a:hlinkClick r:id="rId2"/>
            </a:endParaRPr>
          </a:p>
          <a:p>
            <a:pPr marL="342900" indent="-342900">
              <a:buFont typeface="+mj-lt"/>
              <a:buAutoNum type="arabicPeriod"/>
            </a:pPr>
            <a:r>
              <a:rPr lang="en-US" sz="2000" dirty="0">
                <a:hlinkClick r:id="rId2"/>
              </a:rPr>
              <a:t>https://</a:t>
            </a:r>
            <a:r>
              <a:rPr lang="en-US" sz="2000" dirty="0" smtClean="0">
                <a:hlinkClick r:id=""/>
              </a:rPr>
              <a:t>www.acponline.org/system/files/documents/clinical_information/resources/adult_immunization/building_your_team_worksheet.pdf</a:t>
            </a:r>
          </a:p>
          <a:p>
            <a:pPr marL="342900" indent="-342900">
              <a:buFont typeface="+mj-lt"/>
              <a:buAutoNum type="arabicPeriod"/>
            </a:pPr>
            <a:r>
              <a:rPr lang="en-US" sz="2000" dirty="0" smtClean="0">
                <a:hlinkClick r:id=""/>
              </a:rPr>
              <a:t>https</a:t>
            </a:r>
            <a:r>
              <a:rPr lang="en-US" sz="2000" dirty="0">
                <a:hlinkClick r:id="rId2"/>
              </a:rPr>
              <a:t>://</a:t>
            </a:r>
            <a:r>
              <a:rPr lang="en-US" sz="2000" dirty="0" smtClean="0">
                <a:hlinkClick r:id="rId2"/>
              </a:rPr>
              <a:t>www.ahrq.gov/professionals/prevention-chronic-care/improve/system/pfhandbook/mod14.html</a:t>
            </a:r>
            <a:r>
              <a:rPr lang="en-US" sz="2000" dirty="0" smtClean="0"/>
              <a:t> </a:t>
            </a:r>
          </a:p>
          <a:p>
            <a:pPr marL="342900" indent="-342900">
              <a:buFont typeface="+mj-lt"/>
              <a:buAutoNum type="arabicPeriod"/>
            </a:pPr>
            <a:r>
              <a:rPr lang="en-US" sz="2000" dirty="0" smtClean="0">
                <a:hlinkClick r:id="rId3"/>
              </a:rPr>
              <a:t>https</a:t>
            </a:r>
            <a:r>
              <a:rPr lang="en-US" sz="2000" dirty="0">
                <a:hlinkClick r:id="rId3"/>
              </a:rPr>
              <a:t>://</a:t>
            </a:r>
            <a:r>
              <a:rPr lang="en-US" sz="2000" dirty="0" smtClean="0">
                <a:hlinkClick r:id="rId3"/>
              </a:rPr>
              <a:t>www.aafp.org/fpm/1999/0400/p25.html</a:t>
            </a:r>
            <a:endParaRPr lang="en-US" sz="2000" dirty="0" smtClean="0"/>
          </a:p>
          <a:p>
            <a:pPr marL="342900" indent="-342900">
              <a:buFont typeface="+mj-lt"/>
              <a:buAutoNum type="arabicPeriod"/>
            </a:pPr>
            <a:r>
              <a:rPr lang="en-US" sz="2000" dirty="0" smtClean="0">
                <a:hlinkClick r:id="rId4"/>
              </a:rPr>
              <a:t>http</a:t>
            </a:r>
            <a:r>
              <a:rPr lang="en-US" sz="2000" dirty="0">
                <a:hlinkClick r:id="rId4"/>
              </a:rPr>
              <a:t>://</a:t>
            </a:r>
            <a:r>
              <a:rPr lang="en-US" sz="2000" dirty="0" smtClean="0">
                <a:hlinkClick r:id="rId4"/>
              </a:rPr>
              <a:t>www.ihi.org/resources/Pages/HowtoImprove/ScienceofImprovementFormingtheTeam.aspx</a:t>
            </a:r>
            <a:r>
              <a:rPr lang="en-US" sz="2000" dirty="0" smtClean="0"/>
              <a:t> </a:t>
            </a:r>
          </a:p>
          <a:p>
            <a:pPr marL="342900" indent="-342900">
              <a:buFont typeface="+mj-lt"/>
              <a:buAutoNum type="arabicPeriod"/>
            </a:pPr>
            <a:r>
              <a:rPr lang="en-US" sz="2000" dirty="0" smtClean="0">
                <a:hlinkClick r:id="rId5"/>
              </a:rPr>
              <a:t>http</a:t>
            </a:r>
            <a:r>
              <a:rPr lang="en-US" sz="2000" dirty="0">
                <a:hlinkClick r:id="rId5"/>
              </a:rPr>
              <a:t>://</a:t>
            </a:r>
            <a:r>
              <a:rPr lang="en-US" sz="2000" dirty="0" smtClean="0">
                <a:hlinkClick r:id="rId5"/>
              </a:rPr>
              <a:t>www.ihi.org/communities/blogs/make-patients-on-the-qi-team-the-norm-not-the-exception</a:t>
            </a:r>
            <a:r>
              <a:rPr lang="en-US" sz="2000" dirty="0" smtClean="0"/>
              <a:t> </a:t>
            </a:r>
          </a:p>
          <a:p>
            <a:pPr marL="342900" indent="-342900">
              <a:buFont typeface="+mj-lt"/>
              <a:buAutoNum type="arabicPeriod"/>
            </a:pPr>
            <a:r>
              <a:rPr lang="en-US" sz="2000" dirty="0" smtClean="0">
                <a:hlinkClick r:id="rId6"/>
              </a:rPr>
              <a:t>https</a:t>
            </a:r>
            <a:r>
              <a:rPr lang="en-US" sz="2000" dirty="0">
                <a:hlinkClick r:id="rId6"/>
              </a:rPr>
              <a:t>://</a:t>
            </a:r>
            <a:r>
              <a:rPr lang="en-US" sz="2000" dirty="0" smtClean="0">
                <a:hlinkClick r:id="rId6"/>
              </a:rPr>
              <a:t>www.go2itech.org/2017/07/involving-patients-in-qi-the-caribbean-collaborative-careqic/</a:t>
            </a:r>
            <a:endParaRPr lang="en-US" sz="2000" dirty="0" smtClean="0"/>
          </a:p>
          <a:p>
            <a:pPr marL="0" indent="0">
              <a:buNone/>
            </a:pPr>
            <a:endParaRPr lang="en-US" sz="1400" dirty="0"/>
          </a:p>
        </p:txBody>
      </p:sp>
    </p:spTree>
    <p:extLst>
      <p:ext uri="{BB962C8B-B14F-4D97-AF65-F5344CB8AC3E}">
        <p14:creationId xmlns:p14="http://schemas.microsoft.com/office/powerpoint/2010/main" val="39622639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740" y="165845"/>
            <a:ext cx="8153400" cy="990600"/>
          </a:xfrm>
        </p:spPr>
        <p:txBody>
          <a:bodyPr/>
          <a:lstStyle/>
          <a:p>
            <a:r>
              <a:rPr lang="en-US" dirty="0" smtClean="0"/>
              <a:t>Opportunity and Reward</a:t>
            </a:r>
            <a:endParaRPr lang="en-US" dirty="0"/>
          </a:p>
        </p:txBody>
      </p:sp>
      <p:sp>
        <p:nvSpPr>
          <p:cNvPr id="3" name="Content Placeholder 2"/>
          <p:cNvSpPr>
            <a:spLocks noGrp="1"/>
          </p:cNvSpPr>
          <p:nvPr>
            <p:ph idx="1"/>
          </p:nvPr>
        </p:nvSpPr>
        <p:spPr>
          <a:xfrm>
            <a:off x="304800" y="1516081"/>
            <a:ext cx="8382000" cy="4872193"/>
          </a:xfrm>
        </p:spPr>
        <p:txBody>
          <a:bodyPr>
            <a:normAutofit lnSpcReduction="10000"/>
          </a:bodyPr>
          <a:lstStyle/>
          <a:p>
            <a:r>
              <a:rPr lang="en-US" sz="2800" dirty="0"/>
              <a:t>Immunization rates are far </a:t>
            </a:r>
            <a:r>
              <a:rPr lang="en-US" sz="2800" dirty="0" smtClean="0"/>
              <a:t>below HP2020 goal</a:t>
            </a:r>
            <a:endParaRPr lang="en-US" sz="2800" dirty="0"/>
          </a:p>
          <a:p>
            <a:r>
              <a:rPr lang="en-US" sz="2800" dirty="0"/>
              <a:t>Common measure of quality preventive care</a:t>
            </a:r>
          </a:p>
          <a:p>
            <a:pPr lvl="1">
              <a:buClrTx/>
            </a:pPr>
            <a:r>
              <a:rPr lang="en-US" dirty="0" smtClean="0"/>
              <a:t>Inpatient, outpatient</a:t>
            </a:r>
          </a:p>
          <a:p>
            <a:pPr lvl="1">
              <a:buClrTx/>
            </a:pPr>
            <a:r>
              <a:rPr lang="en-US" dirty="0" smtClean="0"/>
              <a:t>Adult, obstetric, pediatric</a:t>
            </a:r>
          </a:p>
          <a:p>
            <a:pPr lvl="1">
              <a:buClrTx/>
            </a:pPr>
            <a:r>
              <a:rPr lang="en-US" dirty="0" smtClean="0"/>
              <a:t>Primary, specialty care</a:t>
            </a:r>
          </a:p>
          <a:p>
            <a:r>
              <a:rPr lang="en-US" sz="2800" dirty="0"/>
              <a:t>Many elements in process which can be improved</a:t>
            </a:r>
          </a:p>
          <a:p>
            <a:pPr lvl="1">
              <a:buClrTx/>
            </a:pPr>
            <a:r>
              <a:rPr lang="en-US" sz="2400" dirty="0" smtClean="0"/>
              <a:t>Patient acceptance/demand</a:t>
            </a:r>
          </a:p>
          <a:p>
            <a:pPr lvl="1">
              <a:buClrTx/>
            </a:pPr>
            <a:r>
              <a:rPr lang="en-US" sz="2400" dirty="0" smtClean="0"/>
              <a:t>Front </a:t>
            </a:r>
            <a:r>
              <a:rPr lang="en-US" sz="2400" dirty="0"/>
              <a:t>desk</a:t>
            </a:r>
          </a:p>
          <a:p>
            <a:pPr lvl="1">
              <a:buClrTx/>
            </a:pPr>
            <a:r>
              <a:rPr lang="en-US" sz="2400" dirty="0"/>
              <a:t>Nursing/MA</a:t>
            </a:r>
          </a:p>
          <a:p>
            <a:pPr lvl="1">
              <a:buClrTx/>
            </a:pPr>
            <a:r>
              <a:rPr lang="en-US" sz="2400" dirty="0"/>
              <a:t>Physician</a:t>
            </a:r>
          </a:p>
          <a:p>
            <a:pPr lvl="1">
              <a:buClrTx/>
            </a:pPr>
            <a:r>
              <a:rPr lang="en-US" sz="2400" dirty="0"/>
              <a:t>Checkout </a:t>
            </a:r>
          </a:p>
        </p:txBody>
      </p:sp>
    </p:spTree>
    <p:extLst>
      <p:ext uri="{BB962C8B-B14F-4D97-AF65-F5344CB8AC3E}">
        <p14:creationId xmlns:p14="http://schemas.microsoft.com/office/powerpoint/2010/main" val="41096739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a:t>
            </a:r>
            <a:r>
              <a:rPr lang="en-US" dirty="0" smtClean="0"/>
              <a:t>DSA: 4 step process to improve quality</a:t>
            </a:r>
            <a:endParaRPr lang="en-US" dirty="0"/>
          </a:p>
        </p:txBody>
      </p:sp>
      <p:sp>
        <p:nvSpPr>
          <p:cNvPr id="3" name="Content Placeholder 2"/>
          <p:cNvSpPr>
            <a:spLocks noGrp="1"/>
          </p:cNvSpPr>
          <p:nvPr>
            <p:ph sz="quarter" idx="1"/>
          </p:nvPr>
        </p:nvSpPr>
        <p:spPr>
          <a:xfrm>
            <a:off x="606152" y="1589567"/>
            <a:ext cx="8537847" cy="4572000"/>
          </a:xfrm>
        </p:spPr>
        <p:txBody>
          <a:bodyPr/>
          <a:lstStyle/>
          <a:p>
            <a:pPr marL="0" indent="0">
              <a:buNone/>
            </a:pPr>
            <a:r>
              <a:rPr lang="en-US" sz="2600" dirty="0" smtClean="0"/>
              <a:t>			        1. </a:t>
            </a:r>
            <a:r>
              <a:rPr lang="en-US" sz="2600" b="1" dirty="0" smtClean="0">
                <a:solidFill>
                  <a:srgbClr val="FF0000"/>
                </a:solidFill>
              </a:rPr>
              <a:t>PLAN:</a:t>
            </a:r>
            <a:r>
              <a:rPr lang="en-US" sz="2600" dirty="0" smtClean="0"/>
              <a:t>	</a:t>
            </a:r>
            <a:r>
              <a:rPr lang="en-US" sz="2200" dirty="0" smtClean="0"/>
              <a:t>Establish a </a:t>
            </a:r>
            <a:r>
              <a:rPr lang="en-US" sz="2200" dirty="0"/>
              <a:t>t</a:t>
            </a:r>
            <a:r>
              <a:rPr lang="en-US" sz="2200" dirty="0" smtClean="0"/>
              <a:t>eam</a:t>
            </a:r>
          </a:p>
          <a:p>
            <a:pPr marL="0" indent="0">
              <a:buNone/>
            </a:pPr>
            <a:r>
              <a:rPr lang="en-US" sz="2200" dirty="0"/>
              <a:t>	</a:t>
            </a:r>
            <a:r>
              <a:rPr lang="en-US" sz="2200" dirty="0" smtClean="0"/>
              <a:t>				Agree on background knowledge</a:t>
            </a:r>
          </a:p>
          <a:p>
            <a:pPr marL="0" indent="0">
              <a:buNone/>
            </a:pPr>
            <a:r>
              <a:rPr lang="en-US" sz="2200" dirty="0"/>
              <a:t>	</a:t>
            </a:r>
            <a:r>
              <a:rPr lang="en-US" sz="2200" dirty="0" smtClean="0"/>
              <a:t>				What does our data show?</a:t>
            </a:r>
          </a:p>
          <a:p>
            <a:pPr marL="0" indent="0">
              <a:buNone/>
            </a:pPr>
            <a:r>
              <a:rPr lang="en-US" sz="2200" dirty="0"/>
              <a:t>	</a:t>
            </a:r>
            <a:r>
              <a:rPr lang="en-US" sz="2200" dirty="0" smtClean="0"/>
              <a:t>				Analyze your current process…</a:t>
            </a:r>
          </a:p>
          <a:p>
            <a:pPr marL="0" indent="0">
              <a:buNone/>
            </a:pPr>
            <a:r>
              <a:rPr lang="en-US" sz="2200" dirty="0"/>
              <a:t>	</a:t>
            </a:r>
            <a:r>
              <a:rPr lang="en-US" sz="2200" dirty="0" smtClean="0"/>
              <a:t>				Design a change</a:t>
            </a:r>
          </a:p>
        </p:txBody>
      </p:sp>
      <p:sp>
        <p:nvSpPr>
          <p:cNvPr id="4" name="Pie 3"/>
          <p:cNvSpPr/>
          <p:nvPr/>
        </p:nvSpPr>
        <p:spPr>
          <a:xfrm>
            <a:off x="1701578" y="1983850"/>
            <a:ext cx="4492488" cy="4177717"/>
          </a:xfrm>
          <a:prstGeom prst="pie">
            <a:avLst>
              <a:gd name="adj1" fmla="val 0"/>
              <a:gd name="adj2" fmla="val 1617390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 name="Curved Left Arrow 4"/>
          <p:cNvSpPr/>
          <p:nvPr/>
        </p:nvSpPr>
        <p:spPr>
          <a:xfrm>
            <a:off x="7289492" y="3510455"/>
            <a:ext cx="1473508" cy="1513490"/>
          </a:xfrm>
          <a:prstGeom prst="curvedLef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79039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solidFill>
                  <a:srgbClr val="FF0000"/>
                </a:solidFill>
              </a:rPr>
              <a:t>P</a:t>
            </a:r>
            <a:r>
              <a:rPr lang="en-US" sz="4400" dirty="0" smtClean="0"/>
              <a:t>LAN:	</a:t>
            </a:r>
            <a:endParaRPr lang="en-US" sz="4400" dirty="0"/>
          </a:p>
        </p:txBody>
      </p:sp>
      <p:sp>
        <p:nvSpPr>
          <p:cNvPr id="3" name="Content Placeholder 2"/>
          <p:cNvSpPr>
            <a:spLocks noGrp="1"/>
          </p:cNvSpPr>
          <p:nvPr>
            <p:ph sz="quarter" idx="1"/>
          </p:nvPr>
        </p:nvSpPr>
        <p:spPr>
          <a:xfrm>
            <a:off x="147146" y="1450427"/>
            <a:ext cx="8839200" cy="4834759"/>
          </a:xfrm>
        </p:spPr>
        <p:txBody>
          <a:bodyPr/>
          <a:lstStyle/>
          <a:p>
            <a:r>
              <a:rPr lang="en-US" sz="2600" dirty="0" smtClean="0">
                <a:solidFill>
                  <a:srgbClr val="00B050"/>
                </a:solidFill>
              </a:rPr>
              <a:t>Step 1a:	Assemble your team to improve immunization…</a:t>
            </a:r>
          </a:p>
          <a:p>
            <a:r>
              <a:rPr lang="en-US" sz="2600" dirty="0" smtClean="0">
                <a:solidFill>
                  <a:srgbClr val="00B050"/>
                </a:solidFill>
              </a:rPr>
              <a:t>Step 1b:	Gather background information </a:t>
            </a:r>
          </a:p>
          <a:p>
            <a:pPr lvl="1"/>
            <a:r>
              <a:rPr lang="en-US" sz="2200" dirty="0" smtClean="0"/>
              <a:t>What standards apply to vaccination?</a:t>
            </a:r>
          </a:p>
          <a:p>
            <a:pPr lvl="1"/>
            <a:r>
              <a:rPr lang="en-US" sz="2200" dirty="0" smtClean="0"/>
              <a:t>What are our national and/or state immunization rates and goals? </a:t>
            </a:r>
          </a:p>
          <a:p>
            <a:pPr marL="365125" lvl="1" indent="0">
              <a:buNone/>
            </a:pPr>
            <a:r>
              <a:rPr lang="en-US" sz="2200" dirty="0"/>
              <a:t>	</a:t>
            </a:r>
            <a:r>
              <a:rPr lang="en-US" sz="2200" dirty="0" smtClean="0"/>
              <a:t>	…and what about those rates in </a:t>
            </a:r>
            <a:r>
              <a:rPr lang="en-US" sz="2200" dirty="0" smtClean="0">
                <a:solidFill>
                  <a:srgbClr val="FF0000"/>
                </a:solidFill>
              </a:rPr>
              <a:t>our</a:t>
            </a:r>
            <a:r>
              <a:rPr lang="en-US" sz="2200" dirty="0" smtClean="0"/>
              <a:t> community?</a:t>
            </a:r>
          </a:p>
          <a:p>
            <a:r>
              <a:rPr lang="en-US" sz="2600" dirty="0">
                <a:solidFill>
                  <a:srgbClr val="00B050"/>
                </a:solidFill>
              </a:rPr>
              <a:t>Step </a:t>
            </a:r>
            <a:r>
              <a:rPr lang="en-US" sz="2600" dirty="0" smtClean="0">
                <a:solidFill>
                  <a:srgbClr val="00B050"/>
                </a:solidFill>
              </a:rPr>
              <a:t>1c:  Assess your own immunization rates</a:t>
            </a:r>
          </a:p>
          <a:p>
            <a:pPr lvl="1"/>
            <a:r>
              <a:rPr lang="en-US" sz="2200" dirty="0" smtClean="0"/>
              <a:t>No need for comprehensive data</a:t>
            </a:r>
          </a:p>
          <a:p>
            <a:pPr lvl="1"/>
            <a:r>
              <a:rPr lang="en-US" sz="2200" dirty="0" smtClean="0"/>
              <a:t>Take a Biopsy:  Brief audit of 20-30 random charts will suffice</a:t>
            </a:r>
          </a:p>
          <a:p>
            <a:r>
              <a:rPr lang="en-US" sz="2600" dirty="0" smtClean="0">
                <a:solidFill>
                  <a:srgbClr val="00B050"/>
                </a:solidFill>
              </a:rPr>
              <a:t>Step 1d:  Analyze your immunization process, specify goal</a:t>
            </a:r>
          </a:p>
          <a:p>
            <a:r>
              <a:rPr lang="en-US" sz="2600" dirty="0" smtClean="0">
                <a:solidFill>
                  <a:srgbClr val="00B050"/>
                </a:solidFill>
              </a:rPr>
              <a:t>Step 1e:  Design 1</a:t>
            </a:r>
            <a:r>
              <a:rPr lang="en-US" sz="2600" baseline="30000" dirty="0" smtClean="0">
                <a:solidFill>
                  <a:srgbClr val="00B050"/>
                </a:solidFill>
              </a:rPr>
              <a:t>st</a:t>
            </a:r>
            <a:r>
              <a:rPr lang="en-US" sz="2600" dirty="0" smtClean="0">
                <a:solidFill>
                  <a:srgbClr val="00B050"/>
                </a:solidFill>
              </a:rPr>
              <a:t>  change in process</a:t>
            </a:r>
          </a:p>
          <a:p>
            <a:pPr lvl="1"/>
            <a:r>
              <a:rPr lang="en-US" sz="2200" dirty="0" smtClean="0"/>
              <a:t>the team will implement to change ‘X’ in immunization process… </a:t>
            </a:r>
            <a:endParaRPr lang="en-US" sz="2200" dirty="0"/>
          </a:p>
        </p:txBody>
      </p:sp>
    </p:spTree>
    <p:extLst>
      <p:ext uri="{BB962C8B-B14F-4D97-AF65-F5344CB8AC3E}">
        <p14:creationId xmlns:p14="http://schemas.microsoft.com/office/powerpoint/2010/main" val="1088012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sz="quarter" idx="1"/>
          </p:nvPr>
        </p:nvSpPr>
        <p:spPr/>
        <p:txBody>
          <a:bodyPr/>
          <a:lstStyle/>
          <a:p>
            <a:r>
              <a:rPr lang="en-US" dirty="0" smtClean="0"/>
              <a:t>What are the immunization rules?</a:t>
            </a:r>
          </a:p>
          <a:p>
            <a:r>
              <a:rPr lang="en-US" dirty="0" smtClean="0"/>
              <a:t>Is there a set of national immunization standards?</a:t>
            </a:r>
          </a:p>
          <a:p>
            <a:r>
              <a:rPr lang="en-US" dirty="0" smtClean="0"/>
              <a:t>What are the rates?</a:t>
            </a:r>
          </a:p>
          <a:p>
            <a:r>
              <a:rPr lang="en-US" dirty="0" smtClean="0"/>
              <a:t>Are these static or improving?</a:t>
            </a:r>
          </a:p>
          <a:p>
            <a:r>
              <a:rPr lang="en-US" dirty="0" smtClean="0"/>
              <a:t>Are there other specific factors we need to consider?</a:t>
            </a:r>
            <a:endParaRPr lang="en-US" dirty="0"/>
          </a:p>
        </p:txBody>
      </p:sp>
    </p:spTree>
    <p:extLst>
      <p:ext uri="{BB962C8B-B14F-4D97-AF65-F5344CB8AC3E}">
        <p14:creationId xmlns:p14="http://schemas.microsoft.com/office/powerpoint/2010/main" val="352024467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CPtheme">
  <a:themeElements>
    <a:clrScheme name="ACP theme">
      <a:dk1>
        <a:sysClr val="windowText" lastClr="000000"/>
      </a:dk1>
      <a:lt1>
        <a:sysClr val="window" lastClr="FFFFFF"/>
      </a:lt1>
      <a:dk2>
        <a:srgbClr val="1F497D"/>
      </a:dk2>
      <a:lt2>
        <a:srgbClr val="EEECE1"/>
      </a:lt2>
      <a:accent1>
        <a:srgbClr val="2EB135"/>
      </a:accent1>
      <a:accent2>
        <a:srgbClr val="FFC82E"/>
      </a:accent2>
      <a:accent3>
        <a:srgbClr val="00A0DF"/>
      </a:accent3>
      <a:accent4>
        <a:srgbClr val="FF7900"/>
      </a:accent4>
      <a:accent5>
        <a:srgbClr val="95519E"/>
      </a:accent5>
      <a:accent6>
        <a:srgbClr val="BF650F"/>
      </a:accent6>
      <a:hlink>
        <a:srgbClr val="0000FF"/>
      </a:hlink>
      <a:folHlink>
        <a:srgbClr val="800080"/>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CP theme">
    <a:dk1>
      <a:sysClr val="windowText" lastClr="000000"/>
    </a:dk1>
    <a:lt1>
      <a:sysClr val="window" lastClr="FFFFFF"/>
    </a:lt1>
    <a:dk2>
      <a:srgbClr val="1F497D"/>
    </a:dk2>
    <a:lt2>
      <a:srgbClr val="EEECE1"/>
    </a:lt2>
    <a:accent1>
      <a:srgbClr val="2EB135"/>
    </a:accent1>
    <a:accent2>
      <a:srgbClr val="FFC82E"/>
    </a:accent2>
    <a:accent3>
      <a:srgbClr val="00A0DF"/>
    </a:accent3>
    <a:accent4>
      <a:srgbClr val="FF7900"/>
    </a:accent4>
    <a:accent5>
      <a:srgbClr val="95519E"/>
    </a:accent5>
    <a:accent6>
      <a:srgbClr val="BF650F"/>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31107</TotalTime>
  <Words>3812</Words>
  <Application>Microsoft Office PowerPoint</Application>
  <PresentationFormat>On-screen Show (4:3)</PresentationFormat>
  <Paragraphs>731</Paragraphs>
  <Slides>55</Slides>
  <Notes>23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55</vt:i4>
      </vt:variant>
    </vt:vector>
  </HeadingPairs>
  <TitlesOfParts>
    <vt:vector size="65" baseType="lpstr">
      <vt:lpstr>ＭＳ Ｐゴシック</vt:lpstr>
      <vt:lpstr>Arial</vt:lpstr>
      <vt:lpstr>Arial Narrow</vt:lpstr>
      <vt:lpstr>Calibri</vt:lpstr>
      <vt:lpstr>Courier New</vt:lpstr>
      <vt:lpstr>Times New Roman</vt:lpstr>
      <vt:lpstr>Trebuchet MS</vt:lpstr>
      <vt:lpstr>Tw Cen MT</vt:lpstr>
      <vt:lpstr>Wingdings</vt:lpstr>
      <vt:lpstr>ACPtheme</vt:lpstr>
      <vt:lpstr>Adult Immunization and Quality Improvement for Residents  Module 2 – Quality Improvement in Adult Immunization</vt:lpstr>
      <vt:lpstr>Disclosures</vt:lpstr>
      <vt:lpstr>Overview </vt:lpstr>
      <vt:lpstr>What is ACP’s Approach to Quality Improvement?</vt:lpstr>
      <vt:lpstr>Plan-Do-Study-Act</vt:lpstr>
      <vt:lpstr>Opportunity and Reward</vt:lpstr>
      <vt:lpstr>PDSA: 4 step process to improve quality</vt:lpstr>
      <vt:lpstr>PLAN: </vt:lpstr>
      <vt:lpstr>BACKGROUND</vt:lpstr>
      <vt:lpstr>KNOW THE RECOMMENDATIONS …</vt:lpstr>
      <vt:lpstr>Standards for Adult Immunization Practice</vt:lpstr>
      <vt:lpstr>Adult Vaccination Rates = POOR!</vt:lpstr>
      <vt:lpstr>Little Improvement in Most Rates Since 2010</vt:lpstr>
      <vt:lpstr>Adult Vaccination Rate Disparities: Race</vt:lpstr>
      <vt:lpstr>Adult Vaccination Rate Disparities: Economic</vt:lpstr>
      <vt:lpstr>What are your local immunization rates?</vt:lpstr>
      <vt:lpstr>What are ‘the gaps’ in your immunization process??</vt:lpstr>
      <vt:lpstr>IMMUNIZATION PROJECT IDEAS…</vt:lpstr>
      <vt:lpstr>Evidence-Based Strategies  to Increase Adult Immunization</vt:lpstr>
      <vt:lpstr> 1. Provider Recommendation</vt:lpstr>
      <vt:lpstr>PowerPoint Presentation</vt:lpstr>
      <vt:lpstr>Who Most Influences Adults’ Decisions to Get Immunized?</vt:lpstr>
      <vt:lpstr>Clinician Recommendation Translates Into Higher Vaccination Rates </vt:lpstr>
      <vt:lpstr>PowerPoint Presentation</vt:lpstr>
      <vt:lpstr>SHARE  Mnemonic for helping vaccine hesitant patients/families</vt:lpstr>
      <vt:lpstr>If patients remain hesitant                        or  are not ready to get vaccinated</vt:lpstr>
      <vt:lpstr>2. Reminder – Recall</vt:lpstr>
      <vt:lpstr>Sample Reminder Notice</vt:lpstr>
      <vt:lpstr>3. Chart/Provider Reminders</vt:lpstr>
      <vt:lpstr>4. Standing Orders Protocol (SOPs)</vt:lpstr>
      <vt:lpstr>Benefits of Standing Orders</vt:lpstr>
      <vt:lpstr>Basic Procedure under Standing Order</vt:lpstr>
      <vt:lpstr>Standing Orders Protocols are Effective</vt:lpstr>
      <vt:lpstr>Standing Orders Resources</vt:lpstr>
      <vt:lpstr>Inpatient Protocol Examples</vt:lpstr>
      <vt:lpstr>5. Immunization Information Systems (IIS):      State Lifespan Registries </vt:lpstr>
      <vt:lpstr>IIS Goals and Submitting Data </vt:lpstr>
      <vt:lpstr>IIS Effectiveness</vt:lpstr>
      <vt:lpstr>PDSA: 4 step process to improve quality</vt:lpstr>
      <vt:lpstr>Do:</vt:lpstr>
      <vt:lpstr>PDSA Process</vt:lpstr>
      <vt:lpstr>Use of PDSA in Adult Immunization:  1 example…</vt:lpstr>
      <vt:lpstr>QI Starter – Example #1 </vt:lpstr>
      <vt:lpstr>PDSA: 4 step process to improve quality</vt:lpstr>
      <vt:lpstr>Study: Assess impact of change</vt:lpstr>
      <vt:lpstr>QI Starter – Example #2</vt:lpstr>
      <vt:lpstr>Sample QI Projects</vt:lpstr>
      <vt:lpstr>PDSA: 4 step process to improve quality</vt:lpstr>
      <vt:lpstr>Act: </vt:lpstr>
      <vt:lpstr>Additional Resources</vt:lpstr>
      <vt:lpstr>Backup Slides</vt:lpstr>
      <vt:lpstr>State Lifespan Registries </vt:lpstr>
      <vt:lpstr>Sample:  Influenza Standing order</vt:lpstr>
      <vt:lpstr>Sample EHR Reminders (Epic EMR)</vt:lpstr>
      <vt:lpstr>Establishing your QI Team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Phillip Masters</dc:creator>
  <cp:lastModifiedBy>Melat Aklilu</cp:lastModifiedBy>
  <cp:revision>253</cp:revision>
  <dcterms:created xsi:type="dcterms:W3CDTF">2018-04-25T10:55:13Z</dcterms:created>
  <dcterms:modified xsi:type="dcterms:W3CDTF">2018-12-03T20:06:54Z</dcterms:modified>
</cp:coreProperties>
</file>