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82"/>
  </p:notesMasterIdLst>
  <p:sldIdLst>
    <p:sldId id="39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48" r:id="rId35"/>
    <p:sldId id="550" r:id="rId36"/>
    <p:sldId id="503" r:id="rId37"/>
    <p:sldId id="504" r:id="rId38"/>
    <p:sldId id="505" r:id="rId39"/>
    <p:sldId id="506" r:id="rId40"/>
    <p:sldId id="507" r:id="rId41"/>
    <p:sldId id="508" r:id="rId42"/>
    <p:sldId id="509" r:id="rId43"/>
    <p:sldId id="510" r:id="rId44"/>
    <p:sldId id="511" r:id="rId45"/>
    <p:sldId id="512" r:id="rId46"/>
    <p:sldId id="513" r:id="rId47"/>
    <p:sldId id="514" r:id="rId48"/>
    <p:sldId id="515" r:id="rId49"/>
    <p:sldId id="516" r:id="rId50"/>
    <p:sldId id="517" r:id="rId51"/>
    <p:sldId id="518" r:id="rId52"/>
    <p:sldId id="519" r:id="rId53"/>
    <p:sldId id="520" r:id="rId54"/>
    <p:sldId id="521" r:id="rId55"/>
    <p:sldId id="522" r:id="rId56"/>
    <p:sldId id="523" r:id="rId57"/>
    <p:sldId id="524" r:id="rId58"/>
    <p:sldId id="525" r:id="rId59"/>
    <p:sldId id="526" r:id="rId60"/>
    <p:sldId id="527" r:id="rId61"/>
    <p:sldId id="528" r:id="rId62"/>
    <p:sldId id="529" r:id="rId63"/>
    <p:sldId id="530" r:id="rId64"/>
    <p:sldId id="531" r:id="rId65"/>
    <p:sldId id="532" r:id="rId66"/>
    <p:sldId id="533" r:id="rId67"/>
    <p:sldId id="534" r:id="rId68"/>
    <p:sldId id="535" r:id="rId69"/>
    <p:sldId id="536" r:id="rId70"/>
    <p:sldId id="537" r:id="rId71"/>
    <p:sldId id="538" r:id="rId72"/>
    <p:sldId id="539" r:id="rId73"/>
    <p:sldId id="540" r:id="rId74"/>
    <p:sldId id="541" r:id="rId75"/>
    <p:sldId id="542" r:id="rId76"/>
    <p:sldId id="543" r:id="rId77"/>
    <p:sldId id="544" r:id="rId78"/>
    <p:sldId id="545" r:id="rId79"/>
    <p:sldId id="546" r:id="rId80"/>
    <p:sldId id="54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CC"/>
    <a:srgbClr val="66FF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0"/>
  </p:normalViewPr>
  <p:slideViewPr>
    <p:cSldViewPr>
      <p:cViewPr varScale="1">
        <p:scale>
          <a:sx n="73" d="100"/>
          <a:sy n="73" d="100"/>
        </p:scale>
        <p:origin x="1338"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72517-1C39-4341-8FD8-DFAE13B8B265}"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E4055C60-BBE0-E945-BB9E-AA973F1F26B0}">
      <dgm:prSet phldrT="[Text]" custT="1"/>
      <dgm:spPr>
        <a:ln>
          <a:solidFill>
            <a:srgbClr val="2EB135"/>
          </a:solidFill>
        </a:ln>
      </dgm:spPr>
      <dgm:t>
        <a:bodyPr/>
        <a:lstStyle/>
        <a:p>
          <a:r>
            <a:rPr lang="en-US" sz="2400" b="1" dirty="0">
              <a:solidFill>
                <a:schemeClr val="bg1"/>
              </a:solidFill>
              <a:latin typeface="Calibri" pitchFamily="34" charset="0"/>
            </a:rPr>
            <a:t>HIGHEST Risk</a:t>
          </a:r>
        </a:p>
        <a:p>
          <a:r>
            <a:rPr lang="en-US" sz="2400" dirty="0">
              <a:solidFill>
                <a:schemeClr val="bg1"/>
              </a:solidFill>
              <a:latin typeface="Calibri" pitchFamily="34" charset="0"/>
            </a:rPr>
            <a:t>Immune compromised [IC], ‘Anatomic Risk’ </a:t>
          </a:r>
        </a:p>
        <a:p>
          <a:r>
            <a:rPr lang="en-US" sz="2400" i="1" dirty="0">
              <a:solidFill>
                <a:schemeClr val="bg1"/>
              </a:solidFill>
              <a:latin typeface="Calibri" pitchFamily="34" charset="0"/>
            </a:rPr>
            <a:t>Adults 65+ [</a:t>
          </a:r>
          <a:r>
            <a:rPr lang="en-US" sz="2400" i="1" dirty="0">
              <a:solidFill>
                <a:srgbClr val="FFFF00"/>
              </a:solidFill>
              <a:latin typeface="Calibri" pitchFamily="34" charset="0"/>
            </a:rPr>
            <a:t>Shared decision making 2019</a:t>
          </a:r>
          <a:r>
            <a:rPr lang="en-US" sz="2400" i="1" dirty="0">
              <a:solidFill>
                <a:schemeClr val="bg1"/>
              </a:solidFill>
              <a:latin typeface="Calibri" pitchFamily="34" charset="0"/>
            </a:rPr>
            <a:t>]</a:t>
          </a:r>
          <a:endParaRPr lang="en-US" sz="2400" b="0" i="1" dirty="0">
            <a:solidFill>
              <a:schemeClr val="bg1"/>
            </a:solidFill>
            <a:latin typeface="Calibri" pitchFamily="34" charset="0"/>
          </a:endParaRPr>
        </a:p>
      </dgm:t>
    </dgm:pt>
    <dgm:pt modelId="{DFAC34B2-A6E7-4A42-87DE-9CDF3C8906D4}" type="parTrans" cxnId="{0554B201-8328-7C47-BE05-A92D2919467A}">
      <dgm:prSet/>
      <dgm:spPr/>
      <dgm:t>
        <a:bodyPr/>
        <a:lstStyle/>
        <a:p>
          <a:endParaRPr lang="en-US" sz="2400">
            <a:solidFill>
              <a:schemeClr val="bg1"/>
            </a:solidFill>
            <a:latin typeface="Calibri" pitchFamily="34" charset="0"/>
          </a:endParaRPr>
        </a:p>
      </dgm:t>
    </dgm:pt>
    <dgm:pt modelId="{89089CD1-B7EE-FA49-BF43-49E080884624}" type="sibTrans" cxnId="{0554B201-8328-7C47-BE05-A92D2919467A}">
      <dgm:prSet custT="1"/>
      <dgm:spPr/>
      <dgm:t>
        <a:bodyPr/>
        <a:lstStyle/>
        <a:p>
          <a:endParaRPr lang="en-US" sz="2400" dirty="0">
            <a:solidFill>
              <a:schemeClr val="bg1"/>
            </a:solidFill>
            <a:latin typeface="Calibri" pitchFamily="34" charset="0"/>
          </a:endParaRPr>
        </a:p>
      </dgm:t>
    </dgm:pt>
    <dgm:pt modelId="{2197EEC1-C838-9B4D-93BA-ACEC9AB3E215}">
      <dgm:prSet phldrT="[Text]" custT="1"/>
      <dgm:spPr>
        <a:solidFill>
          <a:schemeClr val="accent4">
            <a:lumMod val="60000"/>
            <a:lumOff val="40000"/>
          </a:schemeClr>
        </a:solidFill>
      </dgm:spPr>
      <dgm:t>
        <a:bodyPr/>
        <a:lstStyle/>
        <a:p>
          <a:r>
            <a:rPr lang="en-US" sz="2400" b="1" dirty="0">
              <a:solidFill>
                <a:schemeClr val="bg1"/>
              </a:solidFill>
              <a:latin typeface="Calibri" pitchFamily="34" charset="0"/>
            </a:rPr>
            <a:t>INCREASED Risk</a:t>
          </a:r>
        </a:p>
        <a:p>
          <a:r>
            <a:rPr lang="en-US" sz="2200" dirty="0">
              <a:solidFill>
                <a:schemeClr val="bg1"/>
              </a:solidFill>
              <a:latin typeface="Calibri" pitchFamily="34" charset="0"/>
            </a:rPr>
            <a:t>Smokers, Chronic Medical Conditions – Not Immunocompromised</a:t>
          </a:r>
        </a:p>
      </dgm:t>
    </dgm:pt>
    <dgm:pt modelId="{105CAA08-8D1A-5249-A229-6D5274D14905}" type="parTrans" cxnId="{D3F1FF7D-34CE-F344-BF8D-C0A0822B811B}">
      <dgm:prSet/>
      <dgm:spPr/>
      <dgm:t>
        <a:bodyPr/>
        <a:lstStyle/>
        <a:p>
          <a:endParaRPr lang="en-US" sz="2400">
            <a:solidFill>
              <a:schemeClr val="bg1"/>
            </a:solidFill>
            <a:latin typeface="Calibri" pitchFamily="34" charset="0"/>
          </a:endParaRPr>
        </a:p>
      </dgm:t>
    </dgm:pt>
    <dgm:pt modelId="{FE00B635-E3E2-8B4F-A4F1-29FD08890E59}" type="sibTrans" cxnId="{D3F1FF7D-34CE-F344-BF8D-C0A0822B811B}">
      <dgm:prSet custT="1"/>
      <dgm:spPr/>
      <dgm:t>
        <a:bodyPr/>
        <a:lstStyle/>
        <a:p>
          <a:endParaRPr lang="en-US" sz="2400" dirty="0">
            <a:solidFill>
              <a:schemeClr val="bg1"/>
            </a:solidFill>
            <a:latin typeface="Calibri" pitchFamily="34" charset="0"/>
          </a:endParaRPr>
        </a:p>
      </dgm:t>
    </dgm:pt>
    <dgm:pt modelId="{39B6B58D-6E50-CB4C-A293-8C0529930F5F}">
      <dgm:prSet phldrT="[Text]" custT="1"/>
      <dgm:spPr>
        <a:solidFill>
          <a:schemeClr val="accent3">
            <a:lumMod val="75000"/>
          </a:schemeClr>
        </a:solidFill>
      </dgm:spPr>
      <dgm:t>
        <a:bodyPr/>
        <a:lstStyle/>
        <a:p>
          <a:r>
            <a:rPr lang="en-US" sz="2400" b="1" dirty="0">
              <a:solidFill>
                <a:schemeClr val="bg1"/>
              </a:solidFill>
              <a:latin typeface="Calibri" pitchFamily="34" charset="0"/>
            </a:rPr>
            <a:t>AVERAGE Risk</a:t>
          </a:r>
        </a:p>
        <a:p>
          <a:r>
            <a:rPr lang="en-US" sz="2400" dirty="0">
              <a:solidFill>
                <a:schemeClr val="bg1"/>
              </a:solidFill>
              <a:latin typeface="Calibri" pitchFamily="34" charset="0"/>
            </a:rPr>
            <a:t>Young [&lt; 65], No Chronic Medical Conditions</a:t>
          </a:r>
        </a:p>
      </dgm:t>
    </dgm:pt>
    <dgm:pt modelId="{2F4912BB-003F-364F-9659-877DA990B3AE}" type="parTrans" cxnId="{EA7ABB59-2BAC-E14C-AAB2-AC0A7FB08BDB}">
      <dgm:prSet/>
      <dgm:spPr/>
      <dgm:t>
        <a:bodyPr/>
        <a:lstStyle/>
        <a:p>
          <a:endParaRPr lang="en-US" sz="2400">
            <a:solidFill>
              <a:schemeClr val="bg1"/>
            </a:solidFill>
            <a:latin typeface="Calibri" pitchFamily="34" charset="0"/>
          </a:endParaRPr>
        </a:p>
      </dgm:t>
    </dgm:pt>
    <dgm:pt modelId="{0C9DDAC3-2F19-204E-B4EC-E0A7E5D7394E}" type="sibTrans" cxnId="{EA7ABB59-2BAC-E14C-AAB2-AC0A7FB08BDB}">
      <dgm:prSet/>
      <dgm:spPr/>
      <dgm:t>
        <a:bodyPr/>
        <a:lstStyle/>
        <a:p>
          <a:endParaRPr lang="en-US" sz="2400">
            <a:solidFill>
              <a:schemeClr val="bg1"/>
            </a:solidFill>
            <a:latin typeface="Calibri" pitchFamily="34" charset="0"/>
          </a:endParaRPr>
        </a:p>
      </dgm:t>
    </dgm:pt>
    <dgm:pt modelId="{58CE67A5-7AE5-7D4E-A146-48A4936C582E}" type="pres">
      <dgm:prSet presAssocID="{FF672517-1C39-4341-8FD8-DFAE13B8B265}" presName="outerComposite" presStyleCnt="0">
        <dgm:presLayoutVars>
          <dgm:chMax val="5"/>
          <dgm:dir/>
          <dgm:resizeHandles val="exact"/>
        </dgm:presLayoutVars>
      </dgm:prSet>
      <dgm:spPr/>
      <dgm:t>
        <a:bodyPr/>
        <a:lstStyle/>
        <a:p>
          <a:endParaRPr lang="en-US"/>
        </a:p>
      </dgm:t>
    </dgm:pt>
    <dgm:pt modelId="{7A0E8B45-2548-524C-A417-5B23F9F59B5C}" type="pres">
      <dgm:prSet presAssocID="{FF672517-1C39-4341-8FD8-DFAE13B8B265}" presName="dummyMaxCanvas" presStyleCnt="0">
        <dgm:presLayoutVars/>
      </dgm:prSet>
      <dgm:spPr/>
    </dgm:pt>
    <dgm:pt modelId="{CD287AF4-DE98-534B-9113-E307EE363206}" type="pres">
      <dgm:prSet presAssocID="{FF672517-1C39-4341-8FD8-DFAE13B8B265}" presName="ThreeNodes_1" presStyleLbl="node1" presStyleIdx="0" presStyleCnt="3" custScaleX="96015">
        <dgm:presLayoutVars>
          <dgm:bulletEnabled val="1"/>
        </dgm:presLayoutVars>
      </dgm:prSet>
      <dgm:spPr/>
      <dgm:t>
        <a:bodyPr/>
        <a:lstStyle/>
        <a:p>
          <a:endParaRPr lang="en-US"/>
        </a:p>
      </dgm:t>
    </dgm:pt>
    <dgm:pt modelId="{BCCDCC98-F8C9-694F-9D53-A7C12551923E}" type="pres">
      <dgm:prSet presAssocID="{FF672517-1C39-4341-8FD8-DFAE13B8B265}" presName="ThreeNodes_2" presStyleLbl="node1" presStyleIdx="1" presStyleCnt="3" custLinFactNeighborX="-551" custLinFactNeighborY="-1653">
        <dgm:presLayoutVars>
          <dgm:bulletEnabled val="1"/>
        </dgm:presLayoutVars>
      </dgm:prSet>
      <dgm:spPr/>
      <dgm:t>
        <a:bodyPr/>
        <a:lstStyle/>
        <a:p>
          <a:endParaRPr lang="en-US"/>
        </a:p>
      </dgm:t>
    </dgm:pt>
    <dgm:pt modelId="{9595EA84-B9A2-424C-BDAB-E66A7AFA2E3A}" type="pres">
      <dgm:prSet presAssocID="{FF672517-1C39-4341-8FD8-DFAE13B8B265}" presName="ThreeNodes_3" presStyleLbl="node1" presStyleIdx="2" presStyleCnt="3" custScaleX="104357" custLinFactNeighborX="-2898" custLinFactNeighborY="-7920">
        <dgm:presLayoutVars>
          <dgm:bulletEnabled val="1"/>
        </dgm:presLayoutVars>
      </dgm:prSet>
      <dgm:spPr/>
      <dgm:t>
        <a:bodyPr/>
        <a:lstStyle/>
        <a:p>
          <a:endParaRPr lang="en-US"/>
        </a:p>
      </dgm:t>
    </dgm:pt>
    <dgm:pt modelId="{BB647F24-4950-A249-AF7B-578E0CA45557}" type="pres">
      <dgm:prSet presAssocID="{FF672517-1C39-4341-8FD8-DFAE13B8B265}" presName="ThreeConn_1-2" presStyleLbl="fgAccFollowNode1" presStyleIdx="0" presStyleCnt="2" custLinFactNeighborX="-38608">
        <dgm:presLayoutVars>
          <dgm:bulletEnabled val="1"/>
        </dgm:presLayoutVars>
      </dgm:prSet>
      <dgm:spPr/>
      <dgm:t>
        <a:bodyPr/>
        <a:lstStyle/>
        <a:p>
          <a:endParaRPr lang="en-US"/>
        </a:p>
      </dgm:t>
    </dgm:pt>
    <dgm:pt modelId="{8F03E14B-F133-3846-AE06-BABABFC095E1}" type="pres">
      <dgm:prSet presAssocID="{FF672517-1C39-4341-8FD8-DFAE13B8B265}" presName="ThreeConn_2-3" presStyleLbl="fgAccFollowNode1" presStyleIdx="1" presStyleCnt="2" custLinFactNeighborX="-6096">
        <dgm:presLayoutVars>
          <dgm:bulletEnabled val="1"/>
        </dgm:presLayoutVars>
      </dgm:prSet>
      <dgm:spPr/>
      <dgm:t>
        <a:bodyPr/>
        <a:lstStyle/>
        <a:p>
          <a:endParaRPr lang="en-US"/>
        </a:p>
      </dgm:t>
    </dgm:pt>
    <dgm:pt modelId="{56A71872-FF30-7D4E-A580-0A503DC20FB2}" type="pres">
      <dgm:prSet presAssocID="{FF672517-1C39-4341-8FD8-DFAE13B8B265}" presName="ThreeNodes_1_text" presStyleLbl="node1" presStyleIdx="2" presStyleCnt="3">
        <dgm:presLayoutVars>
          <dgm:bulletEnabled val="1"/>
        </dgm:presLayoutVars>
      </dgm:prSet>
      <dgm:spPr/>
      <dgm:t>
        <a:bodyPr/>
        <a:lstStyle/>
        <a:p>
          <a:endParaRPr lang="en-US"/>
        </a:p>
      </dgm:t>
    </dgm:pt>
    <dgm:pt modelId="{2D678DBE-495D-F142-8FE1-E3E7CD9A8AE4}" type="pres">
      <dgm:prSet presAssocID="{FF672517-1C39-4341-8FD8-DFAE13B8B265}" presName="ThreeNodes_2_text" presStyleLbl="node1" presStyleIdx="2" presStyleCnt="3">
        <dgm:presLayoutVars>
          <dgm:bulletEnabled val="1"/>
        </dgm:presLayoutVars>
      </dgm:prSet>
      <dgm:spPr/>
      <dgm:t>
        <a:bodyPr/>
        <a:lstStyle/>
        <a:p>
          <a:endParaRPr lang="en-US"/>
        </a:p>
      </dgm:t>
    </dgm:pt>
    <dgm:pt modelId="{14C31450-42B7-8643-A4B8-280358CD22E5}" type="pres">
      <dgm:prSet presAssocID="{FF672517-1C39-4341-8FD8-DFAE13B8B265}" presName="ThreeNodes_3_text" presStyleLbl="node1" presStyleIdx="2" presStyleCnt="3">
        <dgm:presLayoutVars>
          <dgm:bulletEnabled val="1"/>
        </dgm:presLayoutVars>
      </dgm:prSet>
      <dgm:spPr/>
      <dgm:t>
        <a:bodyPr/>
        <a:lstStyle/>
        <a:p>
          <a:endParaRPr lang="en-US"/>
        </a:p>
      </dgm:t>
    </dgm:pt>
  </dgm:ptLst>
  <dgm:cxnLst>
    <dgm:cxn modelId="{102BF9C7-D665-49BC-997F-8477F89D9B6C}" type="presOf" srcId="{2197EEC1-C838-9B4D-93BA-ACEC9AB3E215}" destId="{2D678DBE-495D-F142-8FE1-E3E7CD9A8AE4}" srcOrd="1" destOrd="0" presId="urn:microsoft.com/office/officeart/2005/8/layout/vProcess5"/>
    <dgm:cxn modelId="{EA7ABB59-2BAC-E14C-AAB2-AC0A7FB08BDB}" srcId="{FF672517-1C39-4341-8FD8-DFAE13B8B265}" destId="{39B6B58D-6E50-CB4C-A293-8C0529930F5F}" srcOrd="2" destOrd="0" parTransId="{2F4912BB-003F-364F-9659-877DA990B3AE}" sibTransId="{0C9DDAC3-2F19-204E-B4EC-E0A7E5D7394E}"/>
    <dgm:cxn modelId="{D3F1FF7D-34CE-F344-BF8D-C0A0822B811B}" srcId="{FF672517-1C39-4341-8FD8-DFAE13B8B265}" destId="{2197EEC1-C838-9B4D-93BA-ACEC9AB3E215}" srcOrd="1" destOrd="0" parTransId="{105CAA08-8D1A-5249-A229-6D5274D14905}" sibTransId="{FE00B635-E3E2-8B4F-A4F1-29FD08890E59}"/>
    <dgm:cxn modelId="{1FC3A3C1-E0E2-4292-ADCF-F8AAE62B9C54}" type="presOf" srcId="{FE00B635-E3E2-8B4F-A4F1-29FD08890E59}" destId="{8F03E14B-F133-3846-AE06-BABABFC095E1}" srcOrd="0" destOrd="0" presId="urn:microsoft.com/office/officeart/2005/8/layout/vProcess5"/>
    <dgm:cxn modelId="{F4C9504C-253B-4F3E-A498-727F772F8500}" type="presOf" srcId="{E4055C60-BBE0-E945-BB9E-AA973F1F26B0}" destId="{56A71872-FF30-7D4E-A580-0A503DC20FB2}" srcOrd="1" destOrd="0" presId="urn:microsoft.com/office/officeart/2005/8/layout/vProcess5"/>
    <dgm:cxn modelId="{9AD06794-AB3C-4961-8F0F-54763B6EDAE6}" type="presOf" srcId="{FF672517-1C39-4341-8FD8-DFAE13B8B265}" destId="{58CE67A5-7AE5-7D4E-A146-48A4936C582E}" srcOrd="0" destOrd="0" presId="urn:microsoft.com/office/officeart/2005/8/layout/vProcess5"/>
    <dgm:cxn modelId="{4A3E44F7-778C-489D-A747-D2720EAD9731}" type="presOf" srcId="{2197EEC1-C838-9B4D-93BA-ACEC9AB3E215}" destId="{BCCDCC98-F8C9-694F-9D53-A7C12551923E}" srcOrd="0" destOrd="0" presId="urn:microsoft.com/office/officeart/2005/8/layout/vProcess5"/>
    <dgm:cxn modelId="{A70302EC-4519-42FE-BB89-94DEACC0FAB1}" type="presOf" srcId="{E4055C60-BBE0-E945-BB9E-AA973F1F26B0}" destId="{CD287AF4-DE98-534B-9113-E307EE363206}" srcOrd="0" destOrd="0" presId="urn:microsoft.com/office/officeart/2005/8/layout/vProcess5"/>
    <dgm:cxn modelId="{0554B201-8328-7C47-BE05-A92D2919467A}" srcId="{FF672517-1C39-4341-8FD8-DFAE13B8B265}" destId="{E4055C60-BBE0-E945-BB9E-AA973F1F26B0}" srcOrd="0" destOrd="0" parTransId="{DFAC34B2-A6E7-4A42-87DE-9CDF3C8906D4}" sibTransId="{89089CD1-B7EE-FA49-BF43-49E080884624}"/>
    <dgm:cxn modelId="{F60D0FFF-43C3-4020-99C4-47D38702464E}" type="presOf" srcId="{39B6B58D-6E50-CB4C-A293-8C0529930F5F}" destId="{14C31450-42B7-8643-A4B8-280358CD22E5}" srcOrd="1" destOrd="0" presId="urn:microsoft.com/office/officeart/2005/8/layout/vProcess5"/>
    <dgm:cxn modelId="{195E8F8C-BB48-4DC2-8CD3-F0C395CF0564}" type="presOf" srcId="{39B6B58D-6E50-CB4C-A293-8C0529930F5F}" destId="{9595EA84-B9A2-424C-BDAB-E66A7AFA2E3A}" srcOrd="0" destOrd="0" presId="urn:microsoft.com/office/officeart/2005/8/layout/vProcess5"/>
    <dgm:cxn modelId="{228BC9F0-4EB3-4261-81B7-1142A492AE02}" type="presOf" srcId="{89089CD1-B7EE-FA49-BF43-49E080884624}" destId="{BB647F24-4950-A249-AF7B-578E0CA45557}" srcOrd="0" destOrd="0" presId="urn:microsoft.com/office/officeart/2005/8/layout/vProcess5"/>
    <dgm:cxn modelId="{C39E6A07-66FB-4911-B60C-F2FC362BD32E}" type="presParOf" srcId="{58CE67A5-7AE5-7D4E-A146-48A4936C582E}" destId="{7A0E8B45-2548-524C-A417-5B23F9F59B5C}" srcOrd="0" destOrd="0" presId="urn:microsoft.com/office/officeart/2005/8/layout/vProcess5"/>
    <dgm:cxn modelId="{4A423F78-DEDC-4121-88B6-1712820DD013}" type="presParOf" srcId="{58CE67A5-7AE5-7D4E-A146-48A4936C582E}" destId="{CD287AF4-DE98-534B-9113-E307EE363206}" srcOrd="1" destOrd="0" presId="urn:microsoft.com/office/officeart/2005/8/layout/vProcess5"/>
    <dgm:cxn modelId="{7A5D19D7-122A-4931-8120-2D5BAA63EDFA}" type="presParOf" srcId="{58CE67A5-7AE5-7D4E-A146-48A4936C582E}" destId="{BCCDCC98-F8C9-694F-9D53-A7C12551923E}" srcOrd="2" destOrd="0" presId="urn:microsoft.com/office/officeart/2005/8/layout/vProcess5"/>
    <dgm:cxn modelId="{1CD081D5-E245-403C-BA56-2845DCA4D48B}" type="presParOf" srcId="{58CE67A5-7AE5-7D4E-A146-48A4936C582E}" destId="{9595EA84-B9A2-424C-BDAB-E66A7AFA2E3A}" srcOrd="3" destOrd="0" presId="urn:microsoft.com/office/officeart/2005/8/layout/vProcess5"/>
    <dgm:cxn modelId="{A598B4BA-2135-442F-A3F2-BCD3D9B35FBF}" type="presParOf" srcId="{58CE67A5-7AE5-7D4E-A146-48A4936C582E}" destId="{BB647F24-4950-A249-AF7B-578E0CA45557}" srcOrd="4" destOrd="0" presId="urn:microsoft.com/office/officeart/2005/8/layout/vProcess5"/>
    <dgm:cxn modelId="{BFF019EC-C3E1-45DF-A6F8-554C2E37B9A4}" type="presParOf" srcId="{58CE67A5-7AE5-7D4E-A146-48A4936C582E}" destId="{8F03E14B-F133-3846-AE06-BABABFC095E1}" srcOrd="5" destOrd="0" presId="urn:microsoft.com/office/officeart/2005/8/layout/vProcess5"/>
    <dgm:cxn modelId="{EA715F93-30DE-4A84-A6EE-4BC6F53776DE}" type="presParOf" srcId="{58CE67A5-7AE5-7D4E-A146-48A4936C582E}" destId="{56A71872-FF30-7D4E-A580-0A503DC20FB2}" srcOrd="6" destOrd="0" presId="urn:microsoft.com/office/officeart/2005/8/layout/vProcess5"/>
    <dgm:cxn modelId="{D21CBEDE-A12D-422A-A509-E50B3A6E6433}" type="presParOf" srcId="{58CE67A5-7AE5-7D4E-A146-48A4936C582E}" destId="{2D678DBE-495D-F142-8FE1-E3E7CD9A8AE4}" srcOrd="7" destOrd="0" presId="urn:microsoft.com/office/officeart/2005/8/layout/vProcess5"/>
    <dgm:cxn modelId="{CE23E2B3-8DFC-4B9D-897A-09AB4CA6576B}" type="presParOf" srcId="{58CE67A5-7AE5-7D4E-A146-48A4936C582E}" destId="{14C31450-42B7-8643-A4B8-280358CD22E5}" srcOrd="8" destOrd="0" presId="urn:microsoft.com/office/officeart/2005/8/layout/vProcess5"/>
  </dgm:cxnLst>
  <dgm:bg/>
  <dgm:whole>
    <a:ln>
      <a:solidFill>
        <a:srgbClr val="2EB135"/>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87AF4-DE98-534B-9113-E307EE363206}">
      <dsp:nvSpPr>
        <dsp:cNvPr id="0" name=""/>
        <dsp:cNvSpPr/>
      </dsp:nvSpPr>
      <dsp:spPr>
        <a:xfrm>
          <a:off x="69728" y="0"/>
          <a:ext cx="7412107" cy="1357788"/>
        </a:xfrm>
        <a:prstGeom prst="roundRect">
          <a:avLst>
            <a:gd name="adj" fmla="val 10000"/>
          </a:avLst>
        </a:prstGeom>
        <a:solidFill>
          <a:schemeClr val="accent1">
            <a:hueOff val="0"/>
            <a:satOff val="0"/>
            <a:lumOff val="0"/>
            <a:alphaOff val="0"/>
          </a:schemeClr>
        </a:solidFill>
        <a:ln>
          <a:solidFill>
            <a:srgbClr val="2EB135"/>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alibri" pitchFamily="34" charset="0"/>
            </a:rPr>
            <a:t>HIGHEST Risk</a:t>
          </a:r>
        </a:p>
        <a:p>
          <a:pPr lvl="0" algn="l" defTabSz="1066800">
            <a:lnSpc>
              <a:spcPct val="90000"/>
            </a:lnSpc>
            <a:spcBef>
              <a:spcPct val="0"/>
            </a:spcBef>
            <a:spcAft>
              <a:spcPct val="35000"/>
            </a:spcAft>
          </a:pPr>
          <a:r>
            <a:rPr lang="en-US" sz="2400" kern="1200" dirty="0">
              <a:solidFill>
                <a:schemeClr val="bg1"/>
              </a:solidFill>
              <a:latin typeface="Calibri" pitchFamily="34" charset="0"/>
            </a:rPr>
            <a:t>Immune compromised [IC], ‘Anatomic Risk’ </a:t>
          </a:r>
        </a:p>
        <a:p>
          <a:pPr lvl="0" algn="l" defTabSz="1066800">
            <a:lnSpc>
              <a:spcPct val="90000"/>
            </a:lnSpc>
            <a:spcBef>
              <a:spcPct val="0"/>
            </a:spcBef>
            <a:spcAft>
              <a:spcPct val="35000"/>
            </a:spcAft>
          </a:pPr>
          <a:r>
            <a:rPr lang="en-US" sz="2400" i="1" kern="1200" dirty="0">
              <a:solidFill>
                <a:schemeClr val="bg1"/>
              </a:solidFill>
              <a:latin typeface="Calibri" pitchFamily="34" charset="0"/>
            </a:rPr>
            <a:t>Adults 65+ [</a:t>
          </a:r>
          <a:r>
            <a:rPr lang="en-US" sz="2400" i="1" kern="1200" dirty="0">
              <a:solidFill>
                <a:srgbClr val="FFFF00"/>
              </a:solidFill>
              <a:latin typeface="Calibri" pitchFamily="34" charset="0"/>
            </a:rPr>
            <a:t>Shared decision making 2019</a:t>
          </a:r>
          <a:r>
            <a:rPr lang="en-US" sz="2400" i="1" kern="1200" dirty="0">
              <a:solidFill>
                <a:schemeClr val="bg1"/>
              </a:solidFill>
              <a:latin typeface="Calibri" pitchFamily="34" charset="0"/>
            </a:rPr>
            <a:t>]</a:t>
          </a:r>
          <a:endParaRPr lang="en-US" sz="2400" b="0" i="1" kern="1200" dirty="0">
            <a:solidFill>
              <a:schemeClr val="bg1"/>
            </a:solidFill>
            <a:latin typeface="Calibri" pitchFamily="34" charset="0"/>
          </a:endParaRPr>
        </a:p>
      </dsp:txBody>
      <dsp:txXfrm>
        <a:off x="109496" y="39768"/>
        <a:ext cx="6002165" cy="1278252"/>
      </dsp:txXfrm>
    </dsp:sp>
    <dsp:sp modelId="{BCCDCC98-F8C9-694F-9D53-A7C12551923E}">
      <dsp:nvSpPr>
        <dsp:cNvPr id="0" name=""/>
        <dsp:cNvSpPr/>
      </dsp:nvSpPr>
      <dsp:spPr>
        <a:xfrm>
          <a:off x="554530" y="1561642"/>
          <a:ext cx="7719739" cy="1357788"/>
        </a:xfrm>
        <a:prstGeom prst="roundRect">
          <a:avLst>
            <a:gd name="adj" fmla="val 10000"/>
          </a:avLst>
        </a:prstGeom>
        <a:solidFill>
          <a:schemeClr val="accent4">
            <a:lumMod val="60000"/>
            <a:lumOff val="40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alibri" pitchFamily="34" charset="0"/>
            </a:rPr>
            <a:t>INCREASED Risk</a:t>
          </a:r>
        </a:p>
        <a:p>
          <a:pPr lvl="0" algn="l" defTabSz="1066800">
            <a:lnSpc>
              <a:spcPct val="90000"/>
            </a:lnSpc>
            <a:spcBef>
              <a:spcPct val="0"/>
            </a:spcBef>
            <a:spcAft>
              <a:spcPct val="35000"/>
            </a:spcAft>
          </a:pPr>
          <a:r>
            <a:rPr lang="en-US" sz="2200" kern="1200" dirty="0">
              <a:solidFill>
                <a:schemeClr val="bg1"/>
              </a:solidFill>
              <a:latin typeface="Calibri" pitchFamily="34" charset="0"/>
            </a:rPr>
            <a:t>Smokers, Chronic Medical Conditions – Not Immunocompromised</a:t>
          </a:r>
        </a:p>
      </dsp:txBody>
      <dsp:txXfrm>
        <a:off x="594298" y="1601410"/>
        <a:ext cx="6076486" cy="1278252"/>
      </dsp:txXfrm>
    </dsp:sp>
    <dsp:sp modelId="{9595EA84-B9A2-424C-BDAB-E66A7AFA2E3A}">
      <dsp:nvSpPr>
        <dsp:cNvPr id="0" name=""/>
        <dsp:cNvSpPr/>
      </dsp:nvSpPr>
      <dsp:spPr>
        <a:xfrm>
          <a:off x="886327" y="3060637"/>
          <a:ext cx="8056088" cy="1357788"/>
        </a:xfrm>
        <a:prstGeom prst="roundRect">
          <a:avLst>
            <a:gd name="adj" fmla="val 10000"/>
          </a:avLst>
        </a:prstGeom>
        <a:solidFill>
          <a:schemeClr val="accent3">
            <a:lumMod val="7500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alibri" pitchFamily="34" charset="0"/>
            </a:rPr>
            <a:t>AVERAGE Risk</a:t>
          </a:r>
        </a:p>
        <a:p>
          <a:pPr lvl="0" algn="l" defTabSz="1066800">
            <a:lnSpc>
              <a:spcPct val="90000"/>
            </a:lnSpc>
            <a:spcBef>
              <a:spcPct val="0"/>
            </a:spcBef>
            <a:spcAft>
              <a:spcPct val="35000"/>
            </a:spcAft>
          </a:pPr>
          <a:r>
            <a:rPr lang="en-US" sz="2400" kern="1200" dirty="0">
              <a:solidFill>
                <a:schemeClr val="bg1"/>
              </a:solidFill>
              <a:latin typeface="Calibri" pitchFamily="34" charset="0"/>
            </a:rPr>
            <a:t>Young [&lt; 65], No Chronic Medical Conditions</a:t>
          </a:r>
        </a:p>
      </dsp:txBody>
      <dsp:txXfrm>
        <a:off x="926095" y="3100405"/>
        <a:ext cx="6344704" cy="1278252"/>
      </dsp:txXfrm>
    </dsp:sp>
    <dsp:sp modelId="{BB647F24-4950-A249-AF7B-578E0CA45557}">
      <dsp:nvSpPr>
        <dsp:cNvPr id="0" name=""/>
        <dsp:cNvSpPr/>
      </dsp:nvSpPr>
      <dsp:spPr>
        <a:xfrm>
          <a:off x="6412349"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solidFill>
            <a:latin typeface="Calibri" pitchFamily="34" charset="0"/>
          </a:endParaRPr>
        </a:p>
      </dsp:txBody>
      <dsp:txXfrm>
        <a:off x="6610925" y="1029656"/>
        <a:ext cx="485410" cy="664128"/>
      </dsp:txXfrm>
    </dsp:sp>
    <dsp:sp modelId="{8F03E14B-F133-3846-AE06-BABABFC095E1}">
      <dsp:nvSpPr>
        <dsp:cNvPr id="0" name=""/>
        <dsp:cNvSpPr/>
      </dsp:nvSpPr>
      <dsp:spPr>
        <a:xfrm>
          <a:off x="7380441"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solidFill>
            <a:latin typeface="Calibri" pitchFamily="34" charset="0"/>
          </a:endParaRPr>
        </a:p>
      </dsp:txBody>
      <dsp:txXfrm>
        <a:off x="7579017" y="2604691"/>
        <a:ext cx="485410" cy="6641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19531-43D5-4768-BA3E-932DC509B48C}" type="datetimeFigureOut">
              <a:rPr lang="en-US" smtClean="0"/>
              <a:t>9/19/2019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B34D0-213F-4E36-9164-C57CEB085FD0}" type="slidenum">
              <a:rPr lang="en-US" smtClean="0"/>
              <a:t>‹#›</a:t>
            </a:fld>
            <a:endParaRPr lang="en-US"/>
          </a:p>
        </p:txBody>
      </p:sp>
    </p:spTree>
    <p:extLst>
      <p:ext uri="{BB962C8B-B14F-4D97-AF65-F5344CB8AC3E}">
        <p14:creationId xmlns:p14="http://schemas.microsoft.com/office/powerpoint/2010/main" val="366227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a:t>
            </a:fld>
            <a:endParaRPr lang="en-US" dirty="0"/>
          </a:p>
        </p:txBody>
      </p:sp>
    </p:spTree>
    <p:extLst>
      <p:ext uri="{BB962C8B-B14F-4D97-AF65-F5344CB8AC3E}">
        <p14:creationId xmlns:p14="http://schemas.microsoft.com/office/powerpoint/2010/main" val="2400006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a:t>IIV=</a:t>
            </a:r>
            <a:r>
              <a:rPr lang="en-US" baseline="0" dirty="0"/>
              <a:t> Current abbreviation for ‘Inactivated Influenza Vaccine’ recognizing that there are many vaccine variations:  Quadrivalent, Cell culture based, High-Dose, Recombinant, </a:t>
            </a:r>
            <a:r>
              <a:rPr lang="en-US" baseline="0" dirty="0" err="1"/>
              <a:t>Adjuvanted</a:t>
            </a:r>
            <a:r>
              <a:rPr lang="is-IS" baseline="0" dirty="0"/>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9EB4436-AADC-46E5-AED2-6D3E81DF919A}" type="slidenum">
              <a:rPr lang="en-US" smtClean="0"/>
              <a:pPr/>
              <a:t>16</a:t>
            </a:fld>
            <a:endParaRPr lang="en-US" dirty="0"/>
          </a:p>
        </p:txBody>
      </p:sp>
    </p:spTree>
    <p:extLst>
      <p:ext uri="{BB962C8B-B14F-4D97-AF65-F5344CB8AC3E}">
        <p14:creationId xmlns:p14="http://schemas.microsoft.com/office/powerpoint/2010/main" val="59662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ACIP makes no statement about the preference for 1 influenza vaccine over another.</a:t>
            </a:r>
          </a:p>
          <a:p>
            <a:endParaRPr lang="en-US" dirty="0"/>
          </a:p>
          <a:p>
            <a:r>
              <a:rPr lang="en-US" dirty="0"/>
              <a:t>Future:  We have</a:t>
            </a:r>
            <a:r>
              <a:rPr lang="en-US" baseline="0" dirty="0"/>
              <a:t> already seen a number of small outbreaks of human disease with ‘avian’ or ‘porcine’ influenza- </a:t>
            </a:r>
            <a:r>
              <a:rPr lang="en-US" baseline="0" dirty="0" err="1"/>
              <a:t>reassortant</a:t>
            </a:r>
            <a:r>
              <a:rPr lang="en-US" baseline="0" dirty="0"/>
              <a:t> forms of Influenza A which can then be transmitted to humans and between humans from animal reservoirs.  Examples:  H5N1, H7N3</a:t>
            </a:r>
            <a:r>
              <a:rPr lang="mr-IN" baseline="0" dirty="0"/>
              <a:t>…</a:t>
            </a:r>
            <a:r>
              <a:rPr lang="en-US" baseline="0" dirty="0"/>
              <a:t>  Ongoing surveillance and development of candidate vaccines to protect humans from these threats will be needed to minimize the risk for a widespread pandemic</a:t>
            </a:r>
            <a:r>
              <a:rPr lang="mr-IN" baseline="0" dirty="0"/>
              <a:t>…</a:t>
            </a:r>
            <a:endParaRPr lang="en-US" baseline="0" dirty="0"/>
          </a:p>
          <a:p>
            <a:r>
              <a:rPr lang="en-US" baseline="0" dirty="0"/>
              <a:t>There is a great deal of interest and study ongoing to develop candidates for ‘universal influenza vaccines [vaccines that protect against multiple strains and which can provide immunity over a number of seasons] in addition to novel vaccine delivery systems.  One intriguing example is a vaccine patch which delivers vaccine to the dermis using a device which looks like a simple cloth bandage</a:t>
            </a:r>
            <a:r>
              <a:rPr lang="mr-IN" baseline="0" dirty="0"/>
              <a: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19</a:t>
            </a:fld>
            <a:endParaRPr lang="en-US" dirty="0"/>
          </a:p>
        </p:txBody>
      </p:sp>
    </p:spTree>
    <p:extLst>
      <p:ext uri="{BB962C8B-B14F-4D97-AF65-F5344CB8AC3E}">
        <p14:creationId xmlns:p14="http://schemas.microsoft.com/office/powerpoint/2010/main" val="108280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Anaphylactic egg hypersensitivity</a:t>
            </a:r>
            <a:r>
              <a:rPr lang="en-US" baseline="0" dirty="0"/>
              <a:t> is one situation where egg allergy should alter the choice of influenza vaccine used.  The correct answer is d (RIV). Recombinant influenza vaccine is produced in a bioengineering facility and the vaccine contains no egg protein.</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20</a:t>
            </a:fld>
            <a:endParaRPr lang="en-US" dirty="0"/>
          </a:p>
        </p:txBody>
      </p:sp>
    </p:spTree>
    <p:extLst>
      <p:ext uri="{BB962C8B-B14F-4D97-AF65-F5344CB8AC3E}">
        <p14:creationId xmlns:p14="http://schemas.microsoft.com/office/powerpoint/2010/main" val="411557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answer is B (high dose vaccine); although it would be reasonable</a:t>
            </a:r>
            <a:r>
              <a:rPr lang="en-US" baseline="0" dirty="0"/>
              <a:t> to use any influenza vaccine product (a, c, d) if you did not have high dose vaccine available.</a:t>
            </a:r>
          </a:p>
          <a:p>
            <a:r>
              <a:rPr lang="en-US" baseline="0" dirty="0"/>
              <a:t>There is no indication for more than 1 dose of influenza vaccine in a season in an adult patient.</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21</a:t>
            </a:fld>
            <a:endParaRPr lang="en-US" dirty="0"/>
          </a:p>
        </p:txBody>
      </p:sp>
    </p:spTree>
    <p:extLst>
      <p:ext uri="{BB962C8B-B14F-4D97-AF65-F5344CB8AC3E}">
        <p14:creationId xmlns:p14="http://schemas.microsoft.com/office/powerpoint/2010/main" val="105828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H3N2 influenza (d) causes the greatest morbidity and mortality</a:t>
            </a:r>
            <a:r>
              <a:rPr lang="en-US" baseline="0" dirty="0"/>
              <a:t> in seniors.  The 2017-18 season was an H3N2 predominant year and had the highest rate if influenza-related deaths in the US in recorded history.</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22</a:t>
            </a:fld>
            <a:endParaRPr lang="en-US" dirty="0"/>
          </a:p>
        </p:txBody>
      </p:sp>
    </p:spTree>
    <p:extLst>
      <p:ext uri="{BB962C8B-B14F-4D97-AF65-F5344CB8AC3E}">
        <p14:creationId xmlns:p14="http://schemas.microsoft.com/office/powerpoint/2010/main" val="91783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is the correct response.  Generally this means that influenza vaccination should start in August or September and we should aim to vaccinate most</a:t>
            </a:r>
            <a:r>
              <a:rPr lang="en-US" baseline="0" dirty="0"/>
              <a:t> of our patients before 11/1 as disease commonly begins to occur in US communities in the fall and it takes ~2 weeks for immunity to develop after vaccination.</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23</a:t>
            </a:fld>
            <a:endParaRPr lang="en-US" dirty="0"/>
          </a:p>
        </p:txBody>
      </p:sp>
    </p:spTree>
    <p:extLst>
      <p:ext uri="{BB962C8B-B14F-4D97-AF65-F5344CB8AC3E}">
        <p14:creationId xmlns:p14="http://schemas.microsoft.com/office/powerpoint/2010/main" val="1191539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7413" cy="3522662"/>
          </a:xfrm>
        </p:spPr>
      </p:sp>
      <p:sp>
        <p:nvSpPr>
          <p:cNvPr id="3" name="Notes Placeholder 2"/>
          <p:cNvSpPr>
            <a:spLocks noGrp="1"/>
          </p:cNvSpPr>
          <p:nvPr>
            <p:ph type="body" idx="1"/>
          </p:nvPr>
        </p:nvSpPr>
        <p:spPr/>
        <p:txBody>
          <a:bodyPr/>
          <a:lstStyle/>
          <a:p>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fld id="{25FBCDB4-847C-0E49-BBBF-400231362DE9}" type="slidenum">
              <a:rPr lang="en-US" smtClean="0"/>
              <a:t>25</a:t>
            </a:fld>
            <a:endParaRPr lang="en-US"/>
          </a:p>
        </p:txBody>
      </p:sp>
    </p:spTree>
    <p:extLst>
      <p:ext uri="{BB962C8B-B14F-4D97-AF65-F5344CB8AC3E}">
        <p14:creationId xmlns:p14="http://schemas.microsoft.com/office/powerpoint/2010/main" val="307621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a:t>
            </a:r>
            <a:r>
              <a:rPr lang="en-US" baseline="0" dirty="0"/>
              <a:t> met its primary and secondary endpoints of reduction in bacteremic and non-bacteremic community acquired pneumonia due to Pneumococci.</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28</a:t>
            </a:fld>
            <a:endParaRPr lang="en-US" dirty="0"/>
          </a:p>
        </p:txBody>
      </p:sp>
    </p:spTree>
    <p:extLst>
      <p:ext uri="{BB962C8B-B14F-4D97-AF65-F5344CB8AC3E}">
        <p14:creationId xmlns:p14="http://schemas.microsoft.com/office/powerpoint/2010/main" val="326540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adults at highest risk for Pneumococcal Infections further into those with highest risk due to AGE ALONE and those with MEDICAL INDICATIONS.</a:t>
            </a:r>
          </a:p>
          <a:p>
            <a:r>
              <a:rPr lang="en-US" dirty="0"/>
              <a:t>The unifying themes</a:t>
            </a:r>
            <a:r>
              <a:rPr lang="en-US" baseline="0" dirty="0"/>
              <a:t> for</a:t>
            </a:r>
            <a:r>
              <a:rPr lang="en-US" dirty="0"/>
              <a:t> </a:t>
            </a:r>
            <a:r>
              <a:rPr lang="en-US" baseline="0" dirty="0"/>
              <a:t>these medical indications are Immune compromise (groups 1-3) and Anatomic Risk (group 4: loss of the blood-brain barrier protection against meningitis).</a:t>
            </a:r>
            <a:endParaRPr lang="en-US" dirty="0"/>
          </a:p>
        </p:txBody>
      </p:sp>
      <p:sp>
        <p:nvSpPr>
          <p:cNvPr id="4" name="Slide Number Placeholder 3"/>
          <p:cNvSpPr>
            <a:spLocks noGrp="1"/>
          </p:cNvSpPr>
          <p:nvPr>
            <p:ph type="sldNum" sz="quarter" idx="10"/>
          </p:nvPr>
        </p:nvSpPr>
        <p:spPr/>
        <p:txBody>
          <a:bodyPr/>
          <a:lstStyle/>
          <a:p>
            <a:pPr>
              <a:defRPr/>
            </a:pPr>
            <a:fld id="{EEFCB05C-D1A7-489A-B32E-1EC0342067D7}" type="slidenum">
              <a:rPr lang="en-US" smtClean="0"/>
              <a:pPr>
                <a:defRPr/>
              </a:pPr>
              <a:t>32</a:t>
            </a:fld>
            <a:endParaRPr lang="en-US" dirty="0"/>
          </a:p>
        </p:txBody>
      </p:sp>
    </p:spTree>
    <p:extLst>
      <p:ext uri="{BB962C8B-B14F-4D97-AF65-F5344CB8AC3E}">
        <p14:creationId xmlns:p14="http://schemas.microsoft.com/office/powerpoint/2010/main" val="282068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PCV13 is indicated for Pneumococcal vaccination of highest risk adults.</a:t>
            </a:r>
            <a:r>
              <a:rPr lang="en-US" baseline="0" dirty="0"/>
              <a:t>  Of the patients listed, only the heart transplant patient is at highest risk for invasive pneumococcal disease.  Persons with diabetes, cirrhosis, cigarette smokers are all at increased risk but not highest risk- they warrant PPSV23 vaccination.  Pregnant women are not are not at increased risk and do not have an indication for pneumococcal vaccination.</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35</a:t>
            </a:fld>
            <a:endParaRPr lang="en-US" dirty="0"/>
          </a:p>
        </p:txBody>
      </p:sp>
    </p:spTree>
    <p:extLst>
      <p:ext uri="{BB962C8B-B14F-4D97-AF65-F5344CB8AC3E}">
        <p14:creationId xmlns:p14="http://schemas.microsoft.com/office/powerpoint/2010/main" val="50553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NHIS –</a:t>
            </a:r>
            <a:r>
              <a:rPr lang="en-US" baseline="0" dirty="0"/>
              <a:t> National Interview Survey</a:t>
            </a:r>
          </a:p>
          <a:p>
            <a:r>
              <a:rPr lang="en-US" baseline="0" dirty="0"/>
              <a:t>The HCW stats are from 2013-2014 season and 2014 – 2015 season</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28728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dirty="0"/>
              <a:t>PCV13 vaccine is recommended in all adults at highest risk for invasive</a:t>
            </a:r>
            <a:r>
              <a:rPr lang="en-US" baseline="0" dirty="0"/>
              <a:t> pneumococcal disease; and only 1 dose is recommended in adults with the sole exception of patients who require bone marrow or stem cell transplantation</a:t>
            </a:r>
          </a:p>
          <a:p>
            <a:pPr marL="228600" indent="-228600">
              <a:buAutoNum type="alphaLcPeriod"/>
            </a:pPr>
            <a:r>
              <a:rPr lang="en-US" baseline="0" dirty="0"/>
              <a:t>[the correct answer is B].  Patients with bone marrow or stem cell transplants essentially need a complete immune system reset and vaccination in these persons is more similar to the vaccination of neonates and small children than to other adults.  </a:t>
            </a:r>
          </a:p>
          <a:p>
            <a:pPr marL="228600" indent="-228600">
              <a:buAutoNum type="alphaLcPeriod"/>
            </a:pPr>
            <a:r>
              <a:rPr lang="en-US" baseline="0" dirty="0"/>
              <a:t>PCV13 should be given </a:t>
            </a:r>
            <a:r>
              <a:rPr lang="en-US" u="sng" baseline="0" dirty="0"/>
              <a:t>BEFORE</a:t>
            </a:r>
            <a:r>
              <a:rPr lang="en-US" baseline="0" dirty="0"/>
              <a:t> PPSV23 if possible; if given after PPSV23, </a:t>
            </a:r>
          </a:p>
          <a:p>
            <a:pPr marL="228600" indent="-228600">
              <a:buAutoNum type="alphaLcPeriod"/>
            </a:pPr>
            <a:r>
              <a:rPr lang="en-US" baseline="0" dirty="0"/>
              <a:t>PCV13 should be given at least </a:t>
            </a:r>
            <a:r>
              <a:rPr lang="en-US" b="0" u="sng" baseline="0" dirty="0"/>
              <a:t>12 months </a:t>
            </a:r>
            <a:r>
              <a:rPr lang="en-US" baseline="0" dirty="0"/>
              <a:t>after the polysaccharide vaccine.</a:t>
            </a:r>
          </a:p>
          <a:p>
            <a:pPr marL="228600" indent="-228600">
              <a:buAutoNum type="alphaLcPeriod"/>
            </a:pPr>
            <a:r>
              <a:rPr lang="en-US" baseline="0" dirty="0"/>
              <a:t>Only selected patients at highest risk require any PPSV23 boosters.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36</a:t>
            </a:fld>
            <a:endParaRPr lang="en-US" dirty="0"/>
          </a:p>
        </p:txBody>
      </p:sp>
    </p:spTree>
    <p:extLst>
      <p:ext uri="{BB962C8B-B14F-4D97-AF65-F5344CB8AC3E}">
        <p14:creationId xmlns:p14="http://schemas.microsoft.com/office/powerpoint/2010/main" val="29538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situation</a:t>
            </a:r>
            <a:r>
              <a:rPr lang="en-US" baseline="0" dirty="0"/>
              <a:t> of a patient with incomplete initial Pneumococcal vaccination for a highest risk condition [</a:t>
            </a:r>
            <a:r>
              <a:rPr lang="en-US" baseline="0" dirty="0" err="1"/>
              <a:t>splenectomy</a:t>
            </a:r>
            <a:r>
              <a:rPr lang="en-US" baseline="0" dirty="0"/>
              <a:t>].</a:t>
            </a:r>
          </a:p>
          <a:p>
            <a:r>
              <a:rPr lang="en-US" baseline="0" dirty="0"/>
              <a:t>As this patient received PPSV23 first for a highest risk condition, he needs PCV13 (at least 1 year after dose of PPSV23) now, a second dose of PPSV23 8 weeks after this dose of PCV13 (must also be 5 years from prior dose PPSV23) and final dose PPSV23 5 years after this second dose PPSV23 (this is his final dose as given after age 65).</a:t>
            </a:r>
          </a:p>
          <a:p>
            <a:r>
              <a:rPr lang="en-US" baseline="0" dirty="0"/>
              <a:t>Patients with </a:t>
            </a:r>
            <a:r>
              <a:rPr lang="en-US" baseline="0" dirty="0" err="1"/>
              <a:t>splenectomy</a:t>
            </a:r>
            <a:r>
              <a:rPr lang="en-US" baseline="0" dirty="0"/>
              <a:t> are also at highest risk for other gram negative infections- in addition to pneumococcal vaccination, they require vaccination against </a:t>
            </a:r>
            <a:r>
              <a:rPr lang="en-US" baseline="0" dirty="0" err="1"/>
              <a:t>Haemophilus</a:t>
            </a:r>
            <a:r>
              <a:rPr lang="en-US" baseline="0" dirty="0"/>
              <a:t> influenza type B (</a:t>
            </a:r>
            <a:r>
              <a:rPr lang="en-US" baseline="0" dirty="0" err="1"/>
              <a:t>HiB</a:t>
            </a:r>
            <a:r>
              <a:rPr lang="en-US" baseline="0" dirty="0"/>
              <a:t>) and Meningococcal infections (MCV4 and </a:t>
            </a:r>
            <a:r>
              <a:rPr lang="en-US" baseline="0" dirty="0" err="1"/>
              <a:t>MenB</a:t>
            </a:r>
            <a:r>
              <a:rPr lang="en-US" baseline="0" dirty="0"/>
              <a:t> vaccination).</a:t>
            </a:r>
          </a:p>
          <a:p>
            <a:endParaRPr lang="en-US" baseline="0"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37</a:t>
            </a:fld>
            <a:endParaRPr lang="en-US" dirty="0"/>
          </a:p>
        </p:txBody>
      </p:sp>
    </p:spTree>
    <p:extLst>
      <p:ext uri="{BB962C8B-B14F-4D97-AF65-F5344CB8AC3E}">
        <p14:creationId xmlns:p14="http://schemas.microsoft.com/office/powerpoint/2010/main" val="602052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FCB05C-D1A7-489A-B32E-1EC0342067D7}"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4137058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depicts this in</a:t>
            </a:r>
            <a:r>
              <a:rPr lang="en-US" baseline="0" dirty="0"/>
              <a:t> a more visual/flow chart which may be sufficient for some presenters to delete this slide from the deck.</a:t>
            </a:r>
            <a:endParaRPr lang="en-US" dirty="0"/>
          </a:p>
        </p:txBody>
      </p:sp>
      <p:sp>
        <p:nvSpPr>
          <p:cNvPr id="4" name="Slide Number Placeholder 3"/>
          <p:cNvSpPr>
            <a:spLocks noGrp="1"/>
          </p:cNvSpPr>
          <p:nvPr>
            <p:ph type="sldNum" sz="quarter" idx="10"/>
          </p:nvPr>
        </p:nvSpPr>
        <p:spPr/>
        <p:txBody>
          <a:bodyPr/>
          <a:lstStyle/>
          <a:p>
            <a:pPr>
              <a:defRPr/>
            </a:pPr>
            <a:fld id="{EEFCB05C-D1A7-489A-B32E-1EC0342067D7}"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2826297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41</a:t>
            </a:fld>
            <a:endParaRPr lang="en-US" dirty="0"/>
          </a:p>
        </p:txBody>
      </p:sp>
    </p:spTree>
    <p:extLst>
      <p:ext uri="{BB962C8B-B14F-4D97-AF65-F5344CB8AC3E}">
        <p14:creationId xmlns:p14="http://schemas.microsoft.com/office/powerpoint/2010/main" val="321884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e.</a:t>
            </a:r>
          </a:p>
          <a:p>
            <a:r>
              <a:rPr lang="en-US" dirty="0"/>
              <a:t>First patient has never had </a:t>
            </a:r>
            <a:r>
              <a:rPr lang="en-US" dirty="0" err="1"/>
              <a:t>Tdap</a:t>
            </a:r>
            <a:r>
              <a:rPr lang="en-US" dirty="0"/>
              <a:t> so needs </a:t>
            </a:r>
            <a:r>
              <a:rPr lang="en-US" dirty="0" err="1"/>
              <a:t>Tdap</a:t>
            </a:r>
            <a:r>
              <a:rPr lang="en-US" dirty="0"/>
              <a:t> for pertussis protection, regardless</a:t>
            </a:r>
            <a:r>
              <a:rPr lang="en-US" baseline="0" dirty="0"/>
              <a:t> of Td a year ago</a:t>
            </a:r>
          </a:p>
          <a:p>
            <a:r>
              <a:rPr lang="en-US" baseline="0" dirty="0"/>
              <a:t>Second patient needs tetanus-containing vaccine for wound protection and </a:t>
            </a:r>
            <a:r>
              <a:rPr lang="en-US" baseline="0" dirty="0" err="1"/>
              <a:t>Tdap</a:t>
            </a:r>
            <a:r>
              <a:rPr lang="en-US" baseline="0" dirty="0"/>
              <a:t> provides that as well as pertussis protection.</a:t>
            </a:r>
          </a:p>
          <a:p>
            <a:r>
              <a:rPr lang="en-US" baseline="0" dirty="0"/>
              <a:t>The 60 year old is already ‘up to date’ on Pertussis immunization</a:t>
            </a:r>
          </a:p>
          <a:p>
            <a:r>
              <a:rPr lang="en-US" baseline="0" dirty="0"/>
              <a:t>The internist had </a:t>
            </a:r>
            <a:r>
              <a:rPr lang="en-US" baseline="0" dirty="0" err="1"/>
              <a:t>Tdap</a:t>
            </a:r>
            <a:r>
              <a:rPr lang="en-US" baseline="0" dirty="0"/>
              <a:t> at 55 so needs Td now.</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45</a:t>
            </a:fld>
            <a:endParaRPr lang="en-US" dirty="0"/>
          </a:p>
        </p:txBody>
      </p:sp>
    </p:spTree>
    <p:extLst>
      <p:ext uri="{BB962C8B-B14F-4D97-AF65-F5344CB8AC3E}">
        <p14:creationId xmlns:p14="http://schemas.microsoft.com/office/powerpoint/2010/main" val="427958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a:t>
            </a:r>
            <a:r>
              <a:rPr lang="en-US" baseline="0" dirty="0"/>
              <a:t> answer is c.  </a:t>
            </a:r>
          </a:p>
          <a:p>
            <a:r>
              <a:rPr lang="en-US" baseline="0" dirty="0" err="1"/>
              <a:t>Tdap</a:t>
            </a:r>
            <a:r>
              <a:rPr lang="en-US" baseline="0" dirty="0"/>
              <a:t> is recommended at 27-35 weeks of every pregnancy to provide passive Pertussis antibody transfer to infants (who are at highest risk for Pertussis-associated morbidity and mortality).</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46</a:t>
            </a:fld>
            <a:endParaRPr lang="en-US" dirty="0"/>
          </a:p>
        </p:txBody>
      </p:sp>
    </p:spTree>
    <p:extLst>
      <p:ext uri="{BB962C8B-B14F-4D97-AF65-F5344CB8AC3E}">
        <p14:creationId xmlns:p14="http://schemas.microsoft.com/office/powerpoint/2010/main" val="1157238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specific vaccines with different indications are available for a number of these diseases and these are specified in this table.</a:t>
            </a:r>
          </a:p>
          <a:p>
            <a:endParaRPr lang="en-US" baseline="0" dirty="0"/>
          </a:p>
          <a:p>
            <a:r>
              <a:rPr lang="en-US" baseline="0" dirty="0"/>
              <a:t>Maria needs (unless previously vaccinated):</a:t>
            </a:r>
          </a:p>
          <a:p>
            <a:r>
              <a:rPr lang="en-US" baseline="0" dirty="0"/>
              <a:t>	Annual Influenza vaccine [in season]</a:t>
            </a:r>
          </a:p>
          <a:p>
            <a:r>
              <a:rPr lang="en-US" baseline="0" dirty="0"/>
              <a:t>	</a:t>
            </a:r>
            <a:r>
              <a:rPr lang="en-US" baseline="0" dirty="0" err="1"/>
              <a:t>Tdap</a:t>
            </a:r>
            <a:r>
              <a:rPr lang="en-US" baseline="0" dirty="0"/>
              <a:t> </a:t>
            </a:r>
          </a:p>
          <a:p>
            <a:r>
              <a:rPr lang="en-US" baseline="0" dirty="0"/>
              <a:t>	HPV series</a:t>
            </a:r>
          </a:p>
          <a:p>
            <a:r>
              <a:rPr lang="en-US" baseline="0" dirty="0"/>
              <a:t>	MMR</a:t>
            </a:r>
          </a:p>
          <a:p>
            <a:r>
              <a:rPr lang="en-US" baseline="0" dirty="0"/>
              <a:t>	Varicella</a:t>
            </a:r>
          </a:p>
          <a:p>
            <a:r>
              <a:rPr lang="en-US" baseline="0" dirty="0"/>
              <a:t>	Hepatitis B series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48</a:t>
            </a:fld>
            <a:endParaRPr lang="en-US" dirty="0"/>
          </a:p>
        </p:txBody>
      </p:sp>
    </p:spTree>
    <p:extLst>
      <p:ext uri="{BB962C8B-B14F-4D97-AF65-F5344CB8AC3E}">
        <p14:creationId xmlns:p14="http://schemas.microsoft.com/office/powerpoint/2010/main" val="8022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a:t>
            </a:r>
            <a:r>
              <a:rPr lang="en-US" baseline="0" dirty="0"/>
              <a:t> reviewed:</a:t>
            </a:r>
            <a:endParaRPr lang="en-US" dirty="0"/>
          </a:p>
          <a:p>
            <a:pPr marL="173422" indent="-173422">
              <a:buFontTx/>
              <a:buChar char="-"/>
            </a:pPr>
            <a:r>
              <a:rPr lang="en-US" dirty="0"/>
              <a:t>HPV</a:t>
            </a:r>
          </a:p>
          <a:p>
            <a:pPr marL="173422" indent="-173422">
              <a:buFontTx/>
              <a:buChar char="-"/>
            </a:pPr>
            <a:r>
              <a:rPr lang="en-US" baseline="0" dirty="0"/>
              <a:t>Hepatitis B</a:t>
            </a:r>
          </a:p>
          <a:p>
            <a:endParaRPr lang="en-US" dirty="0"/>
          </a:p>
          <a:p>
            <a:pPr marL="173422" indent="-173422">
              <a:buFontTx/>
              <a:buChar char="-"/>
            </a:pPr>
            <a:endParaRPr lang="en-US" dirty="0"/>
          </a:p>
        </p:txBody>
      </p:sp>
      <p:sp>
        <p:nvSpPr>
          <p:cNvPr id="4" name="Slide Number Placeholder 3"/>
          <p:cNvSpPr>
            <a:spLocks noGrp="1"/>
          </p:cNvSpPr>
          <p:nvPr>
            <p:ph type="sldNum" sz="quarter" idx="10"/>
          </p:nvPr>
        </p:nvSpPr>
        <p:spPr/>
        <p:txBody>
          <a:bodyPr/>
          <a:lstStyle/>
          <a:p>
            <a:fld id="{4CA8567A-7D2E-5E4B-AD2C-4BC928C94975}" type="slidenum">
              <a:rPr lang="en-US" smtClean="0"/>
              <a:t>49</a:t>
            </a:fld>
            <a:endParaRPr lang="en-US" dirty="0"/>
          </a:p>
        </p:txBody>
      </p:sp>
    </p:spTree>
    <p:extLst>
      <p:ext uri="{BB962C8B-B14F-4D97-AF65-F5344CB8AC3E}">
        <p14:creationId xmlns:p14="http://schemas.microsoft.com/office/powerpoint/2010/main" val="1129233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are HPV vaccines needed? </a:t>
            </a:r>
          </a:p>
          <a:p>
            <a:r>
              <a:rPr lang="en-US" dirty="0"/>
              <a:t>Certain human papillomavirus (HPV) types cause cancer, including: cervical, vulvar, vaginal, penile, anal, and oropharyngeal (base of the tongue, tonsils and back of throat) cancers. Certain HPV types also cause most cases of genital warts in men and women.</a:t>
            </a:r>
          </a:p>
          <a:p>
            <a:r>
              <a:rPr lang="en-US" dirty="0"/>
              <a:t>HPV is a common virus that is easily spread by skin-to-skin contact during sexual activity with another person. It is possible to have HPV without knowing it, so it is possible to unknowingly spread HPV to another person.</a:t>
            </a:r>
          </a:p>
          <a:p>
            <a:r>
              <a:rPr lang="en-US" dirty="0"/>
              <a:t>HPV vaccine is a strong weapon in prevention. These safe, effective vaccines are available to protect females and males against some of the most common HPV types and the health problems that the virus can cause.</a:t>
            </a:r>
          </a:p>
          <a:p>
            <a:endParaRPr lang="en-US" dirty="0"/>
          </a:p>
          <a:p>
            <a:r>
              <a:rPr lang="en-US" b="1" dirty="0"/>
              <a:t>How common are the health problems caused by HPV?</a:t>
            </a:r>
          </a:p>
          <a:p>
            <a:r>
              <a:rPr lang="en-US" dirty="0"/>
              <a:t>HPV is the main cause of cervical cancer in women. There are about 12,000 new cervical cancer cases each year in the United States. Cervical cancer causes about 4,000 deaths in women each year in the United States. </a:t>
            </a:r>
          </a:p>
          <a:p>
            <a:r>
              <a:rPr lang="en-US" dirty="0"/>
              <a:t>There are about 15,000 HPV-associated cancers in the United States that may be prevented by vaccines each year in women, including cervical, anal, vaginal, vulvar and oropharyngeal cancers.</a:t>
            </a:r>
          </a:p>
          <a:p>
            <a:endParaRPr lang="en-US" dirty="0"/>
          </a:p>
          <a:p>
            <a:r>
              <a:rPr lang="en-US" dirty="0"/>
              <a:t>About 7,000 HPV-associated cancers in the United States that may be prevented by vaccine each year in men, and oropharyngeal cancers are the most common.</a:t>
            </a:r>
          </a:p>
          <a:p>
            <a:endParaRPr lang="en-US" dirty="0"/>
          </a:p>
          <a:p>
            <a:r>
              <a:rPr lang="en-US" dirty="0"/>
              <a:t>About 1 in 100 sexually active adults in the United States have genital warts at any given time.</a:t>
            </a:r>
          </a:p>
          <a:p>
            <a:endParaRPr lang="en-US" dirty="0"/>
          </a:p>
          <a:p>
            <a:endParaRPr lang="en-US" dirty="0"/>
          </a:p>
          <a:p>
            <a:endParaRPr lang="en-US" dirty="0"/>
          </a:p>
          <a:p>
            <a:endParaRPr lang="en-US" dirty="0"/>
          </a:p>
          <a:p>
            <a:endParaRPr lang="en-US" dirty="0"/>
          </a:p>
          <a:p>
            <a:r>
              <a:rPr lang="en-US" dirty="0"/>
              <a:t>RIVERSIDE LIBRARY </a:t>
            </a:r>
          </a:p>
        </p:txBody>
      </p:sp>
      <p:sp>
        <p:nvSpPr>
          <p:cNvPr id="4" name="Slide Number Placeholder 3"/>
          <p:cNvSpPr>
            <a:spLocks noGrp="1"/>
          </p:cNvSpPr>
          <p:nvPr>
            <p:ph type="sldNum" sz="quarter" idx="10"/>
          </p:nvPr>
        </p:nvSpPr>
        <p:spPr/>
        <p:txBody>
          <a:bodyPr/>
          <a:lstStyle/>
          <a:p>
            <a:fld id="{E33AF162-02C6-E44B-8A06-07EB909639AE}" type="slidenum">
              <a:rPr lang="en-US" smtClean="0"/>
              <a:pPr/>
              <a:t>51</a:t>
            </a:fld>
            <a:endParaRPr lang="en-US" dirty="0"/>
          </a:p>
        </p:txBody>
      </p:sp>
    </p:spTree>
    <p:extLst>
      <p:ext uri="{BB962C8B-B14F-4D97-AF65-F5344CB8AC3E}">
        <p14:creationId xmlns:p14="http://schemas.microsoft.com/office/powerpoint/2010/main" val="294164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2169">
              <a:defRPr/>
            </a:pPr>
            <a:r>
              <a:rPr lang="en-US" dirty="0"/>
              <a:t>Unlike</a:t>
            </a:r>
            <a:r>
              <a:rPr lang="en-US" baseline="0" dirty="0"/>
              <a:t> childhood vaccination rates, we see large ethnic and racial disparities in adult vaccination rates.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931806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is at high risk</a:t>
            </a:r>
            <a:r>
              <a:rPr lang="en-US" baseline="0" dirty="0"/>
              <a:t> for HPV based on the fact he is being seen in STD clinic and that his girlfriend was recently diagnosed with PID.  High risk Men are recommended to have HOV vaccination to age 26.  It is likely he has been exposed to at least some strains of HPV but strains he has not been exposed to will be less likely once he is vaccinated.  A 3 dose series of HPV vaccine is recommended in persons vaccinated with a series begun at or after age 15 years.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54</a:t>
            </a:fld>
            <a:endParaRPr lang="en-US" dirty="0"/>
          </a:p>
        </p:txBody>
      </p:sp>
    </p:spTree>
    <p:extLst>
      <p:ext uri="{BB962C8B-B14F-4D97-AF65-F5344CB8AC3E}">
        <p14:creationId xmlns:p14="http://schemas.microsoft.com/office/powerpoint/2010/main" val="4270547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MAW started</a:t>
            </a:r>
            <a:r>
              <a:rPr lang="en-US" baseline="0" dirty="0"/>
              <a:t> her HPV series after age 15, so she needs a 3</a:t>
            </a:r>
            <a:r>
              <a:rPr lang="en-US" baseline="30000" dirty="0"/>
              <a:t>rd</a:t>
            </a:r>
            <a:r>
              <a:rPr lang="en-US" baseline="0" dirty="0"/>
              <a:t> dose of HPV vaccine to complete the series.  </a:t>
            </a:r>
          </a:p>
          <a:p>
            <a:r>
              <a:rPr lang="en-US" baseline="0" dirty="0"/>
              <a:t>MAW also needs final dose of </a:t>
            </a:r>
            <a:r>
              <a:rPr lang="en-US" baseline="0" dirty="0" err="1"/>
              <a:t>MenB</a:t>
            </a:r>
            <a:r>
              <a:rPr lang="en-US" baseline="0" dirty="0"/>
              <a:t> vaccine to complete this series and provide time limited protection against </a:t>
            </a:r>
            <a:r>
              <a:rPr lang="en-US" baseline="0" dirty="0" err="1"/>
              <a:t>Meningocococcal</a:t>
            </a:r>
            <a:r>
              <a:rPr lang="en-US" baseline="0" dirty="0"/>
              <a:t> serogroup B disease.</a:t>
            </a:r>
          </a:p>
          <a:p>
            <a:r>
              <a:rPr lang="en-US" baseline="0" dirty="0"/>
              <a:t>[I know this has not been covered in this slide set– that is why it is a BONUS!!]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55</a:t>
            </a:fld>
            <a:endParaRPr lang="en-US" dirty="0"/>
          </a:p>
        </p:txBody>
      </p:sp>
    </p:spTree>
    <p:extLst>
      <p:ext uri="{BB962C8B-B14F-4D97-AF65-F5344CB8AC3E}">
        <p14:creationId xmlns:p14="http://schemas.microsoft.com/office/powerpoint/2010/main" val="2667664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Hepatitis B vaccination recommendation in adults is based on risk.  Risk groups make up ~60% adults…</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56</a:t>
            </a:fld>
            <a:endParaRPr lang="en-US" dirty="0"/>
          </a:p>
        </p:txBody>
      </p:sp>
    </p:spTree>
    <p:extLst>
      <p:ext uri="{BB962C8B-B14F-4D97-AF65-F5344CB8AC3E}">
        <p14:creationId xmlns:p14="http://schemas.microsoft.com/office/powerpoint/2010/main" val="2774486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NHANES - National Health and Nutrition Examination Survey</a:t>
            </a:r>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57</a:t>
            </a:fld>
            <a:endParaRPr lang="en-US" dirty="0"/>
          </a:p>
        </p:txBody>
      </p:sp>
    </p:spTree>
    <p:extLst>
      <p:ext uri="{BB962C8B-B14F-4D97-AF65-F5344CB8AC3E}">
        <p14:creationId xmlns:p14="http://schemas.microsoft.com/office/powerpoint/2010/main" val="3685322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to an endemic area’ is a Level A</a:t>
            </a:r>
            <a:r>
              <a:rPr lang="en-US" baseline="0" dirty="0"/>
              <a:t> </a:t>
            </a:r>
            <a:r>
              <a:rPr lang="en-US" dirty="0"/>
              <a:t>indication</a:t>
            </a:r>
            <a:r>
              <a:rPr lang="en-US" baseline="0" dirty="0"/>
              <a:t> for HBV immunization</a:t>
            </a:r>
          </a:p>
          <a:p>
            <a:r>
              <a:rPr lang="en-US" baseline="0" dirty="0"/>
              <a:t>Chronic liver disease is a level A indication for HBV immunization</a:t>
            </a:r>
          </a:p>
          <a:p>
            <a:r>
              <a:rPr lang="en-US" baseline="0" dirty="0"/>
              <a:t>Diabetes mellitus in adults &lt;60 years is a level A indication for HBV immunization</a:t>
            </a:r>
          </a:p>
          <a:p>
            <a:r>
              <a:rPr lang="en-US" baseline="0" dirty="0"/>
              <a:t>Diabetes mellitus in adults 60 and older is a level B indication for HBV immunization (at physician discretion)</a:t>
            </a:r>
          </a:p>
          <a:p>
            <a:r>
              <a:rPr lang="en-US" baseline="0" dirty="0"/>
              <a:t>Household contacts and sexual partners of patients with HBV have a level A indication for HBV immunization</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60</a:t>
            </a:fld>
            <a:endParaRPr lang="en-US" dirty="0"/>
          </a:p>
        </p:txBody>
      </p:sp>
    </p:spTree>
    <p:extLst>
      <p:ext uri="{BB962C8B-B14F-4D97-AF65-F5344CB8AC3E}">
        <p14:creationId xmlns:p14="http://schemas.microsoft.com/office/powerpoint/2010/main" val="2266898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response to Hepatitis B immunization is reduced with increasing age at the time of vaccination, obesity, DM (and lesser response with longer duration of disease), renal failure and immune compromise.</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61</a:t>
            </a:fld>
            <a:endParaRPr lang="en-US" dirty="0"/>
          </a:p>
        </p:txBody>
      </p:sp>
    </p:spTree>
    <p:extLst>
      <p:ext uri="{BB962C8B-B14F-4D97-AF65-F5344CB8AC3E}">
        <p14:creationId xmlns:p14="http://schemas.microsoft.com/office/powerpoint/2010/main" val="4142688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Influenza vaccine is recommended annually</a:t>
            </a:r>
            <a:r>
              <a:rPr lang="en-US" baseline="0" dirty="0"/>
              <a:t> for all HCP.  2 doses of MMR and Varicella vaccine or proof of immunity is recommended for all HCP.  1 dose </a:t>
            </a:r>
            <a:r>
              <a:rPr lang="en-US" baseline="0" dirty="0" err="1"/>
              <a:t>Tdap</a:t>
            </a:r>
            <a:r>
              <a:rPr lang="en-US" baseline="0" dirty="0"/>
              <a:t> is recommended for all adults followed by Td every 10 years or as needed for wound prophylaxis.  A complete 3 dose series of Hepatitis B vaccine or evidence of immunity is recommended for all HCP.</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64</a:t>
            </a:fld>
            <a:endParaRPr lang="en-US" dirty="0"/>
          </a:p>
        </p:txBody>
      </p:sp>
    </p:spTree>
    <p:extLst>
      <p:ext uri="{BB962C8B-B14F-4D97-AF65-F5344CB8AC3E}">
        <p14:creationId xmlns:p14="http://schemas.microsoft.com/office/powerpoint/2010/main" val="4248511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a:t>
            </a:r>
            <a:r>
              <a:rPr lang="en-US" baseline="0" dirty="0"/>
              <a:t> he has had 1 dose of </a:t>
            </a:r>
            <a:r>
              <a:rPr lang="en-US" baseline="0" dirty="0" err="1"/>
              <a:t>Tdap</a:t>
            </a:r>
            <a:r>
              <a:rPr lang="en-US" baseline="0" dirty="0"/>
              <a:t> as an adult, recommend Td vaccination.  </a:t>
            </a:r>
          </a:p>
          <a:p>
            <a:r>
              <a:rPr lang="en-US" baseline="0" dirty="0"/>
              <a:t>If you did not have recent confirmation of </a:t>
            </a:r>
            <a:r>
              <a:rPr lang="en-US" baseline="0" dirty="0" err="1"/>
              <a:t>HBsAb</a:t>
            </a:r>
            <a:r>
              <a:rPr lang="en-US" baseline="0" dirty="0"/>
              <a:t> at a protective level, would need to consider HBV prophylaxis.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65</a:t>
            </a:fld>
            <a:endParaRPr lang="en-US" dirty="0"/>
          </a:p>
        </p:txBody>
      </p:sp>
    </p:spTree>
    <p:extLst>
      <p:ext uri="{BB962C8B-B14F-4D97-AF65-F5344CB8AC3E}">
        <p14:creationId xmlns:p14="http://schemas.microsoft.com/office/powerpoint/2010/main" val="3978571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specific vaccines with different indications are available for a number of these diseases and these are specified in this table.</a:t>
            </a:r>
          </a:p>
          <a:p>
            <a:endParaRPr lang="en-US" baseline="0" dirty="0"/>
          </a:p>
          <a:p>
            <a:pPr defTabSz="462458">
              <a:defRPr/>
            </a:pPr>
            <a:endParaRPr lang="en-US" baseline="0" dirty="0"/>
          </a:p>
          <a:p>
            <a:pPr defTabSz="462458">
              <a:defRPr/>
            </a:pPr>
            <a:r>
              <a:rPr lang="en-US" baseline="0" dirty="0"/>
              <a:t>Christine needs:</a:t>
            </a:r>
          </a:p>
          <a:p>
            <a:pPr defTabSz="462458">
              <a:defRPr/>
            </a:pPr>
            <a:r>
              <a:rPr lang="en-US" baseline="0" dirty="0"/>
              <a:t>	Influenza [in season]</a:t>
            </a:r>
          </a:p>
          <a:p>
            <a:pPr defTabSz="462458">
              <a:defRPr/>
            </a:pPr>
            <a:r>
              <a:rPr lang="en-US" baseline="0" dirty="0"/>
              <a:t>	</a:t>
            </a:r>
            <a:r>
              <a:rPr lang="en-US" baseline="0" dirty="0" err="1"/>
              <a:t>Tdap</a:t>
            </a:r>
            <a:endParaRPr lang="en-US" baseline="0" dirty="0"/>
          </a:p>
          <a:p>
            <a:pPr defTabSz="462458">
              <a:defRPr/>
            </a:pPr>
            <a:r>
              <a:rPr lang="en-US" baseline="0" dirty="0"/>
              <a:t>	Hepatitis B [if not immune]</a:t>
            </a:r>
          </a:p>
          <a:p>
            <a:pPr defTabSz="462458">
              <a:defRPr/>
            </a:pPr>
            <a:endParaRPr lang="en-US" baseline="0" dirty="0"/>
          </a:p>
          <a:p>
            <a:pPr defTabSz="462458">
              <a:defRPr/>
            </a:pPr>
            <a:r>
              <a:rPr lang="en-US" baseline="0" dirty="0"/>
              <a:t>Live virus vaccines [MMR, Varicella and Zoster] are contraindicated in pregnancy.</a:t>
            </a:r>
          </a:p>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66</a:t>
            </a:fld>
            <a:endParaRPr lang="en-US" dirty="0"/>
          </a:p>
        </p:txBody>
      </p:sp>
    </p:spTree>
    <p:extLst>
      <p:ext uri="{BB962C8B-B14F-4D97-AF65-F5344CB8AC3E}">
        <p14:creationId xmlns:p14="http://schemas.microsoft.com/office/powerpoint/2010/main" val="1006055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reviewed:</a:t>
            </a:r>
          </a:p>
          <a:p>
            <a:r>
              <a:rPr lang="en-US" dirty="0"/>
              <a:t>(Indicated)</a:t>
            </a:r>
          </a:p>
          <a:p>
            <a:r>
              <a:rPr lang="en-US" dirty="0"/>
              <a:t>- Inactivated influenza </a:t>
            </a:r>
          </a:p>
          <a:p>
            <a:r>
              <a:rPr lang="en-US" dirty="0"/>
              <a:t>- </a:t>
            </a:r>
            <a:r>
              <a:rPr lang="en-US" dirty="0" err="1"/>
              <a:t>Hep</a:t>
            </a:r>
            <a:r>
              <a:rPr lang="en-US" dirty="0"/>
              <a:t> a, b</a:t>
            </a:r>
          </a:p>
          <a:p>
            <a:r>
              <a:rPr lang="en-US" dirty="0"/>
              <a:t>- Tdap</a:t>
            </a:r>
          </a:p>
          <a:p>
            <a:endParaRPr lang="en-US" dirty="0"/>
          </a:p>
          <a:p>
            <a:r>
              <a:rPr lang="en-US" dirty="0"/>
              <a:t>(contraindicated)</a:t>
            </a:r>
          </a:p>
          <a:p>
            <a:r>
              <a:rPr lang="en-US" dirty="0"/>
              <a:t>- Live influenza </a:t>
            </a:r>
          </a:p>
          <a:p>
            <a:r>
              <a:rPr lang="en-US" dirty="0"/>
              <a:t>- MMR</a:t>
            </a:r>
          </a:p>
          <a:p>
            <a:r>
              <a:rPr lang="en-US" dirty="0"/>
              <a:t>- Varicella</a:t>
            </a:r>
          </a:p>
          <a:p>
            <a:r>
              <a:rPr lang="en-US" dirty="0"/>
              <a:t>- Zoster (live vaccine)</a:t>
            </a:r>
          </a:p>
        </p:txBody>
      </p:sp>
      <p:sp>
        <p:nvSpPr>
          <p:cNvPr id="4" name="Slide Number Placeholder 3"/>
          <p:cNvSpPr>
            <a:spLocks noGrp="1"/>
          </p:cNvSpPr>
          <p:nvPr>
            <p:ph type="sldNum" sz="quarter" idx="10"/>
          </p:nvPr>
        </p:nvSpPr>
        <p:spPr/>
        <p:txBody>
          <a:bodyPr/>
          <a:lstStyle/>
          <a:p>
            <a:fld id="{4CA8567A-7D2E-5E4B-AD2C-4BC928C94975}" type="slidenum">
              <a:rPr lang="en-US" smtClean="0"/>
              <a:t>67</a:t>
            </a:fld>
            <a:endParaRPr lang="en-US" dirty="0"/>
          </a:p>
        </p:txBody>
      </p:sp>
    </p:spTree>
    <p:extLst>
      <p:ext uri="{BB962C8B-B14F-4D97-AF65-F5344CB8AC3E}">
        <p14:creationId xmlns:p14="http://schemas.microsoft.com/office/powerpoint/2010/main" val="176026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2F41A-E4D7-B449-A97D-FE340FB44954}" type="slidenum">
              <a:rPr lang="en-US"/>
              <a:pPr/>
              <a:t>9</a:t>
            </a:fld>
            <a:endParaRPr lang="en-US" dirty="0"/>
          </a:p>
        </p:txBody>
      </p:sp>
      <p:sp>
        <p:nvSpPr>
          <p:cNvPr id="1594370" name="Rectangle 2"/>
          <p:cNvSpPr>
            <a:spLocks noGrp="1" noRot="1" noChangeAspect="1" noChangeArrowheads="1" noTextEdit="1"/>
          </p:cNvSpPr>
          <p:nvPr>
            <p:ph type="sldImg"/>
          </p:nvPr>
        </p:nvSpPr>
        <p:spPr>
          <a:ln/>
        </p:spPr>
      </p:sp>
      <p:sp>
        <p:nvSpPr>
          <p:cNvPr id="15943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6664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a:t>
            </a:r>
            <a:r>
              <a:rPr lang="en-US" baseline="0" dirty="0"/>
              <a:t> as presented is a common scenario- it is very common to have a sore arm after any vaccination, but particularly after </a:t>
            </a:r>
            <a:r>
              <a:rPr lang="en-US" baseline="0" dirty="0" err="1"/>
              <a:t>Tdap</a:t>
            </a:r>
            <a:r>
              <a:rPr lang="en-US" baseline="0" dirty="0"/>
              <a:t> or other </a:t>
            </a:r>
            <a:r>
              <a:rPr lang="en-US" baseline="0" dirty="0" err="1"/>
              <a:t>adjuvanted</a:t>
            </a:r>
            <a:r>
              <a:rPr lang="en-US" baseline="0" dirty="0"/>
              <a:t> vaccines.</a:t>
            </a:r>
          </a:p>
          <a:p>
            <a:r>
              <a:rPr lang="en-US" baseline="0" dirty="0"/>
              <a:t>She should receive both vaccines today in separate syringes and separate sites.  The deltoid muscle of the arm is the best location to administer each of these IM injections.</a:t>
            </a:r>
          </a:p>
          <a:p>
            <a:r>
              <a:rPr lang="en-US" baseline="0" dirty="0"/>
              <a:t>Different vaccines should never be mixed and administered together- there is no biologic reason to suspect this would be a superior technique and there is the potential for unintended consequences.</a:t>
            </a:r>
          </a:p>
          <a:p>
            <a:r>
              <a:rPr lang="en-US" baseline="0" dirty="0"/>
              <a:t>If it were not influenza season and there was no influenza in the community or region, choice ‘d’ would be a consideration; however, delaying any vaccine increases the likelihood it will not be given at all (missed opportunity for vaccination).</a:t>
            </a:r>
          </a:p>
          <a:p>
            <a:r>
              <a:rPr lang="en-US" baseline="0" dirty="0"/>
              <a:t>The best answer is ‘c’, give both vaccines in separate sites.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71</a:t>
            </a:fld>
            <a:endParaRPr lang="en-US" dirty="0"/>
          </a:p>
        </p:txBody>
      </p:sp>
    </p:spTree>
    <p:extLst>
      <p:ext uri="{BB962C8B-B14F-4D97-AF65-F5344CB8AC3E}">
        <p14:creationId xmlns:p14="http://schemas.microsoft.com/office/powerpoint/2010/main" val="1703500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reviewed:</a:t>
            </a:r>
          </a:p>
          <a:p>
            <a:r>
              <a:rPr lang="en-US" dirty="0"/>
              <a:t>- Tdap (pertussis focus)</a:t>
            </a:r>
          </a:p>
          <a:p>
            <a:r>
              <a:rPr lang="en-US" dirty="0"/>
              <a:t>- Zoster</a:t>
            </a:r>
          </a:p>
        </p:txBody>
      </p:sp>
      <p:sp>
        <p:nvSpPr>
          <p:cNvPr id="4" name="Slide Number Placeholder 3"/>
          <p:cNvSpPr>
            <a:spLocks noGrp="1"/>
          </p:cNvSpPr>
          <p:nvPr>
            <p:ph type="sldNum" sz="quarter" idx="10"/>
          </p:nvPr>
        </p:nvSpPr>
        <p:spPr/>
        <p:txBody>
          <a:bodyPr/>
          <a:lstStyle/>
          <a:p>
            <a:fld id="{4CA8567A-7D2E-5E4B-AD2C-4BC928C94975}" type="slidenum">
              <a:rPr lang="en-US" smtClean="0"/>
              <a:t>72</a:t>
            </a:fld>
            <a:endParaRPr lang="en-US" dirty="0"/>
          </a:p>
        </p:txBody>
      </p:sp>
    </p:spTree>
    <p:extLst>
      <p:ext uri="{BB962C8B-B14F-4D97-AF65-F5344CB8AC3E}">
        <p14:creationId xmlns:p14="http://schemas.microsoft.com/office/powerpoint/2010/main" val="2381326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ZVL is a live</a:t>
            </a:r>
            <a:r>
              <a:rPr lang="en-US" baseline="0" dirty="0"/>
              <a:t> virus vaccine; but the risk of any transmission of the attenuated OKA strain virus is vanishingly small.  Unless this provider worked routinely with the most highly immune-suppressed patients, ZVL could be administered.</a:t>
            </a:r>
          </a:p>
          <a:p>
            <a:r>
              <a:rPr lang="en-US" baseline="0" dirty="0"/>
              <a:t>BUT, the current recommendation is preferential for the use of RZV vaccine. RZV has higher efficacy but requires completion of a 2 dose series to achieve the 90%+ level of protection.  There is no recommendation for a booster dose of any zoster vaccine after completion of the 2 dose series of RZV.  RZV is recommended in patients who previously received ZVL [this is the correct response].  ACIP and FDA are in accord about a number of things; but their statements on these 2 vaccines are quite different.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77</a:t>
            </a:fld>
            <a:endParaRPr lang="en-US" dirty="0"/>
          </a:p>
        </p:txBody>
      </p:sp>
    </p:spTree>
    <p:extLst>
      <p:ext uri="{BB962C8B-B14F-4D97-AF65-F5344CB8AC3E}">
        <p14:creationId xmlns:p14="http://schemas.microsoft.com/office/powerpoint/2010/main" val="2768754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correct answer is C</a:t>
            </a:r>
          </a:p>
          <a:p>
            <a:pPr marL="228600" indent="-228600">
              <a:buAutoNum type="alphaLcPeriod"/>
            </a:pPr>
            <a:r>
              <a:rPr lang="en-US" dirty="0"/>
              <a:t>The recombinant Zoster vaccine must be stored in 2 vials [lyophilized powdered vaccine and specific diluent which </a:t>
            </a:r>
            <a:r>
              <a:rPr lang="en-US" u="sng" dirty="0"/>
              <a:t>must </a:t>
            </a:r>
            <a:r>
              <a:rPr lang="en-US" dirty="0"/>
              <a:t>be used to reconstitute the vaccine] but </a:t>
            </a:r>
            <a:r>
              <a:rPr lang="en-US" b="1" dirty="0"/>
              <a:t>CANNOT</a:t>
            </a:r>
            <a:r>
              <a:rPr lang="en-US" baseline="0" dirty="0"/>
              <a:t> be frozen [it should be refrigerated] and should be maintained in cool conditions until vaccination</a:t>
            </a:r>
          </a:p>
          <a:p>
            <a:pPr marL="228600" indent="-228600">
              <a:buAutoNum type="alphaLcPeriod"/>
            </a:pPr>
            <a:r>
              <a:rPr lang="en-US" baseline="0" dirty="0"/>
              <a:t>Must be given within </a:t>
            </a:r>
            <a:r>
              <a:rPr lang="en-US" b="1" baseline="0" dirty="0"/>
              <a:t>6 hours </a:t>
            </a:r>
            <a:r>
              <a:rPr lang="en-US" baseline="0" dirty="0"/>
              <a:t>of reconstitution</a:t>
            </a:r>
          </a:p>
          <a:p>
            <a:pPr marL="228600" indent="-228600">
              <a:buAutoNum type="alphaLcPeriod"/>
            </a:pPr>
            <a:r>
              <a:rPr lang="en-US" baseline="0" dirty="0"/>
              <a:t>CORRECT ANSWER</a:t>
            </a:r>
          </a:p>
          <a:p>
            <a:pPr marL="228600" indent="-228600">
              <a:buAutoNum type="alphaLcPeriod"/>
            </a:pPr>
            <a:r>
              <a:rPr lang="en-US" baseline="0" dirty="0"/>
              <a:t>As it is an </a:t>
            </a:r>
            <a:r>
              <a:rPr lang="en-US" baseline="0" dirty="0" err="1"/>
              <a:t>adjuvanted</a:t>
            </a:r>
            <a:r>
              <a:rPr lang="en-US" baseline="0" dirty="0"/>
              <a:t> vaccine, low grade fever and local reactions are common after vaccinations; but a mild reaction after the first dose neither predicts a reaction after the second dose nor precludes completion of the 2 dose series.  </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78</a:t>
            </a:fld>
            <a:endParaRPr lang="en-US" dirty="0"/>
          </a:p>
        </p:txBody>
      </p:sp>
    </p:spTree>
    <p:extLst>
      <p:ext uri="{BB962C8B-B14F-4D97-AF65-F5344CB8AC3E}">
        <p14:creationId xmlns:p14="http://schemas.microsoft.com/office/powerpoint/2010/main" val="399629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10</a:t>
            </a:fld>
            <a:endParaRPr lang="en-US" dirty="0"/>
          </a:p>
        </p:txBody>
      </p:sp>
    </p:spTree>
    <p:extLst>
      <p:ext uri="{BB962C8B-B14F-4D97-AF65-F5344CB8AC3E}">
        <p14:creationId xmlns:p14="http://schemas.microsoft.com/office/powerpoint/2010/main" val="298302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11</a:t>
            </a:fld>
            <a:endParaRPr lang="en-US" dirty="0"/>
          </a:p>
        </p:txBody>
      </p:sp>
    </p:spTree>
    <p:extLst>
      <p:ext uri="{BB962C8B-B14F-4D97-AF65-F5344CB8AC3E}">
        <p14:creationId xmlns:p14="http://schemas.microsoft.com/office/powerpoint/2010/main" val="381769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a:t>
            </a:r>
            <a:r>
              <a:rPr lang="en-US" baseline="0" dirty="0"/>
              <a:t> specific vaccines with different indications are available for a number of these diseases and these are specified in this table.</a:t>
            </a:r>
          </a:p>
          <a:p>
            <a:endParaRPr lang="en-US" baseline="0" dirty="0"/>
          </a:p>
          <a:p>
            <a:r>
              <a:rPr lang="en-US" baseline="0" dirty="0"/>
              <a:t>Maria needs (unless previously vaccinated):</a:t>
            </a:r>
          </a:p>
          <a:p>
            <a:r>
              <a:rPr lang="en-US" baseline="0" dirty="0"/>
              <a:t>	Annual Influenza vaccine [in season]</a:t>
            </a:r>
          </a:p>
          <a:p>
            <a:r>
              <a:rPr lang="en-US" baseline="0" dirty="0"/>
              <a:t>	</a:t>
            </a:r>
            <a:r>
              <a:rPr lang="en-US" baseline="0" dirty="0" err="1"/>
              <a:t>Tdap</a:t>
            </a:r>
            <a:r>
              <a:rPr lang="en-US" baseline="0" dirty="0"/>
              <a:t> </a:t>
            </a:r>
          </a:p>
          <a:p>
            <a:r>
              <a:rPr lang="en-US" baseline="0" dirty="0"/>
              <a:t>	HPV series</a:t>
            </a:r>
          </a:p>
          <a:p>
            <a:r>
              <a:rPr lang="en-US" baseline="0" dirty="0"/>
              <a:t>	MMR</a:t>
            </a:r>
          </a:p>
          <a:p>
            <a:r>
              <a:rPr lang="en-US" baseline="0" dirty="0"/>
              <a:t>	Varicella</a:t>
            </a:r>
          </a:p>
          <a:p>
            <a:r>
              <a:rPr lang="en-US" baseline="0" dirty="0"/>
              <a:t>	Hepatitis B series</a:t>
            </a:r>
            <a:endParaRPr lang="en-US" dirty="0"/>
          </a:p>
        </p:txBody>
      </p:sp>
      <p:sp>
        <p:nvSpPr>
          <p:cNvPr id="4" name="Slide Number Placeholder 3"/>
          <p:cNvSpPr>
            <a:spLocks noGrp="1"/>
          </p:cNvSpPr>
          <p:nvPr>
            <p:ph type="sldNum" sz="quarter" idx="10"/>
          </p:nvPr>
        </p:nvSpPr>
        <p:spPr/>
        <p:txBody>
          <a:bodyPr/>
          <a:lstStyle/>
          <a:p>
            <a:pPr>
              <a:defRPr/>
            </a:pPr>
            <a:fld id="{E90EC1EA-07A0-4FA0-85C5-97754687AA71}" type="slidenum">
              <a:rPr lang="en-US" smtClean="0"/>
              <a:pPr>
                <a:defRPr/>
              </a:pPr>
              <a:t>12</a:t>
            </a:fld>
            <a:endParaRPr lang="en-US" dirty="0"/>
          </a:p>
        </p:txBody>
      </p:sp>
    </p:spTree>
    <p:extLst>
      <p:ext uri="{BB962C8B-B14F-4D97-AF65-F5344CB8AC3E}">
        <p14:creationId xmlns:p14="http://schemas.microsoft.com/office/powerpoint/2010/main" val="58943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last booster</a:t>
            </a:r>
            <a:r>
              <a:rPr lang="en-US" baseline="0" dirty="0"/>
              <a:t> dose for the </a:t>
            </a:r>
            <a:r>
              <a:rPr lang="en-US" dirty="0"/>
              <a:t>vaccines?</a:t>
            </a:r>
            <a:r>
              <a:rPr lang="en-US" baseline="0" dirty="0"/>
              <a:t> </a:t>
            </a:r>
            <a:endParaRPr lang="en-US" dirty="0"/>
          </a:p>
          <a:p>
            <a:endParaRPr lang="en-US" dirty="0"/>
          </a:p>
          <a:p>
            <a:r>
              <a:rPr lang="en-US" dirty="0"/>
              <a:t>Vaccines reviewed:</a:t>
            </a:r>
          </a:p>
          <a:p>
            <a:r>
              <a:rPr lang="en-US" dirty="0"/>
              <a:t>- Influenza</a:t>
            </a:r>
          </a:p>
          <a:p>
            <a:r>
              <a:rPr lang="en-US" dirty="0"/>
              <a:t>- Tdap</a:t>
            </a:r>
          </a:p>
          <a:p>
            <a:r>
              <a:rPr lang="en-US" dirty="0"/>
              <a:t>- Pneumo</a:t>
            </a:r>
          </a:p>
          <a:p>
            <a:r>
              <a:rPr lang="en-US" dirty="0"/>
              <a:t>- Hep B</a:t>
            </a:r>
          </a:p>
          <a:p>
            <a:endParaRPr lang="en-US" dirty="0"/>
          </a:p>
          <a:p>
            <a:endParaRPr lang="en-US" dirty="0"/>
          </a:p>
        </p:txBody>
      </p:sp>
      <p:sp>
        <p:nvSpPr>
          <p:cNvPr id="4" name="Slide Number Placeholder 3"/>
          <p:cNvSpPr>
            <a:spLocks noGrp="1"/>
          </p:cNvSpPr>
          <p:nvPr>
            <p:ph type="sldNum" sz="quarter" idx="10"/>
          </p:nvPr>
        </p:nvSpPr>
        <p:spPr/>
        <p:txBody>
          <a:bodyPr/>
          <a:lstStyle/>
          <a:p>
            <a:fld id="{4CA8567A-7D2E-5E4B-AD2C-4BC928C94975}" type="slidenum">
              <a:rPr lang="en-US" smtClean="0"/>
              <a:t>13</a:t>
            </a:fld>
            <a:endParaRPr lang="en-US" dirty="0"/>
          </a:p>
        </p:txBody>
      </p:sp>
    </p:spTree>
    <p:extLst>
      <p:ext uri="{BB962C8B-B14F-4D97-AF65-F5344CB8AC3E}">
        <p14:creationId xmlns:p14="http://schemas.microsoft.com/office/powerpoint/2010/main" val="175990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r>
              <a:rPr lang="en-US" dirty="0"/>
              <a:t>Influenza vaccines administered in</a:t>
            </a:r>
            <a:r>
              <a:rPr lang="en-US" baseline="0" dirty="0"/>
              <a:t> US Contain 2 A strains [H1N1 and H3N2] and 1-2 B strains.</a:t>
            </a:r>
          </a:p>
          <a:p>
            <a:r>
              <a:rPr lang="en-US" baseline="0" dirty="0"/>
              <a:t>The strains to be included in annual Northern Hemisphere (including USA) influenza vaccine are chosen in February of each calendar year for that fall’s flu season based on the circulating strains in the Southern Hemisphere.  Goal is for vaccine strains to match the virus strains which will circulate in the Northern Hemisphere.  Predictions are usually, but not always, accurate. This can occur for 2 reasons:  Viral reassortment can result in circulating strain drift from the chosen strain or the vaccine virus match with circulating strains may not be as strong as expected.</a:t>
            </a:r>
            <a:endParaRPr lang="en-US" dirty="0"/>
          </a:p>
        </p:txBody>
      </p:sp>
      <p:sp>
        <p:nvSpPr>
          <p:cNvPr id="4" name="Slide Number Placeholder 3"/>
          <p:cNvSpPr>
            <a:spLocks noGrp="1"/>
          </p:cNvSpPr>
          <p:nvPr>
            <p:ph type="sldNum" sz="quarter" idx="10"/>
          </p:nvPr>
        </p:nvSpPr>
        <p:spPr/>
        <p:txBody>
          <a:bodyPr/>
          <a:lstStyle/>
          <a:p>
            <a:fld id="{E35A6186-DFBE-4DA6-95E3-DD0808F74751}" type="slidenum">
              <a:rPr lang="en-US" smtClean="0"/>
              <a:pPr/>
              <a:t>15</a:t>
            </a:fld>
            <a:endParaRPr lang="en-US" dirty="0"/>
          </a:p>
        </p:txBody>
      </p:sp>
    </p:spTree>
    <p:extLst>
      <p:ext uri="{BB962C8B-B14F-4D97-AF65-F5344CB8AC3E}">
        <p14:creationId xmlns:p14="http://schemas.microsoft.com/office/powerpoint/2010/main" val="233982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969952"/>
            <a:ext cx="1744980" cy="769620"/>
          </a:xfrm>
          <a:prstGeom prst="rect">
            <a:avLst/>
          </a:prstGeom>
        </p:spPr>
      </p:pic>
    </p:spTree>
    <p:extLst>
      <p:ext uri="{BB962C8B-B14F-4D97-AF65-F5344CB8AC3E}">
        <p14:creationId xmlns:p14="http://schemas.microsoft.com/office/powerpoint/2010/main" val="2347710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74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1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31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60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17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16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19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63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168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6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lvl1pPr>
              <a:buClr>
                <a:srgbClr val="007C66"/>
              </a:buClr>
              <a:defRPr/>
            </a:lvl1pPr>
            <a:lvl2pPr>
              <a:buClr>
                <a:srgbClr val="007C66"/>
              </a:buClr>
              <a:defRPr/>
            </a:lvl2pPr>
            <a:lvl3pPr>
              <a:buClr>
                <a:srgbClr val="007C66"/>
              </a:buClr>
              <a:defRPr/>
            </a:lvl3pPr>
            <a:lvl4pPr>
              <a:buClr>
                <a:srgbClr val="007C66"/>
              </a:buClr>
              <a:defRPr/>
            </a:lvl4pPr>
            <a:lvl5pPr>
              <a:buClr>
                <a:srgbClr val="007C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p:ph type="sldNum" sz="quarter" idx="10"/>
          </p:nvPr>
        </p:nvSpPr>
        <p:spPr>
          <a:xfrm>
            <a:off x="0" y="1271588"/>
            <a:ext cx="508000" cy="234950"/>
          </a:xfrm>
        </p:spPr>
        <p:txBody>
          <a:bodyPr/>
          <a:lstStyle>
            <a:lvl1pPr>
              <a:defRPr smtClean="0"/>
            </a:lvl1pPr>
          </a:lstStyle>
          <a:p>
            <a:pPr>
              <a:defRPr/>
            </a:pPr>
            <a:fld id="{B49935F3-9349-4484-9D38-EBA4BBE436CE}" type="slidenum">
              <a:rPr lang="en-US" altLang="en-US"/>
              <a:pPr>
                <a:defRPr/>
              </a:pPr>
              <a:t>‹#›</a:t>
            </a:fld>
            <a:endParaRPr lang="en-US" altLang="en-US" dirty="0"/>
          </a:p>
        </p:txBody>
      </p:sp>
    </p:spTree>
    <p:extLst>
      <p:ext uri="{BB962C8B-B14F-4D97-AF65-F5344CB8AC3E}">
        <p14:creationId xmlns:p14="http://schemas.microsoft.com/office/powerpoint/2010/main" val="4238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6E1E923E-3644-4E3C-9864-E2138F838A31}" type="datetimeFigureOut">
              <a:rPr lang="en-US">
                <a:solidFill>
                  <a:srgbClr val="1F497D"/>
                </a:solidFill>
              </a:rPr>
              <a:pPr>
                <a:defRPr/>
              </a:pPr>
              <a:t>9/19/2019</a:t>
            </a:fld>
            <a:endParaRPr lang="en-US" dirty="0">
              <a:solidFill>
                <a:srgbClr val="1F497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1F497D"/>
              </a:solidFill>
            </a:endParaRPr>
          </a:p>
        </p:txBody>
      </p:sp>
      <p:sp>
        <p:nvSpPr>
          <p:cNvPr id="5" name="Slide Number Placeholder 22"/>
          <p:cNvSpPr>
            <a:spLocks noGrp="1"/>
          </p:cNvSpPr>
          <p:nvPr>
            <p:ph type="sldNum" sz="quarter" idx="12"/>
          </p:nvPr>
        </p:nvSpPr>
        <p:spPr/>
        <p:txBody>
          <a:bodyPr/>
          <a:lstStyle>
            <a:lvl1pPr>
              <a:defRPr/>
            </a:lvl1pPr>
          </a:lstStyle>
          <a:p>
            <a:pPr>
              <a:defRPr/>
            </a:pPr>
            <a:fld id="{89D594D0-B7FB-40C6-A9AC-67F578A49532}" type="slidenum">
              <a:rPr lang="en-US" altLang="en-US"/>
              <a:pPr>
                <a:defRPr/>
              </a:pPr>
              <a:t>‹#›</a:t>
            </a:fld>
            <a:endParaRPr lang="en-US" altLang="en-US" dirty="0"/>
          </a:p>
        </p:txBody>
      </p:sp>
    </p:spTree>
    <p:extLst>
      <p:ext uri="{BB962C8B-B14F-4D97-AF65-F5344CB8AC3E}">
        <p14:creationId xmlns:p14="http://schemas.microsoft.com/office/powerpoint/2010/main" val="7290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smtClean="0"/>
            </a:lvl1pPr>
          </a:lstStyle>
          <a:p>
            <a:pPr>
              <a:defRPr/>
            </a:pPr>
            <a:fld id="{344B6B2D-C01B-4535-990B-4194A7DFB828}" type="slidenum">
              <a:rPr lang="en-US" altLang="en-US"/>
              <a:pPr>
                <a:defRPr/>
              </a:pPr>
              <a:t>‹#›</a:t>
            </a:fld>
            <a:endParaRPr lang="en-US" altLang="en-US" dirty="0"/>
          </a:p>
        </p:txBody>
      </p:sp>
    </p:spTree>
    <p:extLst>
      <p:ext uri="{BB962C8B-B14F-4D97-AF65-F5344CB8AC3E}">
        <p14:creationId xmlns:p14="http://schemas.microsoft.com/office/powerpoint/2010/main" val="162111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BFBAAF"/>
          </a:solidFill>
        </p:spPr>
        <p:txBody>
          <a:bodyPr rtlCol="0" anchor="ctr"/>
          <a:lstStyle>
            <a:lvl1pPr marL="0" indent="0">
              <a:buFontTx/>
              <a:buNone/>
              <a:defRPr sz="2000" b="1">
                <a:solidFill>
                  <a:srgbClr val="000000"/>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FBAAF"/>
          </a:solidFill>
        </p:spPr>
        <p:txBody>
          <a:bodyPr rtlCol="0" anchor="ctr"/>
          <a:lstStyle>
            <a:lvl1pPr marL="0" indent="0">
              <a:buFontTx/>
              <a:buNone/>
              <a:defRPr sz="2000" b="1">
                <a:solidFill>
                  <a:schemeClr val="tx1"/>
                </a:solidFill>
              </a:defRPr>
            </a:lvl1pPr>
          </a:lstStyle>
          <a:p>
            <a:pPr lvl="0"/>
            <a:r>
              <a:rPr lang="en-US"/>
              <a:t>Click to edit Master text styles</a:t>
            </a:r>
          </a:p>
        </p:txBody>
      </p:sp>
      <p:sp>
        <p:nvSpPr>
          <p:cNvPr id="7" name="Slide Number Placeholder 11"/>
          <p:cNvSpPr>
            <a:spLocks noGrp="1"/>
          </p:cNvSpPr>
          <p:nvPr>
            <p:ph type="sldNum" sz="quarter" idx="10"/>
          </p:nvPr>
        </p:nvSpPr>
        <p:spPr/>
        <p:txBody>
          <a:bodyPr/>
          <a:lstStyle>
            <a:lvl1pPr>
              <a:defRPr smtClean="0"/>
            </a:lvl1pPr>
          </a:lstStyle>
          <a:p>
            <a:pPr>
              <a:defRPr/>
            </a:pPr>
            <a:fld id="{1A682D1D-C7A4-4FF1-ACE1-5BED741775FD}" type="slidenum">
              <a:rPr lang="en-US" altLang="en-US"/>
              <a:pPr>
                <a:defRPr/>
              </a:pPr>
              <a:t>‹#›</a:t>
            </a:fld>
            <a:endParaRPr lang="en-US" altLang="en-US" dirty="0"/>
          </a:p>
        </p:txBody>
      </p:sp>
    </p:spTree>
    <p:extLst>
      <p:ext uri="{BB962C8B-B14F-4D97-AF65-F5344CB8AC3E}">
        <p14:creationId xmlns:p14="http://schemas.microsoft.com/office/powerpoint/2010/main" val="78798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1"/>
            </a:lvl1pPr>
          </a:lstStyle>
          <a:p>
            <a:r>
              <a:rPr lang="en-US"/>
              <a:t>Click to edit Master title style</a:t>
            </a:r>
            <a:endParaRPr lang="en-US" dirty="0"/>
          </a:p>
        </p:txBody>
      </p:sp>
      <p:sp>
        <p:nvSpPr>
          <p:cNvPr id="3" name="Text Placeholder 2"/>
          <p:cNvSpPr>
            <a:spLocks noGrp="1"/>
          </p:cNvSpPr>
          <p:nvPr>
            <p:ph type="body" idx="2"/>
          </p:nvPr>
        </p:nvSpPr>
        <p:spPr>
          <a:xfrm>
            <a:off x="609600" y="1752600"/>
            <a:ext cx="1600200" cy="4343400"/>
          </a:xfrm>
          <a:solidFill>
            <a:srgbClr val="BFBAAF"/>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a:ln>
                  <a:noFill/>
                </a:ln>
                <a:solidFill>
                  <a:srgbClr val="000000"/>
                </a:solidFill>
                <a:latin typeface="Trebuchet MS"/>
                <a:cs typeface="Trebuchet MS"/>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smtClean="0"/>
            </a:lvl1pPr>
          </a:lstStyle>
          <a:p>
            <a:pPr>
              <a:defRPr/>
            </a:pPr>
            <a:fld id="{AA83ECE0-47BE-4E77-9DF3-E3A92A8A43B1}" type="slidenum">
              <a:rPr lang="en-US" altLang="en-US"/>
              <a:pPr>
                <a:defRPr/>
              </a:pPr>
              <a:t>‹#›</a:t>
            </a:fld>
            <a:endParaRPr lang="en-US" altLang="en-US" dirty="0"/>
          </a:p>
        </p:txBody>
      </p:sp>
    </p:spTree>
    <p:extLst>
      <p:ext uri="{BB962C8B-B14F-4D97-AF65-F5344CB8AC3E}">
        <p14:creationId xmlns:p14="http://schemas.microsoft.com/office/powerpoint/2010/main" val="11746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54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a:t>Click to edit Master title style</a:t>
            </a:r>
            <a:endParaRPr lang="en-US" dirty="0"/>
          </a:p>
        </p:txBody>
      </p:sp>
    </p:spTree>
    <p:extLst>
      <p:ext uri="{BB962C8B-B14F-4D97-AF65-F5344CB8AC3E}">
        <p14:creationId xmlns:p14="http://schemas.microsoft.com/office/powerpoint/2010/main" val="353910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18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         </a:t>
            </a:r>
          </a:p>
          <a:p>
            <a:pPr lvl="4"/>
            <a:r>
              <a:rPr lang="en-US" alt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098E937F-B6E5-4A82-BA59-70A84DCEEFDF}" type="datetimeFigureOut">
              <a:rPr lang="en-US">
                <a:solidFill>
                  <a:srgbClr val="1F497D"/>
                </a:solidFill>
              </a:rPr>
              <a:pPr>
                <a:defRPr/>
              </a:pPr>
              <a:t>9/19/2019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dirty="0">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smtClean="0">
                <a:solidFill>
                  <a:srgbClr val="FFFFFF"/>
                </a:solidFill>
                <a:latin typeface="Trebuchet MS" pitchFamily="34" charset="0"/>
              </a:defRPr>
            </a:lvl1pPr>
          </a:lstStyle>
          <a:p>
            <a:pPr fontAlgn="base">
              <a:spcBef>
                <a:spcPct val="0"/>
              </a:spcBef>
              <a:spcAft>
                <a:spcPct val="0"/>
              </a:spcAft>
              <a:defRPr/>
            </a:pPr>
            <a:fld id="{D458EE20-47D0-4CA8-A44C-8B147FBFADC7}" type="slidenum">
              <a:rPr lang="en-US" altLang="en-US">
                <a:cs typeface="Arial" charset="0"/>
              </a:rPr>
              <a:pPr fontAlgn="base">
                <a:spcBef>
                  <a:spcPct val="0"/>
                </a:spcBef>
                <a:spcAft>
                  <a:spcPct val="0"/>
                </a:spcAft>
                <a:defRPr/>
              </a:pPr>
              <a:t>‹#›</a:t>
            </a:fld>
            <a:endParaRPr lang="en-US" altLang="en-US" dirty="0">
              <a:cs typeface="Arial" charset="0"/>
            </a:endParaRPr>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cs typeface="Arial" charset="0"/>
              </a:defRPr>
            </a:lvl1pPr>
            <a:lvl2pPr marL="742950" indent="-285750">
              <a:defRPr>
                <a:solidFill>
                  <a:schemeClr val="tx1"/>
                </a:solidFill>
                <a:latin typeface="Tw Cen MT" pitchFamily="34" charset="0"/>
                <a:cs typeface="Arial" charset="0"/>
              </a:defRPr>
            </a:lvl2pPr>
            <a:lvl3pPr marL="1143000" indent="-228600">
              <a:defRPr>
                <a:solidFill>
                  <a:schemeClr val="tx1"/>
                </a:solidFill>
                <a:latin typeface="Tw Cen MT" pitchFamily="34" charset="0"/>
                <a:cs typeface="Arial" charset="0"/>
              </a:defRPr>
            </a:lvl3pPr>
            <a:lvl4pPr marL="1600200" indent="-228600">
              <a:defRPr>
                <a:solidFill>
                  <a:schemeClr val="tx1"/>
                </a:solidFill>
                <a:latin typeface="Tw Cen MT" pitchFamily="34" charset="0"/>
                <a:cs typeface="Arial" charset="0"/>
              </a:defRPr>
            </a:lvl4pPr>
            <a:lvl5pPr marL="2057400" indent="-228600">
              <a:defRPr>
                <a:solidFill>
                  <a:schemeClr val="tx1"/>
                </a:solidFill>
                <a:latin typeface="Tw Cen MT" pitchFamily="34" charset="0"/>
                <a:cs typeface="Arial" charset="0"/>
              </a:defRPr>
            </a:lvl5pPr>
            <a:lvl6pPr marL="2514600" indent="-228600" eaLnBrk="0" fontAlgn="base" hangingPunct="0">
              <a:spcBef>
                <a:spcPct val="0"/>
              </a:spcBef>
              <a:spcAft>
                <a:spcPct val="0"/>
              </a:spcAft>
              <a:defRPr>
                <a:solidFill>
                  <a:schemeClr val="tx1"/>
                </a:solidFill>
                <a:latin typeface="Tw Cen MT" pitchFamily="34" charset="0"/>
                <a:cs typeface="Arial" charset="0"/>
              </a:defRPr>
            </a:lvl6pPr>
            <a:lvl7pPr marL="2971800" indent="-228600" eaLnBrk="0" fontAlgn="base" hangingPunct="0">
              <a:spcBef>
                <a:spcPct val="0"/>
              </a:spcBef>
              <a:spcAft>
                <a:spcPct val="0"/>
              </a:spcAft>
              <a:defRPr>
                <a:solidFill>
                  <a:schemeClr val="tx1"/>
                </a:solidFill>
                <a:latin typeface="Tw Cen MT" pitchFamily="34" charset="0"/>
                <a:cs typeface="Arial" charset="0"/>
              </a:defRPr>
            </a:lvl7pPr>
            <a:lvl8pPr marL="3429000" indent="-228600" eaLnBrk="0" fontAlgn="base" hangingPunct="0">
              <a:spcBef>
                <a:spcPct val="0"/>
              </a:spcBef>
              <a:spcAft>
                <a:spcPct val="0"/>
              </a:spcAft>
              <a:defRPr>
                <a:solidFill>
                  <a:schemeClr val="tx1"/>
                </a:solidFill>
                <a:latin typeface="Tw Cen MT" pitchFamily="34" charset="0"/>
                <a:cs typeface="Arial" charset="0"/>
              </a:defRPr>
            </a:lvl8pPr>
            <a:lvl9pPr marL="3886200" indent="-228600" eaLnBrk="0" fontAlgn="base" hangingPunct="0">
              <a:spcBef>
                <a:spcPct val="0"/>
              </a:spcBef>
              <a:spcAft>
                <a:spcPct val="0"/>
              </a:spcAft>
              <a:defRPr>
                <a:solidFill>
                  <a:schemeClr val="tx1"/>
                </a:solidFill>
                <a:latin typeface="Tw Cen MT" pitchFamily="34" charset="0"/>
                <a:cs typeface="Arial" charset="0"/>
              </a:defRPr>
            </a:lvl9pPr>
          </a:lstStyle>
          <a:p>
            <a:pPr fontAlgn="base">
              <a:spcBef>
                <a:spcPct val="0"/>
              </a:spcBef>
              <a:spcAft>
                <a:spcPct val="0"/>
              </a:spcAft>
              <a:defRPr/>
            </a:pPr>
            <a:fld id="{95BFA39A-8C90-4185-859F-22B2C3805FEA}" type="slidenum">
              <a:rPr lang="en-US" altLang="en-US" sz="1200" b="1" smtClean="0">
                <a:solidFill>
                  <a:prstClr val="white"/>
                </a:solidFill>
                <a:latin typeface="Calibri" pitchFamily="34" charset="0"/>
              </a:rPr>
              <a:pPr fontAlgn="base">
                <a:spcBef>
                  <a:spcPct val="0"/>
                </a:spcBef>
                <a:spcAft>
                  <a:spcPct val="0"/>
                </a:spcAft>
                <a:defRPr/>
              </a:pPr>
              <a:t>‹#›</a:t>
            </a:fld>
            <a:endParaRPr lang="en-US" altLang="en-US" sz="1200" dirty="0">
              <a:solidFill>
                <a:prstClr val="white"/>
              </a:solidFill>
              <a:latin typeface="Calibri" pitchFamily="34" charset="0"/>
            </a:endParaRPr>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2865" y="6406547"/>
            <a:ext cx="2711196" cy="313944"/>
          </a:xfrm>
          <a:prstGeom prst="rect">
            <a:avLst/>
          </a:prstGeom>
        </p:spPr>
      </p:pic>
    </p:spTree>
    <p:extLst>
      <p:ext uri="{BB962C8B-B14F-4D97-AF65-F5344CB8AC3E}">
        <p14:creationId xmlns:p14="http://schemas.microsoft.com/office/powerpoint/2010/main" val="201718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0" fontAlgn="base" hangingPunct="0">
        <a:spcBef>
          <a:spcPct val="0"/>
        </a:spcBef>
        <a:spcAft>
          <a:spcPct val="0"/>
        </a:spcAft>
        <a:defRPr sz="3600" b="1" kern="1200">
          <a:solidFill>
            <a:srgbClr val="007E66"/>
          </a:solidFill>
          <a:latin typeface="Calibri"/>
          <a:ea typeface="Calibri" pitchFamily="34" charset="0"/>
          <a:cs typeface="Calibri"/>
        </a:defRPr>
      </a:lvl1pPr>
      <a:lvl2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0" fontAlgn="base" hangingPunct="0">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0" fontAlgn="base" hangingPunct="0">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0" fontAlgn="base" hangingPunct="0">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0" fontAlgn="base" hangingPunct="0">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0" fontAlgn="base" hangingPunct="0">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9C6D7A-481F-42BA-BDED-6A63F4D14681}" type="datetimeFigureOut">
              <a:rPr lang="en-US" smtClean="0">
                <a:solidFill>
                  <a:prstClr val="black">
                    <a:tint val="75000"/>
                  </a:prstClr>
                </a:solidFill>
              </a:rPr>
              <a:pPr/>
              <a:t>9/19/2019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069894-CB0E-4A97-A99F-C81878CB44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883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vaccines/schedules/hcp/imz/adult-conditions.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vaccines/schedules/hcp/imz/adult-conditions.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tm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gif"/><Relationship Id="rId4" Type="http://schemas.openxmlformats.org/officeDocument/2006/relationships/hyperlink" Target="http://www.cdc.gov/flu/avian/gen-info/flu-viruses.htm"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vaccines/pubs/vis/downloads/vis-flu.pdf"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hyperlink" Target="http://www.premierinc.com/all/safety/safety-share/12-05-downloads/03-shea-hcw-flu-position-paper.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hyperlink" Target="http://www.cdc.gov/mmwr/preview/mmwrhtml/mm6140a4.htm" TargetMode="External"/><Relationship Id="rId2" Type="http://schemas.openxmlformats.org/officeDocument/2006/relationships/hyperlink" Target="http://www.cdc.gov/mmwr/preview/mmwrhtml/mm5934a3.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mmwr/preview/mmwrhtml/mm6140a4.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dc.gov/mmwr/preview/mmwrhtml/mm6337a4.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mmwr/preview/mmwrhtml/mm6140a4.htm" TargetMode="External"/><Relationship Id="rId2" Type="http://schemas.openxmlformats.org/officeDocument/2006/relationships/hyperlink" Target="http://www.cdc.gov/mmwr/preview/mmwrhtml/mm5934a3.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c.gov/vaccines/schedules/downloads/adult/adult-combined-schedule.pdf"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mmwr/preview/mmwrhtml/mm6140a4.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cdc.gov/mmwr/preview/mmwrhtml/mm6337a4.ht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mmwr/preview/mmwrhtml/mm6140a4.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dc.gov/mmwr/preview/mmwrhtml/mm6337a4.ht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healthypeople.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2.cdc.gov/vaccines/ed/surveillance/"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www.cdc.gov/vaccines/vpd-vac/combo-vaccines/DTaP-Td-DT/Tdap.htm" TargetMode="External"/><Relationship Id="rId4" Type="http://schemas.openxmlformats.org/officeDocument/2006/relationships/hyperlink" Target="http://www.cdc.gov/vaccines/vpd-vac/pertussi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pertussis/outbreaks.html" TargetMode="Externa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c.gov/vaccines/vpd-vac/combo-vaccines/DTaP-Td-DT/Tdap.ht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4.xml.rels><?xml version="1.0" encoding="UTF-8" standalone="yes"?>
<Relationships xmlns="http://schemas.openxmlformats.org/package/2006/relationships"><Relationship Id="rId3" Type="http://schemas.openxmlformats.org/officeDocument/2006/relationships/hyperlink" Target="http://www.cdc.gov/vaccines/vpd-vac/combo-vaccines/DTaP-Td-DT/Tdap.htm"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mmwr/preview/mmwrhtml/mm6436a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c.gov/vaccines/imz-managers/coverage/adultvaxview/pubs-resources/NHIS-2017.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hyperlink" Target="http://www.cdc.gov/mmwr/preview/mmwrhtml/rr5602a1.htm"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3" Type="http://schemas.openxmlformats.org/officeDocument/2006/relationships/hyperlink" Target="http://www.cdc.gov/mmwr/preview/mmwrhtml/rr5602a1.htm"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dc.gov/mmwr/pdf/wk/mm6050.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cdc.gov/mmwr/volumes/67/rr/rr6701a1.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cdc.gov/vaccines/hcp/acip-recs/vacc-specific/hepb.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cdc.gov/vaccines/imz-managers/coverage/adultvaxview/pubs-resources/NHIS-2017.html#trends-coverag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dc.gov/mmwr/preview/mmwrhtml/00050577.htm"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imz-managers/coverage/adultvaxview/pubs-resources/NHIS-2017.html#fl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vaccines/imz-managers/coverage/adultvaxview/pubs-resources/NHIS-2016.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ealthyamericans.org/assets/files/TFAH2010AdultImmnzBrief1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29400" y="5486400"/>
            <a:ext cx="2438400" cy="228600"/>
          </a:xfrm>
        </p:spPr>
        <p:txBody>
          <a:bodyPr>
            <a:normAutofit fontScale="40000" lnSpcReduction="20000"/>
          </a:bodyPr>
          <a:lstStyle/>
          <a:p>
            <a:pPr algn="just"/>
            <a:r>
              <a:rPr lang="en-US" dirty="0"/>
              <a:t>	</a:t>
            </a:r>
            <a:r>
              <a:rPr lang="en-US" dirty="0" smtClean="0"/>
              <a:t>Updated September 2019</a:t>
            </a:r>
            <a:endParaRPr lang="en-US" dirty="0"/>
          </a:p>
        </p:txBody>
      </p:sp>
      <p:sp>
        <p:nvSpPr>
          <p:cNvPr id="4" name="Title 1"/>
          <p:cNvSpPr>
            <a:spLocks noGrp="1"/>
          </p:cNvSpPr>
          <p:nvPr>
            <p:ph type="ctrTitle"/>
          </p:nvPr>
        </p:nvSpPr>
        <p:spPr>
          <a:xfrm>
            <a:off x="914400" y="1752600"/>
            <a:ext cx="6934200" cy="2743200"/>
          </a:xfrm>
        </p:spPr>
        <p:txBody>
          <a:bodyPr/>
          <a:lstStyle/>
          <a:p>
            <a:r>
              <a:rPr lang="en-US" dirty="0"/>
              <a:t>Adult Immunization and Quality Improvement for Residents</a:t>
            </a:r>
            <a:br>
              <a:rPr lang="en-US" dirty="0"/>
            </a:br>
            <a:r>
              <a:rPr lang="en-US" dirty="0"/>
              <a:t/>
            </a:r>
            <a:br>
              <a:rPr lang="en-US" dirty="0"/>
            </a:br>
            <a:r>
              <a:rPr lang="en-US" dirty="0"/>
              <a:t>Module 1 – Science of Adult Immunization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6096000"/>
            <a:ext cx="3581400" cy="426144"/>
          </a:xfrm>
          <a:prstGeom prst="rect">
            <a:avLst/>
          </a:prstGeom>
        </p:spPr>
      </p:pic>
    </p:spTree>
    <p:extLst>
      <p:ext uri="{BB962C8B-B14F-4D97-AF65-F5344CB8AC3E}">
        <p14:creationId xmlns:p14="http://schemas.microsoft.com/office/powerpoint/2010/main" val="50029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4671" y="6431667"/>
            <a:ext cx="4879041" cy="276999"/>
          </a:xfrm>
          <a:prstGeom prst="rect">
            <a:avLst/>
          </a:prstGeom>
          <a:noFill/>
        </p:spPr>
        <p:txBody>
          <a:bodyPr wrap="square" rtlCol="0">
            <a:spAutoFit/>
          </a:bodyPr>
          <a:lstStyle/>
          <a:p>
            <a:r>
              <a:rPr lang="en-US" sz="1200" dirty="0">
                <a:latin typeface="Calibri" pitchFamily="34" charset="0"/>
                <a:hlinkClick r:id="rId3"/>
              </a:rPr>
              <a:t>http://www.cdc.gov/vaccines/schedules/hcp/imz/adult-conditions.html</a:t>
            </a:r>
            <a:r>
              <a:rPr lang="en-US" sz="1200" dirty="0">
                <a:latin typeface="Calibri" pitchFamily="34" charset="0"/>
              </a:rPr>
              <a:t>  </a:t>
            </a:r>
          </a:p>
        </p:txBody>
      </p:sp>
      <p:sp>
        <p:nvSpPr>
          <p:cNvPr id="4" name="Title 1"/>
          <p:cNvSpPr>
            <a:spLocks noGrp="1"/>
          </p:cNvSpPr>
          <p:nvPr>
            <p:ph type="title" idx="4294967295"/>
          </p:nvPr>
        </p:nvSpPr>
        <p:spPr>
          <a:xfrm>
            <a:off x="626660" y="76200"/>
            <a:ext cx="8153400" cy="1219200"/>
          </a:xfrm>
        </p:spPr>
        <p:txBody>
          <a:bodyPr anchor="t">
            <a:noAutofit/>
          </a:bodyPr>
          <a:lstStyle/>
          <a:p>
            <a:r>
              <a:rPr lang="en-US" sz="2600" dirty="0"/>
              <a:t>A</a:t>
            </a:r>
            <a:r>
              <a:rPr lang="en-US" sz="2600" dirty="0" smtClean="0">
                <a:solidFill>
                  <a:srgbClr val="007C66"/>
                </a:solidFill>
              </a:rPr>
              <a:t>dult </a:t>
            </a:r>
            <a:r>
              <a:rPr lang="en-US" sz="2600" dirty="0">
                <a:solidFill>
                  <a:srgbClr val="007C66"/>
                </a:solidFill>
              </a:rPr>
              <a:t>Immunization Schedule:  Age</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66" y="489843"/>
            <a:ext cx="8379494" cy="5941823"/>
          </a:xfrm>
          <a:prstGeom prst="rect">
            <a:avLst/>
          </a:prstGeom>
        </p:spPr>
      </p:pic>
    </p:spTree>
    <p:extLst>
      <p:ext uri="{BB962C8B-B14F-4D97-AF65-F5344CB8AC3E}">
        <p14:creationId xmlns:p14="http://schemas.microsoft.com/office/powerpoint/2010/main" val="202487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51191" y="6430500"/>
            <a:ext cx="4879041" cy="276999"/>
          </a:xfrm>
          <a:prstGeom prst="rect">
            <a:avLst/>
          </a:prstGeom>
          <a:noFill/>
        </p:spPr>
        <p:txBody>
          <a:bodyPr wrap="square" rtlCol="0">
            <a:spAutoFit/>
          </a:bodyPr>
          <a:lstStyle/>
          <a:p>
            <a:r>
              <a:rPr lang="en-US" sz="1200" dirty="0">
                <a:latin typeface="Calibri" pitchFamily="34" charset="0"/>
                <a:hlinkClick r:id="rId3"/>
              </a:rPr>
              <a:t>http://www.cdc.gov/vaccines/schedules/hcp/imz/adult-conditions.html</a:t>
            </a:r>
            <a:r>
              <a:rPr lang="en-US" sz="1200" dirty="0">
                <a:latin typeface="Calibri" pitchFamily="34" charset="0"/>
              </a:rPr>
              <a:t>  </a:t>
            </a:r>
          </a:p>
        </p:txBody>
      </p:sp>
      <p:sp>
        <p:nvSpPr>
          <p:cNvPr id="4" name="Title 1"/>
          <p:cNvSpPr>
            <a:spLocks noGrp="1"/>
          </p:cNvSpPr>
          <p:nvPr>
            <p:ph type="title" idx="4294967295"/>
          </p:nvPr>
        </p:nvSpPr>
        <p:spPr>
          <a:xfrm>
            <a:off x="152400" y="117083"/>
            <a:ext cx="8531225" cy="501650"/>
          </a:xfrm>
        </p:spPr>
        <p:txBody>
          <a:bodyPr>
            <a:noAutofit/>
          </a:bodyPr>
          <a:lstStyle/>
          <a:p>
            <a:r>
              <a:rPr lang="en-US" sz="2600" dirty="0">
                <a:solidFill>
                  <a:srgbClr val="007C66"/>
                </a:solidFill>
              </a:rPr>
              <a:t>Adult Immunization Schedule – Medical Indications</a:t>
            </a: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12" y="575143"/>
            <a:ext cx="7848600" cy="5898947"/>
          </a:xfrm>
          <a:prstGeom prst="rect">
            <a:avLst/>
          </a:prstGeom>
        </p:spPr>
      </p:pic>
    </p:spTree>
    <p:extLst>
      <p:ext uri="{BB962C8B-B14F-4D97-AF65-F5344CB8AC3E}">
        <p14:creationId xmlns:p14="http://schemas.microsoft.com/office/powerpoint/2010/main" val="134669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90" y="189324"/>
            <a:ext cx="6364941" cy="914400"/>
          </a:xfrm>
        </p:spPr>
        <p:txBody>
          <a:bodyPr/>
          <a:lstStyle/>
          <a:p>
            <a:r>
              <a:rPr lang="en-US" dirty="0">
                <a:solidFill>
                  <a:srgbClr val="007C66"/>
                </a:solidFill>
              </a:rPr>
              <a:t>Vaccine Groups</a:t>
            </a:r>
          </a:p>
        </p:txBody>
      </p:sp>
      <p:graphicFrame>
        <p:nvGraphicFramePr>
          <p:cNvPr id="7" name="Table 6"/>
          <p:cNvGraphicFramePr>
            <a:graphicFrameLocks noGrp="1"/>
          </p:cNvGraphicFramePr>
          <p:nvPr/>
        </p:nvGraphicFramePr>
        <p:xfrm>
          <a:off x="399393" y="1638425"/>
          <a:ext cx="8439806" cy="4104721"/>
        </p:xfrm>
        <a:graphic>
          <a:graphicData uri="http://schemas.openxmlformats.org/drawingml/2006/table">
            <a:tbl>
              <a:tblPr firstRow="1" bandRow="1">
                <a:tableStyleId>{5C22544A-7EE6-4342-B048-85BDC9FD1C3A}</a:tableStyleId>
              </a:tblPr>
              <a:tblGrid>
                <a:gridCol w="3762704">
                  <a:extLst>
                    <a:ext uri="{9D8B030D-6E8A-4147-A177-3AD203B41FA5}">
                      <a16:colId xmlns:a16="http://schemas.microsoft.com/office/drawing/2014/main" val="3776825368"/>
                    </a:ext>
                  </a:extLst>
                </a:gridCol>
                <a:gridCol w="4677102">
                  <a:extLst>
                    <a:ext uri="{9D8B030D-6E8A-4147-A177-3AD203B41FA5}">
                      <a16:colId xmlns:a16="http://schemas.microsoft.com/office/drawing/2014/main" val="3859002845"/>
                    </a:ext>
                  </a:extLst>
                </a:gridCol>
              </a:tblGrid>
              <a:tr h="482411">
                <a:tc>
                  <a:txBody>
                    <a:bodyPr/>
                    <a:lstStyle/>
                    <a:p>
                      <a:pPr algn="ctr"/>
                      <a:r>
                        <a:rPr lang="en-US" sz="2400" dirty="0"/>
                        <a:t>“All Adults</a:t>
                      </a:r>
                    </a:p>
                  </a:txBody>
                  <a:tcPr/>
                </a:tc>
                <a:tc>
                  <a:txBody>
                    <a:bodyPr/>
                    <a:lstStyle/>
                    <a:p>
                      <a:pPr algn="ctr"/>
                      <a:r>
                        <a:rPr lang="en-US" sz="2400" dirty="0"/>
                        <a:t>“Risk-Based”</a:t>
                      </a:r>
                    </a:p>
                  </a:txBody>
                  <a:tcPr/>
                </a:tc>
                <a:extLst>
                  <a:ext uri="{0D108BD9-81ED-4DB2-BD59-A6C34878D82A}">
                    <a16:rowId xmlns:a16="http://schemas.microsoft.com/office/drawing/2014/main" val="44038466"/>
                  </a:ext>
                </a:extLst>
              </a:tr>
              <a:tr h="489112">
                <a:tc>
                  <a:txBody>
                    <a:bodyPr/>
                    <a:lstStyle/>
                    <a:p>
                      <a:pPr marL="285750" indent="-285750">
                        <a:buFont typeface="Arial" panose="020B0604020202020204" pitchFamily="34" charset="0"/>
                        <a:buChar char="•"/>
                      </a:pPr>
                      <a:r>
                        <a:rPr lang="en-US" dirty="0"/>
                        <a:t>Influenza</a:t>
                      </a:r>
                    </a:p>
                  </a:txBody>
                  <a:tcPr/>
                </a:tc>
                <a:tc>
                  <a:txBody>
                    <a:bodyPr/>
                    <a:lstStyle/>
                    <a:p>
                      <a:pPr marL="285750" indent="-285750">
                        <a:buFont typeface="Arial" panose="020B0604020202020204" pitchFamily="34" charset="0"/>
                        <a:buChar char="•"/>
                      </a:pPr>
                      <a:r>
                        <a:rPr lang="en-US" dirty="0"/>
                        <a:t>HPV</a:t>
                      </a:r>
                    </a:p>
                  </a:txBody>
                  <a:tcPr/>
                </a:tc>
                <a:extLst>
                  <a:ext uri="{0D108BD9-81ED-4DB2-BD59-A6C34878D82A}">
                    <a16:rowId xmlns:a16="http://schemas.microsoft.com/office/drawing/2014/main" val="1769763423"/>
                  </a:ext>
                </a:extLst>
              </a:tr>
              <a:tr h="711321">
                <a:tc>
                  <a:txBody>
                    <a:bodyPr/>
                    <a:lstStyle/>
                    <a:p>
                      <a:pPr marL="285750" indent="-285750">
                        <a:buFont typeface="Arial" panose="020B0604020202020204" pitchFamily="34" charset="0"/>
                        <a:buChar char="•"/>
                      </a:pPr>
                      <a:r>
                        <a:rPr lang="en-US" dirty="0"/>
                        <a:t>Pneumococcal</a:t>
                      </a:r>
                    </a:p>
                    <a:p>
                      <a:pPr marL="0" indent="0">
                        <a:buFont typeface="Arial" panose="020B0604020202020204" pitchFamily="34" charset="0"/>
                        <a:buNone/>
                      </a:pPr>
                      <a:r>
                        <a:rPr lang="en-US" baseline="0" dirty="0"/>
                        <a:t>     [PCV13, PPSV23]</a:t>
                      </a:r>
                      <a:endParaRPr lang="en-US" dirty="0"/>
                    </a:p>
                  </a:txBody>
                  <a:tcPr/>
                </a:tc>
                <a:tc>
                  <a:txBody>
                    <a:bodyPr/>
                    <a:lstStyle/>
                    <a:p>
                      <a:pPr marL="285750" indent="-285750">
                        <a:buFont typeface="Arial" panose="020B0604020202020204" pitchFamily="34" charset="0"/>
                        <a:buChar char="•"/>
                      </a:pPr>
                      <a:r>
                        <a:rPr lang="en-US" dirty="0"/>
                        <a:t>MMR</a:t>
                      </a:r>
                    </a:p>
                  </a:txBody>
                  <a:tcPr/>
                </a:tc>
                <a:extLst>
                  <a:ext uri="{0D108BD9-81ED-4DB2-BD59-A6C34878D82A}">
                    <a16:rowId xmlns:a16="http://schemas.microsoft.com/office/drawing/2014/main" val="2626534453"/>
                  </a:ext>
                </a:extLst>
              </a:tr>
              <a:tr h="489112">
                <a:tc>
                  <a:txBody>
                    <a:bodyPr/>
                    <a:lstStyle/>
                    <a:p>
                      <a:pPr marL="285750" indent="-285750">
                        <a:buFont typeface="Arial" panose="020B0604020202020204" pitchFamily="34" charset="0"/>
                        <a:buChar char="•"/>
                      </a:pPr>
                      <a:r>
                        <a:rPr lang="en-US" dirty="0" err="1"/>
                        <a:t>Tdap</a:t>
                      </a:r>
                      <a:endParaRPr lang="en-US" dirty="0"/>
                    </a:p>
                  </a:txBody>
                  <a:tcPr/>
                </a:tc>
                <a:tc>
                  <a:txBody>
                    <a:bodyPr/>
                    <a:lstStyle/>
                    <a:p>
                      <a:pPr marL="285750" indent="-285750">
                        <a:buFont typeface="Arial" panose="020B0604020202020204" pitchFamily="34" charset="0"/>
                        <a:buChar char="•"/>
                      </a:pPr>
                      <a:r>
                        <a:rPr lang="en-US" dirty="0"/>
                        <a:t>Varicella</a:t>
                      </a:r>
                    </a:p>
                  </a:txBody>
                  <a:tcPr/>
                </a:tc>
                <a:extLst>
                  <a:ext uri="{0D108BD9-81ED-4DB2-BD59-A6C34878D82A}">
                    <a16:rowId xmlns:a16="http://schemas.microsoft.com/office/drawing/2014/main" val="2139673772"/>
                  </a:ext>
                </a:extLst>
              </a:tr>
              <a:tr h="954541">
                <a:tc>
                  <a:txBody>
                    <a:bodyPr/>
                    <a:lstStyle/>
                    <a:p>
                      <a:pPr marL="285750" indent="-285750">
                        <a:buFont typeface="Arial" panose="020B0604020202020204" pitchFamily="34" charset="0"/>
                        <a:buChar char="•"/>
                      </a:pPr>
                      <a:r>
                        <a:rPr lang="en-US" dirty="0"/>
                        <a:t>Zoster</a:t>
                      </a:r>
                    </a:p>
                  </a:txBody>
                  <a:tcPr/>
                </a:tc>
                <a:tc>
                  <a:txBody>
                    <a:bodyPr/>
                    <a:lstStyle/>
                    <a:p>
                      <a:pPr marL="285750" indent="-285750">
                        <a:buFont typeface="Arial" panose="020B0604020202020204" pitchFamily="34" charset="0"/>
                        <a:buChar char="•"/>
                      </a:pPr>
                      <a:r>
                        <a:rPr lang="en-US" dirty="0"/>
                        <a:t>Meningococcal</a:t>
                      </a:r>
                    </a:p>
                    <a:p>
                      <a:pPr marL="0" indent="0">
                        <a:buFont typeface="Arial" panose="020B0604020202020204" pitchFamily="34" charset="0"/>
                        <a:buNone/>
                      </a:pPr>
                      <a:r>
                        <a:rPr lang="en-US" baseline="0" dirty="0"/>
                        <a:t>       Quad [MCV4, MPSV4]</a:t>
                      </a:r>
                    </a:p>
                    <a:p>
                      <a:pPr marL="0" indent="0">
                        <a:buFont typeface="Arial" panose="020B0604020202020204" pitchFamily="34" charset="0"/>
                        <a:buNone/>
                      </a:pPr>
                      <a:r>
                        <a:rPr lang="en-US" baseline="0" dirty="0"/>
                        <a:t>        </a:t>
                      </a:r>
                      <a:r>
                        <a:rPr lang="en-US" baseline="0" dirty="0" err="1"/>
                        <a:t>MenB</a:t>
                      </a:r>
                      <a:endParaRPr lang="en-US" dirty="0"/>
                    </a:p>
                  </a:txBody>
                  <a:tcPr/>
                </a:tc>
                <a:extLst>
                  <a:ext uri="{0D108BD9-81ED-4DB2-BD59-A6C34878D82A}">
                    <a16:rowId xmlns:a16="http://schemas.microsoft.com/office/drawing/2014/main" val="3795641191"/>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A</a:t>
                      </a:r>
                    </a:p>
                  </a:txBody>
                  <a:tcPr/>
                </a:tc>
                <a:extLst>
                  <a:ext uri="{0D108BD9-81ED-4DB2-BD59-A6C34878D82A}">
                    <a16:rowId xmlns:a16="http://schemas.microsoft.com/office/drawing/2014/main" val="3965665180"/>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B</a:t>
                      </a:r>
                    </a:p>
                  </a:txBody>
                  <a:tcPr/>
                </a:tc>
                <a:extLst>
                  <a:ext uri="{0D108BD9-81ED-4DB2-BD59-A6C34878D82A}">
                    <a16:rowId xmlns:a16="http://schemas.microsoft.com/office/drawing/2014/main" val="345767422"/>
                  </a:ext>
                </a:extLst>
              </a:tr>
            </a:tbl>
          </a:graphicData>
        </a:graphic>
      </p:graphicFrame>
    </p:spTree>
    <p:custDataLst>
      <p:tags r:id="rId1"/>
    </p:custDataLst>
    <p:extLst>
      <p:ext uri="{BB962C8B-B14F-4D97-AF65-F5344CB8AC3E}">
        <p14:creationId xmlns:p14="http://schemas.microsoft.com/office/powerpoint/2010/main" val="307982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228600"/>
            <a:ext cx="8153400" cy="990600"/>
          </a:xfrm>
        </p:spPr>
        <p:txBody>
          <a:bodyPr/>
          <a:lstStyle/>
          <a:p>
            <a:r>
              <a:rPr lang="en-US" dirty="0"/>
              <a:t>Case 1</a:t>
            </a:r>
          </a:p>
        </p:txBody>
      </p:sp>
      <p:sp>
        <p:nvSpPr>
          <p:cNvPr id="3" name="Content Placeholder 2"/>
          <p:cNvSpPr>
            <a:spLocks noGrp="1"/>
          </p:cNvSpPr>
          <p:nvPr>
            <p:ph sz="quarter" idx="1"/>
          </p:nvPr>
        </p:nvSpPr>
        <p:spPr>
          <a:xfrm>
            <a:off x="447005" y="1518194"/>
            <a:ext cx="6089208" cy="4744886"/>
          </a:xfrm>
        </p:spPr>
        <p:txBody>
          <a:bodyPr>
            <a:noAutofit/>
          </a:bodyPr>
          <a:lstStyle/>
          <a:p>
            <a:r>
              <a:rPr lang="en-US" sz="2600" dirty="0"/>
              <a:t>John Francis is a 42 year old man with  diabetes and hypertension seen for a ‘routine follow-up’ of his diabetes.  </a:t>
            </a:r>
          </a:p>
          <a:p>
            <a:r>
              <a:rPr lang="en-US" sz="2600" dirty="0"/>
              <a:t>His immunization record is shown.</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sz="2600" dirty="0"/>
          </a:p>
          <a:p>
            <a:r>
              <a:rPr lang="en-US" sz="2600" i="1" dirty="0"/>
              <a:t>Which vaccines should you strongly recommend that he receive today?</a:t>
            </a:r>
          </a:p>
        </p:txBody>
      </p:sp>
      <p:pic>
        <p:nvPicPr>
          <p:cNvPr id="1026" name="Picture 2" descr="C:\Users\RebeccaG\Desktop\middle_aged_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555" y="1785803"/>
            <a:ext cx="2397966" cy="359271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911913" y="5585988"/>
            <a:ext cx="3102608" cy="597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Influenza, Pneumococcal (PPSV23), </a:t>
            </a:r>
            <a:r>
              <a:rPr lang="en-US" dirty="0" err="1"/>
              <a:t>Tdap</a:t>
            </a:r>
            <a:r>
              <a:rPr lang="en-US" dirty="0"/>
              <a:t>, Hepatitis B</a:t>
            </a:r>
          </a:p>
        </p:txBody>
      </p:sp>
      <p:sp>
        <p:nvSpPr>
          <p:cNvPr id="7" name="Rectangle 6"/>
          <p:cNvSpPr/>
          <p:nvPr/>
        </p:nvSpPr>
        <p:spPr>
          <a:xfrm>
            <a:off x="5815888" y="5486400"/>
            <a:ext cx="3294657" cy="77668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pic>
        <p:nvPicPr>
          <p:cNvPr id="5" name="Picture 4"/>
          <p:cNvPicPr>
            <a:picLocks noChangeAspect="1"/>
          </p:cNvPicPr>
          <p:nvPr/>
        </p:nvPicPr>
        <p:blipFill>
          <a:blip r:embed="rId4"/>
          <a:stretch>
            <a:fillRect/>
          </a:stretch>
        </p:blipFill>
        <p:spPr>
          <a:xfrm>
            <a:off x="228600" y="3259248"/>
            <a:ext cx="6054505" cy="1964602"/>
          </a:xfrm>
          <a:prstGeom prst="rect">
            <a:avLst/>
          </a:prstGeom>
        </p:spPr>
      </p:pic>
    </p:spTree>
    <p:extLst>
      <p:ext uri="{BB962C8B-B14F-4D97-AF65-F5344CB8AC3E}">
        <p14:creationId xmlns:p14="http://schemas.microsoft.com/office/powerpoint/2010/main" val="39757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Vaccinology: Part 1</a:t>
            </a:r>
          </a:p>
        </p:txBody>
      </p:sp>
      <p:sp>
        <p:nvSpPr>
          <p:cNvPr id="3" name="Content Placeholder 2"/>
          <p:cNvSpPr>
            <a:spLocks noGrp="1"/>
          </p:cNvSpPr>
          <p:nvPr>
            <p:ph sz="quarter" idx="1"/>
          </p:nvPr>
        </p:nvSpPr>
        <p:spPr/>
        <p:txBody>
          <a:bodyPr/>
          <a:lstStyle/>
          <a:p>
            <a:r>
              <a:rPr lang="en-US" dirty="0"/>
              <a:t>Influenza</a:t>
            </a:r>
          </a:p>
          <a:p>
            <a:r>
              <a:rPr lang="en-US" dirty="0"/>
              <a:t>Pneumococcal (PCV13, PPSV23)</a:t>
            </a:r>
          </a:p>
          <a:p>
            <a:r>
              <a:rPr lang="en-US" dirty="0" err="1"/>
              <a:t>Tdap</a:t>
            </a:r>
            <a:r>
              <a:rPr lang="en-US" dirty="0"/>
              <a:t> and Td</a:t>
            </a:r>
          </a:p>
        </p:txBody>
      </p:sp>
    </p:spTree>
    <p:extLst>
      <p:ext uri="{BB962C8B-B14F-4D97-AF65-F5344CB8AC3E}">
        <p14:creationId xmlns:p14="http://schemas.microsoft.com/office/powerpoint/2010/main" val="132995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74810"/>
            <a:ext cx="8153400" cy="990600"/>
          </a:xfrm>
        </p:spPr>
        <p:txBody>
          <a:bodyPr/>
          <a:lstStyle/>
          <a:p>
            <a:r>
              <a:rPr lang="en-US" dirty="0"/>
              <a:t>Influenza</a:t>
            </a:r>
          </a:p>
        </p:txBody>
      </p:sp>
      <p:sp>
        <p:nvSpPr>
          <p:cNvPr id="3" name="Content Placeholder 2"/>
          <p:cNvSpPr>
            <a:spLocks noGrp="1"/>
          </p:cNvSpPr>
          <p:nvPr>
            <p:ph sz="quarter" idx="1"/>
          </p:nvPr>
        </p:nvSpPr>
        <p:spPr>
          <a:xfrm>
            <a:off x="198121" y="1570742"/>
            <a:ext cx="8823618" cy="4622974"/>
          </a:xfrm>
        </p:spPr>
        <p:txBody>
          <a:bodyPr>
            <a:normAutofit fontScale="92500" lnSpcReduction="10000"/>
          </a:bodyPr>
          <a:lstStyle/>
          <a:p>
            <a:r>
              <a:rPr lang="en-US" dirty="0"/>
              <a:t>Influenza:  Orthomyxoviridae family [enveloped RNA virus]</a:t>
            </a:r>
          </a:p>
          <a:p>
            <a:pPr lvl="1"/>
            <a:r>
              <a:rPr lang="en-US" dirty="0"/>
              <a:t>3 types based on surface Ag [HA, NA] + internal structure</a:t>
            </a:r>
          </a:p>
          <a:p>
            <a:pPr lvl="2"/>
            <a:r>
              <a:rPr lang="en-US" sz="2500" dirty="0"/>
              <a:t>A:  	</a:t>
            </a:r>
            <a:r>
              <a:rPr lang="en-US" sz="2200" dirty="0"/>
              <a:t>Multiple hosts – Birds, Mammals [Man]. Many HA, NA types</a:t>
            </a:r>
          </a:p>
          <a:p>
            <a:pPr lvl="2"/>
            <a:r>
              <a:rPr lang="en-US" sz="2200" dirty="0"/>
              <a:t>B:  	Humans (only)	</a:t>
            </a:r>
          </a:p>
          <a:p>
            <a:pPr lvl="2"/>
            <a:r>
              <a:rPr lang="en-US" sz="2200" dirty="0"/>
              <a:t>C: 	Humans (only)  Mild illness ‘URI’  </a:t>
            </a:r>
          </a:p>
          <a:p>
            <a:pPr lvl="1"/>
            <a:r>
              <a:rPr lang="en-US" sz="2500" dirty="0"/>
              <a:t>Vaccinate from ‘Vaccine available’ thru ‘no disease in community’</a:t>
            </a:r>
          </a:p>
          <a:p>
            <a:r>
              <a:rPr lang="en-US" dirty="0"/>
              <a:t>Up to 50,000  deaths annually in US from Influenza</a:t>
            </a:r>
          </a:p>
          <a:p>
            <a:pPr lvl="1"/>
            <a:r>
              <a:rPr lang="en-US" dirty="0"/>
              <a:t>200K+ assoc. hospitalizations, chronic illnesses exacerbations</a:t>
            </a:r>
            <a:endParaRPr lang="en-US" baseline="30000" dirty="0"/>
          </a:p>
          <a:p>
            <a:pPr lvl="1"/>
            <a:r>
              <a:rPr lang="en-US" dirty="0"/>
              <a:t>&gt; 90% seasonal influenza M&amp;M occurs in adults &gt; 65 years</a:t>
            </a:r>
          </a:p>
          <a:p>
            <a:pPr lvl="1"/>
            <a:r>
              <a:rPr lang="en-US" dirty="0"/>
              <a:t>H3N2 strains cause greatest morbidity/mortality in adults</a:t>
            </a:r>
          </a:p>
          <a:p>
            <a:r>
              <a:rPr lang="en-US" dirty="0"/>
              <a:t>Vaccination= MOST effective intervention vs. illness, death</a:t>
            </a:r>
          </a:p>
        </p:txBody>
      </p:sp>
      <p:sp>
        <p:nvSpPr>
          <p:cNvPr id="4" name="TextBox 3"/>
          <p:cNvSpPr txBox="1"/>
          <p:nvPr/>
        </p:nvSpPr>
        <p:spPr>
          <a:xfrm>
            <a:off x="3494523" y="6460559"/>
            <a:ext cx="3724842" cy="276977"/>
          </a:xfrm>
          <a:prstGeom prst="rect">
            <a:avLst/>
          </a:prstGeom>
          <a:noFill/>
        </p:spPr>
        <p:txBody>
          <a:bodyPr wrap="square" lIns="91418" tIns="45709" rIns="91418" bIns="45709" rtlCol="0">
            <a:spAutoFit/>
          </a:bodyPr>
          <a:lstStyle/>
          <a:p>
            <a:r>
              <a:rPr lang="en-US" sz="1200" dirty="0">
                <a:latin typeface="Calibri" pitchFamily="34" charset="0"/>
                <a:hlinkClick r:id="rId4"/>
              </a:rPr>
              <a:t>http://www.cdc.gov/flu/avian/gen-info/flu-viruses.htm</a:t>
            </a:r>
            <a:r>
              <a:rPr lang="en-US" sz="1200" dirty="0">
                <a:latin typeface="Calibri" pitchFamily="34" charset="0"/>
              </a:rPr>
              <a:t> </a:t>
            </a:r>
          </a:p>
        </p:txBody>
      </p:sp>
      <p:pic>
        <p:nvPicPr>
          <p:cNvPr id="37890" name="Picture 2" descr="http://www.cdc.gov/H1N1flu/images/3D_Influenza/3D_Influenza_transparent_no_key_pieslice_sml2.gif"/>
          <p:cNvPicPr>
            <a:picLocks noChangeAspect="1" noChangeArrowheads="1"/>
          </p:cNvPicPr>
          <p:nvPr/>
        </p:nvPicPr>
        <p:blipFill>
          <a:blip r:embed="rId5" cstate="print"/>
          <a:srcRect/>
          <a:stretch>
            <a:fillRect/>
          </a:stretch>
        </p:blipFill>
        <p:spPr bwMode="auto">
          <a:xfrm>
            <a:off x="6859770" y="-92958"/>
            <a:ext cx="1704975" cy="1663700"/>
          </a:xfrm>
          <a:prstGeom prst="rect">
            <a:avLst/>
          </a:prstGeom>
          <a:noFill/>
        </p:spPr>
      </p:pic>
    </p:spTree>
    <p:custDataLst>
      <p:tags r:id="rId1"/>
    </p:custDataLst>
    <p:extLst>
      <p:ext uri="{BB962C8B-B14F-4D97-AF65-F5344CB8AC3E}">
        <p14:creationId xmlns:p14="http://schemas.microsoft.com/office/powerpoint/2010/main" val="185985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17660"/>
            <a:ext cx="8153400" cy="990600"/>
          </a:xfrm>
        </p:spPr>
        <p:txBody>
          <a:bodyPr>
            <a:normAutofit/>
          </a:bodyPr>
          <a:lstStyle/>
          <a:p>
            <a:r>
              <a:rPr lang="en-US" dirty="0"/>
              <a:t>US Influenza Vaccines =&gt; AAAA</a:t>
            </a:r>
          </a:p>
        </p:txBody>
      </p:sp>
      <p:sp>
        <p:nvSpPr>
          <p:cNvPr id="5" name="Content Placeholder 4"/>
          <p:cNvSpPr>
            <a:spLocks noGrp="1"/>
          </p:cNvSpPr>
          <p:nvPr>
            <p:ph sz="quarter" idx="1"/>
          </p:nvPr>
        </p:nvSpPr>
        <p:spPr>
          <a:xfrm>
            <a:off x="113016" y="1526940"/>
            <a:ext cx="9030984" cy="4634627"/>
          </a:xfrm>
        </p:spPr>
        <p:txBody>
          <a:bodyPr/>
          <a:lstStyle/>
          <a:p>
            <a:r>
              <a:rPr lang="en-US" sz="2600" b="1" dirty="0"/>
              <a:t>Vaccinate </a:t>
            </a:r>
            <a:r>
              <a:rPr lang="en-US" sz="2600" b="1" u="sng" dirty="0">
                <a:solidFill>
                  <a:srgbClr val="2EB135"/>
                </a:solidFill>
              </a:rPr>
              <a:t>A</a:t>
            </a:r>
            <a:r>
              <a:rPr lang="en-US" sz="2600" b="1" dirty="0"/>
              <a:t>LL </a:t>
            </a:r>
            <a:r>
              <a:rPr lang="en-US" sz="2600" b="1" u="sng" dirty="0">
                <a:solidFill>
                  <a:srgbClr val="2EB135"/>
                </a:solidFill>
              </a:rPr>
              <a:t>A</a:t>
            </a:r>
            <a:r>
              <a:rPr lang="en-US" sz="2600" b="1" dirty="0"/>
              <a:t>DULTS </a:t>
            </a:r>
            <a:r>
              <a:rPr lang="en-US" sz="2600" b="1" u="sng" dirty="0">
                <a:solidFill>
                  <a:srgbClr val="2EB135"/>
                </a:solidFill>
              </a:rPr>
              <a:t>A</a:t>
            </a:r>
            <a:r>
              <a:rPr lang="en-US" sz="2600" b="1" dirty="0"/>
              <a:t>ND kids 6+ months old </a:t>
            </a:r>
            <a:r>
              <a:rPr lang="en-US" sz="2600" b="1" u="sng" dirty="0">
                <a:solidFill>
                  <a:srgbClr val="2EB135"/>
                </a:solidFill>
              </a:rPr>
              <a:t>A</a:t>
            </a:r>
            <a:r>
              <a:rPr lang="en-US" sz="2600" b="1" dirty="0"/>
              <a:t>NNUALLY!!</a:t>
            </a:r>
          </a:p>
          <a:p>
            <a:r>
              <a:rPr lang="en-US" sz="2600" b="1" dirty="0"/>
              <a:t>IIV: ‘</a:t>
            </a:r>
            <a:r>
              <a:rPr lang="en-US" sz="2600" dirty="0"/>
              <a:t>Inactivated influenza vaccines’</a:t>
            </a:r>
          </a:p>
          <a:p>
            <a:pPr lvl="1"/>
            <a:r>
              <a:rPr lang="en-US" sz="2300" dirty="0"/>
              <a:t>Administered IM to “All comers” 6+ months old</a:t>
            </a:r>
          </a:p>
          <a:p>
            <a:r>
              <a:rPr lang="en-US" sz="2600" dirty="0"/>
              <a:t>Multiple flu vaccines approved each year</a:t>
            </a:r>
          </a:p>
          <a:p>
            <a:pPr lvl="1"/>
            <a:r>
              <a:rPr lang="en-US" sz="2300" dirty="0"/>
              <a:t>Differ: age(s) for whom approved, production method, +/- adjuvant in formulation,…</a:t>
            </a:r>
          </a:p>
          <a:p>
            <a:pPr lvl="1"/>
            <a:r>
              <a:rPr lang="en-US" sz="2300" dirty="0"/>
              <a:t>Some are </a:t>
            </a:r>
            <a:r>
              <a:rPr lang="en-US" sz="2300" b="1" dirty="0"/>
              <a:t>TRI-</a:t>
            </a:r>
            <a:r>
              <a:rPr lang="en-US" sz="2300" dirty="0" err="1"/>
              <a:t>valent</a:t>
            </a:r>
            <a:r>
              <a:rPr lang="en-US" sz="2300" dirty="0"/>
              <a:t>, others </a:t>
            </a:r>
            <a:r>
              <a:rPr lang="en-US" sz="2300" b="1" dirty="0"/>
              <a:t>QUAD-</a:t>
            </a:r>
            <a:r>
              <a:rPr lang="en-US" sz="2300" dirty="0" err="1"/>
              <a:t>rivalent</a:t>
            </a:r>
            <a:r>
              <a:rPr lang="en-US" sz="2300" dirty="0"/>
              <a:t> </a:t>
            </a:r>
          </a:p>
          <a:p>
            <a:pPr lvl="2"/>
            <a:r>
              <a:rPr lang="en-US" sz="2000" dirty="0"/>
              <a:t>NO published trials of comparative efficacy of TRI vs. QUAD</a:t>
            </a:r>
          </a:p>
          <a:p>
            <a:r>
              <a:rPr lang="en-US" sz="2700" dirty="0"/>
              <a:t>Take home message (from ACIP</a:t>
            </a:r>
            <a:r>
              <a:rPr lang="mr-IN" sz="2700" dirty="0"/>
              <a:t>…</a:t>
            </a:r>
            <a:r>
              <a:rPr lang="en-US" sz="2700" dirty="0"/>
              <a:t> and from me):</a:t>
            </a:r>
          </a:p>
          <a:p>
            <a:pPr marL="0" indent="0">
              <a:buNone/>
            </a:pPr>
            <a:r>
              <a:rPr lang="en-US" sz="2700" dirty="0"/>
              <a:t>	</a:t>
            </a:r>
            <a:r>
              <a:rPr lang="en-US" sz="2700" dirty="0">
                <a:solidFill>
                  <a:srgbClr val="FF0000"/>
                </a:solidFill>
              </a:rPr>
              <a:t>IMMUNIZE with a vaccine approved for (your) patient!</a:t>
            </a:r>
          </a:p>
        </p:txBody>
      </p:sp>
      <p:sp>
        <p:nvSpPr>
          <p:cNvPr id="4" name="TextBox 3"/>
          <p:cNvSpPr txBox="1"/>
          <p:nvPr/>
        </p:nvSpPr>
        <p:spPr>
          <a:xfrm>
            <a:off x="3469919" y="6273553"/>
            <a:ext cx="5098729" cy="738642"/>
          </a:xfrm>
          <a:prstGeom prst="rect">
            <a:avLst/>
          </a:prstGeom>
          <a:noFill/>
        </p:spPr>
        <p:txBody>
          <a:bodyPr wrap="square" lIns="91418" tIns="45709" rIns="91418" bIns="45709" rtlCol="0">
            <a:spAutoFit/>
          </a:bodyPr>
          <a:lstStyle/>
          <a:p>
            <a:r>
              <a:rPr lang="en-US" sz="1000" dirty="0">
                <a:latin typeface="Calibri" pitchFamily="34" charset="0"/>
              </a:rPr>
              <a:t># Falsey, et.al. J ID 2009, June9 [Epub]; C. Bridges CDC Personal Comm. 3/2013</a:t>
            </a:r>
          </a:p>
          <a:p>
            <a:r>
              <a:rPr lang="en-US" sz="1000" dirty="0">
                <a:latin typeface="Calibri" pitchFamily="34" charset="0"/>
              </a:rPr>
              <a:t>http://www.nejm.org/doi/full/10.1056/NEJMoa1315727  http://www.fda.gov/NewsEvents/Newsroom/PressAnnouncements/ucm474295.htm</a:t>
            </a:r>
          </a:p>
          <a:p>
            <a:endParaRPr lang="en-US" sz="1200" dirty="0">
              <a:latin typeface="Calibri" pitchFamily="34" charset="0"/>
            </a:endParaRPr>
          </a:p>
        </p:txBody>
      </p:sp>
    </p:spTree>
    <p:custDataLst>
      <p:tags r:id="rId1"/>
    </p:custDataLst>
    <p:extLst>
      <p:ext uri="{BB962C8B-B14F-4D97-AF65-F5344CB8AC3E}">
        <p14:creationId xmlns:p14="http://schemas.microsoft.com/office/powerpoint/2010/main" val="167990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63" y="228600"/>
            <a:ext cx="8310937" cy="990600"/>
          </a:xfrm>
        </p:spPr>
        <p:txBody>
          <a:bodyPr>
            <a:normAutofit fontScale="90000"/>
          </a:bodyPr>
          <a:lstStyle/>
          <a:p>
            <a:r>
              <a:rPr lang="en-US" dirty="0"/>
              <a:t>US Influenza Vaccines =&gt; AAAA (continued)</a:t>
            </a:r>
          </a:p>
        </p:txBody>
      </p:sp>
      <p:sp>
        <p:nvSpPr>
          <p:cNvPr id="3" name="Content Placeholder 2"/>
          <p:cNvSpPr>
            <a:spLocks noGrp="1"/>
          </p:cNvSpPr>
          <p:nvPr>
            <p:ph sz="quarter" idx="1"/>
          </p:nvPr>
        </p:nvSpPr>
        <p:spPr>
          <a:xfrm>
            <a:off x="211684" y="1524000"/>
            <a:ext cx="8932316" cy="4637567"/>
          </a:xfrm>
        </p:spPr>
        <p:txBody>
          <a:bodyPr/>
          <a:lstStyle/>
          <a:p>
            <a:r>
              <a:rPr lang="en-US" sz="2800" dirty="0"/>
              <a:t>Is there evidence to support a specific vaccine for my patient? </a:t>
            </a:r>
          </a:p>
          <a:p>
            <a:pPr lvl="1"/>
            <a:r>
              <a:rPr lang="en-US" sz="2000" b="1" dirty="0">
                <a:solidFill>
                  <a:srgbClr val="2EB135"/>
                </a:solidFill>
              </a:rPr>
              <a:t>SENIORS:</a:t>
            </a:r>
          </a:p>
          <a:p>
            <a:pPr lvl="2"/>
            <a:r>
              <a:rPr lang="en-US" sz="1800" b="1" dirty="0"/>
              <a:t>High-Dose IIV, </a:t>
            </a:r>
            <a:r>
              <a:rPr lang="en-US" sz="1800" b="1" dirty="0" err="1"/>
              <a:t>Adjuvanted</a:t>
            </a:r>
            <a:r>
              <a:rPr lang="en-US" sz="1800" b="1" dirty="0"/>
              <a:t> IIV</a:t>
            </a:r>
            <a:r>
              <a:rPr lang="en-US" sz="1800" dirty="0"/>
              <a:t> (TRI) are </a:t>
            </a:r>
            <a:r>
              <a:rPr lang="en-US" sz="1800" b="1" dirty="0"/>
              <a:t>at least </a:t>
            </a:r>
            <a:r>
              <a:rPr lang="en-US" sz="1800" dirty="0"/>
              <a:t>equivalent to standard vaccine </a:t>
            </a:r>
          </a:p>
          <a:p>
            <a:pPr lvl="1"/>
            <a:r>
              <a:rPr lang="en-US" sz="2000" b="1" dirty="0">
                <a:solidFill>
                  <a:srgbClr val="FF0000"/>
                </a:solidFill>
              </a:rPr>
              <a:t>ANAPHYLACTIC </a:t>
            </a:r>
            <a:r>
              <a:rPr lang="en-US" sz="2000" b="1" dirty="0">
                <a:solidFill>
                  <a:srgbClr val="2EB135"/>
                </a:solidFill>
              </a:rPr>
              <a:t>Egg Hypersensitivity/Allergy:    </a:t>
            </a:r>
            <a:r>
              <a:rPr lang="en-US" sz="2000" b="1" dirty="0">
                <a:solidFill>
                  <a:srgbClr val="FF0000"/>
                </a:solidFill>
              </a:rPr>
              <a:t>Use egg-free vaccine</a:t>
            </a:r>
          </a:p>
          <a:p>
            <a:pPr lvl="2"/>
            <a:r>
              <a:rPr lang="en-US" sz="1800" b="1" dirty="0"/>
              <a:t>Recombinant HA vaccine:</a:t>
            </a:r>
            <a:r>
              <a:rPr lang="en-US" sz="1800" dirty="0"/>
              <a:t> egg-free, all HA no NA </a:t>
            </a:r>
            <a:r>
              <a:rPr lang="en-US" sz="1800" b="1" dirty="0"/>
              <a:t>(QUAD)</a:t>
            </a:r>
          </a:p>
          <a:p>
            <a:pPr lvl="2"/>
            <a:r>
              <a:rPr lang="en-US" sz="1800" b="1" dirty="0"/>
              <a:t>Cell culture vaccine: </a:t>
            </a:r>
            <a:r>
              <a:rPr lang="en-US" sz="1800" dirty="0"/>
              <a:t>essentially egg-free (</a:t>
            </a:r>
            <a:r>
              <a:rPr lang="en-US" sz="1800" dirty="0" err="1"/>
              <a:t>femtograms</a:t>
            </a:r>
            <a:r>
              <a:rPr lang="en-US" sz="1800" dirty="0"/>
              <a:t> of egg protein) </a:t>
            </a:r>
            <a:r>
              <a:rPr lang="en-US" sz="1800" b="1" dirty="0"/>
              <a:t>(TRI)</a:t>
            </a:r>
          </a:p>
          <a:p>
            <a:pPr lvl="2"/>
            <a:r>
              <a:rPr lang="en-US" sz="1800" b="1" dirty="0"/>
              <a:t>Egg allergy is </a:t>
            </a:r>
            <a:r>
              <a:rPr lang="en-US" sz="1800" b="1" dirty="0">
                <a:solidFill>
                  <a:srgbClr val="FF0000"/>
                </a:solidFill>
              </a:rPr>
              <a:t>NOT</a:t>
            </a:r>
            <a:r>
              <a:rPr lang="en-US" sz="1800" dirty="0">
                <a:solidFill>
                  <a:srgbClr val="FF0000"/>
                </a:solidFill>
              </a:rPr>
              <a:t> </a:t>
            </a:r>
            <a:r>
              <a:rPr lang="en-US" sz="1800" b="1" dirty="0">
                <a:solidFill>
                  <a:srgbClr val="FF0000"/>
                </a:solidFill>
              </a:rPr>
              <a:t>a contraindication </a:t>
            </a:r>
            <a:r>
              <a:rPr lang="en-US" sz="1800" b="1" dirty="0"/>
              <a:t>to Influenza vaccination</a:t>
            </a:r>
          </a:p>
          <a:p>
            <a:pPr lvl="3"/>
            <a:r>
              <a:rPr lang="en-US" sz="1800" b="1" dirty="0"/>
              <a:t>If sensitivity is NOT anaphylactic, can use any vaccine. </a:t>
            </a:r>
          </a:p>
          <a:p>
            <a:pPr lvl="1"/>
            <a:r>
              <a:rPr lang="en-US" sz="2000" dirty="0"/>
              <a:t>‘</a:t>
            </a:r>
            <a:r>
              <a:rPr lang="en-US" sz="2000" b="1" dirty="0">
                <a:solidFill>
                  <a:srgbClr val="2EB135"/>
                </a:solidFill>
              </a:rPr>
              <a:t>NEEDLE-PHOBIC’+ AGE 2-49 YEARS:</a:t>
            </a:r>
          </a:p>
          <a:p>
            <a:pPr lvl="2"/>
            <a:r>
              <a:rPr lang="en-US" sz="1800" b="1" dirty="0"/>
              <a:t>LAIV: </a:t>
            </a:r>
            <a:r>
              <a:rPr lang="en-US" sz="1800" dirty="0"/>
              <a:t>Live-attenuated, cold-adapted nasal </a:t>
            </a:r>
            <a:r>
              <a:rPr lang="en-US" sz="1800" b="1" dirty="0"/>
              <a:t>(QUAD)</a:t>
            </a:r>
          </a:p>
          <a:p>
            <a:r>
              <a:rPr lang="en-US" sz="2400" b="1" dirty="0">
                <a:solidFill>
                  <a:srgbClr val="FF0000"/>
                </a:solidFill>
              </a:rPr>
              <a:t>Take home:  DON’T DELAY waiting on specific product: Vaccinate!</a:t>
            </a:r>
          </a:p>
          <a:p>
            <a:endParaRPr lang="en-US" dirty="0"/>
          </a:p>
        </p:txBody>
      </p:sp>
      <p:sp>
        <p:nvSpPr>
          <p:cNvPr id="4" name="TextBox 3"/>
          <p:cNvSpPr txBox="1"/>
          <p:nvPr/>
        </p:nvSpPr>
        <p:spPr>
          <a:xfrm>
            <a:off x="3469919" y="6273553"/>
            <a:ext cx="5098729" cy="738642"/>
          </a:xfrm>
          <a:prstGeom prst="rect">
            <a:avLst/>
          </a:prstGeom>
          <a:noFill/>
        </p:spPr>
        <p:txBody>
          <a:bodyPr wrap="square" lIns="91418" tIns="45709" rIns="91418" bIns="45709" rtlCol="0">
            <a:spAutoFit/>
          </a:bodyPr>
          <a:lstStyle/>
          <a:p>
            <a:r>
              <a:rPr lang="en-US" sz="1000" dirty="0">
                <a:latin typeface="Calibri" pitchFamily="34" charset="0"/>
              </a:rPr>
              <a:t># Falsey, et.al. J ID 2009, June9 [Epub]; C. Bridges CDC Personal Comm. 3/2013</a:t>
            </a:r>
          </a:p>
          <a:p>
            <a:r>
              <a:rPr lang="en-US" sz="1000" dirty="0">
                <a:latin typeface="Calibri" pitchFamily="34" charset="0"/>
              </a:rPr>
              <a:t>http://www.nejm.org/doi/full/10.1056/NEJMoa1315727  http://www.fda.gov/NewsEvents/Newsroom/PressAnnouncements/ucm474295.htm</a:t>
            </a:r>
          </a:p>
          <a:p>
            <a:endParaRPr lang="en-US" sz="1200" dirty="0">
              <a:latin typeface="Calibri" pitchFamily="34" charset="0"/>
            </a:endParaRPr>
          </a:p>
        </p:txBody>
      </p:sp>
    </p:spTree>
    <p:extLst>
      <p:ext uri="{BB962C8B-B14F-4D97-AF65-F5344CB8AC3E}">
        <p14:creationId xmlns:p14="http://schemas.microsoft.com/office/powerpoint/2010/main" val="138086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75" y="147915"/>
            <a:ext cx="8153400" cy="990600"/>
          </a:xfrm>
        </p:spPr>
        <p:txBody>
          <a:bodyPr/>
          <a:lstStyle/>
          <a:p>
            <a:r>
              <a:rPr lang="en-US" dirty="0"/>
              <a:t>Influenza Vaccine Priorities</a:t>
            </a:r>
          </a:p>
        </p:txBody>
      </p:sp>
      <p:sp>
        <p:nvSpPr>
          <p:cNvPr id="3" name="Content Placeholder 2"/>
          <p:cNvSpPr>
            <a:spLocks noGrp="1"/>
          </p:cNvSpPr>
          <p:nvPr>
            <p:ph sz="quarter" idx="1"/>
          </p:nvPr>
        </p:nvSpPr>
        <p:spPr>
          <a:xfrm>
            <a:off x="570292" y="1589566"/>
            <a:ext cx="8382037" cy="4735033"/>
          </a:xfrm>
        </p:spPr>
        <p:txBody>
          <a:bodyPr>
            <a:normAutofit fontScale="85000" lnSpcReduction="20000"/>
          </a:bodyPr>
          <a:lstStyle/>
          <a:p>
            <a:r>
              <a:rPr lang="en-US" b="1" dirty="0"/>
              <a:t>ALL 6 MONTHS AND OLDER + DON’T WANT THE FLU</a:t>
            </a:r>
          </a:p>
          <a:p>
            <a:r>
              <a:rPr lang="en-US" b="1" dirty="0"/>
              <a:t>HEALTHCARE WORKERS</a:t>
            </a:r>
          </a:p>
          <a:p>
            <a:pPr lvl="1"/>
            <a:r>
              <a:rPr lang="en-US" dirty="0"/>
              <a:t>High risk for disease (symptomatic and asymptomatic)</a:t>
            </a:r>
          </a:p>
          <a:p>
            <a:pPr lvl="1"/>
            <a:r>
              <a:rPr lang="en-US" dirty="0"/>
              <a:t>High risk for transmission</a:t>
            </a:r>
          </a:p>
          <a:p>
            <a:pPr lvl="1"/>
            <a:r>
              <a:rPr lang="en-US" dirty="0"/>
              <a:t>If sick, not available to provide healthcare…</a:t>
            </a:r>
          </a:p>
          <a:p>
            <a:r>
              <a:rPr lang="en-US" b="1" dirty="0"/>
              <a:t>PATIENTS AT HIGHEST RISK (Spread +/- SEVERE ILLNESS)</a:t>
            </a:r>
          </a:p>
          <a:p>
            <a:pPr lvl="1"/>
            <a:r>
              <a:rPr lang="en-US" dirty="0"/>
              <a:t>Pregnant women</a:t>
            </a:r>
          </a:p>
          <a:p>
            <a:pPr lvl="1"/>
            <a:r>
              <a:rPr lang="en-US" dirty="0"/>
              <a:t>Newborns and children &lt; 2 years</a:t>
            </a:r>
          </a:p>
          <a:p>
            <a:pPr lvl="1"/>
            <a:r>
              <a:rPr lang="en-US" dirty="0"/>
              <a:t>Ade 65+ years</a:t>
            </a:r>
          </a:p>
          <a:p>
            <a:pPr lvl="1"/>
            <a:r>
              <a:rPr lang="en-US" dirty="0"/>
              <a:t>“Medical Comorbidities” (including BMI 40+ kg/m</a:t>
            </a:r>
            <a:r>
              <a:rPr lang="en-US" baseline="30000" dirty="0"/>
              <a:t>2</a:t>
            </a:r>
            <a:r>
              <a:rPr lang="en-US" dirty="0"/>
              <a:t>)</a:t>
            </a:r>
          </a:p>
          <a:p>
            <a:pPr lvl="1"/>
            <a:r>
              <a:rPr lang="en-US" dirty="0" err="1"/>
              <a:t>Immunecompromise</a:t>
            </a:r>
            <a:endParaRPr lang="en-US" dirty="0"/>
          </a:p>
          <a:p>
            <a:pPr lvl="1"/>
            <a:r>
              <a:rPr lang="en-US" dirty="0"/>
              <a:t>Household contacts of high-risk</a:t>
            </a:r>
          </a:p>
          <a:p>
            <a:pPr lvl="1"/>
            <a:r>
              <a:rPr lang="en-US" dirty="0"/>
              <a:t>Long-term care, institutionalized, crowded living conditions</a:t>
            </a:r>
          </a:p>
        </p:txBody>
      </p:sp>
      <p:sp>
        <p:nvSpPr>
          <p:cNvPr id="4" name="TextBox 3"/>
          <p:cNvSpPr txBox="1"/>
          <p:nvPr/>
        </p:nvSpPr>
        <p:spPr>
          <a:xfrm>
            <a:off x="3666565" y="6394091"/>
            <a:ext cx="4204447" cy="276977"/>
          </a:xfrm>
          <a:prstGeom prst="rect">
            <a:avLst/>
          </a:prstGeom>
          <a:noFill/>
        </p:spPr>
        <p:txBody>
          <a:bodyPr wrap="square" lIns="91418" tIns="45709" rIns="91418" bIns="45709" rtlCol="0">
            <a:spAutoFit/>
          </a:bodyPr>
          <a:lstStyle/>
          <a:p>
            <a:r>
              <a:rPr lang="en-US" sz="1200" dirty="0">
                <a:latin typeface="Calibri" pitchFamily="34" charset="0"/>
                <a:hlinkClick r:id="rId3"/>
              </a:rPr>
              <a:t>http://www.cdc.gov/vaccines/pubs/vis/downloads/vis-flu.pdf</a:t>
            </a:r>
            <a:r>
              <a:rPr lang="en-US" sz="1200" dirty="0">
                <a:latin typeface="Calibri" pitchFamily="34" charset="0"/>
              </a:rPr>
              <a:t> </a:t>
            </a:r>
          </a:p>
        </p:txBody>
      </p:sp>
    </p:spTree>
    <p:custDataLst>
      <p:tags r:id="rId1"/>
    </p:custDataLst>
    <p:extLst>
      <p:ext uri="{BB962C8B-B14F-4D97-AF65-F5344CB8AC3E}">
        <p14:creationId xmlns:p14="http://schemas.microsoft.com/office/powerpoint/2010/main" val="51946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47915"/>
            <a:ext cx="8153400" cy="990600"/>
          </a:xfrm>
        </p:spPr>
        <p:txBody>
          <a:bodyPr/>
          <a:lstStyle/>
          <a:p>
            <a:r>
              <a:rPr lang="en-US" dirty="0"/>
              <a:t>Influenza ‘Nuts and Bolts’</a:t>
            </a:r>
            <a:endParaRPr lang="en-US" baseline="30000" dirty="0"/>
          </a:p>
        </p:txBody>
      </p:sp>
      <p:sp>
        <p:nvSpPr>
          <p:cNvPr id="3" name="Content Placeholder 2"/>
          <p:cNvSpPr>
            <a:spLocks noGrp="1"/>
          </p:cNvSpPr>
          <p:nvPr>
            <p:ph sz="quarter" idx="1"/>
          </p:nvPr>
        </p:nvSpPr>
        <p:spPr>
          <a:xfrm>
            <a:off x="244443" y="1524001"/>
            <a:ext cx="8745647" cy="4800600"/>
          </a:xfrm>
        </p:spPr>
        <p:txBody>
          <a:bodyPr>
            <a:normAutofit fontScale="77500" lnSpcReduction="20000"/>
          </a:bodyPr>
          <a:lstStyle/>
          <a:p>
            <a:r>
              <a:rPr lang="en-US" b="1" dirty="0"/>
              <a:t>IIV:  </a:t>
            </a:r>
            <a:r>
              <a:rPr lang="en-US" b="1" u="sng" dirty="0"/>
              <a:t>1 dose</a:t>
            </a:r>
            <a:r>
              <a:rPr lang="en-US" b="1" dirty="0"/>
              <a:t> for adults </a:t>
            </a:r>
            <a:r>
              <a:rPr lang="en-US" dirty="0"/>
              <a:t>(and children 9+ years)</a:t>
            </a:r>
          </a:p>
          <a:p>
            <a:pPr lvl="1"/>
            <a:r>
              <a:rPr lang="en-US" dirty="0"/>
              <a:t>Regardless of vaccine selected</a:t>
            </a:r>
          </a:p>
          <a:p>
            <a:pPr lvl="1"/>
            <a:r>
              <a:rPr lang="en-US" sz="2400" dirty="0"/>
              <a:t>LAIV </a:t>
            </a:r>
            <a:r>
              <a:rPr lang="en-US" sz="2400" u="sng" dirty="0"/>
              <a:t>may</a:t>
            </a:r>
            <a:r>
              <a:rPr lang="en-US" sz="2400" dirty="0"/>
              <a:t> be safely used in MOST HC settings as alternative to TIV</a:t>
            </a:r>
          </a:p>
          <a:p>
            <a:pPr lvl="1"/>
            <a:r>
              <a:rPr lang="en-US" sz="2400" i="1" dirty="0"/>
              <a:t>Kids &lt; 9 years, 1st vaccine season:  2 doses 4+ weeks apart</a:t>
            </a:r>
          </a:p>
          <a:p>
            <a:r>
              <a:rPr lang="en-US" b="1" dirty="0"/>
              <a:t>Vaccine effectiveness is multifactorial </a:t>
            </a:r>
          </a:p>
          <a:p>
            <a:pPr lvl="1"/>
            <a:r>
              <a:rPr lang="en-US" dirty="0"/>
              <a:t>Match b</a:t>
            </a:r>
            <a:r>
              <a:rPr lang="en-US" sz="2400" dirty="0"/>
              <a:t>etween ‘disease’ and ‘vaccine’ strains</a:t>
            </a:r>
          </a:p>
          <a:p>
            <a:pPr lvl="1"/>
            <a:r>
              <a:rPr lang="en-US" sz="2400" dirty="0"/>
              <a:t>~2 weeks following vaccine to develop immunity</a:t>
            </a:r>
          </a:p>
          <a:p>
            <a:pPr lvl="1"/>
            <a:r>
              <a:rPr lang="en-US" sz="2400" dirty="0"/>
              <a:t>Cited efficacy may not reflect all benefits </a:t>
            </a:r>
          </a:p>
          <a:p>
            <a:pPr lvl="2"/>
            <a:r>
              <a:rPr lang="en-US" sz="2100" dirty="0"/>
              <a:t>reduction in severe illness, deaths, hospitalization</a:t>
            </a:r>
          </a:p>
          <a:p>
            <a:pPr lvl="1"/>
            <a:r>
              <a:rPr lang="en-US" sz="2400" dirty="0"/>
              <a:t>Patient ‘substrate’ estimates:  </a:t>
            </a:r>
          </a:p>
          <a:p>
            <a:pPr lvl="2"/>
            <a:r>
              <a:rPr lang="en-US" sz="2100" dirty="0"/>
              <a:t>‘Healthy young &lt; 65’ at ~60 – 80% v. ‘Sick older &gt; 65’ at 30-40%             </a:t>
            </a:r>
            <a:endParaRPr lang="en-US" sz="2100" baseline="30000" dirty="0"/>
          </a:p>
          <a:p>
            <a:r>
              <a:rPr lang="en-US" b="1" dirty="0"/>
              <a:t>What does the future hold???</a:t>
            </a:r>
          </a:p>
          <a:p>
            <a:pPr lvl="1"/>
            <a:r>
              <a:rPr lang="en-US" dirty="0"/>
              <a:t>Influenza Pandemics (shift or reassortment with avian, porcine virus)</a:t>
            </a:r>
            <a:endParaRPr lang="en-US" sz="2400" dirty="0"/>
          </a:p>
          <a:p>
            <a:pPr lvl="1"/>
            <a:r>
              <a:rPr lang="en-US" sz="2400" dirty="0"/>
              <a:t>Universal Influenza vaccine</a:t>
            </a:r>
          </a:p>
          <a:p>
            <a:pPr lvl="1"/>
            <a:r>
              <a:rPr lang="en-US" sz="2400" dirty="0"/>
              <a:t>Novel vaccine delivery systems</a:t>
            </a:r>
          </a:p>
        </p:txBody>
      </p:sp>
      <p:sp>
        <p:nvSpPr>
          <p:cNvPr id="4" name="TextBox 3"/>
          <p:cNvSpPr txBox="1"/>
          <p:nvPr/>
        </p:nvSpPr>
        <p:spPr>
          <a:xfrm>
            <a:off x="3362525" y="6248350"/>
            <a:ext cx="5700790" cy="646309"/>
          </a:xfrm>
          <a:prstGeom prst="rect">
            <a:avLst/>
          </a:prstGeom>
          <a:noFill/>
        </p:spPr>
        <p:txBody>
          <a:bodyPr wrap="square" lIns="91418" tIns="45709" rIns="91418" bIns="45709" rtlCol="0">
            <a:spAutoFit/>
          </a:bodyPr>
          <a:lstStyle/>
          <a:p>
            <a:r>
              <a:rPr lang="en-US" sz="900" u="sng" dirty="0">
                <a:latin typeface="Calibri" pitchFamily="34" charset="0"/>
              </a:rPr>
              <a:t>http://www.cdc.gov/vaccines/pubs/vis/downloads/vis-flu.pdf </a:t>
            </a:r>
          </a:p>
          <a:p>
            <a:r>
              <a:rPr lang="en-US" sz="900" u="sng" dirty="0">
                <a:latin typeface="Calibri" pitchFamily="34" charset="0"/>
                <a:hlinkClick r:id="rId4"/>
              </a:rPr>
              <a:t>http://www.premierinc.com/all/safety/safety-share/12-05-downloads/03-shea-hcw-flu-position-paper.pdf</a:t>
            </a:r>
            <a:r>
              <a:rPr lang="en-US" sz="900" dirty="0">
                <a:latin typeface="Calibri" pitchFamily="34" charset="0"/>
              </a:rPr>
              <a:t> . </a:t>
            </a:r>
            <a:r>
              <a:rPr lang="en-US" sz="900" dirty="0" err="1">
                <a:latin typeface="Calibri" pitchFamily="34" charset="0"/>
              </a:rPr>
              <a:t>DiazGranados</a:t>
            </a:r>
            <a:r>
              <a:rPr lang="en-US" sz="900" dirty="0">
                <a:latin typeface="Calibri" pitchFamily="34" charset="0"/>
              </a:rPr>
              <a:t>, et.al. NEJM 371(7), August 14, 2014.</a:t>
            </a:r>
            <a:endParaRPr lang="en-US" sz="900" u="sng" dirty="0">
              <a:latin typeface="Calibri" pitchFamily="34" charset="0"/>
            </a:endParaRPr>
          </a:p>
          <a:p>
            <a:r>
              <a:rPr lang="en-US" sz="900" u="sng" dirty="0">
                <a:latin typeface="Calibri" pitchFamily="34" charset="0"/>
              </a:rPr>
              <a:t>https://cc.readytalk.com/cc/s/meetingArchive?eventId=rtv7rz2szhrw</a:t>
            </a:r>
          </a:p>
        </p:txBody>
      </p:sp>
      <p:pic>
        <p:nvPicPr>
          <p:cNvPr id="5" name="Picture 4"/>
          <p:cNvPicPr>
            <a:picLocks noChangeAspect="1"/>
          </p:cNvPicPr>
          <p:nvPr/>
        </p:nvPicPr>
        <p:blipFill>
          <a:blip r:embed="rId5"/>
          <a:stretch>
            <a:fillRect/>
          </a:stretch>
        </p:blipFill>
        <p:spPr>
          <a:xfrm>
            <a:off x="6930960" y="0"/>
            <a:ext cx="2213040" cy="2133785"/>
          </a:xfrm>
          <a:prstGeom prst="rect">
            <a:avLst/>
          </a:prstGeom>
        </p:spPr>
      </p:pic>
    </p:spTree>
    <p:custDataLst>
      <p:tags r:id="rId1"/>
    </p:custDataLst>
    <p:extLst>
      <p:ext uri="{BB962C8B-B14F-4D97-AF65-F5344CB8AC3E}">
        <p14:creationId xmlns:p14="http://schemas.microsoft.com/office/powerpoint/2010/main" val="203846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00025"/>
            <a:ext cx="8153400" cy="990600"/>
          </a:xfrm>
        </p:spPr>
        <p:txBody>
          <a:bodyPr/>
          <a:lstStyle/>
          <a:p>
            <a:r>
              <a:rPr lang="en-US"/>
              <a:t>Overview	</a:t>
            </a:r>
            <a:endParaRPr lang="en-US" dirty="0"/>
          </a:p>
        </p:txBody>
      </p:sp>
      <p:sp>
        <p:nvSpPr>
          <p:cNvPr id="3" name="Content Placeholder 2"/>
          <p:cNvSpPr>
            <a:spLocks noGrp="1"/>
          </p:cNvSpPr>
          <p:nvPr>
            <p:ph sz="quarter" idx="1"/>
          </p:nvPr>
        </p:nvSpPr>
        <p:spPr>
          <a:xfrm>
            <a:off x="565898" y="1477752"/>
            <a:ext cx="8159002" cy="4572000"/>
          </a:xfrm>
        </p:spPr>
        <p:txBody>
          <a:bodyPr>
            <a:normAutofit lnSpcReduction="10000"/>
          </a:bodyPr>
          <a:lstStyle/>
          <a:p>
            <a:r>
              <a:rPr lang="en-US" dirty="0"/>
              <a:t>Module 1 – Science of Adult Immunization</a:t>
            </a:r>
          </a:p>
          <a:p>
            <a:pPr lvl="1"/>
            <a:r>
              <a:rPr lang="en-US" dirty="0"/>
              <a:t>Adult Immunization Rates</a:t>
            </a:r>
          </a:p>
          <a:p>
            <a:pPr lvl="1"/>
            <a:r>
              <a:rPr lang="en-US" dirty="0"/>
              <a:t>ACIP Recommended Adult Vaccine Schedule</a:t>
            </a:r>
          </a:p>
          <a:p>
            <a:pPr lvl="1"/>
            <a:r>
              <a:rPr lang="en-US" dirty="0"/>
              <a:t>Vaccination Among Special Populations:</a:t>
            </a:r>
          </a:p>
          <a:p>
            <a:pPr lvl="2"/>
            <a:r>
              <a:rPr lang="en-US" dirty="0"/>
              <a:t>Diabetics</a:t>
            </a:r>
          </a:p>
          <a:p>
            <a:pPr lvl="2"/>
            <a:r>
              <a:rPr lang="en-US" dirty="0"/>
              <a:t>Healthcare workers</a:t>
            </a:r>
          </a:p>
          <a:p>
            <a:pPr lvl="2"/>
            <a:r>
              <a:rPr lang="en-US" dirty="0"/>
              <a:t>Pregnant women</a:t>
            </a:r>
          </a:p>
          <a:p>
            <a:pPr lvl="2"/>
            <a:r>
              <a:rPr lang="en-US" dirty="0"/>
              <a:t>The elderly</a:t>
            </a:r>
          </a:p>
          <a:p>
            <a:r>
              <a:rPr lang="en-US" dirty="0">
                <a:solidFill>
                  <a:schemeClr val="bg1">
                    <a:lumMod val="65000"/>
                  </a:schemeClr>
                </a:solidFill>
              </a:rPr>
              <a:t>Module 2 – Quality Improvement in Adult Immunization</a:t>
            </a:r>
          </a:p>
        </p:txBody>
      </p:sp>
    </p:spTree>
    <p:extLst>
      <p:ext uri="{BB962C8B-B14F-4D97-AF65-F5344CB8AC3E}">
        <p14:creationId xmlns:p14="http://schemas.microsoft.com/office/powerpoint/2010/main" val="104566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06859" y="182934"/>
            <a:ext cx="8153400" cy="990600"/>
          </a:xfrm>
        </p:spPr>
        <p:txBody>
          <a:bodyPr>
            <a:normAutofit/>
          </a:bodyPr>
          <a:lstStyle/>
          <a:p>
            <a:r>
              <a:rPr lang="en-US" sz="4400" dirty="0"/>
              <a:t>Influenza</a:t>
            </a:r>
            <a:r>
              <a:rPr lang="en-US" dirty="0"/>
              <a:t>	 </a:t>
            </a:r>
            <a:r>
              <a:rPr lang="en-US" sz="2800" dirty="0"/>
              <a:t>TEST YOUR KNOWLEDGE</a:t>
            </a:r>
            <a:r>
              <a:rPr lang="en-US" dirty="0"/>
              <a:t>	Q1</a:t>
            </a:r>
          </a:p>
        </p:txBody>
      </p:sp>
      <p:sp>
        <p:nvSpPr>
          <p:cNvPr id="3" name="Content Placeholder 2"/>
          <p:cNvSpPr>
            <a:spLocks noGrp="1"/>
          </p:cNvSpPr>
          <p:nvPr>
            <p:ph sz="quarter" idx="1"/>
          </p:nvPr>
        </p:nvSpPr>
        <p:spPr>
          <a:xfrm>
            <a:off x="486783" y="1480081"/>
            <a:ext cx="8345195" cy="4756954"/>
          </a:xfrm>
        </p:spPr>
        <p:txBody>
          <a:bodyPr/>
          <a:lstStyle/>
          <a:p>
            <a:pPr marL="0" indent="0">
              <a:buNone/>
            </a:pPr>
            <a:r>
              <a:rPr lang="en-US" sz="2600" dirty="0"/>
              <a:t>You are seeing a 72 year old man with diabetes and coronary disease in clinic for follow-up.  He has a history of egg allergy (anaphylaxis). Which of the following is correct re: influenza vaccination in this man?</a:t>
            </a:r>
          </a:p>
          <a:p>
            <a:pPr marL="514350" indent="-514350">
              <a:buAutoNum type="alphaLcPeriod"/>
            </a:pPr>
            <a:r>
              <a:rPr lang="en-US" sz="2600" dirty="0"/>
              <a:t>Administer </a:t>
            </a:r>
            <a:r>
              <a:rPr lang="en-US" sz="2600" u="sng" dirty="0"/>
              <a:t>any</a:t>
            </a:r>
            <a:r>
              <a:rPr lang="en-US" sz="2600" dirty="0"/>
              <a:t> influenza vaccine, the risk is negligible</a:t>
            </a:r>
          </a:p>
          <a:p>
            <a:pPr marL="514350" indent="-514350">
              <a:buAutoNum type="alphaLcPeriod"/>
            </a:pPr>
            <a:r>
              <a:rPr lang="en-US" sz="2600" dirty="0"/>
              <a:t>Administer LAIV [nasal vaccine]</a:t>
            </a:r>
          </a:p>
          <a:p>
            <a:pPr marL="514350" indent="-514350">
              <a:buAutoNum type="alphaLcPeriod"/>
            </a:pPr>
            <a:r>
              <a:rPr lang="en-US" sz="2600" dirty="0"/>
              <a:t>You should administer </a:t>
            </a:r>
            <a:r>
              <a:rPr lang="en-US" sz="2600" dirty="0" err="1"/>
              <a:t>hdIIV</a:t>
            </a:r>
            <a:endParaRPr lang="en-US" sz="2600" dirty="0"/>
          </a:p>
          <a:p>
            <a:pPr marL="514350" indent="-514350">
              <a:buAutoNum type="alphaLcPeriod"/>
            </a:pPr>
            <a:r>
              <a:rPr lang="en-US" sz="2600" dirty="0"/>
              <a:t>You should administer RIV			   	</a:t>
            </a:r>
            <a:endParaRPr lang="en-US" sz="2600" b="1" dirty="0">
              <a:solidFill>
                <a:srgbClr val="92D050"/>
              </a:solidFill>
            </a:endParaRPr>
          </a:p>
          <a:p>
            <a:pPr marL="514350" indent="-514350">
              <a:buAutoNum type="alphaLcPeriod"/>
            </a:pPr>
            <a:r>
              <a:rPr lang="en-US" sz="2600" dirty="0"/>
              <a:t>Do NOT administer influenza vaccine, it is contraindicated in severe egg allergy.</a:t>
            </a:r>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a:p>
            <a:pPr marL="514350" indent="-514350">
              <a:buAutoNum type="alphaLcPeriod"/>
            </a:pPr>
            <a:endParaRPr lang="en-US" dirty="0"/>
          </a:p>
        </p:txBody>
      </p:sp>
      <p:sp>
        <p:nvSpPr>
          <p:cNvPr id="5" name="TextBox 4"/>
          <p:cNvSpPr txBox="1"/>
          <p:nvPr/>
        </p:nvSpPr>
        <p:spPr>
          <a:xfrm>
            <a:off x="7329414" y="4213487"/>
            <a:ext cx="1614889" cy="1477328"/>
          </a:xfrm>
          <a:prstGeom prst="rect">
            <a:avLst/>
          </a:prstGeom>
          <a:noFill/>
        </p:spPr>
        <p:txBody>
          <a:bodyPr wrap="square" rtlCol="0">
            <a:spAutoFit/>
          </a:bodyPr>
          <a:lstStyle/>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00B050"/>
                </a:solidFill>
              </a:rPr>
              <a:t>CORRECT</a:t>
            </a:r>
          </a:p>
          <a:p>
            <a:pPr marL="342900" indent="-342900">
              <a:buAutoNum type="alphaLcPeriod"/>
            </a:pPr>
            <a:r>
              <a:rPr lang="en-US" dirty="0">
                <a:solidFill>
                  <a:srgbClr val="FF0000"/>
                </a:solidFill>
              </a:rPr>
              <a:t>NO</a:t>
            </a:r>
          </a:p>
        </p:txBody>
      </p:sp>
      <p:sp>
        <p:nvSpPr>
          <p:cNvPr id="4" name="Rectangle 3"/>
          <p:cNvSpPr/>
          <p:nvPr/>
        </p:nvSpPr>
        <p:spPr>
          <a:xfrm>
            <a:off x="7329414" y="4046483"/>
            <a:ext cx="1614889" cy="1974308"/>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40765777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06859" y="182934"/>
            <a:ext cx="8153400" cy="990600"/>
          </a:xfrm>
        </p:spPr>
        <p:txBody>
          <a:bodyPr>
            <a:normAutofit/>
          </a:bodyPr>
          <a:lstStyle/>
          <a:p>
            <a:r>
              <a:rPr lang="en-US" sz="4400" dirty="0"/>
              <a:t>Influenza</a:t>
            </a:r>
            <a:r>
              <a:rPr lang="en-US" dirty="0"/>
              <a:t>	 </a:t>
            </a:r>
            <a:r>
              <a:rPr lang="en-US" sz="2800" dirty="0"/>
              <a:t>TEST YOUR KNOWLEDGE</a:t>
            </a:r>
            <a:r>
              <a:rPr lang="en-US" dirty="0"/>
              <a:t>	Q2</a:t>
            </a:r>
          </a:p>
        </p:txBody>
      </p:sp>
      <p:sp>
        <p:nvSpPr>
          <p:cNvPr id="3" name="Content Placeholder 2"/>
          <p:cNvSpPr>
            <a:spLocks noGrp="1"/>
          </p:cNvSpPr>
          <p:nvPr>
            <p:ph sz="quarter" idx="1"/>
          </p:nvPr>
        </p:nvSpPr>
        <p:spPr>
          <a:xfrm>
            <a:off x="427617" y="1538345"/>
            <a:ext cx="7555900" cy="4638619"/>
          </a:xfrm>
        </p:spPr>
        <p:txBody>
          <a:bodyPr>
            <a:normAutofit fontScale="85000" lnSpcReduction="20000"/>
          </a:bodyPr>
          <a:lstStyle/>
          <a:p>
            <a:pPr marL="0" indent="0">
              <a:buNone/>
            </a:pPr>
            <a:r>
              <a:rPr lang="en-US" dirty="0"/>
              <a:t>A 75 year old man with multiple medical issues comes into your clinic.  He tells you that he is spending much of his time in the Nursing Home with his wife.  What vaccine do you recommend to protect him (and her) from influenza?</a:t>
            </a:r>
          </a:p>
          <a:p>
            <a:pPr marL="514350" indent="-514350">
              <a:buAutoNum type="alphaLcPeriod"/>
            </a:pPr>
            <a:r>
              <a:rPr lang="en-US" dirty="0"/>
              <a:t>Standard Influenza vaccine				</a:t>
            </a:r>
          </a:p>
          <a:p>
            <a:pPr marL="514350" indent="-514350">
              <a:buAutoNum type="alphaLcPeriod"/>
            </a:pPr>
            <a:r>
              <a:rPr lang="en-US" dirty="0"/>
              <a:t>High-Dose Influenza vaccine</a:t>
            </a:r>
          </a:p>
          <a:p>
            <a:pPr marL="514350" indent="-514350">
              <a:buAutoNum type="alphaLcPeriod"/>
            </a:pPr>
            <a:r>
              <a:rPr lang="en-US" dirty="0"/>
              <a:t>Recombinant Influenza vaccine</a:t>
            </a:r>
          </a:p>
          <a:p>
            <a:pPr marL="514350" indent="-514350">
              <a:buAutoNum type="alphaLcPeriod"/>
            </a:pPr>
            <a:r>
              <a:rPr lang="en-US" dirty="0"/>
              <a:t>Doesn’t matter which vaccine, just get flu vaccine into his arm!</a:t>
            </a:r>
          </a:p>
          <a:p>
            <a:pPr marL="514350" indent="-514350">
              <a:buAutoNum type="alphaLcPeriod"/>
            </a:pPr>
            <a:r>
              <a:rPr lang="en-US" dirty="0"/>
              <a:t>Vaccinate early in season and revaccinate late in season to assure adequate protection through season</a:t>
            </a:r>
          </a:p>
        </p:txBody>
      </p:sp>
      <p:sp>
        <p:nvSpPr>
          <p:cNvPr id="4" name="TextBox 3"/>
          <p:cNvSpPr txBox="1"/>
          <p:nvPr/>
        </p:nvSpPr>
        <p:spPr>
          <a:xfrm>
            <a:off x="7831248" y="3070084"/>
            <a:ext cx="1312752" cy="2246769"/>
          </a:xfrm>
          <a:prstGeom prst="rect">
            <a:avLst/>
          </a:prstGeom>
          <a:noFill/>
        </p:spPr>
        <p:txBody>
          <a:bodyPr wrap="square" rtlCol="0">
            <a:spAutoFit/>
          </a:bodyPr>
          <a:lstStyle/>
          <a:p>
            <a:pPr marL="514350" indent="-514350">
              <a:buFont typeface="+mj-lt"/>
              <a:buAutoNum type="alphaLcPeriod"/>
            </a:pPr>
            <a:r>
              <a:rPr lang="en-US" sz="2800" dirty="0">
                <a:solidFill>
                  <a:schemeClr val="accent6">
                    <a:lumMod val="40000"/>
                    <a:lumOff val="60000"/>
                  </a:schemeClr>
                </a:solidFill>
              </a:rPr>
              <a:t>OK</a:t>
            </a:r>
          </a:p>
          <a:p>
            <a:pPr marL="514350" indent="-514350">
              <a:buFont typeface="+mj-lt"/>
              <a:buAutoNum type="alphaLcPeriod"/>
            </a:pPr>
            <a:r>
              <a:rPr lang="en-US" sz="2800" dirty="0">
                <a:solidFill>
                  <a:srgbClr val="00B050"/>
                </a:solidFill>
              </a:rPr>
              <a:t>Best</a:t>
            </a:r>
          </a:p>
          <a:p>
            <a:pPr marL="514350" indent="-514350">
              <a:buFont typeface="+mj-lt"/>
              <a:buAutoNum type="alphaLcPeriod"/>
            </a:pPr>
            <a:r>
              <a:rPr lang="en-US" sz="2800" dirty="0">
                <a:solidFill>
                  <a:schemeClr val="accent6">
                    <a:lumMod val="40000"/>
                    <a:lumOff val="60000"/>
                  </a:schemeClr>
                </a:solidFill>
              </a:rPr>
              <a:t>OK</a:t>
            </a:r>
          </a:p>
          <a:p>
            <a:pPr marL="514350" indent="-514350">
              <a:buFont typeface="+mj-lt"/>
              <a:buAutoNum type="alphaLcPeriod"/>
            </a:pPr>
            <a:r>
              <a:rPr lang="en-US" sz="2800" dirty="0">
                <a:solidFill>
                  <a:schemeClr val="accent6">
                    <a:lumMod val="40000"/>
                    <a:lumOff val="60000"/>
                  </a:schemeClr>
                </a:solidFill>
              </a:rPr>
              <a:t>OK</a:t>
            </a:r>
          </a:p>
          <a:p>
            <a:pPr marL="514350" indent="-514350">
              <a:buFont typeface="+mj-lt"/>
              <a:buAutoNum type="alphaLcPeriod"/>
            </a:pPr>
            <a:r>
              <a:rPr lang="en-US" sz="2800" dirty="0">
                <a:solidFill>
                  <a:srgbClr val="FF0000"/>
                </a:solidFill>
              </a:rPr>
              <a:t>NO</a:t>
            </a:r>
          </a:p>
        </p:txBody>
      </p:sp>
      <p:sp>
        <p:nvSpPr>
          <p:cNvPr id="5" name="Rectangle 4"/>
          <p:cNvSpPr/>
          <p:nvPr/>
        </p:nvSpPr>
        <p:spPr>
          <a:xfrm>
            <a:off x="7735697" y="2897961"/>
            <a:ext cx="1312752" cy="2418892"/>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6496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4400" dirty="0"/>
              <a:t>Influenza</a:t>
            </a:r>
            <a:r>
              <a:rPr lang="en-US" dirty="0"/>
              <a:t>	 </a:t>
            </a:r>
            <a:r>
              <a:rPr lang="en-US" sz="2800" dirty="0"/>
              <a:t>TEST YOUR KNOWLEDGE</a:t>
            </a:r>
            <a:r>
              <a:rPr lang="en-US" dirty="0"/>
              <a:t>	Q3</a:t>
            </a:r>
          </a:p>
        </p:txBody>
      </p:sp>
      <p:sp>
        <p:nvSpPr>
          <p:cNvPr id="3" name="Content Placeholder 2"/>
          <p:cNvSpPr>
            <a:spLocks noGrp="1"/>
          </p:cNvSpPr>
          <p:nvPr>
            <p:ph sz="quarter" idx="1"/>
          </p:nvPr>
        </p:nvSpPr>
        <p:spPr>
          <a:xfrm>
            <a:off x="628650" y="1538345"/>
            <a:ext cx="7886700" cy="4638619"/>
          </a:xfrm>
        </p:spPr>
        <p:txBody>
          <a:bodyPr/>
          <a:lstStyle/>
          <a:p>
            <a:pPr marL="0" indent="0">
              <a:buNone/>
            </a:pPr>
            <a:r>
              <a:rPr lang="en-US" dirty="0"/>
              <a:t>Which influenza strain causes the highest morbidity and mortality in seniors?</a:t>
            </a:r>
          </a:p>
          <a:p>
            <a:pPr marL="514350" indent="-514350">
              <a:buAutoNum type="alphaLcPeriod"/>
            </a:pPr>
            <a:r>
              <a:rPr lang="en-US" dirty="0"/>
              <a:t>B</a:t>
            </a:r>
          </a:p>
          <a:p>
            <a:pPr marL="514350" indent="-514350">
              <a:buAutoNum type="alphaLcPeriod"/>
            </a:pPr>
            <a:r>
              <a:rPr lang="en-US" dirty="0"/>
              <a:t>A:	H1N1</a:t>
            </a:r>
          </a:p>
          <a:p>
            <a:pPr marL="514350" indent="-514350">
              <a:buAutoNum type="alphaLcPeriod"/>
            </a:pPr>
            <a:r>
              <a:rPr lang="en-US" dirty="0"/>
              <a:t>A:	H2N2</a:t>
            </a:r>
          </a:p>
          <a:p>
            <a:pPr marL="514350" indent="-514350">
              <a:buFont typeface="Arial" panose="020B0604020202020204" pitchFamily="34" charset="0"/>
              <a:buAutoNum type="alphaLcPeriod"/>
            </a:pPr>
            <a:r>
              <a:rPr lang="en-US" dirty="0"/>
              <a:t>A:	H3N2 </a:t>
            </a:r>
          </a:p>
          <a:p>
            <a:pPr marL="514350" indent="-514350">
              <a:buFont typeface="Arial" panose="020B0604020202020204" pitchFamily="34" charset="0"/>
              <a:buAutoNum type="alphaLcPeriod"/>
            </a:pPr>
            <a:r>
              <a:rPr lang="en-US" dirty="0"/>
              <a:t>A:	H5N1</a:t>
            </a:r>
          </a:p>
          <a:p>
            <a:pPr marL="514350" indent="-514350">
              <a:buAutoNum type="alphaLcPeriod"/>
            </a:pPr>
            <a:endParaRPr lang="en-US" dirty="0"/>
          </a:p>
        </p:txBody>
      </p:sp>
      <p:sp>
        <p:nvSpPr>
          <p:cNvPr id="6" name="TextBox 5"/>
          <p:cNvSpPr txBox="1"/>
          <p:nvPr/>
        </p:nvSpPr>
        <p:spPr>
          <a:xfrm>
            <a:off x="7378574" y="2508794"/>
            <a:ext cx="1222165" cy="1477328"/>
          </a:xfrm>
          <a:prstGeom prst="rect">
            <a:avLst/>
          </a:prstGeom>
          <a:noFill/>
        </p:spPr>
        <p:txBody>
          <a:bodyPr wrap="square" rtlCol="0">
            <a:spAutoFit/>
          </a:bodyPr>
          <a:lstStyle/>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r>
              <a:rPr lang="en-US" dirty="0">
                <a:solidFill>
                  <a:srgbClr val="00B050"/>
                </a:solidFill>
              </a:rPr>
              <a:t>d. Correct</a:t>
            </a:r>
          </a:p>
          <a:p>
            <a:r>
              <a:rPr lang="en-US" dirty="0">
                <a:solidFill>
                  <a:srgbClr val="FF0000"/>
                </a:solidFill>
              </a:rPr>
              <a:t>e.    NO</a:t>
            </a:r>
          </a:p>
        </p:txBody>
      </p:sp>
      <p:sp>
        <p:nvSpPr>
          <p:cNvPr id="7" name="Rectangle 6"/>
          <p:cNvSpPr/>
          <p:nvPr/>
        </p:nvSpPr>
        <p:spPr>
          <a:xfrm>
            <a:off x="7314781" y="1981200"/>
            <a:ext cx="1349749" cy="2874665"/>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038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4400" dirty="0"/>
              <a:t>Influenza</a:t>
            </a:r>
            <a:r>
              <a:rPr lang="en-US" dirty="0"/>
              <a:t>	 </a:t>
            </a:r>
            <a:r>
              <a:rPr lang="en-US" sz="2800" dirty="0"/>
              <a:t>TEST YOUR KNOWLEDGE</a:t>
            </a:r>
            <a:r>
              <a:rPr lang="en-US" dirty="0"/>
              <a:t>	Q4</a:t>
            </a:r>
          </a:p>
        </p:txBody>
      </p:sp>
      <p:sp>
        <p:nvSpPr>
          <p:cNvPr id="3" name="Content Placeholder 2"/>
          <p:cNvSpPr>
            <a:spLocks noGrp="1"/>
          </p:cNvSpPr>
          <p:nvPr>
            <p:ph sz="quarter" idx="1"/>
          </p:nvPr>
        </p:nvSpPr>
        <p:spPr>
          <a:xfrm>
            <a:off x="628650" y="1538345"/>
            <a:ext cx="7886700" cy="4638619"/>
          </a:xfrm>
        </p:spPr>
        <p:txBody>
          <a:bodyPr/>
          <a:lstStyle/>
          <a:p>
            <a:pPr marL="0" indent="0">
              <a:buNone/>
            </a:pPr>
            <a:r>
              <a:rPr lang="en-US" dirty="0"/>
              <a:t>When should you start and when can you stop vaccinating for influenza each year?</a:t>
            </a:r>
          </a:p>
          <a:p>
            <a:pPr marL="514350" indent="-514350">
              <a:buAutoNum type="alphaLcPeriod"/>
            </a:pPr>
            <a:r>
              <a:rPr lang="en-US" dirty="0"/>
              <a:t>Sept 1, Jan 1</a:t>
            </a:r>
          </a:p>
          <a:p>
            <a:pPr marL="514350" indent="-514350">
              <a:buAutoNum type="alphaLcPeriod"/>
            </a:pPr>
            <a:r>
              <a:rPr lang="en-US" dirty="0"/>
              <a:t>Sept 1, March 1</a:t>
            </a:r>
          </a:p>
          <a:p>
            <a:pPr marL="514350" indent="-514350">
              <a:buFont typeface="Arial" panose="020B0604020202020204" pitchFamily="34" charset="0"/>
              <a:buAutoNum type="alphaLcPeriod"/>
            </a:pPr>
            <a:r>
              <a:rPr lang="en-US" dirty="0"/>
              <a:t>August 1, February 1</a:t>
            </a:r>
          </a:p>
          <a:p>
            <a:pPr marL="514350" indent="-514350">
              <a:buFont typeface="Arial" panose="020B0604020202020204" pitchFamily="34" charset="0"/>
              <a:buAutoNum type="alphaLcPeriod"/>
            </a:pPr>
            <a:r>
              <a:rPr lang="en-US" dirty="0"/>
              <a:t>August 1, April 1</a:t>
            </a:r>
          </a:p>
          <a:p>
            <a:pPr marL="514350" indent="-514350">
              <a:buFont typeface="Arial" panose="020B0604020202020204" pitchFamily="34" charset="0"/>
              <a:buAutoNum type="alphaLcPeriod"/>
            </a:pPr>
            <a:r>
              <a:rPr lang="en-US" dirty="0"/>
              <a:t>Vaccine available, Disease is gone</a:t>
            </a:r>
          </a:p>
          <a:p>
            <a:pPr marL="514350" indent="-514350">
              <a:buFont typeface="Arial" panose="020B0604020202020204" pitchFamily="34" charset="0"/>
              <a:buAutoNum type="alphaLcPeriod"/>
            </a:pPr>
            <a:endParaRPr lang="en-US" dirty="0"/>
          </a:p>
          <a:p>
            <a:pPr marL="514350" indent="-514350">
              <a:buAutoNum type="alphaLcPeriod"/>
            </a:pPr>
            <a:endParaRPr lang="en-US" dirty="0"/>
          </a:p>
        </p:txBody>
      </p:sp>
      <p:sp>
        <p:nvSpPr>
          <p:cNvPr id="4" name="TextBox 3"/>
          <p:cNvSpPr txBox="1"/>
          <p:nvPr/>
        </p:nvSpPr>
        <p:spPr>
          <a:xfrm>
            <a:off x="7181245" y="2447090"/>
            <a:ext cx="1581755" cy="1477328"/>
          </a:xfrm>
          <a:prstGeom prst="rect">
            <a:avLst/>
          </a:prstGeom>
          <a:noFill/>
        </p:spPr>
        <p:txBody>
          <a:bodyPr wrap="square" rtlCol="0">
            <a:spAutoFit/>
          </a:bodyPr>
          <a:lstStyle/>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00B050"/>
                </a:solidFill>
              </a:rPr>
              <a:t>Correct</a:t>
            </a:r>
          </a:p>
        </p:txBody>
      </p:sp>
      <p:sp>
        <p:nvSpPr>
          <p:cNvPr id="5" name="Rectangle 4"/>
          <p:cNvSpPr/>
          <p:nvPr/>
        </p:nvSpPr>
        <p:spPr>
          <a:xfrm>
            <a:off x="7023969" y="2203784"/>
            <a:ext cx="1511434" cy="1963940"/>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Click here to reveal the correct answer</a:t>
            </a:r>
          </a:p>
        </p:txBody>
      </p:sp>
    </p:spTree>
    <p:extLst>
      <p:ext uri="{BB962C8B-B14F-4D97-AF65-F5344CB8AC3E}">
        <p14:creationId xmlns:p14="http://schemas.microsoft.com/office/powerpoint/2010/main" val="3394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701"/>
            <a:ext cx="9143999" cy="1004930"/>
          </a:xfrm>
        </p:spPr>
        <p:txBody>
          <a:bodyPr/>
          <a:lstStyle/>
          <a:p>
            <a:r>
              <a:rPr lang="en-US" dirty="0"/>
              <a:t> High Value Care + Adult Influenza Vaccination</a:t>
            </a:r>
          </a:p>
        </p:txBody>
      </p:sp>
      <p:sp>
        <p:nvSpPr>
          <p:cNvPr id="3" name="Content Placeholder 2"/>
          <p:cNvSpPr>
            <a:spLocks noGrp="1"/>
          </p:cNvSpPr>
          <p:nvPr>
            <p:ph sz="quarter" idx="1"/>
          </p:nvPr>
        </p:nvSpPr>
        <p:spPr>
          <a:xfrm>
            <a:off x="205483" y="1602770"/>
            <a:ext cx="8702212" cy="4571999"/>
          </a:xfrm>
        </p:spPr>
        <p:txBody>
          <a:bodyPr>
            <a:normAutofit/>
          </a:bodyPr>
          <a:lstStyle/>
          <a:p>
            <a:r>
              <a:rPr lang="en-US" sz="2000" b="1" dirty="0">
                <a:solidFill>
                  <a:srgbClr val="FF0000"/>
                </a:solidFill>
              </a:rPr>
              <a:t>DO NOT:  </a:t>
            </a:r>
            <a:r>
              <a:rPr lang="en-US" sz="2000" i="1" dirty="0"/>
              <a:t>give partial dose influenza vaccine</a:t>
            </a:r>
            <a:r>
              <a:rPr lang="en-US" sz="2000" dirty="0"/>
              <a:t> </a:t>
            </a:r>
            <a:r>
              <a:rPr lang="en-US" sz="2000" b="1" i="1" dirty="0"/>
              <a:t>or</a:t>
            </a:r>
            <a:r>
              <a:rPr lang="en-US" sz="2000" i="1" dirty="0"/>
              <a:t> multiple doses </a:t>
            </a:r>
            <a:r>
              <a:rPr lang="en-US" sz="2000" dirty="0"/>
              <a:t>in 1 season</a:t>
            </a:r>
          </a:p>
          <a:p>
            <a:pPr lvl="1"/>
            <a:r>
              <a:rPr lang="en-US" sz="1700" dirty="0"/>
              <a:t>There is no evidence for either of these practices!</a:t>
            </a:r>
          </a:p>
          <a:p>
            <a:r>
              <a:rPr lang="en-US" sz="2000" b="1" dirty="0">
                <a:solidFill>
                  <a:srgbClr val="FF0000"/>
                </a:solidFill>
              </a:rPr>
              <a:t>DO NOT:  </a:t>
            </a:r>
            <a:r>
              <a:rPr lang="en-US" sz="2000" i="1" dirty="0"/>
              <a:t>delay vaccination </a:t>
            </a:r>
            <a:r>
              <a:rPr lang="en-US" sz="2000" dirty="0"/>
              <a:t>awaiting arrival of a different vaccine</a:t>
            </a:r>
          </a:p>
          <a:p>
            <a:pPr lvl="1"/>
            <a:r>
              <a:rPr lang="en-US" sz="1700" dirty="0"/>
              <a:t>Missed opportunities to vaccinate are major cause for under-vaccination.</a:t>
            </a:r>
          </a:p>
          <a:p>
            <a:r>
              <a:rPr lang="en-US" sz="2000" b="1" dirty="0">
                <a:solidFill>
                  <a:srgbClr val="2EB135"/>
                </a:solidFill>
              </a:rPr>
              <a:t>DO:</a:t>
            </a:r>
            <a:r>
              <a:rPr lang="en-US" sz="2000" dirty="0">
                <a:solidFill>
                  <a:srgbClr val="2EB135"/>
                </a:solidFill>
              </a:rPr>
              <a:t>  </a:t>
            </a:r>
            <a:r>
              <a:rPr lang="en-US" sz="2000" i="1" dirty="0"/>
              <a:t>give influenza vaccine (separate needle/site) with other indicated 	immunizations</a:t>
            </a:r>
          </a:p>
          <a:p>
            <a:pPr lvl="1"/>
            <a:r>
              <a:rPr lang="en-US" sz="1700" dirty="0"/>
              <a:t>It is safe to give influenza vaccination with any other indicated adult vaccine</a:t>
            </a:r>
          </a:p>
          <a:p>
            <a:r>
              <a:rPr lang="en-US" sz="2000" b="1" dirty="0">
                <a:solidFill>
                  <a:srgbClr val="2EB135"/>
                </a:solidFill>
              </a:rPr>
              <a:t>DO:</a:t>
            </a:r>
            <a:r>
              <a:rPr lang="en-US" sz="2000" dirty="0">
                <a:solidFill>
                  <a:srgbClr val="2EB135"/>
                </a:solidFill>
              </a:rPr>
              <a:t>  </a:t>
            </a:r>
            <a:r>
              <a:rPr lang="en-US" sz="2000" i="1" dirty="0"/>
              <a:t>vaccinate all healthcare workers to minimize transmission </a:t>
            </a:r>
          </a:p>
          <a:p>
            <a:pPr lvl="1"/>
            <a:r>
              <a:rPr lang="en-US" sz="1700" dirty="0"/>
              <a:t>To patients, healthcare team, families and community</a:t>
            </a:r>
          </a:p>
          <a:p>
            <a:r>
              <a:rPr lang="en-US" sz="2000" b="1" dirty="0">
                <a:solidFill>
                  <a:srgbClr val="2EB135"/>
                </a:solidFill>
              </a:rPr>
              <a:t>DO:  </a:t>
            </a:r>
            <a:r>
              <a:rPr lang="en-US" sz="2000" i="1" dirty="0"/>
              <a:t>vaccinate all patients in hospitals, LTC facilities, crowded living situations</a:t>
            </a:r>
            <a:r>
              <a:rPr lang="en-US" sz="1900" i="1" dirty="0"/>
              <a:t>. </a:t>
            </a:r>
          </a:p>
          <a:p>
            <a:pPr lvl="1"/>
            <a:r>
              <a:rPr lang="en-US" sz="1700" dirty="0"/>
              <a:t>Other than acute febrile illness, which may reduce vaccine effectiveness, there is no reason to delay for fear of ‘making current illness worse’ or ‘worsened surgical outcomes…’</a:t>
            </a:r>
          </a:p>
        </p:txBody>
      </p:sp>
    </p:spTree>
    <p:extLst>
      <p:ext uri="{BB962C8B-B14F-4D97-AF65-F5344CB8AC3E}">
        <p14:creationId xmlns:p14="http://schemas.microsoft.com/office/powerpoint/2010/main" val="8634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2" name="Straight Arrow Connector 161"/>
          <p:cNvCxnSpPr/>
          <p:nvPr/>
        </p:nvCxnSpPr>
        <p:spPr>
          <a:xfrm flipH="1">
            <a:off x="2019232" y="1684271"/>
            <a:ext cx="1086214" cy="1341104"/>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3092188" y="1059901"/>
            <a:ext cx="2568671" cy="646331"/>
          </a:xfrm>
          <a:prstGeom prst="rect">
            <a:avLst/>
          </a:prstGeom>
          <a:solidFill>
            <a:srgbClr val="007AD6"/>
          </a:solidFill>
        </p:spPr>
        <p:txBody>
          <a:bodyPr wrap="square" rtlCol="0">
            <a:spAutoFit/>
          </a:bodyPr>
          <a:lstStyle/>
          <a:p>
            <a:pPr algn="ctr"/>
            <a:r>
              <a:rPr lang="en-US" dirty="0">
                <a:latin typeface="+mn-lt"/>
              </a:rPr>
              <a:t>Nasopharyngeal</a:t>
            </a:r>
            <a:endParaRPr lang="en-US" dirty="0">
              <a:solidFill>
                <a:schemeClr val="bg1"/>
              </a:solidFill>
              <a:latin typeface="+mn-lt"/>
            </a:endParaRPr>
          </a:p>
          <a:p>
            <a:pPr algn="ctr"/>
            <a:r>
              <a:rPr lang="en-US" dirty="0">
                <a:latin typeface="+mn-lt"/>
              </a:rPr>
              <a:t>Colonization</a:t>
            </a:r>
          </a:p>
        </p:txBody>
      </p:sp>
      <p:cxnSp>
        <p:nvCxnSpPr>
          <p:cNvPr id="148" name="Straight Arrow Connector 147"/>
          <p:cNvCxnSpPr/>
          <p:nvPr/>
        </p:nvCxnSpPr>
        <p:spPr>
          <a:xfrm>
            <a:off x="2499103" y="1423292"/>
            <a:ext cx="593085" cy="0"/>
          </a:xfrm>
          <a:prstGeom prst="straightConnector1">
            <a:avLst/>
          </a:prstGeom>
          <a:ln w="38100">
            <a:solidFill>
              <a:srgbClr val="D57E00"/>
            </a:solidFill>
            <a:tailEnd type="triangle"/>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6371519" y="1152093"/>
            <a:ext cx="1491884" cy="530285"/>
          </a:xfrm>
          <a:prstGeom prst="rect">
            <a:avLst/>
          </a:prstGeom>
          <a:solidFill>
            <a:srgbClr val="D57E00"/>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Asymptomatic Colonization</a:t>
            </a:r>
          </a:p>
        </p:txBody>
      </p:sp>
      <p:sp>
        <p:nvSpPr>
          <p:cNvPr id="150" name="Down Arrow 149"/>
          <p:cNvSpPr/>
          <p:nvPr/>
        </p:nvSpPr>
        <p:spPr>
          <a:xfrm>
            <a:off x="4412629" y="1708271"/>
            <a:ext cx="1415321" cy="709384"/>
          </a:xfrm>
          <a:prstGeom prst="downArrow">
            <a:avLst>
              <a:gd name="adj1" fmla="val 74345"/>
              <a:gd name="adj2" fmla="val 43893"/>
            </a:avLst>
          </a:prstGeom>
          <a:solidFill>
            <a:srgbClr val="D57E00"/>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Auto-</a:t>
            </a:r>
          </a:p>
          <a:p>
            <a:pPr algn="ctr"/>
            <a:r>
              <a:rPr lang="en-US" sz="1300" dirty="0">
                <a:solidFill>
                  <a:schemeClr val="tx1"/>
                </a:solidFill>
              </a:rPr>
              <a:t>Inoculation</a:t>
            </a:r>
          </a:p>
        </p:txBody>
      </p:sp>
      <p:sp>
        <p:nvSpPr>
          <p:cNvPr id="151" name="Oval 150"/>
          <p:cNvSpPr/>
          <p:nvPr/>
        </p:nvSpPr>
        <p:spPr>
          <a:xfrm>
            <a:off x="4872545" y="2444293"/>
            <a:ext cx="1123961" cy="928246"/>
          </a:xfrm>
          <a:prstGeom prst="ellipse">
            <a:avLst/>
          </a:prstGeom>
          <a:solidFill>
            <a:schemeClr val="bg2">
              <a:lumMod val="75000"/>
            </a:schemeClr>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Otitis</a:t>
            </a:r>
          </a:p>
          <a:p>
            <a:pPr algn="ctr"/>
            <a:r>
              <a:rPr lang="en-US" sz="1600" dirty="0">
                <a:solidFill>
                  <a:schemeClr val="tx1"/>
                </a:solidFill>
              </a:rPr>
              <a:t>Media</a:t>
            </a:r>
          </a:p>
        </p:txBody>
      </p:sp>
      <p:sp>
        <p:nvSpPr>
          <p:cNvPr id="152" name="Oval 151"/>
          <p:cNvSpPr/>
          <p:nvPr/>
        </p:nvSpPr>
        <p:spPr>
          <a:xfrm>
            <a:off x="6113136" y="2263001"/>
            <a:ext cx="1188028" cy="994515"/>
          </a:xfrm>
          <a:prstGeom prst="ellipse">
            <a:avLst/>
          </a:prstGeom>
          <a:solidFill>
            <a:schemeClr val="bg2">
              <a:lumMod val="75000"/>
            </a:schemeClr>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50" dirty="0">
                <a:solidFill>
                  <a:schemeClr val="tx1"/>
                </a:solidFill>
              </a:rPr>
              <a:t>Sinusitis</a:t>
            </a:r>
          </a:p>
        </p:txBody>
      </p:sp>
      <p:sp>
        <p:nvSpPr>
          <p:cNvPr id="153" name="Oval 152"/>
          <p:cNvSpPr/>
          <p:nvPr/>
        </p:nvSpPr>
        <p:spPr>
          <a:xfrm>
            <a:off x="3460094" y="3408375"/>
            <a:ext cx="1660196" cy="539610"/>
          </a:xfrm>
          <a:prstGeom prst="ellipse">
            <a:avLst/>
          </a:prstGeom>
          <a:solidFill>
            <a:srgbClr val="BE0F34"/>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Meningitis</a:t>
            </a:r>
          </a:p>
        </p:txBody>
      </p:sp>
      <p:sp>
        <p:nvSpPr>
          <p:cNvPr id="155" name="TextBox 154"/>
          <p:cNvSpPr txBox="1"/>
          <p:nvPr/>
        </p:nvSpPr>
        <p:spPr>
          <a:xfrm>
            <a:off x="2874254" y="1970588"/>
            <a:ext cx="1557773" cy="584775"/>
          </a:xfrm>
          <a:prstGeom prst="rect">
            <a:avLst/>
          </a:prstGeom>
          <a:solidFill>
            <a:srgbClr val="FF0000"/>
          </a:solidFill>
        </p:spPr>
        <p:txBody>
          <a:bodyPr wrap="square" rtlCol="0">
            <a:spAutoFit/>
          </a:bodyPr>
          <a:lstStyle/>
          <a:p>
            <a:r>
              <a:rPr lang="en-US" sz="1600" dirty="0" err="1">
                <a:latin typeface="+mn-lt"/>
              </a:rPr>
              <a:t>Hematogenous</a:t>
            </a:r>
            <a:r>
              <a:rPr lang="en-US" sz="1600" dirty="0">
                <a:latin typeface="+mn-lt"/>
              </a:rPr>
              <a:t> Spread</a:t>
            </a:r>
          </a:p>
        </p:txBody>
      </p:sp>
      <p:cxnSp>
        <p:nvCxnSpPr>
          <p:cNvPr id="156" name="Straight Arrow Connector 155"/>
          <p:cNvCxnSpPr>
            <a:endCxn id="153" idx="0"/>
          </p:cNvCxnSpPr>
          <p:nvPr/>
        </p:nvCxnSpPr>
        <p:spPr>
          <a:xfrm flipH="1">
            <a:off x="4290192" y="2260928"/>
            <a:ext cx="473219" cy="1147447"/>
          </a:xfrm>
          <a:prstGeom prst="straightConnector1">
            <a:avLst/>
          </a:prstGeom>
          <a:ln w="38100">
            <a:solidFill>
              <a:srgbClr val="FF79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endCxn id="151" idx="0"/>
          </p:cNvCxnSpPr>
          <p:nvPr/>
        </p:nvCxnSpPr>
        <p:spPr>
          <a:xfrm flipH="1">
            <a:off x="5434526" y="2247587"/>
            <a:ext cx="72803" cy="196706"/>
          </a:xfrm>
          <a:prstGeom prst="straightConnector1">
            <a:avLst/>
          </a:prstGeom>
          <a:ln w="38100">
            <a:solidFill>
              <a:srgbClr val="FF79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52" idx="1"/>
          </p:cNvCxnSpPr>
          <p:nvPr/>
        </p:nvCxnSpPr>
        <p:spPr>
          <a:xfrm>
            <a:off x="5623959" y="2178276"/>
            <a:ext cx="663160" cy="230368"/>
          </a:xfrm>
          <a:prstGeom prst="straightConnector1">
            <a:avLst/>
          </a:prstGeom>
          <a:ln w="38100">
            <a:solidFill>
              <a:srgbClr val="FF790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165245" y="2840083"/>
            <a:ext cx="1342084" cy="993237"/>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411463" y="3602215"/>
            <a:ext cx="1252096" cy="861774"/>
          </a:xfrm>
          <a:prstGeom prst="rect">
            <a:avLst/>
          </a:prstGeom>
          <a:solidFill>
            <a:schemeClr val="bg1">
              <a:lumMod val="20000"/>
              <a:lumOff val="80000"/>
            </a:schemeClr>
          </a:solidFill>
        </p:spPr>
        <p:txBody>
          <a:bodyPr wrap="square" rtlCol="0">
            <a:spAutoFit/>
          </a:bodyPr>
          <a:lstStyle/>
          <a:p>
            <a:pPr algn="ctr"/>
            <a:r>
              <a:rPr lang="en-US" sz="1600" dirty="0">
                <a:solidFill>
                  <a:schemeClr val="bg2">
                    <a:lumMod val="50000"/>
                  </a:schemeClr>
                </a:solidFill>
                <a:latin typeface="+mn-lt"/>
              </a:rPr>
              <a:t>Blood</a:t>
            </a:r>
          </a:p>
          <a:p>
            <a:pPr algn="ctr"/>
            <a:r>
              <a:rPr lang="en-US" sz="1600" dirty="0">
                <a:solidFill>
                  <a:schemeClr val="bg2">
                    <a:lumMod val="50000"/>
                  </a:schemeClr>
                </a:solidFill>
                <a:latin typeface="+mn-lt"/>
              </a:rPr>
              <a:t>Brain</a:t>
            </a:r>
          </a:p>
          <a:p>
            <a:pPr algn="ctr"/>
            <a:r>
              <a:rPr lang="en-US" sz="1600" dirty="0">
                <a:solidFill>
                  <a:schemeClr val="bg2">
                    <a:lumMod val="50000"/>
                  </a:schemeClr>
                </a:solidFill>
                <a:latin typeface="+mn-lt"/>
              </a:rPr>
              <a:t>Barrier</a:t>
            </a:r>
          </a:p>
        </p:txBody>
      </p:sp>
      <p:cxnSp>
        <p:nvCxnSpPr>
          <p:cNvPr id="161" name="Straight Arrow Connector 160"/>
          <p:cNvCxnSpPr/>
          <p:nvPr/>
        </p:nvCxnSpPr>
        <p:spPr>
          <a:xfrm>
            <a:off x="3847498" y="2465723"/>
            <a:ext cx="291206" cy="9426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1047300" y="3025375"/>
            <a:ext cx="1259336" cy="338554"/>
          </a:xfrm>
          <a:prstGeom prst="rect">
            <a:avLst/>
          </a:prstGeom>
          <a:solidFill>
            <a:schemeClr val="accent3">
              <a:lumMod val="75000"/>
            </a:schemeClr>
          </a:solidFill>
        </p:spPr>
        <p:txBody>
          <a:bodyPr wrap="square" rtlCol="0">
            <a:spAutoFit/>
          </a:bodyPr>
          <a:lstStyle/>
          <a:p>
            <a:pPr algn="ctr"/>
            <a:r>
              <a:rPr lang="en-US" sz="1600" dirty="0">
                <a:latin typeface="+mn-lt"/>
              </a:rPr>
              <a:t>Aspiration</a:t>
            </a:r>
          </a:p>
        </p:txBody>
      </p:sp>
      <p:sp>
        <p:nvSpPr>
          <p:cNvPr id="164" name="Oval 163"/>
          <p:cNvSpPr/>
          <p:nvPr/>
        </p:nvSpPr>
        <p:spPr>
          <a:xfrm>
            <a:off x="2499102" y="4033476"/>
            <a:ext cx="1932925" cy="802633"/>
          </a:xfrm>
          <a:prstGeom prst="ellipse">
            <a:avLst/>
          </a:prstGeom>
          <a:solidFill>
            <a:srgbClr val="FF0000"/>
          </a:solidFill>
          <a:ln>
            <a:solidFill>
              <a:srgbClr val="D5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Bacteremia/Septicemia</a:t>
            </a:r>
          </a:p>
        </p:txBody>
      </p:sp>
      <p:sp>
        <p:nvSpPr>
          <p:cNvPr id="165" name="Oval 164"/>
          <p:cNvSpPr/>
          <p:nvPr/>
        </p:nvSpPr>
        <p:spPr>
          <a:xfrm>
            <a:off x="763069" y="3348029"/>
            <a:ext cx="2114450" cy="93953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Pneumonia</a:t>
            </a:r>
          </a:p>
        </p:txBody>
      </p:sp>
      <p:cxnSp>
        <p:nvCxnSpPr>
          <p:cNvPr id="166" name="Straight Arrow Connector 165"/>
          <p:cNvCxnSpPr/>
          <p:nvPr/>
        </p:nvCxnSpPr>
        <p:spPr>
          <a:xfrm flipH="1">
            <a:off x="2423265" y="2476601"/>
            <a:ext cx="745942" cy="9065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5660858" y="1401715"/>
            <a:ext cx="714698" cy="21578"/>
          </a:xfrm>
          <a:prstGeom prst="straightConnector1">
            <a:avLst/>
          </a:prstGeom>
          <a:ln w="38100">
            <a:solidFill>
              <a:srgbClr val="FF79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3264923" y="2476601"/>
            <a:ext cx="195171" cy="15801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25063" y="3865672"/>
            <a:ext cx="2231858" cy="1427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i="1" dirty="0">
                <a:solidFill>
                  <a:schemeClr val="tx1"/>
                </a:solidFill>
              </a:rPr>
              <a:t>Community Immunity </a:t>
            </a:r>
            <a:r>
              <a:rPr lang="en-US" sz="1700" i="1" dirty="0"/>
              <a:t>reduces colonization, </a:t>
            </a:r>
            <a:r>
              <a:rPr lang="en-US" sz="1700" i="1" dirty="0">
                <a:solidFill>
                  <a:schemeClr val="tx1"/>
                </a:solidFill>
              </a:rPr>
              <a:t>Personal immunity  </a:t>
            </a:r>
            <a:r>
              <a:rPr lang="en-US" sz="1700" i="1" dirty="0"/>
              <a:t>impairs infection…</a:t>
            </a:r>
          </a:p>
        </p:txBody>
      </p:sp>
      <p:sp>
        <p:nvSpPr>
          <p:cNvPr id="3" name="Title 2"/>
          <p:cNvSpPr>
            <a:spLocks noGrp="1"/>
          </p:cNvSpPr>
          <p:nvPr>
            <p:ph type="title"/>
          </p:nvPr>
        </p:nvSpPr>
        <p:spPr>
          <a:xfrm>
            <a:off x="509451" y="74583"/>
            <a:ext cx="8153400" cy="990600"/>
          </a:xfrm>
        </p:spPr>
        <p:txBody>
          <a:bodyPr/>
          <a:lstStyle/>
          <a:p>
            <a:r>
              <a:rPr lang="en-US" dirty="0"/>
              <a:t>Pneumococcal Disease: Pathophysiology</a:t>
            </a:r>
          </a:p>
        </p:txBody>
      </p:sp>
      <p:sp>
        <p:nvSpPr>
          <p:cNvPr id="4" name="TextBox 3"/>
          <p:cNvSpPr txBox="1"/>
          <p:nvPr/>
        </p:nvSpPr>
        <p:spPr>
          <a:xfrm>
            <a:off x="3460094" y="6280735"/>
            <a:ext cx="4986789" cy="400110"/>
          </a:xfrm>
          <a:prstGeom prst="rect">
            <a:avLst/>
          </a:prstGeom>
          <a:noFill/>
        </p:spPr>
        <p:txBody>
          <a:bodyPr wrap="square" rtlCol="0">
            <a:spAutoFit/>
          </a:bodyPr>
          <a:lstStyle/>
          <a:p>
            <a:r>
              <a:rPr lang="en-US" sz="1000" b="1" dirty="0" err="1">
                <a:latin typeface="Arial" panose="020B0604020202020204" pitchFamily="34" charset="0"/>
                <a:cs typeface="Arial" panose="020B0604020202020204" pitchFamily="34" charset="0"/>
              </a:rPr>
              <a:t>Henriques-Normark</a:t>
            </a:r>
            <a:r>
              <a:rPr lang="en-US" sz="1000" b="1" dirty="0">
                <a:latin typeface="Arial" panose="020B0604020202020204" pitchFamily="34" charset="0"/>
                <a:cs typeface="Arial" panose="020B0604020202020204" pitchFamily="34" charset="0"/>
              </a:rPr>
              <a:t> B, </a:t>
            </a:r>
            <a:r>
              <a:rPr lang="en-US" sz="1000" b="1" dirty="0" err="1">
                <a:latin typeface="Arial" panose="020B0604020202020204" pitchFamily="34" charset="0"/>
                <a:cs typeface="Arial" panose="020B0604020202020204" pitchFamily="34" charset="0"/>
              </a:rPr>
              <a:t>Tuomanen</a:t>
            </a:r>
            <a:r>
              <a:rPr lang="en-US" sz="1000" b="1" dirty="0">
                <a:latin typeface="Arial" panose="020B0604020202020204" pitchFamily="34" charset="0"/>
                <a:cs typeface="Arial" panose="020B0604020202020204" pitchFamily="34" charset="0"/>
              </a:rPr>
              <a:t> EI. </a:t>
            </a:r>
            <a:r>
              <a:rPr lang="en-US" sz="1000" b="1" i="1" dirty="0">
                <a:latin typeface="Arial" panose="020B0604020202020204" pitchFamily="34" charset="0"/>
                <a:cs typeface="Arial" panose="020B0604020202020204" pitchFamily="34" charset="0"/>
              </a:rPr>
              <a:t>Cold Spring </a:t>
            </a:r>
            <a:r>
              <a:rPr lang="en-US" sz="1000" b="1" i="1" dirty="0" err="1">
                <a:latin typeface="Arial" panose="020B0604020202020204" pitchFamily="34" charset="0"/>
                <a:cs typeface="Arial" panose="020B0604020202020204" pitchFamily="34" charset="0"/>
              </a:rPr>
              <a:t>Harb</a:t>
            </a:r>
            <a:r>
              <a:rPr lang="en-US" sz="1000" b="1" i="1" dirty="0">
                <a:latin typeface="Arial" panose="020B0604020202020204" pitchFamily="34" charset="0"/>
                <a:cs typeface="Arial" panose="020B0604020202020204" pitchFamily="34" charset="0"/>
              </a:rPr>
              <a:t> </a:t>
            </a:r>
            <a:r>
              <a:rPr lang="en-US" sz="1000" b="1" i="1" dirty="0" err="1">
                <a:latin typeface="Arial" panose="020B0604020202020204" pitchFamily="34" charset="0"/>
                <a:cs typeface="Arial" panose="020B0604020202020204" pitchFamily="34" charset="0"/>
              </a:rPr>
              <a:t>Perspect</a:t>
            </a:r>
            <a:r>
              <a:rPr lang="en-US" sz="1000" b="1" i="1" dirty="0">
                <a:latin typeface="Arial" panose="020B0604020202020204" pitchFamily="34" charset="0"/>
                <a:cs typeface="Arial" panose="020B0604020202020204" pitchFamily="34" charset="0"/>
              </a:rPr>
              <a:t> Med. </a:t>
            </a:r>
            <a:r>
              <a:rPr lang="en-US" sz="1000" b="1" dirty="0">
                <a:latin typeface="Arial" panose="020B0604020202020204" pitchFamily="34" charset="0"/>
                <a:cs typeface="Arial" panose="020B0604020202020204" pitchFamily="34" charset="0"/>
              </a:rPr>
              <a:t>2013;3(7). </a:t>
            </a:r>
            <a:r>
              <a:rPr lang="en-US" sz="1000" b="1" dirty="0" err="1">
                <a:latin typeface="Arial" panose="020B0604020202020204" pitchFamily="34" charset="0"/>
                <a:cs typeface="Arial" panose="020B0604020202020204" pitchFamily="34" charset="0"/>
              </a:rPr>
              <a:t>pii</a:t>
            </a:r>
            <a:r>
              <a:rPr lang="en-US" sz="1000" b="1" dirty="0">
                <a:latin typeface="Arial" panose="020B0604020202020204" pitchFamily="34" charset="0"/>
                <a:cs typeface="Arial" panose="020B0604020202020204" pitchFamily="34" charset="0"/>
              </a:rPr>
              <a:t>: a010215; van der Pol T, Opal SM.  </a:t>
            </a:r>
            <a:r>
              <a:rPr lang="en-US" sz="1000" b="1" i="1" dirty="0">
                <a:latin typeface="Arial" panose="020B0604020202020204" pitchFamily="34" charset="0"/>
                <a:cs typeface="Arial" panose="020B0604020202020204" pitchFamily="34" charset="0"/>
              </a:rPr>
              <a:t>Lancet</a:t>
            </a:r>
            <a:r>
              <a:rPr lang="en-US" sz="1000" b="1" dirty="0">
                <a:latin typeface="Arial" panose="020B0604020202020204" pitchFamily="34" charset="0"/>
                <a:cs typeface="Arial" panose="020B0604020202020204" pitchFamily="34" charset="0"/>
              </a:rPr>
              <a:t>. 2009;374(9700):1543-1556.</a:t>
            </a:r>
          </a:p>
        </p:txBody>
      </p:sp>
      <p:sp>
        <p:nvSpPr>
          <p:cNvPr id="7" name="Rounded Rectangle 6"/>
          <p:cNvSpPr/>
          <p:nvPr/>
        </p:nvSpPr>
        <p:spPr>
          <a:xfrm>
            <a:off x="389298" y="860341"/>
            <a:ext cx="2109804" cy="1028772"/>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Cough…Sneeze…</a:t>
            </a:r>
          </a:p>
          <a:p>
            <a:pPr algn="ctr"/>
            <a:r>
              <a:rPr lang="en-US" dirty="0">
                <a:solidFill>
                  <a:schemeClr val="tx1"/>
                </a:solidFill>
              </a:rPr>
              <a:t>Produce Airborne Droplets</a:t>
            </a:r>
          </a:p>
        </p:txBody>
      </p:sp>
      <p:sp>
        <p:nvSpPr>
          <p:cNvPr id="8" name="TextBox 7"/>
          <p:cNvSpPr txBox="1"/>
          <p:nvPr/>
        </p:nvSpPr>
        <p:spPr>
          <a:xfrm>
            <a:off x="283778" y="5462252"/>
            <a:ext cx="8773143" cy="984885"/>
          </a:xfrm>
          <a:prstGeom prst="rect">
            <a:avLst/>
          </a:prstGeom>
          <a:noFill/>
        </p:spPr>
        <p:txBody>
          <a:bodyPr wrap="square" rtlCol="0">
            <a:spAutoFit/>
          </a:bodyPr>
          <a:lstStyle/>
          <a:p>
            <a:r>
              <a:rPr lang="en-US" sz="2000" dirty="0">
                <a:latin typeface="Calibri" panose="020F0502020204030204" pitchFamily="34" charset="0"/>
              </a:rPr>
              <a:t>Result:  &gt;2000 Adults 65</a:t>
            </a:r>
            <a:r>
              <a:rPr lang="en-US" sz="2000" baseline="30000" dirty="0">
                <a:latin typeface="Calibri" panose="020F0502020204030204" pitchFamily="34" charset="0"/>
              </a:rPr>
              <a:t>+</a:t>
            </a:r>
            <a:r>
              <a:rPr lang="en-US" sz="2000" dirty="0">
                <a:latin typeface="Calibri" panose="020F0502020204030204" pitchFamily="34" charset="0"/>
              </a:rPr>
              <a:t> die annually from invasive pneumococcal disease (IPD):  	Bacteremia, sepsis, meningitis</a:t>
            </a:r>
          </a:p>
          <a:p>
            <a:endParaRPr lang="en-US" dirty="0"/>
          </a:p>
        </p:txBody>
      </p:sp>
      <p:cxnSp>
        <p:nvCxnSpPr>
          <p:cNvPr id="13" name="Straight Arrow Connector 12"/>
          <p:cNvCxnSpPr/>
          <p:nvPr/>
        </p:nvCxnSpPr>
        <p:spPr>
          <a:xfrm>
            <a:off x="3460094" y="1682378"/>
            <a:ext cx="0" cy="288210"/>
          </a:xfrm>
          <a:prstGeom prst="straightConnector1">
            <a:avLst/>
          </a:prstGeom>
          <a:ln w="38100">
            <a:solidFill>
              <a:srgbClr val="FF7900"/>
            </a:solidFill>
            <a:tailEnd type="triangle"/>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3"/>
          <a:stretch>
            <a:fillRect/>
          </a:stretch>
        </p:blipFill>
        <p:spPr>
          <a:xfrm>
            <a:off x="106066" y="4388265"/>
            <a:ext cx="2002368" cy="1044335"/>
          </a:xfrm>
          <a:prstGeom prst="rect">
            <a:avLst/>
          </a:prstGeom>
        </p:spPr>
      </p:pic>
    </p:spTree>
    <p:extLst>
      <p:ext uri="{BB962C8B-B14F-4D97-AF65-F5344CB8AC3E}">
        <p14:creationId xmlns:p14="http://schemas.microsoft.com/office/powerpoint/2010/main" val="302012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Pneumococcal Vaccines</a:t>
            </a:r>
          </a:p>
        </p:txBody>
      </p:sp>
      <p:sp>
        <p:nvSpPr>
          <p:cNvPr id="3" name="Content Placeholder 2"/>
          <p:cNvSpPr>
            <a:spLocks noGrp="1"/>
          </p:cNvSpPr>
          <p:nvPr>
            <p:ph sz="quarter" idx="1"/>
          </p:nvPr>
        </p:nvSpPr>
        <p:spPr>
          <a:xfrm>
            <a:off x="208230" y="1535246"/>
            <a:ext cx="8872395" cy="4572000"/>
          </a:xfrm>
        </p:spPr>
        <p:txBody>
          <a:bodyPr/>
          <a:lstStyle/>
          <a:p>
            <a:pPr>
              <a:lnSpc>
                <a:spcPct val="90000"/>
              </a:lnSpc>
            </a:pPr>
            <a:r>
              <a:rPr lang="en-US" sz="2400" b="1" dirty="0"/>
              <a:t>PPSV23</a:t>
            </a:r>
            <a:r>
              <a:rPr lang="en-US" sz="2400" dirty="0"/>
              <a:t> = ‘adult standard’ = purified capsule polysaccharide </a:t>
            </a:r>
          </a:p>
          <a:p>
            <a:pPr lvl="1">
              <a:lnSpc>
                <a:spcPct val="90000"/>
              </a:lnSpc>
            </a:pPr>
            <a:r>
              <a:rPr lang="en-US" sz="2000" dirty="0"/>
              <a:t>23 types </a:t>
            </a:r>
            <a:r>
              <a:rPr lang="en-US" sz="2000" dirty="0">
                <a:sym typeface="Wingdings" pitchFamily="2" charset="2"/>
              </a:rPr>
              <a:t> </a:t>
            </a:r>
            <a:r>
              <a:rPr lang="en-US" sz="2000" dirty="0"/>
              <a:t>cause ~ 88 % invasive disease</a:t>
            </a:r>
          </a:p>
          <a:p>
            <a:pPr lvl="1">
              <a:lnSpc>
                <a:spcPct val="90000"/>
              </a:lnSpc>
            </a:pPr>
            <a:r>
              <a:rPr lang="en-US" sz="2000" dirty="0"/>
              <a:t>Immunity lasts at least 5 years following 1 dose</a:t>
            </a:r>
          </a:p>
          <a:p>
            <a:pPr lvl="1">
              <a:lnSpc>
                <a:spcPct val="90000"/>
              </a:lnSpc>
            </a:pPr>
            <a:r>
              <a:rPr lang="en-US" sz="2000" dirty="0"/>
              <a:t>Local reactions – only common AE</a:t>
            </a:r>
          </a:p>
          <a:p>
            <a:pPr lvl="1">
              <a:lnSpc>
                <a:spcPct val="90000"/>
              </a:lnSpc>
            </a:pPr>
            <a:r>
              <a:rPr lang="en-US" sz="2000" dirty="0"/>
              <a:t>All who live to 65+ need at least 1 dose. Revaccinate only those who require and receive vaccine before 65 years.</a:t>
            </a:r>
            <a:endParaRPr lang="en-US" sz="2000" u="sng" dirty="0">
              <a:solidFill>
                <a:srgbClr val="FF0000"/>
              </a:solidFill>
            </a:endParaRPr>
          </a:p>
          <a:p>
            <a:pPr>
              <a:lnSpc>
                <a:spcPct val="90000"/>
              </a:lnSpc>
            </a:pPr>
            <a:r>
              <a:rPr lang="en-US" sz="2400" b="1" dirty="0"/>
              <a:t>PCV13</a:t>
            </a:r>
            <a:r>
              <a:rPr lang="en-US" sz="2400" dirty="0"/>
              <a:t>=‘pediatric standard’ vaccine = conjugated to protein</a:t>
            </a:r>
          </a:p>
          <a:p>
            <a:pPr lvl="1">
              <a:lnSpc>
                <a:spcPct val="90000"/>
              </a:lnSpc>
            </a:pPr>
            <a:r>
              <a:rPr lang="en-US" sz="2000" dirty="0"/>
              <a:t>13 types </a:t>
            </a:r>
            <a:r>
              <a:rPr lang="en-US" sz="2000" dirty="0">
                <a:sym typeface="Wingdings" pitchFamily="2" charset="2"/>
              </a:rPr>
              <a:t> </a:t>
            </a:r>
            <a:r>
              <a:rPr lang="en-US" sz="2000" dirty="0"/>
              <a:t>~50% IPD in immunocompromised adults</a:t>
            </a:r>
          </a:p>
          <a:p>
            <a:pPr lvl="1">
              <a:lnSpc>
                <a:spcPct val="90000"/>
              </a:lnSpc>
            </a:pPr>
            <a:r>
              <a:rPr lang="en-US" sz="2000" dirty="0"/>
              <a:t>1 dose in adult life (sole exception is ‘immune system reset’)</a:t>
            </a:r>
          </a:p>
          <a:p>
            <a:pPr lvl="1">
              <a:lnSpc>
                <a:spcPct val="90000"/>
              </a:lnSpc>
            </a:pPr>
            <a:r>
              <a:rPr lang="en-US" sz="2000" dirty="0"/>
              <a:t>No </a:t>
            </a:r>
            <a:r>
              <a:rPr lang="en-US" sz="2000" u="sng" dirty="0"/>
              <a:t>published</a:t>
            </a:r>
            <a:r>
              <a:rPr lang="en-US" sz="2000" dirty="0"/>
              <a:t> efficacy studies in adults [PCV7 data in HIV, reports, etc.]</a:t>
            </a:r>
          </a:p>
          <a:p>
            <a:pPr>
              <a:lnSpc>
                <a:spcPct val="90000"/>
              </a:lnSpc>
            </a:pPr>
            <a:r>
              <a:rPr lang="en-US" sz="2400" dirty="0"/>
              <a:t>ACIP recommends combined strategy [PCV13 + PPSV23] in adults at highest risk</a:t>
            </a:r>
          </a:p>
        </p:txBody>
      </p:sp>
      <p:pic>
        <p:nvPicPr>
          <p:cNvPr id="4" name="Picture 3"/>
          <p:cNvPicPr>
            <a:picLocks noChangeAspect="1"/>
          </p:cNvPicPr>
          <p:nvPr/>
        </p:nvPicPr>
        <p:blipFill>
          <a:blip r:embed="rId2"/>
          <a:stretch>
            <a:fillRect/>
          </a:stretch>
        </p:blipFill>
        <p:spPr>
          <a:xfrm>
            <a:off x="3443549" y="6423292"/>
            <a:ext cx="4791871" cy="463336"/>
          </a:xfrm>
          <a:prstGeom prst="rect">
            <a:avLst/>
          </a:prstGeom>
        </p:spPr>
      </p:pic>
    </p:spTree>
    <p:extLst>
      <p:ext uri="{BB962C8B-B14F-4D97-AF65-F5344CB8AC3E}">
        <p14:creationId xmlns:p14="http://schemas.microsoft.com/office/powerpoint/2010/main" val="1083852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73" y="111303"/>
            <a:ext cx="8334054" cy="914400"/>
          </a:xfrm>
        </p:spPr>
        <p:txBody>
          <a:bodyPr/>
          <a:lstStyle/>
          <a:p>
            <a:r>
              <a:rPr lang="en-US" dirty="0"/>
              <a:t>PPS 23 Vaccine Effectiveness</a:t>
            </a:r>
          </a:p>
        </p:txBody>
      </p:sp>
      <p:sp>
        <p:nvSpPr>
          <p:cNvPr id="4" name="Rectangle 3"/>
          <p:cNvSpPr>
            <a:spLocks noGrp="1"/>
          </p:cNvSpPr>
          <p:nvPr>
            <p:ph sz="quarter" idx="1"/>
          </p:nvPr>
        </p:nvSpPr>
        <p:spPr>
          <a:xfrm>
            <a:off x="152400" y="1524000"/>
            <a:ext cx="8839200" cy="4610099"/>
          </a:xfrm>
        </p:spPr>
        <p:txBody>
          <a:bodyPr>
            <a:normAutofit fontScale="85000" lnSpcReduction="20000"/>
          </a:bodyPr>
          <a:lstStyle/>
          <a:p>
            <a:r>
              <a:rPr lang="en-US" sz="3200" dirty="0"/>
              <a:t>7 Meta-Analyses of RCT [Most recent Cochrane, 1/2013]</a:t>
            </a:r>
          </a:p>
          <a:p>
            <a:pPr lvl="1"/>
            <a:r>
              <a:rPr lang="en-US" sz="2300" dirty="0"/>
              <a:t>Conclusions inconsistent re: cause specific outcomes</a:t>
            </a:r>
          </a:p>
          <a:p>
            <a:pPr lvl="2"/>
            <a:r>
              <a:rPr lang="en-US" sz="2000" dirty="0"/>
              <a:t>Agreement:  REDUCTION in IPD</a:t>
            </a:r>
          </a:p>
          <a:p>
            <a:pPr lvl="2"/>
            <a:r>
              <a:rPr lang="en-US" sz="2000" dirty="0"/>
              <a:t>NO reduction ALL CAUSE mortality, pneumonia</a:t>
            </a:r>
          </a:p>
          <a:p>
            <a:r>
              <a:rPr lang="en-US" sz="2900" dirty="0"/>
              <a:t>3 Meta-Analyses of Observational </a:t>
            </a:r>
            <a:r>
              <a:rPr lang="en-US" dirty="0"/>
              <a:t>S</a:t>
            </a:r>
            <a:r>
              <a:rPr lang="en-US" sz="2900" dirty="0"/>
              <a:t>tudies</a:t>
            </a:r>
          </a:p>
          <a:p>
            <a:pPr lvl="1"/>
            <a:r>
              <a:rPr lang="en-US" sz="2300" dirty="0"/>
              <a:t>Consistent results: vaccine is effective for prevention of IPD</a:t>
            </a:r>
          </a:p>
          <a:p>
            <a:r>
              <a:rPr lang="en-US" sz="2900" dirty="0"/>
              <a:t>RCT Results</a:t>
            </a:r>
          </a:p>
          <a:p>
            <a:pPr lvl="1"/>
            <a:r>
              <a:rPr lang="en-US" sz="2300" dirty="0"/>
              <a:t>Invasive PNC </a:t>
            </a:r>
            <a:r>
              <a:rPr lang="en-US" sz="2300" dirty="0" err="1"/>
              <a:t>Dz</a:t>
            </a:r>
            <a:r>
              <a:rPr lang="en-US" sz="2300" dirty="0"/>
              <a:t>: 	Odds ratio [consistent]                        0.26 (CI 0.25-0.46)</a:t>
            </a:r>
          </a:p>
          <a:p>
            <a:pPr lvl="1"/>
            <a:r>
              <a:rPr lang="en-US" sz="2300" dirty="0"/>
              <a:t>Pneumonia:          	Odds ratio [</a:t>
            </a:r>
            <a:r>
              <a:rPr lang="en-US" sz="2300" dirty="0" err="1"/>
              <a:t>signif</a:t>
            </a:r>
            <a:r>
              <a:rPr lang="en-US" sz="2300" dirty="0"/>
              <a:t>. heterogeneity]      0.71 (CI 0.52-0.97)</a:t>
            </a:r>
          </a:p>
          <a:p>
            <a:pPr lvl="1"/>
            <a:r>
              <a:rPr lang="en-US" sz="2300" dirty="0"/>
              <a:t>Mortality:             	Odds ratio                                               0.87 (CI 0.69-1.10)</a:t>
            </a:r>
          </a:p>
          <a:p>
            <a:r>
              <a:rPr lang="en-US" sz="2900" dirty="0"/>
              <a:t>Summary</a:t>
            </a:r>
          </a:p>
          <a:p>
            <a:pPr lvl="1"/>
            <a:r>
              <a:rPr lang="en-US" sz="2600" dirty="0"/>
              <a:t>Data = </a:t>
            </a:r>
            <a:r>
              <a:rPr lang="en-US" sz="2600" dirty="0">
                <a:solidFill>
                  <a:srgbClr val="2EB135"/>
                </a:solidFill>
              </a:rPr>
              <a:t>PPS prevents IPD</a:t>
            </a:r>
          </a:p>
          <a:p>
            <a:pPr lvl="1"/>
            <a:r>
              <a:rPr lang="en-US" i="1" dirty="0"/>
              <a:t>There is </a:t>
            </a:r>
            <a:r>
              <a:rPr lang="en-US" sz="2600" i="1" dirty="0"/>
              <a:t>not compelling data for VV all-cause Pneumonia, Mortality</a:t>
            </a:r>
          </a:p>
        </p:txBody>
      </p:sp>
      <p:sp>
        <p:nvSpPr>
          <p:cNvPr id="5" name="TextBox 4"/>
          <p:cNvSpPr txBox="1"/>
          <p:nvPr/>
        </p:nvSpPr>
        <p:spPr>
          <a:xfrm>
            <a:off x="3333750" y="6311900"/>
            <a:ext cx="5619750" cy="507831"/>
          </a:xfrm>
          <a:prstGeom prst="rect">
            <a:avLst/>
          </a:prstGeom>
          <a:noFill/>
        </p:spPr>
        <p:txBody>
          <a:bodyPr wrap="square" rtlCol="0">
            <a:spAutoFit/>
          </a:bodyPr>
          <a:lstStyle/>
          <a:p>
            <a:r>
              <a:rPr lang="en-US" sz="900" dirty="0">
                <a:latin typeface="Calibri" pitchFamily="34" charset="0"/>
              </a:rPr>
              <a:t>Fine, et.al. </a:t>
            </a:r>
            <a:r>
              <a:rPr lang="en-US" sz="900" dirty="0" err="1">
                <a:latin typeface="Calibri" pitchFamily="34" charset="0"/>
              </a:rPr>
              <a:t>ArchivesIM</a:t>
            </a:r>
            <a:r>
              <a:rPr lang="en-US" sz="900" dirty="0">
                <a:latin typeface="Calibri" pitchFamily="34" charset="0"/>
              </a:rPr>
              <a:t> 1994(154): 2666.   Hutchinson et.al. </a:t>
            </a:r>
            <a:r>
              <a:rPr lang="en-US" sz="900" dirty="0" err="1">
                <a:latin typeface="Calibri" pitchFamily="34" charset="0"/>
              </a:rPr>
              <a:t>CanJFP</a:t>
            </a:r>
            <a:r>
              <a:rPr lang="en-US" sz="900" dirty="0">
                <a:latin typeface="Calibri" pitchFamily="34" charset="0"/>
              </a:rPr>
              <a:t> 1999(45): 2381.   Watson, et.al. Vaccine 2002(20): 2166.    </a:t>
            </a:r>
            <a:r>
              <a:rPr lang="en-US" sz="900" dirty="0" err="1">
                <a:latin typeface="Calibri" pitchFamily="34" charset="0"/>
              </a:rPr>
              <a:t>Conaty</a:t>
            </a:r>
            <a:r>
              <a:rPr lang="en-US" sz="900" dirty="0">
                <a:latin typeface="Calibri" pitchFamily="34" charset="0"/>
              </a:rPr>
              <a:t>, et.al. Vaccine 2004(22): 3214.    Dear, et.al. Cochrane DB </a:t>
            </a:r>
            <a:r>
              <a:rPr lang="en-US" sz="900" dirty="0" err="1">
                <a:latin typeface="Calibri" pitchFamily="34" charset="0"/>
              </a:rPr>
              <a:t>Syst</a:t>
            </a:r>
            <a:r>
              <a:rPr lang="en-US" sz="900" dirty="0">
                <a:latin typeface="Calibri" pitchFamily="34" charset="0"/>
              </a:rPr>
              <a:t> Rev 2004, Issue 3.  </a:t>
            </a:r>
            <a:r>
              <a:rPr lang="en-US" sz="900" dirty="0" err="1">
                <a:latin typeface="Calibri" pitchFamily="34" charset="0"/>
              </a:rPr>
              <a:t>Moberley</a:t>
            </a:r>
            <a:r>
              <a:rPr lang="en-US" sz="900" dirty="0">
                <a:latin typeface="Calibri" pitchFamily="34" charset="0"/>
              </a:rPr>
              <a:t> , et.al. Cochrane DB </a:t>
            </a:r>
            <a:r>
              <a:rPr lang="en-US" sz="900" dirty="0" err="1">
                <a:latin typeface="Calibri" pitchFamily="34" charset="0"/>
              </a:rPr>
              <a:t>Syst</a:t>
            </a:r>
            <a:r>
              <a:rPr lang="en-US" sz="900" dirty="0">
                <a:latin typeface="Calibri" pitchFamily="34" charset="0"/>
              </a:rPr>
              <a:t> Rev 2008, Issue 1.  Moberly, et.al. Cochrane DB </a:t>
            </a:r>
            <a:r>
              <a:rPr lang="en-US" sz="900" dirty="0" err="1">
                <a:latin typeface="Calibri" pitchFamily="34" charset="0"/>
              </a:rPr>
              <a:t>Syst</a:t>
            </a:r>
            <a:r>
              <a:rPr lang="en-US" sz="900" dirty="0">
                <a:latin typeface="Calibri" pitchFamily="34" charset="0"/>
              </a:rPr>
              <a:t> Rev 2013, Issue 1.</a:t>
            </a:r>
          </a:p>
        </p:txBody>
      </p:sp>
    </p:spTree>
    <p:custDataLst>
      <p:tags r:id="rId1"/>
    </p:custDataLst>
    <p:extLst>
      <p:ext uri="{BB962C8B-B14F-4D97-AF65-F5344CB8AC3E}">
        <p14:creationId xmlns:p14="http://schemas.microsoft.com/office/powerpoint/2010/main" val="3328350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47915"/>
            <a:ext cx="8153400" cy="990600"/>
          </a:xfrm>
        </p:spPr>
        <p:txBody>
          <a:bodyPr/>
          <a:lstStyle/>
          <a:p>
            <a:r>
              <a:rPr lang="en-US" dirty="0"/>
              <a:t>PCV13 Adult Vaccine Effectiveness</a:t>
            </a:r>
          </a:p>
        </p:txBody>
      </p:sp>
      <p:sp>
        <p:nvSpPr>
          <p:cNvPr id="3" name="Content Placeholder 2"/>
          <p:cNvSpPr>
            <a:spLocks noGrp="1"/>
          </p:cNvSpPr>
          <p:nvPr>
            <p:ph sz="quarter" idx="1"/>
          </p:nvPr>
        </p:nvSpPr>
        <p:spPr>
          <a:xfrm>
            <a:off x="82193" y="1600558"/>
            <a:ext cx="8846050" cy="4543387"/>
          </a:xfrm>
        </p:spPr>
        <p:txBody>
          <a:bodyPr>
            <a:normAutofit/>
          </a:bodyPr>
          <a:lstStyle/>
          <a:p>
            <a:r>
              <a:rPr lang="en-US" b="1" dirty="0" err="1"/>
              <a:t>CAPiTA</a:t>
            </a:r>
            <a:r>
              <a:rPr lang="en-US" dirty="0">
                <a:solidFill>
                  <a:srgbClr val="FF0000"/>
                </a:solidFill>
              </a:rPr>
              <a:t> </a:t>
            </a:r>
          </a:p>
          <a:p>
            <a:pPr lvl="1"/>
            <a:r>
              <a:rPr lang="en-US" dirty="0"/>
              <a:t>PC </a:t>
            </a:r>
            <a:r>
              <a:rPr lang="en-US" sz="2400" dirty="0"/>
              <a:t>RCT PCV13 unimmunized adults 65+ years, Netherlands</a:t>
            </a:r>
          </a:p>
          <a:p>
            <a:pPr lvl="1"/>
            <a:r>
              <a:rPr lang="en-US" sz="2400" dirty="0"/>
              <a:t>PCV7 in Dutch infants since 6/2006 -&gt; PCV10 in March 2011</a:t>
            </a:r>
          </a:p>
          <a:p>
            <a:pPr lvl="1"/>
            <a:r>
              <a:rPr lang="en-US" sz="2400" dirty="0"/>
              <a:t>84,000+ participants PCV13 v. Placebo </a:t>
            </a:r>
          </a:p>
          <a:p>
            <a:pPr lvl="1"/>
            <a:r>
              <a:rPr lang="en-US" sz="2400" dirty="0"/>
              <a:t>Enrolled 9/2008-1/2010, follow-up ended 8/2013</a:t>
            </a:r>
          </a:p>
          <a:p>
            <a:pPr lvl="1"/>
            <a:r>
              <a:rPr lang="en-US" sz="2400" dirty="0"/>
              <a:t>PCV13 reduces bacteremic CAP with vaccine–type PNC </a:t>
            </a:r>
            <a:r>
              <a:rPr lang="en-US" sz="2000" b="1" dirty="0"/>
              <a:t>(Primary)</a:t>
            </a:r>
          </a:p>
          <a:p>
            <a:pPr lvl="1"/>
            <a:r>
              <a:rPr lang="en-US" sz="2400" dirty="0"/>
              <a:t>PCV13 reduces </a:t>
            </a:r>
            <a:r>
              <a:rPr lang="en-US" sz="2400" dirty="0" err="1"/>
              <a:t>nonbacteremic</a:t>
            </a:r>
            <a:r>
              <a:rPr lang="en-US" sz="2400" dirty="0"/>
              <a:t> CAP, other IPD  </a:t>
            </a:r>
            <a:r>
              <a:rPr lang="en-US" sz="2000" b="1" dirty="0"/>
              <a:t>(Secondary)</a:t>
            </a:r>
          </a:p>
          <a:p>
            <a:pPr lvl="1"/>
            <a:r>
              <a:rPr lang="en-US" sz="2400" dirty="0"/>
              <a:t>Serologic and urinary Ag used to identify PNC infection</a:t>
            </a:r>
          </a:p>
          <a:p>
            <a:pPr lvl="1"/>
            <a:r>
              <a:rPr lang="en-US" sz="2400" dirty="0"/>
              <a:t>Considered by ACIP in making current Pneumococcal recs.</a:t>
            </a:r>
          </a:p>
        </p:txBody>
      </p:sp>
      <p:sp>
        <p:nvSpPr>
          <p:cNvPr id="4" name="TextBox 3"/>
          <p:cNvSpPr txBox="1"/>
          <p:nvPr/>
        </p:nvSpPr>
        <p:spPr>
          <a:xfrm>
            <a:off x="3371850" y="6329085"/>
            <a:ext cx="5314950" cy="276999"/>
          </a:xfrm>
          <a:prstGeom prst="rect">
            <a:avLst/>
          </a:prstGeom>
          <a:noFill/>
        </p:spPr>
        <p:txBody>
          <a:bodyPr wrap="square" rtlCol="0">
            <a:spAutoFit/>
          </a:bodyPr>
          <a:lstStyle/>
          <a:p>
            <a:r>
              <a:rPr lang="en-US" sz="1200" dirty="0">
                <a:latin typeface="Calibri" pitchFamily="34" charset="0"/>
              </a:rPr>
              <a:t>http://www.nejm.org/doi/full/10.1056/NEJMoa1408544</a:t>
            </a:r>
          </a:p>
        </p:txBody>
      </p:sp>
    </p:spTree>
    <p:extLst>
      <p:ext uri="{BB962C8B-B14F-4D97-AF65-F5344CB8AC3E}">
        <p14:creationId xmlns:p14="http://schemas.microsoft.com/office/powerpoint/2010/main" val="356387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60" y="228600"/>
            <a:ext cx="8269840" cy="990600"/>
          </a:xfrm>
        </p:spPr>
        <p:txBody>
          <a:bodyPr>
            <a:noAutofit/>
          </a:bodyPr>
          <a:lstStyle/>
          <a:p>
            <a:r>
              <a:rPr lang="en-US" sz="3200" dirty="0"/>
              <a:t>Adult Pneumococcal Vaccine: By The Numbers</a:t>
            </a:r>
          </a:p>
        </p:txBody>
      </p:sp>
      <p:sp>
        <p:nvSpPr>
          <p:cNvPr id="3" name="Content Placeholder 2"/>
          <p:cNvSpPr>
            <a:spLocks noGrp="1"/>
          </p:cNvSpPr>
          <p:nvPr>
            <p:ph sz="quarter" idx="1"/>
          </p:nvPr>
        </p:nvSpPr>
        <p:spPr>
          <a:xfrm>
            <a:off x="182201" y="1417551"/>
            <a:ext cx="9008198" cy="4765966"/>
          </a:xfrm>
        </p:spPr>
        <p:txBody>
          <a:bodyPr/>
          <a:lstStyle/>
          <a:p>
            <a:r>
              <a:rPr lang="en-US" dirty="0"/>
              <a:t>Two vaccines</a:t>
            </a:r>
          </a:p>
          <a:p>
            <a:pPr lvl="1"/>
            <a:r>
              <a:rPr lang="en-US" sz="2000" dirty="0"/>
              <a:t>PCV13 </a:t>
            </a:r>
          </a:p>
          <a:p>
            <a:pPr lvl="1"/>
            <a:r>
              <a:rPr lang="en-US" sz="2000" dirty="0"/>
              <a:t>PPSV23</a:t>
            </a:r>
          </a:p>
          <a:p>
            <a:r>
              <a:rPr lang="en-US" dirty="0"/>
              <a:t>Three intervals</a:t>
            </a:r>
          </a:p>
          <a:p>
            <a:pPr lvl="1"/>
            <a:r>
              <a:rPr lang="en-US" sz="2000" dirty="0"/>
              <a:t>8 weeks when PCV13 before PPSV23 for </a:t>
            </a:r>
            <a:r>
              <a:rPr lang="en-US" sz="2000" dirty="0">
                <a:solidFill>
                  <a:srgbClr val="FF0000"/>
                </a:solidFill>
              </a:rPr>
              <a:t>highest risk medical conditions</a:t>
            </a:r>
          </a:p>
          <a:p>
            <a:pPr lvl="1"/>
            <a:r>
              <a:rPr lang="en-US" sz="2000" dirty="0"/>
              <a:t>1 year between PCV13 and PPSV23:</a:t>
            </a:r>
          </a:p>
          <a:p>
            <a:pPr lvl="2"/>
            <a:r>
              <a:rPr lang="en-US" sz="1800" dirty="0"/>
              <a:t>When PPSV23 is given before PCV13</a:t>
            </a:r>
          </a:p>
          <a:p>
            <a:pPr lvl="2"/>
            <a:r>
              <a:rPr lang="en-US" sz="1800" dirty="0"/>
              <a:t>AND when both vaccines are given after age 65 years</a:t>
            </a:r>
          </a:p>
          <a:p>
            <a:pPr lvl="1"/>
            <a:r>
              <a:rPr lang="en-US" sz="2000" dirty="0"/>
              <a:t>5 years minimum between doses of PPSV23</a:t>
            </a:r>
          </a:p>
          <a:p>
            <a:r>
              <a:rPr lang="en-US" sz="2300" dirty="0"/>
              <a:t>Maximum doses in </a:t>
            </a:r>
            <a:r>
              <a:rPr lang="en-US" sz="2300" u="sng" dirty="0"/>
              <a:t>adult</a:t>
            </a:r>
            <a:r>
              <a:rPr lang="en-US" sz="2300" dirty="0"/>
              <a:t> lifetime</a:t>
            </a:r>
          </a:p>
          <a:p>
            <a:pPr lvl="1"/>
            <a:r>
              <a:rPr lang="en-US" sz="2000" dirty="0"/>
              <a:t>1 PCV13	[</a:t>
            </a:r>
            <a:r>
              <a:rPr lang="en-US" sz="1800" dirty="0"/>
              <a:t>with only 1 uncommon and specific exception</a:t>
            </a:r>
            <a:r>
              <a:rPr lang="en-US" sz="2000" dirty="0"/>
              <a:t>]</a:t>
            </a:r>
          </a:p>
          <a:p>
            <a:pPr lvl="1"/>
            <a:r>
              <a:rPr lang="en-US" sz="2000" dirty="0"/>
              <a:t>3 PPSV23 [If highest risk medical condition and first dose before 59 </a:t>
            </a:r>
            <a:r>
              <a:rPr lang="en-US" sz="2000" dirty="0" err="1"/>
              <a:t>yr</a:t>
            </a:r>
            <a:r>
              <a:rPr lang="en-US" sz="2000" dirty="0"/>
              <a:t>]</a:t>
            </a:r>
          </a:p>
        </p:txBody>
      </p:sp>
    </p:spTree>
    <p:extLst>
      <p:ext uri="{BB962C8B-B14F-4D97-AF65-F5344CB8AC3E}">
        <p14:creationId xmlns:p14="http://schemas.microsoft.com/office/powerpoint/2010/main" val="276067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0975"/>
            <a:ext cx="5181600" cy="990600"/>
          </a:xfrm>
        </p:spPr>
        <p:txBody>
          <a:bodyPr/>
          <a:lstStyle/>
          <a:p>
            <a:r>
              <a:rPr lang="en-US" dirty="0"/>
              <a:t>Disclosures</a:t>
            </a:r>
          </a:p>
        </p:txBody>
      </p:sp>
      <p:sp>
        <p:nvSpPr>
          <p:cNvPr id="3" name="Content Placeholder 2"/>
          <p:cNvSpPr>
            <a:spLocks noGrp="1"/>
          </p:cNvSpPr>
          <p:nvPr>
            <p:ph sz="quarter" idx="1"/>
          </p:nvPr>
        </p:nvSpPr>
        <p:spPr>
          <a:xfrm>
            <a:off x="372095" y="3839607"/>
            <a:ext cx="8159002" cy="4572000"/>
          </a:xfrm>
        </p:spPr>
        <p:txBody>
          <a:bodyPr/>
          <a:lstStyle/>
          <a:p>
            <a:pPr marL="0" indent="0">
              <a:buNone/>
            </a:pPr>
            <a:endParaRPr lang="en-US" dirty="0"/>
          </a:p>
          <a:p>
            <a:endParaRPr lang="en-US" dirty="0"/>
          </a:p>
          <a:p>
            <a:pPr marL="0" indent="0">
              <a:buNone/>
            </a:pPr>
            <a:endParaRPr lang="en-US" sz="2400" dirty="0"/>
          </a:p>
        </p:txBody>
      </p:sp>
      <p:sp>
        <p:nvSpPr>
          <p:cNvPr id="4" name="TextBox 3"/>
          <p:cNvSpPr txBox="1"/>
          <p:nvPr/>
        </p:nvSpPr>
        <p:spPr>
          <a:xfrm>
            <a:off x="575352" y="1592495"/>
            <a:ext cx="7664521" cy="815608"/>
          </a:xfrm>
          <a:prstGeom prst="rect">
            <a:avLst/>
          </a:prstGeom>
          <a:noFill/>
        </p:spPr>
        <p:txBody>
          <a:bodyPr wrap="square" rtlCol="0">
            <a:spAutoFit/>
          </a:bodyPr>
          <a:lstStyle/>
          <a:p>
            <a:pPr marL="457200" indent="-457200">
              <a:spcBef>
                <a:spcPts val="700"/>
              </a:spcBef>
              <a:buClr>
                <a:srgbClr val="1EB53A"/>
              </a:buClr>
              <a:buSzPct val="115000"/>
              <a:buFont typeface="Wingdings" pitchFamily="2" charset="2"/>
              <a:buChar char="§"/>
            </a:pPr>
            <a:r>
              <a:rPr lang="en-US" sz="2900" dirty="0">
                <a:latin typeface="Calibri"/>
                <a:ea typeface="Calibri" pitchFamily="34" charset="0"/>
                <a:cs typeface="Calibri"/>
              </a:rPr>
              <a:t>[insert your disclosures here]</a:t>
            </a:r>
          </a:p>
          <a:p>
            <a:endParaRPr lang="en-US" dirty="0"/>
          </a:p>
        </p:txBody>
      </p:sp>
    </p:spTree>
    <p:extLst>
      <p:ext uri="{BB962C8B-B14F-4D97-AF65-F5344CB8AC3E}">
        <p14:creationId xmlns:p14="http://schemas.microsoft.com/office/powerpoint/2010/main" val="248669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74810"/>
            <a:ext cx="8153400" cy="990600"/>
          </a:xfrm>
        </p:spPr>
        <p:txBody>
          <a:bodyPr>
            <a:normAutofit/>
          </a:bodyPr>
          <a:lstStyle/>
          <a:p>
            <a:r>
              <a:rPr lang="en-US" dirty="0"/>
              <a:t>Pneumococcal Immunization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67571690"/>
              </p:ext>
            </p:extLst>
          </p:nvPr>
        </p:nvGraphicFramePr>
        <p:xfrm>
          <a:off x="35059" y="1600200"/>
          <a:ext cx="908204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42835" y="2792505"/>
            <a:ext cx="533400" cy="369332"/>
          </a:xfrm>
          <a:prstGeom prst="rect">
            <a:avLst/>
          </a:prstGeom>
          <a:noFill/>
        </p:spPr>
        <p:txBody>
          <a:bodyPr wrap="square" rtlCol="0">
            <a:spAutoFit/>
          </a:bodyPr>
          <a:lstStyle/>
          <a:p>
            <a:r>
              <a:rPr lang="en-US" b="1" dirty="0">
                <a:solidFill>
                  <a:srgbClr val="000000"/>
                </a:solidFill>
              </a:rPr>
              <a:t>NO</a:t>
            </a:r>
          </a:p>
        </p:txBody>
      </p:sp>
      <p:sp>
        <p:nvSpPr>
          <p:cNvPr id="6" name="TextBox 5"/>
          <p:cNvSpPr txBox="1"/>
          <p:nvPr/>
        </p:nvSpPr>
        <p:spPr>
          <a:xfrm>
            <a:off x="7615515" y="4374775"/>
            <a:ext cx="533400" cy="369332"/>
          </a:xfrm>
          <a:prstGeom prst="rect">
            <a:avLst/>
          </a:prstGeom>
          <a:noFill/>
        </p:spPr>
        <p:txBody>
          <a:bodyPr wrap="square" rtlCol="0">
            <a:spAutoFit/>
          </a:bodyPr>
          <a:lstStyle/>
          <a:p>
            <a:r>
              <a:rPr lang="en-US" b="1" dirty="0">
                <a:solidFill>
                  <a:srgbClr val="000000"/>
                </a:solidFill>
              </a:rPr>
              <a:t>NO</a:t>
            </a:r>
          </a:p>
        </p:txBody>
      </p:sp>
      <p:sp>
        <p:nvSpPr>
          <p:cNvPr id="7" name="TextBox 6"/>
          <p:cNvSpPr txBox="1"/>
          <p:nvPr/>
        </p:nvSpPr>
        <p:spPr>
          <a:xfrm>
            <a:off x="4146185" y="1600200"/>
            <a:ext cx="2819400" cy="461665"/>
          </a:xfrm>
          <a:prstGeom prst="rect">
            <a:avLst/>
          </a:prstGeom>
          <a:noFill/>
        </p:spPr>
        <p:txBody>
          <a:bodyPr wrap="square" rtlCol="0">
            <a:spAutoFit/>
          </a:bodyPr>
          <a:lstStyle/>
          <a:p>
            <a:r>
              <a:rPr lang="en-US" sz="2400" b="1" dirty="0">
                <a:latin typeface="Calibri" panose="020F0502020204030204" pitchFamily="34" charset="0"/>
              </a:rPr>
              <a:t>PCV 13 + PPSV23</a:t>
            </a:r>
          </a:p>
        </p:txBody>
      </p:sp>
      <p:sp>
        <p:nvSpPr>
          <p:cNvPr id="8" name="TextBox 7"/>
          <p:cNvSpPr txBox="1"/>
          <p:nvPr/>
        </p:nvSpPr>
        <p:spPr>
          <a:xfrm>
            <a:off x="4155150" y="3200400"/>
            <a:ext cx="1981200" cy="461665"/>
          </a:xfrm>
          <a:prstGeom prst="rect">
            <a:avLst/>
          </a:prstGeom>
          <a:noFill/>
        </p:spPr>
        <p:txBody>
          <a:bodyPr wrap="square" rtlCol="0">
            <a:spAutoFit/>
          </a:bodyPr>
          <a:lstStyle/>
          <a:p>
            <a:r>
              <a:rPr lang="en-US" sz="2400" b="1" dirty="0">
                <a:latin typeface="Calibri" panose="020F0502020204030204" pitchFamily="34" charset="0"/>
              </a:rPr>
              <a:t>PPSV23 ONLY</a:t>
            </a:r>
          </a:p>
        </p:txBody>
      </p:sp>
      <p:sp>
        <p:nvSpPr>
          <p:cNvPr id="9" name="TextBox 8"/>
          <p:cNvSpPr txBox="1"/>
          <p:nvPr/>
        </p:nvSpPr>
        <p:spPr>
          <a:xfrm>
            <a:off x="3368040" y="4800600"/>
            <a:ext cx="4099573" cy="461665"/>
          </a:xfrm>
          <a:prstGeom prst="rect">
            <a:avLst/>
          </a:prstGeom>
          <a:noFill/>
        </p:spPr>
        <p:txBody>
          <a:bodyPr wrap="square" rtlCol="0">
            <a:spAutoFit/>
          </a:bodyPr>
          <a:lstStyle/>
          <a:p>
            <a:r>
              <a:rPr lang="en-US" sz="2400" b="1" dirty="0">
                <a:latin typeface="Calibri" panose="020F0502020204030204" pitchFamily="34" charset="0"/>
              </a:rPr>
              <a:t>NO PNEUMOCOCCAL VACCINE</a:t>
            </a:r>
          </a:p>
        </p:txBody>
      </p:sp>
    </p:spTree>
    <p:extLst>
      <p:ext uri="{BB962C8B-B14F-4D97-AF65-F5344CB8AC3E}">
        <p14:creationId xmlns:p14="http://schemas.microsoft.com/office/powerpoint/2010/main" val="350233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a:t>Pneumococcal Immunization I</a:t>
            </a:r>
          </a:p>
        </p:txBody>
      </p:sp>
      <p:sp>
        <p:nvSpPr>
          <p:cNvPr id="7" name="Content Placeholder 6"/>
          <p:cNvSpPr>
            <a:spLocks noGrp="1"/>
          </p:cNvSpPr>
          <p:nvPr>
            <p:ph sz="quarter" idx="1"/>
          </p:nvPr>
        </p:nvSpPr>
        <p:spPr/>
        <p:txBody>
          <a:bodyPr/>
          <a:lstStyle/>
          <a:p>
            <a:endParaRPr lang="en-US"/>
          </a:p>
        </p:txBody>
      </p:sp>
      <p:sp>
        <p:nvSpPr>
          <p:cNvPr id="3" name="Slide Number Placeholder 2"/>
          <p:cNvSpPr>
            <a:spLocks noGrp="1"/>
          </p:cNvSpPr>
          <p:nvPr>
            <p:ph type="sldNum" sz="quarter" idx="10"/>
          </p:nvPr>
        </p:nvSpPr>
        <p:spPr>
          <a:prstGeom prst="rect">
            <a:avLst/>
          </a:prstGeom>
        </p:spPr>
        <p:txBody>
          <a:bodyPr>
            <a:normAutofit fontScale="77500" lnSpcReduction="20000"/>
          </a:bodyPr>
          <a:lstStyle/>
          <a:p>
            <a:fld id="{8E067CCE-E767-2B4C-9963-854B743494C0}" type="slidenum">
              <a:rPr lang="en-US" smtClean="0">
                <a:solidFill>
                  <a:prstClr val="black">
                    <a:tint val="75000"/>
                  </a:prstClr>
                </a:solidFill>
              </a:rPr>
              <a:pPr/>
              <a:t>31</a:t>
            </a:fld>
            <a:endParaRPr lang="en-US" dirty="0">
              <a:solidFill>
                <a:prstClr val="black">
                  <a:tint val="75000"/>
                </a:prstClr>
              </a:solidFill>
            </a:endParaRPr>
          </a:p>
        </p:txBody>
      </p:sp>
      <p:sp>
        <p:nvSpPr>
          <p:cNvPr id="4" name="TextBox 3"/>
          <p:cNvSpPr txBox="1"/>
          <p:nvPr/>
        </p:nvSpPr>
        <p:spPr>
          <a:xfrm>
            <a:off x="3649863" y="6416814"/>
            <a:ext cx="4488297"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Franklin Gothic Book"/>
                <a:hlinkClick r:id="rId2"/>
              </a:rPr>
              <a:t>http://www.cdc.gov/mmwr/preview/mmwrhtml/mm5934a3.htm</a:t>
            </a:r>
            <a:r>
              <a:rPr lang="en-US" sz="1200" dirty="0">
                <a:solidFill>
                  <a:prstClr val="black"/>
                </a:solidFill>
                <a:latin typeface="Franklin Gothic Book"/>
              </a:rPr>
              <a:t>     </a:t>
            </a:r>
            <a:r>
              <a:rPr lang="en-US" sz="1200" dirty="0">
                <a:solidFill>
                  <a:prstClr val="black"/>
                </a:solidFill>
                <a:latin typeface="Franklin Gothic Book"/>
                <a:hlinkClick r:id="rId3"/>
              </a:rPr>
              <a:t>http</a:t>
            </a:r>
            <a:r>
              <a:rPr lang="en-US" sz="1200" dirty="0">
                <a:solidFill>
                  <a:prstClr val="black"/>
                </a:solidFill>
                <a:latin typeface="Calibri"/>
                <a:hlinkClick r:id="rId3"/>
              </a:rPr>
              <a:t>://www.cdc.gov/mmwr/preview/mmwrhtml/mm6140a4.htm</a:t>
            </a:r>
            <a:endParaRPr lang="en-US" sz="1200" dirty="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053817803"/>
              </p:ext>
            </p:extLst>
          </p:nvPr>
        </p:nvGraphicFramePr>
        <p:xfrm>
          <a:off x="0" y="1524000"/>
          <a:ext cx="9144000" cy="4478942"/>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510362">
                <a:tc>
                  <a: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200" u="none" strike="noStrike" kern="1200" cap="none" spc="0" normalizeH="0" baseline="0" noProof="0" dirty="0">
                          <a:ln>
                            <a:noFill/>
                          </a:ln>
                          <a:effectLst/>
                          <a:uLnTx/>
                          <a:uFillTx/>
                          <a:latin typeface="Calibri" pitchFamily="34" charset="0"/>
                        </a:rPr>
                        <a:t>PPSV23 ALONE for </a:t>
                      </a:r>
                      <a:r>
                        <a:rPr kumimoji="0" lang="en-US" sz="2200" u="sng" strike="noStrike" kern="1200" cap="none" spc="0" normalizeH="0" baseline="0" noProof="0" dirty="0">
                          <a:ln>
                            <a:noFill/>
                          </a:ln>
                          <a:solidFill>
                            <a:srgbClr val="FFFF00"/>
                          </a:solidFill>
                          <a:effectLst/>
                          <a:uLnTx/>
                          <a:uFillTx/>
                          <a:latin typeface="Calibri" pitchFamily="34" charset="0"/>
                        </a:rPr>
                        <a:t>INCREASED RISK</a:t>
                      </a:r>
                      <a:endParaRPr lang="en-US" sz="2200" dirty="0">
                        <a:solidFill>
                          <a:srgbClr val="FFFF00"/>
                        </a:solidFill>
                        <a:latin typeface="Calibri" pitchFamily="34" charset="0"/>
                      </a:endParaRPr>
                    </a:p>
                  </a:txBody>
                  <a:tcPr anchor="ctr"/>
                </a:tc>
                <a:extLst>
                  <a:ext uri="{0D108BD9-81ED-4DB2-BD59-A6C34878D82A}">
                    <a16:rowId xmlns:a16="http://schemas.microsoft.com/office/drawing/2014/main" val="10000"/>
                  </a:ext>
                </a:extLst>
              </a:tr>
              <a:tr h="388302">
                <a:tc>
                  <a:txBody>
                    <a:bodyPr/>
                    <a:lstStyle/>
                    <a:p>
                      <a:r>
                        <a:rPr lang="en-US" sz="2000" dirty="0">
                          <a:latin typeface="Calibri" pitchFamily="34" charset="0"/>
                        </a:rPr>
                        <a:t>All cigarette smokers ≥ 19 years old</a:t>
                      </a:r>
                    </a:p>
                  </a:txBody>
                  <a:tcPr anchor="ctr"/>
                </a:tc>
                <a:extLst>
                  <a:ext uri="{0D108BD9-81ED-4DB2-BD59-A6C34878D82A}">
                    <a16:rowId xmlns:a16="http://schemas.microsoft.com/office/drawing/2014/main" val="10001"/>
                  </a:ext>
                </a:extLst>
              </a:tr>
              <a:tr h="2180465">
                <a:tc>
                  <a:txBody>
                    <a:bodyPr/>
                    <a:lstStyle/>
                    <a:p>
                      <a:pPr marL="0" lvl="0" indent="0">
                        <a:buFont typeface="Arial" pitchFamily="34" charset="0"/>
                        <a:buNone/>
                      </a:pPr>
                      <a:r>
                        <a:rPr lang="en-US" sz="2000" dirty="0">
                          <a:latin typeface="Calibri" pitchFamily="34" charset="0"/>
                        </a:rPr>
                        <a:t>Chronic conditions</a:t>
                      </a:r>
                      <a:r>
                        <a:rPr lang="en-US" sz="2000" baseline="0" dirty="0">
                          <a:latin typeface="Calibri" pitchFamily="34" charset="0"/>
                        </a:rPr>
                        <a:t>  </a:t>
                      </a:r>
                      <a:r>
                        <a:rPr kumimoji="0" lang="en-US" sz="2000" b="0" i="0" u="none" strike="noStrike" kern="1200" cap="none" spc="0" normalizeH="0" baseline="0" noProof="0" dirty="0">
                          <a:ln>
                            <a:noFill/>
                          </a:ln>
                          <a:solidFill>
                            <a:prstClr val="black"/>
                          </a:solidFill>
                          <a:effectLst/>
                          <a:uLnTx/>
                          <a:uFillTx/>
                          <a:latin typeface="Calibri" pitchFamily="34" charset="0"/>
                        </a:rPr>
                        <a:t>≥19 years old</a:t>
                      </a:r>
                    </a:p>
                    <a:p>
                      <a:pPr marL="2171700" lvl="4" indent="-342900">
                        <a:buFont typeface="Arial" pitchFamily="34" charset="0"/>
                        <a:buChar char="•"/>
                      </a:pPr>
                      <a:r>
                        <a:rPr kumimoji="0" lang="en-US" sz="2000" b="0" i="0" u="none" strike="noStrike" kern="1200" cap="none" spc="0" normalizeH="0" baseline="0" noProof="0" dirty="0">
                          <a:ln>
                            <a:noFill/>
                          </a:ln>
                          <a:solidFill>
                            <a:prstClr val="black"/>
                          </a:solidFill>
                          <a:effectLst/>
                          <a:uLnTx/>
                          <a:uFillTx/>
                          <a:latin typeface="Calibri" pitchFamily="34" charset="0"/>
                        </a:rPr>
                        <a:t>Diabetes</a:t>
                      </a:r>
                    </a:p>
                    <a:p>
                      <a:pPr marL="2171700" lvl="4" indent="-342900">
                        <a:buFont typeface="Arial" pitchFamily="34" charset="0"/>
                        <a:buChar char="•"/>
                      </a:pPr>
                      <a:r>
                        <a:rPr lang="en-US" sz="2000" dirty="0">
                          <a:latin typeface="Calibri" pitchFamily="34" charset="0"/>
                        </a:rPr>
                        <a:t>Lung</a:t>
                      </a:r>
                      <a:r>
                        <a:rPr lang="en-US" sz="2000" baseline="0" dirty="0">
                          <a:latin typeface="Calibri" pitchFamily="34" charset="0"/>
                        </a:rPr>
                        <a:t> disease: asthma, COPD</a:t>
                      </a:r>
                    </a:p>
                    <a:p>
                      <a:pPr marL="2171700" lvl="4" indent="-342900">
                        <a:buFont typeface="Arial" pitchFamily="34" charset="0"/>
                        <a:buChar char="•"/>
                      </a:pPr>
                      <a:r>
                        <a:rPr lang="en-US" sz="2000" baseline="0" dirty="0">
                          <a:latin typeface="Calibri" pitchFamily="34" charset="0"/>
                        </a:rPr>
                        <a:t>Cardiovascular disease</a:t>
                      </a:r>
                    </a:p>
                    <a:p>
                      <a:pPr marL="2171700" lvl="4" indent="-342900">
                        <a:buFont typeface="Arial" pitchFamily="34" charset="0"/>
                        <a:buChar char="•"/>
                      </a:pPr>
                      <a:r>
                        <a:rPr lang="en-US" sz="2000" baseline="0" dirty="0">
                          <a:latin typeface="Calibri" pitchFamily="34" charset="0"/>
                        </a:rPr>
                        <a:t>Liver disease</a:t>
                      </a:r>
                    </a:p>
                    <a:p>
                      <a:pPr marL="2171700" lvl="4" indent="-342900">
                        <a:buFont typeface="Arial" pitchFamily="34" charset="0"/>
                        <a:buChar char="•"/>
                      </a:pPr>
                      <a:r>
                        <a:rPr lang="en-US" sz="2000" baseline="0" dirty="0">
                          <a:latin typeface="Calibri" pitchFamily="34" charset="0"/>
                        </a:rPr>
                        <a:t>Kidney disease </a:t>
                      </a:r>
                    </a:p>
                    <a:p>
                      <a:pPr marL="1828800" lvl="4" indent="0">
                        <a:buFont typeface="Arial" pitchFamily="34" charset="0"/>
                        <a:buNone/>
                      </a:pPr>
                      <a:r>
                        <a:rPr lang="en-US" sz="2000" baseline="0" dirty="0">
                          <a:latin typeface="Calibri" pitchFamily="34" charset="0"/>
                        </a:rPr>
                        <a:t> (</a:t>
                      </a:r>
                      <a:r>
                        <a:rPr lang="en-US" sz="2000" i="1" baseline="0" dirty="0">
                          <a:solidFill>
                            <a:srgbClr val="FF0000"/>
                          </a:solidFill>
                          <a:latin typeface="Calibri" pitchFamily="34" charset="0"/>
                        </a:rPr>
                        <a:t>EXCEPT</a:t>
                      </a:r>
                      <a:r>
                        <a:rPr lang="en-US" sz="2000" baseline="0" dirty="0">
                          <a:latin typeface="Calibri" pitchFamily="34" charset="0"/>
                        </a:rPr>
                        <a:t> </a:t>
                      </a:r>
                      <a:r>
                        <a:rPr lang="en-US" sz="2000" i="1" baseline="0" dirty="0">
                          <a:latin typeface="Calibri" pitchFamily="34" charset="0"/>
                        </a:rPr>
                        <a:t>ESRD, nephrotic syndrome: </a:t>
                      </a:r>
                      <a:r>
                        <a:rPr lang="en-US" sz="2000" baseline="0" dirty="0">
                          <a:latin typeface="Calibri" pitchFamily="34" charset="0"/>
                        </a:rPr>
                        <a:t>PCV13 + PPSV23 recommended)     </a:t>
                      </a:r>
                    </a:p>
                  </a:txBody>
                  <a:tcPr/>
                </a:tc>
                <a:extLst>
                  <a:ext uri="{0D108BD9-81ED-4DB2-BD59-A6C34878D82A}">
                    <a16:rowId xmlns:a16="http://schemas.microsoft.com/office/drawing/2014/main" val="10002"/>
                  </a:ext>
                </a:extLst>
              </a:tr>
              <a:tr h="1347300">
                <a:tc>
                  <a:txBody>
                    <a:bodyPr/>
                    <a:lstStyle/>
                    <a:p>
                      <a:endParaRPr lang="en-US" sz="2000" baseline="0" dirty="0">
                        <a:latin typeface="Calibri" pitchFamily="34"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0" y="4728623"/>
            <a:ext cx="9143999" cy="1013098"/>
          </a:xfrm>
          <a:prstGeom prst="rect">
            <a:avLst/>
          </a:prstGeom>
          <a:noFill/>
        </p:spPr>
        <p:txBody>
          <a:bodyPr wrap="square" rtlCol="0">
            <a:spAutoFit/>
          </a:bodyPr>
          <a:lstStyle/>
          <a:p>
            <a:pPr marL="457200" indent="-457200">
              <a:lnSpc>
                <a:spcPct val="90000"/>
              </a:lnSpc>
              <a:spcBef>
                <a:spcPts val="700"/>
              </a:spcBef>
              <a:buClr>
                <a:srgbClr val="1EB53A"/>
              </a:buClr>
              <a:buSzPct val="115000"/>
              <a:buFont typeface="Wingdings" pitchFamily="2" charset="2"/>
              <a:buChar char="§"/>
            </a:pPr>
            <a:r>
              <a:rPr lang="en-US" sz="2000" dirty="0">
                <a:latin typeface="Calibri"/>
                <a:ea typeface="Calibri" pitchFamily="34" charset="0"/>
                <a:cs typeface="Calibri"/>
              </a:rPr>
              <a:t>Immunity lasts at least 5 years following 1 dose</a:t>
            </a:r>
          </a:p>
          <a:p>
            <a:pPr marL="457200" indent="-457200" defTabSz="457200">
              <a:lnSpc>
                <a:spcPct val="90000"/>
              </a:lnSpc>
              <a:spcBef>
                <a:spcPts val="700"/>
              </a:spcBef>
              <a:buClr>
                <a:srgbClr val="1EB53A"/>
              </a:buClr>
              <a:buSzPct val="115000"/>
              <a:buFont typeface="Wingdings" pitchFamily="2" charset="2"/>
              <a:buChar char="§"/>
            </a:pPr>
            <a:r>
              <a:rPr lang="en-US" sz="2000" u="sng" dirty="0">
                <a:latin typeface="Calibri"/>
                <a:ea typeface="Calibri" pitchFamily="34" charset="0"/>
                <a:cs typeface="Calibri"/>
              </a:rPr>
              <a:t>REVACCINATION ONCE</a:t>
            </a:r>
            <a:r>
              <a:rPr lang="en-US" sz="2000" dirty="0">
                <a:latin typeface="Calibri"/>
                <a:ea typeface="Calibri" pitchFamily="34" charset="0"/>
                <a:cs typeface="Calibri"/>
              </a:rPr>
              <a:t> after 65 years [AND </a:t>
            </a:r>
            <a:r>
              <a:rPr lang="en-US" sz="2000" u="sng" dirty="0">
                <a:latin typeface="Calibri"/>
                <a:ea typeface="Calibri" pitchFamily="34" charset="0"/>
                <a:cs typeface="Calibri"/>
              </a:rPr>
              <a:t> &gt;</a:t>
            </a:r>
            <a:r>
              <a:rPr lang="en-US" sz="2000" dirty="0">
                <a:latin typeface="Calibri"/>
                <a:ea typeface="Calibri" pitchFamily="34" charset="0"/>
                <a:cs typeface="Calibri"/>
              </a:rPr>
              <a:t>5 years after initial dose] for those vaccinated prior to age 65 </a:t>
            </a:r>
          </a:p>
        </p:txBody>
      </p:sp>
      <p:sp>
        <p:nvSpPr>
          <p:cNvPr id="5" name="Oval 4"/>
          <p:cNvSpPr/>
          <p:nvPr/>
        </p:nvSpPr>
        <p:spPr>
          <a:xfrm>
            <a:off x="5665077" y="2102069"/>
            <a:ext cx="3388050" cy="170917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After this 1 dose, </a:t>
            </a:r>
            <a:r>
              <a:rPr lang="en-US" sz="1400" dirty="0">
                <a:solidFill>
                  <a:srgbClr val="FF0000"/>
                </a:solidFill>
              </a:rPr>
              <a:t>no further Pneumococcal vaccine is recommended</a:t>
            </a:r>
            <a:r>
              <a:rPr lang="en-US" sz="1400" dirty="0"/>
              <a:t> </a:t>
            </a:r>
            <a:r>
              <a:rPr lang="en-US" sz="1400" dirty="0">
                <a:solidFill>
                  <a:schemeClr val="tx1"/>
                </a:solidFill>
              </a:rPr>
              <a:t>until patient becomes </a:t>
            </a:r>
            <a:r>
              <a:rPr lang="en-US" sz="1400" b="1" dirty="0">
                <a:solidFill>
                  <a:schemeClr val="tx1"/>
                </a:solidFill>
              </a:rPr>
              <a:t>Highest Risk </a:t>
            </a:r>
            <a:r>
              <a:rPr lang="en-US" sz="1400" dirty="0">
                <a:solidFill>
                  <a:schemeClr val="tx1"/>
                </a:solidFill>
              </a:rPr>
              <a:t>by </a:t>
            </a:r>
            <a:r>
              <a:rPr lang="en-US" sz="1400" b="1" u="sng" dirty="0">
                <a:solidFill>
                  <a:schemeClr val="tx1"/>
                </a:solidFill>
              </a:rPr>
              <a:t>AGE </a:t>
            </a:r>
            <a:r>
              <a:rPr lang="en-US" sz="1400" b="1" dirty="0">
                <a:solidFill>
                  <a:schemeClr val="tx1"/>
                </a:solidFill>
              </a:rPr>
              <a:t>65+ </a:t>
            </a:r>
            <a:r>
              <a:rPr lang="en-US" sz="1400" b="1" i="1" dirty="0">
                <a:solidFill>
                  <a:schemeClr val="tx1"/>
                </a:solidFill>
              </a:rPr>
              <a:t>or</a:t>
            </a:r>
            <a:r>
              <a:rPr lang="en-US" sz="1400" dirty="0">
                <a:solidFill>
                  <a:schemeClr val="tx1"/>
                </a:solidFill>
              </a:rPr>
              <a:t> develops a </a:t>
            </a:r>
            <a:r>
              <a:rPr lang="en-US" sz="1400" b="1" u="sng" dirty="0">
                <a:solidFill>
                  <a:schemeClr val="tx1"/>
                </a:solidFill>
              </a:rPr>
              <a:t>HIGHEST RISK </a:t>
            </a:r>
            <a:r>
              <a:rPr lang="en-US" sz="1400" dirty="0">
                <a:solidFill>
                  <a:schemeClr val="tx1"/>
                </a:solidFill>
              </a:rPr>
              <a:t>medical </a:t>
            </a:r>
            <a:r>
              <a:rPr lang="en-US" sz="1400" b="1" u="sng" dirty="0">
                <a:solidFill>
                  <a:schemeClr val="tx1"/>
                </a:solidFill>
              </a:rPr>
              <a:t>CONDITION</a:t>
            </a:r>
            <a:r>
              <a:rPr lang="en-US" sz="1400" dirty="0">
                <a:solidFill>
                  <a:schemeClr val="tx1"/>
                </a:solidFill>
              </a:rPr>
              <a:t>.</a:t>
            </a:r>
          </a:p>
        </p:txBody>
      </p:sp>
    </p:spTree>
    <p:extLst>
      <p:ext uri="{BB962C8B-B14F-4D97-AF65-F5344CB8AC3E}">
        <p14:creationId xmlns:p14="http://schemas.microsoft.com/office/powerpoint/2010/main" val="200222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3697"/>
            <a:ext cx="8153400" cy="990600"/>
          </a:xfrm>
        </p:spPr>
        <p:txBody>
          <a:bodyPr>
            <a:normAutofit/>
          </a:bodyPr>
          <a:lstStyle/>
          <a:p>
            <a:pPr algn="l"/>
            <a:r>
              <a:rPr lang="en-US" sz="4400" dirty="0"/>
              <a:t>Pneumococcal Immunization II</a:t>
            </a:r>
          </a:p>
        </p:txBody>
      </p:sp>
      <p:sp>
        <p:nvSpPr>
          <p:cNvPr id="5" name="Content Placeholder 4"/>
          <p:cNvSpPr>
            <a:spLocks noGrp="1"/>
          </p:cNvSpPr>
          <p:nvPr>
            <p:ph sz="quarter" idx="1"/>
          </p:nvPr>
        </p:nvSpPr>
        <p:spPr/>
        <p:txBody>
          <a:bodyPr/>
          <a:lstStyle/>
          <a:p>
            <a:endParaRPr lang="en-US" dirty="0"/>
          </a:p>
        </p:txBody>
      </p:sp>
      <p:sp>
        <p:nvSpPr>
          <p:cNvPr id="4" name="TextBox 3"/>
          <p:cNvSpPr txBox="1"/>
          <p:nvPr/>
        </p:nvSpPr>
        <p:spPr>
          <a:xfrm>
            <a:off x="3663526" y="6393974"/>
            <a:ext cx="5068433"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a:hlinkClick r:id="rId3"/>
              </a:rPr>
              <a:t>http://www.cdc.gov/mmwr/preview/mmwrhtml/mm6140a4.htm</a:t>
            </a:r>
            <a:r>
              <a:rPr lang="en-US" sz="1200" dirty="0">
                <a:solidFill>
                  <a:prstClr val="black"/>
                </a:solidFill>
                <a:latin typeface="Franklin Gothic Book"/>
              </a:rPr>
              <a:t>  </a:t>
            </a:r>
            <a:r>
              <a:rPr lang="en-US" sz="1200" dirty="0">
                <a:solidFill>
                  <a:prstClr val="black"/>
                </a:solidFill>
                <a:latin typeface="Franklin Gothic Book"/>
                <a:hlinkClick r:id="rId4"/>
              </a:rPr>
              <a:t>http://www.cdc.gov/mmwr/preview/mmwrhtml/mm6337a4.htm</a:t>
            </a:r>
            <a:endParaRPr lang="en-US" sz="1200" dirty="0">
              <a:solidFill>
                <a:prstClr val="black"/>
              </a:solidFill>
              <a:latin typeface="Franklin Gothic Book"/>
            </a:endParaRPr>
          </a:p>
        </p:txBody>
      </p:sp>
      <p:graphicFrame>
        <p:nvGraphicFramePr>
          <p:cNvPr id="6" name="Table 5"/>
          <p:cNvGraphicFramePr>
            <a:graphicFrameLocks noGrp="1"/>
          </p:cNvGraphicFramePr>
          <p:nvPr>
            <p:extLst>
              <p:ext uri="{D42A27DB-BD31-4B8C-83A1-F6EECF244321}">
                <p14:modId xmlns:p14="http://schemas.microsoft.com/office/powerpoint/2010/main" val="1290944231"/>
              </p:ext>
            </p:extLst>
          </p:nvPr>
        </p:nvGraphicFramePr>
        <p:xfrm>
          <a:off x="0" y="1386705"/>
          <a:ext cx="9144000" cy="486751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508879">
                <a:tc>
                  <a: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200" u="none" strike="noStrike" kern="1200" cap="none" spc="0" normalizeH="0" baseline="0" noProof="0" dirty="0">
                          <a:ln>
                            <a:noFill/>
                          </a:ln>
                          <a:effectLst/>
                          <a:uLnTx/>
                          <a:uFillTx/>
                          <a:latin typeface="Calibri" pitchFamily="34" charset="0"/>
                        </a:rPr>
                        <a:t>PCV13 then PPSV23 for </a:t>
                      </a:r>
                      <a:r>
                        <a:rPr kumimoji="0" lang="en-US" sz="2200" u="sng" strike="noStrike" kern="1200" cap="none" spc="0" normalizeH="0" baseline="0" noProof="0" dirty="0">
                          <a:ln>
                            <a:noFill/>
                          </a:ln>
                          <a:solidFill>
                            <a:srgbClr val="FF0000"/>
                          </a:solidFill>
                          <a:effectLst/>
                          <a:uLnTx/>
                          <a:uFillTx/>
                          <a:latin typeface="Calibri" pitchFamily="34" charset="0"/>
                        </a:rPr>
                        <a:t>HIGHEST RISK CONDITIONS</a:t>
                      </a:r>
                      <a:endParaRPr lang="en-US" sz="2200" dirty="0">
                        <a:solidFill>
                          <a:srgbClr val="FF0000"/>
                        </a:solidFill>
                        <a:latin typeface="Calibri" pitchFamily="34" charset="0"/>
                      </a:endParaRPr>
                    </a:p>
                  </a:txBody>
                  <a:tcPr anchor="ctr"/>
                </a:tc>
                <a:extLst>
                  <a:ext uri="{0D108BD9-81ED-4DB2-BD59-A6C34878D82A}">
                    <a16:rowId xmlns:a16="http://schemas.microsoft.com/office/drawing/2014/main" val="10000"/>
                  </a:ext>
                </a:extLst>
              </a:tr>
              <a:tr h="4042761">
                <a:tc>
                  <a:txBody>
                    <a:bodyPr/>
                    <a:lstStyle/>
                    <a:p>
                      <a:pPr marL="457200" indent="-457200">
                        <a:buFont typeface="+mj-lt"/>
                        <a:buAutoNum type="arabicPeriod"/>
                      </a:pPr>
                      <a:r>
                        <a:rPr lang="en-US" sz="2000" b="1" baseline="0" dirty="0">
                          <a:latin typeface="Calibri" pitchFamily="34" charset="0"/>
                        </a:rPr>
                        <a:t>Disease: </a:t>
                      </a:r>
                      <a:r>
                        <a:rPr lang="en-US" sz="2000" baseline="0" dirty="0">
                          <a:latin typeface="Calibri" pitchFamily="34" charset="0"/>
                        </a:rPr>
                        <a:t>       </a:t>
                      </a:r>
                    </a:p>
                    <a:p>
                      <a:pPr marL="800100" lvl="1" indent="-342900">
                        <a:buFont typeface="Arial" panose="020B0604020202020204" pitchFamily="34" charset="0"/>
                        <a:buChar char="•"/>
                      </a:pPr>
                      <a:r>
                        <a:rPr lang="en-US" sz="2000" baseline="0" dirty="0">
                          <a:solidFill>
                            <a:schemeClr val="tx1"/>
                          </a:solidFill>
                          <a:latin typeface="Calibri" pitchFamily="34" charset="0"/>
                        </a:rPr>
                        <a:t>CANCER (systemic </a:t>
                      </a:r>
                      <a:r>
                        <a:rPr lang="en-US" sz="2000" baseline="0" dirty="0" err="1">
                          <a:solidFill>
                            <a:schemeClr val="tx1"/>
                          </a:solidFill>
                          <a:latin typeface="Calibri" pitchFamily="34" charset="0"/>
                        </a:rPr>
                        <a:t>Tx</a:t>
                      </a:r>
                      <a:r>
                        <a:rPr lang="en-US" sz="2000" baseline="0" dirty="0">
                          <a:solidFill>
                            <a:schemeClr val="tx1"/>
                          </a:solidFill>
                          <a:latin typeface="Calibri" pitchFamily="34" charset="0"/>
                        </a:rPr>
                        <a:t>):  solid tumors, hematologic malignancies, myeloma, etc.</a:t>
                      </a:r>
                    </a:p>
                    <a:p>
                      <a:pPr marL="800100" lvl="1" indent="-342900">
                        <a:buFont typeface="Arial" panose="020B0604020202020204" pitchFamily="34" charset="0"/>
                        <a:buChar char="•"/>
                      </a:pPr>
                      <a:r>
                        <a:rPr lang="en-US" sz="2000" baseline="0" dirty="0">
                          <a:latin typeface="Calibri" pitchFamily="34" charset="0"/>
                        </a:rPr>
                        <a:t>HIV</a:t>
                      </a:r>
                    </a:p>
                    <a:p>
                      <a:pPr marL="800100" lvl="1" indent="-342900">
                        <a:buFont typeface="Arial" panose="020B0604020202020204" pitchFamily="34" charset="0"/>
                        <a:buChar char="•"/>
                      </a:pPr>
                      <a:r>
                        <a:rPr lang="en-US" sz="2000" baseline="0" dirty="0">
                          <a:latin typeface="Calibri" pitchFamily="34" charset="0"/>
                        </a:rPr>
                        <a:t>Immune deficiency: inherited and other (CVID, etc.)</a:t>
                      </a:r>
                    </a:p>
                    <a:p>
                      <a:pPr marL="800100" lvl="1" indent="-342900">
                        <a:buFont typeface="Arial" panose="020B0604020202020204" pitchFamily="34" charset="0"/>
                        <a:buChar char="•"/>
                      </a:pPr>
                      <a:r>
                        <a:rPr kumimoji="0" lang="en-US" sz="2000" kern="1200" baseline="0" dirty="0">
                          <a:solidFill>
                            <a:schemeClr val="dk1"/>
                          </a:solidFill>
                          <a:latin typeface="Calibri" pitchFamily="34" charset="0"/>
                          <a:ea typeface="+mn-ea"/>
                          <a:cs typeface="+mn-cs"/>
                        </a:rPr>
                        <a:t>End-stage kidney disease ESRD, nephrotic syndrome</a:t>
                      </a:r>
                      <a:endParaRPr lang="en-US" sz="2000" baseline="0" dirty="0">
                        <a:latin typeface="Calibri" pitchFamily="34" charset="0"/>
                      </a:endParaRPr>
                    </a:p>
                    <a:p>
                      <a:pPr marL="228600" lvl="0" indent="-228600">
                        <a:buAutoNum type="arabicPeriod"/>
                      </a:pPr>
                      <a:r>
                        <a:rPr lang="en-US" sz="2000" baseline="0" dirty="0">
                          <a:latin typeface="Calibri" pitchFamily="34" charset="0"/>
                        </a:rPr>
                        <a:t>    </a:t>
                      </a:r>
                      <a:r>
                        <a:rPr lang="en-US" sz="2000" b="1" baseline="0" dirty="0">
                          <a:latin typeface="Calibri" pitchFamily="34" charset="0"/>
                        </a:rPr>
                        <a:t>Iatrogenic:</a:t>
                      </a:r>
                    </a:p>
                    <a:p>
                      <a:pPr marL="800100" lvl="1" indent="-342900">
                        <a:buFont typeface="Arial" panose="020B0604020202020204" pitchFamily="34" charset="0"/>
                        <a:buChar char="•"/>
                      </a:pPr>
                      <a:r>
                        <a:rPr lang="en-US" sz="2000" baseline="0" dirty="0">
                          <a:latin typeface="Calibri" pitchFamily="34" charset="0"/>
                        </a:rPr>
                        <a:t>MEDS:  Steroids (20 mg/d or greater), biologic immunomodulators, XRT, others</a:t>
                      </a:r>
                    </a:p>
                    <a:p>
                      <a:pPr marL="800100" lvl="1" indent="-342900">
                        <a:buFont typeface="Arial" panose="020B0604020202020204" pitchFamily="34" charset="0"/>
                        <a:buChar char="•"/>
                      </a:pPr>
                      <a:r>
                        <a:rPr lang="en-US" sz="2000" baseline="0" dirty="0">
                          <a:latin typeface="Calibri" pitchFamily="34" charset="0"/>
                        </a:rPr>
                        <a:t>TRANSPLANTS: solid organ, bone marrow, stem cell</a:t>
                      </a:r>
                    </a:p>
                    <a:p>
                      <a:pPr marL="228600" lvl="0" indent="-228600">
                        <a:buAutoNum type="arabicPeriod"/>
                      </a:pPr>
                      <a:r>
                        <a:rPr lang="en-US" sz="2000" baseline="0" dirty="0">
                          <a:latin typeface="Calibri" pitchFamily="34" charset="0"/>
                        </a:rPr>
                        <a:t>    </a:t>
                      </a:r>
                      <a:r>
                        <a:rPr lang="en-US" sz="2000" b="1" baseline="0" dirty="0" err="1">
                          <a:latin typeface="Calibri" pitchFamily="34" charset="0"/>
                        </a:rPr>
                        <a:t>Asplenia</a:t>
                      </a:r>
                      <a:r>
                        <a:rPr lang="en-US" sz="2000" b="1" baseline="0" dirty="0">
                          <a:latin typeface="Calibri" pitchFamily="34" charset="0"/>
                        </a:rPr>
                        <a:t>:</a:t>
                      </a:r>
                    </a:p>
                    <a:p>
                      <a:pPr marL="800100" lvl="1" indent="-342900">
                        <a:buFont typeface="Arial" panose="020B0604020202020204" pitchFamily="34" charset="0"/>
                        <a:buChar char="•"/>
                      </a:pPr>
                      <a:r>
                        <a:rPr lang="en-US" sz="2000" baseline="0" dirty="0">
                          <a:latin typeface="Calibri" pitchFamily="34" charset="0"/>
                        </a:rPr>
                        <a:t>ANATOMIC: splenectomy (best if immunized prior to)</a:t>
                      </a:r>
                    </a:p>
                    <a:p>
                      <a:pPr marL="800100" lvl="1" indent="-342900">
                        <a:buFont typeface="Arial" panose="020B0604020202020204" pitchFamily="34" charset="0"/>
                        <a:buChar char="•"/>
                      </a:pPr>
                      <a:r>
                        <a:rPr lang="en-US" sz="2000" baseline="0" dirty="0">
                          <a:latin typeface="Calibri" pitchFamily="34" charset="0"/>
                        </a:rPr>
                        <a:t>FUNCTIONAL: hemoglobinopathy, sickle cell, other</a:t>
                      </a:r>
                    </a:p>
                    <a:p>
                      <a:pPr marL="457200" lvl="1" indent="0">
                        <a:buFont typeface="Arial" panose="020B0604020202020204" pitchFamily="34" charset="0"/>
                        <a:buNone/>
                      </a:pPr>
                      <a:r>
                        <a:rPr lang="en-US" sz="2000" baseline="0" dirty="0">
                          <a:latin typeface="Calibri" pitchFamily="34" charset="0"/>
                        </a:rPr>
                        <a:t>- - - - - - - - - - - - - - - - - - - - - - - - - - - - - - - - - - - - - - - - - - - - -</a:t>
                      </a:r>
                    </a:p>
                    <a:p>
                      <a:r>
                        <a:rPr lang="en-US" sz="2000" baseline="0" dirty="0">
                          <a:latin typeface="Calibri" pitchFamily="34" charset="0"/>
                        </a:rPr>
                        <a:t>4.     </a:t>
                      </a:r>
                      <a:r>
                        <a:rPr lang="en-US" sz="2000" b="1" baseline="0" dirty="0">
                          <a:latin typeface="Calibri" pitchFamily="34" charset="0"/>
                        </a:rPr>
                        <a:t>Anatomic:      </a:t>
                      </a:r>
                      <a:r>
                        <a:rPr lang="en-US" sz="1800" baseline="0" dirty="0">
                          <a:latin typeface="Calibri" pitchFamily="34" charset="0"/>
                        </a:rPr>
                        <a:t>(</a:t>
                      </a:r>
                      <a:r>
                        <a:rPr lang="en-US" sz="1800" i="1" baseline="0" dirty="0">
                          <a:latin typeface="Calibri" pitchFamily="34" charset="0"/>
                        </a:rPr>
                        <a:t>Loss of blood-brain barrier protection</a:t>
                      </a:r>
                      <a:r>
                        <a:rPr lang="en-US" sz="1800" baseline="0" dirty="0">
                          <a:latin typeface="Calibri" pitchFamily="34" charset="0"/>
                        </a:rPr>
                        <a:t>)</a:t>
                      </a:r>
                    </a:p>
                    <a:p>
                      <a:pPr marL="800100" lvl="1" indent="-342900">
                        <a:buFont typeface="Arial" panose="020B0604020202020204" pitchFamily="34" charset="0"/>
                        <a:buChar char="•"/>
                      </a:pPr>
                      <a:r>
                        <a:rPr lang="en-US" sz="2000" baseline="0" dirty="0">
                          <a:latin typeface="Calibri" pitchFamily="34" charset="0"/>
                        </a:rPr>
                        <a:t>CSF leak, cochlear implant</a:t>
                      </a:r>
                      <a:endParaRPr kumimoji="0" lang="en-US" sz="2000" kern="1200" baseline="0" dirty="0">
                        <a:solidFill>
                          <a:schemeClr val="dk1"/>
                        </a:solidFill>
                        <a:latin typeface="Calibri" pitchFamily="34" charset="0"/>
                        <a:ea typeface="+mn-ea"/>
                        <a:cs typeface="+mn-cs"/>
                      </a:endParaRPr>
                    </a:p>
                  </a:txBody>
                  <a:tcPr anchor="ctr"/>
                </a:tc>
                <a:extLst>
                  <a:ext uri="{0D108BD9-81ED-4DB2-BD59-A6C34878D82A}">
                    <a16:rowId xmlns:a16="http://schemas.microsoft.com/office/drawing/2014/main" val="10001"/>
                  </a:ext>
                </a:extLst>
              </a:tr>
            </a:tbl>
          </a:graphicData>
        </a:graphic>
      </p:graphicFrame>
      <p:sp>
        <p:nvSpPr>
          <p:cNvPr id="3" name="Oval 2"/>
          <p:cNvSpPr/>
          <p:nvPr/>
        </p:nvSpPr>
        <p:spPr>
          <a:xfrm>
            <a:off x="6799152" y="4870764"/>
            <a:ext cx="2145151" cy="106758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rPr>
              <a:t>See table for details…</a:t>
            </a:r>
          </a:p>
        </p:txBody>
      </p:sp>
    </p:spTree>
    <p:extLst>
      <p:ext uri="{BB962C8B-B14F-4D97-AF65-F5344CB8AC3E}">
        <p14:creationId xmlns:p14="http://schemas.microsoft.com/office/powerpoint/2010/main" val="345133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a:t>Pneumococcal Immunization III</a:t>
            </a:r>
          </a:p>
        </p:txBody>
      </p:sp>
      <p:sp>
        <p:nvSpPr>
          <p:cNvPr id="3" name="Slide Number Placeholder 2"/>
          <p:cNvSpPr>
            <a:spLocks noGrp="1"/>
          </p:cNvSpPr>
          <p:nvPr>
            <p:ph type="sldNum" sz="quarter" idx="10"/>
          </p:nvPr>
        </p:nvSpPr>
        <p:spPr>
          <a:prstGeom prst="rect">
            <a:avLst/>
          </a:prstGeom>
        </p:spPr>
        <p:txBody>
          <a:bodyPr>
            <a:normAutofit fontScale="77500" lnSpcReduction="20000"/>
          </a:bodyPr>
          <a:lstStyle/>
          <a:p>
            <a:fld id="{8E067CCE-E767-2B4C-9963-854B743494C0}" type="slidenum">
              <a:rPr lang="en-US" smtClean="0">
                <a:solidFill>
                  <a:prstClr val="black">
                    <a:tint val="75000"/>
                  </a:prstClr>
                </a:solidFill>
              </a:rPr>
              <a:pPr/>
              <a:t>33</a:t>
            </a:fld>
            <a:endParaRPr lang="en-US" dirty="0">
              <a:solidFill>
                <a:prstClr val="black">
                  <a:tint val="75000"/>
                </a:prstClr>
              </a:solidFill>
            </a:endParaRPr>
          </a:p>
        </p:txBody>
      </p:sp>
      <p:sp>
        <p:nvSpPr>
          <p:cNvPr id="4" name="TextBox 3"/>
          <p:cNvSpPr txBox="1"/>
          <p:nvPr/>
        </p:nvSpPr>
        <p:spPr>
          <a:xfrm>
            <a:off x="3649863" y="6416814"/>
            <a:ext cx="4488297"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Franklin Gothic Book"/>
                <a:hlinkClick r:id="rId2"/>
              </a:rPr>
              <a:t>http://www.cdc.gov/mmwr/preview/mmwrhtml/mm5934a3.htm</a:t>
            </a:r>
            <a:r>
              <a:rPr lang="en-US" sz="1200" dirty="0">
                <a:solidFill>
                  <a:prstClr val="black"/>
                </a:solidFill>
                <a:latin typeface="Franklin Gothic Book"/>
              </a:rPr>
              <a:t>     </a:t>
            </a:r>
            <a:r>
              <a:rPr lang="en-US" sz="1200" dirty="0">
                <a:solidFill>
                  <a:prstClr val="black"/>
                </a:solidFill>
                <a:latin typeface="Franklin Gothic Book"/>
                <a:hlinkClick r:id="rId3"/>
              </a:rPr>
              <a:t>http</a:t>
            </a:r>
            <a:r>
              <a:rPr lang="en-US" sz="1200" dirty="0">
                <a:solidFill>
                  <a:prstClr val="black"/>
                </a:solidFill>
                <a:latin typeface="Calibri"/>
                <a:hlinkClick r:id="rId3"/>
              </a:rPr>
              <a:t>://www.cdc.gov/mmwr/preview/mmwrhtml/mm6140a4.htm</a:t>
            </a:r>
            <a:endParaRPr lang="en-US" sz="1200" dirty="0">
              <a:solidFill>
                <a:prstClr val="black"/>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570582825"/>
              </p:ext>
            </p:extLst>
          </p:nvPr>
        </p:nvGraphicFramePr>
        <p:xfrm>
          <a:off x="-9939" y="1780969"/>
          <a:ext cx="9144000" cy="419108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7377">
                <a:tc>
                  <a: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200" u="none" strike="noStrike" kern="1200" cap="none" spc="0" normalizeH="0" baseline="0" noProof="0" dirty="0">
                          <a:ln>
                            <a:noFill/>
                          </a:ln>
                          <a:solidFill>
                            <a:schemeClr val="lt1"/>
                          </a:solidFill>
                          <a:effectLst/>
                          <a:uLnTx/>
                          <a:uFillTx/>
                          <a:latin typeface="Calibri" pitchFamily="34" charset="0"/>
                        </a:rPr>
                        <a:t>PPSV23 + </a:t>
                      </a:r>
                      <a:r>
                        <a:rPr kumimoji="0" lang="en-US" sz="2200" i="1" u="sng" strike="noStrike" kern="1200" cap="none" spc="0" normalizeH="0" baseline="0" noProof="0" dirty="0">
                          <a:ln>
                            <a:noFill/>
                          </a:ln>
                          <a:solidFill>
                            <a:srgbClr val="FFFF00"/>
                          </a:solidFill>
                          <a:effectLst/>
                          <a:uLnTx/>
                          <a:uFillTx/>
                          <a:latin typeface="Calibri" pitchFamily="34" charset="0"/>
                        </a:rPr>
                        <a:t>Shared-Decision Making</a:t>
                      </a:r>
                      <a:r>
                        <a:rPr kumimoji="0" lang="en-US" sz="2200" i="1" u="none" strike="noStrike" kern="1200" cap="none" spc="0" normalizeH="0" baseline="0" noProof="0" dirty="0">
                          <a:ln>
                            <a:noFill/>
                          </a:ln>
                          <a:solidFill>
                            <a:srgbClr val="FFFF00"/>
                          </a:solidFill>
                          <a:effectLst/>
                          <a:uLnTx/>
                          <a:uFillTx/>
                          <a:latin typeface="Calibri" pitchFamily="34" charset="0"/>
                        </a:rPr>
                        <a:t> </a:t>
                      </a:r>
                      <a:r>
                        <a:rPr kumimoji="0" lang="en-US" sz="2200" u="none" strike="noStrike" kern="1200" cap="none" spc="0" normalizeH="0" baseline="0" noProof="0" dirty="0">
                          <a:ln>
                            <a:noFill/>
                          </a:ln>
                          <a:solidFill>
                            <a:srgbClr val="FFFF00"/>
                          </a:solidFill>
                          <a:effectLst/>
                          <a:uLnTx/>
                          <a:uFillTx/>
                          <a:latin typeface="Calibri" pitchFamily="34" charset="0"/>
                        </a:rPr>
                        <a:t>re: PCV13 </a:t>
                      </a:r>
                      <a:r>
                        <a:rPr kumimoji="0" lang="en-US" sz="2200" u="none" strike="noStrike" kern="1200" cap="none" spc="0" normalizeH="0" baseline="0" noProof="0" dirty="0">
                          <a:ln>
                            <a:noFill/>
                          </a:ln>
                          <a:solidFill>
                            <a:schemeClr val="lt1"/>
                          </a:solidFill>
                          <a:effectLst/>
                          <a:uLnTx/>
                          <a:uFillTx/>
                          <a:latin typeface="Calibri" pitchFamily="34" charset="0"/>
                        </a:rPr>
                        <a:t>for 65 years+</a:t>
                      </a:r>
                      <a:endParaRPr lang="en-US" sz="2200" dirty="0">
                        <a:solidFill>
                          <a:schemeClr val="tx1"/>
                        </a:solidFill>
                        <a:latin typeface="Calibri" pitchFamily="34" charset="0"/>
                      </a:endParaRPr>
                    </a:p>
                  </a:txBody>
                  <a:tcPr anchor="ctr"/>
                </a:tc>
                <a:extLst>
                  <a:ext uri="{0D108BD9-81ED-4DB2-BD59-A6C34878D82A}">
                    <a16:rowId xmlns:a16="http://schemas.microsoft.com/office/drawing/2014/main" val="10000"/>
                  </a:ext>
                </a:extLst>
              </a:tr>
              <a:tr h="336181">
                <a:tc>
                  <a:txBody>
                    <a:bodyPr/>
                    <a:lstStyle/>
                    <a:p>
                      <a:r>
                        <a:rPr lang="en-US" sz="2000" dirty="0">
                          <a:latin typeface="Calibri" pitchFamily="34" charset="0"/>
                        </a:rPr>
                        <a:t>All adults</a:t>
                      </a:r>
                      <a:r>
                        <a:rPr lang="en-US" sz="2000" baseline="0" dirty="0">
                          <a:latin typeface="Calibri" pitchFamily="34" charset="0"/>
                        </a:rPr>
                        <a:t> 65+ should receive PPSV23</a:t>
                      </a:r>
                      <a:endParaRPr lang="en-US" sz="2000" dirty="0">
                        <a:latin typeface="Calibri" pitchFamily="34" charset="0"/>
                      </a:endParaRPr>
                    </a:p>
                  </a:txBody>
                  <a:tcPr anchor="ctr"/>
                </a:tc>
                <a:extLst>
                  <a:ext uri="{0D108BD9-81ED-4DB2-BD59-A6C34878D82A}">
                    <a16:rowId xmlns:a16="http://schemas.microsoft.com/office/drawing/2014/main" val="10001"/>
                  </a:ext>
                </a:extLst>
              </a:tr>
              <a:tr h="1887787">
                <a:tc>
                  <a:txBody>
                    <a:bodyPr/>
                    <a:lstStyle/>
                    <a:p>
                      <a:pPr marL="342900" lvl="0" indent="-342900">
                        <a:buFont typeface="Arial" pitchFamily="34" charset="0"/>
                        <a:buChar char="•"/>
                      </a:pPr>
                      <a:r>
                        <a:rPr lang="en-US" sz="2000" baseline="0" dirty="0">
                          <a:latin typeface="Calibri" pitchFamily="34" charset="0"/>
                        </a:rPr>
                        <a:t>Shared decision making, grade ‘B’ recommendation</a:t>
                      </a:r>
                    </a:p>
                    <a:p>
                      <a:pPr marL="0" lvl="0" indent="0">
                        <a:buFont typeface="Arial" pitchFamily="34" charset="0"/>
                        <a:buNone/>
                      </a:pPr>
                      <a:r>
                        <a:rPr lang="en-US" sz="2000" baseline="0" dirty="0">
                          <a:latin typeface="Calibri" pitchFamily="34" charset="0"/>
                        </a:rPr>
                        <a:t>        for PCV13 in adults 65+ years without other</a:t>
                      </a:r>
                    </a:p>
                    <a:p>
                      <a:pPr marL="0" lvl="0" indent="0">
                        <a:buFont typeface="Arial" pitchFamily="34" charset="0"/>
                        <a:buNone/>
                      </a:pPr>
                      <a:r>
                        <a:rPr lang="en-US" sz="2000" baseline="0" dirty="0">
                          <a:latin typeface="Calibri" pitchFamily="34" charset="0"/>
                        </a:rPr>
                        <a:t>        indications for PCV13</a:t>
                      </a:r>
                    </a:p>
                    <a:p>
                      <a:pPr marL="342900" lvl="0" indent="-342900">
                        <a:buFont typeface="Arial" pitchFamily="34" charset="0"/>
                        <a:buChar char="•"/>
                      </a:pPr>
                      <a:r>
                        <a:rPr lang="en-US" sz="2000" baseline="0" dirty="0">
                          <a:latin typeface="Calibri" pitchFamily="34" charset="0"/>
                        </a:rPr>
                        <a:t>Wait 1 year between PCV13 and PPSV23 vaccines</a:t>
                      </a:r>
                    </a:p>
                    <a:p>
                      <a:pPr marL="342900" lvl="0" indent="-342900">
                        <a:buFont typeface="Arial" pitchFamily="34" charset="0"/>
                        <a:buChar char="•"/>
                      </a:pPr>
                      <a:r>
                        <a:rPr lang="en-US" sz="2000" i="1" baseline="0" dirty="0">
                          <a:latin typeface="Calibri" pitchFamily="34" charset="0"/>
                        </a:rPr>
                        <a:t>ACIP voted to change rec. based on reduction in risk</a:t>
                      </a:r>
                    </a:p>
                    <a:p>
                      <a:pPr marL="0" lvl="0" indent="0">
                        <a:buFont typeface="Arial" pitchFamily="34" charset="0"/>
                        <a:buNone/>
                      </a:pPr>
                      <a:r>
                        <a:rPr lang="en-US" sz="2000" i="1" baseline="0" dirty="0">
                          <a:latin typeface="Calibri" pitchFamily="34" charset="0"/>
                        </a:rPr>
                        <a:t>       of invasive pneumococcal infections identified in surveillance</a:t>
                      </a:r>
                    </a:p>
                    <a:p>
                      <a:pPr marL="0" lvl="0" indent="0">
                        <a:buFont typeface="Arial" pitchFamily="34" charset="0"/>
                        <a:buNone/>
                      </a:pPr>
                      <a:r>
                        <a:rPr lang="en-US" sz="2000" i="1" baseline="0" dirty="0">
                          <a:latin typeface="Calibri" pitchFamily="34" charset="0"/>
                        </a:rPr>
                        <a:t>       presented at June 2019 meeting.</a:t>
                      </a:r>
                    </a:p>
                  </a:txBody>
                  <a:tcPr/>
                </a:tc>
                <a:extLst>
                  <a:ext uri="{0D108BD9-81ED-4DB2-BD59-A6C34878D82A}">
                    <a16:rowId xmlns:a16="http://schemas.microsoft.com/office/drawing/2014/main" val="10002"/>
                  </a:ext>
                </a:extLst>
              </a:tr>
              <a:tr h="1143088">
                <a:tc>
                  <a:txBody>
                    <a:bodyPr/>
                    <a:lstStyle/>
                    <a:p>
                      <a:endParaRPr lang="en-US" sz="2000" baseline="0" dirty="0">
                        <a:latin typeface="Calibri" pitchFamily="34" charset="0"/>
                      </a:endParaRPr>
                    </a:p>
                  </a:txBody>
                  <a:tcPr/>
                </a:tc>
                <a:extLst>
                  <a:ext uri="{0D108BD9-81ED-4DB2-BD59-A6C34878D82A}">
                    <a16:rowId xmlns:a16="http://schemas.microsoft.com/office/drawing/2014/main" val="10003"/>
                  </a:ext>
                </a:extLst>
              </a:tr>
            </a:tbl>
          </a:graphicData>
        </a:graphic>
      </p:graphicFrame>
      <p:sp>
        <p:nvSpPr>
          <p:cNvPr id="5" name="Oval 4"/>
          <p:cNvSpPr/>
          <p:nvPr/>
        </p:nvSpPr>
        <p:spPr>
          <a:xfrm>
            <a:off x="5746011" y="2457681"/>
            <a:ext cx="3388050" cy="1709173"/>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0000"/>
                </a:solidFill>
              </a:rPr>
              <a:t>Shared Decision Making</a:t>
            </a:r>
          </a:p>
          <a:p>
            <a:pPr algn="ctr"/>
            <a:r>
              <a:rPr lang="en-US" sz="1400" dirty="0">
                <a:solidFill>
                  <a:schemeClr val="tx1"/>
                </a:solidFill>
              </a:rPr>
              <a:t>Discussion between provider and patient about potential benefits and risks of vaccine vs. not vaccinating.</a:t>
            </a:r>
          </a:p>
        </p:txBody>
      </p:sp>
      <p:sp>
        <p:nvSpPr>
          <p:cNvPr id="9" name="TextBox 8"/>
          <p:cNvSpPr txBox="1"/>
          <p:nvPr/>
        </p:nvSpPr>
        <p:spPr>
          <a:xfrm>
            <a:off x="334617" y="5181600"/>
            <a:ext cx="8839200" cy="400110"/>
          </a:xfrm>
          <a:prstGeom prst="rect">
            <a:avLst/>
          </a:prstGeom>
          <a:noFill/>
        </p:spPr>
        <p:txBody>
          <a:bodyPr wrap="square" rtlCol="0">
            <a:spAutoFit/>
          </a:bodyPr>
          <a:lstStyle/>
          <a:p>
            <a:r>
              <a:rPr lang="en-US" sz="2000" i="1" dirty="0">
                <a:latin typeface="Calibri" panose="020F0502020204030204" pitchFamily="34" charset="0"/>
                <a:ea typeface="Calibri" panose="020F0502020204030204" pitchFamily="34" charset="0"/>
                <a:cs typeface="Calibri"/>
              </a:rPr>
              <a:t>NO additional/booster doses </a:t>
            </a:r>
            <a:r>
              <a:rPr lang="en-US" sz="2000" dirty="0">
                <a:latin typeface="Calibri" panose="020F0502020204030204" pitchFamily="34" charset="0"/>
                <a:ea typeface="Calibri" panose="020F0502020204030204" pitchFamily="34" charset="0"/>
                <a:cs typeface="Calibri"/>
              </a:rPr>
              <a:t>of PCV13 or PPSV23 recommended </a:t>
            </a:r>
            <a:r>
              <a:rPr lang="en-US" sz="2000" dirty="0">
                <a:latin typeface="Calibri" panose="020F0502020204030204" pitchFamily="34" charset="0"/>
              </a:rPr>
              <a:t>after age 65 years</a:t>
            </a:r>
            <a:endParaRPr lang="en-US" sz="2000" dirty="0">
              <a:latin typeface="Calibri" panose="020F0502020204030204" pitchFamily="34" charset="0"/>
              <a:ea typeface="Calibri" pitchFamily="34" charset="0"/>
              <a:cs typeface="Calibri"/>
            </a:endParaRPr>
          </a:p>
        </p:txBody>
      </p:sp>
    </p:spTree>
    <p:extLst>
      <p:ext uri="{BB962C8B-B14F-4D97-AF65-F5344CB8AC3E}">
        <p14:creationId xmlns:p14="http://schemas.microsoft.com/office/powerpoint/2010/main" val="97163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532" y="283767"/>
            <a:ext cx="8253663" cy="300082"/>
          </a:xfrm>
          <a:prstGeom prst="rect">
            <a:avLst/>
          </a:prstGeom>
          <a:noFill/>
        </p:spPr>
        <p:txBody>
          <a:bodyPr wrap="square" rtlCol="0">
            <a:spAutoFit/>
          </a:bodyPr>
          <a:lstStyle/>
          <a:p>
            <a:pPr algn="ctr"/>
            <a:r>
              <a:rPr lang="en-US" sz="1350" dirty="0">
                <a:solidFill>
                  <a:prstClr val="black"/>
                </a:solidFill>
              </a:rPr>
              <a:t>ADULT PNEUMOCOCCAL VACCINE:  Risk Groups and Recommendations 2019</a:t>
            </a:r>
          </a:p>
        </p:txBody>
      </p:sp>
      <p:sp>
        <p:nvSpPr>
          <p:cNvPr id="5" name="TextBox 4"/>
          <p:cNvSpPr txBox="1"/>
          <p:nvPr/>
        </p:nvSpPr>
        <p:spPr>
          <a:xfrm>
            <a:off x="1052762" y="6094489"/>
            <a:ext cx="3708735" cy="323165"/>
          </a:xfrm>
          <a:prstGeom prst="rect">
            <a:avLst/>
          </a:prstGeom>
          <a:noFill/>
        </p:spPr>
        <p:txBody>
          <a:bodyPr wrap="square" rtlCol="0">
            <a:spAutoFit/>
          </a:bodyPr>
          <a:lstStyle/>
          <a:p>
            <a:pPr algn="ctr"/>
            <a:r>
              <a:rPr lang="en-US" sz="750" dirty="0">
                <a:solidFill>
                  <a:prstClr val="black"/>
                </a:solidFill>
                <a:hlinkClick r:id="rId2"/>
              </a:rPr>
              <a:t>https://www.cdc.gov/vaccines/schedules/downloads/adult/adult-combined-schedule.pdf</a:t>
            </a:r>
            <a:endParaRPr lang="en-US" sz="750" dirty="0">
              <a:solidFill>
                <a:prstClr val="black"/>
              </a:solidFill>
            </a:endParaRPr>
          </a:p>
          <a:p>
            <a:pPr algn="ctr"/>
            <a:endParaRPr lang="en-US" sz="750" dirty="0">
              <a:solidFill>
                <a:prstClr val="black"/>
              </a:solidFill>
            </a:endParaRPr>
          </a:p>
        </p:txBody>
      </p:sp>
      <p:sp>
        <p:nvSpPr>
          <p:cNvPr id="6" name="Rectangle 5"/>
          <p:cNvSpPr/>
          <p:nvPr/>
        </p:nvSpPr>
        <p:spPr>
          <a:xfrm>
            <a:off x="132348" y="708067"/>
            <a:ext cx="1759618" cy="20469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prstClr val="black"/>
                </a:solidFill>
              </a:rPr>
              <a:t>Adults 19-64 years </a:t>
            </a:r>
          </a:p>
          <a:p>
            <a:r>
              <a:rPr lang="en-US" sz="1000" i="1" dirty="0">
                <a:solidFill>
                  <a:srgbClr val="00B050"/>
                </a:solidFill>
              </a:rPr>
              <a:t>WITHOUT</a:t>
            </a:r>
            <a:r>
              <a:rPr lang="en-US" sz="1000" i="1" dirty="0">
                <a:solidFill>
                  <a:prstClr val="black"/>
                </a:solidFill>
              </a:rPr>
              <a:t> </a:t>
            </a:r>
            <a:r>
              <a:rPr lang="en-US" sz="1000" i="1" dirty="0">
                <a:solidFill>
                  <a:srgbClr val="00B050"/>
                </a:solidFill>
              </a:rPr>
              <a:t>RISK </a:t>
            </a:r>
            <a:r>
              <a:rPr lang="en-US" sz="1000" dirty="0">
                <a:solidFill>
                  <a:schemeClr val="tx1"/>
                </a:solidFill>
              </a:rPr>
              <a:t>conditions:</a:t>
            </a:r>
          </a:p>
          <a:p>
            <a:endParaRPr lang="en-US" sz="900" i="1" dirty="0">
              <a:solidFill>
                <a:prstClr val="black"/>
              </a:solidFill>
            </a:endParaRPr>
          </a:p>
          <a:p>
            <a:endParaRPr lang="en-US" sz="900" dirty="0">
              <a:solidFill>
                <a:prstClr val="black"/>
              </a:solidFill>
            </a:endParaRPr>
          </a:p>
          <a:p>
            <a:pPr algn="ctr"/>
            <a:r>
              <a:rPr lang="en-US" sz="900" i="1" dirty="0">
                <a:solidFill>
                  <a:prstClr val="black"/>
                </a:solidFill>
              </a:rPr>
              <a:t>DO NOT need Pneumococcal vaccination</a:t>
            </a:r>
            <a:r>
              <a:rPr lang="en-US" sz="900" dirty="0">
                <a:solidFill>
                  <a:prstClr val="black"/>
                </a:solidFill>
              </a:rPr>
              <a:t> until they develop one or more risk medical condition or age </a:t>
            </a:r>
            <a:r>
              <a:rPr lang="en-US" sz="900" u="sng" dirty="0">
                <a:solidFill>
                  <a:prstClr val="black"/>
                </a:solidFill>
              </a:rPr>
              <a:t>&gt;</a:t>
            </a:r>
            <a:r>
              <a:rPr lang="en-US" sz="900" dirty="0">
                <a:solidFill>
                  <a:prstClr val="black"/>
                </a:solidFill>
              </a:rPr>
              <a:t> 65 years.</a:t>
            </a: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a:p>
            <a:pPr algn="ctr"/>
            <a:endParaRPr lang="en-US" sz="900" dirty="0">
              <a:solidFill>
                <a:prstClr val="black"/>
              </a:solidFill>
            </a:endParaRPr>
          </a:p>
        </p:txBody>
      </p:sp>
      <p:sp>
        <p:nvSpPr>
          <p:cNvPr id="7" name="Rectangle 6"/>
          <p:cNvSpPr/>
          <p:nvPr/>
        </p:nvSpPr>
        <p:spPr>
          <a:xfrm>
            <a:off x="2039354" y="717263"/>
            <a:ext cx="2230543" cy="204699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prstClr val="black"/>
                </a:solidFill>
              </a:rPr>
              <a:t>Adults 19-64 years with</a:t>
            </a:r>
          </a:p>
          <a:p>
            <a:r>
              <a:rPr lang="en-US" sz="1000" i="1" dirty="0">
                <a:solidFill>
                  <a:srgbClr val="FF0000"/>
                </a:solidFill>
              </a:rPr>
              <a:t>INCREASED RISK MEDICAL </a:t>
            </a:r>
            <a:r>
              <a:rPr lang="en-US" sz="1000" dirty="0">
                <a:solidFill>
                  <a:prstClr val="black"/>
                </a:solidFill>
              </a:rPr>
              <a:t>conditions:</a:t>
            </a:r>
          </a:p>
          <a:p>
            <a:endParaRPr lang="en-US" sz="900" dirty="0">
              <a:solidFill>
                <a:prstClr val="black"/>
              </a:solidFill>
            </a:endParaRPr>
          </a:p>
          <a:p>
            <a:pPr algn="ctr"/>
            <a:r>
              <a:rPr lang="en-US" sz="900" u="sng" dirty="0">
                <a:solidFill>
                  <a:prstClr val="black"/>
                </a:solidFill>
              </a:rPr>
              <a:t>Alcoholism</a:t>
            </a:r>
          </a:p>
          <a:p>
            <a:pPr algn="ctr"/>
            <a:r>
              <a:rPr lang="en-US" sz="900" u="sng" dirty="0">
                <a:solidFill>
                  <a:prstClr val="black"/>
                </a:solidFill>
              </a:rPr>
              <a:t>Cigarette Smokers</a:t>
            </a:r>
          </a:p>
          <a:p>
            <a:pPr algn="ctr"/>
            <a:r>
              <a:rPr lang="en-US" sz="900" u="sng" dirty="0">
                <a:solidFill>
                  <a:prstClr val="black"/>
                </a:solidFill>
              </a:rPr>
              <a:t>Diabetes Mellitus</a:t>
            </a:r>
          </a:p>
          <a:p>
            <a:pPr algn="ctr"/>
            <a:r>
              <a:rPr lang="en-US" sz="900" u="sng" dirty="0">
                <a:solidFill>
                  <a:prstClr val="black"/>
                </a:solidFill>
              </a:rPr>
              <a:t>Heart Disease</a:t>
            </a:r>
          </a:p>
          <a:p>
            <a:pPr algn="ctr"/>
            <a:r>
              <a:rPr lang="en-US" sz="900" dirty="0">
                <a:solidFill>
                  <a:prstClr val="black"/>
                </a:solidFill>
              </a:rPr>
              <a:t>[Incl. CAD, CHF; NOT Isolated HTN] </a:t>
            </a:r>
          </a:p>
          <a:p>
            <a:pPr algn="ctr"/>
            <a:r>
              <a:rPr lang="en-US" sz="900" u="sng" dirty="0">
                <a:solidFill>
                  <a:prstClr val="black"/>
                </a:solidFill>
              </a:rPr>
              <a:t>Liver Disease</a:t>
            </a:r>
          </a:p>
          <a:p>
            <a:pPr algn="ctr"/>
            <a:r>
              <a:rPr lang="en-US" sz="900" u="sng" dirty="0">
                <a:solidFill>
                  <a:prstClr val="black"/>
                </a:solidFill>
              </a:rPr>
              <a:t>Lung Disease</a:t>
            </a:r>
          </a:p>
          <a:p>
            <a:pPr algn="ctr"/>
            <a:r>
              <a:rPr lang="en-US" sz="900" dirty="0">
                <a:solidFill>
                  <a:prstClr val="black"/>
                </a:solidFill>
              </a:rPr>
              <a:t>[Incl. Asthma, COPD]</a:t>
            </a:r>
          </a:p>
          <a:p>
            <a:pPr algn="ctr"/>
            <a:endParaRPr lang="en-US" sz="900" dirty="0">
              <a:solidFill>
                <a:prstClr val="black"/>
              </a:solidFill>
            </a:endParaRPr>
          </a:p>
          <a:p>
            <a:pPr algn="ctr"/>
            <a:endParaRPr lang="en-US" sz="900" dirty="0">
              <a:solidFill>
                <a:prstClr val="black"/>
              </a:solidFill>
            </a:endParaRPr>
          </a:p>
        </p:txBody>
      </p:sp>
      <p:sp>
        <p:nvSpPr>
          <p:cNvPr id="8" name="Rectangle 7"/>
          <p:cNvSpPr/>
          <p:nvPr/>
        </p:nvSpPr>
        <p:spPr>
          <a:xfrm>
            <a:off x="4417285" y="717263"/>
            <a:ext cx="2261937" cy="20469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prstClr val="black"/>
                </a:solidFill>
              </a:rPr>
              <a:t>Adults 19 years and older with</a:t>
            </a:r>
          </a:p>
          <a:p>
            <a:r>
              <a:rPr lang="en-US" sz="1000" i="1" dirty="0">
                <a:solidFill>
                  <a:srgbClr val="FF0000"/>
                </a:solidFill>
              </a:rPr>
              <a:t>HIGHEST RISK MEDICAL </a:t>
            </a:r>
            <a:r>
              <a:rPr lang="en-US" sz="1000" dirty="0">
                <a:solidFill>
                  <a:prstClr val="black"/>
                </a:solidFill>
              </a:rPr>
              <a:t>conditions:</a:t>
            </a:r>
          </a:p>
          <a:p>
            <a:endParaRPr lang="en-US" sz="900" dirty="0">
              <a:solidFill>
                <a:prstClr val="black"/>
              </a:solidFill>
            </a:endParaRPr>
          </a:p>
          <a:p>
            <a:r>
              <a:rPr lang="en-US" sz="900" dirty="0">
                <a:solidFill>
                  <a:prstClr val="black"/>
                </a:solidFill>
              </a:rPr>
              <a:t>1. </a:t>
            </a:r>
            <a:r>
              <a:rPr lang="en-US" sz="825" b="1" dirty="0">
                <a:solidFill>
                  <a:prstClr val="black"/>
                </a:solidFill>
              </a:rPr>
              <a:t>IMMUNE COMPROMISE</a:t>
            </a:r>
            <a:r>
              <a:rPr lang="en-US" sz="900" dirty="0">
                <a:solidFill>
                  <a:prstClr val="black"/>
                </a:solidFill>
              </a:rPr>
              <a:t>:</a:t>
            </a:r>
          </a:p>
          <a:p>
            <a:pPr algn="ctr"/>
            <a:r>
              <a:rPr lang="en-US" sz="900" u="sng" dirty="0">
                <a:solidFill>
                  <a:prstClr val="black"/>
                </a:solidFill>
              </a:rPr>
              <a:t>Medications</a:t>
            </a:r>
            <a:r>
              <a:rPr lang="en-US" sz="900" dirty="0">
                <a:solidFill>
                  <a:prstClr val="black"/>
                </a:solidFill>
              </a:rPr>
              <a:t> </a:t>
            </a:r>
          </a:p>
          <a:p>
            <a:pPr algn="ctr"/>
            <a:r>
              <a:rPr lang="en-US" sz="900" dirty="0">
                <a:solidFill>
                  <a:prstClr val="black"/>
                </a:solidFill>
              </a:rPr>
              <a:t>(Prednisone </a:t>
            </a:r>
            <a:r>
              <a:rPr lang="en-US" sz="900" u="sng" dirty="0">
                <a:solidFill>
                  <a:prstClr val="black"/>
                </a:solidFill>
              </a:rPr>
              <a:t>&gt;</a:t>
            </a:r>
            <a:r>
              <a:rPr lang="en-US" sz="900" dirty="0">
                <a:solidFill>
                  <a:prstClr val="black"/>
                </a:solidFill>
              </a:rPr>
              <a:t>20 mg/d x 2 </a:t>
            </a:r>
            <a:r>
              <a:rPr lang="en-US" sz="900" dirty="0" err="1">
                <a:solidFill>
                  <a:prstClr val="black"/>
                </a:solidFill>
              </a:rPr>
              <a:t>wk</a:t>
            </a:r>
            <a:r>
              <a:rPr lang="en-US" sz="900" dirty="0">
                <a:solidFill>
                  <a:prstClr val="black"/>
                </a:solidFill>
              </a:rPr>
              <a:t>, Biologics, ...)</a:t>
            </a:r>
          </a:p>
          <a:p>
            <a:pPr algn="ctr"/>
            <a:r>
              <a:rPr lang="en-US" sz="900" u="sng" dirty="0">
                <a:solidFill>
                  <a:prstClr val="black"/>
                </a:solidFill>
              </a:rPr>
              <a:t>Cancer Treatment</a:t>
            </a:r>
          </a:p>
          <a:p>
            <a:pPr algn="ctr"/>
            <a:r>
              <a:rPr lang="en-US" sz="900" u="sng" dirty="0">
                <a:solidFill>
                  <a:prstClr val="black"/>
                </a:solidFill>
              </a:rPr>
              <a:t>Transplants</a:t>
            </a:r>
            <a:r>
              <a:rPr lang="en-US" sz="900" dirty="0">
                <a:solidFill>
                  <a:prstClr val="black"/>
                </a:solidFill>
              </a:rPr>
              <a:t> [Organ, BMT, Stem Cell]</a:t>
            </a:r>
          </a:p>
          <a:p>
            <a:pPr algn="ctr"/>
            <a:r>
              <a:rPr lang="en-US" sz="900" u="sng" dirty="0">
                <a:solidFill>
                  <a:prstClr val="black"/>
                </a:solidFill>
              </a:rPr>
              <a:t>Inherited/Acquired Immune Deficiency</a:t>
            </a:r>
          </a:p>
          <a:p>
            <a:pPr algn="ctr"/>
            <a:r>
              <a:rPr lang="en-US" sz="900" u="sng" dirty="0">
                <a:solidFill>
                  <a:prstClr val="black"/>
                </a:solidFill>
              </a:rPr>
              <a:t>Sickle Cell, Splenectomy</a:t>
            </a:r>
          </a:p>
          <a:p>
            <a:pPr algn="ctr"/>
            <a:r>
              <a:rPr lang="en-US" sz="900" u="sng" dirty="0">
                <a:solidFill>
                  <a:prstClr val="black"/>
                </a:solidFill>
              </a:rPr>
              <a:t>Renal failure, Nephrotic Syndrome</a:t>
            </a:r>
          </a:p>
          <a:p>
            <a:r>
              <a:rPr lang="en-US" sz="900" dirty="0">
                <a:solidFill>
                  <a:prstClr val="black"/>
                </a:solidFill>
              </a:rPr>
              <a:t>2. </a:t>
            </a:r>
            <a:r>
              <a:rPr lang="en-US" sz="825" b="1" dirty="0">
                <a:solidFill>
                  <a:prstClr val="black"/>
                </a:solidFill>
              </a:rPr>
              <a:t>ANATOMIC RISKS</a:t>
            </a:r>
            <a:r>
              <a:rPr lang="en-US" sz="900" dirty="0">
                <a:solidFill>
                  <a:prstClr val="black"/>
                </a:solidFill>
              </a:rPr>
              <a:t>:</a:t>
            </a:r>
          </a:p>
          <a:p>
            <a:pPr algn="ctr"/>
            <a:r>
              <a:rPr lang="en-US" sz="900" u="sng" dirty="0">
                <a:solidFill>
                  <a:prstClr val="black"/>
                </a:solidFill>
              </a:rPr>
              <a:t>CSF Leaks, Cochlear Implants</a:t>
            </a:r>
          </a:p>
        </p:txBody>
      </p:sp>
      <p:sp>
        <p:nvSpPr>
          <p:cNvPr id="9" name="Rectangle 8"/>
          <p:cNvSpPr/>
          <p:nvPr/>
        </p:nvSpPr>
        <p:spPr>
          <a:xfrm>
            <a:off x="6826610" y="720637"/>
            <a:ext cx="2072501" cy="20537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prstClr val="black"/>
                </a:solidFill>
              </a:rPr>
              <a:t>Adults 65+ years</a:t>
            </a:r>
          </a:p>
          <a:p>
            <a:r>
              <a:rPr lang="en-US" sz="1000" i="1" dirty="0">
                <a:solidFill>
                  <a:srgbClr val="FF0000"/>
                </a:solidFill>
              </a:rPr>
              <a:t>AT HIGH RISK due to AGE</a:t>
            </a:r>
            <a:r>
              <a:rPr lang="en-US" sz="1000" dirty="0">
                <a:solidFill>
                  <a:srgbClr val="FF0000"/>
                </a:solidFill>
              </a:rPr>
              <a:t> </a:t>
            </a:r>
          </a:p>
          <a:p>
            <a:r>
              <a:rPr lang="en-US" sz="900" dirty="0">
                <a:solidFill>
                  <a:prstClr val="black"/>
                </a:solidFill>
              </a:rPr>
              <a:t> </a:t>
            </a:r>
          </a:p>
          <a:p>
            <a:endParaRPr lang="en-US" sz="900" dirty="0">
              <a:solidFill>
                <a:prstClr val="black"/>
              </a:solidFill>
            </a:endParaRPr>
          </a:p>
          <a:p>
            <a:endParaRPr lang="en-US" sz="900" dirty="0">
              <a:solidFill>
                <a:prstClr val="black"/>
              </a:solidFill>
            </a:endParaRPr>
          </a:p>
          <a:p>
            <a:endParaRPr lang="en-US" sz="900" dirty="0">
              <a:solidFill>
                <a:prstClr val="black"/>
              </a:solidFill>
            </a:endParaRPr>
          </a:p>
          <a:p>
            <a:r>
              <a:rPr lang="en-US" sz="900" dirty="0">
                <a:solidFill>
                  <a:prstClr val="black"/>
                </a:solidFill>
              </a:rPr>
              <a:t>Lifetime Maximum # Adult Doses of</a:t>
            </a:r>
          </a:p>
          <a:p>
            <a:r>
              <a:rPr lang="en-US" sz="900" dirty="0">
                <a:solidFill>
                  <a:prstClr val="black"/>
                </a:solidFill>
              </a:rPr>
              <a:t>Pneumococcal Vaccines:</a:t>
            </a:r>
          </a:p>
          <a:p>
            <a:r>
              <a:rPr lang="en-US" sz="900" dirty="0">
                <a:solidFill>
                  <a:prstClr val="black"/>
                </a:solidFill>
              </a:rPr>
              <a:t>                    PCV13    1</a:t>
            </a:r>
          </a:p>
          <a:p>
            <a:r>
              <a:rPr lang="en-US" sz="900" dirty="0">
                <a:solidFill>
                  <a:prstClr val="black"/>
                </a:solidFill>
              </a:rPr>
              <a:t>                    PPSV23  3</a:t>
            </a:r>
          </a:p>
          <a:p>
            <a:r>
              <a:rPr lang="en-US" sz="900" dirty="0">
                <a:solidFill>
                  <a:prstClr val="black"/>
                </a:solidFill>
              </a:rPr>
              <a:t>  </a:t>
            </a:r>
          </a:p>
          <a:p>
            <a:endParaRPr lang="en-US" sz="900" dirty="0">
              <a:solidFill>
                <a:prstClr val="black"/>
              </a:solidFill>
            </a:endParaRPr>
          </a:p>
          <a:p>
            <a:endParaRPr lang="en-US" sz="900" dirty="0">
              <a:solidFill>
                <a:prstClr val="black"/>
              </a:solidFill>
            </a:endParaRPr>
          </a:p>
        </p:txBody>
      </p:sp>
      <p:sp>
        <p:nvSpPr>
          <p:cNvPr id="10" name="Oval 9"/>
          <p:cNvSpPr/>
          <p:nvPr/>
        </p:nvSpPr>
        <p:spPr>
          <a:xfrm>
            <a:off x="2153654" y="3120888"/>
            <a:ext cx="1828800" cy="5228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PPSV23 Vaccine</a:t>
            </a:r>
          </a:p>
          <a:p>
            <a:pPr algn="ctr"/>
            <a:r>
              <a:rPr lang="en-US" sz="1350" dirty="0">
                <a:solidFill>
                  <a:prstClr val="black"/>
                </a:solidFill>
              </a:rPr>
              <a:t>Polysaccharide</a:t>
            </a:r>
          </a:p>
        </p:txBody>
      </p:sp>
      <p:cxnSp>
        <p:nvCxnSpPr>
          <p:cNvPr id="13" name="Straight Connector 12"/>
          <p:cNvCxnSpPr/>
          <p:nvPr/>
        </p:nvCxnSpPr>
        <p:spPr>
          <a:xfrm>
            <a:off x="986590" y="2764256"/>
            <a:ext cx="12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66376" y="2764256"/>
            <a:ext cx="7331" cy="3474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59596" y="3120888"/>
            <a:ext cx="2135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p:cNvCxnSpPr>
          <p:nvPr/>
        </p:nvCxnSpPr>
        <p:spPr>
          <a:xfrm>
            <a:off x="3154626" y="2764256"/>
            <a:ext cx="3504" cy="3474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2"/>
          </p:cNvCxnSpPr>
          <p:nvPr/>
        </p:nvCxnSpPr>
        <p:spPr>
          <a:xfrm>
            <a:off x="5548254" y="2764256"/>
            <a:ext cx="0" cy="474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85" idx="0"/>
          </p:cNvCxnSpPr>
          <p:nvPr/>
        </p:nvCxnSpPr>
        <p:spPr>
          <a:xfrm>
            <a:off x="5473598" y="3643332"/>
            <a:ext cx="29306" cy="3710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4"/>
            <a:endCxn id="51" idx="0"/>
          </p:cNvCxnSpPr>
          <p:nvPr/>
        </p:nvCxnSpPr>
        <p:spPr>
          <a:xfrm>
            <a:off x="3068054" y="3643708"/>
            <a:ext cx="36094" cy="3620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68792" y="4005800"/>
            <a:ext cx="2707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316079" y="4005800"/>
            <a:ext cx="1576137" cy="5594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black"/>
                </a:solidFill>
              </a:rPr>
              <a:t>No further Pneumococcal vaccine unless develop highest risk condition or age 65 years</a:t>
            </a:r>
          </a:p>
        </p:txBody>
      </p:sp>
      <p:sp>
        <p:nvSpPr>
          <p:cNvPr id="52" name="Right Arrow 51"/>
          <p:cNvSpPr/>
          <p:nvPr/>
        </p:nvSpPr>
        <p:spPr>
          <a:xfrm>
            <a:off x="132347" y="2800923"/>
            <a:ext cx="8951495" cy="25368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i="1" dirty="0">
                <a:solidFill>
                  <a:srgbClr val="FF0000"/>
                </a:solidFill>
              </a:rPr>
              <a:t>Today</a:t>
            </a:r>
            <a:r>
              <a:rPr lang="en-US" sz="1350" dirty="0">
                <a:solidFill>
                  <a:srgbClr val="FF0000"/>
                </a:solidFill>
              </a:rPr>
              <a:t>:  					You should administer…</a:t>
            </a:r>
          </a:p>
        </p:txBody>
      </p:sp>
      <p:sp>
        <p:nvSpPr>
          <p:cNvPr id="55" name="Right Arrow 54"/>
          <p:cNvSpPr/>
          <p:nvPr/>
        </p:nvSpPr>
        <p:spPr>
          <a:xfrm>
            <a:off x="132348" y="3688568"/>
            <a:ext cx="8909384" cy="25346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i="1" dirty="0">
                <a:solidFill>
                  <a:prstClr val="black"/>
                </a:solidFill>
              </a:rPr>
              <a:t>Next Pneumococcal Vaccination</a:t>
            </a:r>
            <a:r>
              <a:rPr lang="en-US" sz="1350" dirty="0">
                <a:solidFill>
                  <a:prstClr val="black"/>
                </a:solidFill>
              </a:rPr>
              <a:t>:</a:t>
            </a:r>
            <a:r>
              <a:rPr lang="en-US" sz="1350" dirty="0">
                <a:solidFill>
                  <a:prstClr val="white"/>
                </a:solidFill>
              </a:rPr>
              <a:t>			       </a:t>
            </a:r>
            <a:r>
              <a:rPr lang="en-US" sz="1350" dirty="0">
                <a:solidFill>
                  <a:prstClr val="black"/>
                </a:solidFill>
              </a:rPr>
              <a:t>8 weeks later</a:t>
            </a:r>
            <a:r>
              <a:rPr lang="en-US" sz="1350" dirty="0">
                <a:solidFill>
                  <a:prstClr val="white"/>
                </a:solidFill>
              </a:rPr>
              <a:t>	                    </a:t>
            </a:r>
            <a:r>
              <a:rPr lang="en-US" sz="1350" dirty="0">
                <a:solidFill>
                  <a:prstClr val="black"/>
                </a:solidFill>
              </a:rPr>
              <a:t>1 year later</a:t>
            </a:r>
          </a:p>
        </p:txBody>
      </p:sp>
      <p:cxnSp>
        <p:nvCxnSpPr>
          <p:cNvPr id="59" name="Straight Connector 58"/>
          <p:cNvCxnSpPr/>
          <p:nvPr/>
        </p:nvCxnSpPr>
        <p:spPr>
          <a:xfrm>
            <a:off x="7805486" y="4482294"/>
            <a:ext cx="0" cy="4115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64" idx="0"/>
          </p:cNvCxnSpPr>
          <p:nvPr/>
        </p:nvCxnSpPr>
        <p:spPr>
          <a:xfrm>
            <a:off x="7700210" y="4821485"/>
            <a:ext cx="17445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7086599" y="4823073"/>
            <a:ext cx="1576137" cy="425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black"/>
                </a:solidFill>
              </a:rPr>
              <a:t>No further Pneumococcal vaccine after age 65 years.</a:t>
            </a:r>
          </a:p>
        </p:txBody>
      </p:sp>
      <p:sp>
        <p:nvSpPr>
          <p:cNvPr id="70" name="Rectangle 69"/>
          <p:cNvSpPr/>
          <p:nvPr/>
        </p:nvSpPr>
        <p:spPr>
          <a:xfrm>
            <a:off x="2995862" y="4698682"/>
            <a:ext cx="1576137" cy="8057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black"/>
                </a:solidFill>
              </a:rPr>
              <a:t>ANATOMIC RISK: No further Pneumococcal vaccine unless PPSV23 given </a:t>
            </a:r>
            <a:r>
              <a:rPr lang="en-US" sz="900" u="sng" dirty="0">
                <a:solidFill>
                  <a:prstClr val="black"/>
                </a:solidFill>
              </a:rPr>
              <a:t>before</a:t>
            </a:r>
            <a:r>
              <a:rPr lang="en-US" sz="900" dirty="0">
                <a:solidFill>
                  <a:prstClr val="black"/>
                </a:solidFill>
              </a:rPr>
              <a:t> age 65 yr. and now 65+ </a:t>
            </a:r>
            <a:r>
              <a:rPr lang="en-US" sz="900" u="sng" dirty="0">
                <a:solidFill>
                  <a:prstClr val="black"/>
                </a:solidFill>
              </a:rPr>
              <a:t>and</a:t>
            </a:r>
            <a:r>
              <a:rPr lang="en-US" sz="900" dirty="0">
                <a:solidFill>
                  <a:prstClr val="black"/>
                </a:solidFill>
              </a:rPr>
              <a:t> 5 years since last PPSV23 [2 adult doses]</a:t>
            </a:r>
          </a:p>
        </p:txBody>
      </p:sp>
      <p:cxnSp>
        <p:nvCxnSpPr>
          <p:cNvPr id="72" name="Straight Connector 71"/>
          <p:cNvCxnSpPr/>
          <p:nvPr/>
        </p:nvCxnSpPr>
        <p:spPr>
          <a:xfrm flipH="1">
            <a:off x="4475748" y="4389395"/>
            <a:ext cx="234616" cy="2999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394534" y="4689308"/>
            <a:ext cx="16543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85" idx="4"/>
          </p:cNvCxnSpPr>
          <p:nvPr/>
        </p:nvCxnSpPr>
        <p:spPr>
          <a:xfrm>
            <a:off x="5502904" y="4503519"/>
            <a:ext cx="0" cy="298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a:off x="4660730" y="4503519"/>
            <a:ext cx="2786817" cy="205282"/>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prstClr val="black"/>
                </a:solidFill>
              </a:rPr>
              <a:t>Next Vaccine</a:t>
            </a:r>
            <a:r>
              <a:rPr lang="en-US" sz="1350" dirty="0">
                <a:solidFill>
                  <a:prstClr val="black"/>
                </a:solidFill>
              </a:rPr>
              <a:t>: 5 years later*</a:t>
            </a:r>
          </a:p>
        </p:txBody>
      </p:sp>
      <p:sp>
        <p:nvSpPr>
          <p:cNvPr id="83" name="Rectangle 82"/>
          <p:cNvSpPr/>
          <p:nvPr/>
        </p:nvSpPr>
        <p:spPr>
          <a:xfrm>
            <a:off x="228600" y="3138724"/>
            <a:ext cx="1663366" cy="4660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prstClr val="black"/>
                </a:solidFill>
              </a:rPr>
              <a:t>No indication for Pneumococcal vaccine. Assess for other adult vaccines due.</a:t>
            </a:r>
          </a:p>
        </p:txBody>
      </p:sp>
      <p:sp>
        <p:nvSpPr>
          <p:cNvPr id="85" name="Oval 84"/>
          <p:cNvSpPr/>
          <p:nvPr/>
        </p:nvSpPr>
        <p:spPr>
          <a:xfrm>
            <a:off x="4550865" y="4014396"/>
            <a:ext cx="1904077" cy="48912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PPSV23 Vaccine</a:t>
            </a:r>
          </a:p>
          <a:p>
            <a:pPr algn="ctr"/>
            <a:r>
              <a:rPr lang="en-US" sz="1350" dirty="0">
                <a:solidFill>
                  <a:prstClr val="black"/>
                </a:solidFill>
              </a:rPr>
              <a:t>Polysaccharide</a:t>
            </a:r>
          </a:p>
        </p:txBody>
      </p:sp>
      <p:sp>
        <p:nvSpPr>
          <p:cNvPr id="87" name="Oval 86"/>
          <p:cNvSpPr/>
          <p:nvPr/>
        </p:nvSpPr>
        <p:spPr>
          <a:xfrm>
            <a:off x="6897102" y="3995188"/>
            <a:ext cx="1816769" cy="48710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PPSV23 Vaccine</a:t>
            </a:r>
          </a:p>
          <a:p>
            <a:pPr algn="ctr"/>
            <a:r>
              <a:rPr lang="en-US" sz="1350" dirty="0">
                <a:solidFill>
                  <a:prstClr val="black"/>
                </a:solidFill>
              </a:rPr>
              <a:t>Polysaccharide</a:t>
            </a:r>
          </a:p>
        </p:txBody>
      </p:sp>
      <p:sp>
        <p:nvSpPr>
          <p:cNvPr id="89" name="TextBox 88"/>
          <p:cNvSpPr txBox="1"/>
          <p:nvPr/>
        </p:nvSpPr>
        <p:spPr>
          <a:xfrm>
            <a:off x="122554" y="4629035"/>
            <a:ext cx="2794334" cy="1338828"/>
          </a:xfrm>
          <a:prstGeom prst="rect">
            <a:avLst/>
          </a:prstGeom>
          <a:solidFill>
            <a:schemeClr val="bg1">
              <a:lumMod val="95000"/>
            </a:schemeClr>
          </a:solidFill>
          <a:ln>
            <a:solidFill>
              <a:schemeClr val="bg2">
                <a:lumMod val="25000"/>
              </a:schemeClr>
            </a:solidFill>
          </a:ln>
        </p:spPr>
        <p:txBody>
          <a:bodyPr wrap="square" rtlCol="0">
            <a:spAutoFit/>
          </a:bodyPr>
          <a:lstStyle/>
          <a:p>
            <a:r>
              <a:rPr lang="en-US" sz="900" dirty="0">
                <a:solidFill>
                  <a:prstClr val="black"/>
                </a:solidFill>
              </a:rPr>
              <a:t>Notes:</a:t>
            </a:r>
          </a:p>
          <a:p>
            <a:r>
              <a:rPr lang="en-US" sz="900" dirty="0">
                <a:solidFill>
                  <a:prstClr val="black"/>
                </a:solidFill>
              </a:rPr>
              <a:t>*</a:t>
            </a:r>
            <a:r>
              <a:rPr lang="en-US" sz="900" dirty="0">
                <a:solidFill>
                  <a:srgbClr val="7030A0"/>
                </a:solidFill>
              </a:rPr>
              <a:t>Booster dose PPSV23 </a:t>
            </a:r>
            <a:r>
              <a:rPr lang="en-US" sz="900" dirty="0">
                <a:solidFill>
                  <a:prstClr val="black"/>
                </a:solidFill>
              </a:rPr>
              <a:t>(second dose) is only indicated in patients with highest risk medical conditions:</a:t>
            </a:r>
          </a:p>
          <a:p>
            <a:r>
              <a:rPr lang="en-US" sz="900" dirty="0">
                <a:solidFill>
                  <a:prstClr val="black"/>
                </a:solidFill>
              </a:rPr>
              <a:t>-ANATOMIC RISK (after age 65 + 5 years from prior dose before age 65)</a:t>
            </a:r>
          </a:p>
          <a:p>
            <a:r>
              <a:rPr lang="en-US" sz="900" dirty="0">
                <a:solidFill>
                  <a:prstClr val="black"/>
                </a:solidFill>
              </a:rPr>
              <a:t>-IMMUNE COMPROMISE (5 years after 1</a:t>
            </a:r>
            <a:r>
              <a:rPr lang="en-US" sz="900" baseline="30000" dirty="0">
                <a:solidFill>
                  <a:prstClr val="black"/>
                </a:solidFill>
              </a:rPr>
              <a:t>st</a:t>
            </a:r>
            <a:r>
              <a:rPr lang="en-US" sz="900" dirty="0">
                <a:solidFill>
                  <a:prstClr val="black"/>
                </a:solidFill>
              </a:rPr>
              <a:t> dose PPSV23)</a:t>
            </a:r>
          </a:p>
          <a:p>
            <a:r>
              <a:rPr lang="en-US" sz="900" dirty="0">
                <a:solidFill>
                  <a:srgbClr val="7030A0"/>
                </a:solidFill>
              </a:rPr>
              <a:t>Second Booster dose PPSV23</a:t>
            </a:r>
            <a:r>
              <a:rPr lang="en-US" sz="900" dirty="0">
                <a:solidFill>
                  <a:prstClr val="black"/>
                </a:solidFill>
              </a:rPr>
              <a:t> (3</a:t>
            </a:r>
            <a:r>
              <a:rPr lang="en-US" sz="900" baseline="30000" dirty="0">
                <a:solidFill>
                  <a:prstClr val="black"/>
                </a:solidFill>
              </a:rPr>
              <a:t>rd</a:t>
            </a:r>
            <a:r>
              <a:rPr lang="en-US" sz="900" dirty="0">
                <a:solidFill>
                  <a:prstClr val="black"/>
                </a:solidFill>
              </a:rPr>
              <a:t> dose) only indicated in IMMUNE COMPROMISED who received 2</a:t>
            </a:r>
            <a:r>
              <a:rPr lang="en-US" sz="900" baseline="30000" dirty="0">
                <a:solidFill>
                  <a:prstClr val="black"/>
                </a:solidFill>
              </a:rPr>
              <a:t>nd</a:t>
            </a:r>
            <a:r>
              <a:rPr lang="en-US" sz="900" dirty="0">
                <a:solidFill>
                  <a:prstClr val="black"/>
                </a:solidFill>
              </a:rPr>
              <a:t> dose before age 65 years and at least 5 years prior to 3</a:t>
            </a:r>
            <a:r>
              <a:rPr lang="en-US" sz="900" baseline="30000" dirty="0">
                <a:solidFill>
                  <a:prstClr val="black"/>
                </a:solidFill>
              </a:rPr>
              <a:t>rd</a:t>
            </a:r>
            <a:r>
              <a:rPr lang="en-US" sz="900" dirty="0">
                <a:solidFill>
                  <a:prstClr val="black"/>
                </a:solidFill>
              </a:rPr>
              <a:t> dose. </a:t>
            </a:r>
          </a:p>
        </p:txBody>
      </p:sp>
      <p:sp>
        <p:nvSpPr>
          <p:cNvPr id="91" name="Oval 90"/>
          <p:cNvSpPr/>
          <p:nvPr/>
        </p:nvSpPr>
        <p:spPr>
          <a:xfrm>
            <a:off x="4608095" y="5505606"/>
            <a:ext cx="1834817" cy="4734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PPSV23 Vaccine</a:t>
            </a:r>
          </a:p>
          <a:p>
            <a:pPr algn="ctr"/>
            <a:r>
              <a:rPr lang="en-US" sz="1350" dirty="0">
                <a:solidFill>
                  <a:prstClr val="black"/>
                </a:solidFill>
              </a:rPr>
              <a:t>Polysaccharide</a:t>
            </a:r>
          </a:p>
        </p:txBody>
      </p:sp>
      <p:sp>
        <p:nvSpPr>
          <p:cNvPr id="92" name="Oval 91"/>
          <p:cNvSpPr/>
          <p:nvPr/>
        </p:nvSpPr>
        <p:spPr>
          <a:xfrm>
            <a:off x="4611102" y="4801847"/>
            <a:ext cx="1843841" cy="5010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black"/>
                </a:solidFill>
              </a:rPr>
              <a:t>PPSV23 Vaccine</a:t>
            </a:r>
          </a:p>
          <a:p>
            <a:pPr algn="ctr"/>
            <a:r>
              <a:rPr lang="en-US" sz="1350" dirty="0">
                <a:solidFill>
                  <a:prstClr val="black"/>
                </a:solidFill>
              </a:rPr>
              <a:t>Polysaccharide</a:t>
            </a:r>
          </a:p>
        </p:txBody>
      </p:sp>
      <p:sp>
        <p:nvSpPr>
          <p:cNvPr id="93" name="Oval 92"/>
          <p:cNvSpPr/>
          <p:nvPr/>
        </p:nvSpPr>
        <p:spPr>
          <a:xfrm>
            <a:off x="4550866" y="3238888"/>
            <a:ext cx="1904077" cy="39718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PCV13 Vaccine</a:t>
            </a:r>
          </a:p>
          <a:p>
            <a:pPr algn="ctr"/>
            <a:r>
              <a:rPr lang="en-US" sz="1350" dirty="0">
                <a:solidFill>
                  <a:prstClr val="white"/>
                </a:solidFill>
              </a:rPr>
              <a:t>Conjugate</a:t>
            </a:r>
          </a:p>
        </p:txBody>
      </p:sp>
      <p:cxnSp>
        <p:nvCxnSpPr>
          <p:cNvPr id="102" name="Straight Arrow Connector 101"/>
          <p:cNvCxnSpPr/>
          <p:nvPr/>
        </p:nvCxnSpPr>
        <p:spPr>
          <a:xfrm>
            <a:off x="5465345" y="5300480"/>
            <a:ext cx="5978" cy="2100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4" name="Right Arrow 103"/>
          <p:cNvSpPr/>
          <p:nvPr/>
        </p:nvSpPr>
        <p:spPr>
          <a:xfrm>
            <a:off x="4660730" y="5304043"/>
            <a:ext cx="2786817" cy="200439"/>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i="1" dirty="0">
                <a:solidFill>
                  <a:prstClr val="black"/>
                </a:solidFill>
              </a:rPr>
              <a:t>Next Vaccine</a:t>
            </a:r>
            <a:r>
              <a:rPr lang="en-US" sz="1350" dirty="0">
                <a:solidFill>
                  <a:prstClr val="black"/>
                </a:solidFill>
              </a:rPr>
              <a:t>: 65+ </a:t>
            </a:r>
            <a:r>
              <a:rPr lang="en-US" sz="1350" i="1" dirty="0">
                <a:solidFill>
                  <a:prstClr val="black"/>
                </a:solidFill>
              </a:rPr>
              <a:t>and</a:t>
            </a:r>
            <a:r>
              <a:rPr lang="en-US" sz="1350" dirty="0">
                <a:solidFill>
                  <a:prstClr val="black"/>
                </a:solidFill>
              </a:rPr>
              <a:t> 5 years later*</a:t>
            </a:r>
          </a:p>
        </p:txBody>
      </p:sp>
      <p:sp>
        <p:nvSpPr>
          <p:cNvPr id="105" name="TextBox 104"/>
          <p:cNvSpPr txBox="1"/>
          <p:nvPr/>
        </p:nvSpPr>
        <p:spPr>
          <a:xfrm>
            <a:off x="6948236" y="6099724"/>
            <a:ext cx="2135606" cy="323165"/>
          </a:xfrm>
          <a:prstGeom prst="rect">
            <a:avLst/>
          </a:prstGeom>
          <a:solidFill>
            <a:srgbClr val="FFC000"/>
          </a:solidFill>
        </p:spPr>
        <p:txBody>
          <a:bodyPr wrap="square" rtlCol="0">
            <a:spAutoFit/>
          </a:bodyPr>
          <a:lstStyle/>
          <a:p>
            <a:pPr algn="ctr"/>
            <a:r>
              <a:rPr lang="en-US" sz="750" i="1" dirty="0">
                <a:solidFill>
                  <a:prstClr val="black"/>
                </a:solidFill>
              </a:rPr>
              <a:t>R. Hopkins, MD. UAMS COM. 7/29/19. </a:t>
            </a:r>
          </a:p>
          <a:p>
            <a:pPr algn="ctr"/>
            <a:r>
              <a:rPr lang="en-US" sz="750" i="1" dirty="0">
                <a:solidFill>
                  <a:prstClr val="black"/>
                </a:solidFill>
              </a:rPr>
              <a:t>Developed for educational purposes.</a:t>
            </a:r>
          </a:p>
        </p:txBody>
      </p:sp>
      <p:cxnSp>
        <p:nvCxnSpPr>
          <p:cNvPr id="3" name="Straight Arrow Connector 2"/>
          <p:cNvCxnSpPr>
            <a:endCxn id="87" idx="0"/>
          </p:cNvCxnSpPr>
          <p:nvPr/>
        </p:nvCxnSpPr>
        <p:spPr>
          <a:xfrm>
            <a:off x="7794980" y="2764256"/>
            <a:ext cx="10506" cy="1230932"/>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83991" y="3063799"/>
            <a:ext cx="2357740" cy="54503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black"/>
                </a:solidFill>
              </a:rPr>
              <a:t>*NEW* </a:t>
            </a:r>
            <a:r>
              <a:rPr lang="en-US" sz="1050" b="1" dirty="0">
                <a:solidFill>
                  <a:prstClr val="black"/>
                </a:solidFill>
              </a:rPr>
              <a:t>Shared Decision Making</a:t>
            </a:r>
          </a:p>
          <a:p>
            <a:pPr algn="ctr"/>
            <a:endParaRPr lang="en-US" sz="1050" dirty="0">
              <a:solidFill>
                <a:prstClr val="black"/>
              </a:solidFill>
            </a:endParaRPr>
          </a:p>
          <a:p>
            <a:pPr algn="ctr"/>
            <a:endParaRPr lang="en-US" sz="1050" dirty="0">
              <a:solidFill>
                <a:prstClr val="black"/>
              </a:solidFill>
            </a:endParaRPr>
          </a:p>
        </p:txBody>
      </p:sp>
      <p:sp>
        <p:nvSpPr>
          <p:cNvPr id="18" name="Oval 17"/>
          <p:cNvSpPr/>
          <p:nvPr/>
        </p:nvSpPr>
        <p:spPr>
          <a:xfrm>
            <a:off x="6897103" y="3238888"/>
            <a:ext cx="2059241" cy="36994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PCV13 Vaccine Conjugate</a:t>
            </a:r>
          </a:p>
        </p:txBody>
      </p:sp>
    </p:spTree>
    <p:extLst>
      <p:ext uri="{BB962C8B-B14F-4D97-AF65-F5344CB8AC3E}">
        <p14:creationId xmlns:p14="http://schemas.microsoft.com/office/powerpoint/2010/main" val="96321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211789"/>
            <a:ext cx="8153717" cy="862269"/>
          </a:xfrm>
        </p:spPr>
        <p:txBody>
          <a:bodyPr>
            <a:normAutofit fontScale="90000"/>
          </a:bodyPr>
          <a:lstStyle/>
          <a:p>
            <a:r>
              <a:rPr lang="en-US" dirty="0"/>
              <a:t>Pneumococcal 	     </a:t>
            </a:r>
            <a:r>
              <a:rPr lang="en-US" sz="2400" dirty="0"/>
              <a:t>TEST YOUR KNOWLEDGE	</a:t>
            </a:r>
            <a:r>
              <a:rPr lang="en-US" dirty="0"/>
              <a:t>	Q1</a:t>
            </a:r>
          </a:p>
        </p:txBody>
      </p:sp>
      <p:sp>
        <p:nvSpPr>
          <p:cNvPr id="3" name="Content Placeholder 2"/>
          <p:cNvSpPr>
            <a:spLocks noGrp="1"/>
          </p:cNvSpPr>
          <p:nvPr>
            <p:ph sz="quarter" idx="1"/>
          </p:nvPr>
        </p:nvSpPr>
        <p:spPr>
          <a:xfrm>
            <a:off x="628650" y="1591620"/>
            <a:ext cx="7886700" cy="4351338"/>
          </a:xfrm>
        </p:spPr>
        <p:txBody>
          <a:bodyPr/>
          <a:lstStyle/>
          <a:p>
            <a:pPr marL="0" indent="0">
              <a:buNone/>
            </a:pPr>
            <a:r>
              <a:rPr lang="en-US" dirty="0"/>
              <a:t>Which of the following would be medical indications for PCV13 vaccine in adult patients?</a:t>
            </a:r>
          </a:p>
          <a:p>
            <a:pPr marL="514350" indent="-514350">
              <a:buAutoNum type="alphaLcPeriod"/>
            </a:pPr>
            <a:r>
              <a:rPr lang="en-US" dirty="0"/>
              <a:t>Type 1 diabetes mellitus</a:t>
            </a:r>
          </a:p>
          <a:p>
            <a:pPr marL="514350" indent="-514350">
              <a:buAutoNum type="alphaLcPeriod"/>
            </a:pPr>
            <a:r>
              <a:rPr lang="en-US" dirty="0"/>
              <a:t>NASH cirrhosis</a:t>
            </a:r>
          </a:p>
          <a:p>
            <a:pPr marL="514350" indent="-514350">
              <a:buAutoNum type="alphaLcPeriod"/>
            </a:pPr>
            <a:r>
              <a:rPr lang="en-US" dirty="0"/>
              <a:t>Cigarette smokers</a:t>
            </a:r>
          </a:p>
          <a:p>
            <a:pPr marL="514350" indent="-514350">
              <a:buAutoNum type="alphaLcPeriod"/>
            </a:pPr>
            <a:r>
              <a:rPr lang="en-US" dirty="0"/>
              <a:t>Pregnant women</a:t>
            </a:r>
          </a:p>
          <a:p>
            <a:pPr marL="514350" indent="-514350">
              <a:buAutoNum type="alphaLcPeriod"/>
            </a:pPr>
            <a:r>
              <a:rPr lang="en-US" dirty="0"/>
              <a:t>Heart transplant recipients</a:t>
            </a:r>
          </a:p>
          <a:p>
            <a:pPr marL="514350" indent="-514350">
              <a:buAutoNum type="alphaLcPeriod"/>
            </a:pPr>
            <a:endParaRPr lang="en-US" dirty="0"/>
          </a:p>
        </p:txBody>
      </p:sp>
      <p:sp>
        <p:nvSpPr>
          <p:cNvPr id="4" name="TextBox 3"/>
          <p:cNvSpPr txBox="1"/>
          <p:nvPr/>
        </p:nvSpPr>
        <p:spPr>
          <a:xfrm>
            <a:off x="6339361" y="2823588"/>
            <a:ext cx="2079425" cy="1631216"/>
          </a:xfrm>
          <a:prstGeom prst="rect">
            <a:avLst/>
          </a:prstGeom>
          <a:noFill/>
        </p:spPr>
        <p:txBody>
          <a:bodyPr wrap="square" rtlCol="0">
            <a:spAutoFit/>
          </a:bodyPr>
          <a:lstStyle/>
          <a:p>
            <a:pPr marL="514350" indent="-514350">
              <a:buAutoNum type="alphaLcPeriod"/>
            </a:pPr>
            <a:r>
              <a:rPr lang="en-US" sz="2000" dirty="0">
                <a:solidFill>
                  <a:srgbClr val="FF0000"/>
                </a:solidFill>
              </a:rPr>
              <a:t>NO</a:t>
            </a:r>
          </a:p>
          <a:p>
            <a:pPr marL="514350" indent="-514350">
              <a:buAutoNum type="alphaLcPeriod"/>
            </a:pPr>
            <a:r>
              <a:rPr lang="en-US" sz="2000" dirty="0">
                <a:solidFill>
                  <a:srgbClr val="FF0000"/>
                </a:solidFill>
              </a:rPr>
              <a:t>NO</a:t>
            </a:r>
          </a:p>
          <a:p>
            <a:pPr marL="514350" indent="-514350">
              <a:buAutoNum type="alphaLcPeriod"/>
            </a:pPr>
            <a:r>
              <a:rPr lang="en-US" sz="2000" dirty="0">
                <a:solidFill>
                  <a:srgbClr val="FF0000"/>
                </a:solidFill>
              </a:rPr>
              <a:t>NO</a:t>
            </a:r>
          </a:p>
          <a:p>
            <a:pPr marL="514350" indent="-514350">
              <a:buAutoNum type="alphaLcPeriod"/>
            </a:pPr>
            <a:r>
              <a:rPr lang="en-US" sz="2000" dirty="0">
                <a:solidFill>
                  <a:srgbClr val="FF0000"/>
                </a:solidFill>
              </a:rPr>
              <a:t>NO</a:t>
            </a:r>
          </a:p>
          <a:p>
            <a:pPr marL="514350" indent="-514350">
              <a:buAutoNum type="alphaLcPeriod"/>
            </a:pPr>
            <a:r>
              <a:rPr lang="en-US" sz="2000" dirty="0">
                <a:solidFill>
                  <a:srgbClr val="00B050"/>
                </a:solidFill>
              </a:rPr>
              <a:t>CORRECT</a:t>
            </a:r>
          </a:p>
        </p:txBody>
      </p:sp>
      <p:sp>
        <p:nvSpPr>
          <p:cNvPr id="5" name="Rectangle 4"/>
          <p:cNvSpPr/>
          <p:nvPr/>
        </p:nvSpPr>
        <p:spPr>
          <a:xfrm>
            <a:off x="6205853" y="2643904"/>
            <a:ext cx="2309497" cy="2246769"/>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Click here to reveal the correct  answer</a:t>
            </a:r>
          </a:p>
        </p:txBody>
      </p:sp>
    </p:spTree>
    <p:extLst>
      <p:ext uri="{BB962C8B-B14F-4D97-AF65-F5344CB8AC3E}">
        <p14:creationId xmlns:p14="http://schemas.microsoft.com/office/powerpoint/2010/main" val="19514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5141" y="211789"/>
            <a:ext cx="8153717" cy="862269"/>
          </a:xfrm>
        </p:spPr>
        <p:txBody>
          <a:bodyPr>
            <a:normAutofit fontScale="90000"/>
          </a:bodyPr>
          <a:lstStyle/>
          <a:p>
            <a:r>
              <a:rPr lang="en-US" dirty="0"/>
              <a:t>Pneumococcal 	     </a:t>
            </a:r>
            <a:r>
              <a:rPr lang="en-US" sz="2400" dirty="0"/>
              <a:t>TEST YOUR KNOWLEDGE	</a:t>
            </a:r>
            <a:r>
              <a:rPr lang="en-US" dirty="0"/>
              <a:t>	Q2</a:t>
            </a:r>
          </a:p>
        </p:txBody>
      </p:sp>
      <p:sp>
        <p:nvSpPr>
          <p:cNvPr id="3" name="Content Placeholder 2"/>
          <p:cNvSpPr>
            <a:spLocks noGrp="1"/>
          </p:cNvSpPr>
          <p:nvPr>
            <p:ph sz="quarter" idx="1"/>
          </p:nvPr>
        </p:nvSpPr>
        <p:spPr>
          <a:xfrm>
            <a:off x="259527" y="1596571"/>
            <a:ext cx="8624944" cy="4467157"/>
          </a:xfrm>
        </p:spPr>
        <p:txBody>
          <a:bodyPr/>
          <a:lstStyle/>
          <a:p>
            <a:pPr marL="0" indent="0">
              <a:buNone/>
            </a:pPr>
            <a:r>
              <a:rPr lang="en-US" sz="2600" dirty="0"/>
              <a:t>Which of the following is</a:t>
            </a:r>
            <a:r>
              <a:rPr lang="en-US" sz="2600" dirty="0">
                <a:solidFill>
                  <a:srgbClr val="2EB135"/>
                </a:solidFill>
              </a:rPr>
              <a:t> most correct </a:t>
            </a:r>
            <a:r>
              <a:rPr lang="en-US" sz="2600" dirty="0"/>
              <a:t>about the use of PCV13 and PPSV23 vaccines in adults?</a:t>
            </a:r>
          </a:p>
          <a:p>
            <a:pPr marL="0" indent="0">
              <a:buNone/>
            </a:pPr>
            <a:r>
              <a:rPr lang="en-US" sz="2200" dirty="0"/>
              <a:t>a. PCV13 should not be administered to adults who received the </a:t>
            </a:r>
          </a:p>
          <a:p>
            <a:pPr marL="0" indent="0">
              <a:buNone/>
            </a:pPr>
            <a:r>
              <a:rPr lang="en-US" sz="2200" dirty="0"/>
              <a:t>vaccine as a child except if they have a bone marrow/stem cell transplant.</a:t>
            </a:r>
          </a:p>
          <a:p>
            <a:pPr marL="0" indent="0">
              <a:buNone/>
            </a:pPr>
            <a:r>
              <a:rPr lang="en-US" sz="2200" dirty="0"/>
              <a:t>b. Only 1 dose of PCV13 is recommended in adults (1 exception).</a:t>
            </a:r>
          </a:p>
          <a:p>
            <a:pPr marL="0" indent="0">
              <a:buNone/>
            </a:pPr>
            <a:r>
              <a:rPr lang="en-US" sz="2200" dirty="0"/>
              <a:t>c. PCV13 should be given AFTER PPSV23 if at all possible</a:t>
            </a:r>
          </a:p>
          <a:p>
            <a:pPr marL="0" indent="0">
              <a:buNone/>
            </a:pPr>
            <a:r>
              <a:rPr lang="en-US" sz="2200" dirty="0"/>
              <a:t>d. PCV13 and PPSV23 should be separated by ~6 months in adults 65+</a:t>
            </a:r>
          </a:p>
          <a:p>
            <a:pPr marL="0" indent="0">
              <a:buNone/>
            </a:pPr>
            <a:r>
              <a:rPr lang="en-US" sz="2200" dirty="0"/>
              <a:t>e. PPSV23 booster doses should be given every 5 years after 1</a:t>
            </a:r>
            <a:r>
              <a:rPr lang="en-US" sz="2200" baseline="30000" dirty="0"/>
              <a:t>st</a:t>
            </a:r>
            <a:r>
              <a:rPr lang="en-US" sz="2200" dirty="0"/>
              <a:t> dose</a:t>
            </a:r>
          </a:p>
        </p:txBody>
      </p:sp>
      <p:sp>
        <p:nvSpPr>
          <p:cNvPr id="4" name="TextBox 3"/>
          <p:cNvSpPr txBox="1"/>
          <p:nvPr/>
        </p:nvSpPr>
        <p:spPr>
          <a:xfrm>
            <a:off x="2767017" y="5294287"/>
            <a:ext cx="5127604" cy="769441"/>
          </a:xfrm>
          <a:prstGeom prst="rect">
            <a:avLst/>
          </a:prstGeom>
          <a:noFill/>
        </p:spPr>
        <p:txBody>
          <a:bodyPr wrap="square" rtlCol="0">
            <a:spAutoFit/>
          </a:bodyPr>
          <a:lstStyle/>
          <a:p>
            <a:pPr marL="342900" indent="-342900">
              <a:buAutoNum type="alphaLcPeriod"/>
            </a:pPr>
            <a:r>
              <a:rPr lang="en-US" sz="2600" dirty="0">
                <a:solidFill>
                  <a:srgbClr val="FF0000"/>
                </a:solidFill>
              </a:rPr>
              <a:t>NO </a:t>
            </a:r>
            <a:r>
              <a:rPr lang="en-US" sz="2600" dirty="0">
                <a:solidFill>
                  <a:srgbClr val="2EB135"/>
                </a:solidFill>
              </a:rPr>
              <a:t>b. </a:t>
            </a:r>
            <a:r>
              <a:rPr lang="en-US" sz="2600" dirty="0">
                <a:solidFill>
                  <a:srgbClr val="00B050"/>
                </a:solidFill>
              </a:rPr>
              <a:t>CORRECT </a:t>
            </a:r>
            <a:r>
              <a:rPr lang="en-US" sz="2600" dirty="0">
                <a:solidFill>
                  <a:srgbClr val="FF0000"/>
                </a:solidFill>
              </a:rPr>
              <a:t>c. NO d. NO. NO</a:t>
            </a:r>
          </a:p>
          <a:p>
            <a:pPr marL="342900" indent="-342900">
              <a:buAutoNum type="alphaLcPeriod"/>
            </a:pPr>
            <a:endParaRPr lang="en-US" dirty="0"/>
          </a:p>
        </p:txBody>
      </p:sp>
      <p:sp>
        <p:nvSpPr>
          <p:cNvPr id="5" name="Rectangle 4"/>
          <p:cNvSpPr/>
          <p:nvPr/>
        </p:nvSpPr>
        <p:spPr>
          <a:xfrm>
            <a:off x="2861313" y="5294286"/>
            <a:ext cx="5558826" cy="769441"/>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Click here to reveal the correct answer</a:t>
            </a:r>
          </a:p>
        </p:txBody>
      </p:sp>
    </p:spTree>
    <p:extLst>
      <p:ext uri="{BB962C8B-B14F-4D97-AF65-F5344CB8AC3E}">
        <p14:creationId xmlns:p14="http://schemas.microsoft.com/office/powerpoint/2010/main" val="33138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5141" y="211789"/>
            <a:ext cx="8153717" cy="862269"/>
          </a:xfrm>
        </p:spPr>
        <p:txBody>
          <a:bodyPr>
            <a:normAutofit fontScale="90000"/>
          </a:bodyPr>
          <a:lstStyle/>
          <a:p>
            <a:r>
              <a:rPr lang="en-US" dirty="0"/>
              <a:t>Pneumococcal 	     </a:t>
            </a:r>
            <a:r>
              <a:rPr lang="en-US" sz="2400" dirty="0"/>
              <a:t>TEST YOUR KNOWLEDGE	</a:t>
            </a:r>
            <a:r>
              <a:rPr lang="en-US" dirty="0"/>
              <a:t>	Q3</a:t>
            </a:r>
          </a:p>
        </p:txBody>
      </p:sp>
      <p:sp>
        <p:nvSpPr>
          <p:cNvPr id="3" name="Content Placeholder 2"/>
          <p:cNvSpPr>
            <a:spLocks noGrp="1"/>
          </p:cNvSpPr>
          <p:nvPr>
            <p:ph sz="quarter" idx="1"/>
          </p:nvPr>
        </p:nvSpPr>
        <p:spPr>
          <a:xfrm>
            <a:off x="290285" y="1582057"/>
            <a:ext cx="8606971" cy="4577834"/>
          </a:xfrm>
        </p:spPr>
        <p:txBody>
          <a:bodyPr/>
          <a:lstStyle/>
          <a:p>
            <a:pPr marL="0" indent="0">
              <a:buNone/>
            </a:pPr>
            <a:r>
              <a:rPr lang="en-US" sz="2800" dirty="0"/>
              <a:t>William is 63.  He required splenectomy for abdominal trauma in his 40’s.  He received PPSV23 prior to surgery; but did not receive any subsequent pneumococcal vaccinations. He was admitted to your hospital service through ED with bacteremic Pneumococcal pneumonia 8 days ago and is now ready to be discharged.  Do you recommend he receive Pneumococcal immunization at this time? If so, what is your specific recommendation?</a:t>
            </a:r>
          </a:p>
        </p:txBody>
      </p:sp>
      <p:sp>
        <p:nvSpPr>
          <p:cNvPr id="4" name="TextBox 3"/>
          <p:cNvSpPr txBox="1"/>
          <p:nvPr/>
        </p:nvSpPr>
        <p:spPr>
          <a:xfrm>
            <a:off x="2037030" y="5513561"/>
            <a:ext cx="4870764" cy="646331"/>
          </a:xfrm>
          <a:prstGeom prst="rect">
            <a:avLst/>
          </a:prstGeom>
          <a:noFill/>
        </p:spPr>
        <p:txBody>
          <a:bodyPr wrap="square" rtlCol="0">
            <a:spAutoFit/>
          </a:bodyPr>
          <a:lstStyle/>
          <a:p>
            <a:r>
              <a:rPr lang="en-US" dirty="0">
                <a:solidFill>
                  <a:srgbClr val="2EB135"/>
                </a:solidFill>
              </a:rPr>
              <a:t>PCV13 today followed by PPSV23 in 8 weeks and </a:t>
            </a:r>
          </a:p>
          <a:p>
            <a:r>
              <a:rPr lang="en-US" dirty="0">
                <a:solidFill>
                  <a:srgbClr val="2EB135"/>
                </a:solidFill>
              </a:rPr>
              <a:t>final PPSV23 5 years after that dose (at age 68).</a:t>
            </a:r>
          </a:p>
        </p:txBody>
      </p:sp>
      <p:sp>
        <p:nvSpPr>
          <p:cNvPr id="5" name="Rectangle 4"/>
          <p:cNvSpPr/>
          <p:nvPr/>
        </p:nvSpPr>
        <p:spPr>
          <a:xfrm>
            <a:off x="1986902" y="5524381"/>
            <a:ext cx="5213736" cy="624690"/>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3342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97" y="228600"/>
            <a:ext cx="8563303" cy="990600"/>
          </a:xfrm>
        </p:spPr>
        <p:txBody>
          <a:bodyPr>
            <a:noAutofit/>
          </a:bodyPr>
          <a:lstStyle/>
          <a:p>
            <a:r>
              <a:rPr lang="en-US" sz="4000" dirty="0"/>
              <a:t>Pneumococcal ‘Nuts and Bolts’</a:t>
            </a:r>
            <a:br>
              <a:rPr lang="en-US" sz="4000" dirty="0"/>
            </a:br>
            <a:r>
              <a:rPr lang="en-US" sz="2500" dirty="0"/>
              <a:t>PCV13 [1 dose in adults]    PPSV23 [1 – 3 doses based on risk]</a:t>
            </a:r>
          </a:p>
        </p:txBody>
      </p:sp>
      <p:sp>
        <p:nvSpPr>
          <p:cNvPr id="3" name="Content Placeholder 2"/>
          <p:cNvSpPr>
            <a:spLocks noGrp="1"/>
          </p:cNvSpPr>
          <p:nvPr>
            <p:ph sz="quarter" idx="1"/>
          </p:nvPr>
        </p:nvSpPr>
        <p:spPr>
          <a:xfrm>
            <a:off x="457201" y="1589567"/>
            <a:ext cx="8305800" cy="4572000"/>
          </a:xfrm>
        </p:spPr>
        <p:txBody>
          <a:bodyPr/>
          <a:lstStyle/>
          <a:p>
            <a:pPr lvl="0">
              <a:spcBef>
                <a:spcPts val="0"/>
              </a:spcBef>
            </a:pPr>
            <a:r>
              <a:rPr lang="en-US" sz="2000" b="1" u="sng" dirty="0">
                <a:solidFill>
                  <a:srgbClr val="FF0000"/>
                </a:solidFill>
              </a:rPr>
              <a:t>Increased Risk </a:t>
            </a:r>
            <a:r>
              <a:rPr lang="en-US" sz="2000" b="1" dirty="0"/>
              <a:t>Patients:</a:t>
            </a:r>
          </a:p>
          <a:p>
            <a:pPr lvl="1">
              <a:spcBef>
                <a:spcPts val="0"/>
              </a:spcBef>
            </a:pPr>
            <a:r>
              <a:rPr lang="en-US" sz="2000" dirty="0"/>
              <a:t>Pneumococcal polysaccharide (</a:t>
            </a:r>
            <a:r>
              <a:rPr lang="en-US" sz="2000" dirty="0">
                <a:solidFill>
                  <a:srgbClr val="FF0000"/>
                </a:solidFill>
              </a:rPr>
              <a:t>PPSV23</a:t>
            </a:r>
            <a:r>
              <a:rPr lang="en-US" sz="2000" dirty="0"/>
              <a:t>) – </a:t>
            </a:r>
            <a:r>
              <a:rPr lang="en-US" sz="2000" i="1" u="sng" dirty="0">
                <a:solidFill>
                  <a:srgbClr val="FF0000"/>
                </a:solidFill>
              </a:rPr>
              <a:t>NOW</a:t>
            </a:r>
          </a:p>
          <a:p>
            <a:pPr lvl="1">
              <a:spcBef>
                <a:spcPts val="0"/>
              </a:spcBef>
            </a:pPr>
            <a:r>
              <a:rPr lang="en-US" sz="1700" dirty="0"/>
              <a:t>No further Pneumococcal vaccination until/unless </a:t>
            </a:r>
          </a:p>
          <a:p>
            <a:pPr marL="365125" lvl="1" indent="0">
              <a:spcBef>
                <a:spcPts val="0"/>
              </a:spcBef>
              <a:buNone/>
            </a:pPr>
            <a:r>
              <a:rPr lang="en-US" sz="1700" dirty="0"/>
              <a:t>	AGE &gt;65 YEARS 				OR</a:t>
            </a:r>
          </a:p>
          <a:p>
            <a:pPr marL="365125" lvl="1" indent="0">
              <a:spcBef>
                <a:spcPts val="0"/>
              </a:spcBef>
              <a:buNone/>
            </a:pPr>
            <a:r>
              <a:rPr lang="en-US" sz="1700" dirty="0"/>
              <a:t>	Develops HIGHEST RISK MEDICAL CONDITION</a:t>
            </a:r>
          </a:p>
          <a:p>
            <a:pPr>
              <a:spcBef>
                <a:spcPts val="0"/>
              </a:spcBef>
            </a:pPr>
            <a:r>
              <a:rPr lang="en-US" sz="2000" b="1" dirty="0">
                <a:solidFill>
                  <a:srgbClr val="FF0000"/>
                </a:solidFill>
              </a:rPr>
              <a:t>Highest</a:t>
            </a:r>
            <a:r>
              <a:rPr lang="en-US" sz="2000" b="1" dirty="0"/>
              <a:t> </a:t>
            </a:r>
            <a:r>
              <a:rPr lang="en-US" sz="2000" b="1" dirty="0">
                <a:solidFill>
                  <a:srgbClr val="FF0000"/>
                </a:solidFill>
              </a:rPr>
              <a:t>Risk Medical Condition </a:t>
            </a:r>
            <a:r>
              <a:rPr lang="en-US" sz="2000" b="1" dirty="0"/>
              <a:t>Patients:</a:t>
            </a:r>
          </a:p>
          <a:p>
            <a:pPr lvl="1">
              <a:spcBef>
                <a:spcPts val="0"/>
              </a:spcBef>
            </a:pPr>
            <a:r>
              <a:rPr lang="en-US" sz="2000" dirty="0"/>
              <a:t>Pneumococcal (PPSV23) vaccine-naive patients (ideal situation):</a:t>
            </a:r>
          </a:p>
          <a:p>
            <a:pPr lvl="2">
              <a:spcBef>
                <a:spcPts val="0"/>
              </a:spcBef>
            </a:pPr>
            <a:r>
              <a:rPr lang="en-US" sz="2000" dirty="0"/>
              <a:t>PCV13 followed by PPSV23 at least 8 weeks later</a:t>
            </a:r>
          </a:p>
          <a:p>
            <a:pPr lvl="2">
              <a:spcBef>
                <a:spcPts val="0"/>
              </a:spcBef>
            </a:pPr>
            <a:r>
              <a:rPr lang="en-US" sz="2000" dirty="0"/>
              <a:t>Booster PPSV23 in 5 years (AND final PPSV23 at 5+ years/65+ years)</a:t>
            </a:r>
          </a:p>
          <a:p>
            <a:pPr lvl="1">
              <a:spcBef>
                <a:spcPts val="0"/>
              </a:spcBef>
            </a:pPr>
            <a:r>
              <a:rPr lang="en-US" sz="2000" dirty="0"/>
              <a:t>Previously PPSV23 – vaccinated patients:</a:t>
            </a:r>
          </a:p>
          <a:p>
            <a:pPr lvl="2">
              <a:spcBef>
                <a:spcPts val="0"/>
              </a:spcBef>
            </a:pPr>
            <a:r>
              <a:rPr lang="en-US" sz="2000" dirty="0"/>
              <a:t>PCV13 at least 1 year after prior dose PPSV23 </a:t>
            </a:r>
          </a:p>
          <a:p>
            <a:pPr lvl="2">
              <a:spcBef>
                <a:spcPts val="0"/>
              </a:spcBef>
            </a:pPr>
            <a:r>
              <a:rPr lang="en-US" sz="2000" dirty="0"/>
              <a:t>Booster PPSV23 at least 5 years after prior PPSV23 </a:t>
            </a:r>
          </a:p>
          <a:p>
            <a:pPr marL="685800" lvl="2" indent="0">
              <a:spcBef>
                <a:spcPts val="0"/>
              </a:spcBef>
              <a:buNone/>
            </a:pPr>
            <a:r>
              <a:rPr lang="en-US" sz="2000" dirty="0"/>
              <a:t>		(</a:t>
            </a:r>
            <a:r>
              <a:rPr lang="en-US" sz="2000" i="1" dirty="0"/>
              <a:t>AND</a:t>
            </a:r>
            <a:r>
              <a:rPr lang="en-US" sz="2000" dirty="0"/>
              <a:t> must be 8+ weeks after PCV13)</a:t>
            </a:r>
          </a:p>
          <a:p>
            <a:pPr lvl="2">
              <a:spcBef>
                <a:spcPts val="0"/>
              </a:spcBef>
            </a:pPr>
            <a:r>
              <a:rPr lang="en-US" sz="2000" dirty="0"/>
              <a:t>Final PPSV23 after 65+ years and at least 5 years after last dose</a:t>
            </a:r>
          </a:p>
          <a:p>
            <a:endParaRPr lang="en-US" dirty="0"/>
          </a:p>
        </p:txBody>
      </p:sp>
      <p:sp>
        <p:nvSpPr>
          <p:cNvPr id="4" name="TextBox 3"/>
          <p:cNvSpPr txBox="1"/>
          <p:nvPr/>
        </p:nvSpPr>
        <p:spPr>
          <a:xfrm>
            <a:off x="3505200" y="6301101"/>
            <a:ext cx="4994088"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pitchFamily="34" charset="0"/>
                <a:hlinkClick r:id="rId3"/>
              </a:rPr>
              <a:t>http://www.cdc.gov/mmwr/preview/mmwrhtml/mm6140a4.htm</a:t>
            </a:r>
            <a:r>
              <a:rPr lang="en-US" sz="1200" dirty="0">
                <a:solidFill>
                  <a:prstClr val="black"/>
                </a:solidFill>
                <a:latin typeface="Calibri" pitchFamily="34" charset="0"/>
              </a:rPr>
              <a:t>  </a:t>
            </a:r>
            <a:r>
              <a:rPr lang="en-US" sz="1200" dirty="0">
                <a:solidFill>
                  <a:prstClr val="black"/>
                </a:solidFill>
                <a:latin typeface="Calibri" pitchFamily="34" charset="0"/>
                <a:hlinkClick r:id="rId4"/>
              </a:rPr>
              <a:t>http://www.cdc.gov/mmwr/preview/mmwrhtml/mm6337a4.htm</a:t>
            </a:r>
            <a:endParaRPr lang="en-US" sz="1200" dirty="0">
              <a:solidFill>
                <a:prstClr val="black"/>
              </a:solidFill>
              <a:latin typeface="Calibri" pitchFamily="34" charset="0"/>
            </a:endParaRPr>
          </a:p>
        </p:txBody>
      </p:sp>
    </p:spTree>
    <p:extLst>
      <p:ext uri="{BB962C8B-B14F-4D97-AF65-F5344CB8AC3E}">
        <p14:creationId xmlns:p14="http://schemas.microsoft.com/office/powerpoint/2010/main" val="179525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97" y="228600"/>
            <a:ext cx="8563303" cy="990600"/>
          </a:xfrm>
        </p:spPr>
        <p:txBody>
          <a:bodyPr>
            <a:noAutofit/>
          </a:bodyPr>
          <a:lstStyle/>
          <a:p>
            <a:r>
              <a:rPr lang="en-US" sz="4000" dirty="0"/>
              <a:t>Pneumococcal ‘Nuts and Bolts’-</a:t>
            </a:r>
            <a:r>
              <a:rPr lang="en-US" sz="3200" dirty="0"/>
              <a:t>continued</a:t>
            </a:r>
            <a:r>
              <a:rPr lang="en-US" sz="4000" dirty="0"/>
              <a:t/>
            </a:r>
            <a:br>
              <a:rPr lang="en-US" sz="4000" dirty="0"/>
            </a:br>
            <a:r>
              <a:rPr lang="en-US" sz="2500" dirty="0"/>
              <a:t>PCV13 [1 dose in adults]    PPSV23 [1 – 3 doses based on risk]</a:t>
            </a:r>
          </a:p>
        </p:txBody>
      </p:sp>
      <p:sp>
        <p:nvSpPr>
          <p:cNvPr id="3" name="Content Placeholder 2"/>
          <p:cNvSpPr>
            <a:spLocks noGrp="1"/>
          </p:cNvSpPr>
          <p:nvPr>
            <p:ph sz="quarter" idx="1"/>
          </p:nvPr>
        </p:nvSpPr>
        <p:spPr>
          <a:xfrm>
            <a:off x="304800" y="1589567"/>
            <a:ext cx="8460355" cy="4572000"/>
          </a:xfrm>
        </p:spPr>
        <p:txBody>
          <a:bodyPr/>
          <a:lstStyle/>
          <a:p>
            <a:pPr>
              <a:spcBef>
                <a:spcPts val="0"/>
              </a:spcBef>
            </a:pPr>
            <a:r>
              <a:rPr lang="en-US" sz="2000" b="1" dirty="0">
                <a:solidFill>
                  <a:srgbClr val="FF0000"/>
                </a:solidFill>
              </a:rPr>
              <a:t>Patients 65 and older </a:t>
            </a:r>
            <a:r>
              <a:rPr lang="en-US" sz="2000" b="1" dirty="0"/>
              <a:t>(High Risk):</a:t>
            </a:r>
          </a:p>
          <a:p>
            <a:pPr lvl="1">
              <a:spcBef>
                <a:spcPts val="0"/>
              </a:spcBef>
            </a:pPr>
            <a:r>
              <a:rPr lang="en-US" sz="2000" b="1" dirty="0"/>
              <a:t>All adults should receive 1 dose PPSV23 after age 65 years</a:t>
            </a:r>
          </a:p>
          <a:p>
            <a:pPr lvl="2">
              <a:spcBef>
                <a:spcPts val="0"/>
              </a:spcBef>
            </a:pPr>
            <a:r>
              <a:rPr lang="en-US" sz="1800" b="1" i="1" dirty="0"/>
              <a:t>If PRIOR </a:t>
            </a:r>
            <a:r>
              <a:rPr lang="en-US" sz="1800" b="1" dirty="0"/>
              <a:t>PPSV23, should also be at least 5 years since (last dose) PPSV23</a:t>
            </a:r>
          </a:p>
          <a:p>
            <a:pPr lvl="2">
              <a:spcBef>
                <a:spcPts val="0"/>
              </a:spcBef>
            </a:pPr>
            <a:r>
              <a:rPr lang="en-US" sz="1800" b="1" i="1" dirty="0"/>
              <a:t>IF PRIOR </a:t>
            </a:r>
            <a:r>
              <a:rPr lang="en-US" sz="1800" b="1" dirty="0"/>
              <a:t>dose PCV13, should also be at least 1 year since PCV13</a:t>
            </a:r>
          </a:p>
          <a:p>
            <a:pPr lvl="1">
              <a:spcBef>
                <a:spcPts val="0"/>
              </a:spcBef>
            </a:pPr>
            <a:r>
              <a:rPr lang="en-US" sz="2000" b="1" dirty="0"/>
              <a:t>Shared decision Making:  Grade B Recommendation for PCV13 vaccine</a:t>
            </a:r>
          </a:p>
          <a:p>
            <a:pPr lvl="2">
              <a:spcBef>
                <a:spcPts val="0"/>
              </a:spcBef>
            </a:pPr>
            <a:r>
              <a:rPr lang="en-US" sz="1600" dirty="0"/>
              <a:t>ACIP June 2019:  voted to change Grade A recommendation for all 65+ to receive PCV13</a:t>
            </a:r>
          </a:p>
          <a:p>
            <a:pPr lvl="3">
              <a:spcBef>
                <a:spcPts val="0"/>
              </a:spcBef>
            </a:pPr>
            <a:r>
              <a:rPr lang="en-US" sz="1600" dirty="0"/>
              <a:t>Pneumococcal infections declining in 65+ population, due to ‘herd immunity’</a:t>
            </a:r>
          </a:p>
          <a:p>
            <a:pPr lvl="2">
              <a:spcBef>
                <a:spcPts val="0"/>
              </a:spcBef>
            </a:pPr>
            <a:r>
              <a:rPr lang="en-US" sz="1600" dirty="0"/>
              <a:t>In general, PCV13 should be administered prior to PPSV23</a:t>
            </a:r>
          </a:p>
          <a:p>
            <a:pPr lvl="2">
              <a:spcBef>
                <a:spcPts val="0"/>
              </a:spcBef>
            </a:pPr>
            <a:r>
              <a:rPr lang="en-US" sz="1800" dirty="0"/>
              <a:t>PCV13 must be given at least 1 year after last PPSV23</a:t>
            </a:r>
          </a:p>
          <a:p>
            <a:pPr lvl="2">
              <a:spcBef>
                <a:spcPts val="0"/>
              </a:spcBef>
            </a:pPr>
            <a:r>
              <a:rPr lang="en-US" sz="1800" dirty="0">
                <a:solidFill>
                  <a:srgbClr val="000000"/>
                </a:solidFill>
              </a:rPr>
              <a:t>CMS [M’CARE] will only pay if &gt; 11+ months between PCV13/PPSV23</a:t>
            </a:r>
            <a:endParaRPr lang="en-US" sz="1800" dirty="0"/>
          </a:p>
          <a:p>
            <a:pPr lvl="1">
              <a:spcBef>
                <a:spcPts val="0"/>
              </a:spcBef>
            </a:pPr>
            <a:r>
              <a:rPr lang="en-US" sz="2000" b="1" dirty="0"/>
              <a:t>No additional/booster PPSV23 if sole indication is age &gt; 65 years</a:t>
            </a:r>
          </a:p>
        </p:txBody>
      </p:sp>
      <p:sp>
        <p:nvSpPr>
          <p:cNvPr id="4" name="TextBox 3"/>
          <p:cNvSpPr txBox="1"/>
          <p:nvPr/>
        </p:nvSpPr>
        <p:spPr>
          <a:xfrm>
            <a:off x="3657600" y="6301101"/>
            <a:ext cx="4994088" cy="461665"/>
          </a:xfrm>
          <a:prstGeom prst="rect">
            <a:avLst/>
          </a:prstGeom>
          <a:noFill/>
        </p:spPr>
        <p:txBody>
          <a:bodyPr wrap="square" rtlCol="0">
            <a:spAutoFit/>
          </a:bodyPr>
          <a:lstStyle/>
          <a:p>
            <a:pPr defTabSz="457200" fontAlgn="auto">
              <a:spcBef>
                <a:spcPts val="0"/>
              </a:spcBef>
              <a:spcAft>
                <a:spcPts val="0"/>
              </a:spcAft>
            </a:pPr>
            <a:r>
              <a:rPr lang="en-US" sz="1200" dirty="0">
                <a:solidFill>
                  <a:prstClr val="black"/>
                </a:solidFill>
                <a:latin typeface="Calibri" pitchFamily="34" charset="0"/>
                <a:hlinkClick r:id="rId3"/>
              </a:rPr>
              <a:t>http://www.cdc.gov/mmwr/preview/mmwrhtml/mm6140a4.htm</a:t>
            </a:r>
            <a:r>
              <a:rPr lang="en-US" sz="1200" dirty="0">
                <a:solidFill>
                  <a:prstClr val="black"/>
                </a:solidFill>
                <a:latin typeface="Calibri" pitchFamily="34" charset="0"/>
              </a:rPr>
              <a:t>  </a:t>
            </a:r>
            <a:r>
              <a:rPr lang="en-US" sz="1200" dirty="0">
                <a:solidFill>
                  <a:prstClr val="black"/>
                </a:solidFill>
                <a:latin typeface="Calibri" pitchFamily="34" charset="0"/>
                <a:hlinkClick r:id="rId4"/>
              </a:rPr>
              <a:t>http://www.cdc.gov/mmwr/preview/mmwrhtml/mm6337a4.htm</a:t>
            </a:r>
            <a:endParaRPr lang="en-US" sz="1200" dirty="0">
              <a:solidFill>
                <a:prstClr val="black"/>
              </a:solidFill>
              <a:latin typeface="Calibri" pitchFamily="34" charset="0"/>
            </a:endParaRPr>
          </a:p>
        </p:txBody>
      </p:sp>
    </p:spTree>
    <p:extLst>
      <p:ext uri="{BB962C8B-B14F-4D97-AF65-F5344CB8AC3E}">
        <p14:creationId xmlns:p14="http://schemas.microsoft.com/office/powerpoint/2010/main" val="91380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80975"/>
            <a:ext cx="6210300" cy="990600"/>
          </a:xfrm>
        </p:spPr>
        <p:txBody>
          <a:bodyPr/>
          <a:lstStyle/>
          <a:p>
            <a:r>
              <a:rPr lang="en-US" dirty="0"/>
              <a:t>Opportunity and Reward</a:t>
            </a:r>
          </a:p>
        </p:txBody>
      </p:sp>
      <p:sp>
        <p:nvSpPr>
          <p:cNvPr id="3" name="Content Placeholder 2"/>
          <p:cNvSpPr>
            <a:spLocks noGrp="1"/>
          </p:cNvSpPr>
          <p:nvPr>
            <p:ph sz="quarter" idx="1"/>
          </p:nvPr>
        </p:nvSpPr>
        <p:spPr>
          <a:xfrm>
            <a:off x="581025" y="1600202"/>
            <a:ext cx="8382000" cy="4633680"/>
          </a:xfrm>
        </p:spPr>
        <p:txBody>
          <a:bodyPr>
            <a:normAutofit lnSpcReduction="10000"/>
          </a:bodyPr>
          <a:lstStyle/>
          <a:p>
            <a:r>
              <a:rPr lang="en-US" sz="2800" dirty="0"/>
              <a:t>Immunization rates are far below HP2020 goals</a:t>
            </a:r>
          </a:p>
          <a:p>
            <a:r>
              <a:rPr lang="en-US" sz="2800" dirty="0"/>
              <a:t>Common measure of quality preventive care </a:t>
            </a:r>
          </a:p>
          <a:p>
            <a:pPr lvl="1"/>
            <a:r>
              <a:rPr lang="en-US" dirty="0"/>
              <a:t>Inpatient, outpatient</a:t>
            </a:r>
          </a:p>
          <a:p>
            <a:pPr lvl="1"/>
            <a:r>
              <a:rPr lang="en-US" dirty="0"/>
              <a:t>Adult, obstetric, pediatric</a:t>
            </a:r>
          </a:p>
          <a:p>
            <a:pPr lvl="1"/>
            <a:r>
              <a:rPr lang="en-US" dirty="0"/>
              <a:t>Primary, specialty care</a:t>
            </a:r>
          </a:p>
          <a:p>
            <a:r>
              <a:rPr lang="en-US" sz="2800" dirty="0"/>
              <a:t>Many elements in process which can be improved</a:t>
            </a:r>
          </a:p>
          <a:p>
            <a:pPr lvl="1"/>
            <a:r>
              <a:rPr lang="en-US" dirty="0"/>
              <a:t>Front desk</a:t>
            </a:r>
          </a:p>
          <a:p>
            <a:pPr lvl="1"/>
            <a:r>
              <a:rPr lang="en-US" dirty="0"/>
              <a:t>Nursing/MA</a:t>
            </a:r>
          </a:p>
          <a:p>
            <a:pPr lvl="1"/>
            <a:r>
              <a:rPr lang="en-US" dirty="0"/>
              <a:t>Physician</a:t>
            </a:r>
          </a:p>
          <a:p>
            <a:pPr lvl="1"/>
            <a:r>
              <a:rPr lang="en-US" dirty="0"/>
              <a:t>Checkout </a:t>
            </a:r>
          </a:p>
        </p:txBody>
      </p:sp>
      <p:sp>
        <p:nvSpPr>
          <p:cNvPr id="4" name="TextBox 3"/>
          <p:cNvSpPr txBox="1"/>
          <p:nvPr/>
        </p:nvSpPr>
        <p:spPr>
          <a:xfrm>
            <a:off x="5691478" y="5754500"/>
            <a:ext cx="3144297" cy="369332"/>
          </a:xfrm>
          <a:prstGeom prst="rect">
            <a:avLst/>
          </a:prstGeom>
          <a:noFill/>
        </p:spPr>
        <p:txBody>
          <a:bodyPr wrap="square" rtlCol="0">
            <a:spAutoFit/>
          </a:bodyPr>
          <a:lstStyle/>
          <a:p>
            <a:r>
              <a:rPr lang="en-US" dirty="0">
                <a:latin typeface="Calibri" pitchFamily="34" charset="0"/>
              </a:rPr>
              <a:t>HP2020 = Healthy People 2020</a:t>
            </a:r>
          </a:p>
        </p:txBody>
      </p:sp>
      <p:sp>
        <p:nvSpPr>
          <p:cNvPr id="5" name="TextBox 4"/>
          <p:cNvSpPr txBox="1"/>
          <p:nvPr/>
        </p:nvSpPr>
        <p:spPr>
          <a:xfrm>
            <a:off x="3457941" y="6383113"/>
            <a:ext cx="4467075" cy="369332"/>
          </a:xfrm>
          <a:prstGeom prst="rect">
            <a:avLst/>
          </a:prstGeom>
          <a:noFill/>
        </p:spPr>
        <p:txBody>
          <a:bodyPr wrap="square" rtlCol="0">
            <a:spAutoFit/>
          </a:bodyPr>
          <a:lstStyle/>
          <a:p>
            <a:r>
              <a:rPr lang="en-US" dirty="0">
                <a:latin typeface="Calibri" pitchFamily="34" charset="0"/>
                <a:hlinkClick r:id="rId2"/>
              </a:rPr>
              <a:t>www.healthypeople.gov</a:t>
            </a:r>
            <a:r>
              <a:rPr lang="en-US" dirty="0">
                <a:latin typeface="Calibri" pitchFamily="34" charset="0"/>
              </a:rPr>
              <a:t> </a:t>
            </a:r>
          </a:p>
        </p:txBody>
      </p:sp>
    </p:spTree>
    <p:extLst>
      <p:ext uri="{BB962C8B-B14F-4D97-AF65-F5344CB8AC3E}">
        <p14:creationId xmlns:p14="http://schemas.microsoft.com/office/powerpoint/2010/main" val="2431730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Tetanus, Diphtheria and Pertussis</a:t>
            </a:r>
          </a:p>
        </p:txBody>
      </p:sp>
      <p:sp>
        <p:nvSpPr>
          <p:cNvPr id="3" name="Content Placeholder 2"/>
          <p:cNvSpPr>
            <a:spLocks noGrp="1"/>
          </p:cNvSpPr>
          <p:nvPr>
            <p:ph sz="quarter" idx="1"/>
          </p:nvPr>
        </p:nvSpPr>
        <p:spPr>
          <a:xfrm>
            <a:off x="603998" y="1499033"/>
            <a:ext cx="8159002" cy="4572000"/>
          </a:xfrm>
        </p:spPr>
        <p:txBody>
          <a:bodyPr/>
          <a:lstStyle/>
          <a:p>
            <a:r>
              <a:rPr lang="en-US" dirty="0"/>
              <a:t>Diphtheria:</a:t>
            </a:r>
          </a:p>
          <a:p>
            <a:pPr lvl="1"/>
            <a:r>
              <a:rPr lang="en-US" sz="2000" dirty="0"/>
              <a:t>Rare in US [&lt;5 cases in past 10 years]</a:t>
            </a:r>
          </a:p>
          <a:p>
            <a:pPr lvl="1"/>
            <a:r>
              <a:rPr lang="en-US" sz="2000" dirty="0"/>
              <a:t>Still causes disease internationally, &gt;50 % mortality w/o </a:t>
            </a:r>
            <a:r>
              <a:rPr lang="en-US" sz="2000" dirty="0" err="1"/>
              <a:t>Tx</a:t>
            </a:r>
            <a:endParaRPr lang="en-US" sz="2000" dirty="0"/>
          </a:p>
          <a:p>
            <a:r>
              <a:rPr lang="en-US" dirty="0"/>
              <a:t>Tetanus:</a:t>
            </a:r>
          </a:p>
          <a:p>
            <a:pPr lvl="1"/>
            <a:r>
              <a:rPr lang="en-US" sz="2000" dirty="0"/>
              <a:t>Uncommon in US [~200 cases/16 deaths US 2009-15]</a:t>
            </a:r>
          </a:p>
          <a:p>
            <a:pPr lvl="1"/>
            <a:r>
              <a:rPr lang="en-US" sz="2000" dirty="0"/>
              <a:t>Most deaths in elderly</a:t>
            </a:r>
          </a:p>
          <a:p>
            <a:r>
              <a:rPr lang="en-US" dirty="0"/>
              <a:t>Pertussis:</a:t>
            </a:r>
          </a:p>
          <a:p>
            <a:pPr lvl="1"/>
            <a:r>
              <a:rPr lang="en-US" sz="2000" dirty="0"/>
              <a:t>Endemic, most disease adolescent/adult </a:t>
            </a:r>
          </a:p>
          <a:p>
            <a:pPr lvl="1"/>
            <a:r>
              <a:rPr lang="en-US" sz="2000" dirty="0"/>
              <a:t>2016 </a:t>
            </a:r>
            <a:r>
              <a:rPr lang="en-US" sz="2000" b="1" dirty="0"/>
              <a:t>U.S.</a:t>
            </a:r>
            <a:r>
              <a:rPr lang="en-US" sz="2000" dirty="0"/>
              <a:t>: 17,972 cases, six infant </a:t>
            </a:r>
            <a:r>
              <a:rPr lang="en-US" sz="2000" b="1" dirty="0"/>
              <a:t>deaths</a:t>
            </a:r>
            <a:endParaRPr lang="en-US" sz="2000" dirty="0"/>
          </a:p>
          <a:p>
            <a:pPr lvl="1"/>
            <a:r>
              <a:rPr lang="en-US" sz="2000" dirty="0"/>
              <a:t>‘100 days cough’= Hi Morbidity…</a:t>
            </a:r>
          </a:p>
          <a:p>
            <a:pPr lvl="1"/>
            <a:r>
              <a:rPr lang="en-US" sz="2000" dirty="0"/>
              <a:t>Mortality highest in infants</a:t>
            </a:r>
          </a:p>
          <a:p>
            <a:pPr lvl="1"/>
            <a:endParaRPr lang="en-US" sz="2200" dirty="0"/>
          </a:p>
        </p:txBody>
      </p:sp>
      <p:pic>
        <p:nvPicPr>
          <p:cNvPr id="4" name="Picture 3"/>
          <p:cNvPicPr>
            <a:picLocks noChangeAspect="1"/>
          </p:cNvPicPr>
          <p:nvPr/>
        </p:nvPicPr>
        <p:blipFill>
          <a:blip r:embed="rId2"/>
          <a:stretch>
            <a:fillRect/>
          </a:stretch>
        </p:blipFill>
        <p:spPr>
          <a:xfrm>
            <a:off x="5829677" y="3785033"/>
            <a:ext cx="2933323" cy="2286000"/>
          </a:xfrm>
          <a:prstGeom prst="rect">
            <a:avLst/>
          </a:prstGeom>
        </p:spPr>
      </p:pic>
      <p:sp>
        <p:nvSpPr>
          <p:cNvPr id="5" name="TextBox 4"/>
          <p:cNvSpPr txBox="1"/>
          <p:nvPr/>
        </p:nvSpPr>
        <p:spPr>
          <a:xfrm>
            <a:off x="3485585" y="6350866"/>
            <a:ext cx="4825497" cy="369332"/>
          </a:xfrm>
          <a:prstGeom prst="rect">
            <a:avLst/>
          </a:prstGeom>
          <a:noFill/>
        </p:spPr>
        <p:txBody>
          <a:bodyPr wrap="square" rtlCol="0">
            <a:spAutoFit/>
          </a:bodyPr>
          <a:lstStyle/>
          <a:p>
            <a:r>
              <a:rPr lang="en-US" dirty="0">
                <a:hlinkClick r:id="rId3"/>
              </a:rPr>
              <a:t>https://www2.cdc.gov/vaccines/ed/surveillance/</a:t>
            </a:r>
            <a:r>
              <a:rPr lang="en-US" dirty="0"/>
              <a:t> </a:t>
            </a:r>
          </a:p>
        </p:txBody>
      </p:sp>
    </p:spTree>
    <p:extLst>
      <p:ext uri="{BB962C8B-B14F-4D97-AF65-F5344CB8AC3E}">
        <p14:creationId xmlns:p14="http://schemas.microsoft.com/office/powerpoint/2010/main" val="1880150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 </a:t>
            </a:r>
            <a:r>
              <a:rPr lang="en-US" dirty="0" err="1"/>
              <a:t>Tdap</a:t>
            </a:r>
            <a:endParaRPr lang="en-US" dirty="0"/>
          </a:p>
        </p:txBody>
      </p:sp>
      <p:sp>
        <p:nvSpPr>
          <p:cNvPr id="3" name="Content Placeholder 2"/>
          <p:cNvSpPr>
            <a:spLocks noGrp="1"/>
          </p:cNvSpPr>
          <p:nvPr>
            <p:ph sz="quarter" idx="1"/>
          </p:nvPr>
        </p:nvSpPr>
        <p:spPr/>
        <p:txBody>
          <a:bodyPr>
            <a:normAutofit fontScale="92500"/>
          </a:bodyPr>
          <a:lstStyle/>
          <a:p>
            <a:r>
              <a:rPr lang="en-US" sz="2600" dirty="0"/>
              <a:t>Pertussis incidence increasing since 1970’s [to 40K cases/</a:t>
            </a:r>
            <a:r>
              <a:rPr lang="en-US" sz="2600" dirty="0" err="1"/>
              <a:t>yr</a:t>
            </a:r>
            <a:r>
              <a:rPr lang="en-US" sz="2600" dirty="0"/>
              <a:t>]</a:t>
            </a:r>
          </a:p>
          <a:p>
            <a:pPr lvl="1"/>
            <a:r>
              <a:rPr lang="en-US" sz="2200" dirty="0"/>
              <a:t>Passive reporting likely underestimates true disease burden</a:t>
            </a:r>
          </a:p>
          <a:p>
            <a:pPr lvl="1"/>
            <a:r>
              <a:rPr lang="en-US" sz="2200" dirty="0"/>
              <a:t>Community outbreaks:  Most in fall, winter and in all ages</a:t>
            </a:r>
          </a:p>
          <a:p>
            <a:pPr lvl="1"/>
            <a:r>
              <a:rPr lang="en-US" sz="2200" dirty="0"/>
              <a:t>Nosocomial Disease: Academic, Community</a:t>
            </a:r>
          </a:p>
          <a:p>
            <a:pPr lvl="2"/>
            <a:r>
              <a:rPr lang="en-US" sz="1900" dirty="0"/>
              <a:t>[Med/Surg, OR, L&amp;D, NICU, Oncology]</a:t>
            </a:r>
          </a:p>
          <a:p>
            <a:pPr lvl="2"/>
            <a:r>
              <a:rPr lang="en-US" sz="1900" dirty="0"/>
              <a:t>Residential Care </a:t>
            </a:r>
          </a:p>
          <a:p>
            <a:r>
              <a:rPr lang="en-US" sz="2800" dirty="0"/>
              <a:t>Adults don’t usually have ‘classic’ </a:t>
            </a:r>
            <a:r>
              <a:rPr lang="en-US" sz="2800" dirty="0" err="1"/>
              <a:t>triphasic</a:t>
            </a:r>
            <a:r>
              <a:rPr lang="en-US" sz="2800" dirty="0"/>
              <a:t> disease</a:t>
            </a:r>
          </a:p>
          <a:p>
            <a:pPr lvl="1"/>
            <a:r>
              <a:rPr lang="en-US" dirty="0"/>
              <a:t>Most have persistent Cough: Median 4 months [6 studies]</a:t>
            </a:r>
          </a:p>
          <a:p>
            <a:pPr lvl="2"/>
            <a:r>
              <a:rPr lang="en-US" sz="2100" dirty="0"/>
              <a:t>20-40 % ‘Whoop’, 40 – 55 % </a:t>
            </a:r>
            <a:r>
              <a:rPr lang="en-US" sz="2100" dirty="0" err="1"/>
              <a:t>Posttussive</a:t>
            </a:r>
            <a:r>
              <a:rPr lang="en-US" sz="2100" dirty="0"/>
              <a:t> emesis</a:t>
            </a:r>
          </a:p>
          <a:p>
            <a:pPr lvl="1"/>
            <a:r>
              <a:rPr lang="en-US" dirty="0"/>
              <a:t>12-32 % Lymphocytosis</a:t>
            </a:r>
          </a:p>
          <a:p>
            <a:pPr lvl="1"/>
            <a:r>
              <a:rPr lang="en-US" dirty="0"/>
              <a:t>~10% develop complications [Pneumonia most common]</a:t>
            </a:r>
          </a:p>
          <a:p>
            <a:pPr lvl="1"/>
            <a:endParaRPr lang="en-US" dirty="0"/>
          </a:p>
        </p:txBody>
      </p:sp>
      <p:sp>
        <p:nvSpPr>
          <p:cNvPr id="4" name="TextBox 3"/>
          <p:cNvSpPr txBox="1"/>
          <p:nvPr/>
        </p:nvSpPr>
        <p:spPr>
          <a:xfrm>
            <a:off x="3408423" y="6334780"/>
            <a:ext cx="5789396" cy="461643"/>
          </a:xfrm>
          <a:prstGeom prst="rect">
            <a:avLst/>
          </a:prstGeom>
          <a:noFill/>
        </p:spPr>
        <p:txBody>
          <a:bodyPr wrap="square" lIns="91418" tIns="45709" rIns="91418" bIns="45709" rtlCol="0">
            <a:spAutoFit/>
          </a:bodyPr>
          <a:lstStyle/>
          <a:p>
            <a:r>
              <a:rPr lang="en-US" sz="1200" u="sng" dirty="0">
                <a:solidFill>
                  <a:srgbClr val="000000"/>
                </a:solidFill>
                <a:latin typeface="Calibri" pitchFamily="34" charset="0"/>
                <a:hlinkClick r:id="rId4"/>
              </a:rPr>
              <a:t>http://www.cdc.gov/vaccines/vpd-vac/pertussis/</a:t>
            </a:r>
            <a:r>
              <a:rPr lang="en-US" sz="1200" u="sng" dirty="0">
                <a:solidFill>
                  <a:srgbClr val="000000"/>
                </a:solidFill>
                <a:latin typeface="Calibri" pitchFamily="34" charset="0"/>
              </a:rPr>
              <a:t> </a:t>
            </a:r>
            <a:endParaRPr lang="en-US" sz="1200" dirty="0">
              <a:solidFill>
                <a:srgbClr val="000000"/>
              </a:solidFill>
              <a:latin typeface="Calibri" pitchFamily="34" charset="0"/>
            </a:endParaRPr>
          </a:p>
          <a:p>
            <a:r>
              <a:rPr lang="en-US" sz="1200" u="sng" dirty="0">
                <a:solidFill>
                  <a:srgbClr val="000000"/>
                </a:solidFill>
                <a:latin typeface="Calibri" pitchFamily="34" charset="0"/>
                <a:hlinkClick r:id="rId5"/>
              </a:rPr>
              <a:t>http://www.cdc.gov/vaccines/vpd-vac/combo-vaccines/DTaP-Td-DT/Tdap.htm</a:t>
            </a:r>
            <a:r>
              <a:rPr lang="en-US" sz="1200" u="sng" dirty="0">
                <a:solidFill>
                  <a:srgbClr val="000000"/>
                </a:solidFill>
                <a:latin typeface="Calibri" pitchFamily="34" charset="0"/>
              </a:rPr>
              <a:t> </a:t>
            </a:r>
          </a:p>
        </p:txBody>
      </p:sp>
    </p:spTree>
    <p:custDataLst>
      <p:tags r:id="rId1"/>
    </p:custDataLst>
    <p:extLst>
      <p:ext uri="{BB962C8B-B14F-4D97-AF65-F5344CB8AC3E}">
        <p14:creationId xmlns:p14="http://schemas.microsoft.com/office/powerpoint/2010/main" val="417631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en-US" dirty="0"/>
              <a:t>Impact of Pertussis Vaccination</a:t>
            </a:r>
          </a:p>
        </p:txBody>
      </p:sp>
      <p:sp>
        <p:nvSpPr>
          <p:cNvPr id="7" name="Content Placeholder 6"/>
          <p:cNvSpPr>
            <a:spLocks noGrp="1"/>
          </p:cNvSpPr>
          <p:nvPr>
            <p:ph sz="quarter" idx="1"/>
          </p:nvPr>
        </p:nvSpPr>
        <p:spPr/>
        <p:txBody>
          <a:bodyPr/>
          <a:lstStyle/>
          <a:p>
            <a:pPr marL="520700" lvl="1" indent="-120650" defTabSz="373063">
              <a:buFont typeface="Wingdings" pitchFamily="2" charset="2"/>
              <a:buChar char="§"/>
            </a:pPr>
            <a:endParaRPr lang="en-US" dirty="0">
              <a:solidFill>
                <a:srgbClr val="FFFFFF"/>
              </a:solidFill>
              <a:latin typeface="+mj-lt"/>
            </a:endParaRPr>
          </a:p>
          <a:p>
            <a:pPr marL="120650" indent="-120650" defTabSz="373063">
              <a:buNone/>
            </a:pPr>
            <a:endParaRPr lang="en-US" sz="2400" dirty="0">
              <a:solidFill>
                <a:srgbClr val="FFFFFF"/>
              </a:solidFill>
              <a:latin typeface="+mj-lt"/>
            </a:endParaRPr>
          </a:p>
          <a:p>
            <a:pPr marL="120650" indent="-120650" defTabSz="373063">
              <a:buNone/>
            </a:pPr>
            <a:endParaRPr lang="en-US" sz="2400" dirty="0">
              <a:solidFill>
                <a:srgbClr val="FFFFFF"/>
              </a:solidFill>
              <a:latin typeface="+mj-lt"/>
            </a:endParaRPr>
          </a:p>
          <a:p>
            <a:endParaRPr lang="en-US" sz="2400" dirty="0">
              <a:latin typeface="+mj-lt"/>
            </a:endParaRPr>
          </a:p>
        </p:txBody>
      </p:sp>
      <p:pic>
        <p:nvPicPr>
          <p:cNvPr id="3" name="Content Placeholder 2" descr="Pertussis Cases_1922_2011_accessed July 5 2012[1].pdf"/>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663" t="-743" r="166"/>
          <a:stretch/>
        </p:blipFill>
        <p:spPr>
          <a:xfrm>
            <a:off x="87549" y="1492290"/>
            <a:ext cx="8988358" cy="4490191"/>
          </a:xfrm>
        </p:spPr>
      </p:pic>
      <p:sp>
        <p:nvSpPr>
          <p:cNvPr id="4" name="TextBox 3"/>
          <p:cNvSpPr txBox="1"/>
          <p:nvPr/>
        </p:nvSpPr>
        <p:spPr>
          <a:xfrm>
            <a:off x="0" y="6581001"/>
            <a:ext cx="184666" cy="276999"/>
          </a:xfrm>
          <a:prstGeom prst="rect">
            <a:avLst/>
          </a:prstGeom>
          <a:noFill/>
        </p:spPr>
        <p:txBody>
          <a:bodyPr wrap="none" rtlCol="0">
            <a:spAutoFit/>
          </a:bodyPr>
          <a:lstStyle/>
          <a:p>
            <a:endParaRPr lang="en-US" i="1" dirty="0">
              <a:effectLst>
                <a:outerShdw blurRad="50800" dist="38100" dir="2700000">
                  <a:srgbClr val="000000">
                    <a:alpha val="43000"/>
                  </a:srgbClr>
                </a:outerShdw>
              </a:effectLst>
              <a:latin typeface="+mj-lt"/>
            </a:endParaRPr>
          </a:p>
        </p:txBody>
      </p:sp>
      <p:sp>
        <p:nvSpPr>
          <p:cNvPr id="9" name="TextBox 8"/>
          <p:cNvSpPr txBox="1"/>
          <p:nvPr/>
        </p:nvSpPr>
        <p:spPr>
          <a:xfrm>
            <a:off x="3476915" y="6430155"/>
            <a:ext cx="2681888" cy="276999"/>
          </a:xfrm>
          <a:prstGeom prst="rect">
            <a:avLst/>
          </a:prstGeom>
          <a:noFill/>
        </p:spPr>
        <p:txBody>
          <a:bodyPr wrap="none" rtlCol="0">
            <a:spAutoFit/>
          </a:bodyPr>
          <a:lstStyle/>
          <a:p>
            <a:r>
              <a:rPr lang="en-US" sz="1200" dirty="0">
                <a:latin typeface="Calibri" pitchFamily="34" charset="0"/>
                <a:hlinkClick r:id="rId3"/>
              </a:rPr>
              <a:t>www.cdc.gov/pertussis/outbreaks.html</a:t>
            </a:r>
            <a:r>
              <a:rPr lang="en-US" sz="1200" dirty="0">
                <a:latin typeface="Calibri" pitchFamily="34" charset="0"/>
              </a:rPr>
              <a:t> </a:t>
            </a:r>
          </a:p>
        </p:txBody>
      </p:sp>
      <p:sp>
        <p:nvSpPr>
          <p:cNvPr id="2" name="TextBox 1"/>
          <p:cNvSpPr txBox="1"/>
          <p:nvPr/>
        </p:nvSpPr>
        <p:spPr>
          <a:xfrm>
            <a:off x="896293" y="5613149"/>
            <a:ext cx="7709819" cy="369332"/>
          </a:xfrm>
          <a:prstGeom prst="rect">
            <a:avLst/>
          </a:prstGeom>
          <a:noFill/>
        </p:spPr>
        <p:txBody>
          <a:bodyPr wrap="square" rtlCol="0">
            <a:spAutoFit/>
          </a:bodyPr>
          <a:lstStyle/>
          <a:p>
            <a:r>
              <a:rPr lang="en-US" dirty="0">
                <a:solidFill>
                  <a:schemeClr val="bg1"/>
                </a:solidFill>
              </a:rPr>
              <a:t>Pertussis reporting is passive/not mandatory- rates are likely significantly higher…</a:t>
            </a:r>
          </a:p>
        </p:txBody>
      </p:sp>
    </p:spTree>
    <p:extLst>
      <p:ext uri="{BB962C8B-B14F-4D97-AF65-F5344CB8AC3E}">
        <p14:creationId xmlns:p14="http://schemas.microsoft.com/office/powerpoint/2010/main" val="305684599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00" y="37650"/>
            <a:ext cx="8153400" cy="990600"/>
          </a:xfrm>
        </p:spPr>
        <p:txBody>
          <a:bodyPr/>
          <a:lstStyle/>
          <a:p>
            <a:r>
              <a:rPr lang="en-US" dirty="0"/>
              <a:t>Td -- Tdap</a:t>
            </a:r>
          </a:p>
        </p:txBody>
      </p:sp>
      <p:sp>
        <p:nvSpPr>
          <p:cNvPr id="3" name="Content Placeholder 2"/>
          <p:cNvSpPr>
            <a:spLocks noGrp="1"/>
          </p:cNvSpPr>
          <p:nvPr>
            <p:ph sz="quarter" idx="1"/>
          </p:nvPr>
        </p:nvSpPr>
        <p:spPr>
          <a:xfrm>
            <a:off x="271605" y="1527291"/>
            <a:ext cx="8697298" cy="4572000"/>
          </a:xfrm>
          <a:solidFill>
            <a:schemeClr val="bg1"/>
          </a:solidFill>
        </p:spPr>
        <p:txBody>
          <a:bodyPr>
            <a:noAutofit/>
          </a:bodyPr>
          <a:lstStyle/>
          <a:p>
            <a:pPr>
              <a:spcBef>
                <a:spcPts val="0"/>
              </a:spcBef>
            </a:pPr>
            <a:r>
              <a:rPr lang="en-US" sz="2400" dirty="0"/>
              <a:t>All adults need a primary tetanus, diphtheria vaccine series</a:t>
            </a:r>
          </a:p>
          <a:p>
            <a:pPr lvl="1">
              <a:spcBef>
                <a:spcPts val="0"/>
              </a:spcBef>
            </a:pPr>
            <a:r>
              <a:rPr lang="en-US" sz="2000" dirty="0"/>
              <a:t>3 doses: initial, 1 m. later, 6 m. later [protective Ab ~ all for 10 years+]</a:t>
            </a:r>
          </a:p>
          <a:p>
            <a:pPr lvl="1">
              <a:spcBef>
                <a:spcPts val="0"/>
              </a:spcBef>
            </a:pPr>
            <a:r>
              <a:rPr lang="en-US" sz="2000" dirty="0"/>
              <a:t>Many &gt; 60 y. never received primary series, ½ adults have no protection</a:t>
            </a:r>
            <a:r>
              <a:rPr lang="mr-IN" sz="2000" dirty="0"/>
              <a:t>…</a:t>
            </a:r>
            <a:endParaRPr lang="en-US" sz="2000" dirty="0"/>
          </a:p>
          <a:p>
            <a:pPr lvl="1">
              <a:spcBef>
                <a:spcPts val="0"/>
              </a:spcBef>
            </a:pPr>
            <a:r>
              <a:rPr lang="en-US" sz="2000" dirty="0"/>
              <a:t>Booster Td every 10 </a:t>
            </a:r>
            <a:r>
              <a:rPr lang="en-US" sz="2000" dirty="0" err="1"/>
              <a:t>yrs</a:t>
            </a:r>
            <a:r>
              <a:rPr lang="en-US" sz="2000" dirty="0"/>
              <a:t> needed after primary series [many do not receive]</a:t>
            </a:r>
          </a:p>
          <a:p>
            <a:pPr lvl="2">
              <a:spcBef>
                <a:spcPts val="0"/>
              </a:spcBef>
            </a:pPr>
            <a:r>
              <a:rPr lang="en-US" sz="2000" dirty="0"/>
              <a:t>Most boosters given are ‘episodic trauma-related’</a:t>
            </a:r>
          </a:p>
          <a:p>
            <a:pPr marL="685800" lvl="2" indent="0">
              <a:spcBef>
                <a:spcPts val="0"/>
              </a:spcBef>
              <a:buClr>
                <a:schemeClr val="tx1"/>
              </a:buClr>
              <a:buNone/>
            </a:pPr>
            <a:endParaRPr lang="en-US" sz="2000" dirty="0"/>
          </a:p>
          <a:p>
            <a:pPr>
              <a:spcBef>
                <a:spcPts val="0"/>
              </a:spcBef>
            </a:pPr>
            <a:r>
              <a:rPr lang="en-US" sz="2400" b="1" dirty="0"/>
              <a:t>Replace 1 dose Td with Tdap [primary series or as ‘booster’]</a:t>
            </a:r>
          </a:p>
          <a:p>
            <a:pPr lvl="1">
              <a:spcBef>
                <a:spcPts val="0"/>
              </a:spcBef>
            </a:pPr>
            <a:r>
              <a:rPr lang="en-US" sz="2000" b="1" dirty="0"/>
              <a:t>Interval from last Td is unimportant</a:t>
            </a:r>
          </a:p>
          <a:p>
            <a:pPr lvl="1">
              <a:spcBef>
                <a:spcPts val="0"/>
              </a:spcBef>
            </a:pPr>
            <a:r>
              <a:rPr lang="en-US" sz="2000" dirty="0"/>
              <a:t>No harm if &gt; 1 dose </a:t>
            </a:r>
            <a:r>
              <a:rPr lang="en-US" sz="2000" dirty="0" err="1"/>
              <a:t>Tdap</a:t>
            </a:r>
            <a:r>
              <a:rPr lang="en-US" sz="2000" dirty="0"/>
              <a:t>, but not ACIP recommended</a:t>
            </a:r>
          </a:p>
          <a:p>
            <a:pPr marL="365125" lvl="1" indent="0">
              <a:spcBef>
                <a:spcPts val="0"/>
              </a:spcBef>
              <a:buClr>
                <a:schemeClr val="tx1"/>
              </a:buClr>
              <a:buNone/>
            </a:pPr>
            <a:endParaRPr lang="en-US" sz="2000" b="1" dirty="0"/>
          </a:p>
          <a:p>
            <a:pPr>
              <a:spcBef>
                <a:spcPts val="0"/>
              </a:spcBef>
            </a:pPr>
            <a:r>
              <a:rPr lang="en-US" sz="2400" dirty="0"/>
              <a:t>Td/</a:t>
            </a:r>
            <a:r>
              <a:rPr lang="en-US" sz="2400" dirty="0" err="1"/>
              <a:t>Tdap</a:t>
            </a:r>
            <a:r>
              <a:rPr lang="en-US" sz="2400" dirty="0"/>
              <a:t> contraindications</a:t>
            </a:r>
          </a:p>
          <a:p>
            <a:pPr lvl="1">
              <a:spcBef>
                <a:spcPts val="0"/>
              </a:spcBef>
            </a:pPr>
            <a:r>
              <a:rPr lang="en-US" sz="2000" dirty="0"/>
              <a:t>Severe allergy to vaccine or </a:t>
            </a:r>
            <a:r>
              <a:rPr lang="en-US" sz="2000" dirty="0" err="1"/>
              <a:t>Arthus</a:t>
            </a:r>
            <a:r>
              <a:rPr lang="en-US" sz="2000" dirty="0"/>
              <a:t> reaction after T vax.</a:t>
            </a:r>
          </a:p>
          <a:p>
            <a:pPr lvl="1">
              <a:spcBef>
                <a:spcPts val="0"/>
              </a:spcBef>
            </a:pPr>
            <a:r>
              <a:rPr lang="en-US" sz="2000" dirty="0"/>
              <a:t>[Tdap] encephalopathy &lt; 7 days after pertussis containing vaccine</a:t>
            </a:r>
          </a:p>
          <a:p>
            <a:pPr lvl="1">
              <a:spcBef>
                <a:spcPts val="0"/>
              </a:spcBef>
            </a:pPr>
            <a:r>
              <a:rPr lang="en-US" sz="2000" dirty="0"/>
              <a:t>[</a:t>
            </a:r>
            <a:r>
              <a:rPr lang="en-US" sz="2000" dirty="0" err="1"/>
              <a:t>Tdap</a:t>
            </a:r>
            <a:r>
              <a:rPr lang="en-US" sz="2000" dirty="0"/>
              <a:t>] unstable neurologic disease, moderate – severe acute illness</a:t>
            </a:r>
          </a:p>
          <a:p>
            <a:pPr lvl="1">
              <a:spcBef>
                <a:spcPts val="0"/>
              </a:spcBef>
              <a:buNone/>
            </a:pPr>
            <a:endParaRPr lang="en-US" sz="2400" dirty="0"/>
          </a:p>
        </p:txBody>
      </p:sp>
      <p:sp>
        <p:nvSpPr>
          <p:cNvPr id="4" name="TextBox 3"/>
          <p:cNvSpPr txBox="1"/>
          <p:nvPr/>
        </p:nvSpPr>
        <p:spPr>
          <a:xfrm>
            <a:off x="3128674" y="6418732"/>
            <a:ext cx="5611906" cy="276977"/>
          </a:xfrm>
          <a:prstGeom prst="rect">
            <a:avLst/>
          </a:prstGeom>
          <a:noFill/>
        </p:spPr>
        <p:txBody>
          <a:bodyPr wrap="square" lIns="91418" tIns="45709" rIns="91418" bIns="45709" rtlCol="0">
            <a:spAutoFit/>
          </a:bodyPr>
          <a:lstStyle/>
          <a:p>
            <a:pPr algn="ctr"/>
            <a:r>
              <a:rPr lang="en-US" sz="1200" dirty="0">
                <a:solidFill>
                  <a:schemeClr val="bg1"/>
                </a:solidFill>
                <a:latin typeface="Calibri" pitchFamily="34" charset="0"/>
                <a:hlinkClick r:id="rId3"/>
              </a:rPr>
              <a:t>http://www.cdc.gov/vaccines/vpd-vac/combo-vaccines/DTaP-Td-DT/Tdap.htm</a:t>
            </a:r>
            <a:r>
              <a:rPr lang="en-US" sz="1200" dirty="0">
                <a:solidFill>
                  <a:schemeClr val="bg1"/>
                </a:solidFill>
                <a:latin typeface="Calibri" pitchFamily="34" charset="0"/>
              </a:rPr>
              <a:t> </a:t>
            </a:r>
          </a:p>
        </p:txBody>
      </p:sp>
    </p:spTree>
    <p:custDataLst>
      <p:tags r:id="rId1"/>
    </p:custDataLst>
    <p:extLst>
      <p:ext uri="{BB962C8B-B14F-4D97-AF65-F5344CB8AC3E}">
        <p14:creationId xmlns:p14="http://schemas.microsoft.com/office/powerpoint/2010/main" val="876525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74810"/>
            <a:ext cx="8153400" cy="990600"/>
          </a:xfrm>
        </p:spPr>
        <p:txBody>
          <a:bodyPr/>
          <a:lstStyle/>
          <a:p>
            <a:r>
              <a:rPr lang="en-US" dirty="0"/>
              <a:t>Td -- Tdap</a:t>
            </a:r>
          </a:p>
        </p:txBody>
      </p:sp>
      <p:sp>
        <p:nvSpPr>
          <p:cNvPr id="3" name="Content Placeholder 2"/>
          <p:cNvSpPr>
            <a:spLocks noGrp="1"/>
          </p:cNvSpPr>
          <p:nvPr>
            <p:ph sz="quarter" idx="1"/>
          </p:nvPr>
        </p:nvSpPr>
        <p:spPr>
          <a:xfrm>
            <a:off x="250629" y="1527243"/>
            <a:ext cx="8640451" cy="4699558"/>
          </a:xfrm>
          <a:solidFill>
            <a:schemeClr val="bg1"/>
          </a:solidFill>
        </p:spPr>
        <p:txBody>
          <a:bodyPr>
            <a:noAutofit/>
          </a:bodyPr>
          <a:lstStyle/>
          <a:p>
            <a:r>
              <a:rPr lang="en-US" sz="2400" dirty="0"/>
              <a:t>Tdap Recommendation:  All Adults </a:t>
            </a:r>
          </a:p>
          <a:p>
            <a:pPr lvl="1"/>
            <a:r>
              <a:rPr lang="en-US" sz="1800" dirty="0"/>
              <a:t>1 dose to replace one dose Td [booster or primary]</a:t>
            </a:r>
          </a:p>
          <a:p>
            <a:pPr lvl="1"/>
            <a:r>
              <a:rPr lang="en-US" sz="1800" dirty="0"/>
              <a:t>Subsequent Td q10yr</a:t>
            </a:r>
          </a:p>
          <a:p>
            <a:pPr lvl="1"/>
            <a:r>
              <a:rPr lang="en-US" sz="1800" dirty="0"/>
              <a:t>May give any time following last Td</a:t>
            </a:r>
          </a:p>
          <a:p>
            <a:pPr marL="365125" lvl="1" indent="0">
              <a:lnSpc>
                <a:spcPct val="80000"/>
              </a:lnSpc>
              <a:buClr>
                <a:schemeClr val="tx1"/>
              </a:buClr>
              <a:buNone/>
            </a:pPr>
            <a:endParaRPr lang="en-US" sz="2000" dirty="0"/>
          </a:p>
          <a:p>
            <a:pPr>
              <a:lnSpc>
                <a:spcPct val="80000"/>
              </a:lnSpc>
            </a:pPr>
            <a:r>
              <a:rPr lang="en-US" sz="2400" dirty="0"/>
              <a:t>Special emphasis:  </a:t>
            </a:r>
          </a:p>
          <a:p>
            <a:pPr lvl="1">
              <a:lnSpc>
                <a:spcPct val="80000"/>
              </a:lnSpc>
            </a:pPr>
            <a:r>
              <a:rPr lang="en-US" sz="1800" dirty="0"/>
              <a:t>Parents, childcare, other adults with close infant contact</a:t>
            </a:r>
          </a:p>
          <a:p>
            <a:pPr lvl="1">
              <a:lnSpc>
                <a:spcPct val="80000"/>
              </a:lnSpc>
            </a:pPr>
            <a:r>
              <a:rPr lang="en-US" sz="1800" b="1" dirty="0"/>
              <a:t>HEALTHCARE</a:t>
            </a:r>
          </a:p>
          <a:p>
            <a:pPr marL="365125" lvl="1" indent="0">
              <a:lnSpc>
                <a:spcPct val="80000"/>
              </a:lnSpc>
              <a:buClr>
                <a:schemeClr val="tx1"/>
              </a:buClr>
              <a:buNone/>
            </a:pPr>
            <a:endParaRPr lang="en-US" sz="2400" dirty="0"/>
          </a:p>
          <a:p>
            <a:pPr>
              <a:lnSpc>
                <a:spcPct val="80000"/>
              </a:lnSpc>
            </a:pPr>
            <a:r>
              <a:rPr lang="en-US" sz="2400" b="1" dirty="0" err="1"/>
              <a:t>Tdap</a:t>
            </a:r>
            <a:r>
              <a:rPr lang="en-US" sz="2400" b="1" dirty="0"/>
              <a:t> intrapartum  </a:t>
            </a:r>
            <a:r>
              <a:rPr lang="en-US" sz="2400" dirty="0"/>
              <a:t>all women, </a:t>
            </a:r>
            <a:r>
              <a:rPr lang="en-US" sz="2400" u="sng" dirty="0"/>
              <a:t>every pregnancy</a:t>
            </a:r>
          </a:p>
          <a:p>
            <a:pPr lvl="1">
              <a:lnSpc>
                <a:spcPct val="80000"/>
              </a:lnSpc>
            </a:pPr>
            <a:r>
              <a:rPr lang="en-US" sz="1800" dirty="0"/>
              <a:t>Regardless of interval/prior </a:t>
            </a:r>
            <a:r>
              <a:rPr lang="en-US" sz="1800" dirty="0" err="1"/>
              <a:t>Tdap</a:t>
            </a:r>
            <a:r>
              <a:rPr lang="en-US" sz="1800" dirty="0"/>
              <a:t> [best @  27 – 36 weeks gestation]</a:t>
            </a:r>
          </a:p>
          <a:p>
            <a:pPr lvl="1">
              <a:lnSpc>
                <a:spcPct val="80000"/>
              </a:lnSpc>
            </a:pPr>
            <a:r>
              <a:rPr lang="en-US" sz="1800" dirty="0">
                <a:solidFill>
                  <a:schemeClr val="tx1"/>
                </a:solidFill>
              </a:rPr>
              <a:t>Focus:  Protect infants [Highest M&amp;M group] by passive immunity</a:t>
            </a:r>
          </a:p>
          <a:p>
            <a:pPr lvl="1">
              <a:lnSpc>
                <a:spcPct val="80000"/>
              </a:lnSpc>
            </a:pPr>
            <a:r>
              <a:rPr lang="en-US" sz="1800" dirty="0"/>
              <a:t>No specific recommendation for ‘ring vaccination’ of family (</a:t>
            </a:r>
            <a:r>
              <a:rPr lang="en-US" sz="1800" u="sng" dirty="0"/>
              <a:t>is</a:t>
            </a:r>
            <a:r>
              <a:rPr lang="en-US" sz="1800" dirty="0"/>
              <a:t> reasonable)</a:t>
            </a:r>
            <a:endParaRPr lang="en-US" sz="1800" dirty="0">
              <a:solidFill>
                <a:schemeClr val="tx1"/>
              </a:solidFill>
            </a:endParaRPr>
          </a:p>
        </p:txBody>
      </p:sp>
      <p:sp>
        <p:nvSpPr>
          <p:cNvPr id="4" name="TextBox 3"/>
          <p:cNvSpPr txBox="1"/>
          <p:nvPr/>
        </p:nvSpPr>
        <p:spPr>
          <a:xfrm>
            <a:off x="3245217" y="6432177"/>
            <a:ext cx="5481918" cy="276977"/>
          </a:xfrm>
          <a:prstGeom prst="rect">
            <a:avLst/>
          </a:prstGeom>
          <a:noFill/>
        </p:spPr>
        <p:txBody>
          <a:bodyPr wrap="square" lIns="91418" tIns="45709" rIns="91418" bIns="45709" rtlCol="0">
            <a:spAutoFit/>
          </a:bodyPr>
          <a:lstStyle/>
          <a:p>
            <a:pPr algn="ctr"/>
            <a:r>
              <a:rPr lang="en-US" sz="1200" dirty="0">
                <a:latin typeface="Calibri" pitchFamily="34" charset="0"/>
                <a:hlinkClick r:id="rId3"/>
              </a:rPr>
              <a:t>http://www.cdc.gov/vaccines/vpd-vac/combo-vaccines/DTaP-Td-DT/Tdap.htm</a:t>
            </a:r>
            <a:r>
              <a:rPr lang="en-US" sz="1200" dirty="0">
                <a:latin typeface="Calibri" pitchFamily="34" charset="0"/>
              </a:rPr>
              <a:t> </a:t>
            </a:r>
          </a:p>
        </p:txBody>
      </p:sp>
    </p:spTree>
    <p:custDataLst>
      <p:tags r:id="rId1"/>
    </p:custDataLst>
    <p:extLst>
      <p:ext uri="{BB962C8B-B14F-4D97-AF65-F5344CB8AC3E}">
        <p14:creationId xmlns:p14="http://schemas.microsoft.com/office/powerpoint/2010/main" val="2770210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0739" y="1556425"/>
            <a:ext cx="8813261" cy="4705655"/>
          </a:xfrm>
        </p:spPr>
        <p:txBody>
          <a:bodyPr/>
          <a:lstStyle/>
          <a:p>
            <a:pPr marL="0" indent="0">
              <a:buNone/>
            </a:pPr>
            <a:r>
              <a:rPr lang="en-US" sz="2500" dirty="0"/>
              <a:t>Select the </a:t>
            </a:r>
            <a:r>
              <a:rPr lang="en-US" sz="2500" u="sng" dirty="0"/>
              <a:t>best</a:t>
            </a:r>
            <a:r>
              <a:rPr lang="en-US" sz="2500" dirty="0"/>
              <a:t> answer: </a:t>
            </a:r>
          </a:p>
          <a:p>
            <a:pPr marL="0" indent="0">
              <a:buNone/>
            </a:pPr>
            <a:r>
              <a:rPr lang="en-US" sz="2500" dirty="0"/>
              <a:t>Which of the following patients needs </a:t>
            </a:r>
            <a:r>
              <a:rPr lang="en-US" sz="2500" dirty="0" err="1"/>
              <a:t>Tdap</a:t>
            </a:r>
            <a:r>
              <a:rPr lang="en-US" sz="2500" dirty="0"/>
              <a:t> vaccination today?</a:t>
            </a:r>
          </a:p>
          <a:p>
            <a:pPr>
              <a:buFont typeface="+mj-lt"/>
              <a:buAutoNum type="alphaLcPeriod"/>
            </a:pPr>
            <a:r>
              <a:rPr lang="en-US" sz="2500" dirty="0"/>
              <a:t>65 year old man: Td at age 64, last dose ‘20 years ago’</a:t>
            </a:r>
          </a:p>
          <a:p>
            <a:pPr>
              <a:buFont typeface="+mj-lt"/>
              <a:buAutoNum type="alphaLcPeriod"/>
            </a:pPr>
            <a:r>
              <a:rPr lang="en-US" sz="2500" dirty="0"/>
              <a:t>75 year old man: dirty wound, unknown Tetanus vax status</a:t>
            </a:r>
          </a:p>
          <a:p>
            <a:pPr>
              <a:buFont typeface="+mj-lt"/>
              <a:buAutoNum type="alphaLcPeriod"/>
            </a:pPr>
            <a:r>
              <a:rPr lang="en-US" sz="2500" dirty="0"/>
              <a:t>60 year-old going to visit daughter, new grandson [</a:t>
            </a:r>
            <a:r>
              <a:rPr lang="en-US" sz="2500" dirty="0" err="1"/>
              <a:t>Tdap</a:t>
            </a:r>
            <a:r>
              <a:rPr lang="en-US" sz="2500" dirty="0"/>
              <a:t> 2012]</a:t>
            </a:r>
          </a:p>
          <a:p>
            <a:pPr>
              <a:buFont typeface="+mj-lt"/>
              <a:buAutoNum type="alphaLcPeriod"/>
            </a:pPr>
            <a:r>
              <a:rPr lang="en-US" sz="2500" dirty="0"/>
              <a:t>65 year-old Internist in for checkup, last </a:t>
            </a:r>
            <a:r>
              <a:rPr lang="en-US" sz="2500" dirty="0" err="1"/>
              <a:t>Tdap</a:t>
            </a:r>
            <a:r>
              <a:rPr lang="en-US" sz="2500" dirty="0"/>
              <a:t> at age 55</a:t>
            </a:r>
          </a:p>
          <a:p>
            <a:pPr>
              <a:buFont typeface="+mj-lt"/>
              <a:buAutoNum type="alphaLcPeriod"/>
            </a:pPr>
            <a:r>
              <a:rPr lang="en-US" sz="2500" dirty="0"/>
              <a:t>Patients a and b above.</a:t>
            </a:r>
          </a:p>
          <a:p>
            <a:pPr marL="385763" indent="-385763">
              <a:buAutoNum type="alphaLcPeriod"/>
            </a:pPr>
            <a:endParaRPr lang="en-US" dirty="0"/>
          </a:p>
        </p:txBody>
      </p:sp>
      <p:sp>
        <p:nvSpPr>
          <p:cNvPr id="4" name="TextBox 3"/>
          <p:cNvSpPr txBox="1"/>
          <p:nvPr/>
        </p:nvSpPr>
        <p:spPr>
          <a:xfrm>
            <a:off x="7283670" y="4318789"/>
            <a:ext cx="1708572" cy="1708160"/>
          </a:xfrm>
          <a:prstGeom prst="rect">
            <a:avLst/>
          </a:prstGeom>
          <a:noFill/>
        </p:spPr>
        <p:txBody>
          <a:bodyPr wrap="square" rtlCol="0">
            <a:spAutoFit/>
          </a:bodyPr>
          <a:lstStyle/>
          <a:p>
            <a:pPr marL="257175" indent="-257175">
              <a:buAutoNum type="alphaLcPeriod"/>
            </a:pPr>
            <a:r>
              <a:rPr lang="en-US" sz="2100" dirty="0">
                <a:solidFill>
                  <a:srgbClr val="FF0000"/>
                </a:solidFill>
              </a:rPr>
              <a:t>NO</a:t>
            </a:r>
          </a:p>
          <a:p>
            <a:pPr marL="257175" indent="-257175">
              <a:buAutoNum type="alphaLcPeriod"/>
            </a:pPr>
            <a:r>
              <a:rPr lang="en-US" sz="2100" dirty="0">
                <a:solidFill>
                  <a:srgbClr val="FF0000"/>
                </a:solidFill>
              </a:rPr>
              <a:t>NO</a:t>
            </a:r>
          </a:p>
          <a:p>
            <a:pPr marL="257175" indent="-257175">
              <a:buAutoNum type="alphaLcPeriod"/>
            </a:pPr>
            <a:r>
              <a:rPr lang="en-US" sz="2100" dirty="0">
                <a:solidFill>
                  <a:srgbClr val="FF0000"/>
                </a:solidFill>
              </a:rPr>
              <a:t>NO</a:t>
            </a:r>
          </a:p>
          <a:p>
            <a:r>
              <a:rPr lang="en-US" sz="2100" dirty="0">
                <a:solidFill>
                  <a:srgbClr val="FF0000"/>
                </a:solidFill>
              </a:rPr>
              <a:t>d. NO</a:t>
            </a:r>
          </a:p>
          <a:p>
            <a:r>
              <a:rPr lang="en-US" sz="2100" dirty="0">
                <a:solidFill>
                  <a:srgbClr val="00B050"/>
                </a:solidFill>
              </a:rPr>
              <a:t>e. CORRECT</a:t>
            </a:r>
          </a:p>
        </p:txBody>
      </p:sp>
      <p:sp>
        <p:nvSpPr>
          <p:cNvPr id="5" name="Rectangle 4"/>
          <p:cNvSpPr/>
          <p:nvPr/>
        </p:nvSpPr>
        <p:spPr>
          <a:xfrm>
            <a:off x="7283670" y="4436355"/>
            <a:ext cx="1708572" cy="1708160"/>
          </a:xfrm>
          <a:prstGeom prst="rect">
            <a:avLst/>
          </a:prstGeom>
          <a:solidFill>
            <a:srgbClr val="FF7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reveal the correct answer</a:t>
            </a:r>
          </a:p>
        </p:txBody>
      </p:sp>
      <p:sp>
        <p:nvSpPr>
          <p:cNvPr id="7" name="Title 1"/>
          <p:cNvSpPr txBox="1">
            <a:spLocks/>
          </p:cNvSpPr>
          <p:nvPr/>
        </p:nvSpPr>
        <p:spPr bwMode="auto">
          <a:xfrm>
            <a:off x="486783" y="221287"/>
            <a:ext cx="8250651" cy="785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1" fontAlgn="base" hangingPunct="1">
              <a:spcBef>
                <a:spcPct val="0"/>
              </a:spcBef>
              <a:spcAft>
                <a:spcPct val="0"/>
              </a:spcAft>
              <a:defRPr sz="3600" b="1" kern="1200">
                <a:solidFill>
                  <a:srgbClr val="007C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a:lstStyle>
          <a:p>
            <a:r>
              <a:rPr lang="en-US" sz="4400" dirty="0"/>
              <a:t>Td and </a:t>
            </a:r>
            <a:r>
              <a:rPr lang="en-US" sz="4400" dirty="0" err="1"/>
              <a:t>Tdap</a:t>
            </a:r>
            <a:r>
              <a:rPr lang="en-US" dirty="0"/>
              <a:t>	  </a:t>
            </a:r>
            <a:r>
              <a:rPr lang="en-US" sz="3000" dirty="0"/>
              <a:t>TEST YOUR KNOWLEDGE</a:t>
            </a:r>
            <a:r>
              <a:rPr lang="en-US" dirty="0"/>
              <a:t>	     </a:t>
            </a:r>
            <a:r>
              <a:rPr lang="en-US" sz="4200" dirty="0"/>
              <a:t>Q1</a:t>
            </a:r>
          </a:p>
        </p:txBody>
      </p:sp>
    </p:spTree>
    <p:extLst>
      <p:ext uri="{BB962C8B-B14F-4D97-AF65-F5344CB8AC3E}">
        <p14:creationId xmlns:p14="http://schemas.microsoft.com/office/powerpoint/2010/main" val="8781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2374" y="1499032"/>
            <a:ext cx="8599252" cy="4726669"/>
          </a:xfrm>
        </p:spPr>
        <p:txBody>
          <a:bodyPr/>
          <a:lstStyle/>
          <a:p>
            <a:pPr marL="0" indent="0">
              <a:buNone/>
            </a:pPr>
            <a:r>
              <a:rPr lang="en-US" sz="2400" dirty="0"/>
              <a:t>Which of the following is most correct re: </a:t>
            </a:r>
            <a:r>
              <a:rPr lang="en-US" sz="2400" dirty="0" err="1"/>
              <a:t>Tdap</a:t>
            </a:r>
            <a:r>
              <a:rPr lang="en-US" sz="2400" dirty="0"/>
              <a:t> vaccination in pregnancy?</a:t>
            </a:r>
          </a:p>
          <a:p>
            <a:pPr>
              <a:buFont typeface="+mj-lt"/>
              <a:buAutoNum type="alphaLcPeriod"/>
            </a:pPr>
            <a:r>
              <a:rPr lang="en-US" sz="2400" dirty="0" err="1"/>
              <a:t>Tdap</a:t>
            </a:r>
            <a:r>
              <a:rPr lang="en-US" sz="2400" dirty="0"/>
              <a:t> is recommended in 1</a:t>
            </a:r>
            <a:r>
              <a:rPr lang="en-US" sz="2400" baseline="30000" dirty="0"/>
              <a:t>st</a:t>
            </a:r>
            <a:r>
              <a:rPr lang="en-US" sz="2400" dirty="0"/>
              <a:t> pregnancy only</a:t>
            </a:r>
          </a:p>
          <a:p>
            <a:pPr>
              <a:buFont typeface="+mj-lt"/>
              <a:buAutoNum type="alphaLcPeriod"/>
            </a:pPr>
            <a:r>
              <a:rPr lang="en-US" sz="2400" dirty="0" err="1"/>
              <a:t>Tdap</a:t>
            </a:r>
            <a:r>
              <a:rPr lang="en-US" sz="2400" dirty="0"/>
              <a:t> is recommended before 27 weeks gestation each pregnancy</a:t>
            </a:r>
          </a:p>
          <a:p>
            <a:pPr>
              <a:buFont typeface="+mj-lt"/>
              <a:buAutoNum type="alphaLcPeriod"/>
            </a:pPr>
            <a:r>
              <a:rPr lang="en-US" sz="2400" dirty="0" err="1"/>
              <a:t>Tdap</a:t>
            </a:r>
            <a:r>
              <a:rPr lang="en-US" sz="2400" dirty="0"/>
              <a:t> is recommended at 27-35 weeks each pregnancy</a:t>
            </a:r>
          </a:p>
          <a:p>
            <a:pPr>
              <a:buFont typeface="+mj-lt"/>
              <a:buAutoNum type="alphaLcPeriod"/>
            </a:pPr>
            <a:r>
              <a:rPr lang="en-US" sz="2400" dirty="0" err="1"/>
              <a:t>Tdap</a:t>
            </a:r>
            <a:r>
              <a:rPr lang="en-US" sz="2400" dirty="0"/>
              <a:t> is recommended at 35 weeks or later each pregnancy</a:t>
            </a:r>
          </a:p>
          <a:p>
            <a:pPr>
              <a:buFont typeface="+mj-lt"/>
              <a:buAutoNum type="alphaLcPeriod"/>
            </a:pPr>
            <a:r>
              <a:rPr lang="en-US" sz="2400" dirty="0" err="1"/>
              <a:t>Tdap</a:t>
            </a:r>
            <a:r>
              <a:rPr lang="en-US" sz="2400" dirty="0"/>
              <a:t> is contraindicated in pregnancy</a:t>
            </a:r>
          </a:p>
          <a:p>
            <a:pPr marL="514350" indent="-514350">
              <a:buAutoNum type="alphaLcPeriod" startAt="2"/>
            </a:pPr>
            <a:endParaRPr lang="en-US" dirty="0"/>
          </a:p>
        </p:txBody>
      </p:sp>
      <p:sp>
        <p:nvSpPr>
          <p:cNvPr id="4" name="TextBox 3"/>
          <p:cNvSpPr txBox="1"/>
          <p:nvPr/>
        </p:nvSpPr>
        <p:spPr>
          <a:xfrm>
            <a:off x="2507810" y="5767057"/>
            <a:ext cx="4302893" cy="369332"/>
          </a:xfrm>
          <a:prstGeom prst="rect">
            <a:avLst/>
          </a:prstGeom>
          <a:noFill/>
        </p:spPr>
        <p:txBody>
          <a:bodyPr wrap="square" rtlCol="0">
            <a:spAutoFit/>
          </a:bodyPr>
          <a:lstStyle/>
          <a:p>
            <a:r>
              <a:rPr lang="en-US" dirty="0">
                <a:solidFill>
                  <a:srgbClr val="FF0000"/>
                </a:solidFill>
              </a:rPr>
              <a:t>a. NO b. NO </a:t>
            </a:r>
            <a:r>
              <a:rPr lang="en-US" dirty="0">
                <a:solidFill>
                  <a:srgbClr val="2EB135"/>
                </a:solidFill>
              </a:rPr>
              <a:t>c. CORRECT </a:t>
            </a:r>
            <a:r>
              <a:rPr lang="en-US" dirty="0">
                <a:solidFill>
                  <a:srgbClr val="FF0000"/>
                </a:solidFill>
              </a:rPr>
              <a:t>d. NO e. NO</a:t>
            </a:r>
          </a:p>
        </p:txBody>
      </p:sp>
      <p:sp>
        <p:nvSpPr>
          <p:cNvPr id="5" name="Rectangle 4"/>
          <p:cNvSpPr/>
          <p:nvPr/>
        </p:nvSpPr>
        <p:spPr>
          <a:xfrm>
            <a:off x="2405477" y="5681660"/>
            <a:ext cx="4333046" cy="540125"/>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
        <p:nvSpPr>
          <p:cNvPr id="7" name="Title 1"/>
          <p:cNvSpPr txBox="1">
            <a:spLocks/>
          </p:cNvSpPr>
          <p:nvPr/>
        </p:nvSpPr>
        <p:spPr bwMode="auto">
          <a:xfrm>
            <a:off x="486783" y="221287"/>
            <a:ext cx="8250651" cy="785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10000"/>
          </a:bodyPr>
          <a:lstStyle>
            <a:lvl1pPr algn="l" rtl="0" eaLnBrk="1" fontAlgn="base" hangingPunct="1">
              <a:spcBef>
                <a:spcPct val="0"/>
              </a:spcBef>
              <a:spcAft>
                <a:spcPct val="0"/>
              </a:spcAft>
              <a:defRPr sz="3600" b="1" kern="1200">
                <a:solidFill>
                  <a:srgbClr val="007C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a:lstStyle>
          <a:p>
            <a:r>
              <a:rPr lang="en-US" sz="4400" dirty="0"/>
              <a:t>Td and </a:t>
            </a:r>
            <a:r>
              <a:rPr lang="en-US" sz="4400" dirty="0" err="1"/>
              <a:t>Tdap</a:t>
            </a:r>
            <a:r>
              <a:rPr lang="en-US" dirty="0"/>
              <a:t>	  </a:t>
            </a:r>
            <a:r>
              <a:rPr lang="en-US" sz="3000" dirty="0"/>
              <a:t>TEST YOUR KNOWLEDGE</a:t>
            </a:r>
            <a:r>
              <a:rPr lang="en-US" dirty="0"/>
              <a:t>	     </a:t>
            </a:r>
            <a:r>
              <a:rPr lang="en-US" sz="4200" dirty="0"/>
              <a:t>Q2</a:t>
            </a:r>
          </a:p>
        </p:txBody>
      </p:sp>
    </p:spTree>
    <p:extLst>
      <p:ext uri="{BB962C8B-B14F-4D97-AF65-F5344CB8AC3E}">
        <p14:creationId xmlns:p14="http://schemas.microsoft.com/office/powerpoint/2010/main" val="276899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35" y="228600"/>
            <a:ext cx="8787766" cy="990600"/>
          </a:xfrm>
        </p:spPr>
        <p:txBody>
          <a:bodyPr>
            <a:normAutofit/>
          </a:bodyPr>
          <a:lstStyle/>
          <a:p>
            <a:r>
              <a:rPr lang="en-US" dirty="0"/>
              <a:t>System-Based Practice re: Td, </a:t>
            </a:r>
            <a:r>
              <a:rPr lang="en-US" dirty="0" err="1"/>
              <a:t>Tdap</a:t>
            </a:r>
            <a:endParaRPr lang="en-US" dirty="0"/>
          </a:p>
        </p:txBody>
      </p:sp>
      <p:sp>
        <p:nvSpPr>
          <p:cNvPr id="3" name="Content Placeholder 2"/>
          <p:cNvSpPr>
            <a:spLocks noGrp="1"/>
          </p:cNvSpPr>
          <p:nvPr>
            <p:ph sz="quarter" idx="1"/>
          </p:nvPr>
        </p:nvSpPr>
        <p:spPr>
          <a:xfrm>
            <a:off x="347767" y="1451274"/>
            <a:ext cx="8324970" cy="4762312"/>
          </a:xfrm>
        </p:spPr>
        <p:txBody>
          <a:bodyPr/>
          <a:lstStyle/>
          <a:p>
            <a:endParaRPr lang="en-US" dirty="0"/>
          </a:p>
          <a:p>
            <a:endParaRPr lang="en-US" dirty="0"/>
          </a:p>
          <a:p>
            <a:endParaRPr lang="en-US" dirty="0"/>
          </a:p>
          <a:p>
            <a:r>
              <a:rPr lang="en-US" sz="2400" dirty="0"/>
              <a:t>Insurance Coverage</a:t>
            </a:r>
          </a:p>
          <a:p>
            <a:pPr lvl="1"/>
            <a:r>
              <a:rPr lang="en-US" sz="2000" dirty="0"/>
              <a:t>All ACA-Compliant Private plans:  Covered, no copay</a:t>
            </a:r>
          </a:p>
          <a:p>
            <a:pPr lvl="1"/>
            <a:r>
              <a:rPr lang="en-US" sz="2000" dirty="0"/>
              <a:t>Medicare:</a:t>
            </a:r>
          </a:p>
          <a:p>
            <a:pPr lvl="2"/>
            <a:r>
              <a:rPr lang="en-US" sz="1800" dirty="0"/>
              <a:t>Injury/wound related - covered under part B [link </a:t>
            </a:r>
            <a:r>
              <a:rPr lang="en-US" sz="1800" dirty="0" err="1"/>
              <a:t>Dx</a:t>
            </a:r>
            <a:r>
              <a:rPr lang="en-US" sz="1800" dirty="0"/>
              <a:t>/CPT]</a:t>
            </a:r>
          </a:p>
          <a:p>
            <a:pPr lvl="2"/>
            <a:r>
              <a:rPr lang="en-US" sz="1800" dirty="0"/>
              <a:t>Preventively:  covered under part D (Drug benefit)</a:t>
            </a:r>
          </a:p>
          <a:p>
            <a:pPr lvl="1"/>
            <a:r>
              <a:rPr lang="en-US" sz="2000" dirty="0"/>
              <a:t>Medicaid:  (rules differ by state program)</a:t>
            </a:r>
          </a:p>
          <a:p>
            <a:pPr lvl="2"/>
            <a:r>
              <a:rPr lang="en-US" sz="1800" dirty="0"/>
              <a:t>Usually covered in pregnancy ‘bundle’, </a:t>
            </a:r>
          </a:p>
          <a:p>
            <a:pPr lvl="2"/>
            <a:r>
              <a:rPr lang="en-US" sz="1800" dirty="0"/>
              <a:t>Other situations: check with your state Medicaid program.</a:t>
            </a:r>
          </a:p>
        </p:txBody>
      </p:sp>
      <p:graphicFrame>
        <p:nvGraphicFramePr>
          <p:cNvPr id="4" name="Table 3"/>
          <p:cNvGraphicFramePr>
            <a:graphicFrameLocks noGrp="1"/>
          </p:cNvGraphicFramePr>
          <p:nvPr/>
        </p:nvGraphicFramePr>
        <p:xfrm>
          <a:off x="536027" y="1671990"/>
          <a:ext cx="8136710" cy="1468120"/>
        </p:xfrm>
        <a:graphic>
          <a:graphicData uri="http://schemas.openxmlformats.org/drawingml/2006/table">
            <a:tbl>
              <a:tblPr firstRow="1" bandRow="1">
                <a:tableStyleId>{5C22544A-7EE6-4342-B048-85BDC9FD1C3A}</a:tableStyleId>
              </a:tblPr>
              <a:tblGrid>
                <a:gridCol w="4068355">
                  <a:extLst>
                    <a:ext uri="{9D8B030D-6E8A-4147-A177-3AD203B41FA5}">
                      <a16:colId xmlns:a16="http://schemas.microsoft.com/office/drawing/2014/main" val="2088699128"/>
                    </a:ext>
                  </a:extLst>
                </a:gridCol>
                <a:gridCol w="4068355">
                  <a:extLst>
                    <a:ext uri="{9D8B030D-6E8A-4147-A177-3AD203B41FA5}">
                      <a16:colId xmlns:a16="http://schemas.microsoft.com/office/drawing/2014/main" val="2027521477"/>
                    </a:ext>
                  </a:extLst>
                </a:gridCol>
              </a:tblGrid>
              <a:tr h="370840">
                <a:tc>
                  <a:txBody>
                    <a:bodyPr/>
                    <a:lstStyle/>
                    <a:p>
                      <a:pPr algn="ctr"/>
                      <a:r>
                        <a:rPr lang="en-US" sz="2400" dirty="0" err="1"/>
                        <a:t>Tdap</a:t>
                      </a:r>
                      <a:endParaRPr lang="en-US" sz="2400" dirty="0"/>
                    </a:p>
                  </a:txBody>
                  <a:tcPr/>
                </a:tc>
                <a:tc>
                  <a:txBody>
                    <a:bodyPr/>
                    <a:lstStyle/>
                    <a:p>
                      <a:pPr algn="ctr"/>
                      <a:r>
                        <a:rPr lang="en-US" sz="2400" dirty="0"/>
                        <a:t>Td</a:t>
                      </a:r>
                    </a:p>
                  </a:txBody>
                  <a:tcPr/>
                </a:tc>
                <a:extLst>
                  <a:ext uri="{0D108BD9-81ED-4DB2-BD59-A6C34878D82A}">
                    <a16:rowId xmlns:a16="http://schemas.microsoft.com/office/drawing/2014/main" val="2221080647"/>
                  </a:ext>
                </a:extLst>
              </a:tr>
              <a:tr h="370840">
                <a:tc>
                  <a:txBody>
                    <a:bodyPr/>
                    <a:lstStyle/>
                    <a:p>
                      <a:pPr marL="285750" indent="-285750">
                        <a:buFont typeface="Arial" panose="020B0604020202020204" pitchFamily="34" charset="0"/>
                        <a:buChar char="•"/>
                      </a:pPr>
                      <a:r>
                        <a:rPr lang="en-US" dirty="0"/>
                        <a:t>Once in all adults</a:t>
                      </a:r>
                    </a:p>
                  </a:txBody>
                  <a:tcPr/>
                </a:tc>
                <a:tc>
                  <a:txBody>
                    <a:bodyPr/>
                    <a:lstStyle/>
                    <a:p>
                      <a:pPr marL="285750" indent="-285750">
                        <a:buFont typeface="Arial" panose="020B0604020202020204" pitchFamily="34" charset="0"/>
                        <a:buChar char="•"/>
                      </a:pPr>
                      <a:r>
                        <a:rPr lang="en-US" dirty="0"/>
                        <a:t>Every</a:t>
                      </a:r>
                      <a:r>
                        <a:rPr lang="en-US" baseline="0" dirty="0"/>
                        <a:t> 10 years</a:t>
                      </a:r>
                      <a:endParaRPr lang="en-US" dirty="0"/>
                    </a:p>
                  </a:txBody>
                  <a:tcPr/>
                </a:tc>
                <a:extLst>
                  <a:ext uri="{0D108BD9-81ED-4DB2-BD59-A6C34878D82A}">
                    <a16:rowId xmlns:a16="http://schemas.microsoft.com/office/drawing/2014/main" val="1724774940"/>
                  </a:ext>
                </a:extLst>
              </a:tr>
              <a:tr h="370840">
                <a:tc>
                  <a:txBody>
                    <a:bodyPr/>
                    <a:lstStyle/>
                    <a:p>
                      <a:pPr marL="285750" indent="-285750">
                        <a:buFont typeface="Arial" panose="020B0604020202020204" pitchFamily="34" charset="0"/>
                        <a:buChar char="•"/>
                      </a:pPr>
                      <a:r>
                        <a:rPr lang="en-US" dirty="0"/>
                        <a:t>Every pregnant woman/pregnancy</a:t>
                      </a:r>
                      <a:r>
                        <a:rPr lang="en-US" baseline="0" dirty="0"/>
                        <a:t> at 27-35 weeks</a:t>
                      </a:r>
                      <a:endParaRPr lang="en-US" dirty="0"/>
                    </a:p>
                  </a:txBody>
                  <a:tcPr/>
                </a:tc>
                <a:tc>
                  <a:txBody>
                    <a:bodyPr/>
                    <a:lstStyle/>
                    <a:p>
                      <a:endParaRPr lang="en-US" dirty="0"/>
                    </a:p>
                    <a:p>
                      <a:pPr marL="285750" indent="-285750">
                        <a:buFont typeface="Arial" panose="020B0604020202020204" pitchFamily="34" charset="0"/>
                        <a:buChar char="•"/>
                      </a:pPr>
                      <a:r>
                        <a:rPr lang="en-US" dirty="0"/>
                        <a:t>None</a:t>
                      </a:r>
                    </a:p>
                  </a:txBody>
                  <a:tcPr/>
                </a:tc>
                <a:extLst>
                  <a:ext uri="{0D108BD9-81ED-4DB2-BD59-A6C34878D82A}">
                    <a16:rowId xmlns:a16="http://schemas.microsoft.com/office/drawing/2014/main" val="956099179"/>
                  </a:ext>
                </a:extLst>
              </a:tr>
            </a:tbl>
          </a:graphicData>
        </a:graphic>
      </p:graphicFrame>
    </p:spTree>
    <p:extLst>
      <p:ext uri="{BB962C8B-B14F-4D97-AF65-F5344CB8AC3E}">
        <p14:creationId xmlns:p14="http://schemas.microsoft.com/office/powerpoint/2010/main" val="2356489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90" y="189324"/>
            <a:ext cx="6364941" cy="914400"/>
          </a:xfrm>
        </p:spPr>
        <p:txBody>
          <a:bodyPr/>
          <a:lstStyle/>
          <a:p>
            <a:r>
              <a:rPr lang="en-US" dirty="0">
                <a:solidFill>
                  <a:srgbClr val="007C66"/>
                </a:solidFill>
              </a:rPr>
              <a:t>Vaccine Groups</a:t>
            </a:r>
          </a:p>
        </p:txBody>
      </p:sp>
      <p:graphicFrame>
        <p:nvGraphicFramePr>
          <p:cNvPr id="7" name="Table 6"/>
          <p:cNvGraphicFramePr>
            <a:graphicFrameLocks noGrp="1"/>
          </p:cNvGraphicFramePr>
          <p:nvPr/>
        </p:nvGraphicFramePr>
        <p:xfrm>
          <a:off x="399393" y="1638425"/>
          <a:ext cx="8439806" cy="4104721"/>
        </p:xfrm>
        <a:graphic>
          <a:graphicData uri="http://schemas.openxmlformats.org/drawingml/2006/table">
            <a:tbl>
              <a:tblPr firstRow="1" bandRow="1">
                <a:tableStyleId>{5C22544A-7EE6-4342-B048-85BDC9FD1C3A}</a:tableStyleId>
              </a:tblPr>
              <a:tblGrid>
                <a:gridCol w="3762704">
                  <a:extLst>
                    <a:ext uri="{9D8B030D-6E8A-4147-A177-3AD203B41FA5}">
                      <a16:colId xmlns:a16="http://schemas.microsoft.com/office/drawing/2014/main" val="3776825368"/>
                    </a:ext>
                  </a:extLst>
                </a:gridCol>
                <a:gridCol w="4677102">
                  <a:extLst>
                    <a:ext uri="{9D8B030D-6E8A-4147-A177-3AD203B41FA5}">
                      <a16:colId xmlns:a16="http://schemas.microsoft.com/office/drawing/2014/main" val="3859002845"/>
                    </a:ext>
                  </a:extLst>
                </a:gridCol>
              </a:tblGrid>
              <a:tr h="482411">
                <a:tc>
                  <a:txBody>
                    <a:bodyPr/>
                    <a:lstStyle/>
                    <a:p>
                      <a:pPr algn="ctr"/>
                      <a:r>
                        <a:rPr lang="en-US" sz="2400" dirty="0"/>
                        <a:t>“All Adults</a:t>
                      </a:r>
                    </a:p>
                  </a:txBody>
                  <a:tcPr/>
                </a:tc>
                <a:tc>
                  <a:txBody>
                    <a:bodyPr/>
                    <a:lstStyle/>
                    <a:p>
                      <a:pPr algn="ctr"/>
                      <a:r>
                        <a:rPr lang="en-US" sz="2400" dirty="0"/>
                        <a:t>“Risk-Based”</a:t>
                      </a:r>
                    </a:p>
                  </a:txBody>
                  <a:tcPr/>
                </a:tc>
                <a:extLst>
                  <a:ext uri="{0D108BD9-81ED-4DB2-BD59-A6C34878D82A}">
                    <a16:rowId xmlns:a16="http://schemas.microsoft.com/office/drawing/2014/main" val="44038466"/>
                  </a:ext>
                </a:extLst>
              </a:tr>
              <a:tr h="489112">
                <a:tc>
                  <a:txBody>
                    <a:bodyPr/>
                    <a:lstStyle/>
                    <a:p>
                      <a:pPr marL="285750" indent="-285750">
                        <a:buFont typeface="Arial" panose="020B0604020202020204" pitchFamily="34" charset="0"/>
                        <a:buChar char="•"/>
                      </a:pPr>
                      <a:r>
                        <a:rPr lang="en-US" dirty="0"/>
                        <a:t>Influenza</a:t>
                      </a:r>
                    </a:p>
                  </a:txBody>
                  <a:tcPr/>
                </a:tc>
                <a:tc>
                  <a:txBody>
                    <a:bodyPr/>
                    <a:lstStyle/>
                    <a:p>
                      <a:pPr marL="285750" indent="-285750">
                        <a:buFont typeface="Arial" panose="020B0604020202020204" pitchFamily="34" charset="0"/>
                        <a:buChar char="•"/>
                      </a:pPr>
                      <a:r>
                        <a:rPr lang="en-US" dirty="0"/>
                        <a:t>HPV</a:t>
                      </a:r>
                    </a:p>
                  </a:txBody>
                  <a:tcPr/>
                </a:tc>
                <a:extLst>
                  <a:ext uri="{0D108BD9-81ED-4DB2-BD59-A6C34878D82A}">
                    <a16:rowId xmlns:a16="http://schemas.microsoft.com/office/drawing/2014/main" val="1769763423"/>
                  </a:ext>
                </a:extLst>
              </a:tr>
              <a:tr h="711321">
                <a:tc>
                  <a:txBody>
                    <a:bodyPr/>
                    <a:lstStyle/>
                    <a:p>
                      <a:pPr marL="285750" indent="-285750">
                        <a:buFont typeface="Arial" panose="020B0604020202020204" pitchFamily="34" charset="0"/>
                        <a:buChar char="•"/>
                      </a:pPr>
                      <a:r>
                        <a:rPr lang="en-US" dirty="0"/>
                        <a:t>Pneumococcal</a:t>
                      </a:r>
                    </a:p>
                    <a:p>
                      <a:pPr marL="0" indent="0">
                        <a:buFont typeface="Arial" panose="020B0604020202020204" pitchFamily="34" charset="0"/>
                        <a:buNone/>
                      </a:pPr>
                      <a:r>
                        <a:rPr lang="en-US" baseline="0" dirty="0"/>
                        <a:t>     [PCV13, PPSV23]</a:t>
                      </a:r>
                      <a:endParaRPr lang="en-US" dirty="0"/>
                    </a:p>
                  </a:txBody>
                  <a:tcPr/>
                </a:tc>
                <a:tc>
                  <a:txBody>
                    <a:bodyPr/>
                    <a:lstStyle/>
                    <a:p>
                      <a:pPr marL="285750" indent="-285750">
                        <a:buFont typeface="Arial" panose="020B0604020202020204" pitchFamily="34" charset="0"/>
                        <a:buChar char="•"/>
                      </a:pPr>
                      <a:r>
                        <a:rPr lang="en-US" dirty="0"/>
                        <a:t>MMR</a:t>
                      </a:r>
                    </a:p>
                  </a:txBody>
                  <a:tcPr/>
                </a:tc>
                <a:extLst>
                  <a:ext uri="{0D108BD9-81ED-4DB2-BD59-A6C34878D82A}">
                    <a16:rowId xmlns:a16="http://schemas.microsoft.com/office/drawing/2014/main" val="2626534453"/>
                  </a:ext>
                </a:extLst>
              </a:tr>
              <a:tr h="489112">
                <a:tc>
                  <a:txBody>
                    <a:bodyPr/>
                    <a:lstStyle/>
                    <a:p>
                      <a:pPr marL="285750" indent="-285750">
                        <a:buFont typeface="Arial" panose="020B0604020202020204" pitchFamily="34" charset="0"/>
                        <a:buChar char="•"/>
                      </a:pPr>
                      <a:r>
                        <a:rPr lang="en-US" dirty="0" err="1"/>
                        <a:t>Tdap</a:t>
                      </a:r>
                      <a:endParaRPr lang="en-US" dirty="0"/>
                    </a:p>
                  </a:txBody>
                  <a:tcPr/>
                </a:tc>
                <a:tc>
                  <a:txBody>
                    <a:bodyPr/>
                    <a:lstStyle/>
                    <a:p>
                      <a:pPr marL="285750" indent="-285750">
                        <a:buFont typeface="Arial" panose="020B0604020202020204" pitchFamily="34" charset="0"/>
                        <a:buChar char="•"/>
                      </a:pPr>
                      <a:r>
                        <a:rPr lang="en-US" dirty="0"/>
                        <a:t>Varicella</a:t>
                      </a:r>
                    </a:p>
                  </a:txBody>
                  <a:tcPr/>
                </a:tc>
                <a:extLst>
                  <a:ext uri="{0D108BD9-81ED-4DB2-BD59-A6C34878D82A}">
                    <a16:rowId xmlns:a16="http://schemas.microsoft.com/office/drawing/2014/main" val="2139673772"/>
                  </a:ext>
                </a:extLst>
              </a:tr>
              <a:tr h="954541">
                <a:tc>
                  <a:txBody>
                    <a:bodyPr/>
                    <a:lstStyle/>
                    <a:p>
                      <a:pPr marL="285750" indent="-285750">
                        <a:buFont typeface="Arial" panose="020B0604020202020204" pitchFamily="34" charset="0"/>
                        <a:buChar char="•"/>
                      </a:pPr>
                      <a:r>
                        <a:rPr lang="en-US" dirty="0"/>
                        <a:t>Zoster</a:t>
                      </a:r>
                    </a:p>
                  </a:txBody>
                  <a:tcPr/>
                </a:tc>
                <a:tc>
                  <a:txBody>
                    <a:bodyPr/>
                    <a:lstStyle/>
                    <a:p>
                      <a:pPr marL="285750" indent="-285750">
                        <a:buFont typeface="Arial" panose="020B0604020202020204" pitchFamily="34" charset="0"/>
                        <a:buChar char="•"/>
                      </a:pPr>
                      <a:r>
                        <a:rPr lang="en-US" dirty="0"/>
                        <a:t>Meningococcal</a:t>
                      </a:r>
                    </a:p>
                    <a:p>
                      <a:pPr marL="0" indent="0">
                        <a:buFont typeface="Arial" panose="020B0604020202020204" pitchFamily="34" charset="0"/>
                        <a:buNone/>
                      </a:pPr>
                      <a:r>
                        <a:rPr lang="en-US" baseline="0" dirty="0"/>
                        <a:t>       Quad [MCV4, MPSV4]</a:t>
                      </a:r>
                    </a:p>
                    <a:p>
                      <a:pPr marL="0" indent="0">
                        <a:buFont typeface="Arial" panose="020B0604020202020204" pitchFamily="34" charset="0"/>
                        <a:buNone/>
                      </a:pPr>
                      <a:r>
                        <a:rPr lang="en-US" baseline="0" dirty="0"/>
                        <a:t>        </a:t>
                      </a:r>
                      <a:r>
                        <a:rPr lang="en-US" baseline="0" dirty="0" err="1"/>
                        <a:t>MenB</a:t>
                      </a:r>
                      <a:endParaRPr lang="en-US" dirty="0"/>
                    </a:p>
                  </a:txBody>
                  <a:tcPr/>
                </a:tc>
                <a:extLst>
                  <a:ext uri="{0D108BD9-81ED-4DB2-BD59-A6C34878D82A}">
                    <a16:rowId xmlns:a16="http://schemas.microsoft.com/office/drawing/2014/main" val="3795641191"/>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A</a:t>
                      </a:r>
                    </a:p>
                  </a:txBody>
                  <a:tcPr/>
                </a:tc>
                <a:extLst>
                  <a:ext uri="{0D108BD9-81ED-4DB2-BD59-A6C34878D82A}">
                    <a16:rowId xmlns:a16="http://schemas.microsoft.com/office/drawing/2014/main" val="3965665180"/>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B</a:t>
                      </a:r>
                    </a:p>
                  </a:txBody>
                  <a:tcPr/>
                </a:tc>
                <a:extLst>
                  <a:ext uri="{0D108BD9-81ED-4DB2-BD59-A6C34878D82A}">
                    <a16:rowId xmlns:a16="http://schemas.microsoft.com/office/drawing/2014/main" val="345767422"/>
                  </a:ext>
                </a:extLst>
              </a:tr>
            </a:tbl>
          </a:graphicData>
        </a:graphic>
      </p:graphicFrame>
    </p:spTree>
    <p:custDataLst>
      <p:tags r:id="rId1"/>
    </p:custDataLst>
    <p:extLst>
      <p:ext uri="{BB962C8B-B14F-4D97-AF65-F5344CB8AC3E}">
        <p14:creationId xmlns:p14="http://schemas.microsoft.com/office/powerpoint/2010/main" val="1262654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65845"/>
            <a:ext cx="8153400" cy="990600"/>
          </a:xfrm>
        </p:spPr>
        <p:txBody>
          <a:bodyPr/>
          <a:lstStyle/>
          <a:p>
            <a:r>
              <a:rPr lang="en-US" dirty="0"/>
              <a:t>Case 2</a:t>
            </a:r>
          </a:p>
        </p:txBody>
      </p:sp>
      <p:sp>
        <p:nvSpPr>
          <p:cNvPr id="3" name="Content Placeholder 2"/>
          <p:cNvSpPr>
            <a:spLocks noGrp="1"/>
          </p:cNvSpPr>
          <p:nvPr>
            <p:ph sz="quarter" idx="1"/>
          </p:nvPr>
        </p:nvSpPr>
        <p:spPr>
          <a:xfrm>
            <a:off x="296393" y="1589567"/>
            <a:ext cx="8159002" cy="4572000"/>
          </a:xfrm>
        </p:spPr>
        <p:txBody>
          <a:bodyPr/>
          <a:lstStyle/>
          <a:p>
            <a:r>
              <a:rPr lang="en-US" dirty="0"/>
              <a:t>Maria Alvarez is a 24 year old medical student with no significant past medical history. She is here today for an ‘annual preventive exam.’ </a:t>
            </a:r>
          </a:p>
          <a:p>
            <a:r>
              <a:rPr lang="en-US" dirty="0"/>
              <a:t>Which vaccines should you make sure she receives? As a healthcare worker in training, what vaccines should she receive? </a:t>
            </a:r>
          </a:p>
        </p:txBody>
      </p:sp>
      <p:pic>
        <p:nvPicPr>
          <p:cNvPr id="4" name="Picture 3"/>
          <p:cNvPicPr>
            <a:picLocks noChangeAspect="1"/>
          </p:cNvPicPr>
          <p:nvPr/>
        </p:nvPicPr>
        <p:blipFill>
          <a:blip r:embed="rId3"/>
          <a:stretch>
            <a:fillRect/>
          </a:stretch>
        </p:blipFill>
        <p:spPr>
          <a:xfrm>
            <a:off x="5408580" y="4085617"/>
            <a:ext cx="3657600" cy="2135667"/>
          </a:xfrm>
          <a:prstGeom prst="rect">
            <a:avLst/>
          </a:prstGeom>
        </p:spPr>
      </p:pic>
      <p:sp>
        <p:nvSpPr>
          <p:cNvPr id="5" name="Rectangle 4"/>
          <p:cNvSpPr/>
          <p:nvPr/>
        </p:nvSpPr>
        <p:spPr>
          <a:xfrm>
            <a:off x="977774" y="4662535"/>
            <a:ext cx="3829616" cy="1267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Influenza (Annually)</a:t>
            </a:r>
          </a:p>
          <a:p>
            <a:pPr algn="ctr"/>
            <a:r>
              <a:rPr lang="en-US" dirty="0"/>
              <a:t>Hepatitis B, MMR, Varicella</a:t>
            </a:r>
          </a:p>
          <a:p>
            <a:pPr algn="ctr"/>
            <a:r>
              <a:rPr lang="en-US" dirty="0"/>
              <a:t>HPV</a:t>
            </a:r>
          </a:p>
          <a:p>
            <a:pPr algn="ctr"/>
            <a:r>
              <a:rPr lang="en-US" dirty="0" err="1"/>
              <a:t>Tdap</a:t>
            </a:r>
            <a:endParaRPr lang="en-US" dirty="0"/>
          </a:p>
        </p:txBody>
      </p:sp>
      <p:sp>
        <p:nvSpPr>
          <p:cNvPr id="6" name="Rectangle 5"/>
          <p:cNvSpPr/>
          <p:nvPr/>
        </p:nvSpPr>
        <p:spPr>
          <a:xfrm>
            <a:off x="977774" y="4647605"/>
            <a:ext cx="3829616" cy="1297343"/>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answer(s)</a:t>
            </a:r>
          </a:p>
        </p:txBody>
      </p:sp>
    </p:spTree>
    <p:extLst>
      <p:ext uri="{BB962C8B-B14F-4D97-AF65-F5344CB8AC3E}">
        <p14:creationId xmlns:p14="http://schemas.microsoft.com/office/powerpoint/2010/main" val="271485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611669049"/>
              </p:ext>
            </p:extLst>
          </p:nvPr>
        </p:nvGraphicFramePr>
        <p:xfrm>
          <a:off x="-2" y="747836"/>
          <a:ext cx="9144001" cy="5502741"/>
        </p:xfrm>
        <a:graphic>
          <a:graphicData uri="http://schemas.openxmlformats.org/drawingml/2006/table">
            <a:tbl>
              <a:tblPr firstRow="1" bandRow="1">
                <a:tableStyleId>{5C22544A-7EE6-4342-B048-85BDC9FD1C3A}</a:tableStyleId>
              </a:tblPr>
              <a:tblGrid>
                <a:gridCol w="5293165">
                  <a:extLst>
                    <a:ext uri="{9D8B030D-6E8A-4147-A177-3AD203B41FA5}">
                      <a16:colId xmlns:a16="http://schemas.microsoft.com/office/drawing/2014/main" val="20000"/>
                    </a:ext>
                  </a:extLst>
                </a:gridCol>
                <a:gridCol w="1894825">
                  <a:extLst>
                    <a:ext uri="{9D8B030D-6E8A-4147-A177-3AD203B41FA5}">
                      <a16:colId xmlns:a16="http://schemas.microsoft.com/office/drawing/2014/main" val="20001"/>
                    </a:ext>
                  </a:extLst>
                </a:gridCol>
                <a:gridCol w="1956011">
                  <a:extLst>
                    <a:ext uri="{9D8B030D-6E8A-4147-A177-3AD203B41FA5}">
                      <a16:colId xmlns:a16="http://schemas.microsoft.com/office/drawing/2014/main" val="20002"/>
                    </a:ext>
                  </a:extLst>
                </a:gridCol>
              </a:tblGrid>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50" dirty="0">
                          <a:latin typeface="Calibri" panose="020F0502020204030204" pitchFamily="34" charset="0"/>
                        </a:rPr>
                        <a:t>Vaccine [Population]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a:latin typeface="Calibri" panose="020F0502020204030204" pitchFamily="34" charset="0"/>
                        </a:rPr>
                        <a:t>2013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a:latin typeface="Calibri" panose="020F0502020204030204" pitchFamily="34" charset="0"/>
                        </a:rPr>
                        <a:t>2017</a:t>
                      </a:r>
                    </a:p>
                  </a:txBody>
                  <a:tcPr/>
                </a:tc>
                <a:extLst>
                  <a:ext uri="{0D108BD9-81ED-4DB2-BD59-A6C34878D82A}">
                    <a16:rowId xmlns:a16="http://schemas.microsoft.com/office/drawing/2014/main" val="10000"/>
                  </a:ext>
                </a:extLst>
              </a:tr>
              <a:tr h="348853">
                <a:tc>
                  <a:txBody>
                    <a:bodyPr/>
                    <a:lstStyle/>
                    <a:p>
                      <a:r>
                        <a:rPr lang="en-US" sz="1650" b="1" dirty="0">
                          <a:latin typeface="Calibri" pitchFamily="34" charset="0"/>
                        </a:rPr>
                        <a:t>  Influenza</a:t>
                      </a:r>
                    </a:p>
                  </a:txBody>
                  <a:tcPr/>
                </a:tc>
                <a:tc>
                  <a:txBody>
                    <a:bodyPr/>
                    <a:lstStyle/>
                    <a:p>
                      <a:pPr algn="ctr"/>
                      <a:endParaRPr lang="en-US" sz="1650" b="1" dirty="0">
                        <a:latin typeface="Calibri" pitchFamily="34" charset="0"/>
                      </a:endParaRPr>
                    </a:p>
                  </a:txBody>
                  <a:tcPr/>
                </a:tc>
                <a:tc>
                  <a:txBody>
                    <a:bodyPr/>
                    <a:lstStyle/>
                    <a:p>
                      <a:pPr algn="ctr"/>
                      <a:endParaRPr lang="en-US" sz="1650" b="1" dirty="0">
                        <a:latin typeface="Calibri" pitchFamily="34" charset="0"/>
                      </a:endParaRPr>
                    </a:p>
                  </a:txBody>
                  <a:tcPr/>
                </a:tc>
                <a:extLst>
                  <a:ext uri="{0D108BD9-81ED-4DB2-BD59-A6C34878D82A}">
                    <a16:rowId xmlns:a16="http://schemas.microsoft.com/office/drawing/2014/main" val="10001"/>
                  </a:ext>
                </a:extLst>
              </a:tr>
              <a:tr h="329041">
                <a:tc>
                  <a:txBody>
                    <a:bodyPr/>
                    <a:lstStyle/>
                    <a:p>
                      <a:r>
                        <a:rPr lang="en-US" sz="1650" dirty="0">
                          <a:latin typeface="Calibri" pitchFamily="34" charset="0"/>
                        </a:rPr>
                        <a:t>    Influenza – All Adults</a:t>
                      </a:r>
                    </a:p>
                  </a:txBody>
                  <a:tcPr/>
                </a:tc>
                <a:tc>
                  <a:txBody>
                    <a:bodyPr/>
                    <a:lstStyle/>
                    <a:p>
                      <a:pPr algn="ctr"/>
                      <a:r>
                        <a:rPr lang="en-US" sz="1650" dirty="0">
                          <a:latin typeface="Calibri" pitchFamily="34" charset="0"/>
                        </a:rPr>
                        <a:t>42.7 %</a:t>
                      </a:r>
                    </a:p>
                  </a:txBody>
                  <a:tcPr/>
                </a:tc>
                <a:tc>
                  <a:txBody>
                    <a:bodyPr/>
                    <a:lstStyle/>
                    <a:p>
                      <a:pPr algn="ctr"/>
                      <a:r>
                        <a:rPr lang="en-US" sz="1650" dirty="0">
                          <a:latin typeface="Calibri" pitchFamily="34" charset="0"/>
                        </a:rPr>
                        <a:t>45.4</a:t>
                      </a:r>
                      <a:r>
                        <a:rPr lang="en-US" sz="1650" baseline="0" dirty="0">
                          <a:latin typeface="Calibri" pitchFamily="34" charset="0"/>
                        </a:rPr>
                        <a:t> </a:t>
                      </a:r>
                      <a:r>
                        <a:rPr lang="en-US" sz="1650" dirty="0">
                          <a:latin typeface="Calibri" pitchFamily="34" charset="0"/>
                        </a:rPr>
                        <a:t>%</a:t>
                      </a:r>
                    </a:p>
                  </a:txBody>
                  <a:tcPr/>
                </a:tc>
                <a:extLst>
                  <a:ext uri="{0D108BD9-81ED-4DB2-BD59-A6C34878D82A}">
                    <a16:rowId xmlns:a16="http://schemas.microsoft.com/office/drawing/2014/main" val="10002"/>
                  </a:ext>
                </a:extLst>
              </a:tr>
              <a:tr h="329041">
                <a:tc>
                  <a:txBody>
                    <a:bodyPr/>
                    <a:lstStyle/>
                    <a:p>
                      <a:r>
                        <a:rPr lang="en-US" sz="1650" dirty="0">
                          <a:latin typeface="Calibri" pitchFamily="34" charset="0"/>
                        </a:rPr>
                        <a:t>    [All] 19</a:t>
                      </a:r>
                      <a:r>
                        <a:rPr lang="en-US" sz="1650" baseline="0" dirty="0">
                          <a:latin typeface="Calibri" pitchFamily="34" charset="0"/>
                        </a:rPr>
                        <a:t> – 49 years</a:t>
                      </a:r>
                      <a:endParaRPr lang="en-US" sz="1650" dirty="0">
                        <a:latin typeface="Calibri" pitchFamily="34" charset="0"/>
                      </a:endParaRPr>
                    </a:p>
                  </a:txBody>
                  <a:tcPr/>
                </a:tc>
                <a:tc>
                  <a:txBody>
                    <a:bodyPr/>
                    <a:lstStyle/>
                    <a:p>
                      <a:pPr algn="ctr"/>
                      <a:r>
                        <a:rPr lang="en-US" sz="1650" dirty="0">
                          <a:latin typeface="Calibri" pitchFamily="34" charset="0"/>
                        </a:rPr>
                        <a:t>30.4 %</a:t>
                      </a:r>
                    </a:p>
                  </a:txBody>
                  <a:tcPr/>
                </a:tc>
                <a:tc>
                  <a:txBody>
                    <a:bodyPr/>
                    <a:lstStyle/>
                    <a:p>
                      <a:pPr algn="ctr"/>
                      <a:endParaRPr lang="en-US" sz="1650" dirty="0">
                        <a:latin typeface="Calibri" pitchFamily="34" charset="0"/>
                      </a:endParaRPr>
                    </a:p>
                  </a:txBody>
                  <a:tcPr/>
                </a:tc>
                <a:extLst>
                  <a:ext uri="{0D108BD9-81ED-4DB2-BD59-A6C34878D82A}">
                    <a16:rowId xmlns:a16="http://schemas.microsoft.com/office/drawing/2014/main" val="10003"/>
                  </a:ext>
                </a:extLst>
              </a:tr>
              <a:tr h="329041">
                <a:tc>
                  <a:txBody>
                    <a:bodyPr/>
                    <a:lstStyle/>
                    <a:p>
                      <a:r>
                        <a:rPr kumimoji="0" lang="en-US" sz="1650" kern="1200" dirty="0">
                          <a:effectLst/>
                          <a:latin typeface="Calibri" pitchFamily="34" charset="0"/>
                        </a:rPr>
                        <a:t>    [All] 50 – 64 years</a:t>
                      </a:r>
                      <a:endParaRPr lang="en-US" sz="1650" i="0" dirty="0">
                        <a:latin typeface="Calibri" pitchFamily="34" charset="0"/>
                      </a:endParaRPr>
                    </a:p>
                  </a:txBody>
                  <a:tcPr/>
                </a:tc>
                <a:tc>
                  <a:txBody>
                    <a:bodyPr/>
                    <a:lstStyle/>
                    <a:p>
                      <a:pPr algn="ctr"/>
                      <a:r>
                        <a:rPr lang="en-US" sz="1650" dirty="0">
                          <a:latin typeface="Calibri" pitchFamily="34" charset="0"/>
                        </a:rPr>
                        <a:t>48.0 %</a:t>
                      </a:r>
                    </a:p>
                  </a:txBody>
                  <a:tcPr/>
                </a:tc>
                <a:tc>
                  <a:txBody>
                    <a:bodyPr/>
                    <a:lstStyle/>
                    <a:p>
                      <a:pPr algn="ctr"/>
                      <a:endParaRPr lang="en-US" sz="1650" dirty="0">
                        <a:solidFill>
                          <a:srgbClr val="FF0000"/>
                        </a:solidFill>
                        <a:latin typeface="Calibri" pitchFamily="34" charset="0"/>
                      </a:endParaRPr>
                    </a:p>
                  </a:txBody>
                  <a:tcPr/>
                </a:tc>
                <a:extLst>
                  <a:ext uri="{0D108BD9-81ED-4DB2-BD59-A6C34878D82A}">
                    <a16:rowId xmlns:a16="http://schemas.microsoft.com/office/drawing/2014/main" val="10004"/>
                  </a:ext>
                </a:extLst>
              </a:tr>
              <a:tr h="329041">
                <a:tc>
                  <a:txBody>
                    <a:bodyPr/>
                    <a:lstStyle/>
                    <a:p>
                      <a:r>
                        <a:rPr kumimoji="0" lang="en-US" sz="1650" kern="1200" dirty="0">
                          <a:effectLst/>
                          <a:latin typeface="Calibri" pitchFamily="34" charset="0"/>
                        </a:rPr>
                        <a:t>    </a:t>
                      </a:r>
                      <a:r>
                        <a:rPr kumimoji="0" lang="en-US" sz="1650" u="sng" kern="1200" dirty="0">
                          <a:effectLst/>
                          <a:latin typeface="Calibri" pitchFamily="34" charset="0"/>
                        </a:rPr>
                        <a:t>&gt;</a:t>
                      </a:r>
                      <a:r>
                        <a:rPr kumimoji="0" lang="en-US" sz="1650" kern="1200" dirty="0">
                          <a:effectLst/>
                          <a:latin typeface="Calibri" pitchFamily="34" charset="0"/>
                        </a:rPr>
                        <a:t> 65 years</a:t>
                      </a:r>
                      <a:endParaRPr lang="en-US" sz="1650" i="0" dirty="0">
                        <a:latin typeface="Calibri" pitchFamily="34" charset="0"/>
                      </a:endParaRPr>
                    </a:p>
                  </a:txBody>
                  <a:tcPr/>
                </a:tc>
                <a:tc>
                  <a:txBody>
                    <a:bodyPr/>
                    <a:lstStyle/>
                    <a:p>
                      <a:pPr algn="ctr"/>
                      <a:r>
                        <a:rPr lang="en-US" sz="1650" dirty="0">
                          <a:latin typeface="Calibri" pitchFamily="34" charset="0"/>
                        </a:rPr>
                        <a:t>71.7%</a:t>
                      </a:r>
                    </a:p>
                  </a:txBody>
                  <a:tcPr/>
                </a:tc>
                <a:tc>
                  <a:txBody>
                    <a:bodyPr/>
                    <a:lstStyle/>
                    <a:p>
                      <a:pPr algn="ctr"/>
                      <a:endParaRPr lang="en-US" sz="1650" dirty="0">
                        <a:solidFill>
                          <a:srgbClr val="FF0000"/>
                        </a:solidFill>
                        <a:latin typeface="Calibri" pitchFamily="34" charset="0"/>
                      </a:endParaRPr>
                    </a:p>
                  </a:txBody>
                  <a:tcPr/>
                </a:tc>
                <a:extLst>
                  <a:ext uri="{0D108BD9-81ED-4DB2-BD59-A6C34878D82A}">
                    <a16:rowId xmlns:a16="http://schemas.microsoft.com/office/drawing/2014/main" val="10005"/>
                  </a:ext>
                </a:extLst>
              </a:tr>
              <a:tr h="329041">
                <a:tc>
                  <a:txBody>
                    <a:bodyPr/>
                    <a:lstStyle/>
                    <a:p>
                      <a:r>
                        <a:rPr kumimoji="0" lang="en-US" sz="1650" kern="1200" dirty="0">
                          <a:effectLst/>
                          <a:latin typeface="Calibri" pitchFamily="34" charset="0"/>
                        </a:rPr>
                        <a:t>    HCW [All]</a:t>
                      </a:r>
                      <a:endParaRPr lang="en-US" sz="165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50" dirty="0">
                          <a:latin typeface="Calibri" pitchFamily="34" charset="0"/>
                        </a:rPr>
                        <a:t>75.2 %</a:t>
                      </a:r>
                    </a:p>
                  </a:txBody>
                  <a:tcPr/>
                </a:tc>
                <a:tc>
                  <a:txBody>
                    <a:bodyPr/>
                    <a:lstStyle/>
                    <a:p>
                      <a:pPr algn="ctr"/>
                      <a:endParaRPr lang="en-US" sz="1650" dirty="0">
                        <a:latin typeface="Calibri" pitchFamily="34" charset="0"/>
                      </a:endParaRPr>
                    </a:p>
                  </a:txBody>
                  <a:tcPr/>
                </a:tc>
                <a:extLst>
                  <a:ext uri="{0D108BD9-81ED-4DB2-BD59-A6C34878D82A}">
                    <a16:rowId xmlns:a16="http://schemas.microsoft.com/office/drawing/2014/main" val="10006"/>
                  </a:ext>
                </a:extLst>
              </a:tr>
              <a:tr h="353288">
                <a:tc>
                  <a:txBody>
                    <a:bodyPr/>
                    <a:lstStyle/>
                    <a:p>
                      <a:r>
                        <a:rPr kumimoji="0" lang="en-US" sz="1650" b="1" kern="1200" dirty="0">
                          <a:effectLst/>
                          <a:latin typeface="Calibri" pitchFamily="34" charset="0"/>
                        </a:rPr>
                        <a:t>  PPS23 &amp; PCV13</a:t>
                      </a:r>
                      <a:endParaRPr lang="en-US" sz="165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50" b="1"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50" b="1" dirty="0">
                        <a:latin typeface="Calibri" panose="020F0502020204030204" pitchFamily="34" charset="0"/>
                      </a:endParaRPr>
                    </a:p>
                  </a:txBody>
                  <a:tcPr/>
                </a:tc>
                <a:extLst>
                  <a:ext uri="{0D108BD9-81ED-4DB2-BD59-A6C34878D82A}">
                    <a16:rowId xmlns:a16="http://schemas.microsoft.com/office/drawing/2014/main" val="10007"/>
                  </a:ext>
                </a:extLst>
              </a:tr>
              <a:tr h="329041">
                <a:tc>
                  <a:txBody>
                    <a:bodyPr/>
                    <a:lstStyle/>
                    <a:p>
                      <a:r>
                        <a:rPr kumimoji="0" lang="en-US" sz="1650" kern="1200" dirty="0">
                          <a:effectLst/>
                          <a:latin typeface="Calibri" pitchFamily="34" charset="0"/>
                        </a:rPr>
                        <a:t>    High risk 19 –</a:t>
                      </a:r>
                      <a:r>
                        <a:rPr kumimoji="0" lang="en-US" sz="1650" kern="1200" baseline="0" dirty="0">
                          <a:effectLst/>
                          <a:latin typeface="Calibri" pitchFamily="34" charset="0"/>
                        </a:rPr>
                        <a:t> </a:t>
                      </a:r>
                      <a:r>
                        <a:rPr kumimoji="0" lang="en-US" sz="1650" kern="1200" dirty="0">
                          <a:effectLst/>
                          <a:latin typeface="Calibri" pitchFamily="34" charset="0"/>
                        </a:rPr>
                        <a:t>49 years</a:t>
                      </a:r>
                      <a:endParaRPr lang="en-US" sz="1650" dirty="0">
                        <a:latin typeface="Calibri" pitchFamily="34" charset="0"/>
                      </a:endParaRPr>
                    </a:p>
                  </a:txBody>
                  <a:tcPr/>
                </a:tc>
                <a:tc>
                  <a:txBody>
                    <a:bodyPr/>
                    <a:lstStyle/>
                    <a:p>
                      <a:pPr algn="ctr"/>
                      <a:r>
                        <a:rPr lang="en-US" sz="1650" dirty="0">
                          <a:latin typeface="Calibri" pitchFamily="34" charset="0"/>
                        </a:rPr>
                        <a:t>21.2 %</a:t>
                      </a:r>
                      <a:endParaRPr lang="en-US" sz="1650" dirty="0">
                        <a:latin typeface="Calibri" pitchFamily="34" charset="0"/>
                        <a:cs typeface="Calibri"/>
                      </a:endParaRPr>
                    </a:p>
                  </a:txBody>
                  <a:tcPr/>
                </a:tc>
                <a:tc>
                  <a:txBody>
                    <a:bodyPr/>
                    <a:lstStyle/>
                    <a:p>
                      <a:pPr algn="ctr"/>
                      <a:r>
                        <a:rPr lang="en-US" sz="1650" dirty="0">
                          <a:latin typeface="Calibri" pitchFamily="34" charset="0"/>
                        </a:rPr>
                        <a:t>24.5</a:t>
                      </a:r>
                      <a:r>
                        <a:rPr lang="en-US" sz="1650" baseline="0" dirty="0">
                          <a:latin typeface="Calibri" pitchFamily="34" charset="0"/>
                        </a:rPr>
                        <a:t> %</a:t>
                      </a:r>
                      <a:endParaRPr lang="en-US" sz="1650" dirty="0">
                        <a:latin typeface="Calibri" pitchFamily="34" charset="0"/>
                        <a:cs typeface="Calibri"/>
                      </a:endParaRPr>
                    </a:p>
                  </a:txBody>
                  <a:tcPr/>
                </a:tc>
                <a:extLst>
                  <a:ext uri="{0D108BD9-81ED-4DB2-BD59-A6C34878D82A}">
                    <a16:rowId xmlns:a16="http://schemas.microsoft.com/office/drawing/2014/main" val="10008"/>
                  </a:ext>
                </a:extLst>
              </a:tr>
              <a:tr h="329041">
                <a:tc>
                  <a:txBody>
                    <a:bodyPr/>
                    <a:lstStyle/>
                    <a:p>
                      <a:r>
                        <a:rPr kumimoji="0" lang="en-US" sz="1650" u="none" kern="1200" dirty="0">
                          <a:effectLst/>
                          <a:latin typeface="Calibri" pitchFamily="34" charset="0"/>
                        </a:rPr>
                        <a:t>    </a:t>
                      </a:r>
                      <a:r>
                        <a:rPr kumimoji="0" lang="en-US" sz="1650" u="sng" kern="1200" dirty="0">
                          <a:effectLst/>
                          <a:latin typeface="Calibri" pitchFamily="34" charset="0"/>
                        </a:rPr>
                        <a:t>&gt;</a:t>
                      </a:r>
                      <a:r>
                        <a:rPr kumimoji="0" lang="en-US" sz="1650" kern="1200" dirty="0">
                          <a:effectLst/>
                          <a:latin typeface="Calibri" pitchFamily="34" charset="0"/>
                        </a:rPr>
                        <a:t> 65 years</a:t>
                      </a:r>
                      <a:endParaRPr lang="en-US" sz="1650" dirty="0">
                        <a:latin typeface="Calibri" pitchFamily="34" charset="0"/>
                      </a:endParaRPr>
                    </a:p>
                  </a:txBody>
                  <a:tcPr/>
                </a:tc>
                <a:tc>
                  <a:txBody>
                    <a:bodyPr/>
                    <a:lstStyle/>
                    <a:p>
                      <a:pPr algn="ctr"/>
                      <a:r>
                        <a:rPr lang="en-US" sz="1650" dirty="0">
                          <a:latin typeface="Calibri" pitchFamily="34" charset="0"/>
                        </a:rPr>
                        <a:t>59.7 %</a:t>
                      </a:r>
                      <a:endParaRPr lang="en-US" sz="1650" dirty="0">
                        <a:latin typeface="Calibri" pitchFamily="34" charset="0"/>
                        <a:cs typeface="Calibri"/>
                      </a:endParaRPr>
                    </a:p>
                  </a:txBody>
                  <a:tcPr/>
                </a:tc>
                <a:tc>
                  <a:txBody>
                    <a:bodyPr/>
                    <a:lstStyle/>
                    <a:p>
                      <a:pPr algn="ctr"/>
                      <a:r>
                        <a:rPr lang="en-US" sz="1650" dirty="0">
                          <a:latin typeface="Calibri" pitchFamily="34" charset="0"/>
                        </a:rPr>
                        <a:t>69.0 %</a:t>
                      </a:r>
                      <a:endParaRPr lang="en-US" sz="1650" dirty="0">
                        <a:latin typeface="Calibri" pitchFamily="34" charset="0"/>
                        <a:cs typeface="Calibri"/>
                      </a:endParaRPr>
                    </a:p>
                  </a:txBody>
                  <a:tcPr/>
                </a:tc>
                <a:extLst>
                  <a:ext uri="{0D108BD9-81ED-4DB2-BD59-A6C34878D82A}">
                    <a16:rowId xmlns:a16="http://schemas.microsoft.com/office/drawing/2014/main" val="10009"/>
                  </a:ext>
                </a:extLst>
              </a:tr>
              <a:tr h="329041">
                <a:tc>
                  <a:txBody>
                    <a:bodyPr/>
                    <a:lstStyle/>
                    <a:p>
                      <a:r>
                        <a:rPr kumimoji="0" lang="en-US" sz="1650" b="1" kern="1200" dirty="0">
                          <a:effectLst/>
                          <a:latin typeface="Calibri" pitchFamily="34" charset="0"/>
                        </a:rPr>
                        <a:t>  Tetanus </a:t>
                      </a:r>
                      <a:r>
                        <a:rPr kumimoji="0" lang="en-US" sz="1650" b="0" kern="1200" dirty="0">
                          <a:effectLst/>
                          <a:latin typeface="Calibri" pitchFamily="34" charset="0"/>
                        </a:rPr>
                        <a:t>[19 – 49 years, received past 10 years]</a:t>
                      </a:r>
                      <a:endParaRPr lang="en-US" sz="1650" b="0" dirty="0">
                        <a:latin typeface="Calibri" pitchFamily="34" charset="0"/>
                      </a:endParaRPr>
                    </a:p>
                  </a:txBody>
                  <a:tcPr/>
                </a:tc>
                <a:tc>
                  <a:txBody>
                    <a:bodyPr/>
                    <a:lstStyle/>
                    <a:p>
                      <a:pPr algn="ctr"/>
                      <a:r>
                        <a:rPr lang="en-US" sz="1650" dirty="0">
                          <a:latin typeface="Calibri" pitchFamily="34" charset="0"/>
                        </a:rPr>
                        <a:t>62.9 %</a:t>
                      </a:r>
                      <a:endParaRPr lang="en-US" sz="1650" dirty="0">
                        <a:latin typeface="Calibri" pitchFamily="34" charset="0"/>
                        <a:cs typeface="Calibri"/>
                      </a:endParaRPr>
                    </a:p>
                  </a:txBody>
                  <a:tcPr/>
                </a:tc>
                <a:tc>
                  <a:txBody>
                    <a:bodyPr/>
                    <a:lstStyle/>
                    <a:p>
                      <a:pPr algn="ctr"/>
                      <a:r>
                        <a:rPr lang="en-US" sz="1650" dirty="0">
                          <a:solidFill>
                            <a:schemeClr val="tx1"/>
                          </a:solidFill>
                          <a:latin typeface="Calibri" pitchFamily="34" charset="0"/>
                          <a:cs typeface="Calibri"/>
                        </a:rPr>
                        <a:t>63.4% </a:t>
                      </a:r>
                    </a:p>
                  </a:txBody>
                  <a:tcPr/>
                </a:tc>
                <a:extLst>
                  <a:ext uri="{0D108BD9-81ED-4DB2-BD59-A6C34878D82A}">
                    <a16:rowId xmlns:a16="http://schemas.microsoft.com/office/drawing/2014/main" val="10010"/>
                  </a:ext>
                </a:extLst>
              </a:tr>
              <a:tr h="329041">
                <a:tc>
                  <a:txBody>
                    <a:bodyPr/>
                    <a:lstStyle/>
                    <a:p>
                      <a:r>
                        <a:rPr lang="en-US" sz="1650" b="1" dirty="0">
                          <a:latin typeface="Calibri" pitchFamily="34" charset="0"/>
                        </a:rPr>
                        <a:t>  Tetanus/Pertussis</a:t>
                      </a:r>
                      <a:r>
                        <a:rPr lang="en-US" sz="1650" b="1" baseline="0" dirty="0">
                          <a:latin typeface="Calibri" pitchFamily="34" charset="0"/>
                        </a:rPr>
                        <a:t> </a:t>
                      </a:r>
                      <a:r>
                        <a:rPr lang="en-US" sz="1650" b="0" baseline="0" dirty="0">
                          <a:latin typeface="Calibri" pitchFamily="34" charset="0"/>
                        </a:rPr>
                        <a:t>[19+, received in past 10 years]</a:t>
                      </a:r>
                      <a:endParaRPr lang="en-US" sz="1650" b="0" dirty="0">
                        <a:latin typeface="Calibri" pitchFamily="34" charset="0"/>
                      </a:endParaRPr>
                    </a:p>
                  </a:txBody>
                  <a:tcPr/>
                </a:tc>
                <a:tc>
                  <a:txBody>
                    <a:bodyPr/>
                    <a:lstStyle/>
                    <a:p>
                      <a:pPr algn="ctr"/>
                      <a:r>
                        <a:rPr lang="en-US" sz="1650" dirty="0">
                          <a:latin typeface="Calibri" pitchFamily="34" charset="0"/>
                        </a:rPr>
                        <a:t>17.2 %</a:t>
                      </a:r>
                    </a:p>
                  </a:txBody>
                  <a:tcPr/>
                </a:tc>
                <a:tc>
                  <a:txBody>
                    <a:bodyPr/>
                    <a:lstStyle/>
                    <a:p>
                      <a:pPr algn="ctr"/>
                      <a:r>
                        <a:rPr lang="en-US" sz="1650" dirty="0">
                          <a:solidFill>
                            <a:schemeClr val="tx1"/>
                          </a:solidFill>
                          <a:latin typeface="Calibri" panose="020F0502020204030204" pitchFamily="34" charset="0"/>
                        </a:rPr>
                        <a:t>31.7%</a:t>
                      </a:r>
                    </a:p>
                  </a:txBody>
                  <a:tcPr/>
                </a:tc>
                <a:extLst>
                  <a:ext uri="{0D108BD9-81ED-4DB2-BD59-A6C34878D82A}">
                    <a16:rowId xmlns:a16="http://schemas.microsoft.com/office/drawing/2014/main" val="10011"/>
                  </a:ext>
                </a:extLst>
              </a:tr>
              <a:tr h="329041">
                <a:tc>
                  <a:txBody>
                    <a:bodyPr/>
                    <a:lstStyle/>
                    <a:p>
                      <a:r>
                        <a:rPr kumimoji="0" lang="en-US" sz="1650" b="1" kern="1200" dirty="0">
                          <a:effectLst/>
                          <a:latin typeface="Calibri" pitchFamily="34" charset="0"/>
                        </a:rPr>
                        <a:t>  Shingles</a:t>
                      </a:r>
                      <a:r>
                        <a:rPr kumimoji="0" lang="en-US" sz="1650" b="1" kern="1200" baseline="0" dirty="0">
                          <a:effectLst/>
                          <a:latin typeface="Calibri" pitchFamily="34" charset="0"/>
                        </a:rPr>
                        <a:t> – </a:t>
                      </a:r>
                      <a:r>
                        <a:rPr kumimoji="0" lang="en-US" sz="1650" b="1" kern="1200" dirty="0">
                          <a:effectLst/>
                          <a:latin typeface="Calibri" pitchFamily="34" charset="0"/>
                        </a:rPr>
                        <a:t>Zoster </a:t>
                      </a:r>
                      <a:r>
                        <a:rPr kumimoji="0" lang="en-US" sz="1650" b="0" kern="1200" dirty="0">
                          <a:effectLst/>
                          <a:latin typeface="Calibri" pitchFamily="34" charset="0"/>
                        </a:rPr>
                        <a:t>[Age 60+] </a:t>
                      </a:r>
                      <a:endParaRPr lang="en-US" sz="1650" b="0" i="1" dirty="0">
                        <a:solidFill>
                          <a:srgbClr val="2EB135"/>
                        </a:solidFill>
                        <a:latin typeface="Calibri" pitchFamily="34" charset="0"/>
                      </a:endParaRPr>
                    </a:p>
                  </a:txBody>
                  <a:tcPr/>
                </a:tc>
                <a:tc>
                  <a:txBody>
                    <a:bodyPr/>
                    <a:lstStyle/>
                    <a:p>
                      <a:pPr algn="ctr"/>
                      <a:r>
                        <a:rPr lang="en-US" sz="1650" dirty="0">
                          <a:latin typeface="Calibri" pitchFamily="34" charset="0"/>
                        </a:rPr>
                        <a:t>24.3 %</a:t>
                      </a:r>
                    </a:p>
                  </a:txBody>
                  <a:tcPr/>
                </a:tc>
                <a:tc>
                  <a:txBody>
                    <a:bodyPr/>
                    <a:lstStyle/>
                    <a:p>
                      <a:pPr algn="ctr"/>
                      <a:r>
                        <a:rPr lang="en-US" sz="1650" dirty="0">
                          <a:solidFill>
                            <a:schemeClr val="tx1"/>
                          </a:solidFill>
                          <a:latin typeface="Calibri" pitchFamily="34" charset="0"/>
                        </a:rPr>
                        <a:t>34.9%</a:t>
                      </a:r>
                    </a:p>
                  </a:txBody>
                  <a:tcPr/>
                </a:tc>
                <a:extLst>
                  <a:ext uri="{0D108BD9-81ED-4DB2-BD59-A6C34878D82A}">
                    <a16:rowId xmlns:a16="http://schemas.microsoft.com/office/drawing/2014/main" val="10012"/>
                  </a:ext>
                </a:extLst>
              </a:tr>
              <a:tr h="329041">
                <a:tc>
                  <a:txBody>
                    <a:bodyPr/>
                    <a:lstStyle/>
                    <a:p>
                      <a:r>
                        <a:rPr kumimoji="0" lang="en-US" sz="1650" b="1" kern="1200" dirty="0">
                          <a:effectLst/>
                          <a:latin typeface="Calibri" pitchFamily="34" charset="0"/>
                        </a:rPr>
                        <a:t>  Hepatitis B Vaccine </a:t>
                      </a:r>
                      <a:r>
                        <a:rPr kumimoji="0" lang="en-US" sz="1650" b="0" kern="1200" dirty="0">
                          <a:effectLst/>
                          <a:latin typeface="Calibri" pitchFamily="34" charset="0"/>
                        </a:rPr>
                        <a:t>[High risk 19 – 49 years]</a:t>
                      </a:r>
                      <a:endParaRPr lang="en-US" sz="1650" b="0" dirty="0">
                        <a:latin typeface="Calibri" pitchFamily="34" charset="0"/>
                      </a:endParaRPr>
                    </a:p>
                  </a:txBody>
                  <a:tcPr/>
                </a:tc>
                <a:tc>
                  <a:txBody>
                    <a:bodyPr/>
                    <a:lstStyle/>
                    <a:p>
                      <a:pPr algn="ctr"/>
                      <a:r>
                        <a:rPr lang="en-US" sz="1650" dirty="0">
                          <a:latin typeface="Calibri" pitchFamily="34" charset="0"/>
                        </a:rPr>
                        <a:t>32.6 %</a:t>
                      </a:r>
                    </a:p>
                  </a:txBody>
                  <a:tcPr/>
                </a:tc>
                <a:tc>
                  <a:txBody>
                    <a:bodyPr/>
                    <a:lstStyle/>
                    <a:p>
                      <a:pPr algn="ctr"/>
                      <a:r>
                        <a:rPr lang="en-US" sz="1650" dirty="0">
                          <a:latin typeface="Calibri" pitchFamily="34" charset="0"/>
                        </a:rPr>
                        <a:t>32.9 %</a:t>
                      </a:r>
                    </a:p>
                  </a:txBody>
                  <a:tcPr/>
                </a:tc>
                <a:extLst>
                  <a:ext uri="{0D108BD9-81ED-4DB2-BD59-A6C34878D82A}">
                    <a16:rowId xmlns:a16="http://schemas.microsoft.com/office/drawing/2014/main" val="10013"/>
                  </a:ext>
                </a:extLst>
              </a:tr>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50" b="1" kern="1200" dirty="0">
                          <a:effectLst/>
                          <a:latin typeface="Calibri" pitchFamily="34" charset="0"/>
                        </a:rPr>
                        <a:t>  HPV Vaccine </a:t>
                      </a:r>
                      <a:r>
                        <a:rPr kumimoji="0" lang="en-US" sz="1650" b="0" kern="1200" dirty="0">
                          <a:effectLst/>
                          <a:latin typeface="Calibri" pitchFamily="34" charset="0"/>
                        </a:rPr>
                        <a:t>[Women 19-26</a:t>
                      </a:r>
                      <a:r>
                        <a:rPr kumimoji="0" lang="en-US" sz="1650" b="0" kern="1200" baseline="0" dirty="0">
                          <a:effectLst/>
                          <a:latin typeface="Calibri" pitchFamily="34" charset="0"/>
                        </a:rPr>
                        <a:t> &gt;1 dose</a:t>
                      </a:r>
                      <a:r>
                        <a:rPr kumimoji="0" lang="en-US" sz="1650" b="0" kern="1200" dirty="0">
                          <a:effectLst/>
                          <a:latin typeface="Calibri" pitchFamily="34" charset="0"/>
                        </a:rPr>
                        <a:t>]</a:t>
                      </a:r>
                      <a:endParaRPr lang="en-US" sz="1650" b="0" dirty="0">
                        <a:latin typeface="Calibri" pitchFamily="34" charset="0"/>
                      </a:endParaRPr>
                    </a:p>
                  </a:txBody>
                  <a:tcPr/>
                </a:tc>
                <a:tc>
                  <a:txBody>
                    <a:bodyPr/>
                    <a:lstStyle/>
                    <a:p>
                      <a:pPr algn="ctr"/>
                      <a:r>
                        <a:rPr lang="en-US" sz="1650" dirty="0">
                          <a:latin typeface="Calibri" pitchFamily="34" charset="0"/>
                        </a:rPr>
                        <a:t>36.8%</a:t>
                      </a:r>
                    </a:p>
                  </a:txBody>
                  <a:tcPr/>
                </a:tc>
                <a:tc>
                  <a:txBody>
                    <a:bodyPr/>
                    <a:lstStyle/>
                    <a:p>
                      <a:pPr algn="ct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4"/>
                  </a:ext>
                </a:extLst>
              </a:tr>
              <a:tr h="32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50" b="1" kern="1200" dirty="0">
                          <a:effectLst/>
                          <a:latin typeface="Calibri" pitchFamily="34" charset="0"/>
                        </a:rPr>
                        <a:t>  HPV Vaccine </a:t>
                      </a:r>
                      <a:r>
                        <a:rPr kumimoji="0" lang="en-US" sz="1650" b="0" kern="1200" dirty="0">
                          <a:effectLst/>
                          <a:latin typeface="Calibri" pitchFamily="34" charset="0"/>
                        </a:rPr>
                        <a:t>[Men</a:t>
                      </a:r>
                      <a:r>
                        <a:rPr kumimoji="0" lang="en-US" sz="1650" b="0" kern="1200" baseline="0" dirty="0">
                          <a:effectLst/>
                          <a:latin typeface="Calibri" pitchFamily="34" charset="0"/>
                        </a:rPr>
                        <a:t> 19-21</a:t>
                      </a:r>
                      <a:r>
                        <a:rPr kumimoji="0" lang="en-US" sz="1650" b="0" kern="1200" dirty="0">
                          <a:effectLst/>
                          <a:latin typeface="Calibri" pitchFamily="34" charset="0"/>
                        </a:rPr>
                        <a:t>,</a:t>
                      </a:r>
                      <a:r>
                        <a:rPr kumimoji="0" lang="en-US" sz="1650" b="0" kern="1200" baseline="0" dirty="0">
                          <a:effectLst/>
                          <a:latin typeface="Calibri" pitchFamily="34" charset="0"/>
                        </a:rPr>
                        <a:t> &gt;1 dose</a:t>
                      </a:r>
                      <a:r>
                        <a:rPr kumimoji="0" lang="en-US" sz="1650" b="0" kern="1200" dirty="0">
                          <a:effectLst/>
                          <a:latin typeface="Calibri" pitchFamily="34" charset="0"/>
                        </a:rPr>
                        <a:t>]</a:t>
                      </a:r>
                      <a:endParaRPr lang="en-US" sz="1650" b="0" dirty="0">
                        <a:latin typeface="Calibri" pitchFamily="34" charset="0"/>
                      </a:endParaRPr>
                    </a:p>
                  </a:txBody>
                  <a:tcPr/>
                </a:tc>
                <a:tc>
                  <a:txBody>
                    <a:bodyPr/>
                    <a:lstStyle/>
                    <a:p>
                      <a:pPr algn="ctr"/>
                      <a:r>
                        <a:rPr lang="en-US" sz="1650" dirty="0">
                          <a:latin typeface="Calibri" pitchFamily="34" charset="0"/>
                        </a:rPr>
                        <a:t>5.9%</a:t>
                      </a:r>
                    </a:p>
                  </a:txBody>
                  <a:tcPr/>
                </a:tc>
                <a:tc>
                  <a:txBody>
                    <a:bodyPr/>
                    <a:lstStyle/>
                    <a:p>
                      <a:pPr algn="ctr"/>
                      <a:endParaRPr lang="en-US" sz="1650" dirty="0">
                        <a:solidFill>
                          <a:srgbClr val="2EB135"/>
                        </a:solidFill>
                        <a:latin typeface="Calibri" panose="020F0502020204030204" pitchFamily="34" charset="0"/>
                      </a:endParaRPr>
                    </a:p>
                  </a:txBody>
                  <a:tcPr/>
                </a:tc>
                <a:extLst>
                  <a:ext uri="{0D108BD9-81ED-4DB2-BD59-A6C34878D82A}">
                    <a16:rowId xmlns:a16="http://schemas.microsoft.com/office/drawing/2014/main" val="10015"/>
                  </a:ext>
                </a:extLst>
              </a:tr>
            </a:tbl>
          </a:graphicData>
        </a:graphic>
      </p:graphicFrame>
      <p:sp>
        <p:nvSpPr>
          <p:cNvPr id="5" name="Title 1"/>
          <p:cNvSpPr>
            <a:spLocks noGrp="1"/>
          </p:cNvSpPr>
          <p:nvPr>
            <p:ph type="title"/>
          </p:nvPr>
        </p:nvSpPr>
        <p:spPr>
          <a:xfrm>
            <a:off x="0" y="52727"/>
            <a:ext cx="9143999" cy="695109"/>
          </a:xfrm>
        </p:spPr>
        <p:txBody>
          <a:bodyPr>
            <a:normAutofit fontScale="90000"/>
          </a:bodyPr>
          <a:lstStyle/>
          <a:p>
            <a:pPr algn="ctr"/>
            <a:r>
              <a:rPr lang="en-US" sz="4000" dirty="0"/>
              <a:t>Adult Vaccination Rates = POOR!</a:t>
            </a:r>
          </a:p>
        </p:txBody>
      </p:sp>
      <p:sp>
        <p:nvSpPr>
          <p:cNvPr id="2" name="TextBox 1"/>
          <p:cNvSpPr txBox="1"/>
          <p:nvPr/>
        </p:nvSpPr>
        <p:spPr>
          <a:xfrm>
            <a:off x="3352801" y="6250577"/>
            <a:ext cx="5715000" cy="415498"/>
          </a:xfrm>
          <a:prstGeom prst="rect">
            <a:avLst/>
          </a:prstGeom>
          <a:noFill/>
        </p:spPr>
        <p:txBody>
          <a:bodyPr wrap="square" rtlCol="0">
            <a:spAutoFit/>
          </a:bodyPr>
          <a:lstStyle/>
          <a:p>
            <a:r>
              <a:rPr lang="en-US" sz="1050" dirty="0">
                <a:solidFill>
                  <a:prstClr val="black"/>
                </a:solidFill>
                <a:latin typeface="Calibri" pitchFamily="34" charset="0"/>
              </a:rPr>
              <a:t>MMWR Feb 5, 2016/ Vol 65(1). </a:t>
            </a:r>
            <a:r>
              <a:rPr lang="en-US" sz="1050" dirty="0">
                <a:solidFill>
                  <a:prstClr val="black"/>
                </a:solidFill>
                <a:latin typeface="Calibri" pitchFamily="34" charset="0"/>
                <a:hlinkClick r:id="rId3"/>
              </a:rPr>
              <a:t>http://www.cdc.gov/mmwr/preview/mmwrhtml/mm6436a1.htm</a:t>
            </a:r>
            <a:endParaRPr lang="en-US" sz="1050" dirty="0">
              <a:solidFill>
                <a:prstClr val="black"/>
              </a:solidFill>
              <a:latin typeface="Calibri" pitchFamily="34" charset="0"/>
            </a:endParaRPr>
          </a:p>
          <a:p>
            <a:r>
              <a:rPr lang="en-US" sz="1050" dirty="0">
                <a:hlinkClick r:id="rId4"/>
              </a:rPr>
              <a:t>https://www.cdc.gov/vaccines/imz-managers/coverage/adultvaxview/pubs-resources/NHIS-2017.html</a:t>
            </a:r>
            <a:endParaRPr lang="en-US" sz="1050" dirty="0">
              <a:solidFill>
                <a:prstClr val="black"/>
              </a:solidFill>
              <a:latin typeface="Calibri" pitchFamily="34" charset="0"/>
            </a:endParaRPr>
          </a:p>
        </p:txBody>
      </p:sp>
      <p:sp>
        <p:nvSpPr>
          <p:cNvPr id="8" name="TextBox 7"/>
          <p:cNvSpPr txBox="1"/>
          <p:nvPr/>
        </p:nvSpPr>
        <p:spPr>
          <a:xfrm>
            <a:off x="3352800" y="6633921"/>
            <a:ext cx="5541523" cy="307754"/>
          </a:xfrm>
          <a:prstGeom prst="rect">
            <a:avLst/>
          </a:prstGeom>
          <a:noFill/>
        </p:spPr>
        <p:txBody>
          <a:bodyPr wrap="square" lIns="91418" tIns="45709" rIns="91418" bIns="45709" rtlCol="0">
            <a:spAutoFit/>
          </a:bodyPr>
          <a:lstStyle/>
          <a:p>
            <a:r>
              <a:rPr lang="en-US" sz="1400" dirty="0">
                <a:solidFill>
                  <a:prstClr val="black"/>
                </a:solidFill>
                <a:latin typeface="Calibri" panose="020F0502020204030204" pitchFamily="34" charset="0"/>
              </a:rPr>
              <a:t>Data: </a:t>
            </a:r>
            <a:r>
              <a:rPr lang="en-US" sz="1400" i="1" dirty="0">
                <a:solidFill>
                  <a:prstClr val="black"/>
                </a:solidFill>
                <a:latin typeface="Calibri" panose="020F0502020204030204" pitchFamily="34" charset="0"/>
              </a:rPr>
              <a:t>NHIS 2013, 2017</a:t>
            </a:r>
          </a:p>
        </p:txBody>
      </p:sp>
    </p:spTree>
    <p:extLst>
      <p:ext uri="{BB962C8B-B14F-4D97-AF65-F5344CB8AC3E}">
        <p14:creationId xmlns:p14="http://schemas.microsoft.com/office/powerpoint/2010/main" val="3351535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Vaccinology: Part 2</a:t>
            </a:r>
          </a:p>
        </p:txBody>
      </p:sp>
      <p:sp>
        <p:nvSpPr>
          <p:cNvPr id="3" name="Content Placeholder 2"/>
          <p:cNvSpPr>
            <a:spLocks noGrp="1"/>
          </p:cNvSpPr>
          <p:nvPr>
            <p:ph sz="quarter" idx="1"/>
          </p:nvPr>
        </p:nvSpPr>
        <p:spPr/>
        <p:txBody>
          <a:bodyPr/>
          <a:lstStyle/>
          <a:p>
            <a:r>
              <a:rPr lang="en-US" dirty="0"/>
              <a:t>HPV</a:t>
            </a:r>
          </a:p>
          <a:p>
            <a:r>
              <a:rPr lang="en-US" dirty="0"/>
              <a:t>Hepatitis B</a:t>
            </a:r>
          </a:p>
          <a:p>
            <a:r>
              <a:rPr lang="en-US" dirty="0"/>
              <a:t>Healthcare Provider Vaccination</a:t>
            </a:r>
          </a:p>
        </p:txBody>
      </p:sp>
    </p:spTree>
    <p:extLst>
      <p:ext uri="{BB962C8B-B14F-4D97-AF65-F5344CB8AC3E}">
        <p14:creationId xmlns:p14="http://schemas.microsoft.com/office/powerpoint/2010/main" val="2756295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02" y="160421"/>
            <a:ext cx="3640667" cy="983193"/>
          </a:xfrm>
        </p:spPr>
        <p:txBody>
          <a:bodyPr>
            <a:noAutofit/>
          </a:bodyPr>
          <a:lstStyle/>
          <a:p>
            <a:r>
              <a:rPr lang="en-US" dirty="0"/>
              <a:t> Cervical Cancer</a:t>
            </a:r>
          </a:p>
        </p:txBody>
      </p:sp>
      <p:pic>
        <p:nvPicPr>
          <p:cNvPr id="4" name="Picture 3" descr="CERVICAL CA WHO EUROPEMI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54" y="1834726"/>
            <a:ext cx="3040380" cy="3939540"/>
          </a:xfrm>
          <a:prstGeom prst="rect">
            <a:avLst/>
          </a:prstGeom>
          <a:ln w="19050" cmpd="sng">
            <a:solidFill>
              <a:srgbClr val="953735"/>
            </a:solidFill>
          </a:ln>
          <a:effectLst>
            <a:outerShdw blurRad="50800" dist="38100" dir="2700000">
              <a:srgbClr val="000000">
                <a:alpha val="43000"/>
              </a:srgbClr>
            </a:outerShdw>
          </a:effectLst>
        </p:spPr>
      </p:pic>
      <p:pic>
        <p:nvPicPr>
          <p:cNvPr id="3" name="Picture 2" descr="Screen Shot 2012-07-02 at 8.50.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025" y="2034985"/>
            <a:ext cx="3864325" cy="3447427"/>
          </a:xfrm>
          <a:prstGeom prst="rect">
            <a:avLst/>
          </a:prstGeom>
          <a:ln w="19050" cmpd="sng">
            <a:solidFill>
              <a:srgbClr val="953735"/>
            </a:solidFill>
          </a:ln>
          <a:effectLst>
            <a:outerShdw blurRad="50800" dist="38100" dir="2700000">
              <a:srgbClr val="000000">
                <a:alpha val="43000"/>
              </a:srgbClr>
            </a:outerShdw>
          </a:effectLst>
        </p:spPr>
      </p:pic>
      <p:sp>
        <p:nvSpPr>
          <p:cNvPr id="6" name="Title 1"/>
          <p:cNvSpPr txBox="1">
            <a:spLocks/>
          </p:cNvSpPr>
          <p:nvPr/>
        </p:nvSpPr>
        <p:spPr>
          <a:xfrm>
            <a:off x="4926519" y="321792"/>
            <a:ext cx="3640667" cy="6838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accent1">
                    <a:lumMod val="50000"/>
                  </a:schemeClr>
                </a:solidFill>
                <a:latin typeface="Cambria"/>
                <a:ea typeface="+mj-ea"/>
                <a:cs typeface="Cambria"/>
              </a:defRPr>
            </a:lvl1pPr>
          </a:lstStyle>
          <a:p>
            <a:r>
              <a:rPr lang="en-US" sz="3600" b="1" dirty="0">
                <a:solidFill>
                  <a:srgbClr val="007C66"/>
                </a:solidFill>
                <a:latin typeface="Calibri"/>
                <a:cs typeface="Calibri"/>
              </a:rPr>
              <a:t>Genital Warts</a:t>
            </a:r>
          </a:p>
        </p:txBody>
      </p:sp>
    </p:spTree>
    <p:extLst>
      <p:ext uri="{BB962C8B-B14F-4D97-AF65-F5344CB8AC3E}">
        <p14:creationId xmlns:p14="http://schemas.microsoft.com/office/powerpoint/2010/main" val="1122031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74810"/>
            <a:ext cx="8153400" cy="990600"/>
          </a:xfrm>
        </p:spPr>
        <p:txBody>
          <a:bodyPr/>
          <a:lstStyle/>
          <a:p>
            <a:r>
              <a:rPr lang="en-US" dirty="0"/>
              <a:t>HPV</a:t>
            </a:r>
          </a:p>
        </p:txBody>
      </p:sp>
      <p:sp>
        <p:nvSpPr>
          <p:cNvPr id="3" name="Content Placeholder 2"/>
          <p:cNvSpPr>
            <a:spLocks noGrp="1"/>
          </p:cNvSpPr>
          <p:nvPr>
            <p:ph sz="quarter" idx="1"/>
          </p:nvPr>
        </p:nvSpPr>
        <p:spPr>
          <a:xfrm>
            <a:off x="72428" y="1614801"/>
            <a:ext cx="8990883" cy="4572000"/>
          </a:xfrm>
        </p:spPr>
        <p:txBody>
          <a:bodyPr>
            <a:normAutofit fontScale="85000" lnSpcReduction="20000"/>
          </a:bodyPr>
          <a:lstStyle/>
          <a:p>
            <a:r>
              <a:rPr lang="en-US" dirty="0"/>
              <a:t>HPV is common –and vaccine preventable- cause for Cancer(s)</a:t>
            </a:r>
          </a:p>
          <a:p>
            <a:pPr lvl="1"/>
            <a:r>
              <a:rPr lang="en-US" dirty="0"/>
              <a:t>Cervical CA is second most common cause CA death in women	</a:t>
            </a:r>
          </a:p>
          <a:p>
            <a:pPr lvl="2"/>
            <a:r>
              <a:rPr lang="en-US" dirty="0"/>
              <a:t>US: ~10 women die every day of cervical cancer</a:t>
            </a:r>
          </a:p>
          <a:p>
            <a:pPr lvl="1"/>
            <a:r>
              <a:rPr lang="en-US" dirty="0"/>
              <a:t>Anal CA and penile CA in men definitively linked to HPV</a:t>
            </a:r>
          </a:p>
          <a:p>
            <a:pPr lvl="1"/>
            <a:r>
              <a:rPr lang="en-US" dirty="0"/>
              <a:t>HPV causes many </a:t>
            </a:r>
            <a:r>
              <a:rPr lang="en-US" dirty="0" err="1"/>
              <a:t>oropharyngeal</a:t>
            </a:r>
            <a:r>
              <a:rPr lang="en-US" dirty="0"/>
              <a:t> (and other CA)</a:t>
            </a:r>
          </a:p>
          <a:p>
            <a:r>
              <a:rPr lang="en-US" dirty="0"/>
              <a:t>~20 million current HPV infections </a:t>
            </a:r>
          </a:p>
          <a:p>
            <a:pPr lvl="1"/>
            <a:r>
              <a:rPr lang="en-US" dirty="0"/>
              <a:t>By age 50, 80% SA women will have acquired genital HPV</a:t>
            </a:r>
          </a:p>
          <a:p>
            <a:pPr lvl="2"/>
            <a:r>
              <a:rPr lang="en-US" dirty="0"/>
              <a:t>Many clear spontaneously but no way to identify which will do so</a:t>
            </a:r>
            <a:r>
              <a:rPr lang="mr-IN" dirty="0"/>
              <a:t>…</a:t>
            </a:r>
            <a:endParaRPr lang="en-US" dirty="0"/>
          </a:p>
          <a:p>
            <a:pPr lvl="1"/>
            <a:r>
              <a:rPr lang="en-US" dirty="0"/>
              <a:t>6.2 million new genital HPV infections/year in US</a:t>
            </a:r>
          </a:p>
          <a:p>
            <a:pPr lvl="2"/>
            <a:r>
              <a:rPr lang="en-US" dirty="0"/>
              <a:t>74% in women 15 – 24 years of age</a:t>
            </a:r>
          </a:p>
          <a:p>
            <a:pPr lvl="1"/>
            <a:r>
              <a:rPr lang="en-US" dirty="0"/>
              <a:t>70% Cervical CA worldwide due to HPV serotypes 16 [54%], 18 [13%]</a:t>
            </a:r>
          </a:p>
          <a:p>
            <a:pPr lvl="2"/>
            <a:r>
              <a:rPr lang="en-US" dirty="0"/>
              <a:t>Additional 15% due to HPV serotypes</a:t>
            </a:r>
            <a:r>
              <a:rPr lang="en-US" sz="2500" dirty="0"/>
              <a:t> 31, 33, 45, 52, 58 </a:t>
            </a:r>
            <a:endParaRPr lang="en-US" dirty="0"/>
          </a:p>
          <a:p>
            <a:pPr lvl="1"/>
            <a:r>
              <a:rPr lang="en-US" dirty="0"/>
              <a:t>&gt;90% Genital warts due to HPV serotypes 6, 11 </a:t>
            </a:r>
          </a:p>
        </p:txBody>
      </p:sp>
      <p:sp>
        <p:nvSpPr>
          <p:cNvPr id="4" name="TextBox 3"/>
          <p:cNvSpPr txBox="1"/>
          <p:nvPr/>
        </p:nvSpPr>
        <p:spPr>
          <a:xfrm>
            <a:off x="3657607" y="6400802"/>
            <a:ext cx="4509260" cy="276977"/>
          </a:xfrm>
          <a:prstGeom prst="rect">
            <a:avLst/>
          </a:prstGeom>
          <a:noFill/>
        </p:spPr>
        <p:txBody>
          <a:bodyPr wrap="square" lIns="91418" tIns="45709" rIns="91418" bIns="45709" rtlCol="0">
            <a:spAutoFit/>
          </a:bodyPr>
          <a:lstStyle/>
          <a:p>
            <a:r>
              <a:rPr lang="en-US" sz="1200" dirty="0">
                <a:latin typeface="Calibri" pitchFamily="34" charset="0"/>
                <a:hlinkClick r:id="rId3"/>
              </a:rPr>
              <a:t>http://www.cdc.gov/mmwr/preview/mmwrhtml/rr5602a1.htm</a:t>
            </a:r>
            <a:r>
              <a:rPr lang="en-US" sz="1200" dirty="0">
                <a:latin typeface="Calibri" pitchFamily="34" charset="0"/>
              </a:rPr>
              <a:t> </a:t>
            </a:r>
          </a:p>
        </p:txBody>
      </p:sp>
    </p:spTree>
    <p:custDataLst>
      <p:tags r:id="rId1"/>
    </p:custDataLst>
    <p:extLst>
      <p:ext uri="{BB962C8B-B14F-4D97-AF65-F5344CB8AC3E}">
        <p14:creationId xmlns:p14="http://schemas.microsoft.com/office/powerpoint/2010/main" val="14143662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74810"/>
            <a:ext cx="8153400" cy="990600"/>
          </a:xfrm>
        </p:spPr>
        <p:txBody>
          <a:bodyPr/>
          <a:lstStyle/>
          <a:p>
            <a:r>
              <a:rPr lang="en-US" dirty="0"/>
              <a:t>HPV Vaccine</a:t>
            </a:r>
          </a:p>
        </p:txBody>
      </p:sp>
      <p:sp>
        <p:nvSpPr>
          <p:cNvPr id="3" name="Content Placeholder 2"/>
          <p:cNvSpPr>
            <a:spLocks noGrp="1"/>
          </p:cNvSpPr>
          <p:nvPr>
            <p:ph sz="quarter" idx="1"/>
          </p:nvPr>
        </p:nvSpPr>
        <p:spPr>
          <a:xfrm>
            <a:off x="115614" y="1572760"/>
            <a:ext cx="8902262" cy="4355074"/>
          </a:xfrm>
        </p:spPr>
        <p:txBody>
          <a:bodyPr>
            <a:normAutofit/>
          </a:bodyPr>
          <a:lstStyle/>
          <a:p>
            <a:pPr>
              <a:spcBef>
                <a:spcPts val="0"/>
              </a:spcBef>
              <a:spcAft>
                <a:spcPts val="0"/>
              </a:spcAft>
            </a:pPr>
            <a:r>
              <a:rPr lang="en-US" sz="2100" dirty="0"/>
              <a:t>HPV9 Vaccine:</a:t>
            </a:r>
          </a:p>
          <a:p>
            <a:pPr lvl="1">
              <a:spcBef>
                <a:spcPts val="0"/>
              </a:spcBef>
              <a:spcAft>
                <a:spcPts val="0"/>
              </a:spcAft>
            </a:pPr>
            <a:r>
              <a:rPr lang="en-US" sz="2000" dirty="0"/>
              <a:t>Contains types 6, 11, 16, 18, 31, 33, 45, 52, 58            </a:t>
            </a:r>
          </a:p>
          <a:p>
            <a:pPr lvl="1">
              <a:spcBef>
                <a:spcPts val="0"/>
              </a:spcBef>
              <a:spcAft>
                <a:spcPts val="0"/>
              </a:spcAft>
            </a:pPr>
            <a:r>
              <a:rPr lang="en-US" sz="2000" b="1" dirty="0"/>
              <a:t>3 doses over 6+ months for adults </a:t>
            </a:r>
          </a:p>
          <a:p>
            <a:pPr lvl="2">
              <a:spcBef>
                <a:spcPts val="0"/>
              </a:spcBef>
              <a:spcAft>
                <a:spcPts val="0"/>
              </a:spcAft>
            </a:pPr>
            <a:r>
              <a:rPr lang="en-US" sz="1700" dirty="0"/>
              <a:t>2 dose Series for those who start series before 15 years of age</a:t>
            </a:r>
          </a:p>
          <a:p>
            <a:pPr lvl="1">
              <a:spcBef>
                <a:spcPts val="0"/>
              </a:spcBef>
              <a:spcAft>
                <a:spcPts val="0"/>
              </a:spcAft>
            </a:pPr>
            <a:r>
              <a:rPr lang="en-US" sz="2000" dirty="0"/>
              <a:t>No need to start over if completion delayed</a:t>
            </a:r>
          </a:p>
          <a:p>
            <a:pPr lvl="1">
              <a:spcBef>
                <a:spcPts val="0"/>
              </a:spcBef>
              <a:spcAft>
                <a:spcPts val="0"/>
              </a:spcAft>
            </a:pPr>
            <a:r>
              <a:rPr lang="en-US" sz="2000" u="sng" dirty="0"/>
              <a:t>Effective &gt;8 </a:t>
            </a:r>
            <a:r>
              <a:rPr lang="en-US" sz="2000" u="sng" dirty="0" err="1"/>
              <a:t>yrs</a:t>
            </a:r>
            <a:r>
              <a:rPr lang="en-US" sz="2000" u="sng" dirty="0"/>
              <a:t>, only for types patient has </a:t>
            </a:r>
            <a:r>
              <a:rPr lang="en-US" sz="2000" i="1" u="sng" dirty="0"/>
              <a:t>NOT previously acquired</a:t>
            </a:r>
          </a:p>
          <a:p>
            <a:pPr>
              <a:spcBef>
                <a:spcPts val="0"/>
              </a:spcBef>
              <a:spcAft>
                <a:spcPts val="0"/>
              </a:spcAft>
            </a:pPr>
            <a:r>
              <a:rPr lang="en-US" sz="2400" dirty="0"/>
              <a:t>Women, Men: vaccinate between ages 9 and 26</a:t>
            </a:r>
          </a:p>
          <a:p>
            <a:pPr>
              <a:spcBef>
                <a:spcPts val="0"/>
              </a:spcBef>
              <a:spcAft>
                <a:spcPts val="0"/>
              </a:spcAft>
            </a:pPr>
            <a:r>
              <a:rPr lang="en-US" sz="2400" dirty="0"/>
              <a:t>Vaccine licensed to age 45: [June 2019 ACIP] Grade B ‘SDM’  </a:t>
            </a:r>
          </a:p>
          <a:p>
            <a:pPr>
              <a:spcBef>
                <a:spcPts val="0"/>
              </a:spcBef>
              <a:spcAft>
                <a:spcPts val="0"/>
              </a:spcAft>
            </a:pPr>
            <a:r>
              <a:rPr lang="en-US" sz="2100" dirty="0"/>
              <a:t>Contraindications/Cautions:</a:t>
            </a:r>
          </a:p>
          <a:p>
            <a:pPr lvl="1">
              <a:spcBef>
                <a:spcPts val="0"/>
              </a:spcBef>
              <a:spcAft>
                <a:spcPts val="0"/>
              </a:spcAft>
            </a:pPr>
            <a:r>
              <a:rPr lang="en-US" sz="1800" dirty="0"/>
              <a:t>Local reaction, bronchospasm reported</a:t>
            </a:r>
          </a:p>
          <a:p>
            <a:pPr lvl="1">
              <a:spcBef>
                <a:spcPts val="0"/>
              </a:spcBef>
              <a:spcAft>
                <a:spcPts val="0"/>
              </a:spcAft>
            </a:pPr>
            <a:r>
              <a:rPr lang="en-US" sz="1800" dirty="0"/>
              <a:t>Not recommended in pregnancy – no proven AE [administer after delivery]</a:t>
            </a:r>
          </a:p>
          <a:p>
            <a:pPr lvl="1">
              <a:spcBef>
                <a:spcPts val="0"/>
              </a:spcBef>
              <a:spcAft>
                <a:spcPts val="0"/>
              </a:spcAft>
            </a:pPr>
            <a:r>
              <a:rPr lang="en-US" sz="1800" dirty="0"/>
              <a:t>Immunosuppression can reduce efficacy</a:t>
            </a:r>
          </a:p>
          <a:p>
            <a:pPr>
              <a:spcBef>
                <a:spcPts val="0"/>
              </a:spcBef>
              <a:spcAft>
                <a:spcPts val="0"/>
              </a:spcAft>
            </a:pPr>
            <a:r>
              <a:rPr lang="en-US" sz="2200" u="sng" dirty="0"/>
              <a:t>VAX DOESN’T CHANGE CERVICAL CA SCREENING RECOMMENDATIONS!!</a:t>
            </a:r>
          </a:p>
          <a:p>
            <a:endParaRPr lang="en-US" dirty="0"/>
          </a:p>
        </p:txBody>
      </p:sp>
      <p:sp>
        <p:nvSpPr>
          <p:cNvPr id="4" name="TextBox 3"/>
          <p:cNvSpPr txBox="1"/>
          <p:nvPr/>
        </p:nvSpPr>
        <p:spPr>
          <a:xfrm>
            <a:off x="3657607" y="6400802"/>
            <a:ext cx="4509260" cy="276977"/>
          </a:xfrm>
          <a:prstGeom prst="rect">
            <a:avLst/>
          </a:prstGeom>
          <a:noFill/>
        </p:spPr>
        <p:txBody>
          <a:bodyPr wrap="square" lIns="91418" tIns="45709" rIns="91418" bIns="45709" rtlCol="0">
            <a:spAutoFit/>
          </a:bodyPr>
          <a:lstStyle/>
          <a:p>
            <a:r>
              <a:rPr lang="en-US" sz="1200" dirty="0">
                <a:latin typeface="Calibri" pitchFamily="34" charset="0"/>
                <a:hlinkClick r:id="rId3"/>
              </a:rPr>
              <a:t>http://www.cdc.gov/mmwr/preview/mmwrhtml/rr5602a1.htm</a:t>
            </a:r>
            <a:r>
              <a:rPr lang="en-US" sz="1200" dirty="0">
                <a:latin typeface="Calibri" pitchFamily="34" charset="0"/>
              </a:rPr>
              <a:t> </a:t>
            </a:r>
          </a:p>
        </p:txBody>
      </p:sp>
      <p:sp>
        <p:nvSpPr>
          <p:cNvPr id="5" name="TextBox 4"/>
          <p:cNvSpPr txBox="1"/>
          <p:nvPr/>
        </p:nvSpPr>
        <p:spPr>
          <a:xfrm>
            <a:off x="4146697" y="289711"/>
            <a:ext cx="4652167"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b="1" dirty="0">
                <a:latin typeface="Calibri" pitchFamily="34" charset="0"/>
              </a:rPr>
              <a:t>NOTE:  This is a CANCER PREVENTION vaccine, not a sex vaccine!</a:t>
            </a:r>
          </a:p>
        </p:txBody>
      </p:sp>
    </p:spTree>
    <p:custDataLst>
      <p:tags r:id="rId1"/>
    </p:custDataLst>
    <p:extLst>
      <p:ext uri="{BB962C8B-B14F-4D97-AF65-F5344CB8AC3E}">
        <p14:creationId xmlns:p14="http://schemas.microsoft.com/office/powerpoint/2010/main" val="2802991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55" y="228600"/>
            <a:ext cx="8286345" cy="860898"/>
          </a:xfrm>
        </p:spPr>
        <p:txBody>
          <a:bodyPr>
            <a:normAutofit/>
          </a:bodyPr>
          <a:lstStyle/>
          <a:p>
            <a:r>
              <a:rPr lang="en-US" sz="4400" dirty="0"/>
              <a:t> HPV          </a:t>
            </a:r>
            <a:r>
              <a:rPr lang="en-US" sz="2800" dirty="0"/>
              <a:t>TEST YOUR KNOWLEDGE            </a:t>
            </a:r>
            <a:r>
              <a:rPr lang="en-US" dirty="0"/>
              <a:t>Q1</a:t>
            </a:r>
          </a:p>
        </p:txBody>
      </p:sp>
      <p:sp>
        <p:nvSpPr>
          <p:cNvPr id="3" name="Content Placeholder 2"/>
          <p:cNvSpPr>
            <a:spLocks noGrp="1"/>
          </p:cNvSpPr>
          <p:nvPr>
            <p:ph sz="quarter" idx="1"/>
          </p:nvPr>
        </p:nvSpPr>
        <p:spPr>
          <a:xfrm>
            <a:off x="231228" y="1453764"/>
            <a:ext cx="8804130" cy="4784073"/>
          </a:xfrm>
        </p:spPr>
        <p:txBody>
          <a:bodyPr/>
          <a:lstStyle/>
          <a:p>
            <a:pPr marL="0" indent="0">
              <a:buNone/>
            </a:pPr>
            <a:r>
              <a:rPr lang="en-US" sz="2600" dirty="0"/>
              <a:t>You are seeing James, a 23 year-old man, in STD clinic.  He has been healthy other than a 1 week history of urethral discomfort.  He was referred to you by his girlfriend who was recently found to have PID.  He does not know his immunization history.</a:t>
            </a:r>
          </a:p>
          <a:p>
            <a:pPr marL="0" indent="0">
              <a:buNone/>
            </a:pPr>
            <a:r>
              <a:rPr lang="en-US" sz="2600" dirty="0"/>
              <a:t>Which of the following do you recommend today re: Vax?</a:t>
            </a:r>
          </a:p>
          <a:p>
            <a:pPr marL="514350" indent="-514350">
              <a:buAutoNum type="alphaLcPeriod"/>
            </a:pPr>
            <a:r>
              <a:rPr lang="en-US" sz="2200" dirty="0"/>
              <a:t>Urethral swab for HPV, vaccinate if test positive</a:t>
            </a:r>
          </a:p>
          <a:p>
            <a:pPr marL="514350" indent="-514350">
              <a:buAutoNum type="alphaLcPeriod"/>
            </a:pPr>
            <a:r>
              <a:rPr lang="en-US" sz="2200" dirty="0"/>
              <a:t>Urethral swab for HPV, vaccinate if test negative</a:t>
            </a:r>
          </a:p>
          <a:p>
            <a:pPr marL="514350" indent="-514350">
              <a:buAutoNum type="alphaLcPeriod"/>
            </a:pPr>
            <a:r>
              <a:rPr lang="en-US" sz="2200" dirty="0"/>
              <a:t>No test, give HPV9 vaccine today, final dose in 6 months</a:t>
            </a:r>
          </a:p>
          <a:p>
            <a:pPr marL="514350" indent="-514350">
              <a:buAutoNum type="alphaLcPeriod"/>
            </a:pPr>
            <a:r>
              <a:rPr lang="en-US" sz="2200" dirty="0"/>
              <a:t>No test, HPV9 today, dose 2 in 1 month, dose 3 in 6 mo.</a:t>
            </a:r>
          </a:p>
          <a:p>
            <a:pPr marL="514350" indent="-514350">
              <a:buAutoNum type="alphaLcPeriod"/>
            </a:pPr>
            <a:r>
              <a:rPr lang="en-US" sz="2200" dirty="0"/>
              <a:t>HPV vaccine only recommended in men to age 21 yr.</a:t>
            </a:r>
          </a:p>
          <a:p>
            <a:pPr marL="514350" indent="-514350">
              <a:buAutoNum type="alphaLcPeriod"/>
            </a:pPr>
            <a:endParaRPr lang="en-US" sz="2600" dirty="0"/>
          </a:p>
        </p:txBody>
      </p:sp>
      <p:sp>
        <p:nvSpPr>
          <p:cNvPr id="4" name="TextBox 3"/>
          <p:cNvSpPr txBox="1"/>
          <p:nvPr/>
        </p:nvSpPr>
        <p:spPr>
          <a:xfrm>
            <a:off x="7409794" y="4137434"/>
            <a:ext cx="1516924" cy="1477328"/>
          </a:xfrm>
          <a:prstGeom prst="rect">
            <a:avLst/>
          </a:prstGeom>
          <a:solidFill>
            <a:schemeClr val="accent2">
              <a:lumMod val="20000"/>
              <a:lumOff val="80000"/>
            </a:schemeClr>
          </a:solidFill>
        </p:spPr>
        <p:txBody>
          <a:bodyPr wrap="square" rtlCol="0">
            <a:spAutoFit/>
          </a:bodyPr>
          <a:lstStyle/>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dirty="0">
                <a:solidFill>
                  <a:srgbClr val="FF0000"/>
                </a:solidFill>
              </a:rPr>
              <a:t>NO</a:t>
            </a:r>
          </a:p>
          <a:p>
            <a:pPr marL="342900" indent="-342900">
              <a:buAutoNum type="alphaLcPeriod"/>
            </a:pPr>
            <a:r>
              <a:rPr lang="en-US" b="1" dirty="0">
                <a:solidFill>
                  <a:srgbClr val="2EB135"/>
                </a:solidFill>
              </a:rPr>
              <a:t>CORRECT</a:t>
            </a:r>
          </a:p>
          <a:p>
            <a:pPr marL="342900" indent="-342900">
              <a:buAutoNum type="alphaLcPeriod"/>
            </a:pPr>
            <a:r>
              <a:rPr lang="en-US" dirty="0">
                <a:solidFill>
                  <a:srgbClr val="FF0000"/>
                </a:solidFill>
              </a:rPr>
              <a:t>NO</a:t>
            </a:r>
          </a:p>
        </p:txBody>
      </p:sp>
      <p:sp>
        <p:nvSpPr>
          <p:cNvPr id="5" name="Rectangle 4"/>
          <p:cNvSpPr/>
          <p:nvPr/>
        </p:nvSpPr>
        <p:spPr>
          <a:xfrm>
            <a:off x="7378573" y="4082659"/>
            <a:ext cx="1548145" cy="1655989"/>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a:t>
            </a:r>
          </a:p>
          <a:p>
            <a:pPr algn="ctr"/>
            <a:r>
              <a:rPr lang="en-US" dirty="0"/>
              <a:t>answer</a:t>
            </a:r>
          </a:p>
        </p:txBody>
      </p:sp>
    </p:spTree>
    <p:extLst>
      <p:ext uri="{BB962C8B-B14F-4D97-AF65-F5344CB8AC3E}">
        <p14:creationId xmlns:p14="http://schemas.microsoft.com/office/powerpoint/2010/main" val="33095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6655" y="228600"/>
            <a:ext cx="8286345" cy="860898"/>
          </a:xfrm>
        </p:spPr>
        <p:txBody>
          <a:bodyPr>
            <a:normAutofit/>
          </a:bodyPr>
          <a:lstStyle/>
          <a:p>
            <a:r>
              <a:rPr lang="en-US" sz="4400" dirty="0"/>
              <a:t> HPV          </a:t>
            </a:r>
            <a:r>
              <a:rPr lang="en-US" sz="2800" dirty="0"/>
              <a:t>TEST YOUR KNOWLEDGE            </a:t>
            </a:r>
            <a:r>
              <a:rPr lang="en-US" dirty="0"/>
              <a:t>Q2</a:t>
            </a:r>
          </a:p>
        </p:txBody>
      </p:sp>
      <p:sp>
        <p:nvSpPr>
          <p:cNvPr id="3" name="Content Placeholder 2"/>
          <p:cNvSpPr>
            <a:spLocks noGrp="1"/>
          </p:cNvSpPr>
          <p:nvPr>
            <p:ph sz="quarter" idx="1"/>
          </p:nvPr>
        </p:nvSpPr>
        <p:spPr>
          <a:xfrm>
            <a:off x="606152" y="1511928"/>
            <a:ext cx="8402045" cy="4723501"/>
          </a:xfrm>
        </p:spPr>
        <p:txBody>
          <a:bodyPr/>
          <a:lstStyle/>
          <a:p>
            <a:pPr marL="0" indent="0">
              <a:buNone/>
            </a:pPr>
            <a:r>
              <a:rPr lang="en-US" dirty="0"/>
              <a:t>MA is a healthy 19 year old woman who has come in on 3/1/2019 for a ‘checkup’ prior to moving into a dorm at a local college. She provides you with the immunization record shown.  What vaccines do you recommend she receive today?</a:t>
            </a:r>
          </a:p>
        </p:txBody>
      </p:sp>
      <p:graphicFrame>
        <p:nvGraphicFramePr>
          <p:cNvPr id="4" name="Table 3"/>
          <p:cNvGraphicFramePr>
            <a:graphicFrameLocks noGrp="1"/>
          </p:cNvGraphicFramePr>
          <p:nvPr/>
        </p:nvGraphicFramePr>
        <p:xfrm>
          <a:off x="157656" y="3334441"/>
          <a:ext cx="8605344" cy="2595880"/>
        </p:xfrm>
        <a:graphic>
          <a:graphicData uri="http://schemas.openxmlformats.org/drawingml/2006/table">
            <a:tbl>
              <a:tblPr firstRow="1" bandRow="1">
                <a:tableStyleId>{5C22544A-7EE6-4342-B048-85BDC9FD1C3A}</a:tableStyleId>
              </a:tblPr>
              <a:tblGrid>
                <a:gridCol w="1409110">
                  <a:extLst>
                    <a:ext uri="{9D8B030D-6E8A-4147-A177-3AD203B41FA5}">
                      <a16:colId xmlns:a16="http://schemas.microsoft.com/office/drawing/2014/main" val="20000"/>
                    </a:ext>
                  </a:extLst>
                </a:gridCol>
                <a:gridCol w="3856572">
                  <a:extLst>
                    <a:ext uri="{9D8B030D-6E8A-4147-A177-3AD203B41FA5}">
                      <a16:colId xmlns:a16="http://schemas.microsoft.com/office/drawing/2014/main" val="20001"/>
                    </a:ext>
                  </a:extLst>
                </a:gridCol>
                <a:gridCol w="3339662">
                  <a:extLst>
                    <a:ext uri="{9D8B030D-6E8A-4147-A177-3AD203B41FA5}">
                      <a16:colId xmlns:a16="http://schemas.microsoft.com/office/drawing/2014/main" val="20002"/>
                    </a:ext>
                  </a:extLst>
                </a:gridCol>
              </a:tblGrid>
              <a:tr h="370840">
                <a:tc>
                  <a:txBody>
                    <a:bodyPr/>
                    <a:lstStyle/>
                    <a:p>
                      <a:r>
                        <a:rPr lang="en-US" dirty="0"/>
                        <a:t>Vaccine</a:t>
                      </a:r>
                    </a:p>
                  </a:txBody>
                  <a:tcPr/>
                </a:tc>
                <a:tc>
                  <a:txBody>
                    <a:bodyPr/>
                    <a:lstStyle/>
                    <a:p>
                      <a:r>
                        <a:rPr lang="en-US" dirty="0"/>
                        <a:t>Date</a:t>
                      </a:r>
                    </a:p>
                  </a:txBody>
                  <a:tcPr/>
                </a:tc>
                <a:tc>
                  <a:txBody>
                    <a:bodyPr/>
                    <a:lstStyle/>
                    <a:p>
                      <a:r>
                        <a:rPr lang="en-US" dirty="0"/>
                        <a:t>Other          MAW, DOB 9/1/1999</a:t>
                      </a:r>
                    </a:p>
                  </a:txBody>
                  <a:tcPr/>
                </a:tc>
                <a:extLst>
                  <a:ext uri="{0D108BD9-81ED-4DB2-BD59-A6C34878D82A}">
                    <a16:rowId xmlns:a16="http://schemas.microsoft.com/office/drawing/2014/main" val="10000"/>
                  </a:ext>
                </a:extLst>
              </a:tr>
              <a:tr h="370840">
                <a:tc>
                  <a:txBody>
                    <a:bodyPr/>
                    <a:lstStyle/>
                    <a:p>
                      <a:r>
                        <a:rPr lang="en-US" dirty="0"/>
                        <a:t>Influenza</a:t>
                      </a:r>
                    </a:p>
                  </a:txBody>
                  <a:tcPr/>
                </a:tc>
                <a:tc>
                  <a:txBody>
                    <a:bodyPr/>
                    <a:lstStyle/>
                    <a:p>
                      <a:r>
                        <a:rPr lang="en-US" sz="1800" dirty="0"/>
                        <a:t>10/3/2016, 11/4/2017,</a:t>
                      </a:r>
                      <a:r>
                        <a:rPr lang="en-US" sz="1800" baseline="0" dirty="0"/>
                        <a:t> </a:t>
                      </a:r>
                      <a:r>
                        <a:rPr lang="en-US" sz="1800" dirty="0"/>
                        <a:t>9/2/2018</a:t>
                      </a:r>
                    </a:p>
                  </a:txBody>
                  <a:tcPr/>
                </a:tc>
                <a:tc>
                  <a:txBody>
                    <a:bodyPr/>
                    <a:lstStyle/>
                    <a:p>
                      <a:r>
                        <a:rPr lang="en-US" dirty="0"/>
                        <a:t>IIV4</a:t>
                      </a:r>
                    </a:p>
                  </a:txBody>
                  <a:tcPr/>
                </a:tc>
                <a:extLst>
                  <a:ext uri="{0D108BD9-81ED-4DB2-BD59-A6C34878D82A}">
                    <a16:rowId xmlns:a16="http://schemas.microsoft.com/office/drawing/2014/main" val="10001"/>
                  </a:ext>
                </a:extLst>
              </a:tr>
              <a:tr h="370840">
                <a:tc>
                  <a:txBody>
                    <a:bodyPr/>
                    <a:lstStyle/>
                    <a:p>
                      <a:r>
                        <a:rPr lang="en-US" dirty="0" err="1"/>
                        <a:t>Tdap</a:t>
                      </a:r>
                      <a:endParaRPr lang="en-US" dirty="0"/>
                    </a:p>
                  </a:txBody>
                  <a:tcPr/>
                </a:tc>
                <a:tc>
                  <a:txBody>
                    <a:bodyPr/>
                    <a:lstStyle/>
                    <a:p>
                      <a:r>
                        <a:rPr lang="en-US" sz="1800" dirty="0"/>
                        <a:t>9/11/2011,</a:t>
                      </a:r>
                      <a:r>
                        <a:rPr lang="en-US" sz="1800" baseline="0" dirty="0"/>
                        <a:t> </a:t>
                      </a:r>
                      <a:r>
                        <a:rPr lang="en-US" sz="1800" dirty="0"/>
                        <a:t>9/2/2018</a:t>
                      </a:r>
                    </a:p>
                  </a:txBody>
                  <a:tcPr/>
                </a:tc>
                <a:tc>
                  <a:txBody>
                    <a:bodyPr/>
                    <a:lstStyle/>
                    <a:p>
                      <a:r>
                        <a:rPr lang="en-US" sz="1800" dirty="0"/>
                        <a:t>[Primary</a:t>
                      </a:r>
                      <a:r>
                        <a:rPr lang="en-US" sz="1800" baseline="0" dirty="0"/>
                        <a:t> series complete 2005]</a:t>
                      </a:r>
                      <a:endParaRPr lang="en-US" dirty="0"/>
                    </a:p>
                  </a:txBody>
                  <a:tcPr/>
                </a:tc>
                <a:extLst>
                  <a:ext uri="{0D108BD9-81ED-4DB2-BD59-A6C34878D82A}">
                    <a16:rowId xmlns:a16="http://schemas.microsoft.com/office/drawing/2014/main" val="10002"/>
                  </a:ext>
                </a:extLst>
              </a:tr>
              <a:tr h="370840">
                <a:tc>
                  <a:txBody>
                    <a:bodyPr/>
                    <a:lstStyle/>
                    <a:p>
                      <a:r>
                        <a:rPr lang="en-US" dirty="0"/>
                        <a:t>HPV</a:t>
                      </a:r>
                    </a:p>
                  </a:txBody>
                  <a:tcPr/>
                </a:tc>
                <a:tc>
                  <a:txBody>
                    <a:bodyPr/>
                    <a:lstStyle/>
                    <a:p>
                      <a:r>
                        <a:rPr lang="en-US" sz="1800" dirty="0"/>
                        <a:t>1/12/2015,</a:t>
                      </a:r>
                      <a:r>
                        <a:rPr lang="en-US" sz="1800" baseline="0" dirty="0"/>
                        <a:t> 10/21/2016</a:t>
                      </a:r>
                      <a:endParaRPr lang="en-US" sz="1800" dirty="0"/>
                    </a:p>
                  </a:txBody>
                  <a:tcPr/>
                </a:tc>
                <a:tc>
                  <a:txBody>
                    <a:bodyPr/>
                    <a:lstStyle/>
                    <a:p>
                      <a:r>
                        <a:rPr lang="en-US" dirty="0"/>
                        <a:t>HPV4</a:t>
                      </a:r>
                    </a:p>
                  </a:txBody>
                  <a:tcPr/>
                </a:tc>
                <a:extLst>
                  <a:ext uri="{0D108BD9-81ED-4DB2-BD59-A6C34878D82A}">
                    <a16:rowId xmlns:a16="http://schemas.microsoft.com/office/drawing/2014/main" val="10003"/>
                  </a:ext>
                </a:extLst>
              </a:tr>
              <a:tr h="370840">
                <a:tc>
                  <a:txBody>
                    <a:bodyPr/>
                    <a:lstStyle/>
                    <a:p>
                      <a:r>
                        <a:rPr lang="en-US" dirty="0"/>
                        <a:t>MCV4</a:t>
                      </a:r>
                    </a:p>
                  </a:txBody>
                  <a:tcPr/>
                </a:tc>
                <a:tc>
                  <a:txBody>
                    <a:bodyPr/>
                    <a:lstStyle/>
                    <a:p>
                      <a:r>
                        <a:rPr lang="en-US" sz="1800" dirty="0"/>
                        <a:t>10/12/2012, 9/2/2018</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err="1"/>
                        <a:t>MenB</a:t>
                      </a:r>
                      <a:endParaRPr lang="en-US" dirty="0"/>
                    </a:p>
                  </a:txBody>
                  <a:tcPr/>
                </a:tc>
                <a:tc>
                  <a:txBody>
                    <a:bodyPr/>
                    <a:lstStyle/>
                    <a:p>
                      <a:r>
                        <a:rPr lang="en-US" sz="1800" dirty="0"/>
                        <a:t>9/2/2018</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MMR, VAR</a:t>
                      </a:r>
                    </a:p>
                  </a:txBody>
                  <a:tcPr/>
                </a:tc>
                <a:tc>
                  <a:txBody>
                    <a:bodyPr/>
                    <a:lstStyle/>
                    <a:p>
                      <a:r>
                        <a:rPr lang="en-US" sz="1800" dirty="0"/>
                        <a:t>12/12/2000,</a:t>
                      </a:r>
                      <a:r>
                        <a:rPr lang="en-US" sz="1800" baseline="0" dirty="0"/>
                        <a:t> 6/11/2013</a:t>
                      </a:r>
                      <a:endParaRPr lang="en-US" sz="1800"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706986" y="6029608"/>
            <a:ext cx="5124262" cy="369332"/>
          </a:xfrm>
          <a:prstGeom prst="rect">
            <a:avLst/>
          </a:prstGeom>
          <a:solidFill>
            <a:schemeClr val="accent2">
              <a:lumMod val="20000"/>
              <a:lumOff val="80000"/>
            </a:schemeClr>
          </a:solidFill>
        </p:spPr>
        <p:txBody>
          <a:bodyPr wrap="square" rtlCol="0">
            <a:spAutoFit/>
          </a:bodyPr>
          <a:lstStyle/>
          <a:p>
            <a:r>
              <a:rPr lang="en-US" dirty="0"/>
              <a:t>Answer:  HPV9, Bonus answer:  </a:t>
            </a:r>
            <a:r>
              <a:rPr lang="en-US" dirty="0" err="1"/>
              <a:t>MenB</a:t>
            </a:r>
            <a:r>
              <a:rPr lang="en-US" dirty="0"/>
              <a:t> dose #2</a:t>
            </a:r>
          </a:p>
        </p:txBody>
      </p:sp>
      <p:sp>
        <p:nvSpPr>
          <p:cNvPr id="6" name="Rectangle 5"/>
          <p:cNvSpPr/>
          <p:nvPr/>
        </p:nvSpPr>
        <p:spPr>
          <a:xfrm>
            <a:off x="2706986" y="6040779"/>
            <a:ext cx="5124262" cy="389299"/>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97409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37" y="228600"/>
            <a:ext cx="8812935" cy="990600"/>
          </a:xfrm>
        </p:spPr>
        <p:txBody>
          <a:bodyPr>
            <a:normAutofit fontScale="90000"/>
          </a:bodyPr>
          <a:lstStyle/>
          <a:p>
            <a:r>
              <a:rPr lang="en-US" dirty="0"/>
              <a:t>Hepatitis B: Underused Risk-based Adult vaccine</a:t>
            </a:r>
          </a:p>
        </p:txBody>
      </p:sp>
      <p:sp>
        <p:nvSpPr>
          <p:cNvPr id="3" name="Content Placeholder 2"/>
          <p:cNvSpPr>
            <a:spLocks noGrp="1"/>
          </p:cNvSpPr>
          <p:nvPr>
            <p:ph sz="quarter" idx="1"/>
          </p:nvPr>
        </p:nvSpPr>
        <p:spPr>
          <a:xfrm>
            <a:off x="216838" y="1465651"/>
            <a:ext cx="8766469" cy="4572000"/>
          </a:xfrm>
        </p:spPr>
        <p:txBody>
          <a:bodyPr/>
          <a:lstStyle/>
          <a:p>
            <a:pPr>
              <a:spcBef>
                <a:spcPts val="0"/>
              </a:spcBef>
            </a:pPr>
            <a:r>
              <a:rPr lang="en-US" sz="1867" b="1" dirty="0"/>
              <a:t>Behavioral and social:</a:t>
            </a:r>
            <a:r>
              <a:rPr lang="en-US" sz="1867" dirty="0"/>
              <a:t>	</a:t>
            </a:r>
          </a:p>
          <a:p>
            <a:pPr lvl="1">
              <a:spcBef>
                <a:spcPts val="0"/>
              </a:spcBef>
            </a:pPr>
            <a:r>
              <a:rPr lang="en-US" sz="1867" dirty="0"/>
              <a:t>  &gt;1 sex partner in 6 months</a:t>
            </a:r>
          </a:p>
          <a:p>
            <a:pPr lvl="1">
              <a:spcBef>
                <a:spcPts val="0"/>
              </a:spcBef>
            </a:pPr>
            <a:r>
              <a:rPr lang="en-US" sz="1867" dirty="0"/>
              <a:t>  Household contacts and sex partners of </a:t>
            </a:r>
            <a:r>
              <a:rPr lang="en-US" sz="1867" dirty="0" err="1"/>
              <a:t>HBsAg</a:t>
            </a:r>
            <a:r>
              <a:rPr lang="en-US" sz="1867" dirty="0"/>
              <a:t>+ people</a:t>
            </a:r>
          </a:p>
          <a:p>
            <a:pPr lvl="1">
              <a:spcBef>
                <a:spcPts val="0"/>
              </a:spcBef>
            </a:pPr>
            <a:r>
              <a:rPr lang="en-US" sz="1867" dirty="0"/>
              <a:t>  MSM</a:t>
            </a:r>
          </a:p>
          <a:p>
            <a:pPr lvl="1">
              <a:spcBef>
                <a:spcPts val="0"/>
              </a:spcBef>
            </a:pPr>
            <a:r>
              <a:rPr lang="en-US" sz="1867" dirty="0"/>
              <a:t>  IVDU</a:t>
            </a:r>
          </a:p>
          <a:p>
            <a:pPr lvl="1">
              <a:spcBef>
                <a:spcPts val="0"/>
              </a:spcBef>
            </a:pPr>
            <a:r>
              <a:rPr lang="en-US" sz="1867" dirty="0"/>
              <a:t>  Inmates in long-term correctional facilities</a:t>
            </a:r>
          </a:p>
          <a:p>
            <a:pPr>
              <a:spcBef>
                <a:spcPts val="0"/>
              </a:spcBef>
            </a:pPr>
            <a:r>
              <a:rPr lang="en-US" sz="1867" b="1" dirty="0"/>
              <a:t>Occupational</a:t>
            </a:r>
          </a:p>
          <a:p>
            <a:pPr lvl="1">
              <a:spcBef>
                <a:spcPts val="0"/>
              </a:spcBef>
            </a:pPr>
            <a:r>
              <a:rPr lang="en-US" sz="1867" dirty="0">
                <a:solidFill>
                  <a:srgbClr val="FF0000"/>
                </a:solidFill>
              </a:rPr>
              <a:t> Health care</a:t>
            </a:r>
            <a:r>
              <a:rPr lang="en-US" sz="1867" dirty="0"/>
              <a:t>, public safety workers, staff working with developmentally disabled</a:t>
            </a:r>
          </a:p>
          <a:p>
            <a:pPr>
              <a:spcBef>
                <a:spcPts val="0"/>
              </a:spcBef>
            </a:pPr>
            <a:r>
              <a:rPr lang="en-US" sz="1867" b="1" dirty="0"/>
              <a:t>Medical </a:t>
            </a:r>
            <a:r>
              <a:rPr lang="en-US" sz="1867" dirty="0"/>
              <a:t> </a:t>
            </a:r>
          </a:p>
          <a:p>
            <a:pPr lvl="1">
              <a:spcBef>
                <a:spcPts val="0"/>
              </a:spcBef>
            </a:pPr>
            <a:r>
              <a:rPr lang="en-US" sz="1867" dirty="0"/>
              <a:t>Persons with </a:t>
            </a:r>
            <a:r>
              <a:rPr lang="en-US" sz="1867" dirty="0">
                <a:solidFill>
                  <a:srgbClr val="FF0000"/>
                </a:solidFill>
              </a:rPr>
              <a:t>Diabetes mellitus under 60 years of age</a:t>
            </a:r>
            <a:r>
              <a:rPr lang="en-US" sz="1867" dirty="0"/>
              <a:t> [MD discretion at 60+ </a:t>
            </a:r>
            <a:r>
              <a:rPr lang="en-US" sz="1867" dirty="0" err="1"/>
              <a:t>yr</a:t>
            </a:r>
            <a:r>
              <a:rPr lang="en-US" sz="1867" dirty="0"/>
              <a:t>]</a:t>
            </a:r>
          </a:p>
          <a:p>
            <a:pPr lvl="1">
              <a:spcBef>
                <a:spcPts val="0"/>
              </a:spcBef>
            </a:pPr>
            <a:r>
              <a:rPr lang="en-US" sz="1867" dirty="0"/>
              <a:t>Persons with (any) chronic liver disease</a:t>
            </a:r>
          </a:p>
          <a:p>
            <a:pPr lvl="1">
              <a:spcBef>
                <a:spcPts val="0"/>
              </a:spcBef>
            </a:pPr>
            <a:r>
              <a:rPr lang="en-US" sz="1867" dirty="0"/>
              <a:t>Persons living with HIV</a:t>
            </a:r>
          </a:p>
          <a:p>
            <a:pPr lvl="1">
              <a:spcBef>
                <a:spcPts val="0"/>
              </a:spcBef>
            </a:pPr>
            <a:r>
              <a:rPr lang="en-US" sz="1867" dirty="0"/>
              <a:t>People seeking STD evaluation or treatment</a:t>
            </a:r>
          </a:p>
          <a:p>
            <a:pPr lvl="1">
              <a:spcBef>
                <a:spcPts val="0"/>
              </a:spcBef>
            </a:pPr>
            <a:r>
              <a:rPr lang="en-US" sz="1867" dirty="0"/>
              <a:t>Hemodialysis patients and ESRD patients awaiting dialysis</a:t>
            </a:r>
          </a:p>
          <a:p>
            <a:pPr>
              <a:spcBef>
                <a:spcPts val="0"/>
              </a:spcBef>
            </a:pPr>
            <a:r>
              <a:rPr lang="en-US" sz="1867" b="1" dirty="0"/>
              <a:t>Travel</a:t>
            </a:r>
            <a:r>
              <a:rPr lang="en-US" sz="1867" dirty="0"/>
              <a:t>:  risk destination or activity</a:t>
            </a:r>
          </a:p>
          <a:p>
            <a:pPr>
              <a:spcBef>
                <a:spcPts val="0"/>
              </a:spcBef>
            </a:pPr>
            <a:r>
              <a:rPr lang="en-US" sz="1867" b="1" dirty="0"/>
              <a:t>All adults who want to be protected </a:t>
            </a:r>
            <a:r>
              <a:rPr lang="en-US" sz="1867" dirty="0"/>
              <a:t>from hepatitis B </a:t>
            </a:r>
          </a:p>
          <a:p>
            <a:endParaRPr lang="en-US" dirty="0"/>
          </a:p>
        </p:txBody>
      </p:sp>
    </p:spTree>
    <p:extLst>
      <p:ext uri="{BB962C8B-B14F-4D97-AF65-F5344CB8AC3E}">
        <p14:creationId xmlns:p14="http://schemas.microsoft.com/office/powerpoint/2010/main" val="2743041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14" y="156880"/>
            <a:ext cx="8750981" cy="990600"/>
          </a:xfrm>
        </p:spPr>
        <p:txBody>
          <a:bodyPr>
            <a:normAutofit/>
          </a:bodyPr>
          <a:lstStyle/>
          <a:p>
            <a:r>
              <a:rPr lang="en-US" b="1" dirty="0"/>
              <a:t>Hepatitis B and Diabetes</a:t>
            </a:r>
          </a:p>
        </p:txBody>
      </p:sp>
      <p:sp>
        <p:nvSpPr>
          <p:cNvPr id="3" name="Content Placeholder 2"/>
          <p:cNvSpPr>
            <a:spLocks noGrp="1"/>
          </p:cNvSpPr>
          <p:nvPr>
            <p:ph sz="quarter" idx="1"/>
          </p:nvPr>
        </p:nvSpPr>
        <p:spPr>
          <a:xfrm>
            <a:off x="0" y="1498060"/>
            <a:ext cx="9144000" cy="4659549"/>
          </a:xfrm>
        </p:spPr>
        <p:txBody>
          <a:bodyPr>
            <a:normAutofit fontScale="92500" lnSpcReduction="10000"/>
          </a:bodyPr>
          <a:lstStyle/>
          <a:p>
            <a:r>
              <a:rPr lang="en-US" dirty="0"/>
              <a:t>ACIP recommends Hepatitis B vaccine in unimmunized diabetic patients (October 2011)</a:t>
            </a:r>
          </a:p>
          <a:p>
            <a:pPr lvl="1"/>
            <a:r>
              <a:rPr lang="en-US" sz="2500" b="1" dirty="0">
                <a:solidFill>
                  <a:srgbClr val="FF0000"/>
                </a:solidFill>
              </a:rPr>
              <a:t>ALL</a:t>
            </a:r>
            <a:r>
              <a:rPr lang="en-US" sz="2500" dirty="0">
                <a:solidFill>
                  <a:srgbClr val="FF0000"/>
                </a:solidFill>
              </a:rPr>
              <a:t> diabetic patients aged 19-59 years</a:t>
            </a:r>
          </a:p>
          <a:p>
            <a:pPr lvl="1"/>
            <a:r>
              <a:rPr lang="en-US" sz="2500" dirty="0">
                <a:solidFill>
                  <a:srgbClr val="2EB135"/>
                </a:solidFill>
              </a:rPr>
              <a:t>Age 60+ at discretion of the treating physician</a:t>
            </a:r>
          </a:p>
          <a:p>
            <a:pPr lvl="2"/>
            <a:r>
              <a:rPr lang="en-US" dirty="0"/>
              <a:t>Risk is likely greatest: injectable meds, glucose checks, sharing supplies…</a:t>
            </a:r>
          </a:p>
          <a:p>
            <a:pPr lvl="1"/>
            <a:r>
              <a:rPr lang="en-US" sz="2500" i="1" dirty="0"/>
              <a:t>HBV immunization is a common gap in Diabetes care practic</a:t>
            </a:r>
            <a:r>
              <a:rPr lang="en-US" sz="2500" dirty="0"/>
              <a:t>e!</a:t>
            </a:r>
          </a:p>
          <a:p>
            <a:r>
              <a:rPr lang="en-US" dirty="0"/>
              <a:t>Why?</a:t>
            </a:r>
          </a:p>
          <a:p>
            <a:pPr lvl="1"/>
            <a:r>
              <a:rPr lang="en-US" sz="2500" dirty="0"/>
              <a:t>Patients with DM have 2.1 fold higher risk for acute HBV v. non-DM</a:t>
            </a:r>
          </a:p>
          <a:p>
            <a:pPr lvl="1"/>
            <a:r>
              <a:rPr lang="en-US" sz="2500" dirty="0"/>
              <a:t>NASH is common in patients with diabetes</a:t>
            </a:r>
          </a:p>
          <a:p>
            <a:pPr lvl="2"/>
            <a:r>
              <a:rPr lang="en-US" sz="2100" dirty="0"/>
              <a:t>NASH, as one type chronic liver disease, ^^^ HBV–associated Morbidity/mortality</a:t>
            </a:r>
            <a:endParaRPr lang="en-US" sz="1900" dirty="0"/>
          </a:p>
          <a:p>
            <a:pPr lvl="1"/>
            <a:r>
              <a:rPr lang="en-US" sz="2200" dirty="0"/>
              <a:t>NHANES:  Seroprevalence for HBV [Anti – HBVc IgG] is 60% higher in DM</a:t>
            </a:r>
            <a:endParaRPr lang="en-US" dirty="0"/>
          </a:p>
        </p:txBody>
      </p:sp>
      <p:sp>
        <p:nvSpPr>
          <p:cNvPr id="4" name="TextBox 3"/>
          <p:cNvSpPr txBox="1"/>
          <p:nvPr/>
        </p:nvSpPr>
        <p:spPr>
          <a:xfrm>
            <a:off x="3620180" y="6384933"/>
            <a:ext cx="4349450" cy="276999"/>
          </a:xfrm>
          <a:prstGeom prst="rect">
            <a:avLst/>
          </a:prstGeom>
          <a:noFill/>
        </p:spPr>
        <p:txBody>
          <a:bodyPr wrap="square" rtlCol="0">
            <a:spAutoFit/>
          </a:bodyPr>
          <a:lstStyle/>
          <a:p>
            <a:r>
              <a:rPr lang="en-US" sz="1200" dirty="0">
                <a:latin typeface="Calibri" pitchFamily="34" charset="0"/>
                <a:hlinkClick r:id="rId3"/>
              </a:rPr>
              <a:t>http://www.cdc.gov/mmwr/pdf/wk/mm6050.pdf</a:t>
            </a:r>
            <a:r>
              <a:rPr lang="en-US" sz="1200" dirty="0">
                <a:latin typeface="Calibri" pitchFamily="34" charset="0"/>
              </a:rPr>
              <a:t> </a:t>
            </a:r>
          </a:p>
        </p:txBody>
      </p:sp>
    </p:spTree>
    <p:extLst>
      <p:ext uri="{BB962C8B-B14F-4D97-AF65-F5344CB8AC3E}">
        <p14:creationId xmlns:p14="http://schemas.microsoft.com/office/powerpoint/2010/main" val="3401555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Hepatitis B vaccination</a:t>
            </a:r>
          </a:p>
        </p:txBody>
      </p:sp>
      <p:sp>
        <p:nvSpPr>
          <p:cNvPr id="3" name="Content Placeholder 2"/>
          <p:cNvSpPr>
            <a:spLocks noGrp="1"/>
          </p:cNvSpPr>
          <p:nvPr>
            <p:ph sz="quarter" idx="1"/>
          </p:nvPr>
        </p:nvSpPr>
        <p:spPr>
          <a:xfrm>
            <a:off x="230172" y="1628477"/>
            <a:ext cx="8748458" cy="4572000"/>
          </a:xfrm>
        </p:spPr>
        <p:txBody>
          <a:bodyPr/>
          <a:lstStyle/>
          <a:p>
            <a:r>
              <a:rPr lang="en-US" sz="2400" dirty="0"/>
              <a:t>Response to standard Hepatitis B vaccines lower in patients with:</a:t>
            </a:r>
          </a:p>
          <a:p>
            <a:pPr lvl="1">
              <a:buFont typeface="Wingdings" panose="05000000000000000000" pitchFamily="2" charset="2"/>
              <a:buChar char="§"/>
            </a:pPr>
            <a:r>
              <a:rPr lang="en-US" sz="2000" dirty="0"/>
              <a:t>Obesity</a:t>
            </a:r>
          </a:p>
          <a:p>
            <a:pPr lvl="1">
              <a:buFont typeface="Wingdings" panose="05000000000000000000" pitchFamily="2" charset="2"/>
              <a:buChar char="§"/>
            </a:pPr>
            <a:r>
              <a:rPr lang="en-US" sz="2000" dirty="0"/>
              <a:t>Diabetes Mellitus [more so with longer duration of disease]</a:t>
            </a:r>
          </a:p>
          <a:p>
            <a:pPr lvl="1">
              <a:buFont typeface="Wingdings" panose="05000000000000000000" pitchFamily="2" charset="2"/>
              <a:buChar char="§"/>
            </a:pPr>
            <a:r>
              <a:rPr lang="en-US" sz="2000" dirty="0"/>
              <a:t>Renal failure</a:t>
            </a:r>
          </a:p>
          <a:p>
            <a:pPr lvl="1">
              <a:buFont typeface="Wingdings" panose="05000000000000000000" pitchFamily="2" charset="2"/>
              <a:buChar char="§"/>
            </a:pPr>
            <a:r>
              <a:rPr lang="en-US" sz="2000" dirty="0"/>
              <a:t>Increasing age</a:t>
            </a:r>
          </a:p>
          <a:p>
            <a:pPr lvl="1">
              <a:buFont typeface="Wingdings" panose="05000000000000000000" pitchFamily="2" charset="2"/>
              <a:buChar char="§"/>
            </a:pPr>
            <a:r>
              <a:rPr lang="en-US" sz="2000" dirty="0"/>
              <a:t>Immune compromising conditions</a:t>
            </a:r>
          </a:p>
          <a:p>
            <a:r>
              <a:rPr lang="en-US" sz="2400" dirty="0"/>
              <a:t>&gt;90 % response rate for vaccination in adults &lt; 40 years</a:t>
            </a:r>
          </a:p>
          <a:p>
            <a:r>
              <a:rPr lang="en-US" sz="2400" dirty="0"/>
              <a:t>~75% response rate for vaccination of adults at 60 years</a:t>
            </a:r>
          </a:p>
          <a:p>
            <a:r>
              <a:rPr lang="en-US" sz="2400" dirty="0"/>
              <a:t>ACIP does not recommend a specific vaccine product for HBV immunization except in immune compromise and hemodialysis</a:t>
            </a:r>
          </a:p>
          <a:p>
            <a:endParaRPr lang="en-US" dirty="0"/>
          </a:p>
        </p:txBody>
      </p:sp>
      <p:sp>
        <p:nvSpPr>
          <p:cNvPr id="4" name="TextBox 3"/>
          <p:cNvSpPr txBox="1"/>
          <p:nvPr/>
        </p:nvSpPr>
        <p:spPr>
          <a:xfrm>
            <a:off x="3657600" y="6288759"/>
            <a:ext cx="5170822" cy="553998"/>
          </a:xfrm>
          <a:prstGeom prst="rect">
            <a:avLst/>
          </a:prstGeom>
          <a:noFill/>
        </p:spPr>
        <p:txBody>
          <a:bodyPr wrap="square" rtlCol="0">
            <a:spAutoFit/>
          </a:bodyPr>
          <a:lstStyle/>
          <a:p>
            <a:r>
              <a:rPr lang="en-US" sz="1200" dirty="0">
                <a:hlinkClick r:id="rId2"/>
              </a:rPr>
              <a:t>https://www.cdc.gov/mmwr/volumes/67/rr/rr6701a1.htm</a:t>
            </a:r>
            <a:r>
              <a:rPr lang="en-US" sz="1200" dirty="0"/>
              <a:t> </a:t>
            </a:r>
          </a:p>
          <a:p>
            <a:endParaRPr lang="en-US" dirty="0"/>
          </a:p>
        </p:txBody>
      </p:sp>
    </p:spTree>
    <p:extLst>
      <p:ext uri="{BB962C8B-B14F-4D97-AF65-F5344CB8AC3E}">
        <p14:creationId xmlns:p14="http://schemas.microsoft.com/office/powerpoint/2010/main" val="1824679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64775" y="156880"/>
            <a:ext cx="8153400" cy="990600"/>
          </a:xfrm>
        </p:spPr>
        <p:txBody>
          <a:bodyPr/>
          <a:lstStyle/>
          <a:p>
            <a:r>
              <a:rPr lang="en-US" dirty="0"/>
              <a:t>Hepatitis B Vaccines</a:t>
            </a:r>
          </a:p>
        </p:txBody>
      </p:sp>
      <p:sp>
        <p:nvSpPr>
          <p:cNvPr id="7" name="Content Placeholder 6"/>
          <p:cNvSpPr>
            <a:spLocks noGrp="1"/>
          </p:cNvSpPr>
          <p:nvPr>
            <p:ph sz="quarter" idx="1"/>
          </p:nvPr>
        </p:nvSpPr>
        <p:spPr>
          <a:xfrm>
            <a:off x="92332" y="1485015"/>
            <a:ext cx="9051667" cy="4929254"/>
          </a:xfrm>
        </p:spPr>
        <p:txBody>
          <a:bodyPr/>
          <a:lstStyle/>
          <a:p>
            <a:pPr marL="120650" indent="-120650" defTabSz="373063">
              <a:buFont typeface="Wingdings" pitchFamily="2" charset="2"/>
              <a:buChar char="§"/>
            </a:pPr>
            <a:r>
              <a:rPr lang="en-US" sz="2400" b="1" dirty="0">
                <a:latin typeface="Calibri" pitchFamily="34" charset="0"/>
              </a:rPr>
              <a:t> Formulations/Route:  IM</a:t>
            </a:r>
          </a:p>
          <a:p>
            <a:pPr marL="485775" lvl="1" indent="-120650" defTabSz="373063">
              <a:buFont typeface="Wingdings" pitchFamily="2" charset="2"/>
              <a:buChar char="§"/>
            </a:pPr>
            <a:r>
              <a:rPr lang="en-US" sz="1700" dirty="0">
                <a:latin typeface="Calibri" pitchFamily="34" charset="0"/>
              </a:rPr>
              <a:t> </a:t>
            </a:r>
            <a:r>
              <a:rPr lang="en-US" sz="2000" dirty="0">
                <a:latin typeface="Calibri" pitchFamily="34" charset="0"/>
              </a:rPr>
              <a:t>Standard vaccines:  standard schedule is 3 doses over 6+ months </a:t>
            </a:r>
          </a:p>
          <a:p>
            <a:pPr marL="692150" lvl="2" indent="-120650" defTabSz="373063">
              <a:buFont typeface="Wingdings" pitchFamily="2" charset="2"/>
              <a:buChar char="§"/>
            </a:pPr>
            <a:r>
              <a:rPr lang="en-US" sz="1600" dirty="0">
                <a:latin typeface="Calibri" pitchFamily="34" charset="0"/>
              </a:rPr>
              <a:t>Multiple alternate schedules demonstrated effective (3-4 doses)</a:t>
            </a:r>
          </a:p>
          <a:p>
            <a:pPr marL="485775" lvl="1" indent="-120650" defTabSz="373063">
              <a:buFont typeface="Wingdings" pitchFamily="2" charset="2"/>
              <a:buChar char="§"/>
            </a:pPr>
            <a:r>
              <a:rPr lang="en-US" sz="2000" dirty="0">
                <a:latin typeface="Calibri" pitchFamily="34" charset="0"/>
              </a:rPr>
              <a:t>Combination Hepatitis A/B vaccine for those needing protection from HAV, HBV</a:t>
            </a:r>
          </a:p>
          <a:p>
            <a:pPr marL="485775" lvl="1" indent="-120650" defTabSz="373063">
              <a:buFont typeface="Wingdings" pitchFamily="2" charset="2"/>
              <a:buChar char="§"/>
            </a:pPr>
            <a:r>
              <a:rPr lang="en-US" sz="2000" dirty="0">
                <a:latin typeface="Calibri" pitchFamily="34" charset="0"/>
              </a:rPr>
              <a:t> High dose vaccine, specific schedule for Dialysis, Immune compromised patients</a:t>
            </a:r>
          </a:p>
          <a:p>
            <a:pPr marL="485775" lvl="1" indent="-120650" defTabSz="373063">
              <a:buFont typeface="Wingdings" pitchFamily="2" charset="2"/>
              <a:buChar char="§"/>
            </a:pPr>
            <a:r>
              <a:rPr lang="en-US" sz="2000" dirty="0">
                <a:latin typeface="Calibri" pitchFamily="34" charset="0"/>
              </a:rPr>
              <a:t> TLR-</a:t>
            </a:r>
            <a:r>
              <a:rPr lang="en-US" sz="2000" dirty="0" err="1">
                <a:latin typeface="Calibri" pitchFamily="34" charset="0"/>
              </a:rPr>
              <a:t>Adjuvanted</a:t>
            </a:r>
            <a:r>
              <a:rPr lang="en-US" sz="2000" dirty="0">
                <a:latin typeface="Calibri" pitchFamily="34" charset="0"/>
              </a:rPr>
              <a:t> HBV Vaccine (approved 2017) 2 doses over 1 month</a:t>
            </a:r>
          </a:p>
          <a:p>
            <a:pPr marL="485775" lvl="1" indent="-120650" defTabSz="373063">
              <a:buFont typeface="Wingdings" pitchFamily="2" charset="2"/>
              <a:buChar char="§"/>
            </a:pPr>
            <a:r>
              <a:rPr lang="en-US" sz="2000" dirty="0">
                <a:latin typeface="Calibri" pitchFamily="34" charset="0"/>
              </a:rPr>
              <a:t> If series delayed, do not restart. Complete series w/ same vax as prior dose(s)</a:t>
            </a:r>
          </a:p>
          <a:p>
            <a:pPr marL="120650" indent="-120650" defTabSz="373063">
              <a:buFont typeface="Wingdings" pitchFamily="2" charset="2"/>
              <a:buChar char="§"/>
            </a:pPr>
            <a:endParaRPr lang="en-US" sz="2400" dirty="0">
              <a:latin typeface="Calibri" pitchFamily="34" charset="0"/>
            </a:endParaRPr>
          </a:p>
          <a:p>
            <a:pPr marL="120650" indent="-120650" defTabSz="373063">
              <a:buFont typeface="Wingdings" pitchFamily="2" charset="2"/>
              <a:buChar char="§"/>
            </a:pPr>
            <a:r>
              <a:rPr lang="en-US" sz="2400" dirty="0">
                <a:latin typeface="Calibri" pitchFamily="34" charset="0"/>
              </a:rPr>
              <a:t>Currently best method to assess HBV immunity is to measure </a:t>
            </a:r>
            <a:r>
              <a:rPr lang="en-US" sz="2400" dirty="0" err="1">
                <a:latin typeface="Calibri" pitchFamily="34" charset="0"/>
              </a:rPr>
              <a:t>HBsAb</a:t>
            </a:r>
            <a:r>
              <a:rPr lang="en-US" sz="2400" dirty="0">
                <a:latin typeface="Calibri" pitchFamily="34" charset="0"/>
              </a:rPr>
              <a:t> BUT primary immunity induced by vaccine is cell-mediated</a:t>
            </a:r>
          </a:p>
          <a:p>
            <a:pPr marL="485775" lvl="1" indent="-120650" defTabSz="373063">
              <a:buFont typeface="Wingdings" pitchFamily="2" charset="2"/>
              <a:buChar char="§"/>
            </a:pPr>
            <a:r>
              <a:rPr lang="en-US" sz="2100" dirty="0">
                <a:latin typeface="Calibri" pitchFamily="34" charset="0"/>
              </a:rPr>
              <a:t>Many will mount anamnestic response without prior measureable antibody</a:t>
            </a:r>
          </a:p>
          <a:p>
            <a:pPr marL="34925" indent="0" defTabSz="373063">
              <a:buClr>
                <a:schemeClr val="tx1"/>
              </a:buClr>
              <a:buNone/>
            </a:pPr>
            <a:endParaRPr lang="en-US" dirty="0"/>
          </a:p>
        </p:txBody>
      </p:sp>
      <p:sp>
        <p:nvSpPr>
          <p:cNvPr id="4" name="TextBox 3"/>
          <p:cNvSpPr txBox="1"/>
          <p:nvPr/>
        </p:nvSpPr>
        <p:spPr>
          <a:xfrm>
            <a:off x="0" y="6581001"/>
            <a:ext cx="184666" cy="276999"/>
          </a:xfrm>
          <a:prstGeom prst="rect">
            <a:avLst/>
          </a:prstGeom>
          <a:noFill/>
        </p:spPr>
        <p:txBody>
          <a:bodyPr wrap="none" rtlCol="0">
            <a:spAutoFit/>
          </a:bodyPr>
          <a:lstStyle/>
          <a:p>
            <a:endParaRPr lang="en-US" i="1" dirty="0">
              <a:effectLst>
                <a:outerShdw blurRad="50800" dist="38100" dir="2700000">
                  <a:srgbClr val="000000">
                    <a:alpha val="43000"/>
                  </a:srgbClr>
                </a:outerShdw>
              </a:effectLst>
              <a:latin typeface="+mj-lt"/>
            </a:endParaRPr>
          </a:p>
        </p:txBody>
      </p:sp>
      <p:sp>
        <p:nvSpPr>
          <p:cNvPr id="3" name="TextBox 2"/>
          <p:cNvSpPr txBox="1"/>
          <p:nvPr/>
        </p:nvSpPr>
        <p:spPr>
          <a:xfrm>
            <a:off x="3469415" y="6418352"/>
            <a:ext cx="4677515" cy="276999"/>
          </a:xfrm>
          <a:prstGeom prst="rect">
            <a:avLst/>
          </a:prstGeom>
          <a:noFill/>
        </p:spPr>
        <p:txBody>
          <a:bodyPr wrap="square" rtlCol="0">
            <a:spAutoFit/>
          </a:bodyPr>
          <a:lstStyle/>
          <a:p>
            <a:r>
              <a:rPr lang="en-US" sz="1200" dirty="0">
                <a:latin typeface="Calibri" pitchFamily="34" charset="0"/>
                <a:hlinkClick r:id="rId2"/>
              </a:rPr>
              <a:t>http://www.cdc.gov/vaccines/hcp/acip-recs/vacc-specific/hepb.html</a:t>
            </a:r>
            <a:r>
              <a:rPr lang="en-US" sz="1200" dirty="0">
                <a:latin typeface="Calibri" pitchFamily="34" charset="0"/>
              </a:rPr>
              <a:t> </a:t>
            </a:r>
          </a:p>
        </p:txBody>
      </p:sp>
    </p:spTree>
    <p:extLst>
      <p:ext uri="{BB962C8B-B14F-4D97-AF65-F5344CB8AC3E}">
        <p14:creationId xmlns:p14="http://schemas.microsoft.com/office/powerpoint/2010/main" val="1296486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Little Improvement in Most Rates Since 2010</a:t>
            </a:r>
          </a:p>
        </p:txBody>
      </p:sp>
      <p:sp>
        <p:nvSpPr>
          <p:cNvPr id="5" name="TextBox 4"/>
          <p:cNvSpPr txBox="1"/>
          <p:nvPr/>
        </p:nvSpPr>
        <p:spPr>
          <a:xfrm>
            <a:off x="3352800" y="6248401"/>
            <a:ext cx="5791200" cy="523220"/>
          </a:xfrm>
          <a:prstGeom prst="rect">
            <a:avLst/>
          </a:prstGeom>
          <a:noFill/>
        </p:spPr>
        <p:txBody>
          <a:bodyPr wrap="square" rtlCol="0">
            <a:spAutoFit/>
          </a:bodyPr>
          <a:lstStyle/>
          <a:p>
            <a:r>
              <a:rPr lang="en-US" sz="1400" dirty="0">
                <a:hlinkClick r:id="rId2"/>
              </a:rPr>
              <a:t>https://www.cdc.gov/vaccines/imz-managers/coverage/adultvaxview/pubs-resources/NHIS-2017.html#trends-coverage</a:t>
            </a:r>
            <a:endParaRPr lang="en-US" dirty="0"/>
          </a:p>
        </p:txBody>
      </p:sp>
      <p:pic>
        <p:nvPicPr>
          <p:cNvPr id="6" name="Content Placeholder 5">
            <a:extLst>
              <a:ext uri="{FF2B5EF4-FFF2-40B4-BE49-F238E27FC236}">
                <a16:creationId xmlns:a16="http://schemas.microsoft.com/office/drawing/2014/main" id="{C0EB0B2C-83CF-A643-8B30-23F3B59055C2}"/>
              </a:ext>
            </a:extLst>
          </p:cNvPr>
          <p:cNvPicPr>
            <a:picLocks noGrp="1" noChangeAspect="1"/>
          </p:cNvPicPr>
          <p:nvPr>
            <p:ph sz="quarter" idx="1"/>
          </p:nvPr>
        </p:nvPicPr>
        <p:blipFill>
          <a:blip r:embed="rId3"/>
          <a:stretch>
            <a:fillRect/>
          </a:stretch>
        </p:blipFill>
        <p:spPr>
          <a:xfrm>
            <a:off x="304800" y="1524000"/>
            <a:ext cx="8458200" cy="4724401"/>
          </a:xfrm>
          <a:prstGeom prst="rect">
            <a:avLst/>
          </a:prstGeom>
        </p:spPr>
      </p:pic>
    </p:spTree>
    <p:extLst>
      <p:ext uri="{BB962C8B-B14F-4D97-AF65-F5344CB8AC3E}">
        <p14:creationId xmlns:p14="http://schemas.microsoft.com/office/powerpoint/2010/main" val="1511236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16" y="223736"/>
            <a:ext cx="8112868" cy="826851"/>
          </a:xfrm>
        </p:spPr>
        <p:txBody>
          <a:bodyPr>
            <a:normAutofit/>
          </a:bodyPr>
          <a:lstStyle/>
          <a:p>
            <a:r>
              <a:rPr lang="en-US" sz="4400" dirty="0"/>
              <a:t>Hepatitis B        </a:t>
            </a:r>
            <a:r>
              <a:rPr lang="en-US" sz="2200" dirty="0"/>
              <a:t>TEST YOUR KNOWLEDGE          </a:t>
            </a:r>
            <a:r>
              <a:rPr lang="en-US" sz="4000" dirty="0"/>
              <a:t>Q1</a:t>
            </a:r>
          </a:p>
        </p:txBody>
      </p:sp>
      <p:sp>
        <p:nvSpPr>
          <p:cNvPr id="3" name="Content Placeholder 2"/>
          <p:cNvSpPr>
            <a:spLocks noGrp="1"/>
          </p:cNvSpPr>
          <p:nvPr>
            <p:ph sz="quarter" idx="1"/>
          </p:nvPr>
        </p:nvSpPr>
        <p:spPr>
          <a:xfrm>
            <a:off x="606798" y="1508086"/>
            <a:ext cx="8437613" cy="3951154"/>
          </a:xfrm>
        </p:spPr>
        <p:txBody>
          <a:bodyPr/>
          <a:lstStyle/>
          <a:p>
            <a:pPr marL="0" indent="0">
              <a:buNone/>
            </a:pPr>
            <a:r>
              <a:rPr lang="en-US" sz="2600" dirty="0"/>
              <a:t>For which of the following patients is the ACIP recommendation for Hepatitis B vaccine ‘at the individual physician’s discretion (level B)?</a:t>
            </a:r>
          </a:p>
          <a:p>
            <a:pPr marL="514350" indent="-514350">
              <a:buFont typeface="Wingdings" pitchFamily="2" charset="2"/>
              <a:buAutoNum type="alphaLcPeriod"/>
            </a:pPr>
            <a:r>
              <a:rPr lang="en-US" sz="2400" dirty="0"/>
              <a:t>28 year-old Peace Corps volunteer posted to work in SE Asia</a:t>
            </a:r>
          </a:p>
          <a:p>
            <a:pPr marL="514350" indent="-514350">
              <a:buAutoNum type="alphaLcPeriod"/>
            </a:pPr>
            <a:r>
              <a:rPr lang="en-US" sz="2400" dirty="0"/>
              <a:t>38 year-old woman with chronic HCV</a:t>
            </a:r>
          </a:p>
          <a:p>
            <a:pPr marL="514350" indent="-514350">
              <a:buFont typeface="Wingdings" pitchFamily="2" charset="2"/>
              <a:buAutoNum type="alphaLcPeriod"/>
            </a:pPr>
            <a:r>
              <a:rPr lang="en-US" sz="2400" dirty="0"/>
              <a:t>42 year-old man with newly diagnosed DM2 on oral meds</a:t>
            </a:r>
          </a:p>
          <a:p>
            <a:pPr marL="514350" indent="-514350">
              <a:buAutoNum type="alphaLcPeriod"/>
            </a:pPr>
            <a:r>
              <a:rPr lang="en-US" sz="2400" dirty="0"/>
              <a:t>62 year-old man with uncontrolled DM2 on insulin</a:t>
            </a:r>
          </a:p>
          <a:p>
            <a:pPr marL="514350" indent="-514350">
              <a:buAutoNum type="alphaLcPeriod"/>
            </a:pPr>
            <a:r>
              <a:rPr lang="en-US" sz="2400" dirty="0"/>
              <a:t>70 year-old woman caring for her son with chronic active HBV</a:t>
            </a:r>
          </a:p>
          <a:p>
            <a:pPr marL="514350" indent="-514350">
              <a:buAutoNum type="alphaLcPeriod"/>
            </a:pPr>
            <a:endParaRPr lang="en-US" sz="2600" dirty="0"/>
          </a:p>
          <a:p>
            <a:pPr marL="514350" indent="-514350">
              <a:buAutoNum type="alphaLcPeriod"/>
            </a:pPr>
            <a:endParaRPr lang="en-US" sz="2600" dirty="0"/>
          </a:p>
        </p:txBody>
      </p:sp>
      <p:sp>
        <p:nvSpPr>
          <p:cNvPr id="4" name="TextBox 3"/>
          <p:cNvSpPr txBox="1"/>
          <p:nvPr/>
        </p:nvSpPr>
        <p:spPr>
          <a:xfrm>
            <a:off x="2866553" y="5459240"/>
            <a:ext cx="4301502" cy="369332"/>
          </a:xfrm>
          <a:prstGeom prst="rect">
            <a:avLst/>
          </a:prstGeom>
          <a:solidFill>
            <a:schemeClr val="accent2">
              <a:lumMod val="20000"/>
              <a:lumOff val="80000"/>
            </a:schemeClr>
          </a:solidFill>
        </p:spPr>
        <p:txBody>
          <a:bodyPr wrap="square" rtlCol="0">
            <a:spAutoFit/>
          </a:bodyPr>
          <a:lstStyle/>
          <a:p>
            <a:r>
              <a:rPr lang="en-US" dirty="0">
                <a:solidFill>
                  <a:srgbClr val="FF0000"/>
                </a:solidFill>
              </a:rPr>
              <a:t>a. NO b. NO c. NO </a:t>
            </a:r>
            <a:r>
              <a:rPr lang="en-US" b="1" dirty="0">
                <a:solidFill>
                  <a:srgbClr val="2EB135"/>
                </a:solidFill>
              </a:rPr>
              <a:t>d. CORRECT </a:t>
            </a:r>
            <a:r>
              <a:rPr lang="en-US" dirty="0">
                <a:solidFill>
                  <a:srgbClr val="FF0000"/>
                </a:solidFill>
              </a:rPr>
              <a:t>e. NO</a:t>
            </a:r>
          </a:p>
        </p:txBody>
      </p:sp>
      <p:sp>
        <p:nvSpPr>
          <p:cNvPr id="5" name="Rectangle 4"/>
          <p:cNvSpPr/>
          <p:nvPr/>
        </p:nvSpPr>
        <p:spPr>
          <a:xfrm>
            <a:off x="2866553" y="5441134"/>
            <a:ext cx="4301502" cy="475605"/>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Click here to reveal the correct answer</a:t>
            </a:r>
          </a:p>
        </p:txBody>
      </p:sp>
    </p:spTree>
    <p:extLst>
      <p:ext uri="{BB962C8B-B14F-4D97-AF65-F5344CB8AC3E}">
        <p14:creationId xmlns:p14="http://schemas.microsoft.com/office/powerpoint/2010/main" val="2741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3116" y="223736"/>
            <a:ext cx="8112868" cy="826851"/>
          </a:xfrm>
        </p:spPr>
        <p:txBody>
          <a:bodyPr>
            <a:normAutofit/>
          </a:bodyPr>
          <a:lstStyle/>
          <a:p>
            <a:r>
              <a:rPr lang="en-US" sz="4400" dirty="0"/>
              <a:t>Hepatitis B        </a:t>
            </a:r>
            <a:r>
              <a:rPr lang="en-US" sz="2200" dirty="0"/>
              <a:t>TEST YOUR KNOWLEDGE          </a:t>
            </a:r>
            <a:r>
              <a:rPr lang="en-US" sz="4000" dirty="0"/>
              <a:t>Q2</a:t>
            </a:r>
          </a:p>
        </p:txBody>
      </p:sp>
      <p:sp>
        <p:nvSpPr>
          <p:cNvPr id="3" name="Content Placeholder 2"/>
          <p:cNvSpPr>
            <a:spLocks noGrp="1"/>
          </p:cNvSpPr>
          <p:nvPr>
            <p:ph sz="quarter" idx="1"/>
          </p:nvPr>
        </p:nvSpPr>
        <p:spPr>
          <a:xfrm>
            <a:off x="609600" y="1480926"/>
            <a:ext cx="8461972" cy="4572000"/>
          </a:xfrm>
        </p:spPr>
        <p:txBody>
          <a:bodyPr/>
          <a:lstStyle/>
          <a:p>
            <a:pPr marL="0" indent="0">
              <a:buNone/>
            </a:pPr>
            <a:r>
              <a:rPr lang="en-US" sz="2600" dirty="0"/>
              <a:t>Which of the following patients is least likely to develop immunity following hepatitis B vaccination?</a:t>
            </a:r>
          </a:p>
          <a:p>
            <a:pPr marL="514350" indent="-514350">
              <a:buAutoNum type="alphaLcPeriod"/>
            </a:pPr>
            <a:r>
              <a:rPr lang="en-US" sz="2400" dirty="0"/>
              <a:t>A 25 year-old medical student</a:t>
            </a:r>
          </a:p>
          <a:p>
            <a:pPr marL="514350" indent="-514350">
              <a:buAutoNum type="alphaLcPeriod"/>
            </a:pPr>
            <a:r>
              <a:rPr lang="en-US" sz="2400" dirty="0"/>
              <a:t>A 40 year-old nurse</a:t>
            </a:r>
          </a:p>
          <a:p>
            <a:pPr marL="514350" indent="-514350">
              <a:buAutoNum type="alphaLcPeriod"/>
            </a:pPr>
            <a:r>
              <a:rPr lang="en-US" sz="2400" dirty="0"/>
              <a:t>A 55 year-old with chronic HTN and newly diagnosed DM 2</a:t>
            </a:r>
          </a:p>
          <a:p>
            <a:pPr marL="514350" indent="-514350">
              <a:buAutoNum type="alphaLcPeriod"/>
            </a:pPr>
            <a:r>
              <a:rPr lang="en-US" sz="2400" dirty="0"/>
              <a:t>A 70 year-old with CKD stage 4 and DM2 x 20 years</a:t>
            </a:r>
          </a:p>
          <a:p>
            <a:pPr marL="514350" indent="-514350">
              <a:buAutoNum type="alphaLcPeriod"/>
            </a:pPr>
            <a:endParaRPr lang="en-US" dirty="0"/>
          </a:p>
          <a:p>
            <a:pPr marL="514350" indent="-514350">
              <a:buAutoNum type="alphaLcPeriod"/>
            </a:pPr>
            <a:endParaRPr lang="en-US" dirty="0"/>
          </a:p>
        </p:txBody>
      </p:sp>
      <p:sp>
        <p:nvSpPr>
          <p:cNvPr id="4" name="TextBox 3"/>
          <p:cNvSpPr txBox="1"/>
          <p:nvPr/>
        </p:nvSpPr>
        <p:spPr>
          <a:xfrm>
            <a:off x="2142271" y="5522614"/>
            <a:ext cx="4363770" cy="369332"/>
          </a:xfrm>
          <a:prstGeom prst="rect">
            <a:avLst/>
          </a:prstGeom>
          <a:solidFill>
            <a:schemeClr val="accent2">
              <a:lumMod val="20000"/>
              <a:lumOff val="80000"/>
            </a:schemeClr>
          </a:solidFill>
        </p:spPr>
        <p:txBody>
          <a:bodyPr wrap="square" rtlCol="0">
            <a:spAutoFit/>
          </a:bodyPr>
          <a:lstStyle/>
          <a:p>
            <a:r>
              <a:rPr lang="en-US" dirty="0">
                <a:solidFill>
                  <a:srgbClr val="FF0000"/>
                </a:solidFill>
              </a:rPr>
              <a:t>a. NO b. NO c. NO </a:t>
            </a:r>
            <a:r>
              <a:rPr lang="en-US" b="1" dirty="0">
                <a:solidFill>
                  <a:srgbClr val="2EB135"/>
                </a:solidFill>
              </a:rPr>
              <a:t>d. CORRECT</a:t>
            </a:r>
          </a:p>
        </p:txBody>
      </p:sp>
      <p:sp>
        <p:nvSpPr>
          <p:cNvPr id="5" name="Rectangle 4"/>
          <p:cNvSpPr/>
          <p:nvPr/>
        </p:nvSpPr>
        <p:spPr>
          <a:xfrm>
            <a:off x="2096378" y="5325420"/>
            <a:ext cx="4556669" cy="566526"/>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3220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0" y="156880"/>
            <a:ext cx="8153400" cy="990600"/>
          </a:xfrm>
        </p:spPr>
        <p:txBody>
          <a:bodyPr/>
          <a:lstStyle/>
          <a:p>
            <a:r>
              <a:rPr lang="en-US" dirty="0"/>
              <a:t>Healthcare Workers</a:t>
            </a:r>
          </a:p>
        </p:txBody>
      </p:sp>
      <p:sp>
        <p:nvSpPr>
          <p:cNvPr id="3" name="Content Placeholder 2"/>
          <p:cNvSpPr>
            <a:spLocks noGrp="1"/>
          </p:cNvSpPr>
          <p:nvPr>
            <p:ph sz="quarter" idx="1"/>
          </p:nvPr>
        </p:nvSpPr>
        <p:spPr>
          <a:xfrm>
            <a:off x="167640" y="1533466"/>
            <a:ext cx="8976360" cy="4689745"/>
          </a:xfrm>
        </p:spPr>
        <p:txBody>
          <a:bodyPr>
            <a:normAutofit fontScale="85000" lnSpcReduction="20000"/>
          </a:bodyPr>
          <a:lstStyle/>
          <a:p>
            <a:r>
              <a:rPr lang="en-US" dirty="0"/>
              <a:t>Key in implementation of Adult Immunization</a:t>
            </a:r>
          </a:p>
          <a:p>
            <a:pPr lvl="1"/>
            <a:r>
              <a:rPr lang="en-US" dirty="0"/>
              <a:t>Education: Multiple studies show that…</a:t>
            </a:r>
          </a:p>
          <a:p>
            <a:pPr lvl="2"/>
            <a:r>
              <a:rPr lang="en-US" b="1" dirty="0">
                <a:solidFill>
                  <a:srgbClr val="FF0000"/>
                </a:solidFill>
              </a:rPr>
              <a:t>STRONG PRESUMPTIVE MD recommendation </a:t>
            </a:r>
            <a:r>
              <a:rPr lang="en-US" b="1" dirty="0">
                <a:solidFill>
                  <a:srgbClr val="FF0000"/>
                </a:solidFill>
                <a:sym typeface="Wingdings"/>
              </a:rPr>
              <a:t> Increases </a:t>
            </a:r>
            <a:r>
              <a:rPr lang="en-US" b="1" dirty="0">
                <a:solidFill>
                  <a:srgbClr val="FF0000"/>
                </a:solidFill>
              </a:rPr>
              <a:t>vaccine uptake</a:t>
            </a:r>
          </a:p>
          <a:p>
            <a:pPr lvl="2"/>
            <a:r>
              <a:rPr lang="en-US" dirty="0"/>
              <a:t>“You need _ _ _ vaccine today because _ _ _. “</a:t>
            </a:r>
          </a:p>
          <a:p>
            <a:r>
              <a:rPr lang="en-US" dirty="0"/>
              <a:t>HCW need preventive benefits for ‘themselves’</a:t>
            </a:r>
          </a:p>
          <a:p>
            <a:pPr lvl="1"/>
            <a:r>
              <a:rPr lang="en-US" dirty="0">
                <a:solidFill>
                  <a:srgbClr val="FF0000"/>
                </a:solidFill>
              </a:rPr>
              <a:t>Potential source for disease </a:t>
            </a:r>
            <a:r>
              <a:rPr lang="en-US" dirty="0"/>
              <a:t>transmission to</a:t>
            </a:r>
          </a:p>
          <a:p>
            <a:pPr marL="685800" lvl="2" indent="0">
              <a:buClr>
                <a:schemeClr val="tx1"/>
              </a:buClr>
              <a:buNone/>
            </a:pPr>
            <a:r>
              <a:rPr lang="en-US" dirty="0"/>
              <a:t>Patients</a:t>
            </a:r>
          </a:p>
          <a:p>
            <a:pPr marL="685800" lvl="2" indent="0">
              <a:buClr>
                <a:schemeClr val="tx1"/>
              </a:buClr>
              <a:buNone/>
            </a:pPr>
            <a:r>
              <a:rPr lang="en-US" dirty="0"/>
              <a:t>		Other staff</a:t>
            </a:r>
          </a:p>
          <a:p>
            <a:pPr marL="685800" lvl="2" indent="0">
              <a:buClr>
                <a:schemeClr val="tx1"/>
              </a:buClr>
              <a:buNone/>
            </a:pPr>
            <a:r>
              <a:rPr lang="en-US" dirty="0"/>
              <a:t>				Communities</a:t>
            </a:r>
          </a:p>
          <a:p>
            <a:pPr marL="685800" lvl="2" indent="0">
              <a:buClr>
                <a:schemeClr val="tx1"/>
              </a:buClr>
              <a:buNone/>
            </a:pPr>
            <a:r>
              <a:rPr lang="en-US" dirty="0"/>
              <a:t>							Their own Families</a:t>
            </a:r>
          </a:p>
          <a:p>
            <a:pPr lvl="1"/>
            <a:r>
              <a:rPr lang="en-US" dirty="0">
                <a:solidFill>
                  <a:srgbClr val="FF0000"/>
                </a:solidFill>
              </a:rPr>
              <a:t>Potential </a:t>
            </a:r>
            <a:r>
              <a:rPr lang="en-US" dirty="0"/>
              <a:t>for Vax Preventable Illness </a:t>
            </a:r>
            <a:r>
              <a:rPr lang="en-US" dirty="0">
                <a:solidFill>
                  <a:srgbClr val="FF0000"/>
                </a:solidFill>
              </a:rPr>
              <a:t>to impair patient care</a:t>
            </a:r>
          </a:p>
          <a:p>
            <a:pPr lvl="2"/>
            <a:r>
              <a:rPr lang="en-US" dirty="0"/>
              <a:t>Adverse effects on efficiency	and/or </a:t>
            </a:r>
          </a:p>
          <a:p>
            <a:pPr lvl="2"/>
            <a:r>
              <a:rPr lang="en-US" dirty="0"/>
              <a:t>Absent:  Prevents HCW from taking care of patients</a:t>
            </a:r>
          </a:p>
          <a:p>
            <a:pPr marL="685800" lvl="2" indent="0">
              <a:buClr>
                <a:schemeClr val="tx1"/>
              </a:buClr>
              <a:buNone/>
            </a:pPr>
            <a:endParaRPr lang="en-US" dirty="0"/>
          </a:p>
        </p:txBody>
      </p:sp>
      <p:sp>
        <p:nvSpPr>
          <p:cNvPr id="4" name="TextBox 3"/>
          <p:cNvSpPr txBox="1"/>
          <p:nvPr/>
        </p:nvSpPr>
        <p:spPr>
          <a:xfrm>
            <a:off x="3639676" y="6414252"/>
            <a:ext cx="5320553" cy="276977"/>
          </a:xfrm>
          <a:prstGeom prst="rect">
            <a:avLst/>
          </a:prstGeom>
          <a:noFill/>
        </p:spPr>
        <p:txBody>
          <a:bodyPr wrap="square" lIns="91418" tIns="45709" rIns="91418" bIns="45709" rtlCol="0">
            <a:spAutoFit/>
          </a:bodyPr>
          <a:lstStyle/>
          <a:p>
            <a:r>
              <a:rPr lang="en-US" sz="1200" dirty="0">
                <a:latin typeface="Calibri" pitchFamily="34" charset="0"/>
                <a:hlinkClick r:id="rId3"/>
              </a:rPr>
              <a:t>http://www.cdc.gov/mmwr/preview/mmwrhtml/00050577.htm</a:t>
            </a:r>
            <a:r>
              <a:rPr lang="en-US" sz="1200" dirty="0">
                <a:latin typeface="Calibri" pitchFamily="34" charset="0"/>
              </a:rPr>
              <a:t> </a:t>
            </a:r>
          </a:p>
        </p:txBody>
      </p:sp>
    </p:spTree>
    <p:custDataLst>
      <p:tags r:id="rId1"/>
    </p:custDataLst>
    <p:extLst>
      <p:ext uri="{BB962C8B-B14F-4D97-AF65-F5344CB8AC3E}">
        <p14:creationId xmlns:p14="http://schemas.microsoft.com/office/powerpoint/2010/main" val="3291526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56880"/>
            <a:ext cx="8153400" cy="990600"/>
          </a:xfrm>
        </p:spPr>
        <p:txBody>
          <a:bodyPr/>
          <a:lstStyle/>
          <a:p>
            <a:r>
              <a:rPr lang="en-US" dirty="0"/>
              <a:t>Healthcare Worker Vaccination</a:t>
            </a:r>
          </a:p>
        </p:txBody>
      </p:sp>
      <p:sp>
        <p:nvSpPr>
          <p:cNvPr id="5" name="Content Placeholder 4"/>
          <p:cNvSpPr>
            <a:spLocks noGrp="1"/>
          </p:cNvSpPr>
          <p:nvPr>
            <p:ph sz="quarter" idx="1"/>
          </p:nvPr>
        </p:nvSpPr>
        <p:spPr>
          <a:xfrm>
            <a:off x="525467" y="1589566"/>
            <a:ext cx="8537847" cy="4631939"/>
          </a:xfrm>
        </p:spPr>
        <p:txBody>
          <a:bodyPr>
            <a:normAutofit/>
          </a:bodyPr>
          <a:lstStyle/>
          <a:p>
            <a:r>
              <a:rPr lang="en-US" dirty="0">
                <a:solidFill>
                  <a:srgbClr val="FF0000"/>
                </a:solidFill>
              </a:rPr>
              <a:t>Annual influenza </a:t>
            </a:r>
            <a:r>
              <a:rPr lang="en-US" dirty="0"/>
              <a:t>immunization!!</a:t>
            </a:r>
          </a:p>
          <a:p>
            <a:r>
              <a:rPr lang="en-US" dirty="0">
                <a:solidFill>
                  <a:srgbClr val="FF0000"/>
                </a:solidFill>
              </a:rPr>
              <a:t>Tdap</a:t>
            </a:r>
            <a:r>
              <a:rPr lang="en-US" dirty="0"/>
              <a:t>:  All should receive 1 adult dose</a:t>
            </a:r>
          </a:p>
          <a:p>
            <a:pPr lvl="1"/>
            <a:r>
              <a:rPr lang="en-US" dirty="0"/>
              <a:t>Then Td every 10 years (sooner if ‘risky wounds’)</a:t>
            </a:r>
          </a:p>
          <a:p>
            <a:r>
              <a:rPr lang="en-US" dirty="0">
                <a:solidFill>
                  <a:srgbClr val="FF0000"/>
                </a:solidFill>
              </a:rPr>
              <a:t>MMR</a:t>
            </a:r>
            <a:r>
              <a:rPr lang="en-US" dirty="0"/>
              <a:t>: Proof of immunity and/or 2 vaccine doses</a:t>
            </a:r>
          </a:p>
          <a:p>
            <a:r>
              <a:rPr lang="en-US" dirty="0">
                <a:solidFill>
                  <a:srgbClr val="FF0000"/>
                </a:solidFill>
              </a:rPr>
              <a:t>Varicella:  </a:t>
            </a:r>
            <a:r>
              <a:rPr lang="en-US" dirty="0"/>
              <a:t>Proof of immunity and/or 2 vaccine doses</a:t>
            </a:r>
          </a:p>
          <a:p>
            <a:r>
              <a:rPr lang="en-US" dirty="0">
                <a:solidFill>
                  <a:srgbClr val="FF0000"/>
                </a:solidFill>
              </a:rPr>
              <a:t>HBV</a:t>
            </a:r>
            <a:r>
              <a:rPr lang="en-US" dirty="0"/>
              <a:t>:  3 dose series</a:t>
            </a:r>
          </a:p>
          <a:p>
            <a:pPr lvl="1"/>
            <a:r>
              <a:rPr lang="en-US" dirty="0"/>
              <a:t>Titer 1 month after series</a:t>
            </a:r>
          </a:p>
          <a:p>
            <a:pPr lvl="2"/>
            <a:r>
              <a:rPr lang="en-US" dirty="0"/>
              <a:t>Repeat entire series x 1 if titer &lt; 10 IU</a:t>
            </a:r>
          </a:p>
          <a:p>
            <a:pPr lvl="1"/>
            <a:r>
              <a:rPr lang="en-US" dirty="0"/>
              <a:t>No recommendation to screen/recheck titer otherwise</a:t>
            </a:r>
          </a:p>
        </p:txBody>
      </p:sp>
    </p:spTree>
    <p:extLst>
      <p:ext uri="{BB962C8B-B14F-4D97-AF65-F5344CB8AC3E}">
        <p14:creationId xmlns:p14="http://schemas.microsoft.com/office/powerpoint/2010/main" val="424270148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3116" y="223736"/>
            <a:ext cx="8112868" cy="826851"/>
          </a:xfrm>
        </p:spPr>
        <p:txBody>
          <a:bodyPr>
            <a:normAutofit fontScale="90000"/>
          </a:bodyPr>
          <a:lstStyle/>
          <a:p>
            <a:r>
              <a:rPr lang="en-US" sz="6000" dirty="0"/>
              <a:t>HCP</a:t>
            </a:r>
            <a:r>
              <a:rPr lang="en-US" sz="4400" dirty="0"/>
              <a:t>          </a:t>
            </a:r>
            <a:r>
              <a:rPr lang="en-US" sz="2700" dirty="0"/>
              <a:t>TEST YOUR KNOWLEDGE              </a:t>
            </a:r>
            <a:r>
              <a:rPr lang="en-US" sz="4400" dirty="0"/>
              <a:t>Q1</a:t>
            </a:r>
          </a:p>
        </p:txBody>
      </p:sp>
      <p:sp>
        <p:nvSpPr>
          <p:cNvPr id="3" name="Content Placeholder 2"/>
          <p:cNvSpPr>
            <a:spLocks noGrp="1"/>
          </p:cNvSpPr>
          <p:nvPr>
            <p:ph sz="quarter" idx="1"/>
          </p:nvPr>
        </p:nvSpPr>
        <p:spPr>
          <a:xfrm>
            <a:off x="235390" y="1589567"/>
            <a:ext cx="8529765" cy="4572000"/>
          </a:xfrm>
        </p:spPr>
        <p:txBody>
          <a:bodyPr/>
          <a:lstStyle/>
          <a:p>
            <a:pPr marL="0" indent="0">
              <a:buNone/>
            </a:pPr>
            <a:r>
              <a:rPr lang="en-US" sz="2600" dirty="0"/>
              <a:t>John is a 27 year old who is in your office for a screening evaluation prior to starting residency. The most recent sections of his immunization record is shown.  Based on this data, which vaccines do you recommend for him today?</a:t>
            </a:r>
          </a:p>
        </p:txBody>
      </p:sp>
      <p:graphicFrame>
        <p:nvGraphicFramePr>
          <p:cNvPr id="6" name="Table 5"/>
          <p:cNvGraphicFramePr>
            <a:graphicFrameLocks noGrp="1"/>
          </p:cNvGraphicFramePr>
          <p:nvPr/>
        </p:nvGraphicFramePr>
        <p:xfrm>
          <a:off x="439121" y="3287151"/>
          <a:ext cx="6940991" cy="2585720"/>
        </p:xfrm>
        <a:graphic>
          <a:graphicData uri="http://schemas.openxmlformats.org/drawingml/2006/table">
            <a:tbl>
              <a:tblPr firstRow="1" bandRow="1">
                <a:tableStyleId>{5C22544A-7EE6-4342-B048-85BDC9FD1C3A}</a:tableStyleId>
              </a:tblPr>
              <a:tblGrid>
                <a:gridCol w="2313664">
                  <a:extLst>
                    <a:ext uri="{9D8B030D-6E8A-4147-A177-3AD203B41FA5}">
                      <a16:colId xmlns:a16="http://schemas.microsoft.com/office/drawing/2014/main" val="20000"/>
                    </a:ext>
                  </a:extLst>
                </a:gridCol>
                <a:gridCol w="4627327">
                  <a:extLst>
                    <a:ext uri="{9D8B030D-6E8A-4147-A177-3AD203B41FA5}">
                      <a16:colId xmlns:a16="http://schemas.microsoft.com/office/drawing/2014/main" val="20001"/>
                    </a:ext>
                  </a:extLst>
                </a:gridCol>
              </a:tblGrid>
              <a:tr h="370840">
                <a:tc>
                  <a:txBody>
                    <a:bodyPr/>
                    <a:lstStyle/>
                    <a:p>
                      <a:r>
                        <a:rPr lang="en-US" dirty="0"/>
                        <a:t>Vaccine</a:t>
                      </a:r>
                    </a:p>
                  </a:txBody>
                  <a:tcPr/>
                </a:tc>
                <a:tc>
                  <a:txBody>
                    <a:bodyPr/>
                    <a:lstStyle/>
                    <a:p>
                      <a:r>
                        <a:rPr lang="en-US" dirty="0"/>
                        <a:t>Date                       J.</a:t>
                      </a:r>
                      <a:r>
                        <a:rPr lang="en-US" baseline="0" dirty="0"/>
                        <a:t> R. Johns DOB 4/6/1991</a:t>
                      </a:r>
                      <a:endParaRPr lang="en-US" dirty="0"/>
                    </a:p>
                  </a:txBody>
                  <a:tcPr/>
                </a:tc>
                <a:extLst>
                  <a:ext uri="{0D108BD9-81ED-4DB2-BD59-A6C34878D82A}">
                    <a16:rowId xmlns:a16="http://schemas.microsoft.com/office/drawing/2014/main" val="10000"/>
                  </a:ext>
                </a:extLst>
              </a:tr>
              <a:tr h="370840">
                <a:tc>
                  <a:txBody>
                    <a:bodyPr/>
                    <a:lstStyle/>
                    <a:p>
                      <a:r>
                        <a:rPr lang="en-US" dirty="0"/>
                        <a:t>Influenza (IIV)</a:t>
                      </a:r>
                    </a:p>
                  </a:txBody>
                  <a:tcPr/>
                </a:tc>
                <a:tc>
                  <a:txBody>
                    <a:bodyPr/>
                    <a:lstStyle/>
                    <a:p>
                      <a:r>
                        <a:rPr lang="en-US" sz="1600" dirty="0"/>
                        <a:t>9/14/2016,</a:t>
                      </a:r>
                      <a:r>
                        <a:rPr lang="en-US" sz="1600" baseline="0" dirty="0"/>
                        <a:t> </a:t>
                      </a:r>
                      <a:r>
                        <a:rPr lang="en-US" sz="1600" dirty="0"/>
                        <a:t>1/12/2017, 10/14/2018</a:t>
                      </a:r>
                    </a:p>
                  </a:txBody>
                  <a:tcPr/>
                </a:tc>
                <a:extLst>
                  <a:ext uri="{0D108BD9-81ED-4DB2-BD59-A6C34878D82A}">
                    <a16:rowId xmlns:a16="http://schemas.microsoft.com/office/drawing/2014/main" val="10001"/>
                  </a:ext>
                </a:extLst>
              </a:tr>
              <a:tr h="370840">
                <a:tc>
                  <a:txBody>
                    <a:bodyPr/>
                    <a:lstStyle/>
                    <a:p>
                      <a:r>
                        <a:rPr lang="en-US" dirty="0"/>
                        <a:t>MMR</a:t>
                      </a:r>
                    </a:p>
                  </a:txBody>
                  <a:tcPr/>
                </a:tc>
                <a:tc>
                  <a:txBody>
                    <a:bodyPr/>
                    <a:lstStyle/>
                    <a:p>
                      <a:r>
                        <a:rPr lang="en-US" sz="1600" dirty="0"/>
                        <a:t>11/1/1993, 3/2/1999</a:t>
                      </a:r>
                    </a:p>
                  </a:txBody>
                  <a:tcPr/>
                </a:tc>
                <a:extLst>
                  <a:ext uri="{0D108BD9-81ED-4DB2-BD59-A6C34878D82A}">
                    <a16:rowId xmlns:a16="http://schemas.microsoft.com/office/drawing/2014/main" val="10002"/>
                  </a:ext>
                </a:extLst>
              </a:tr>
              <a:tr h="370840">
                <a:tc>
                  <a:txBody>
                    <a:bodyPr/>
                    <a:lstStyle/>
                    <a:p>
                      <a:r>
                        <a:rPr lang="en-US" dirty="0"/>
                        <a:t>VAR</a:t>
                      </a:r>
                    </a:p>
                  </a:txBody>
                  <a:tcPr/>
                </a:tc>
                <a:tc>
                  <a:txBody>
                    <a:bodyPr/>
                    <a:lstStyle/>
                    <a:p>
                      <a:r>
                        <a:rPr lang="en-US" sz="1600" dirty="0"/>
                        <a:t>11/1/1993</a:t>
                      </a:r>
                    </a:p>
                  </a:txBody>
                  <a:tcPr/>
                </a:tc>
                <a:extLst>
                  <a:ext uri="{0D108BD9-81ED-4DB2-BD59-A6C34878D82A}">
                    <a16:rowId xmlns:a16="http://schemas.microsoft.com/office/drawing/2014/main" val="10003"/>
                  </a:ext>
                </a:extLst>
              </a:tr>
              <a:tr h="370840">
                <a:tc>
                  <a:txBody>
                    <a:bodyPr/>
                    <a:lstStyle/>
                    <a:p>
                      <a:r>
                        <a:rPr lang="en-US" dirty="0" err="1"/>
                        <a:t>Tdap</a:t>
                      </a:r>
                      <a:endParaRPr lang="en-US" dirty="0"/>
                    </a:p>
                  </a:txBody>
                  <a:tcPr/>
                </a:tc>
                <a:tc>
                  <a:txBody>
                    <a:bodyPr/>
                    <a:lstStyle/>
                    <a:p>
                      <a:r>
                        <a:rPr lang="en-US" sz="1600" dirty="0"/>
                        <a:t>11/2/1999, 2/14/2008</a:t>
                      </a:r>
                    </a:p>
                  </a:txBody>
                  <a:tcPr/>
                </a:tc>
                <a:extLst>
                  <a:ext uri="{0D108BD9-81ED-4DB2-BD59-A6C34878D82A}">
                    <a16:rowId xmlns:a16="http://schemas.microsoft.com/office/drawing/2014/main" val="10004"/>
                  </a:ext>
                </a:extLst>
              </a:tr>
              <a:tr h="185420">
                <a:tc>
                  <a:txBody>
                    <a:bodyPr/>
                    <a:lstStyle/>
                    <a:p>
                      <a:r>
                        <a:rPr lang="en-US" dirty="0"/>
                        <a:t>Hepatitis</a:t>
                      </a:r>
                      <a:r>
                        <a:rPr lang="en-US" baseline="0" dirty="0"/>
                        <a:t> B</a:t>
                      </a:r>
                      <a:endParaRPr lang="en-US" dirty="0"/>
                    </a:p>
                  </a:txBody>
                  <a:tcPr/>
                </a:tc>
                <a:tc>
                  <a:txBody>
                    <a:bodyPr/>
                    <a:lstStyle/>
                    <a:p>
                      <a:r>
                        <a:rPr lang="en-US" sz="1600" dirty="0"/>
                        <a:t>10/4/1995, 12/6/1995,</a:t>
                      </a:r>
                      <a:r>
                        <a:rPr lang="en-US" sz="1600" baseline="0" dirty="0"/>
                        <a:t> 6/6/1996</a:t>
                      </a:r>
                      <a:endParaRPr lang="en-US" sz="1600" dirty="0"/>
                    </a:p>
                  </a:txBody>
                  <a:tcPr/>
                </a:tc>
                <a:extLst>
                  <a:ext uri="{0D108BD9-81ED-4DB2-BD59-A6C34878D82A}">
                    <a16:rowId xmlns:a16="http://schemas.microsoft.com/office/drawing/2014/main" val="10005"/>
                  </a:ext>
                </a:extLst>
              </a:tr>
              <a:tr h="185420">
                <a:tc>
                  <a:txBody>
                    <a:bodyPr/>
                    <a:lstStyle/>
                    <a:p>
                      <a:r>
                        <a:rPr lang="en-US" dirty="0"/>
                        <a:t>MCV4</a:t>
                      </a:r>
                    </a:p>
                  </a:txBody>
                  <a:tcPr/>
                </a:tc>
                <a:tc>
                  <a:txBody>
                    <a:bodyPr/>
                    <a:lstStyle/>
                    <a:p>
                      <a:r>
                        <a:rPr lang="en-US" sz="1600" dirty="0"/>
                        <a:t>6/1/2009, 8/18/2009</a:t>
                      </a:r>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7547144" y="3594226"/>
            <a:ext cx="1519035" cy="1754326"/>
          </a:xfrm>
          <a:prstGeom prst="rect">
            <a:avLst/>
          </a:prstGeom>
          <a:solidFill>
            <a:srgbClr val="2EB135"/>
          </a:solidFill>
        </p:spPr>
        <p:txBody>
          <a:bodyPr wrap="square" rtlCol="0">
            <a:spAutoFit/>
          </a:bodyPr>
          <a:lstStyle/>
          <a:p>
            <a:r>
              <a:rPr lang="en-US" dirty="0" err="1"/>
              <a:t>Tdap</a:t>
            </a:r>
            <a:r>
              <a:rPr lang="en-US" dirty="0"/>
              <a:t>, Varicella,</a:t>
            </a:r>
          </a:p>
          <a:p>
            <a:r>
              <a:rPr lang="en-US" dirty="0"/>
              <a:t>(If 2019 or later influenza season= Influenza)</a:t>
            </a:r>
          </a:p>
        </p:txBody>
      </p:sp>
      <p:sp>
        <p:nvSpPr>
          <p:cNvPr id="8" name="Rectangle 7"/>
          <p:cNvSpPr/>
          <p:nvPr/>
        </p:nvSpPr>
        <p:spPr>
          <a:xfrm>
            <a:off x="7547144" y="3489052"/>
            <a:ext cx="1519034" cy="2007857"/>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Remove cover for correct answer(s)</a:t>
            </a:r>
          </a:p>
        </p:txBody>
      </p:sp>
    </p:spTree>
    <p:extLst>
      <p:ext uri="{BB962C8B-B14F-4D97-AF65-F5344CB8AC3E}">
        <p14:creationId xmlns:p14="http://schemas.microsoft.com/office/powerpoint/2010/main" val="17496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03116" y="223736"/>
            <a:ext cx="8112868" cy="826851"/>
          </a:xfrm>
        </p:spPr>
        <p:txBody>
          <a:bodyPr>
            <a:normAutofit fontScale="90000"/>
          </a:bodyPr>
          <a:lstStyle/>
          <a:p>
            <a:r>
              <a:rPr lang="en-US" sz="6000" dirty="0"/>
              <a:t>HCP</a:t>
            </a:r>
            <a:r>
              <a:rPr lang="en-US" sz="4400" dirty="0"/>
              <a:t>          </a:t>
            </a:r>
            <a:r>
              <a:rPr lang="en-US" sz="2700" dirty="0"/>
              <a:t>TEST YOUR KNOWLEDGE              </a:t>
            </a:r>
            <a:r>
              <a:rPr lang="en-US" sz="4400" dirty="0"/>
              <a:t>Q2</a:t>
            </a:r>
          </a:p>
        </p:txBody>
      </p:sp>
      <p:sp>
        <p:nvSpPr>
          <p:cNvPr id="3" name="Content Placeholder 2"/>
          <p:cNvSpPr>
            <a:spLocks noGrp="1"/>
          </p:cNvSpPr>
          <p:nvPr>
            <p:ph sz="quarter" idx="1"/>
          </p:nvPr>
        </p:nvSpPr>
        <p:spPr>
          <a:xfrm>
            <a:off x="126748" y="1499032"/>
            <a:ext cx="8908609" cy="4572000"/>
          </a:xfrm>
        </p:spPr>
        <p:txBody>
          <a:bodyPr/>
          <a:lstStyle/>
          <a:p>
            <a:pPr marL="0" indent="0">
              <a:buNone/>
            </a:pPr>
            <a:r>
              <a:rPr lang="en-US" sz="2600" dirty="0"/>
              <a:t>One of your interns sticks his head into the work room and tells you that he stepped on a hypodermic needle (which then punctured his foot) in the parking lot when walking to his car last night after he ‘got off short call.’  He cleaned the wound and denies any symptoms today.  You insist that he be evaluated immediately by employee health. </a:t>
            </a:r>
          </a:p>
          <a:p>
            <a:pPr marL="0" indent="0">
              <a:buNone/>
            </a:pPr>
            <a:r>
              <a:rPr lang="en-US" sz="2600" dirty="0"/>
              <a:t>He received </a:t>
            </a:r>
            <a:r>
              <a:rPr lang="en-US" sz="2600" dirty="0" err="1"/>
              <a:t>Tdap</a:t>
            </a:r>
            <a:r>
              <a:rPr lang="en-US" sz="2600" dirty="0"/>
              <a:t> ~10 years ago; completed HBV immunization (and had + confirmatory </a:t>
            </a:r>
            <a:r>
              <a:rPr lang="en-US" sz="2600" dirty="0" err="1"/>
              <a:t>HBsAb</a:t>
            </a:r>
            <a:r>
              <a:rPr lang="en-US" sz="2600" dirty="0"/>
              <a:t> titer early this year).</a:t>
            </a:r>
          </a:p>
          <a:p>
            <a:pPr marL="0" indent="0">
              <a:buNone/>
            </a:pPr>
            <a:r>
              <a:rPr lang="en-US" sz="2600" dirty="0"/>
              <a:t>What do you recommend </a:t>
            </a:r>
            <a:r>
              <a:rPr lang="en-US" sz="2600" u="sng" dirty="0"/>
              <a:t>re: immunization</a:t>
            </a:r>
            <a:r>
              <a:rPr lang="en-US" sz="2600" dirty="0"/>
              <a:t>?</a:t>
            </a:r>
          </a:p>
        </p:txBody>
      </p:sp>
      <p:sp>
        <p:nvSpPr>
          <p:cNvPr id="4" name="TextBox 3"/>
          <p:cNvSpPr txBox="1"/>
          <p:nvPr/>
        </p:nvSpPr>
        <p:spPr>
          <a:xfrm>
            <a:off x="3197415" y="5701700"/>
            <a:ext cx="2924269" cy="369332"/>
          </a:xfrm>
          <a:prstGeom prst="rect">
            <a:avLst/>
          </a:prstGeom>
          <a:solidFill>
            <a:srgbClr val="2EB135"/>
          </a:solidFill>
        </p:spPr>
        <p:txBody>
          <a:bodyPr wrap="square" rtlCol="0">
            <a:spAutoFit/>
          </a:bodyPr>
          <a:lstStyle/>
          <a:p>
            <a:r>
              <a:rPr lang="en-US" dirty="0"/>
              <a:t>Td vaccination</a:t>
            </a:r>
          </a:p>
        </p:txBody>
      </p:sp>
      <p:sp>
        <p:nvSpPr>
          <p:cNvPr id="5" name="Rectangle 4"/>
          <p:cNvSpPr/>
          <p:nvPr/>
        </p:nvSpPr>
        <p:spPr>
          <a:xfrm>
            <a:off x="3030781" y="5594536"/>
            <a:ext cx="3813242" cy="583660"/>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63646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790" y="189324"/>
            <a:ext cx="6364941" cy="914400"/>
          </a:xfrm>
        </p:spPr>
        <p:txBody>
          <a:bodyPr/>
          <a:lstStyle/>
          <a:p>
            <a:r>
              <a:rPr lang="en-US" dirty="0">
                <a:solidFill>
                  <a:srgbClr val="007C66"/>
                </a:solidFill>
              </a:rPr>
              <a:t>Adult Vaccine Groups</a:t>
            </a:r>
          </a:p>
        </p:txBody>
      </p:sp>
      <p:graphicFrame>
        <p:nvGraphicFramePr>
          <p:cNvPr id="11" name="Table 10"/>
          <p:cNvGraphicFramePr>
            <a:graphicFrameLocks noGrp="1"/>
          </p:cNvGraphicFramePr>
          <p:nvPr/>
        </p:nvGraphicFramePr>
        <p:xfrm>
          <a:off x="399393" y="1638425"/>
          <a:ext cx="8439806" cy="4104721"/>
        </p:xfrm>
        <a:graphic>
          <a:graphicData uri="http://schemas.openxmlformats.org/drawingml/2006/table">
            <a:tbl>
              <a:tblPr firstRow="1" bandRow="1">
                <a:tableStyleId>{5C22544A-7EE6-4342-B048-85BDC9FD1C3A}</a:tableStyleId>
              </a:tblPr>
              <a:tblGrid>
                <a:gridCol w="3762704">
                  <a:extLst>
                    <a:ext uri="{9D8B030D-6E8A-4147-A177-3AD203B41FA5}">
                      <a16:colId xmlns:a16="http://schemas.microsoft.com/office/drawing/2014/main" val="3776825368"/>
                    </a:ext>
                  </a:extLst>
                </a:gridCol>
                <a:gridCol w="4677102">
                  <a:extLst>
                    <a:ext uri="{9D8B030D-6E8A-4147-A177-3AD203B41FA5}">
                      <a16:colId xmlns:a16="http://schemas.microsoft.com/office/drawing/2014/main" val="3859002845"/>
                    </a:ext>
                  </a:extLst>
                </a:gridCol>
              </a:tblGrid>
              <a:tr h="482411">
                <a:tc>
                  <a:txBody>
                    <a:bodyPr/>
                    <a:lstStyle/>
                    <a:p>
                      <a:pPr algn="ctr"/>
                      <a:r>
                        <a:rPr lang="en-US" sz="2400" dirty="0"/>
                        <a:t>“All Adults</a:t>
                      </a:r>
                    </a:p>
                  </a:txBody>
                  <a:tcPr/>
                </a:tc>
                <a:tc>
                  <a:txBody>
                    <a:bodyPr/>
                    <a:lstStyle/>
                    <a:p>
                      <a:pPr algn="ctr"/>
                      <a:r>
                        <a:rPr lang="en-US" sz="2400" dirty="0"/>
                        <a:t>“Risk-Based”</a:t>
                      </a:r>
                    </a:p>
                  </a:txBody>
                  <a:tcPr/>
                </a:tc>
                <a:extLst>
                  <a:ext uri="{0D108BD9-81ED-4DB2-BD59-A6C34878D82A}">
                    <a16:rowId xmlns:a16="http://schemas.microsoft.com/office/drawing/2014/main" val="44038466"/>
                  </a:ext>
                </a:extLst>
              </a:tr>
              <a:tr h="489112">
                <a:tc>
                  <a:txBody>
                    <a:bodyPr/>
                    <a:lstStyle/>
                    <a:p>
                      <a:pPr marL="285750" indent="-285750">
                        <a:buFont typeface="Arial" panose="020B0604020202020204" pitchFamily="34" charset="0"/>
                        <a:buChar char="•"/>
                      </a:pPr>
                      <a:r>
                        <a:rPr lang="en-US" dirty="0"/>
                        <a:t>Influenza</a:t>
                      </a:r>
                    </a:p>
                  </a:txBody>
                  <a:tcPr/>
                </a:tc>
                <a:tc>
                  <a:txBody>
                    <a:bodyPr/>
                    <a:lstStyle/>
                    <a:p>
                      <a:pPr marL="285750" indent="-285750">
                        <a:buFont typeface="Arial" panose="020B0604020202020204" pitchFamily="34" charset="0"/>
                        <a:buChar char="•"/>
                      </a:pPr>
                      <a:r>
                        <a:rPr lang="en-US" dirty="0"/>
                        <a:t>HPV</a:t>
                      </a:r>
                    </a:p>
                  </a:txBody>
                  <a:tcPr/>
                </a:tc>
                <a:extLst>
                  <a:ext uri="{0D108BD9-81ED-4DB2-BD59-A6C34878D82A}">
                    <a16:rowId xmlns:a16="http://schemas.microsoft.com/office/drawing/2014/main" val="1769763423"/>
                  </a:ext>
                </a:extLst>
              </a:tr>
              <a:tr h="711321">
                <a:tc>
                  <a:txBody>
                    <a:bodyPr/>
                    <a:lstStyle/>
                    <a:p>
                      <a:pPr marL="285750" indent="-285750">
                        <a:buFont typeface="Arial" panose="020B0604020202020204" pitchFamily="34" charset="0"/>
                        <a:buChar char="•"/>
                      </a:pPr>
                      <a:r>
                        <a:rPr lang="en-US" dirty="0"/>
                        <a:t>Pneumococcal</a:t>
                      </a:r>
                    </a:p>
                    <a:p>
                      <a:pPr marL="0" indent="0">
                        <a:buFont typeface="Arial" panose="020B0604020202020204" pitchFamily="34" charset="0"/>
                        <a:buNone/>
                      </a:pPr>
                      <a:r>
                        <a:rPr lang="en-US" baseline="0" dirty="0"/>
                        <a:t>     [PCV13, PPSV23]</a:t>
                      </a:r>
                      <a:endParaRPr lang="en-US" dirty="0"/>
                    </a:p>
                  </a:txBody>
                  <a:tcPr/>
                </a:tc>
                <a:tc>
                  <a:txBody>
                    <a:bodyPr/>
                    <a:lstStyle/>
                    <a:p>
                      <a:pPr marL="285750" indent="-285750">
                        <a:buFont typeface="Arial" panose="020B0604020202020204" pitchFamily="34" charset="0"/>
                        <a:buChar char="•"/>
                      </a:pPr>
                      <a:r>
                        <a:rPr lang="en-US" dirty="0"/>
                        <a:t>MMR</a:t>
                      </a:r>
                    </a:p>
                  </a:txBody>
                  <a:tcPr/>
                </a:tc>
                <a:extLst>
                  <a:ext uri="{0D108BD9-81ED-4DB2-BD59-A6C34878D82A}">
                    <a16:rowId xmlns:a16="http://schemas.microsoft.com/office/drawing/2014/main" val="2626534453"/>
                  </a:ext>
                </a:extLst>
              </a:tr>
              <a:tr h="489112">
                <a:tc>
                  <a:txBody>
                    <a:bodyPr/>
                    <a:lstStyle/>
                    <a:p>
                      <a:pPr marL="285750" indent="-285750">
                        <a:buFont typeface="Arial" panose="020B0604020202020204" pitchFamily="34" charset="0"/>
                        <a:buChar char="•"/>
                      </a:pPr>
                      <a:r>
                        <a:rPr lang="en-US" dirty="0" err="1"/>
                        <a:t>Tdap</a:t>
                      </a:r>
                      <a:endParaRPr lang="en-US" dirty="0"/>
                    </a:p>
                  </a:txBody>
                  <a:tcPr/>
                </a:tc>
                <a:tc>
                  <a:txBody>
                    <a:bodyPr/>
                    <a:lstStyle/>
                    <a:p>
                      <a:pPr marL="285750" indent="-285750">
                        <a:buFont typeface="Arial" panose="020B0604020202020204" pitchFamily="34" charset="0"/>
                        <a:buChar char="•"/>
                      </a:pPr>
                      <a:r>
                        <a:rPr lang="en-US" dirty="0"/>
                        <a:t>Varicella</a:t>
                      </a:r>
                    </a:p>
                  </a:txBody>
                  <a:tcPr/>
                </a:tc>
                <a:extLst>
                  <a:ext uri="{0D108BD9-81ED-4DB2-BD59-A6C34878D82A}">
                    <a16:rowId xmlns:a16="http://schemas.microsoft.com/office/drawing/2014/main" val="2139673772"/>
                  </a:ext>
                </a:extLst>
              </a:tr>
              <a:tr h="954541">
                <a:tc>
                  <a:txBody>
                    <a:bodyPr/>
                    <a:lstStyle/>
                    <a:p>
                      <a:pPr marL="285750" indent="-285750">
                        <a:buFont typeface="Arial" panose="020B0604020202020204" pitchFamily="34" charset="0"/>
                        <a:buChar char="•"/>
                      </a:pPr>
                      <a:r>
                        <a:rPr lang="en-US" dirty="0"/>
                        <a:t>Zoster</a:t>
                      </a:r>
                    </a:p>
                  </a:txBody>
                  <a:tcPr/>
                </a:tc>
                <a:tc>
                  <a:txBody>
                    <a:bodyPr/>
                    <a:lstStyle/>
                    <a:p>
                      <a:pPr marL="285750" indent="-285750">
                        <a:buFont typeface="Arial" panose="020B0604020202020204" pitchFamily="34" charset="0"/>
                        <a:buChar char="•"/>
                      </a:pPr>
                      <a:r>
                        <a:rPr lang="en-US" dirty="0"/>
                        <a:t>Meningococcal</a:t>
                      </a:r>
                    </a:p>
                    <a:p>
                      <a:pPr marL="0" indent="0">
                        <a:buFont typeface="Arial" panose="020B0604020202020204" pitchFamily="34" charset="0"/>
                        <a:buNone/>
                      </a:pPr>
                      <a:r>
                        <a:rPr lang="en-US" baseline="0" dirty="0"/>
                        <a:t>       Quad [MCV4, MPSV4]</a:t>
                      </a:r>
                    </a:p>
                    <a:p>
                      <a:pPr marL="0" indent="0">
                        <a:buFont typeface="Arial" panose="020B0604020202020204" pitchFamily="34" charset="0"/>
                        <a:buNone/>
                      </a:pPr>
                      <a:r>
                        <a:rPr lang="en-US" baseline="0" dirty="0"/>
                        <a:t>        </a:t>
                      </a:r>
                      <a:r>
                        <a:rPr lang="en-US" baseline="0" dirty="0" err="1"/>
                        <a:t>MenB</a:t>
                      </a:r>
                      <a:endParaRPr lang="en-US" dirty="0"/>
                    </a:p>
                  </a:txBody>
                  <a:tcPr/>
                </a:tc>
                <a:extLst>
                  <a:ext uri="{0D108BD9-81ED-4DB2-BD59-A6C34878D82A}">
                    <a16:rowId xmlns:a16="http://schemas.microsoft.com/office/drawing/2014/main" val="3795641191"/>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A</a:t>
                      </a:r>
                    </a:p>
                  </a:txBody>
                  <a:tcPr/>
                </a:tc>
                <a:extLst>
                  <a:ext uri="{0D108BD9-81ED-4DB2-BD59-A6C34878D82A}">
                    <a16:rowId xmlns:a16="http://schemas.microsoft.com/office/drawing/2014/main" val="3965665180"/>
                  </a:ext>
                </a:extLst>
              </a:tr>
              <a:tr h="489112">
                <a:tc>
                  <a:txBody>
                    <a:bodyPr/>
                    <a:lstStyle/>
                    <a:p>
                      <a:endParaRPr lang="en-US"/>
                    </a:p>
                  </a:txBody>
                  <a:tcPr/>
                </a:tc>
                <a:tc>
                  <a:txBody>
                    <a:bodyPr/>
                    <a:lstStyle/>
                    <a:p>
                      <a:pPr marL="285750" indent="-285750">
                        <a:buFont typeface="Arial" panose="020B0604020202020204" pitchFamily="34" charset="0"/>
                        <a:buChar char="•"/>
                      </a:pPr>
                      <a:r>
                        <a:rPr lang="en-US" dirty="0"/>
                        <a:t>Hepatitis B</a:t>
                      </a:r>
                    </a:p>
                  </a:txBody>
                  <a:tcPr/>
                </a:tc>
                <a:extLst>
                  <a:ext uri="{0D108BD9-81ED-4DB2-BD59-A6C34878D82A}">
                    <a16:rowId xmlns:a16="http://schemas.microsoft.com/office/drawing/2014/main" val="345767422"/>
                  </a:ext>
                </a:extLst>
              </a:tr>
            </a:tbl>
          </a:graphicData>
        </a:graphic>
      </p:graphicFrame>
    </p:spTree>
    <p:custDataLst>
      <p:tags r:id="rId1"/>
    </p:custDataLst>
    <p:extLst>
      <p:ext uri="{BB962C8B-B14F-4D97-AF65-F5344CB8AC3E}">
        <p14:creationId xmlns:p14="http://schemas.microsoft.com/office/powerpoint/2010/main" val="903451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29985"/>
            <a:ext cx="8153400" cy="990600"/>
          </a:xfrm>
        </p:spPr>
        <p:txBody>
          <a:bodyPr/>
          <a:lstStyle/>
          <a:p>
            <a:r>
              <a:rPr lang="en-US" dirty="0"/>
              <a:t>Case 3</a:t>
            </a:r>
          </a:p>
        </p:txBody>
      </p:sp>
      <p:sp>
        <p:nvSpPr>
          <p:cNvPr id="3" name="Content Placeholder 2"/>
          <p:cNvSpPr>
            <a:spLocks noGrp="1"/>
          </p:cNvSpPr>
          <p:nvPr>
            <p:ph sz="quarter" idx="1"/>
          </p:nvPr>
        </p:nvSpPr>
        <p:spPr>
          <a:xfrm>
            <a:off x="116733" y="1545541"/>
            <a:ext cx="5725816" cy="4572000"/>
          </a:xfrm>
        </p:spPr>
        <p:txBody>
          <a:bodyPr/>
          <a:lstStyle/>
          <a:p>
            <a:r>
              <a:rPr lang="en-US" dirty="0"/>
              <a:t>Christine Pulaski is a 32 year old pregnant woman with no significant past medical history who presents for a prenatal visit in her first trimester.</a:t>
            </a:r>
          </a:p>
          <a:p>
            <a:r>
              <a:rPr lang="en-US" dirty="0"/>
              <a:t>Which vaccinations should she receive during pregnancy? Which vaccinations are contraindicated?</a:t>
            </a:r>
          </a:p>
        </p:txBody>
      </p:sp>
      <p:pic>
        <p:nvPicPr>
          <p:cNvPr id="4" name="Picture 3"/>
          <p:cNvPicPr>
            <a:picLocks noChangeAspect="1"/>
          </p:cNvPicPr>
          <p:nvPr/>
        </p:nvPicPr>
        <p:blipFill rotWithShape="1">
          <a:blip r:embed="rId3"/>
          <a:srcRect l="7344" r="12991"/>
          <a:stretch/>
        </p:blipFill>
        <p:spPr>
          <a:xfrm>
            <a:off x="5932850" y="1753838"/>
            <a:ext cx="3099774" cy="2918252"/>
          </a:xfrm>
          <a:prstGeom prst="rect">
            <a:avLst/>
          </a:prstGeom>
        </p:spPr>
      </p:pic>
      <p:sp>
        <p:nvSpPr>
          <p:cNvPr id="5" name="TextBox 4"/>
          <p:cNvSpPr txBox="1"/>
          <p:nvPr/>
        </p:nvSpPr>
        <p:spPr>
          <a:xfrm>
            <a:off x="1177048" y="5235471"/>
            <a:ext cx="7363838" cy="923330"/>
          </a:xfrm>
          <a:prstGeom prst="rect">
            <a:avLst/>
          </a:prstGeom>
          <a:solidFill>
            <a:srgbClr val="2EB135"/>
          </a:solidFill>
        </p:spPr>
        <p:txBody>
          <a:bodyPr wrap="square" rtlCol="0">
            <a:spAutoFit/>
          </a:bodyPr>
          <a:lstStyle/>
          <a:p>
            <a:r>
              <a:rPr lang="en-US" dirty="0"/>
              <a:t>Receive:  Influenza (NOW), Hepatitis A, B (if not immune, other risk conditions present), </a:t>
            </a:r>
            <a:r>
              <a:rPr lang="en-US" dirty="0" err="1"/>
              <a:t>Tdap</a:t>
            </a:r>
            <a:r>
              <a:rPr lang="en-US" dirty="0"/>
              <a:t> (27-35 weeks)</a:t>
            </a:r>
          </a:p>
          <a:p>
            <a:r>
              <a:rPr lang="en-US" dirty="0">
                <a:solidFill>
                  <a:srgbClr val="FF0000"/>
                </a:solidFill>
              </a:rPr>
              <a:t>Contraindicated:  Live virus vaccines (LAIV, MMR, VAR, ZVL =Live Zoster)</a:t>
            </a:r>
          </a:p>
        </p:txBody>
      </p:sp>
      <p:sp>
        <p:nvSpPr>
          <p:cNvPr id="6" name="Rectangle 5"/>
          <p:cNvSpPr/>
          <p:nvPr/>
        </p:nvSpPr>
        <p:spPr>
          <a:xfrm>
            <a:off x="1177048" y="5235471"/>
            <a:ext cx="7363837" cy="923330"/>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4752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6">
                                            <p:txEl>
                                              <p:pRg st="0" end="0"/>
                                            </p:txEl>
                                          </p:spTgt>
                                        </p:tgtEl>
                                      </p:cBhvr>
                                    </p:animEffect>
                                    <p:set>
                                      <p:cBhvr>
                                        <p:cTn id="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Vaccinology: Part 3</a:t>
            </a:r>
          </a:p>
        </p:txBody>
      </p:sp>
      <p:sp>
        <p:nvSpPr>
          <p:cNvPr id="3" name="Content Placeholder 2"/>
          <p:cNvSpPr>
            <a:spLocks noGrp="1"/>
          </p:cNvSpPr>
          <p:nvPr>
            <p:ph sz="quarter" idx="1"/>
          </p:nvPr>
        </p:nvSpPr>
        <p:spPr/>
        <p:txBody>
          <a:bodyPr/>
          <a:lstStyle/>
          <a:p>
            <a:r>
              <a:rPr lang="en-US" dirty="0"/>
              <a:t>Vaccination of Pregnant Women</a:t>
            </a:r>
          </a:p>
          <a:p>
            <a:r>
              <a:rPr lang="en-US" dirty="0"/>
              <a:t>Zoster </a:t>
            </a:r>
          </a:p>
        </p:txBody>
      </p:sp>
    </p:spTree>
    <p:extLst>
      <p:ext uri="{BB962C8B-B14F-4D97-AF65-F5344CB8AC3E}">
        <p14:creationId xmlns:p14="http://schemas.microsoft.com/office/powerpoint/2010/main" val="506075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and Vaccination</a:t>
            </a:r>
          </a:p>
        </p:txBody>
      </p:sp>
      <p:sp>
        <p:nvSpPr>
          <p:cNvPr id="3" name="Content Placeholder 2"/>
          <p:cNvSpPr>
            <a:spLocks noGrp="1"/>
          </p:cNvSpPr>
          <p:nvPr>
            <p:ph sz="quarter" idx="1"/>
          </p:nvPr>
        </p:nvSpPr>
        <p:spPr>
          <a:xfrm>
            <a:off x="241925" y="1453765"/>
            <a:ext cx="8717611" cy="4572000"/>
          </a:xfrm>
        </p:spPr>
        <p:txBody>
          <a:bodyPr/>
          <a:lstStyle/>
          <a:p>
            <a:r>
              <a:rPr lang="en-US" dirty="0"/>
              <a:t>Pregnant women at very high risk for Influenza M&amp;M</a:t>
            </a:r>
          </a:p>
          <a:p>
            <a:r>
              <a:rPr lang="en-US" dirty="0"/>
              <a:t>Prenatal </a:t>
            </a:r>
            <a:r>
              <a:rPr lang="en-US" dirty="0" err="1"/>
              <a:t>Tdap</a:t>
            </a:r>
            <a:r>
              <a:rPr lang="en-US" dirty="0"/>
              <a:t> vaccine</a:t>
            </a:r>
          </a:p>
          <a:p>
            <a:pPr lvl="1"/>
            <a:r>
              <a:rPr lang="en-US" dirty="0"/>
              <a:t>Passive antibody transfer to fetus, highest 3d trimester</a:t>
            </a:r>
          </a:p>
          <a:p>
            <a:pPr lvl="1"/>
            <a:r>
              <a:rPr lang="en-US" dirty="0"/>
              <a:t>Protect highest risk population: Infants</a:t>
            </a:r>
          </a:p>
          <a:p>
            <a:pPr lvl="1"/>
            <a:r>
              <a:rPr lang="en-US" dirty="0"/>
              <a:t>No demonstrated risk to mother or infant</a:t>
            </a:r>
          </a:p>
          <a:p>
            <a:r>
              <a:rPr lang="en-US" dirty="0"/>
              <a:t>Inactivated vaccines safe, effective in pregnancy</a:t>
            </a:r>
          </a:p>
          <a:p>
            <a:pPr lvl="1"/>
            <a:r>
              <a:rPr lang="en-US" dirty="0"/>
              <a:t>Although HPV not recommended, no evidence of harm</a:t>
            </a:r>
          </a:p>
          <a:p>
            <a:pPr lvl="1"/>
            <a:r>
              <a:rPr lang="en-US" dirty="0"/>
              <a:t>HAV, HBV vaccines can be admin. if needed </a:t>
            </a:r>
          </a:p>
          <a:p>
            <a:pPr lvl="1"/>
            <a:r>
              <a:rPr lang="en-US" dirty="0"/>
              <a:t>Live virus vaccines contraindicated [</a:t>
            </a:r>
            <a:r>
              <a:rPr lang="en-US" sz="2400" dirty="0"/>
              <a:t>MMR, VAR, ZVL, LAIV</a:t>
            </a:r>
            <a:r>
              <a:rPr lang="en-US" dirty="0"/>
              <a:t>]</a:t>
            </a:r>
          </a:p>
          <a:p>
            <a:pPr lvl="1"/>
            <a:endParaRPr lang="en-US" dirty="0"/>
          </a:p>
        </p:txBody>
      </p:sp>
    </p:spTree>
    <p:extLst>
      <p:ext uri="{BB962C8B-B14F-4D97-AF65-F5344CB8AC3E}">
        <p14:creationId xmlns:p14="http://schemas.microsoft.com/office/powerpoint/2010/main" val="361242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830369489"/>
              </p:ext>
            </p:extLst>
          </p:nvPr>
        </p:nvGraphicFramePr>
        <p:xfrm>
          <a:off x="503581" y="1537251"/>
          <a:ext cx="8095878" cy="3486098"/>
        </p:xfrm>
        <a:graphic>
          <a:graphicData uri="http://schemas.openxmlformats.org/drawingml/2006/table">
            <a:tbl>
              <a:tblPr firstRow="1" bandRow="1">
                <a:tableStyleId>{5C22544A-7EE6-4342-B048-85BDC9FD1C3A}</a:tableStyleId>
              </a:tblPr>
              <a:tblGrid>
                <a:gridCol w="5792702">
                  <a:extLst>
                    <a:ext uri="{9D8B030D-6E8A-4147-A177-3AD203B41FA5}">
                      <a16:colId xmlns:a16="http://schemas.microsoft.com/office/drawing/2014/main" val="20000"/>
                    </a:ext>
                  </a:extLst>
                </a:gridCol>
                <a:gridCol w="2303176">
                  <a:extLst>
                    <a:ext uri="{9D8B030D-6E8A-4147-A177-3AD203B41FA5}">
                      <a16:colId xmlns:a16="http://schemas.microsoft.com/office/drawing/2014/main" val="20001"/>
                    </a:ext>
                  </a:extLst>
                </a:gridCol>
              </a:tblGrid>
              <a:tr h="49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Vaccine [Population]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Rate</a:t>
                      </a:r>
                    </a:p>
                  </a:txBody>
                  <a:tcPr/>
                </a:tc>
                <a:extLst>
                  <a:ext uri="{0D108BD9-81ED-4DB2-BD59-A6C34878D82A}">
                    <a16:rowId xmlns:a16="http://schemas.microsoft.com/office/drawing/2014/main" val="10000"/>
                  </a:ext>
                </a:extLst>
              </a:tr>
              <a:tr h="498014">
                <a:tc>
                  <a:txBody>
                    <a:bodyPr/>
                    <a:lstStyle/>
                    <a:p>
                      <a:r>
                        <a:rPr lang="en-US" sz="2400" b="1" dirty="0">
                          <a:latin typeface="Calibri" pitchFamily="34" charset="0"/>
                        </a:rPr>
                        <a:t>Pneumococcal [&gt;65 years]</a:t>
                      </a:r>
                    </a:p>
                  </a:txBody>
                  <a:tcPr/>
                </a:tc>
                <a:tc>
                  <a:txBody>
                    <a:bodyPr/>
                    <a:lstStyle/>
                    <a:p>
                      <a:pPr algn="ctr"/>
                      <a:endParaRPr lang="en-US" sz="2400" dirty="0">
                        <a:latin typeface="Calibri" pitchFamily="34" charset="0"/>
                      </a:endParaRPr>
                    </a:p>
                  </a:txBody>
                  <a:tcPr/>
                </a:tc>
                <a:extLst>
                  <a:ext uri="{0D108BD9-81ED-4DB2-BD59-A6C34878D82A}">
                    <a16:rowId xmlns:a16="http://schemas.microsoft.com/office/drawing/2014/main" val="10001"/>
                  </a:ext>
                </a:extLst>
              </a:tr>
              <a:tr h="498014">
                <a:tc>
                  <a:txBody>
                    <a:bodyPr/>
                    <a:lstStyle/>
                    <a:p>
                      <a:r>
                        <a:rPr lang="en-US" sz="2400" dirty="0">
                          <a:latin typeface="Calibri" pitchFamily="34" charset="0"/>
                        </a:rPr>
                        <a:t>All Adults</a:t>
                      </a:r>
                    </a:p>
                  </a:txBody>
                  <a:tcPr/>
                </a:tc>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69.0</a:t>
                      </a:r>
                    </a:p>
                  </a:txBody>
                  <a:tcPr marL="9525" marR="9525" marT="9525" marB="0" anchor="ctr"/>
                </a:tc>
                <a:extLst>
                  <a:ext uri="{0D108BD9-81ED-4DB2-BD59-A6C34878D82A}">
                    <a16:rowId xmlns:a16="http://schemas.microsoft.com/office/drawing/2014/main" val="10002"/>
                  </a:ext>
                </a:extLst>
              </a:tr>
              <a:tr h="498014">
                <a:tc>
                  <a:txBody>
                    <a:bodyPr/>
                    <a:lstStyle/>
                    <a:p>
                      <a:r>
                        <a:rPr lang="en-US" sz="2400" dirty="0">
                          <a:latin typeface="Calibri" pitchFamily="34" charset="0"/>
                        </a:rPr>
                        <a:t>    White</a:t>
                      </a:r>
                    </a:p>
                  </a:txBody>
                  <a:tcPr/>
                </a:tc>
                <a:tc>
                  <a:txBody>
                    <a:bodyPr/>
                    <a:lstStyle/>
                    <a:p>
                      <a:pPr algn="l" fontAlgn="ctr"/>
                      <a:r>
                        <a:rPr lang="en-US" sz="2400" b="0" i="0" u="none" strike="noStrike">
                          <a:solidFill>
                            <a:srgbClr val="000000"/>
                          </a:solidFill>
                          <a:effectLst/>
                          <a:latin typeface="Calibri" panose="020F0502020204030204" pitchFamily="34" charset="0"/>
                          <a:cs typeface="Calibri" panose="020F0502020204030204" pitchFamily="34" charset="0"/>
                        </a:rPr>
                        <a:t>73.2</a:t>
                      </a:r>
                    </a:p>
                  </a:txBody>
                  <a:tcPr marL="9525" marR="9525" marT="9525" marB="0" anchor="ctr"/>
                </a:tc>
                <a:extLst>
                  <a:ext uri="{0D108BD9-81ED-4DB2-BD59-A6C34878D82A}">
                    <a16:rowId xmlns:a16="http://schemas.microsoft.com/office/drawing/2014/main" val="10003"/>
                  </a:ext>
                </a:extLst>
              </a:tr>
              <a:tr h="498014">
                <a:tc>
                  <a:txBody>
                    <a:bodyPr/>
                    <a:lstStyle/>
                    <a:p>
                      <a:r>
                        <a:rPr lang="en-US" sz="2400" baseline="0" dirty="0">
                          <a:latin typeface="Calibri" pitchFamily="34" charset="0"/>
                        </a:rPr>
                        <a:t>    Black</a:t>
                      </a:r>
                      <a:endParaRPr lang="en-US" sz="2400" dirty="0">
                        <a:latin typeface="Calibri" pitchFamily="34" charset="0"/>
                      </a:endParaRPr>
                    </a:p>
                  </a:txBody>
                  <a:tcPr/>
                </a:tc>
                <a:tc>
                  <a:txBody>
                    <a:bodyPr/>
                    <a:lstStyle/>
                    <a:p>
                      <a:pPr algn="l" fontAlgn="ctr"/>
                      <a:r>
                        <a:rPr lang="en-US" sz="2400" b="0" i="0" u="none" strike="noStrike">
                          <a:solidFill>
                            <a:srgbClr val="000000"/>
                          </a:solidFill>
                          <a:effectLst/>
                          <a:latin typeface="Calibri" panose="020F0502020204030204" pitchFamily="34" charset="0"/>
                          <a:cs typeface="Calibri" panose="020F0502020204030204" pitchFamily="34" charset="0"/>
                        </a:rPr>
                        <a:t>57.3</a:t>
                      </a:r>
                    </a:p>
                  </a:txBody>
                  <a:tcPr marL="9525" marR="9525" marT="9525" marB="0" anchor="ctr"/>
                </a:tc>
                <a:extLst>
                  <a:ext uri="{0D108BD9-81ED-4DB2-BD59-A6C34878D82A}">
                    <a16:rowId xmlns:a16="http://schemas.microsoft.com/office/drawing/2014/main" val="10004"/>
                  </a:ext>
                </a:extLst>
              </a:tr>
              <a:tr h="498014">
                <a:tc>
                  <a:txBody>
                    <a:bodyPr/>
                    <a:lstStyle/>
                    <a:p>
                      <a:r>
                        <a:rPr lang="en-US" sz="2400" dirty="0">
                          <a:latin typeface="Calibri" pitchFamily="34" charset="0"/>
                        </a:rPr>
                        <a:t>    Hispanic</a:t>
                      </a:r>
                    </a:p>
                  </a:txBody>
                  <a:tcPr/>
                </a:tc>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51.0</a:t>
                      </a:r>
                    </a:p>
                  </a:txBody>
                  <a:tcPr marL="9525" marR="9525" marT="9525" marB="0" anchor="ctr"/>
                </a:tc>
                <a:extLst>
                  <a:ext uri="{0D108BD9-81ED-4DB2-BD59-A6C34878D82A}">
                    <a16:rowId xmlns:a16="http://schemas.microsoft.com/office/drawing/2014/main" val="10005"/>
                  </a:ext>
                </a:extLst>
              </a:tr>
              <a:tr h="498014">
                <a:tc>
                  <a:txBody>
                    <a:bodyPr/>
                    <a:lstStyle/>
                    <a:p>
                      <a:r>
                        <a:rPr lang="en-US" sz="2400" dirty="0">
                          <a:latin typeface="Calibri" pitchFamily="34" charset="0"/>
                        </a:rPr>
                        <a:t>    Asian</a:t>
                      </a:r>
                    </a:p>
                  </a:txBody>
                  <a:tcPr/>
                </a:tc>
                <a:tc>
                  <a:txBody>
                    <a:bodyPr/>
                    <a:lstStyle/>
                    <a:p>
                      <a:pPr algn="l" fontAlgn="ctr"/>
                      <a:r>
                        <a:rPr lang="en-US" sz="2400" b="0" i="0" u="none" strike="noStrike" dirty="0">
                          <a:solidFill>
                            <a:srgbClr val="000000"/>
                          </a:solidFill>
                          <a:effectLst/>
                          <a:latin typeface="Calibri" panose="020F0502020204030204" pitchFamily="34" charset="0"/>
                          <a:cs typeface="Calibri" panose="020F0502020204030204" pitchFamily="34" charset="0"/>
                        </a:rPr>
                        <a:t>55.6</a:t>
                      </a:r>
                    </a:p>
                  </a:txBody>
                  <a:tcPr marL="9525" marR="9525" marT="9525" marB="0" anchor="ctr"/>
                </a:tc>
                <a:extLst>
                  <a:ext uri="{0D108BD9-81ED-4DB2-BD59-A6C34878D82A}">
                    <a16:rowId xmlns:a16="http://schemas.microsoft.com/office/drawing/2014/main" val="10006"/>
                  </a:ext>
                </a:extLst>
              </a:tr>
            </a:tbl>
          </a:graphicData>
        </a:graphic>
      </p:graphicFrame>
      <p:sp>
        <p:nvSpPr>
          <p:cNvPr id="5" name="Title 1"/>
          <p:cNvSpPr>
            <a:spLocks noGrp="1"/>
          </p:cNvSpPr>
          <p:nvPr>
            <p:ph type="title"/>
          </p:nvPr>
        </p:nvSpPr>
        <p:spPr>
          <a:xfrm>
            <a:off x="490325" y="261853"/>
            <a:ext cx="8057322" cy="695109"/>
          </a:xfrm>
        </p:spPr>
        <p:txBody>
          <a:bodyPr>
            <a:normAutofit fontScale="90000"/>
          </a:bodyPr>
          <a:lstStyle/>
          <a:p>
            <a:r>
              <a:rPr lang="en-US" sz="4000" dirty="0"/>
              <a:t>Adult Vaccination Rate Disparities: Race</a:t>
            </a:r>
          </a:p>
        </p:txBody>
      </p:sp>
      <p:sp>
        <p:nvSpPr>
          <p:cNvPr id="6" name="TextBox 5"/>
          <p:cNvSpPr txBox="1"/>
          <p:nvPr/>
        </p:nvSpPr>
        <p:spPr>
          <a:xfrm>
            <a:off x="3352800" y="6497124"/>
            <a:ext cx="6188569" cy="276977"/>
          </a:xfrm>
          <a:prstGeom prst="rect">
            <a:avLst/>
          </a:prstGeom>
          <a:noFill/>
        </p:spPr>
        <p:txBody>
          <a:bodyPr wrap="square" lIns="91418" tIns="45709" rIns="91418" bIns="45709" rtlCol="0">
            <a:spAutoFit/>
          </a:bodyPr>
          <a:lstStyle/>
          <a:p>
            <a:r>
              <a:rPr lang="en-US" sz="1200" dirty="0">
                <a:solidFill>
                  <a:prstClr val="black"/>
                </a:solidFill>
                <a:latin typeface="Calibri" panose="020F0502020204030204" pitchFamily="34" charset="0"/>
              </a:rPr>
              <a:t>Data: </a:t>
            </a:r>
            <a:r>
              <a:rPr lang="en-US" sz="1200" i="1" dirty="0">
                <a:solidFill>
                  <a:prstClr val="black"/>
                </a:solidFill>
                <a:latin typeface="Calibri" panose="020F0502020204030204" pitchFamily="34" charset="0"/>
              </a:rPr>
              <a:t>NHIS 2017</a:t>
            </a:r>
          </a:p>
        </p:txBody>
      </p:sp>
      <p:sp>
        <p:nvSpPr>
          <p:cNvPr id="7" name="TextBox 6"/>
          <p:cNvSpPr txBox="1"/>
          <p:nvPr/>
        </p:nvSpPr>
        <p:spPr>
          <a:xfrm>
            <a:off x="3352800" y="6259277"/>
            <a:ext cx="6710896" cy="246199"/>
          </a:xfrm>
          <a:prstGeom prst="rect">
            <a:avLst/>
          </a:prstGeom>
          <a:noFill/>
        </p:spPr>
        <p:txBody>
          <a:bodyPr wrap="square" lIns="91418" tIns="45709" rIns="91418" bIns="45709" rtlCol="0">
            <a:spAutoFit/>
          </a:bodyPr>
          <a:lstStyle/>
          <a:p>
            <a:r>
              <a:rPr lang="en-US" sz="1000" dirty="0">
                <a:hlinkClick r:id="rId3"/>
              </a:rPr>
              <a:t>https://www.cdc.gov/vaccines/imz-managers/coverage/adultvaxview/pubs-resources/NHIS-2017.html#flu</a:t>
            </a:r>
            <a:endParaRPr lang="en-US" sz="1000" dirty="0">
              <a:solidFill>
                <a:prstClr val="black"/>
              </a:solidFill>
              <a:latin typeface="Calibri" pitchFamily="34" charset="0"/>
            </a:endParaRPr>
          </a:p>
        </p:txBody>
      </p:sp>
      <p:sp>
        <p:nvSpPr>
          <p:cNvPr id="2" name="TextBox 1"/>
          <p:cNvSpPr txBox="1"/>
          <p:nvPr/>
        </p:nvSpPr>
        <p:spPr>
          <a:xfrm>
            <a:off x="664613" y="5160983"/>
            <a:ext cx="8134826" cy="923330"/>
          </a:xfrm>
          <a:prstGeom prst="rect">
            <a:avLst/>
          </a:prstGeom>
          <a:noFill/>
        </p:spPr>
        <p:txBody>
          <a:bodyPr wrap="square" rtlCol="0">
            <a:spAutoFit/>
          </a:bodyPr>
          <a:lstStyle/>
          <a:p>
            <a:r>
              <a:rPr lang="en-US" dirty="0">
                <a:solidFill>
                  <a:prstClr val="black"/>
                </a:solidFill>
                <a:latin typeface="Calibri" pitchFamily="34" charset="0"/>
              </a:rPr>
              <a:t>“…there are, unfortunately, similar disparities for most adult vaccines and we have not improved these disparities in the past 5 years.  This is </a:t>
            </a:r>
            <a:r>
              <a:rPr lang="en-US" b="1" u="sng" dirty="0">
                <a:solidFill>
                  <a:prstClr val="black"/>
                </a:solidFill>
                <a:latin typeface="Calibri" pitchFamily="34" charset="0"/>
              </a:rPr>
              <a:t>absolutely unacceptable</a:t>
            </a:r>
            <a:r>
              <a:rPr lang="en-US" dirty="0">
                <a:solidFill>
                  <a:prstClr val="black"/>
                </a:solidFill>
                <a:latin typeface="Calibri" pitchFamily="34" charset="0"/>
              </a:rPr>
              <a:t> in the United States in 2018!!”  -RHH, MD 9/18/2018</a:t>
            </a:r>
          </a:p>
        </p:txBody>
      </p:sp>
    </p:spTree>
    <p:extLst>
      <p:ext uri="{BB962C8B-B14F-4D97-AF65-F5344CB8AC3E}">
        <p14:creationId xmlns:p14="http://schemas.microsoft.com/office/powerpoint/2010/main" val="27394763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Vaccinate Pregnant Women</a:t>
            </a:r>
          </a:p>
        </p:txBody>
      </p:sp>
      <p:sp>
        <p:nvSpPr>
          <p:cNvPr id="3" name="Content Placeholder 2"/>
          <p:cNvSpPr>
            <a:spLocks noGrp="1"/>
          </p:cNvSpPr>
          <p:nvPr>
            <p:ph sz="quarter" idx="1"/>
          </p:nvPr>
        </p:nvSpPr>
        <p:spPr>
          <a:xfrm>
            <a:off x="438490" y="1508086"/>
            <a:ext cx="8545996" cy="4684484"/>
          </a:xfrm>
        </p:spPr>
        <p:txBody>
          <a:bodyPr/>
          <a:lstStyle/>
          <a:p>
            <a:r>
              <a:rPr lang="en-US" sz="2800" dirty="0"/>
              <a:t>Influenza vaccine recommended in all pregnant women, every pregnancy: 	</a:t>
            </a:r>
            <a:r>
              <a:rPr lang="en-US" sz="2800" b="1" dirty="0">
                <a:solidFill>
                  <a:srgbClr val="2EB135"/>
                </a:solidFill>
              </a:rPr>
              <a:t>FluVax4Mom4Baby</a:t>
            </a:r>
            <a:r>
              <a:rPr lang="en-US" sz="2800" dirty="0"/>
              <a:t>!!</a:t>
            </a:r>
          </a:p>
          <a:p>
            <a:pPr lvl="1"/>
            <a:r>
              <a:rPr lang="en-US" dirty="0"/>
              <a:t>Inactivated vaccine only</a:t>
            </a:r>
          </a:p>
          <a:p>
            <a:pPr lvl="1"/>
            <a:r>
              <a:rPr lang="en-US" dirty="0"/>
              <a:t>Safe/Can be given any trimester of each pregnancy</a:t>
            </a:r>
          </a:p>
          <a:p>
            <a:r>
              <a:rPr lang="en-US" sz="2800" dirty="0" err="1"/>
              <a:t>Tdap</a:t>
            </a:r>
            <a:r>
              <a:rPr lang="en-US" sz="2800" dirty="0"/>
              <a:t> vaccine is recommended in all pregnant women, every pregnancy: </a:t>
            </a:r>
            <a:r>
              <a:rPr lang="en-US" sz="2800" b="1" dirty="0" err="1">
                <a:solidFill>
                  <a:srgbClr val="2EB135"/>
                </a:solidFill>
              </a:rPr>
              <a:t>Tdap</a:t>
            </a:r>
            <a:r>
              <a:rPr lang="en-US" sz="2800" b="1" dirty="0">
                <a:solidFill>
                  <a:srgbClr val="2EB135"/>
                </a:solidFill>
              </a:rPr>
              <a:t> at 27-36wk4Baby!</a:t>
            </a:r>
          </a:p>
          <a:p>
            <a:pPr lvl="1"/>
            <a:r>
              <a:rPr lang="en-US" dirty="0"/>
              <a:t>Passive Ab transfer maximized at this time</a:t>
            </a:r>
          </a:p>
          <a:p>
            <a:pPr lvl="1"/>
            <a:r>
              <a:rPr lang="en-US" dirty="0"/>
              <a:t>Protect infant until can begin active immunization (2m)</a:t>
            </a:r>
          </a:p>
          <a:p>
            <a:pPr lvl="1"/>
            <a:r>
              <a:rPr lang="en-US" dirty="0"/>
              <a:t>Recommend assess </a:t>
            </a:r>
            <a:r>
              <a:rPr lang="en-US" dirty="0" err="1"/>
              <a:t>Tdap</a:t>
            </a:r>
            <a:r>
              <a:rPr lang="en-US" dirty="0"/>
              <a:t> status of all household contacts and bring up to date all ‘deficient’ contacts</a:t>
            </a:r>
          </a:p>
        </p:txBody>
      </p:sp>
    </p:spTree>
    <p:extLst>
      <p:ext uri="{BB962C8B-B14F-4D97-AF65-F5344CB8AC3E}">
        <p14:creationId xmlns:p14="http://schemas.microsoft.com/office/powerpoint/2010/main" val="14883189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Pregnancy		</a:t>
            </a:r>
            <a:r>
              <a:rPr lang="en-US" sz="2200" dirty="0"/>
              <a:t>TEST YOUR KNOWLEDGE</a:t>
            </a:r>
            <a:r>
              <a:rPr lang="en-US" dirty="0"/>
              <a:t>		Q1</a:t>
            </a:r>
          </a:p>
        </p:txBody>
      </p:sp>
      <p:sp>
        <p:nvSpPr>
          <p:cNvPr id="3" name="Content Placeholder 2"/>
          <p:cNvSpPr>
            <a:spLocks noGrp="1"/>
          </p:cNvSpPr>
          <p:nvPr>
            <p:ph sz="quarter" idx="1"/>
          </p:nvPr>
        </p:nvSpPr>
        <p:spPr>
          <a:xfrm>
            <a:off x="606799" y="1471871"/>
            <a:ext cx="8159002" cy="4775019"/>
          </a:xfrm>
        </p:spPr>
        <p:txBody>
          <a:bodyPr/>
          <a:lstStyle/>
          <a:p>
            <a:pPr marL="0" indent="0">
              <a:buNone/>
            </a:pPr>
            <a:r>
              <a:rPr lang="en-US" sz="2600" dirty="0"/>
              <a:t>Jill is a 29 year old G3P2 woman who is in your office for </a:t>
            </a:r>
            <a:r>
              <a:rPr lang="en-US" sz="2600" dirty="0" err="1"/>
              <a:t>followup</a:t>
            </a:r>
            <a:r>
              <a:rPr lang="en-US" sz="2600" dirty="0"/>
              <a:t> of her chronic HTN on November 1.  She is currently ~30 weeks pregnant with her 3</a:t>
            </a:r>
            <a:r>
              <a:rPr lang="en-US" sz="2600" baseline="30000" dirty="0"/>
              <a:t>rd</a:t>
            </a:r>
            <a:r>
              <a:rPr lang="en-US" sz="2600" dirty="0"/>
              <a:t> child. Received Influenza vax. in 1</a:t>
            </a:r>
            <a:r>
              <a:rPr lang="en-US" sz="2600" baseline="30000" dirty="0"/>
              <a:t>st</a:t>
            </a:r>
            <a:r>
              <a:rPr lang="en-US" sz="2600" dirty="0"/>
              <a:t> pregnancy and </a:t>
            </a:r>
            <a:r>
              <a:rPr lang="en-US" sz="2600" dirty="0" err="1"/>
              <a:t>Tdap</a:t>
            </a:r>
            <a:r>
              <a:rPr lang="en-US" sz="2600" dirty="0"/>
              <a:t> vaccine in both prior pregnancies [2017, 2016] but had arm soreness each time. What do you advise re: vaccines today? </a:t>
            </a:r>
          </a:p>
          <a:p>
            <a:pPr marL="514350" indent="-514350">
              <a:buAutoNum type="alphaLcPeriod"/>
            </a:pPr>
            <a:r>
              <a:rPr lang="en-US" sz="2400" dirty="0"/>
              <a:t>Give influenza, hold off </a:t>
            </a:r>
            <a:r>
              <a:rPr lang="en-US" sz="2400" dirty="0" err="1"/>
              <a:t>Tdap</a:t>
            </a:r>
            <a:r>
              <a:rPr lang="en-US" sz="2400" dirty="0"/>
              <a:t> since had reaction</a:t>
            </a:r>
          </a:p>
          <a:p>
            <a:pPr marL="514350" indent="-514350">
              <a:buAutoNum type="alphaLcPeriod"/>
            </a:pPr>
            <a:r>
              <a:rPr lang="en-US" sz="2400" dirty="0"/>
              <a:t>Give both vaccines together (Same syringe/injection) today</a:t>
            </a:r>
          </a:p>
          <a:p>
            <a:pPr marL="514350" indent="-514350">
              <a:buAutoNum type="alphaLcPeriod"/>
            </a:pPr>
            <a:r>
              <a:rPr lang="en-US" sz="2400" dirty="0"/>
              <a:t>Give both vaccines, separate sites</a:t>
            </a:r>
          </a:p>
          <a:p>
            <a:pPr marL="514350" indent="-514350">
              <a:buAutoNum type="alphaLcPeriod"/>
            </a:pPr>
            <a:r>
              <a:rPr lang="en-US" sz="2400" dirty="0"/>
              <a:t>Give </a:t>
            </a:r>
            <a:r>
              <a:rPr lang="en-US" sz="2400" dirty="0" err="1"/>
              <a:t>Tdap</a:t>
            </a:r>
            <a:r>
              <a:rPr lang="en-US" sz="2400" dirty="0"/>
              <a:t> today, wait 2 weeks and then Influenza</a:t>
            </a:r>
          </a:p>
        </p:txBody>
      </p:sp>
      <p:sp>
        <p:nvSpPr>
          <p:cNvPr id="4" name="TextBox 3"/>
          <p:cNvSpPr txBox="1"/>
          <p:nvPr/>
        </p:nvSpPr>
        <p:spPr>
          <a:xfrm>
            <a:off x="2641301" y="5718973"/>
            <a:ext cx="4211444" cy="369332"/>
          </a:xfrm>
          <a:prstGeom prst="rect">
            <a:avLst/>
          </a:prstGeom>
          <a:noFill/>
        </p:spPr>
        <p:txBody>
          <a:bodyPr wrap="square" rtlCol="0">
            <a:spAutoFit/>
          </a:bodyPr>
          <a:lstStyle/>
          <a:p>
            <a:r>
              <a:rPr lang="en-US" dirty="0">
                <a:solidFill>
                  <a:srgbClr val="FF0000"/>
                </a:solidFill>
              </a:rPr>
              <a:t>a.  NO	b.  NO  </a:t>
            </a:r>
            <a:r>
              <a:rPr lang="en-US" b="1" dirty="0">
                <a:solidFill>
                  <a:srgbClr val="2EB135"/>
                </a:solidFill>
              </a:rPr>
              <a:t>c.  CORRECT   </a:t>
            </a:r>
            <a:r>
              <a:rPr lang="en-US" dirty="0">
                <a:solidFill>
                  <a:srgbClr val="FF0000"/>
                </a:solidFill>
              </a:rPr>
              <a:t>d. NO</a:t>
            </a:r>
          </a:p>
        </p:txBody>
      </p:sp>
      <p:sp>
        <p:nvSpPr>
          <p:cNvPr id="5" name="Rectangle 4"/>
          <p:cNvSpPr/>
          <p:nvPr/>
        </p:nvSpPr>
        <p:spPr>
          <a:xfrm>
            <a:off x="2641301" y="5703129"/>
            <a:ext cx="4211444" cy="401019"/>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38642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5" y="147915"/>
            <a:ext cx="8153400" cy="990600"/>
          </a:xfrm>
        </p:spPr>
        <p:txBody>
          <a:bodyPr/>
          <a:lstStyle/>
          <a:p>
            <a:r>
              <a:rPr lang="en-US" dirty="0"/>
              <a:t>Case 4</a:t>
            </a:r>
          </a:p>
        </p:txBody>
      </p:sp>
      <p:sp>
        <p:nvSpPr>
          <p:cNvPr id="3" name="Content Placeholder 2"/>
          <p:cNvSpPr>
            <a:spLocks noGrp="1"/>
          </p:cNvSpPr>
          <p:nvPr>
            <p:ph sz="quarter" idx="1"/>
          </p:nvPr>
        </p:nvSpPr>
        <p:spPr>
          <a:xfrm>
            <a:off x="570293" y="1607267"/>
            <a:ext cx="8159002" cy="4808627"/>
          </a:xfrm>
        </p:spPr>
        <p:txBody>
          <a:bodyPr/>
          <a:lstStyle/>
          <a:p>
            <a:r>
              <a:rPr lang="en-US" dirty="0"/>
              <a:t>Christopher Watkins is a 68 </a:t>
            </a:r>
            <a:br>
              <a:rPr lang="en-US" dirty="0"/>
            </a:br>
            <a:r>
              <a:rPr lang="en-US" dirty="0"/>
              <a:t>year old man with a prior </a:t>
            </a:r>
            <a:br>
              <a:rPr lang="en-US" dirty="0"/>
            </a:br>
            <a:r>
              <a:rPr lang="en-US" dirty="0"/>
              <a:t>10 – week history of a persistent</a:t>
            </a:r>
            <a:br>
              <a:rPr lang="en-US" dirty="0"/>
            </a:br>
            <a:r>
              <a:rPr lang="en-US" dirty="0"/>
              <a:t>cough presenting for his </a:t>
            </a:r>
            <a:br>
              <a:rPr lang="en-US" dirty="0"/>
            </a:br>
            <a:r>
              <a:rPr lang="en-US" dirty="0"/>
              <a:t>annual Medicare wellness visit.</a:t>
            </a:r>
            <a:endParaRPr lang="en-US" sz="1600" dirty="0"/>
          </a:p>
          <a:p>
            <a:r>
              <a:rPr lang="en-US" dirty="0"/>
              <a:t>Mr. Watkins lives with his daughter and his 2 young grandchildren (ages 6 months and 2 years). Which vaccines should Mr. Watkins receive?</a:t>
            </a:r>
          </a:p>
        </p:txBody>
      </p:sp>
      <p:pic>
        <p:nvPicPr>
          <p:cNvPr id="5" name="Picture 4"/>
          <p:cNvPicPr>
            <a:picLocks noChangeAspect="1"/>
          </p:cNvPicPr>
          <p:nvPr/>
        </p:nvPicPr>
        <p:blipFill rotWithShape="1">
          <a:blip r:embed="rId3"/>
          <a:srcRect l="21241"/>
          <a:stretch/>
        </p:blipFill>
        <p:spPr>
          <a:xfrm>
            <a:off x="6047021" y="1852672"/>
            <a:ext cx="2773683" cy="1972165"/>
          </a:xfrm>
          <a:prstGeom prst="rect">
            <a:avLst/>
          </a:prstGeom>
        </p:spPr>
      </p:pic>
      <p:sp>
        <p:nvSpPr>
          <p:cNvPr id="4" name="TextBox 3"/>
          <p:cNvSpPr txBox="1"/>
          <p:nvPr/>
        </p:nvSpPr>
        <p:spPr>
          <a:xfrm>
            <a:off x="1301030" y="5374875"/>
            <a:ext cx="6226362" cy="646331"/>
          </a:xfrm>
          <a:prstGeom prst="rect">
            <a:avLst/>
          </a:prstGeom>
          <a:solidFill>
            <a:srgbClr val="2EB135"/>
          </a:solidFill>
        </p:spPr>
        <p:txBody>
          <a:bodyPr wrap="square" rtlCol="0">
            <a:spAutoFit/>
          </a:bodyPr>
          <a:lstStyle/>
          <a:p>
            <a:r>
              <a:rPr lang="en-US" dirty="0"/>
              <a:t>Influenza, </a:t>
            </a:r>
            <a:r>
              <a:rPr lang="en-US" dirty="0" err="1"/>
              <a:t>Tdap</a:t>
            </a:r>
            <a:r>
              <a:rPr lang="en-US" dirty="0"/>
              <a:t>, Zoster (RZV), Pneumococcal (PCV13- 1 adult dose and PPSV23- 1 dose after age 65)</a:t>
            </a:r>
          </a:p>
        </p:txBody>
      </p:sp>
      <p:sp>
        <p:nvSpPr>
          <p:cNvPr id="7" name="Rectangle 6"/>
          <p:cNvSpPr/>
          <p:nvPr/>
        </p:nvSpPr>
        <p:spPr>
          <a:xfrm>
            <a:off x="1301030" y="5374875"/>
            <a:ext cx="6382032" cy="646331"/>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9110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47915"/>
            <a:ext cx="8153400" cy="990600"/>
          </a:xfrm>
        </p:spPr>
        <p:txBody>
          <a:bodyPr/>
          <a:lstStyle/>
          <a:p>
            <a:r>
              <a:rPr lang="en-US" dirty="0"/>
              <a:t>Zoster Pathophysiology: Epidemiology</a:t>
            </a:r>
          </a:p>
        </p:txBody>
      </p:sp>
      <p:sp>
        <p:nvSpPr>
          <p:cNvPr id="3" name="Content Placeholder 2"/>
          <p:cNvSpPr>
            <a:spLocks noGrp="1"/>
          </p:cNvSpPr>
          <p:nvPr>
            <p:ph sz="quarter" idx="1"/>
          </p:nvPr>
        </p:nvSpPr>
        <p:spPr>
          <a:xfrm>
            <a:off x="131385" y="1512611"/>
            <a:ext cx="8890354" cy="4572000"/>
          </a:xfrm>
        </p:spPr>
        <p:txBody>
          <a:bodyPr>
            <a:normAutofit fontScale="77500" lnSpcReduction="20000"/>
          </a:bodyPr>
          <a:lstStyle/>
          <a:p>
            <a:r>
              <a:rPr lang="en-US" dirty="0"/>
              <a:t>Most who have varicella will have measureable Ab for life</a:t>
            </a:r>
          </a:p>
          <a:p>
            <a:pPr lvl="1"/>
            <a:r>
              <a:rPr lang="en-US" dirty="0"/>
              <a:t>Zoster occurs when </a:t>
            </a:r>
            <a:r>
              <a:rPr lang="en-US" dirty="0">
                <a:solidFill>
                  <a:srgbClr val="FF0000"/>
                </a:solidFill>
              </a:rPr>
              <a:t>CMI</a:t>
            </a:r>
            <a:r>
              <a:rPr lang="en-US" dirty="0"/>
              <a:t> ‘surveillance’ declines </a:t>
            </a:r>
          </a:p>
          <a:p>
            <a:pPr lvl="1"/>
            <a:r>
              <a:rPr lang="en-US" dirty="0"/>
              <a:t>Reactivation or Varicella exposure re-stimulates CMI</a:t>
            </a:r>
          </a:p>
          <a:p>
            <a:pPr marL="365125" lvl="1" indent="0">
              <a:buClrTx/>
              <a:buNone/>
            </a:pPr>
            <a:r>
              <a:rPr lang="en-US" dirty="0"/>
              <a:t>			</a:t>
            </a:r>
            <a:r>
              <a:rPr lang="en-US" sz="1900" dirty="0"/>
              <a:t>[Cycle can repeat serially… shingles can recur!]</a:t>
            </a:r>
          </a:p>
          <a:p>
            <a:endParaRPr lang="en-US" dirty="0"/>
          </a:p>
          <a:p>
            <a:r>
              <a:rPr lang="en-US" dirty="0"/>
              <a:t>Lifetime risk of Zoster ~33% [~ 99.5% adults </a:t>
            </a:r>
            <a:r>
              <a:rPr lang="en-US" dirty="0" err="1"/>
              <a:t>sero</a:t>
            </a:r>
            <a:r>
              <a:rPr lang="en-US" dirty="0"/>
              <a:t> + prior Varicella]</a:t>
            </a:r>
          </a:p>
          <a:p>
            <a:pPr lvl="1"/>
            <a:r>
              <a:rPr lang="en-US" dirty="0"/>
              <a:t>At 85 – lifetime risk ~ 50%</a:t>
            </a:r>
          </a:p>
          <a:p>
            <a:pPr lvl="1"/>
            <a:r>
              <a:rPr lang="en-US" dirty="0"/>
              <a:t>PHN = most common AE</a:t>
            </a:r>
          </a:p>
          <a:p>
            <a:pPr lvl="2"/>
            <a:r>
              <a:rPr lang="en-US" dirty="0"/>
              <a:t>Up to 1/3 </a:t>
            </a:r>
            <a:r>
              <a:rPr lang="en-US" dirty="0" err="1"/>
              <a:t>pt</a:t>
            </a:r>
            <a:r>
              <a:rPr lang="en-US" dirty="0"/>
              <a:t> with Zoster</a:t>
            </a:r>
          </a:p>
          <a:p>
            <a:pPr lvl="2"/>
            <a:r>
              <a:rPr lang="en-US" dirty="0"/>
              <a:t>More common</a:t>
            </a:r>
          </a:p>
          <a:p>
            <a:pPr lvl="3"/>
            <a:r>
              <a:rPr lang="en-US" dirty="0"/>
              <a:t>&gt;70 years with Zoster</a:t>
            </a:r>
          </a:p>
          <a:p>
            <a:pPr lvl="3"/>
            <a:r>
              <a:rPr lang="en-US" dirty="0"/>
              <a:t>Immunocompromised</a:t>
            </a:r>
          </a:p>
          <a:p>
            <a:pPr lvl="1"/>
            <a:r>
              <a:rPr lang="en-US" dirty="0"/>
              <a:t>Vaccination stimulates CMI</a:t>
            </a:r>
          </a:p>
        </p:txBody>
      </p:sp>
      <p:pic>
        <p:nvPicPr>
          <p:cNvPr id="4" name="Picture 4"/>
          <p:cNvPicPr>
            <a:picLocks noChangeAspect="1" noChangeArrowheads="1"/>
          </p:cNvPicPr>
          <p:nvPr/>
        </p:nvPicPr>
        <p:blipFill>
          <a:blip r:embed="rId3" cstate="print">
            <a:lum bright="-12000" contrast="18000"/>
          </a:blip>
          <a:srcRect/>
          <a:stretch>
            <a:fillRect/>
          </a:stretch>
        </p:blipFill>
        <p:spPr bwMode="auto">
          <a:xfrm>
            <a:off x="4558555" y="3600135"/>
            <a:ext cx="4576482" cy="2625850"/>
          </a:xfrm>
          <a:prstGeom prst="rect">
            <a:avLst/>
          </a:prstGeom>
          <a:noFill/>
          <a:ln w="9525">
            <a:noFill/>
            <a:miter lim="800000"/>
            <a:headEnd/>
            <a:tailEnd/>
          </a:ln>
          <a:effectLst/>
        </p:spPr>
      </p:pic>
      <p:sp>
        <p:nvSpPr>
          <p:cNvPr id="5" name="TextBox 4"/>
          <p:cNvSpPr txBox="1"/>
          <p:nvPr/>
        </p:nvSpPr>
        <p:spPr>
          <a:xfrm>
            <a:off x="3706906" y="6394025"/>
            <a:ext cx="4406153" cy="461643"/>
          </a:xfrm>
          <a:prstGeom prst="rect">
            <a:avLst/>
          </a:prstGeom>
          <a:noFill/>
        </p:spPr>
        <p:txBody>
          <a:bodyPr wrap="square" lIns="91418" tIns="45709" rIns="91418" bIns="45709" rtlCol="0">
            <a:spAutoFit/>
          </a:bodyPr>
          <a:lstStyle/>
          <a:p>
            <a:pPr marL="0" lvl="1"/>
            <a:r>
              <a:rPr lang="en-US" sz="1200" dirty="0">
                <a:latin typeface="Calibri" pitchFamily="34" charset="0"/>
              </a:rPr>
              <a:t>Arvin A.  NEJM 2005;352:2266-77.               </a:t>
            </a:r>
          </a:p>
          <a:p>
            <a:pPr marL="0" lvl="1"/>
            <a:r>
              <a:rPr lang="en-US" sz="1200" dirty="0">
                <a:latin typeface="Calibri" pitchFamily="34" charset="0"/>
              </a:rPr>
              <a:t>http://www.cdc.gov/mmwr/preview/mmwrhtml/rr5705a1.htm</a:t>
            </a:r>
          </a:p>
        </p:txBody>
      </p:sp>
    </p:spTree>
    <p:custDataLst>
      <p:tags r:id="rId1"/>
    </p:custDataLst>
    <p:extLst>
      <p:ext uri="{BB962C8B-B14F-4D97-AF65-F5344CB8AC3E}">
        <p14:creationId xmlns:p14="http://schemas.microsoft.com/office/powerpoint/2010/main" val="4280013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Zoster vaccines</a:t>
            </a:r>
          </a:p>
        </p:txBody>
      </p:sp>
      <p:sp>
        <p:nvSpPr>
          <p:cNvPr id="3" name="Content Placeholder 2"/>
          <p:cNvSpPr>
            <a:spLocks noGrp="1"/>
          </p:cNvSpPr>
          <p:nvPr>
            <p:ph sz="quarter" idx="1"/>
          </p:nvPr>
        </p:nvSpPr>
        <p:spPr>
          <a:xfrm>
            <a:off x="178676" y="1434671"/>
            <a:ext cx="8881241" cy="4792130"/>
          </a:xfrm>
        </p:spPr>
        <p:txBody>
          <a:bodyPr/>
          <a:lstStyle/>
          <a:p>
            <a:r>
              <a:rPr lang="en-US" sz="2700" dirty="0"/>
              <a:t>RZV (</a:t>
            </a:r>
            <a:r>
              <a:rPr lang="en-US" sz="2700" dirty="0" err="1"/>
              <a:t>Shingrix</a:t>
            </a:r>
            <a:r>
              <a:rPr lang="en-US" sz="2700" dirty="0"/>
              <a:t>) </a:t>
            </a:r>
            <a:r>
              <a:rPr lang="en-US" sz="2700" dirty="0" err="1"/>
              <a:t>Adjuvanted</a:t>
            </a:r>
            <a:r>
              <a:rPr lang="en-US" sz="2700" dirty="0"/>
              <a:t> Subunit vaccine </a:t>
            </a:r>
          </a:p>
          <a:p>
            <a:pPr lvl="1"/>
            <a:r>
              <a:rPr lang="en-US" sz="2400" dirty="0"/>
              <a:t>Available since 2017</a:t>
            </a:r>
          </a:p>
          <a:p>
            <a:pPr lvl="1"/>
            <a:r>
              <a:rPr lang="en-US" sz="2400" dirty="0"/>
              <a:t>Refrigerated- must be reconstituted/2 doses, given IM</a:t>
            </a:r>
          </a:p>
          <a:p>
            <a:pPr lvl="1"/>
            <a:r>
              <a:rPr lang="en-US" sz="2400" dirty="0"/>
              <a:t>FDA Licensed/ACIP Recommended in adults 50+</a:t>
            </a:r>
          </a:p>
          <a:p>
            <a:pPr lvl="1"/>
            <a:r>
              <a:rPr lang="en-US" sz="2400" dirty="0"/>
              <a:t>ACIP PREFERRED over ZVL (~90% efficacy vs. 60%)</a:t>
            </a:r>
          </a:p>
          <a:p>
            <a:r>
              <a:rPr lang="en-US" sz="2700" dirty="0">
                <a:solidFill>
                  <a:schemeClr val="bg1">
                    <a:lumMod val="50000"/>
                  </a:schemeClr>
                </a:solidFill>
              </a:rPr>
              <a:t>ZVL (</a:t>
            </a:r>
            <a:r>
              <a:rPr lang="en-US" sz="2700" dirty="0" err="1">
                <a:solidFill>
                  <a:schemeClr val="bg1">
                    <a:lumMod val="50000"/>
                  </a:schemeClr>
                </a:solidFill>
              </a:rPr>
              <a:t>Zostavax</a:t>
            </a:r>
            <a:r>
              <a:rPr lang="en-US" sz="2700" dirty="0">
                <a:solidFill>
                  <a:schemeClr val="bg1">
                    <a:lumMod val="50000"/>
                  </a:schemeClr>
                </a:solidFill>
              </a:rPr>
              <a:t>) Live-attenuated vaccine </a:t>
            </a:r>
          </a:p>
          <a:p>
            <a:pPr lvl="1"/>
            <a:r>
              <a:rPr lang="en-US" sz="2400" dirty="0">
                <a:solidFill>
                  <a:schemeClr val="bg1">
                    <a:lumMod val="50000"/>
                  </a:schemeClr>
                </a:solidFill>
              </a:rPr>
              <a:t>Available since 2006</a:t>
            </a:r>
          </a:p>
          <a:p>
            <a:pPr lvl="1"/>
            <a:r>
              <a:rPr lang="en-US" sz="2400" dirty="0">
                <a:solidFill>
                  <a:schemeClr val="bg1">
                    <a:lumMod val="50000"/>
                  </a:schemeClr>
                </a:solidFill>
              </a:rPr>
              <a:t>Frozen- must be reconstituted/given SQ within 1 </a:t>
            </a:r>
            <a:r>
              <a:rPr lang="en-US" sz="2400" dirty="0" err="1">
                <a:solidFill>
                  <a:schemeClr val="bg1">
                    <a:lumMod val="50000"/>
                  </a:schemeClr>
                </a:solidFill>
              </a:rPr>
              <a:t>hr</a:t>
            </a:r>
            <a:endParaRPr lang="en-US" sz="2400" dirty="0">
              <a:solidFill>
                <a:schemeClr val="bg1">
                  <a:lumMod val="50000"/>
                </a:schemeClr>
              </a:solidFill>
            </a:endParaRPr>
          </a:p>
          <a:p>
            <a:pPr lvl="1"/>
            <a:r>
              <a:rPr lang="en-US" sz="2400" dirty="0">
                <a:solidFill>
                  <a:schemeClr val="bg1">
                    <a:lumMod val="50000"/>
                  </a:schemeClr>
                </a:solidFill>
              </a:rPr>
              <a:t>ACIP Recommended in adults 60+ [FDA licensed 50+]</a:t>
            </a:r>
          </a:p>
          <a:p>
            <a:pPr lvl="1"/>
            <a:r>
              <a:rPr lang="en-US" sz="2400" dirty="0">
                <a:solidFill>
                  <a:schemeClr val="bg1">
                    <a:lumMod val="50000"/>
                  </a:schemeClr>
                </a:solidFill>
              </a:rPr>
              <a:t>Contraindicated in Immune compromise, Pregnancy</a:t>
            </a:r>
          </a:p>
        </p:txBody>
      </p:sp>
    </p:spTree>
    <p:extLst>
      <p:ext uri="{BB962C8B-B14F-4D97-AF65-F5344CB8AC3E}">
        <p14:creationId xmlns:p14="http://schemas.microsoft.com/office/powerpoint/2010/main" val="2198911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0" y="156880"/>
            <a:ext cx="8153400" cy="990600"/>
          </a:xfrm>
        </p:spPr>
        <p:txBody>
          <a:bodyPr/>
          <a:lstStyle/>
          <a:p>
            <a:r>
              <a:rPr lang="en-US" dirty="0"/>
              <a:t>Zoster: RZV (Preferred)</a:t>
            </a:r>
          </a:p>
        </p:txBody>
      </p:sp>
      <p:sp>
        <p:nvSpPr>
          <p:cNvPr id="3" name="Content Placeholder 2"/>
          <p:cNvSpPr>
            <a:spLocks noGrp="1"/>
          </p:cNvSpPr>
          <p:nvPr>
            <p:ph sz="quarter" idx="1"/>
          </p:nvPr>
        </p:nvSpPr>
        <p:spPr>
          <a:xfrm>
            <a:off x="120962" y="1580602"/>
            <a:ext cx="9023037" cy="4572000"/>
          </a:xfrm>
        </p:spPr>
        <p:txBody>
          <a:bodyPr>
            <a:normAutofit fontScale="92500" lnSpcReduction="10000"/>
          </a:bodyPr>
          <a:lstStyle/>
          <a:p>
            <a:r>
              <a:rPr lang="en-US" sz="2900" dirty="0"/>
              <a:t>Vaccinate</a:t>
            </a:r>
            <a:r>
              <a:rPr lang="en-US" sz="2900" b="1" dirty="0">
                <a:solidFill>
                  <a:srgbClr val="FF0000"/>
                </a:solidFill>
              </a:rPr>
              <a:t> </a:t>
            </a:r>
            <a:r>
              <a:rPr lang="en-US" sz="2900" dirty="0"/>
              <a:t>adults 50+</a:t>
            </a:r>
          </a:p>
          <a:p>
            <a:pPr lvl="1"/>
            <a:r>
              <a:rPr lang="en-US" sz="2800" dirty="0"/>
              <a:t>2 doses IM</a:t>
            </a:r>
          </a:p>
          <a:p>
            <a:pPr lvl="1"/>
            <a:r>
              <a:rPr lang="en-US" sz="2800" dirty="0" err="1"/>
              <a:t>Adjuvanted</a:t>
            </a:r>
            <a:r>
              <a:rPr lang="en-US" sz="2800" dirty="0"/>
              <a:t> vaccine- can cause arm pain, low grade fever</a:t>
            </a:r>
          </a:p>
          <a:p>
            <a:pPr lvl="2"/>
            <a:r>
              <a:rPr lang="en-US" sz="2500" dirty="0"/>
              <a:t>Local AE with 1</a:t>
            </a:r>
            <a:r>
              <a:rPr lang="en-US" sz="2500" baseline="30000" dirty="0"/>
              <a:t>st</a:t>
            </a:r>
            <a:r>
              <a:rPr lang="en-US" sz="2500" dirty="0"/>
              <a:t> dose does not predict AE with second dose</a:t>
            </a:r>
          </a:p>
          <a:p>
            <a:pPr lvl="1"/>
            <a:r>
              <a:rPr lang="en-US" sz="2800" dirty="0"/>
              <a:t>Regardless of prior episode(s) of Zoster </a:t>
            </a:r>
          </a:p>
          <a:p>
            <a:pPr lvl="1"/>
            <a:r>
              <a:rPr lang="en-US" sz="2800" dirty="0"/>
              <a:t>Regardless of whether/not received ZVL</a:t>
            </a:r>
          </a:p>
          <a:p>
            <a:pPr lvl="2"/>
            <a:r>
              <a:rPr lang="en-US" sz="2500" dirty="0"/>
              <a:t>At least 2 months after ZVL</a:t>
            </a:r>
          </a:p>
          <a:p>
            <a:pPr lvl="1"/>
            <a:r>
              <a:rPr lang="en-US" sz="2800" u="sng" dirty="0"/>
              <a:t>No</a:t>
            </a:r>
            <a:r>
              <a:rPr lang="en-US" sz="2800" dirty="0"/>
              <a:t> need to test and/or vaccinate vs. Varicella first</a:t>
            </a:r>
          </a:p>
          <a:p>
            <a:pPr lvl="1"/>
            <a:r>
              <a:rPr lang="en-US" sz="2800" dirty="0"/>
              <a:t>No need to defer for ‘at risk contacts’– no transmission risk </a:t>
            </a:r>
          </a:p>
          <a:p>
            <a:pPr lvl="1"/>
            <a:r>
              <a:rPr lang="en-US" sz="2800" dirty="0"/>
              <a:t>No booster.</a:t>
            </a:r>
          </a:p>
        </p:txBody>
      </p:sp>
    </p:spTree>
    <p:custDataLst>
      <p:tags r:id="rId1"/>
    </p:custDataLst>
    <p:extLst>
      <p:ext uri="{BB962C8B-B14F-4D97-AF65-F5344CB8AC3E}">
        <p14:creationId xmlns:p14="http://schemas.microsoft.com/office/powerpoint/2010/main" val="60194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Zoster Vaccination</a:t>
            </a:r>
          </a:p>
        </p:txBody>
      </p:sp>
      <p:sp>
        <p:nvSpPr>
          <p:cNvPr id="3" name="Content Placeholder 2"/>
          <p:cNvSpPr>
            <a:spLocks noGrp="1"/>
          </p:cNvSpPr>
          <p:nvPr>
            <p:ph sz="quarter" idx="1"/>
          </p:nvPr>
        </p:nvSpPr>
        <p:spPr>
          <a:xfrm>
            <a:off x="304800" y="1589567"/>
            <a:ext cx="8460355" cy="4254185"/>
          </a:xfrm>
        </p:spPr>
        <p:txBody>
          <a:bodyPr/>
          <a:lstStyle/>
          <a:p>
            <a:r>
              <a:rPr lang="en-US" sz="2600" dirty="0"/>
              <a:t>RZV has a preferential recommendation</a:t>
            </a:r>
          </a:p>
          <a:p>
            <a:pPr lvl="1"/>
            <a:r>
              <a:rPr lang="en-US" sz="2200" dirty="0"/>
              <a:t>ZVL can be given to 60+ adults w/o immune compromise</a:t>
            </a:r>
          </a:p>
          <a:p>
            <a:r>
              <a:rPr lang="en-US" sz="2600" dirty="0"/>
              <a:t>Current vaccine shortage is improving</a:t>
            </a:r>
          </a:p>
          <a:p>
            <a:pPr lvl="1"/>
            <a:r>
              <a:rPr lang="en-US" sz="2200" dirty="0"/>
              <a:t>Manufacturer has ‘vaccine finder’ on Website</a:t>
            </a:r>
          </a:p>
          <a:p>
            <a:r>
              <a:rPr lang="en-US" sz="2600" dirty="0"/>
              <a:t>Private Insurance ACA-Conforming plans</a:t>
            </a:r>
          </a:p>
          <a:p>
            <a:pPr lvl="1"/>
            <a:r>
              <a:rPr lang="en-US" sz="2200" dirty="0"/>
              <a:t>RZV covered 100% without copay</a:t>
            </a:r>
          </a:p>
          <a:p>
            <a:r>
              <a:rPr lang="en-US" sz="2600" dirty="0"/>
              <a:t>Medicare and Medicaid</a:t>
            </a:r>
          </a:p>
          <a:p>
            <a:pPr lvl="1"/>
            <a:r>
              <a:rPr lang="en-US" sz="2200" dirty="0"/>
              <a:t>Medicare Coverage under Part D (Drug plan) </a:t>
            </a:r>
          </a:p>
          <a:p>
            <a:pPr lvl="1"/>
            <a:r>
              <a:rPr lang="en-US" sz="2200" dirty="0"/>
              <a:t>Medicaid Coverage determination is state by state</a:t>
            </a:r>
            <a:r>
              <a:rPr lang="mr-IN" sz="2200" dirty="0"/>
              <a:t>…</a:t>
            </a:r>
            <a:endParaRPr lang="en-US" sz="2200" dirty="0"/>
          </a:p>
        </p:txBody>
      </p:sp>
    </p:spTree>
    <p:extLst>
      <p:ext uri="{BB962C8B-B14F-4D97-AF65-F5344CB8AC3E}">
        <p14:creationId xmlns:p14="http://schemas.microsoft.com/office/powerpoint/2010/main" val="30774764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7834010" cy="773349"/>
          </a:xfrm>
        </p:spPr>
        <p:txBody>
          <a:bodyPr>
            <a:normAutofit/>
          </a:bodyPr>
          <a:lstStyle/>
          <a:p>
            <a:r>
              <a:rPr lang="en-US" sz="4400" dirty="0"/>
              <a:t>Zoster         </a:t>
            </a:r>
            <a:r>
              <a:rPr lang="en-US" sz="2200" dirty="0"/>
              <a:t>TEST YOUR KNOWLEDGE                 </a:t>
            </a:r>
            <a:r>
              <a:rPr lang="en-US" dirty="0"/>
              <a:t>Q1</a:t>
            </a:r>
          </a:p>
        </p:txBody>
      </p:sp>
      <p:sp>
        <p:nvSpPr>
          <p:cNvPr id="3" name="Content Placeholder 2"/>
          <p:cNvSpPr>
            <a:spLocks noGrp="1"/>
          </p:cNvSpPr>
          <p:nvPr>
            <p:ph sz="quarter" idx="1"/>
          </p:nvPr>
        </p:nvSpPr>
        <p:spPr>
          <a:xfrm>
            <a:off x="398352" y="1589567"/>
            <a:ext cx="8582685" cy="4572000"/>
          </a:xfrm>
        </p:spPr>
        <p:txBody>
          <a:bodyPr/>
          <a:lstStyle/>
          <a:p>
            <a:pPr marL="0" indent="0">
              <a:buNone/>
            </a:pPr>
            <a:r>
              <a:rPr lang="en-US" sz="2600" dirty="0"/>
              <a:t>A 62 year old family physician requests Shingles vaccine.  Which of the following is most correct about this vaccine?</a:t>
            </a:r>
          </a:p>
          <a:p>
            <a:pPr>
              <a:buFont typeface="+mj-lt"/>
              <a:buAutoNum type="alphaLcPeriod"/>
            </a:pPr>
            <a:r>
              <a:rPr lang="en-US" sz="2200" dirty="0" err="1"/>
              <a:t>Zostavax</a:t>
            </a:r>
            <a:r>
              <a:rPr lang="en-US" sz="2200" dirty="0"/>
              <a:t> [ZVL] is a live virus vaccine, it should not be given as he may spread the virus after vaccination.</a:t>
            </a:r>
          </a:p>
          <a:p>
            <a:pPr>
              <a:buFont typeface="+mj-lt"/>
              <a:buAutoNum type="alphaLcPeriod"/>
            </a:pPr>
            <a:r>
              <a:rPr lang="en-US" sz="2200" dirty="0" err="1"/>
              <a:t>Shingrix</a:t>
            </a:r>
            <a:r>
              <a:rPr lang="en-US" sz="2200" dirty="0"/>
              <a:t> [RZV] is a subunit vaccine. A single dose should be given to prevent shingles in this person.</a:t>
            </a:r>
          </a:p>
          <a:p>
            <a:pPr>
              <a:buFont typeface="+mj-lt"/>
              <a:buAutoNum type="alphaLcPeriod"/>
            </a:pPr>
            <a:r>
              <a:rPr lang="en-US" sz="2200" dirty="0"/>
              <a:t>ZVL is recommended 5 years later in all adults who received RZV</a:t>
            </a:r>
          </a:p>
          <a:p>
            <a:pPr>
              <a:buFont typeface="+mj-lt"/>
              <a:buAutoNum type="alphaLcPeriod"/>
            </a:pPr>
            <a:r>
              <a:rPr lang="en-US" sz="2200" dirty="0"/>
              <a:t>RZV is recommended in all adults who previously received ZVL</a:t>
            </a:r>
          </a:p>
          <a:p>
            <a:pPr>
              <a:buFont typeface="+mj-lt"/>
              <a:buAutoNum type="alphaLcPeriod"/>
            </a:pPr>
            <a:r>
              <a:rPr lang="en-US" sz="2200" dirty="0"/>
              <a:t>ACIP recommendations and FDA licensure for ZVL and RZV are similar with the exception that ZVL should not be given in immune compromised adults.</a:t>
            </a:r>
          </a:p>
          <a:p>
            <a:pPr marL="0" indent="0">
              <a:buNone/>
            </a:pPr>
            <a:endParaRPr lang="en-US" dirty="0"/>
          </a:p>
        </p:txBody>
      </p:sp>
      <p:sp>
        <p:nvSpPr>
          <p:cNvPr id="4" name="TextBox 3"/>
          <p:cNvSpPr txBox="1"/>
          <p:nvPr/>
        </p:nvSpPr>
        <p:spPr>
          <a:xfrm>
            <a:off x="4096307" y="5635214"/>
            <a:ext cx="4884730" cy="369332"/>
          </a:xfrm>
          <a:prstGeom prst="rect">
            <a:avLst/>
          </a:prstGeom>
          <a:noFill/>
        </p:spPr>
        <p:txBody>
          <a:bodyPr wrap="square" rtlCol="0">
            <a:spAutoFit/>
          </a:bodyPr>
          <a:lstStyle/>
          <a:p>
            <a:r>
              <a:rPr lang="en-US" dirty="0">
                <a:solidFill>
                  <a:srgbClr val="FF0000"/>
                </a:solidFill>
              </a:rPr>
              <a:t>a. NO b. NO c. NO </a:t>
            </a:r>
            <a:r>
              <a:rPr lang="en-US" b="1" dirty="0">
                <a:solidFill>
                  <a:srgbClr val="2EB135"/>
                </a:solidFill>
              </a:rPr>
              <a:t>d. CORRECT </a:t>
            </a:r>
            <a:r>
              <a:rPr lang="en-US" dirty="0">
                <a:solidFill>
                  <a:srgbClr val="FF0000"/>
                </a:solidFill>
              </a:rPr>
              <a:t>e. NO</a:t>
            </a:r>
          </a:p>
        </p:txBody>
      </p:sp>
      <p:sp>
        <p:nvSpPr>
          <p:cNvPr id="5" name="Rectangle 4"/>
          <p:cNvSpPr/>
          <p:nvPr/>
        </p:nvSpPr>
        <p:spPr>
          <a:xfrm>
            <a:off x="4096018" y="5573178"/>
            <a:ext cx="4606548" cy="588389"/>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3531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599" y="228600"/>
            <a:ext cx="7834010" cy="773349"/>
          </a:xfrm>
        </p:spPr>
        <p:txBody>
          <a:bodyPr>
            <a:normAutofit/>
          </a:bodyPr>
          <a:lstStyle/>
          <a:p>
            <a:r>
              <a:rPr lang="en-US" sz="4400" dirty="0"/>
              <a:t>Zoster         </a:t>
            </a:r>
            <a:r>
              <a:rPr lang="en-US" sz="2200" dirty="0"/>
              <a:t>TEST YOUR KNOWLEDGE                 </a:t>
            </a:r>
            <a:r>
              <a:rPr lang="en-US" dirty="0"/>
              <a:t>Q2</a:t>
            </a:r>
          </a:p>
        </p:txBody>
      </p:sp>
      <p:sp>
        <p:nvSpPr>
          <p:cNvPr id="3" name="Content Placeholder 2"/>
          <p:cNvSpPr>
            <a:spLocks noGrp="1"/>
          </p:cNvSpPr>
          <p:nvPr>
            <p:ph sz="quarter" idx="1"/>
          </p:nvPr>
        </p:nvSpPr>
        <p:spPr>
          <a:xfrm>
            <a:off x="262759" y="1589567"/>
            <a:ext cx="8502396" cy="3707647"/>
          </a:xfrm>
        </p:spPr>
        <p:txBody>
          <a:bodyPr/>
          <a:lstStyle/>
          <a:p>
            <a:pPr marL="0" indent="0">
              <a:buNone/>
            </a:pPr>
            <a:r>
              <a:rPr lang="en-US" sz="2600" dirty="0"/>
              <a:t>Which of the following is correct about the new subunit Zoster vaccine [RZV]?</a:t>
            </a:r>
          </a:p>
          <a:p>
            <a:pPr marL="514350" indent="-514350">
              <a:buAutoNum type="alphaLcPeriod"/>
            </a:pPr>
            <a:r>
              <a:rPr lang="en-US" sz="2400" dirty="0"/>
              <a:t>Must be stored in 2 vials and frozen</a:t>
            </a:r>
          </a:p>
          <a:p>
            <a:pPr marL="514350" indent="-514350">
              <a:buAutoNum type="alphaLcPeriod"/>
            </a:pPr>
            <a:r>
              <a:rPr lang="en-US" sz="2400" dirty="0"/>
              <a:t>Must be given within 2 hours of reconstitution</a:t>
            </a:r>
          </a:p>
          <a:p>
            <a:pPr marL="514350" indent="-514350">
              <a:buAutoNum type="alphaLcPeriod"/>
            </a:pPr>
            <a:r>
              <a:rPr lang="en-US" sz="2400" dirty="0"/>
              <a:t>Must be given IM</a:t>
            </a:r>
          </a:p>
          <a:p>
            <a:pPr marL="514350" indent="-514350">
              <a:buAutoNum type="alphaLcPeriod"/>
            </a:pPr>
            <a:r>
              <a:rPr lang="en-US" sz="2400" dirty="0"/>
              <a:t>Reactions after first dose preclude completion of series</a:t>
            </a:r>
          </a:p>
          <a:p>
            <a:pPr marL="514350" indent="-514350">
              <a:buAutoNum type="alphaLcPeriod"/>
            </a:pPr>
            <a:r>
              <a:rPr lang="en-US" sz="2400" dirty="0"/>
              <a:t>If diluent misplaced can be reconstituted with saline</a:t>
            </a:r>
          </a:p>
          <a:p>
            <a:pPr marL="0" indent="0">
              <a:buNone/>
            </a:pPr>
            <a:endParaRPr lang="en-US" dirty="0"/>
          </a:p>
        </p:txBody>
      </p:sp>
      <p:sp>
        <p:nvSpPr>
          <p:cNvPr id="4" name="TextBox 3"/>
          <p:cNvSpPr txBox="1"/>
          <p:nvPr/>
        </p:nvSpPr>
        <p:spPr>
          <a:xfrm>
            <a:off x="1167897" y="5413972"/>
            <a:ext cx="6708618" cy="369332"/>
          </a:xfrm>
          <a:prstGeom prst="rect">
            <a:avLst/>
          </a:prstGeom>
          <a:noFill/>
        </p:spPr>
        <p:txBody>
          <a:bodyPr wrap="square" rtlCol="0">
            <a:spAutoFit/>
          </a:bodyPr>
          <a:lstStyle/>
          <a:p>
            <a:r>
              <a:rPr lang="en-US" dirty="0">
                <a:solidFill>
                  <a:srgbClr val="FF0000"/>
                </a:solidFill>
              </a:rPr>
              <a:t>a. NO    b. NO    </a:t>
            </a:r>
            <a:r>
              <a:rPr lang="en-US" b="1" dirty="0">
                <a:solidFill>
                  <a:srgbClr val="2EB135"/>
                </a:solidFill>
              </a:rPr>
              <a:t>c. </a:t>
            </a:r>
            <a:r>
              <a:rPr lang="en-US" b="1" dirty="0">
                <a:solidFill>
                  <a:srgbClr val="00B050"/>
                </a:solidFill>
              </a:rPr>
              <a:t>CORRECT  </a:t>
            </a:r>
            <a:r>
              <a:rPr lang="en-US" dirty="0">
                <a:solidFill>
                  <a:srgbClr val="FF0000"/>
                </a:solidFill>
              </a:rPr>
              <a:t>d. NO  e. NO</a:t>
            </a:r>
          </a:p>
        </p:txBody>
      </p:sp>
      <p:sp>
        <p:nvSpPr>
          <p:cNvPr id="5" name="Rectangle 4"/>
          <p:cNvSpPr/>
          <p:nvPr/>
        </p:nvSpPr>
        <p:spPr>
          <a:xfrm>
            <a:off x="543208" y="5297214"/>
            <a:ext cx="7333307" cy="615636"/>
          </a:xfrm>
          <a:prstGeom prst="rect">
            <a:avLst/>
          </a:prstGeom>
          <a:solidFill>
            <a:srgbClr val="FF7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reveal the correct answer</a:t>
            </a:r>
          </a:p>
        </p:txBody>
      </p:sp>
    </p:spTree>
    <p:extLst>
      <p:ext uri="{BB962C8B-B14F-4D97-AF65-F5344CB8AC3E}">
        <p14:creationId xmlns:p14="http://schemas.microsoft.com/office/powerpoint/2010/main" val="193892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endParaRPr lang="en-US" dirty="0">
              <a:solidFill>
                <a:srgbClr val="FF0000"/>
              </a:solidFill>
            </a:endParaRPr>
          </a:p>
        </p:txBody>
      </p:sp>
      <p:sp>
        <p:nvSpPr>
          <p:cNvPr id="3" name="Content Placeholder 2"/>
          <p:cNvSpPr>
            <a:spLocks noGrp="1"/>
          </p:cNvSpPr>
          <p:nvPr>
            <p:ph sz="quarter" idx="1"/>
          </p:nvPr>
        </p:nvSpPr>
        <p:spPr>
          <a:xfrm>
            <a:off x="254000" y="1409699"/>
            <a:ext cx="8648700" cy="4867276"/>
          </a:xfrm>
        </p:spPr>
        <p:txBody>
          <a:bodyPr/>
          <a:lstStyle/>
          <a:p>
            <a:r>
              <a:rPr lang="en-US" dirty="0"/>
              <a:t>Current vaccination rates are well below targets</a:t>
            </a:r>
          </a:p>
          <a:p>
            <a:r>
              <a:rPr lang="en-US" dirty="0"/>
              <a:t>Vaccines can prevent morbidity and mortality associated with vaccine preventable disease</a:t>
            </a:r>
          </a:p>
          <a:p>
            <a:r>
              <a:rPr lang="en-US" dirty="0"/>
              <a:t>Adult immunization is complex, rapidly changing</a:t>
            </a:r>
          </a:p>
          <a:p>
            <a:r>
              <a:rPr lang="en-US" dirty="0"/>
              <a:t>Physician recommendation is key to patient uptake!</a:t>
            </a:r>
          </a:p>
          <a:p>
            <a:pPr marL="0" indent="0">
              <a:buNone/>
            </a:pPr>
            <a:r>
              <a:rPr lang="en-US" b="1" dirty="0">
                <a:solidFill>
                  <a:srgbClr val="007C66"/>
                </a:solidFill>
              </a:rPr>
              <a:t>Next steps:</a:t>
            </a:r>
          </a:p>
          <a:p>
            <a:r>
              <a:rPr lang="en-US" b="1" i="1" dirty="0"/>
              <a:t>[Add PROGRAM SPECIFIC INFO]</a:t>
            </a:r>
          </a:p>
          <a:p>
            <a:r>
              <a:rPr lang="en-US" dirty="0"/>
              <a:t>Module 2 will be </a:t>
            </a:r>
            <a:r>
              <a:rPr lang="en-US" b="1" i="1" dirty="0"/>
              <a:t>[add date]  </a:t>
            </a:r>
          </a:p>
          <a:p>
            <a:pPr lvl="1"/>
            <a:r>
              <a:rPr lang="en-US" dirty="0"/>
              <a:t>Strategies to increase adult immunization in practice!</a:t>
            </a:r>
          </a:p>
        </p:txBody>
      </p:sp>
    </p:spTree>
    <p:extLst>
      <p:ext uri="{BB962C8B-B14F-4D97-AF65-F5344CB8AC3E}">
        <p14:creationId xmlns:p14="http://schemas.microsoft.com/office/powerpoint/2010/main" val="2109816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62" y="228600"/>
            <a:ext cx="8818076" cy="990600"/>
          </a:xfrm>
        </p:spPr>
        <p:txBody>
          <a:bodyPr>
            <a:normAutofit/>
          </a:bodyPr>
          <a:lstStyle/>
          <a:p>
            <a:r>
              <a:rPr lang="en-US" dirty="0"/>
              <a:t>Adult Vaccination Rate Disparities: Economic</a:t>
            </a:r>
          </a:p>
        </p:txBody>
      </p:sp>
      <p:graphicFrame>
        <p:nvGraphicFramePr>
          <p:cNvPr id="4" name="Content Placeholder 3"/>
          <p:cNvGraphicFramePr>
            <a:graphicFrameLocks noGrp="1"/>
          </p:cNvGraphicFramePr>
          <p:nvPr>
            <p:ph sz="quarter" idx="1"/>
          </p:nvPr>
        </p:nvGraphicFramePr>
        <p:xfrm>
          <a:off x="162962" y="1511929"/>
          <a:ext cx="8818077" cy="2573685"/>
        </p:xfrm>
        <a:graphic>
          <a:graphicData uri="http://schemas.openxmlformats.org/drawingml/2006/table">
            <a:tbl>
              <a:tblPr/>
              <a:tblGrid>
                <a:gridCol w="3039974">
                  <a:extLst>
                    <a:ext uri="{9D8B030D-6E8A-4147-A177-3AD203B41FA5}">
                      <a16:colId xmlns:a16="http://schemas.microsoft.com/office/drawing/2014/main" val="20000"/>
                    </a:ext>
                  </a:extLst>
                </a:gridCol>
                <a:gridCol w="444676">
                  <a:extLst>
                    <a:ext uri="{9D8B030D-6E8A-4147-A177-3AD203B41FA5}">
                      <a16:colId xmlns:a16="http://schemas.microsoft.com/office/drawing/2014/main" val="20001"/>
                    </a:ext>
                  </a:extLst>
                </a:gridCol>
                <a:gridCol w="978289">
                  <a:extLst>
                    <a:ext uri="{9D8B030D-6E8A-4147-A177-3AD203B41FA5}">
                      <a16:colId xmlns:a16="http://schemas.microsoft.com/office/drawing/2014/main" val="20002"/>
                    </a:ext>
                  </a:extLst>
                </a:gridCol>
                <a:gridCol w="371911">
                  <a:extLst>
                    <a:ext uri="{9D8B030D-6E8A-4147-A177-3AD203B41FA5}">
                      <a16:colId xmlns:a16="http://schemas.microsoft.com/office/drawing/2014/main" val="20003"/>
                    </a:ext>
                  </a:extLst>
                </a:gridCol>
                <a:gridCol w="1139990">
                  <a:extLst>
                    <a:ext uri="{9D8B030D-6E8A-4147-A177-3AD203B41FA5}">
                      <a16:colId xmlns:a16="http://schemas.microsoft.com/office/drawing/2014/main" val="20004"/>
                    </a:ext>
                  </a:extLst>
                </a:gridCol>
                <a:gridCol w="396167">
                  <a:extLst>
                    <a:ext uri="{9D8B030D-6E8A-4147-A177-3AD203B41FA5}">
                      <a16:colId xmlns:a16="http://schemas.microsoft.com/office/drawing/2014/main" val="20005"/>
                    </a:ext>
                  </a:extLst>
                </a:gridCol>
                <a:gridCol w="978289">
                  <a:extLst>
                    <a:ext uri="{9D8B030D-6E8A-4147-A177-3AD203B41FA5}">
                      <a16:colId xmlns:a16="http://schemas.microsoft.com/office/drawing/2014/main" val="20006"/>
                    </a:ext>
                  </a:extLst>
                </a:gridCol>
                <a:gridCol w="150920">
                  <a:extLst>
                    <a:ext uri="{9D8B030D-6E8A-4147-A177-3AD203B41FA5}">
                      <a16:colId xmlns:a16="http://schemas.microsoft.com/office/drawing/2014/main" val="20007"/>
                    </a:ext>
                  </a:extLst>
                </a:gridCol>
                <a:gridCol w="412337">
                  <a:extLst>
                    <a:ext uri="{9D8B030D-6E8A-4147-A177-3AD203B41FA5}">
                      <a16:colId xmlns:a16="http://schemas.microsoft.com/office/drawing/2014/main" val="20008"/>
                    </a:ext>
                  </a:extLst>
                </a:gridCol>
                <a:gridCol w="905524">
                  <a:extLst>
                    <a:ext uri="{9D8B030D-6E8A-4147-A177-3AD203B41FA5}">
                      <a16:colId xmlns:a16="http://schemas.microsoft.com/office/drawing/2014/main" val="20009"/>
                    </a:ext>
                  </a:extLst>
                </a:gridCol>
              </a:tblGrid>
              <a:tr h="317649">
                <a:tc>
                  <a:txBody>
                    <a:bodyPr/>
                    <a:lstStyle/>
                    <a:p>
                      <a:pPr algn="l" fontAlgn="b"/>
                      <a:r>
                        <a:rPr lang="en-US" sz="800" b="0" i="0" u="none" strike="noStrike" dirty="0">
                          <a:solidFill>
                            <a:srgbClr val="000000"/>
                          </a:solidFill>
                          <a:effectLst/>
                          <a:latin typeface="Courier New" panose="02070309020205020404" pitchFamily="49" charset="0"/>
                        </a:rPr>
                        <a:t> </a:t>
                      </a:r>
                    </a:p>
                  </a:txBody>
                  <a:tcPr marL="7471" marR="7471" marT="7471" marB="0" anchor="b">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ctr" fontAlgn="ctr"/>
                      <a:r>
                        <a:rPr lang="en-US" sz="800" b="1" i="0" u="none" strike="noStrike">
                          <a:solidFill>
                            <a:srgbClr val="000000"/>
                          </a:solidFill>
                          <a:effectLst/>
                          <a:latin typeface="Courier New" panose="02070309020205020404" pitchFamily="49" charset="0"/>
                        </a:rPr>
                        <a:t>With health insurance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rowSpan="2" gridSpan="2">
                  <a:txBody>
                    <a:bodyPr/>
                    <a:lstStyle/>
                    <a:p>
                      <a:pPr algn="ctr" fontAlgn="ctr"/>
                      <a:r>
                        <a:rPr lang="en-US" sz="800" b="1" i="0" u="none" strike="noStrike">
                          <a:solidFill>
                            <a:srgbClr val="000000"/>
                          </a:solidFill>
                          <a:effectLst/>
                          <a:latin typeface="Courier New" panose="02070309020205020404" pitchFamily="49" charset="0"/>
                        </a:rPr>
                        <a:t>Without health insurance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10000"/>
                  </a:ext>
                </a:extLst>
              </a:tr>
              <a:tr h="132708">
                <a:tc>
                  <a:txBody>
                    <a:bodyPr/>
                    <a:lstStyle/>
                    <a:p>
                      <a:pPr algn="l"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gridSpan="2">
                  <a:txBody>
                    <a:bodyPr/>
                    <a:lstStyle/>
                    <a:p>
                      <a:pPr algn="ctr" fontAlgn="ctr"/>
                      <a:r>
                        <a:rPr lang="en-US" sz="800" b="1" i="0" u="none" strike="noStrike">
                          <a:solidFill>
                            <a:srgbClr val="000000"/>
                          </a:solidFill>
                          <a:effectLst/>
                          <a:latin typeface="Courier New" panose="02070309020205020404" pitchFamily="49" charset="0"/>
                        </a:rPr>
                        <a:t>Overall</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ourier New" panose="02070309020205020404" pitchFamily="49" charset="0"/>
                        </a:rPr>
                        <a:t>Public</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800" b="1" i="0" u="none" strike="noStrike">
                          <a:solidFill>
                            <a:srgbClr val="000000"/>
                          </a:solidFill>
                          <a:effectLst/>
                          <a:latin typeface="Courier New" panose="02070309020205020404" pitchFamily="49" charset="0"/>
                        </a:rPr>
                        <a:t>Private</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132708">
                <a:tc>
                  <a:txBody>
                    <a:bodyPr/>
                    <a:lstStyle/>
                    <a:p>
                      <a:pPr algn="l" fontAlgn="ctr"/>
                      <a:r>
                        <a:rPr lang="en-US" sz="800" b="1" i="0" u="none" strike="noStrike">
                          <a:solidFill>
                            <a:srgbClr val="000000"/>
                          </a:solidFill>
                          <a:effectLst/>
                          <a:latin typeface="Courier New" panose="02070309020205020404" pitchFamily="49" charset="0"/>
                        </a:rPr>
                        <a:t>Vaccination, age group, increased-risk status</a:t>
                      </a:r>
                    </a:p>
                  </a:txBody>
                  <a:tcPr marL="7471" marR="7471" marT="74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a:t>
                      </a:r>
                    </a:p>
                  </a:txBody>
                  <a:tcPr marL="7471" marR="7471" marT="7471"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ourier New" panose="02070309020205020404" pitchFamily="49" charset="0"/>
                        </a:rPr>
                        <a:t> (95% CI)</a:t>
                      </a:r>
                    </a:p>
                  </a:txBody>
                  <a:tcPr marL="7471" marR="7471" marT="747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826">
                <a:tc>
                  <a:txBody>
                    <a:bodyPr/>
                    <a:lstStyle/>
                    <a:p>
                      <a:pPr algn="l" fontAlgn="ctr"/>
                      <a:r>
                        <a:rPr lang="en-US" sz="800" b="1" i="0" u="none" strike="noStrike">
                          <a:solidFill>
                            <a:srgbClr val="000000"/>
                          </a:solidFill>
                          <a:effectLst/>
                          <a:latin typeface="Courier New" panose="02070309020205020404" pitchFamily="49" charset="0"/>
                        </a:rPr>
                        <a:t>Influenza vaccination (2015-16 season)</a:t>
                      </a:r>
                      <a:r>
                        <a:rPr lang="en-US" sz="800" b="1" i="0" u="none" strike="noStrike" baseline="30000">
                          <a:solidFill>
                            <a:srgbClr val="000000"/>
                          </a:solidFill>
                          <a:effectLst/>
                          <a:latin typeface="Courier New" panose="02070309020205020404" pitchFamily="49" charset="0"/>
                        </a:rPr>
                        <a:t>§</a:t>
                      </a: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54826">
                <a:tc>
                  <a:txBody>
                    <a:bodyPr/>
                    <a:lstStyle/>
                    <a:p>
                      <a:pPr algn="l" fontAlgn="ctr"/>
                      <a:r>
                        <a:rPr lang="en-US" sz="800" b="0" i="0" u="none" strike="noStrike">
                          <a:solidFill>
                            <a:srgbClr val="000000"/>
                          </a:solidFill>
                          <a:effectLst/>
                          <a:latin typeface="Courier New" panose="02070309020205020404" pitchFamily="49" charset="0"/>
                        </a:rPr>
                        <a:t>≥19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46.7</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(45.5-47.9)</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52.0</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(49.7-54.4)</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44.6</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(43.3-46.0)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14.8</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(12.6-17.5)</a:t>
                      </a:r>
                    </a:p>
                  </a:txBody>
                  <a:tcPr marL="7471" marR="7471" marT="7471" marB="0" anchor="ctr">
                    <a:lnL>
                      <a:noFill/>
                    </a:lnL>
                    <a:lnR>
                      <a:noFill/>
                    </a:lnR>
                    <a:lnT>
                      <a:noFill/>
                    </a:lnT>
                    <a:lnB>
                      <a:noFill/>
                    </a:lnB>
                  </a:tcPr>
                </a:tc>
                <a:extLst>
                  <a:ext uri="{0D108BD9-81ED-4DB2-BD59-A6C34878D82A}">
                    <a16:rowId xmlns:a16="http://schemas.microsoft.com/office/drawing/2014/main" val="10004"/>
                  </a:ext>
                </a:extLst>
              </a:tr>
              <a:tr h="154826">
                <a:tc>
                  <a:txBody>
                    <a:bodyPr/>
                    <a:lstStyle/>
                    <a:p>
                      <a:pPr algn="l" fontAlgn="ctr"/>
                      <a:r>
                        <a:rPr lang="en-US" sz="800" b="0" i="0" u="none" strike="noStrike">
                          <a:solidFill>
                            <a:srgbClr val="000000"/>
                          </a:solidFill>
                          <a:effectLst/>
                          <a:latin typeface="Courier New" panose="02070309020205020404" pitchFamily="49" charset="0"/>
                        </a:rPr>
                        <a:t>19-49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35.2</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(33.4-37.0)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35.4</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(31.3-39.9)</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35.1</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(33.2-37.0)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13.5</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(11.1-16.5)</a:t>
                      </a:r>
                    </a:p>
                  </a:txBody>
                  <a:tcPr marL="7471" marR="7471" marT="7471" marB="0" anchor="b">
                    <a:lnL>
                      <a:noFill/>
                    </a:lnL>
                    <a:lnR>
                      <a:noFill/>
                    </a:lnR>
                    <a:lnT>
                      <a:noFill/>
                    </a:lnT>
                    <a:lnB>
                      <a:noFill/>
                    </a:lnB>
                  </a:tcPr>
                </a:tc>
                <a:extLst>
                  <a:ext uri="{0D108BD9-81ED-4DB2-BD59-A6C34878D82A}">
                    <a16:rowId xmlns:a16="http://schemas.microsoft.com/office/drawing/2014/main" val="10005"/>
                  </a:ext>
                </a:extLst>
              </a:tr>
              <a:tr h="154826">
                <a:tc>
                  <a:txBody>
                    <a:bodyPr/>
                    <a:lstStyle/>
                    <a:p>
                      <a:pPr algn="l" fontAlgn="ctr"/>
                      <a:r>
                        <a:rPr lang="en-US" sz="800" b="0" i="0" u="none" strike="noStrike">
                          <a:solidFill>
                            <a:srgbClr val="000000"/>
                          </a:solidFill>
                          <a:effectLst/>
                          <a:latin typeface="Courier New" panose="02070309020205020404" pitchFamily="49" charset="0"/>
                        </a:rPr>
                        <a:t>50-64 yrs</a:t>
                      </a:r>
                    </a:p>
                  </a:txBody>
                  <a:tcPr marL="7471" marR="7471" marT="7471" marB="0" anchor="ctr">
                    <a:lnL>
                      <a:noFill/>
                    </a:lnL>
                    <a:lnR>
                      <a:noFill/>
                    </a:lnR>
                    <a:lnT>
                      <a:noFill/>
                    </a:lnT>
                    <a:lnB>
                      <a:noFill/>
                    </a:lnB>
                  </a:tcPr>
                </a:tc>
                <a:tc>
                  <a:txBody>
                    <a:bodyPr/>
                    <a:lstStyle/>
                    <a:p>
                      <a:pPr algn="ctr" fontAlgn="ctr"/>
                      <a:r>
                        <a:rPr lang="en-US" sz="800" b="0" i="0" u="none" strike="noStrike" dirty="0">
                          <a:solidFill>
                            <a:srgbClr val="000000"/>
                          </a:solidFill>
                          <a:effectLst/>
                          <a:latin typeface="Courier New" panose="02070309020205020404" pitchFamily="49" charset="0"/>
                        </a:rPr>
                        <a:t>48.8</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(46.8-50.9)</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52.3</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(47.5-57.3)</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47.9</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(45.7-50.2)</a:t>
                      </a:r>
                      <a:r>
                        <a:rPr lang="en-US" sz="800" b="0" i="0" u="none" strike="noStrike" baseline="30000" dirty="0">
                          <a:solidFill>
                            <a:srgbClr val="000000"/>
                          </a:solidFill>
                          <a:effectLst/>
                          <a:latin typeface="Courier New" panose="02070309020205020404" pitchFamily="49" charset="0"/>
                        </a:rPr>
                        <a:t>¶†† </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19.3</a:t>
                      </a:r>
                    </a:p>
                  </a:txBody>
                  <a:tcPr marL="7471" marR="7471" marT="7471" marB="0" anchor="ctr">
                    <a:lnL>
                      <a:noFill/>
                    </a:lnL>
                    <a:lnR>
                      <a:noFill/>
                    </a:lnR>
                    <a:lnT>
                      <a:noFill/>
                    </a:lnT>
                    <a:lnB>
                      <a:noFill/>
                    </a:lnB>
                    <a:solidFill>
                      <a:schemeClr val="accent2"/>
                    </a:solidFill>
                  </a:tcPr>
                </a:tc>
                <a:tc>
                  <a:txBody>
                    <a:bodyPr/>
                    <a:lstStyle/>
                    <a:p>
                      <a:pPr algn="ctr" fontAlgn="ctr"/>
                      <a:r>
                        <a:rPr lang="en-US" sz="800" b="0" i="0" u="none" strike="noStrike" dirty="0">
                          <a:solidFill>
                            <a:srgbClr val="000000"/>
                          </a:solidFill>
                          <a:effectLst/>
                          <a:latin typeface="Courier New" panose="02070309020205020404" pitchFamily="49" charset="0"/>
                        </a:rPr>
                        <a:t>(14.5-25.6)</a:t>
                      </a:r>
                    </a:p>
                  </a:txBody>
                  <a:tcPr marL="7471" marR="7471" marT="7471" marB="0" anchor="ctr">
                    <a:lnL>
                      <a:noFill/>
                    </a:lnL>
                    <a:lnR>
                      <a:noFill/>
                    </a:lnR>
                    <a:lnT>
                      <a:noFill/>
                    </a:lnT>
                    <a:lnB>
                      <a:noFill/>
                    </a:lnB>
                    <a:solidFill>
                      <a:schemeClr val="accent2"/>
                    </a:solidFill>
                  </a:tcPr>
                </a:tc>
                <a:extLst>
                  <a:ext uri="{0D108BD9-81ED-4DB2-BD59-A6C34878D82A}">
                    <a16:rowId xmlns:a16="http://schemas.microsoft.com/office/drawing/2014/main" val="10006"/>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70.7</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(68.9-72.5)</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68.0</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(65.3-70.6)**</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73.4</a:t>
                      </a:r>
                    </a:p>
                  </a:txBody>
                  <a:tcPr marL="7471" marR="7471" marT="7471" marB="0" anchor="ctr">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(71.0-75.8)</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0"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ctr"/>
                      <a:r>
                        <a:rPr lang="en-US" sz="800" b="0" i="0" u="none" strike="noStrike">
                          <a:solidFill>
                            <a:srgbClr val="000000"/>
                          </a:solidFill>
                          <a:effectLst/>
                          <a:latin typeface="Courier New" panose="02070309020205020404" pitchFamily="49" charset="0"/>
                        </a:rPr>
                        <a:t>--</a:t>
                      </a:r>
                    </a:p>
                  </a:txBody>
                  <a:tcPr marL="7471" marR="7471" marT="7471" marB="0" anchor="ctr">
                    <a:lnL>
                      <a:noFill/>
                    </a:lnL>
                    <a:lnR>
                      <a:noFill/>
                    </a:lnR>
                    <a:lnT>
                      <a:noFill/>
                    </a:lnT>
                    <a:lnB>
                      <a:noFill/>
                    </a:lnB>
                  </a:tcPr>
                </a:tc>
                <a:extLst>
                  <a:ext uri="{0D108BD9-81ED-4DB2-BD59-A6C34878D82A}">
                    <a16:rowId xmlns:a16="http://schemas.microsoft.com/office/drawing/2014/main" val="10007"/>
                  </a:ext>
                </a:extLst>
              </a:tr>
              <a:tr h="154826">
                <a:tc>
                  <a:txBody>
                    <a:bodyPr/>
                    <a:lstStyle/>
                    <a:p>
                      <a:pPr algn="l" fontAlgn="b"/>
                      <a:r>
                        <a:rPr lang="en-US" sz="800" b="1" i="0" u="none" strike="noStrike" dirty="0">
                          <a:solidFill>
                            <a:srgbClr val="000000"/>
                          </a:solidFill>
                          <a:effectLst/>
                          <a:latin typeface="Courier New" panose="02070309020205020404" pitchFamily="49" charset="0"/>
                        </a:rPr>
                        <a:t>Pneumococcal vaccination,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ctr"/>
                      <a:endParaRPr lang="en-US" sz="800" b="1" i="0" u="none" strike="noStrike">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extLst>
                  <a:ext uri="{0D108BD9-81ED-4DB2-BD59-A6C34878D82A}">
                    <a16:rowId xmlns:a16="http://schemas.microsoft.com/office/drawing/2014/main" val="10008"/>
                  </a:ext>
                </a:extLst>
              </a:tr>
              <a:tr h="154826">
                <a:tc>
                  <a:txBody>
                    <a:bodyPr/>
                    <a:lstStyle/>
                    <a:p>
                      <a:pPr algn="l" fontAlgn="ctr"/>
                      <a:r>
                        <a:rPr lang="en-US" sz="800" b="0" i="0" u="none" strike="noStrike">
                          <a:solidFill>
                            <a:srgbClr val="000000"/>
                          </a:solidFill>
                          <a:effectLst/>
                          <a:latin typeface="Courier New" panose="02070309020205020404" pitchFamily="49" charset="0"/>
                        </a:rPr>
                        <a:t>19-64 yrs, increased risk</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25.6</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(24.3-27.0)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31.3</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(28.9-33.9)</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22.9</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(21.4-24.4)</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14.3</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(11.5-17.5)</a:t>
                      </a:r>
                    </a:p>
                  </a:txBody>
                  <a:tcPr marL="7471" marR="7471" marT="7471" marB="0" anchor="b">
                    <a:lnL>
                      <a:noFill/>
                    </a:lnL>
                    <a:lnR>
                      <a:noFill/>
                    </a:lnR>
                    <a:lnT>
                      <a:noFill/>
                    </a:lnT>
                    <a:lnB>
                      <a:noFill/>
                    </a:lnB>
                    <a:solidFill>
                      <a:schemeClr val="accent2"/>
                    </a:solidFill>
                  </a:tcPr>
                </a:tc>
                <a:extLst>
                  <a:ext uri="{0D108BD9-81ED-4DB2-BD59-A6C34878D82A}">
                    <a16:rowId xmlns:a16="http://schemas.microsoft.com/office/drawing/2014/main" val="10009"/>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67.2</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(65.6-68.8)</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63.3</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(61.0-65.6)</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71.4</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(69.5-73.2)</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extLst>
                  <a:ext uri="{0D108BD9-81ED-4DB2-BD59-A6C34878D82A}">
                    <a16:rowId xmlns:a16="http://schemas.microsoft.com/office/drawing/2014/main" val="10010"/>
                  </a:ext>
                </a:extLst>
              </a:tr>
              <a:tr h="132708">
                <a:tc>
                  <a:txBody>
                    <a:bodyPr/>
                    <a:lstStyle/>
                    <a:p>
                      <a:pPr algn="l" fontAlgn="b"/>
                      <a:r>
                        <a:rPr lang="en-US" sz="800" b="1" i="0" u="none" strike="noStrike">
                          <a:solidFill>
                            <a:srgbClr val="000000"/>
                          </a:solidFill>
                          <a:effectLst/>
                          <a:latin typeface="Courier New" panose="02070309020205020404" pitchFamily="49" charset="0"/>
                        </a:rPr>
                        <a:t>Tetanus vaccination, past 10 years***</a:t>
                      </a: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extLst>
                  <a:ext uri="{0D108BD9-81ED-4DB2-BD59-A6C34878D82A}">
                    <a16:rowId xmlns:a16="http://schemas.microsoft.com/office/drawing/2014/main" val="10011"/>
                  </a:ext>
                </a:extLst>
              </a:tr>
              <a:tr h="154826">
                <a:tc>
                  <a:txBody>
                    <a:bodyPr/>
                    <a:lstStyle/>
                    <a:p>
                      <a:pPr algn="l" fontAlgn="ctr"/>
                      <a:r>
                        <a:rPr lang="en-US" sz="800" b="0" i="0" u="none" strike="noStrike">
                          <a:solidFill>
                            <a:srgbClr val="000000"/>
                          </a:solidFill>
                          <a:effectLst/>
                          <a:latin typeface="Courier New" panose="02070309020205020404" pitchFamily="49" charset="0"/>
                        </a:rPr>
                        <a:t>≥19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63.9</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(62.7-65.0)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58.4</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(56.5-60.3)</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65.9</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(64.7-67.1)</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47.5</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(44.6-50.3)</a:t>
                      </a:r>
                    </a:p>
                  </a:txBody>
                  <a:tcPr marL="7471" marR="7471" marT="7471" marB="0" anchor="b">
                    <a:lnL>
                      <a:noFill/>
                    </a:lnL>
                    <a:lnR>
                      <a:noFill/>
                    </a:lnR>
                    <a:lnT>
                      <a:noFill/>
                    </a:lnT>
                    <a:lnB>
                      <a:noFill/>
                    </a:lnB>
                  </a:tcPr>
                </a:tc>
                <a:extLst>
                  <a:ext uri="{0D108BD9-81ED-4DB2-BD59-A6C34878D82A}">
                    <a16:rowId xmlns:a16="http://schemas.microsoft.com/office/drawing/2014/main" val="10012"/>
                  </a:ext>
                </a:extLst>
              </a:tr>
              <a:tr h="154826">
                <a:tc>
                  <a:txBody>
                    <a:bodyPr/>
                    <a:lstStyle/>
                    <a:p>
                      <a:pPr algn="l" fontAlgn="ctr"/>
                      <a:r>
                        <a:rPr lang="en-US" sz="800" b="0" i="0" u="none" strike="noStrike">
                          <a:solidFill>
                            <a:srgbClr val="000000"/>
                          </a:solidFill>
                          <a:effectLst/>
                          <a:latin typeface="Courier New" panose="02070309020205020404" pitchFamily="49" charset="0"/>
                        </a:rPr>
                        <a:t>19-49 yrs</a:t>
                      </a: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65.3</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(64.0-66.7)</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60.6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(57.7-63.5)</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66.6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(65.2-68.0)</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47.1</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(43.9-50.3)</a:t>
                      </a:r>
                    </a:p>
                  </a:txBody>
                  <a:tcPr marL="7471" marR="7471" marT="7471" marB="0" anchor="b">
                    <a:lnL>
                      <a:noFill/>
                    </a:lnL>
                    <a:lnR>
                      <a:noFill/>
                    </a:lnR>
                    <a:lnT>
                      <a:noFill/>
                    </a:lnT>
                    <a:lnB>
                      <a:noFill/>
                    </a:lnB>
                  </a:tcPr>
                </a:tc>
                <a:extLst>
                  <a:ext uri="{0D108BD9-81ED-4DB2-BD59-A6C34878D82A}">
                    <a16:rowId xmlns:a16="http://schemas.microsoft.com/office/drawing/2014/main" val="10013"/>
                  </a:ext>
                </a:extLst>
              </a:tr>
              <a:tr h="154826">
                <a:tc>
                  <a:txBody>
                    <a:bodyPr/>
                    <a:lstStyle/>
                    <a:p>
                      <a:pPr algn="l" fontAlgn="ctr"/>
                      <a:r>
                        <a:rPr lang="en-US" sz="800" b="0" i="0" u="none" strike="noStrike" dirty="0">
                          <a:solidFill>
                            <a:srgbClr val="000000"/>
                          </a:solidFill>
                          <a:effectLst/>
                          <a:latin typeface="Courier New" panose="02070309020205020404" pitchFamily="49" charset="0"/>
                        </a:rPr>
                        <a:t>50-64 </a:t>
                      </a:r>
                      <a:r>
                        <a:rPr lang="en-US" sz="800" b="0" i="0" u="none" strike="noStrike" dirty="0" err="1">
                          <a:solidFill>
                            <a:srgbClr val="000000"/>
                          </a:solidFill>
                          <a:effectLst/>
                          <a:latin typeface="Courier New" panose="02070309020205020404" pitchFamily="49" charset="0"/>
                        </a:rPr>
                        <a:t>yrs</a:t>
                      </a:r>
                      <a:endParaRPr lang="en-US" sz="800" b="0" i="0" u="none" strike="noStrike" dirty="0">
                        <a:solidFill>
                          <a:srgbClr val="000000"/>
                        </a:solidFill>
                        <a:effectLst/>
                        <a:latin typeface="Courier New" panose="02070309020205020404" pitchFamily="49" charset="0"/>
                      </a:endParaRPr>
                    </a:p>
                  </a:txBody>
                  <a:tcPr marL="7471" marR="7471" marT="7471"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65.7</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(63.8-67.5)</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61.6</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(58.3-64.9)</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66.7</a:t>
                      </a: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(64.6-68.7)</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71" marR="7471" marT="7471"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49.4</a:t>
                      </a:r>
                    </a:p>
                  </a:txBody>
                  <a:tcPr marL="7471" marR="7471" marT="7471"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(44.1-54.7)</a:t>
                      </a:r>
                    </a:p>
                  </a:txBody>
                  <a:tcPr marL="7471" marR="7471" marT="7471" marB="0" anchor="b">
                    <a:lnL>
                      <a:noFill/>
                    </a:lnL>
                    <a:lnR>
                      <a:noFill/>
                    </a:lnR>
                    <a:lnT>
                      <a:noFill/>
                    </a:lnT>
                    <a:lnB>
                      <a:noFill/>
                    </a:lnB>
                  </a:tcPr>
                </a:tc>
                <a:extLst>
                  <a:ext uri="{0D108BD9-81ED-4DB2-BD59-A6C34878D82A}">
                    <a16:rowId xmlns:a16="http://schemas.microsoft.com/office/drawing/2014/main" val="10014"/>
                  </a:ext>
                </a:extLst>
              </a:tr>
              <a:tr h="154826">
                <a:tc>
                  <a:txBody>
                    <a:bodyPr/>
                    <a:lstStyle/>
                    <a:p>
                      <a:pPr algn="l" fontAlgn="ctr"/>
                      <a:r>
                        <a:rPr lang="en-US" sz="800" b="0" i="0" u="none" strike="noStrike">
                          <a:solidFill>
                            <a:srgbClr val="000000"/>
                          </a:solidFill>
                          <a:effectLst/>
                          <a:latin typeface="Courier New" panose="02070309020205020404" pitchFamily="49" charset="0"/>
                        </a:rPr>
                        <a:t>≥65 yrs</a:t>
                      </a:r>
                    </a:p>
                  </a:txBody>
                  <a:tcPr marL="7471" marR="7471" marT="7471"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58.1</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(56.4-59.8)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54.7</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(52.4-56.9)**</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61.8</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(59.6-63.8)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37.2</a:t>
                      </a:r>
                    </a:p>
                  </a:txBody>
                  <a:tcPr marL="7471" marR="7471" marT="7471"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(20.5-57.5)</a:t>
                      </a:r>
                    </a:p>
                  </a:txBody>
                  <a:tcPr marL="7471" marR="7471" marT="7471" marB="0" anchor="b">
                    <a:lnL>
                      <a:noFill/>
                    </a:lnL>
                    <a:lnR>
                      <a:noFill/>
                    </a:lnR>
                    <a:lnT>
                      <a:noFill/>
                    </a:lnT>
                    <a:lnB>
                      <a:noFill/>
                    </a:lnB>
                    <a:solidFill>
                      <a:schemeClr val="accent2"/>
                    </a:solidFill>
                  </a:tcPr>
                </a:tc>
                <a:extLst>
                  <a:ext uri="{0D108BD9-81ED-4DB2-BD59-A6C34878D82A}">
                    <a16:rowId xmlns:a16="http://schemas.microsoft.com/office/drawing/2014/main" val="10015"/>
                  </a:ext>
                </a:extLst>
              </a:tr>
            </a:tbl>
          </a:graphicData>
        </a:graphic>
      </p:graphicFrame>
      <p:graphicFrame>
        <p:nvGraphicFramePr>
          <p:cNvPr id="6" name="Table 5"/>
          <p:cNvGraphicFramePr>
            <a:graphicFrameLocks noGrp="1"/>
          </p:cNvGraphicFramePr>
          <p:nvPr/>
        </p:nvGraphicFramePr>
        <p:xfrm>
          <a:off x="162962" y="4157964"/>
          <a:ext cx="8818077" cy="1455262"/>
        </p:xfrm>
        <a:graphic>
          <a:graphicData uri="http://schemas.openxmlformats.org/drawingml/2006/table">
            <a:tbl>
              <a:tblPr/>
              <a:tblGrid>
                <a:gridCol w="3034407">
                  <a:extLst>
                    <a:ext uri="{9D8B030D-6E8A-4147-A177-3AD203B41FA5}">
                      <a16:colId xmlns:a16="http://schemas.microsoft.com/office/drawing/2014/main" val="20000"/>
                    </a:ext>
                  </a:extLst>
                </a:gridCol>
                <a:gridCol w="443863">
                  <a:extLst>
                    <a:ext uri="{9D8B030D-6E8A-4147-A177-3AD203B41FA5}">
                      <a16:colId xmlns:a16="http://schemas.microsoft.com/office/drawing/2014/main" val="20001"/>
                    </a:ext>
                  </a:extLst>
                </a:gridCol>
                <a:gridCol w="979189">
                  <a:extLst>
                    <a:ext uri="{9D8B030D-6E8A-4147-A177-3AD203B41FA5}">
                      <a16:colId xmlns:a16="http://schemas.microsoft.com/office/drawing/2014/main" val="20002"/>
                    </a:ext>
                  </a:extLst>
                </a:gridCol>
                <a:gridCol w="376611">
                  <a:extLst>
                    <a:ext uri="{9D8B030D-6E8A-4147-A177-3AD203B41FA5}">
                      <a16:colId xmlns:a16="http://schemas.microsoft.com/office/drawing/2014/main" val="20003"/>
                    </a:ext>
                  </a:extLst>
                </a:gridCol>
                <a:gridCol w="1140593">
                  <a:extLst>
                    <a:ext uri="{9D8B030D-6E8A-4147-A177-3AD203B41FA5}">
                      <a16:colId xmlns:a16="http://schemas.microsoft.com/office/drawing/2014/main" val="20004"/>
                    </a:ext>
                  </a:extLst>
                </a:gridCol>
                <a:gridCol w="398132">
                  <a:extLst>
                    <a:ext uri="{9D8B030D-6E8A-4147-A177-3AD203B41FA5}">
                      <a16:colId xmlns:a16="http://schemas.microsoft.com/office/drawing/2014/main" val="20005"/>
                    </a:ext>
                  </a:extLst>
                </a:gridCol>
                <a:gridCol w="979189">
                  <a:extLst>
                    <a:ext uri="{9D8B030D-6E8A-4147-A177-3AD203B41FA5}">
                      <a16:colId xmlns:a16="http://schemas.microsoft.com/office/drawing/2014/main" val="20006"/>
                    </a:ext>
                  </a:extLst>
                </a:gridCol>
                <a:gridCol w="150645">
                  <a:extLst>
                    <a:ext uri="{9D8B030D-6E8A-4147-A177-3AD203B41FA5}">
                      <a16:colId xmlns:a16="http://schemas.microsoft.com/office/drawing/2014/main" val="20007"/>
                    </a:ext>
                  </a:extLst>
                </a:gridCol>
                <a:gridCol w="411582">
                  <a:extLst>
                    <a:ext uri="{9D8B030D-6E8A-4147-A177-3AD203B41FA5}">
                      <a16:colId xmlns:a16="http://schemas.microsoft.com/office/drawing/2014/main" val="20008"/>
                    </a:ext>
                  </a:extLst>
                </a:gridCol>
                <a:gridCol w="903866">
                  <a:extLst>
                    <a:ext uri="{9D8B030D-6E8A-4147-A177-3AD203B41FA5}">
                      <a16:colId xmlns:a16="http://schemas.microsoft.com/office/drawing/2014/main" val="20009"/>
                    </a:ext>
                  </a:extLst>
                </a:gridCol>
              </a:tblGrid>
              <a:tr h="138246">
                <a:tc>
                  <a:txBody>
                    <a:bodyPr/>
                    <a:lstStyle/>
                    <a:p>
                      <a:pPr algn="l" fontAlgn="b"/>
                      <a:r>
                        <a:rPr lang="en-US" sz="800" b="1" i="0" u="none" strike="noStrike" dirty="0">
                          <a:solidFill>
                            <a:srgbClr val="000000"/>
                          </a:solidFill>
                          <a:effectLst/>
                          <a:latin typeface="Courier New" panose="02070309020205020404" pitchFamily="49" charset="0"/>
                        </a:rPr>
                        <a:t>Herpes zoster (shingles) vaccination,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0"/>
                  </a:ext>
                </a:extLst>
              </a:tr>
              <a:tr h="152798">
                <a:tc>
                  <a:txBody>
                    <a:bodyPr/>
                    <a:lstStyle/>
                    <a:p>
                      <a:pPr algn="l" fontAlgn="b"/>
                      <a:r>
                        <a:rPr lang="en-US" sz="800" b="0" i="0" u="none" strike="noStrike">
                          <a:solidFill>
                            <a:srgbClr val="000000"/>
                          </a:solidFill>
                          <a:effectLst/>
                          <a:latin typeface="Courier New" panose="02070309020205020404" pitchFamily="49" charset="0"/>
                        </a:rPr>
                        <a:t>≥60 yrs</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34.1</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(32.7-35.5)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30.3</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(28.4-32.1)</a:t>
                      </a:r>
                      <a:r>
                        <a:rPr lang="en-US" sz="800" b="0" i="0" u="none" strike="noStrike" baseline="30000" dirty="0">
                          <a:solidFill>
                            <a:srgbClr val="000000"/>
                          </a:solidFill>
                          <a:effectLst/>
                          <a:latin typeface="Courier New" panose="02070309020205020404" pitchFamily="49" charset="0"/>
                        </a:rPr>
                        <a:t>¶</a:t>
                      </a:r>
                      <a:r>
                        <a:rPr lang="en-US" sz="800" b="0" i="0" u="none" strike="noStrike" dirty="0">
                          <a:solidFill>
                            <a:srgbClr val="000000"/>
                          </a:solidFill>
                          <a:effectLst/>
                          <a:latin typeface="Courier New" panose="02070309020205020404" pitchFamily="49" charset="0"/>
                        </a:rPr>
                        <a:t>**</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36.9</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(35.1-38.8)</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7.1</a:t>
                      </a:r>
                    </a:p>
                  </a:txBody>
                  <a:tcPr marL="7466" marR="7466" marT="7466" marB="0" anchor="b">
                    <a:lnL>
                      <a:noFill/>
                    </a:lnL>
                    <a:lnR>
                      <a:noFill/>
                    </a:lnR>
                    <a:lnT>
                      <a:noFill/>
                    </a:lnT>
                    <a:lnB>
                      <a:noFill/>
                    </a:lnB>
                    <a:solidFill>
                      <a:srgbClr val="FFC000"/>
                    </a:solidFill>
                  </a:tcPr>
                </a:tc>
                <a:tc>
                  <a:txBody>
                    <a:bodyPr/>
                    <a:lstStyle/>
                    <a:p>
                      <a:pPr algn="ctr" fontAlgn="b"/>
                      <a:r>
                        <a:rPr lang="en-US" sz="800" b="0" i="0" u="none" strike="noStrike" dirty="0">
                          <a:solidFill>
                            <a:srgbClr val="000000"/>
                          </a:solidFill>
                          <a:effectLst/>
                          <a:latin typeface="Courier New" panose="02070309020205020404" pitchFamily="49" charset="0"/>
                        </a:rPr>
                        <a:t>(4.0-12.3)</a:t>
                      </a:r>
                    </a:p>
                  </a:txBody>
                  <a:tcPr marL="7466" marR="7466" marT="7466" marB="0" anchor="b">
                    <a:lnL>
                      <a:noFill/>
                    </a:lnL>
                    <a:lnR>
                      <a:noFill/>
                    </a:lnR>
                    <a:lnT>
                      <a:noFill/>
                    </a:lnT>
                    <a:lnB>
                      <a:noFill/>
                    </a:lnB>
                    <a:solidFill>
                      <a:srgbClr val="FFC000"/>
                    </a:solidFill>
                  </a:tcPr>
                </a:tc>
                <a:extLst>
                  <a:ext uri="{0D108BD9-81ED-4DB2-BD59-A6C34878D82A}">
                    <a16:rowId xmlns:a16="http://schemas.microsoft.com/office/drawing/2014/main" val="10001"/>
                  </a:ext>
                </a:extLst>
              </a:tr>
              <a:tr h="152798">
                <a:tc>
                  <a:txBody>
                    <a:bodyPr/>
                    <a:lstStyle/>
                    <a:p>
                      <a:pPr algn="l" fontAlgn="ctr"/>
                      <a:r>
                        <a:rPr lang="en-US" sz="800" b="0" i="0" u="none" strike="noStrike" dirty="0">
                          <a:solidFill>
                            <a:srgbClr val="000000"/>
                          </a:solidFill>
                          <a:effectLst/>
                          <a:latin typeface="Courier New" panose="02070309020205020404" pitchFamily="49" charset="0"/>
                        </a:rPr>
                        <a:t>60-64 years</a:t>
                      </a:r>
                    </a:p>
                  </a:txBody>
                  <a:tcPr marL="7466" marR="7466" marT="7466" marB="0" anchor="ctr">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25.2</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(22.9-27.6)</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20.6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(16.9-24.8)</a:t>
                      </a:r>
                      <a:r>
                        <a:rPr lang="en-US" sz="800" b="0" i="0" u="none" strike="noStrike" baseline="30000">
                          <a:solidFill>
                            <a:srgbClr val="000000"/>
                          </a:solidFill>
                          <a:effectLst/>
                          <a:latin typeface="Courier New" panose="02070309020205020404" pitchFamily="49" charset="0"/>
                        </a:rPr>
                        <a:t>¶</a:t>
                      </a:r>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26.5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(23.9-29.3)</a:t>
                      </a:r>
                      <a:r>
                        <a:rPr lang="en-US" sz="800" b="0" i="0" u="none" strike="noStrike" baseline="30000">
                          <a:solidFill>
                            <a:srgbClr val="000000"/>
                          </a:solidFill>
                          <a:effectLst/>
                          <a:latin typeface="Courier New" panose="02070309020205020404" pitchFamily="49" charset="0"/>
                        </a:rPr>
                        <a:t>¶</a:t>
                      </a:r>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extLst>
                  <a:ext uri="{0D108BD9-81ED-4DB2-BD59-A6C34878D82A}">
                    <a16:rowId xmlns:a16="http://schemas.microsoft.com/office/drawing/2014/main" val="10002"/>
                  </a:ext>
                </a:extLst>
              </a:tr>
              <a:tr h="152798">
                <a:tc>
                  <a:txBody>
                    <a:bodyPr/>
                    <a:lstStyle/>
                    <a:p>
                      <a:pPr algn="l" fontAlgn="b"/>
                      <a:r>
                        <a:rPr lang="en-US" sz="800" b="0" i="0" u="none" strike="noStrike">
                          <a:solidFill>
                            <a:srgbClr val="000000"/>
                          </a:solidFill>
                          <a:effectLst/>
                          <a:latin typeface="Courier New" panose="02070309020205020404" pitchFamily="49" charset="0"/>
                        </a:rPr>
                        <a:t>≥65 yrs</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37.6</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(36.0-39.1)</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32.0</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(29.9-34.1)</a:t>
                      </a:r>
                      <a:r>
                        <a:rPr lang="en-US" sz="800" b="0" i="0" u="none" strike="noStrike" baseline="30000" dirty="0">
                          <a:solidFill>
                            <a:srgbClr val="000000"/>
                          </a:solidFill>
                          <a:effectLst/>
                          <a:latin typeface="Courier New" panose="02070309020205020404" pitchFamily="49" charset="0"/>
                        </a:rPr>
                        <a:t>¶</a:t>
                      </a:r>
                      <a:r>
                        <a:rPr lang="en-US" sz="800" b="0" i="0" u="none" strike="noStrike" dirty="0">
                          <a:solidFill>
                            <a:srgbClr val="000000"/>
                          </a:solidFill>
                          <a:effectLst/>
                          <a:latin typeface="Courier New" panose="02070309020205020404" pitchFamily="49" charset="0"/>
                        </a:rPr>
                        <a:t>**</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43.4</a:t>
                      </a:r>
                    </a:p>
                  </a:txBody>
                  <a:tcPr marL="7466" marR="7466" marT="7466" marB="0" anchor="b">
                    <a:lnL>
                      <a:noFill/>
                    </a:lnL>
                    <a:lnR>
                      <a:noFill/>
                    </a:lnR>
                    <a:lnT>
                      <a:noFill/>
                    </a:lnT>
                    <a:lnB>
                      <a:noFill/>
                    </a:lnB>
                    <a:noFill/>
                  </a:tcPr>
                </a:tc>
                <a:tc>
                  <a:txBody>
                    <a:bodyPr/>
                    <a:lstStyle/>
                    <a:p>
                      <a:pPr algn="ctr" fontAlgn="b"/>
                      <a:r>
                        <a:rPr lang="en-US" sz="800" b="0" i="0" u="none" strike="noStrike" dirty="0">
                          <a:solidFill>
                            <a:srgbClr val="000000"/>
                          </a:solidFill>
                          <a:effectLst/>
                          <a:latin typeface="Courier New" panose="02070309020205020404" pitchFamily="49" charset="0"/>
                        </a:rPr>
                        <a:t>(41.4-45.5)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no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a:t>
                      </a:r>
                    </a:p>
                  </a:txBody>
                  <a:tcPr marL="7466" marR="7466" marT="7466" marB="0" anchor="b">
                    <a:lnL>
                      <a:noFill/>
                    </a:lnL>
                    <a:lnR>
                      <a:noFill/>
                    </a:lnR>
                    <a:lnT>
                      <a:noFill/>
                    </a:lnT>
                    <a:lnB>
                      <a:noFill/>
                    </a:lnB>
                  </a:tcPr>
                </a:tc>
                <a:extLst>
                  <a:ext uri="{0D108BD9-81ED-4DB2-BD59-A6C34878D82A}">
                    <a16:rowId xmlns:a16="http://schemas.microsoft.com/office/drawing/2014/main" val="10003"/>
                  </a:ext>
                </a:extLst>
              </a:tr>
              <a:tr h="283769">
                <a:tc>
                  <a:txBody>
                    <a:bodyPr/>
                    <a:lstStyle/>
                    <a:p>
                      <a:pPr algn="l" fontAlgn="b"/>
                      <a:r>
                        <a:rPr lang="en-US" sz="800" b="1" i="0" u="none" strike="noStrike" dirty="0">
                          <a:solidFill>
                            <a:srgbClr val="000000"/>
                          </a:solidFill>
                          <a:effectLst/>
                          <a:latin typeface="Courier New" panose="02070309020205020404" pitchFamily="49" charset="0"/>
                        </a:rPr>
                        <a:t>HPV vaccination among females (at least 1 dose), ever</a:t>
                      </a:r>
                      <a:r>
                        <a:rPr lang="en-US" sz="800" b="1" i="0" u="none" strike="noStrike" baseline="30000" dirty="0">
                          <a:solidFill>
                            <a:srgbClr val="000000"/>
                          </a:solidFill>
                          <a:effectLst/>
                          <a:latin typeface="Courier New" panose="02070309020205020404" pitchFamily="49" charset="0"/>
                        </a:rPr>
                        <a:t>§§§§</a:t>
                      </a:r>
                      <a:endParaRPr lang="en-US" sz="800" b="1"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4"/>
                  </a:ext>
                </a:extLst>
              </a:tr>
              <a:tr h="160114">
                <a:tc>
                  <a:txBody>
                    <a:bodyPr/>
                    <a:lstStyle/>
                    <a:p>
                      <a:pPr algn="l" fontAlgn="ctr"/>
                      <a:r>
                        <a:rPr lang="en-US" sz="800" b="0" i="0" u="none" strike="noStrike">
                          <a:solidFill>
                            <a:srgbClr val="000000"/>
                          </a:solidFill>
                          <a:effectLst/>
                          <a:latin typeface="Courier New" panose="02070309020205020404" pitchFamily="49" charset="0"/>
                        </a:rPr>
                        <a:t>19-26 yrs</a:t>
                      </a:r>
                    </a:p>
                  </a:txBody>
                  <a:tcPr marL="7466" marR="7466" marT="7466"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50.0</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(46.5-53.6)</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42.6</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(36.4-48.9)**</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a:solidFill>
                            <a:srgbClr val="000000"/>
                          </a:solidFill>
                          <a:effectLst/>
                          <a:latin typeface="Courier New" panose="02070309020205020404" pitchFamily="49" charset="0"/>
                        </a:rPr>
                        <a:t>53.3</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(49.1-57.5)</a:t>
                      </a:r>
                      <a:r>
                        <a:rPr lang="en-US" sz="800" b="0" i="0" u="none" strike="noStrike" baseline="30000" dirty="0">
                          <a:solidFill>
                            <a:srgbClr val="000000"/>
                          </a:solidFill>
                          <a:effectLst/>
                          <a:latin typeface="Courier New" panose="02070309020205020404" pitchFamily="49" charset="0"/>
                        </a:rPr>
                        <a:t>¶</a:t>
                      </a:r>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34.1</a:t>
                      </a:r>
                    </a:p>
                  </a:txBody>
                  <a:tcPr marL="7466" marR="7466" marT="7466" marB="0" anchor="b">
                    <a:lnL>
                      <a:noFill/>
                    </a:lnL>
                    <a:lnR>
                      <a:noFill/>
                    </a:lnR>
                    <a:lnT>
                      <a:noFill/>
                    </a:lnT>
                    <a:lnB>
                      <a:noFill/>
                    </a:lnB>
                    <a:solidFill>
                      <a:schemeClr val="accent2"/>
                    </a:solidFill>
                  </a:tcPr>
                </a:tc>
                <a:tc>
                  <a:txBody>
                    <a:bodyPr/>
                    <a:lstStyle/>
                    <a:p>
                      <a:pPr algn="ctr" fontAlgn="b"/>
                      <a:r>
                        <a:rPr lang="en-US" sz="800" b="0" i="0" u="none" strike="noStrike" dirty="0">
                          <a:solidFill>
                            <a:srgbClr val="000000"/>
                          </a:solidFill>
                          <a:effectLst/>
                          <a:latin typeface="Courier New" panose="02070309020205020404" pitchFamily="49" charset="0"/>
                        </a:rPr>
                        <a:t>(26.0-43.4)</a:t>
                      </a:r>
                    </a:p>
                  </a:txBody>
                  <a:tcPr marL="7466" marR="7466" marT="7466" marB="0" anchor="b">
                    <a:lnL>
                      <a:noFill/>
                    </a:lnL>
                    <a:lnR>
                      <a:noFill/>
                    </a:lnR>
                    <a:lnT>
                      <a:noFill/>
                    </a:lnT>
                    <a:lnB>
                      <a:noFill/>
                    </a:lnB>
                    <a:solidFill>
                      <a:schemeClr val="accent2"/>
                    </a:solidFill>
                  </a:tcPr>
                </a:tc>
                <a:extLst>
                  <a:ext uri="{0D108BD9-81ED-4DB2-BD59-A6C34878D82A}">
                    <a16:rowId xmlns:a16="http://schemas.microsoft.com/office/drawing/2014/main" val="10005"/>
                  </a:ext>
                </a:extLst>
              </a:tr>
              <a:tr h="283769">
                <a:tc>
                  <a:txBody>
                    <a:bodyPr/>
                    <a:lstStyle/>
                    <a:p>
                      <a:pPr algn="l" fontAlgn="b"/>
                      <a:r>
                        <a:rPr lang="en-US" sz="800" b="1" i="0" u="none" strike="noStrike">
                          <a:solidFill>
                            <a:srgbClr val="000000"/>
                          </a:solidFill>
                          <a:effectLst/>
                          <a:latin typeface="Courier New" panose="02070309020205020404" pitchFamily="49" charset="0"/>
                        </a:rPr>
                        <a:t>HPV vaccination among males (at least 1 dose), ever</a:t>
                      </a:r>
                      <a:r>
                        <a:rPr lang="en-US" sz="800" b="1" i="0" u="none" strike="noStrike" baseline="30000">
                          <a:solidFill>
                            <a:srgbClr val="000000"/>
                          </a:solidFill>
                          <a:effectLst/>
                          <a:latin typeface="Courier New" panose="02070309020205020404" pitchFamily="49" charset="0"/>
                        </a:rPr>
                        <a:t>§§§§</a:t>
                      </a:r>
                      <a:endParaRPr lang="en-US" sz="800" b="1"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extLst>
                  <a:ext uri="{0D108BD9-81ED-4DB2-BD59-A6C34878D82A}">
                    <a16:rowId xmlns:a16="http://schemas.microsoft.com/office/drawing/2014/main" val="10006"/>
                  </a:ext>
                </a:extLst>
              </a:tr>
              <a:tr h="130970">
                <a:tc>
                  <a:txBody>
                    <a:bodyPr/>
                    <a:lstStyle/>
                    <a:p>
                      <a:pPr algn="l" fontAlgn="ctr"/>
                      <a:r>
                        <a:rPr lang="en-US" sz="800" b="0" i="0" u="none" strike="noStrike">
                          <a:solidFill>
                            <a:srgbClr val="000000"/>
                          </a:solidFill>
                          <a:effectLst/>
                          <a:latin typeface="Courier New" panose="02070309020205020404" pitchFamily="49" charset="0"/>
                        </a:rPr>
                        <a:t>19-26 yrs</a:t>
                      </a:r>
                    </a:p>
                  </a:txBody>
                  <a:tcPr marL="7466" marR="7466" marT="7466" marB="0" anchor="ctr">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13.5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(11.4-15.9)</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17.6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(11.7-25.6)</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12.5</a:t>
                      </a: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(10.3-15.1)</a:t>
                      </a:r>
                    </a:p>
                  </a:txBody>
                  <a:tcPr marL="7466" marR="7466" marT="7466" marB="0" anchor="b">
                    <a:lnL>
                      <a:noFill/>
                    </a:lnL>
                    <a:lnR>
                      <a:noFill/>
                    </a:lnR>
                    <a:lnT>
                      <a:noFill/>
                    </a:lnT>
                    <a:lnB>
                      <a:noFill/>
                    </a:lnB>
                  </a:tcPr>
                </a:tc>
                <a:tc>
                  <a:txBody>
                    <a:bodyPr/>
                    <a:lstStyle/>
                    <a:p>
                      <a:pPr algn="ctr" fontAlgn="b"/>
                      <a:endParaRPr lang="en-US" sz="800" b="0" i="0" u="none" strike="noStrike">
                        <a:solidFill>
                          <a:srgbClr val="000000"/>
                        </a:solidFill>
                        <a:effectLst/>
                        <a:latin typeface="Courier New" panose="02070309020205020404" pitchFamily="49" charset="0"/>
                      </a:endParaRPr>
                    </a:p>
                  </a:txBody>
                  <a:tcPr marL="7466" marR="7466" marT="7466" marB="0" anchor="b">
                    <a:lnL>
                      <a:noFill/>
                    </a:lnL>
                    <a:lnR>
                      <a:noFill/>
                    </a:lnR>
                    <a:lnT>
                      <a:noFill/>
                    </a:lnT>
                    <a:lnB>
                      <a:noFill/>
                    </a:lnB>
                  </a:tcPr>
                </a:tc>
                <a:tc>
                  <a:txBody>
                    <a:bodyPr/>
                    <a:lstStyle/>
                    <a:p>
                      <a:pPr algn="ctr" fontAlgn="b"/>
                      <a:r>
                        <a:rPr lang="en-US" sz="800" b="0" i="0" u="none" strike="noStrike">
                          <a:solidFill>
                            <a:srgbClr val="000000"/>
                          </a:solidFill>
                          <a:effectLst/>
                          <a:latin typeface="Courier New" panose="02070309020205020404" pitchFamily="49" charset="0"/>
                        </a:rPr>
                        <a:t>13.4</a:t>
                      </a:r>
                    </a:p>
                  </a:txBody>
                  <a:tcPr marL="7466" marR="7466" marT="7466" marB="0" anchor="b">
                    <a:lnL>
                      <a:noFill/>
                    </a:lnL>
                    <a:lnR>
                      <a:noFill/>
                    </a:lnR>
                    <a:lnT>
                      <a:noFill/>
                    </a:lnT>
                    <a:lnB>
                      <a:noFill/>
                    </a:lnB>
                  </a:tcPr>
                </a:tc>
                <a:tc>
                  <a:txBody>
                    <a:bodyPr/>
                    <a:lstStyle/>
                    <a:p>
                      <a:pPr algn="ctr" fontAlgn="b"/>
                      <a:r>
                        <a:rPr lang="en-US" sz="800" b="0" i="0" u="none" strike="noStrike" dirty="0">
                          <a:solidFill>
                            <a:srgbClr val="000000"/>
                          </a:solidFill>
                          <a:effectLst/>
                          <a:latin typeface="Courier New" panose="02070309020205020404" pitchFamily="49" charset="0"/>
                        </a:rPr>
                        <a:t>(7.9-22.0)</a:t>
                      </a:r>
                    </a:p>
                  </a:txBody>
                  <a:tcPr marL="7466" marR="7466" marT="7466" marB="0"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7" name="TextBox 6"/>
          <p:cNvSpPr txBox="1"/>
          <p:nvPr/>
        </p:nvSpPr>
        <p:spPr>
          <a:xfrm>
            <a:off x="3352801" y="6248400"/>
            <a:ext cx="5333999" cy="738664"/>
          </a:xfrm>
          <a:prstGeom prst="rect">
            <a:avLst/>
          </a:prstGeom>
          <a:noFill/>
        </p:spPr>
        <p:txBody>
          <a:bodyPr wrap="square" rtlCol="0">
            <a:spAutoFit/>
          </a:bodyPr>
          <a:lstStyle/>
          <a:p>
            <a:r>
              <a:rPr lang="en-US" sz="1400" dirty="0">
                <a:solidFill>
                  <a:prstClr val="black"/>
                </a:solidFill>
                <a:latin typeface="Calibri" pitchFamily="34" charset="0"/>
                <a:hlinkClick r:id="rId2"/>
              </a:rPr>
              <a:t>https://www.cdc.gov/vaccines/imz-managers/coverage/adultvaxview/pubs-resources/NHIS-2016.html</a:t>
            </a:r>
            <a:r>
              <a:rPr lang="en-US" sz="1400" dirty="0">
                <a:solidFill>
                  <a:prstClr val="black"/>
                </a:solidFill>
                <a:latin typeface="Calibri" pitchFamily="34" charset="0"/>
              </a:rPr>
              <a:t> </a:t>
            </a:r>
          </a:p>
          <a:p>
            <a:endParaRPr lang="en-US" sz="1400" dirty="0"/>
          </a:p>
        </p:txBody>
      </p:sp>
      <p:sp>
        <p:nvSpPr>
          <p:cNvPr id="8" name="TextBox 7"/>
          <p:cNvSpPr txBox="1"/>
          <p:nvPr/>
        </p:nvSpPr>
        <p:spPr>
          <a:xfrm>
            <a:off x="542336" y="5685576"/>
            <a:ext cx="7967921" cy="369332"/>
          </a:xfrm>
          <a:prstGeom prst="rect">
            <a:avLst/>
          </a:prstGeom>
          <a:noFill/>
        </p:spPr>
        <p:txBody>
          <a:bodyPr wrap="square" rtlCol="0">
            <a:spAutoFit/>
          </a:bodyPr>
          <a:lstStyle/>
          <a:p>
            <a:r>
              <a:rPr lang="en-US" dirty="0">
                <a:solidFill>
                  <a:srgbClr val="FF0000"/>
                </a:solidFill>
              </a:rPr>
              <a:t>Lack of health insurance is a powerful predictor of lack of immunization…</a:t>
            </a:r>
          </a:p>
        </p:txBody>
      </p:sp>
    </p:spTree>
    <p:extLst>
      <p:ext uri="{BB962C8B-B14F-4D97-AF65-F5344CB8AC3E}">
        <p14:creationId xmlns:p14="http://schemas.microsoft.com/office/powerpoint/2010/main" val="374704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Rectangle 2"/>
          <p:cNvSpPr>
            <a:spLocks noGrp="1" noChangeArrowheads="1"/>
          </p:cNvSpPr>
          <p:nvPr>
            <p:ph type="title"/>
          </p:nvPr>
        </p:nvSpPr>
        <p:spPr>
          <a:xfrm>
            <a:off x="168303" y="180975"/>
            <a:ext cx="8975697" cy="990600"/>
          </a:xfrm>
        </p:spPr>
        <p:txBody>
          <a:bodyPr>
            <a:normAutofit fontScale="90000"/>
          </a:bodyPr>
          <a:lstStyle/>
          <a:p>
            <a:r>
              <a:rPr lang="en-US" sz="3100" dirty="0"/>
              <a:t>Vaccination Rates Are Inadequate: Messages for Doubters…</a:t>
            </a:r>
          </a:p>
        </p:txBody>
      </p:sp>
      <p:sp>
        <p:nvSpPr>
          <p:cNvPr id="1593347" name="Rectangle 3"/>
          <p:cNvSpPr>
            <a:spLocks noGrp="1" noChangeArrowheads="1"/>
          </p:cNvSpPr>
          <p:nvPr>
            <p:ph sz="quarter" idx="1"/>
          </p:nvPr>
        </p:nvSpPr>
        <p:spPr>
          <a:xfrm>
            <a:off x="50528" y="1553622"/>
            <a:ext cx="8961120" cy="4572000"/>
          </a:xfrm>
        </p:spPr>
        <p:txBody>
          <a:bodyPr>
            <a:noAutofit/>
          </a:bodyPr>
          <a:lstStyle/>
          <a:p>
            <a:r>
              <a:rPr lang="en-US" sz="2300" dirty="0"/>
              <a:t>Vaccine preventable diseases kill more Americans annually than traffic accidents, breast cancer, or HIV/AIDS       </a:t>
            </a:r>
          </a:p>
          <a:p>
            <a:pPr marL="0" indent="0">
              <a:buNone/>
            </a:pPr>
            <a:r>
              <a:rPr lang="en-US" sz="2300" b="1" dirty="0">
                <a:solidFill>
                  <a:srgbClr val="FF0000"/>
                </a:solidFill>
              </a:rPr>
              <a:t>				YET…</a:t>
            </a:r>
          </a:p>
          <a:p>
            <a:r>
              <a:rPr lang="en-US" sz="2300" dirty="0"/>
              <a:t>Only ~1/5 of eligible adults (18 – 64) received </a:t>
            </a:r>
            <a:r>
              <a:rPr lang="en-US" sz="2300" dirty="0" err="1"/>
              <a:t>Tdap</a:t>
            </a:r>
            <a:r>
              <a:rPr lang="en-US" sz="2300" dirty="0"/>
              <a:t> in past 2 years</a:t>
            </a:r>
          </a:p>
          <a:p>
            <a:r>
              <a:rPr lang="en-US" sz="2300" dirty="0"/>
              <a:t>~1/3 of adults &gt; 60 have had a shingles vaccine</a:t>
            </a:r>
          </a:p>
          <a:p>
            <a:pPr lvl="1"/>
            <a:r>
              <a:rPr lang="en-US" sz="1800" i="1" dirty="0"/>
              <a:t>Lifetime risk of shingles is 1/3, increasing with age!</a:t>
            </a:r>
          </a:p>
          <a:p>
            <a:r>
              <a:rPr lang="en-US" sz="2300" dirty="0"/>
              <a:t>~ 1/5 % of eligible women received HPV vaccine series [far less men!]</a:t>
            </a:r>
          </a:p>
          <a:p>
            <a:pPr lvl="1"/>
            <a:r>
              <a:rPr lang="en-US" sz="2100" i="1" dirty="0"/>
              <a:t>HPV causes a majority of cervical and a number of other cancers</a:t>
            </a:r>
          </a:p>
          <a:p>
            <a:r>
              <a:rPr lang="en-US" sz="2300" dirty="0"/>
              <a:t>~ 40 % of all adults are vaccinated annually for influenza</a:t>
            </a:r>
          </a:p>
          <a:p>
            <a:pPr lvl="1"/>
            <a:r>
              <a:rPr lang="en-US" sz="2000" i="1" dirty="0"/>
              <a:t>And influenza caused about 80,000 deaths in US in 2017-18 season…</a:t>
            </a:r>
          </a:p>
          <a:p>
            <a:r>
              <a:rPr lang="en-US" sz="2300" dirty="0"/>
              <a:t>~ 60% of patients &gt; 65 have received any pneumococcal vaccine</a:t>
            </a:r>
          </a:p>
        </p:txBody>
      </p:sp>
      <p:sp>
        <p:nvSpPr>
          <p:cNvPr id="4" name="TextBox 3"/>
          <p:cNvSpPr txBox="1"/>
          <p:nvPr/>
        </p:nvSpPr>
        <p:spPr>
          <a:xfrm>
            <a:off x="3424520" y="6423676"/>
            <a:ext cx="4963085" cy="276999"/>
          </a:xfrm>
          <a:prstGeom prst="rect">
            <a:avLst/>
          </a:prstGeom>
          <a:noFill/>
        </p:spPr>
        <p:txBody>
          <a:bodyPr wrap="square" rtlCol="0">
            <a:spAutoFit/>
          </a:bodyPr>
          <a:lstStyle/>
          <a:p>
            <a:r>
              <a:rPr lang="en-US" sz="1200" dirty="0">
                <a:latin typeface="Calibri" pitchFamily="34" charset="0"/>
                <a:hlinkClick r:id="rId3"/>
              </a:rPr>
              <a:t>http://healthyamericans.org/assets/files/TFAH2010AdultImmnzBrief13.pdf</a:t>
            </a:r>
            <a:r>
              <a:rPr lang="en-US" sz="1200" dirty="0">
                <a:latin typeface="Calibri" pitchFamily="34" charset="0"/>
              </a:rPr>
              <a:t> </a:t>
            </a:r>
          </a:p>
        </p:txBody>
      </p:sp>
    </p:spTree>
    <p:extLst>
      <p:ext uri="{BB962C8B-B14F-4D97-AF65-F5344CB8AC3E}">
        <p14:creationId xmlns:p14="http://schemas.microsoft.com/office/powerpoint/2010/main" val="1962765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Ptheme">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31396</TotalTime>
  <Words>8772</Words>
  <Application>Microsoft Office PowerPoint</Application>
  <PresentationFormat>On-screen Show (4:3)</PresentationFormat>
  <Paragraphs>1325</Paragraphs>
  <Slides>79</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79</vt:i4>
      </vt:variant>
    </vt:vector>
  </HeadingPairs>
  <TitlesOfParts>
    <vt:vector size="91" baseType="lpstr">
      <vt:lpstr>Arial</vt:lpstr>
      <vt:lpstr>Arial Narrow</vt:lpstr>
      <vt:lpstr>Calibri</vt:lpstr>
      <vt:lpstr>Calibri Light</vt:lpstr>
      <vt:lpstr>Courier New</vt:lpstr>
      <vt:lpstr>Franklin Gothic Book</vt:lpstr>
      <vt:lpstr>Mangal</vt:lpstr>
      <vt:lpstr>Trebuchet MS</vt:lpstr>
      <vt:lpstr>Tw Cen MT</vt:lpstr>
      <vt:lpstr>Wingdings</vt:lpstr>
      <vt:lpstr>ACPtheme</vt:lpstr>
      <vt:lpstr>Office Theme</vt:lpstr>
      <vt:lpstr>Adult Immunization and Quality Improvement for Residents  Module 1 – Science of Adult Immunization</vt:lpstr>
      <vt:lpstr>Overview </vt:lpstr>
      <vt:lpstr>Disclosures</vt:lpstr>
      <vt:lpstr>Opportunity and Reward</vt:lpstr>
      <vt:lpstr>Adult Vaccination Rates = POOR!</vt:lpstr>
      <vt:lpstr>Little Improvement in Most Rates Since 2010</vt:lpstr>
      <vt:lpstr>Adult Vaccination Rate Disparities: Race</vt:lpstr>
      <vt:lpstr>Adult Vaccination Rate Disparities: Economic</vt:lpstr>
      <vt:lpstr>Vaccination Rates Are Inadequate: Messages for Doubters…</vt:lpstr>
      <vt:lpstr>Adult Immunization Schedule:  Age</vt:lpstr>
      <vt:lpstr>Adult Immunization Schedule – Medical Indications</vt:lpstr>
      <vt:lpstr>Vaccine Groups</vt:lpstr>
      <vt:lpstr>Case 1</vt:lpstr>
      <vt:lpstr>Clinical Vaccinology: Part 1</vt:lpstr>
      <vt:lpstr>Influenza</vt:lpstr>
      <vt:lpstr>US Influenza Vaccines =&gt; AAAA</vt:lpstr>
      <vt:lpstr>US Influenza Vaccines =&gt; AAAA (continued)</vt:lpstr>
      <vt:lpstr>Influenza Vaccine Priorities</vt:lpstr>
      <vt:lpstr>Influenza ‘Nuts and Bolts’</vt:lpstr>
      <vt:lpstr>Influenza  TEST YOUR KNOWLEDGE Q1</vt:lpstr>
      <vt:lpstr>Influenza  TEST YOUR KNOWLEDGE Q2</vt:lpstr>
      <vt:lpstr>Influenza  TEST YOUR KNOWLEDGE Q3</vt:lpstr>
      <vt:lpstr>Influenza  TEST YOUR KNOWLEDGE Q4</vt:lpstr>
      <vt:lpstr> High Value Care + Adult Influenza Vaccination</vt:lpstr>
      <vt:lpstr>Pneumococcal Disease: Pathophysiology</vt:lpstr>
      <vt:lpstr>Pneumococcal Vaccines</vt:lpstr>
      <vt:lpstr>PPS 23 Vaccine Effectiveness</vt:lpstr>
      <vt:lpstr>PCV13 Adult Vaccine Effectiveness</vt:lpstr>
      <vt:lpstr>Adult Pneumococcal Vaccine: By The Numbers</vt:lpstr>
      <vt:lpstr>Pneumococcal Immunization</vt:lpstr>
      <vt:lpstr>Pneumococcal Immunization I</vt:lpstr>
      <vt:lpstr>Pneumococcal Immunization II</vt:lpstr>
      <vt:lpstr>Pneumococcal Immunization III</vt:lpstr>
      <vt:lpstr>PowerPoint Presentation</vt:lpstr>
      <vt:lpstr>Pneumococcal       TEST YOUR KNOWLEDGE  Q1</vt:lpstr>
      <vt:lpstr>Pneumococcal       TEST YOUR KNOWLEDGE  Q2</vt:lpstr>
      <vt:lpstr>Pneumococcal       TEST YOUR KNOWLEDGE  Q3</vt:lpstr>
      <vt:lpstr>Pneumococcal ‘Nuts and Bolts’ PCV13 [1 dose in adults]    PPSV23 [1 – 3 doses based on risk]</vt:lpstr>
      <vt:lpstr>Pneumococcal ‘Nuts and Bolts’-continued PCV13 [1 dose in adults]    PPSV23 [1 – 3 doses based on risk]</vt:lpstr>
      <vt:lpstr>Tetanus, Diphtheria and Pertussis</vt:lpstr>
      <vt:lpstr>Td -- Tdap</vt:lpstr>
      <vt:lpstr>Impact of Pertussis Vaccination</vt:lpstr>
      <vt:lpstr>Td -- Tdap</vt:lpstr>
      <vt:lpstr>Td -- Tdap</vt:lpstr>
      <vt:lpstr>PowerPoint Presentation</vt:lpstr>
      <vt:lpstr>PowerPoint Presentation</vt:lpstr>
      <vt:lpstr>System-Based Practice re: Td, Tdap</vt:lpstr>
      <vt:lpstr>Vaccine Groups</vt:lpstr>
      <vt:lpstr>Case 2</vt:lpstr>
      <vt:lpstr>Clinical Vaccinology: Part 2</vt:lpstr>
      <vt:lpstr> Cervical Cancer</vt:lpstr>
      <vt:lpstr>HPV</vt:lpstr>
      <vt:lpstr>HPV Vaccine</vt:lpstr>
      <vt:lpstr> HPV          TEST YOUR KNOWLEDGE            Q1</vt:lpstr>
      <vt:lpstr> HPV          TEST YOUR KNOWLEDGE            Q2</vt:lpstr>
      <vt:lpstr>Hepatitis B: Underused Risk-based Adult vaccine</vt:lpstr>
      <vt:lpstr>Hepatitis B and Diabetes</vt:lpstr>
      <vt:lpstr>Challenges in Hepatitis B vaccination</vt:lpstr>
      <vt:lpstr>Hepatitis B Vaccines</vt:lpstr>
      <vt:lpstr>Hepatitis B        TEST YOUR KNOWLEDGE          Q1</vt:lpstr>
      <vt:lpstr>Hepatitis B        TEST YOUR KNOWLEDGE          Q2</vt:lpstr>
      <vt:lpstr>Healthcare Workers</vt:lpstr>
      <vt:lpstr>Healthcare Worker Vaccination</vt:lpstr>
      <vt:lpstr>HCP          TEST YOUR KNOWLEDGE              Q1</vt:lpstr>
      <vt:lpstr>HCP          TEST YOUR KNOWLEDGE              Q2</vt:lpstr>
      <vt:lpstr>Adult Vaccine Groups</vt:lpstr>
      <vt:lpstr>Case 3</vt:lpstr>
      <vt:lpstr>Clinical Vaccinology: Part 3</vt:lpstr>
      <vt:lpstr>Pregnancy and Vaccination</vt:lpstr>
      <vt:lpstr>Vaccinate Pregnant Women</vt:lpstr>
      <vt:lpstr>Pregnancy  TEST YOUR KNOWLEDGE  Q1</vt:lpstr>
      <vt:lpstr>Case 4</vt:lpstr>
      <vt:lpstr>Zoster Pathophysiology: Epidemiology</vt:lpstr>
      <vt:lpstr>Zoster vaccines</vt:lpstr>
      <vt:lpstr>Zoster: RZV (Preferred)</vt:lpstr>
      <vt:lpstr>Implementing Zoster Vaccination</vt:lpstr>
      <vt:lpstr>Zoster         TEST YOUR KNOWLEDGE                 Q1</vt:lpstr>
      <vt:lpstr>Zoster         TEST YOUR KNOWLEDGE                 Q2</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Masters</dc:creator>
  <cp:lastModifiedBy>Christine Berkey</cp:lastModifiedBy>
  <cp:revision>270</cp:revision>
  <dcterms:created xsi:type="dcterms:W3CDTF">2018-04-25T10:55:13Z</dcterms:created>
  <dcterms:modified xsi:type="dcterms:W3CDTF">2019-09-19T18:28:14Z</dcterms:modified>
</cp:coreProperties>
</file>