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notesMasterIdLst>
    <p:notesMasterId r:id="rId25"/>
  </p:notesMasterIdLst>
  <p:handoutMasterIdLst>
    <p:handoutMasterId r:id="rId26"/>
  </p:handoutMasterIdLst>
  <p:sldIdLst>
    <p:sldId id="259" r:id="rId5"/>
    <p:sldId id="262" r:id="rId6"/>
    <p:sldId id="271" r:id="rId7"/>
    <p:sldId id="268" r:id="rId8"/>
    <p:sldId id="263" r:id="rId9"/>
    <p:sldId id="267" r:id="rId10"/>
    <p:sldId id="258" r:id="rId11"/>
    <p:sldId id="270" r:id="rId12"/>
    <p:sldId id="272" r:id="rId13"/>
    <p:sldId id="273" r:id="rId14"/>
    <p:sldId id="353" r:id="rId15"/>
    <p:sldId id="282" r:id="rId16"/>
    <p:sldId id="355" r:id="rId17"/>
    <p:sldId id="274" r:id="rId18"/>
    <p:sldId id="275" r:id="rId19"/>
    <p:sldId id="276" r:id="rId20"/>
    <p:sldId id="354" r:id="rId21"/>
    <p:sldId id="278" r:id="rId22"/>
    <p:sldId id="279" r:id="rId23"/>
    <p:sldId id="280" r:id="rId2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Tw Cen MT" pitchFamily="34" charset="0"/>
        <a:ea typeface="+mn-ea"/>
        <a:cs typeface="Arial" charset="0"/>
      </a:defRPr>
    </a:lvl1pPr>
    <a:lvl2pPr marL="457200" algn="l" rtl="0" fontAlgn="base">
      <a:spcBef>
        <a:spcPct val="0"/>
      </a:spcBef>
      <a:spcAft>
        <a:spcPct val="0"/>
      </a:spcAft>
      <a:defRPr kern="1200">
        <a:solidFill>
          <a:schemeClr val="tx1"/>
        </a:solidFill>
        <a:latin typeface="Tw Cen MT" pitchFamily="34" charset="0"/>
        <a:ea typeface="+mn-ea"/>
        <a:cs typeface="Arial" charset="0"/>
      </a:defRPr>
    </a:lvl2pPr>
    <a:lvl3pPr marL="914400" algn="l" rtl="0" fontAlgn="base">
      <a:spcBef>
        <a:spcPct val="0"/>
      </a:spcBef>
      <a:spcAft>
        <a:spcPct val="0"/>
      </a:spcAft>
      <a:defRPr kern="1200">
        <a:solidFill>
          <a:schemeClr val="tx1"/>
        </a:solidFill>
        <a:latin typeface="Tw Cen MT" pitchFamily="34" charset="0"/>
        <a:ea typeface="+mn-ea"/>
        <a:cs typeface="Arial" charset="0"/>
      </a:defRPr>
    </a:lvl3pPr>
    <a:lvl4pPr marL="1371600" algn="l" rtl="0" fontAlgn="base">
      <a:spcBef>
        <a:spcPct val="0"/>
      </a:spcBef>
      <a:spcAft>
        <a:spcPct val="0"/>
      </a:spcAft>
      <a:defRPr kern="1200">
        <a:solidFill>
          <a:schemeClr val="tx1"/>
        </a:solidFill>
        <a:latin typeface="Tw Cen MT" pitchFamily="34" charset="0"/>
        <a:ea typeface="+mn-ea"/>
        <a:cs typeface="Arial" charset="0"/>
      </a:defRPr>
    </a:lvl4pPr>
    <a:lvl5pPr marL="1828800" algn="l" rtl="0" fontAlgn="base">
      <a:spcBef>
        <a:spcPct val="0"/>
      </a:spcBef>
      <a:spcAft>
        <a:spcPct val="0"/>
      </a:spcAft>
      <a:defRPr kern="1200">
        <a:solidFill>
          <a:schemeClr val="tx1"/>
        </a:solidFill>
        <a:latin typeface="Tw Cen MT" pitchFamily="34" charset="0"/>
        <a:ea typeface="+mn-ea"/>
        <a:cs typeface="Arial" charset="0"/>
      </a:defRPr>
    </a:lvl5pPr>
    <a:lvl6pPr marL="2286000" algn="l" defTabSz="914400" rtl="0" eaLnBrk="1" latinLnBrk="0" hangingPunct="1">
      <a:defRPr kern="1200">
        <a:solidFill>
          <a:schemeClr val="tx1"/>
        </a:solidFill>
        <a:latin typeface="Tw Cen MT" pitchFamily="34" charset="0"/>
        <a:ea typeface="+mn-ea"/>
        <a:cs typeface="Arial" charset="0"/>
      </a:defRPr>
    </a:lvl6pPr>
    <a:lvl7pPr marL="2743200" algn="l" defTabSz="914400" rtl="0" eaLnBrk="1" latinLnBrk="0" hangingPunct="1">
      <a:defRPr kern="1200">
        <a:solidFill>
          <a:schemeClr val="tx1"/>
        </a:solidFill>
        <a:latin typeface="Tw Cen MT" pitchFamily="34" charset="0"/>
        <a:ea typeface="+mn-ea"/>
        <a:cs typeface="Arial" charset="0"/>
      </a:defRPr>
    </a:lvl7pPr>
    <a:lvl8pPr marL="3200400" algn="l" defTabSz="914400" rtl="0" eaLnBrk="1" latinLnBrk="0" hangingPunct="1">
      <a:defRPr kern="1200">
        <a:solidFill>
          <a:schemeClr val="tx1"/>
        </a:solidFill>
        <a:latin typeface="Tw Cen MT" pitchFamily="34" charset="0"/>
        <a:ea typeface="+mn-ea"/>
        <a:cs typeface="Arial" charset="0"/>
      </a:defRPr>
    </a:lvl8pPr>
    <a:lvl9pPr marL="3657600" algn="l" defTabSz="914400" rtl="0" eaLnBrk="1" latinLnBrk="0" hangingPunct="1">
      <a:defRPr kern="1200">
        <a:solidFill>
          <a:schemeClr val="tx1"/>
        </a:solidFill>
        <a:latin typeface="Tw Cen MT" pitchFamily="34" charset="0"/>
        <a:ea typeface="+mn-ea"/>
        <a:cs typeface="Arial"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Outland" initials="BO" lastIdx="2" clrIdx="0">
    <p:extLst>
      <p:ext uri="{19B8F6BF-5375-455C-9EA6-DF929625EA0E}">
        <p15:presenceInfo xmlns:p15="http://schemas.microsoft.com/office/powerpoint/2012/main" userId="S::boutland@acponline.org::551c3ffd-c5dc-46f0-8316-eeda8ca3ddb1" providerId="AD"/>
      </p:ext>
    </p:extLst>
  </p:cmAuthor>
  <p:cmAuthor id="2" name="Disha Patel" initials="DP" lastIdx="1" clrIdx="1">
    <p:extLst>
      <p:ext uri="{19B8F6BF-5375-455C-9EA6-DF929625EA0E}">
        <p15:presenceInfo xmlns:p15="http://schemas.microsoft.com/office/powerpoint/2012/main" userId="S::dpatel@acponline.org::8f7653f6-62a7-4439-b9dc-4db98f6102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66"/>
    <a:srgbClr val="F5F5F5"/>
    <a:srgbClr val="B5B7B4"/>
    <a:srgbClr val="FFC82E"/>
    <a:srgbClr val="2EB135"/>
    <a:srgbClr val="00A3DD"/>
    <a:srgbClr val="1EB53A"/>
    <a:srgbClr val="007C66"/>
    <a:srgbClr val="007C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7424A-291E-5731-0655-6C359FAB5B68}" v="49" dt="2021-04-05T14:01:30.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4660"/>
  </p:normalViewPr>
  <p:slideViewPr>
    <p:cSldViewPr snapToGrid="0">
      <p:cViewPr varScale="1">
        <p:scale>
          <a:sx n="67" d="100"/>
          <a:sy n="67" d="100"/>
        </p:scale>
        <p:origin x="6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sha Patel" userId="S::dpatel@acponline.org::8f7653f6-62a7-4439-b9dc-4db98f61027e" providerId="AD" clId="Web-{0BA7424A-291E-5731-0655-6C359FAB5B68}"/>
    <pc:docChg chg="modSld">
      <pc:chgData name="Disha Patel" userId="S::dpatel@acponline.org::8f7653f6-62a7-4439-b9dc-4db98f61027e" providerId="AD" clId="Web-{0BA7424A-291E-5731-0655-6C359FAB5B68}" dt="2021-04-05T14:01:30.261" v="13"/>
      <pc:docMkLst>
        <pc:docMk/>
      </pc:docMkLst>
      <pc:sldChg chg="modSp">
        <pc:chgData name="Disha Patel" userId="S::dpatel@acponline.org::8f7653f6-62a7-4439-b9dc-4db98f61027e" providerId="AD" clId="Web-{0BA7424A-291E-5731-0655-6C359FAB5B68}" dt="2021-04-05T14:01:30.261" v="13"/>
        <pc:sldMkLst>
          <pc:docMk/>
          <pc:sldMk cId="0" sldId="258"/>
        </pc:sldMkLst>
        <pc:graphicFrameChg chg="mod modGraphic">
          <ac:chgData name="Disha Patel" userId="S::dpatel@acponline.org::8f7653f6-62a7-4439-b9dc-4db98f61027e" providerId="AD" clId="Web-{0BA7424A-291E-5731-0655-6C359FAB5B68}" dt="2021-04-05T14:01:30.261" v="13"/>
          <ac:graphicFrameMkLst>
            <pc:docMk/>
            <pc:sldMk cId="0" sldId="258"/>
            <ac:graphicFrameMk id="11" creationId="{5CBF581D-579B-4817-ACEA-E90399F31A4B}"/>
          </ac:graphicFrameMkLst>
        </pc:graphicFrameChg>
      </pc:sldChg>
      <pc:sldChg chg="modSp">
        <pc:chgData name="Disha Patel" userId="S::dpatel@acponline.org::8f7653f6-62a7-4439-b9dc-4db98f61027e" providerId="AD" clId="Web-{0BA7424A-291E-5731-0655-6C359FAB5B68}" dt="2021-04-05T14:00:40.823" v="7"/>
        <pc:sldMkLst>
          <pc:docMk/>
          <pc:sldMk cId="2744350199" sldId="270"/>
        </pc:sldMkLst>
        <pc:graphicFrameChg chg="mod modGraphic">
          <ac:chgData name="Disha Patel" userId="S::dpatel@acponline.org::8f7653f6-62a7-4439-b9dc-4db98f61027e" providerId="AD" clId="Web-{0BA7424A-291E-5731-0655-6C359FAB5B68}" dt="2021-04-05T14:00:40.823" v="7"/>
          <ac:graphicFrameMkLst>
            <pc:docMk/>
            <pc:sldMk cId="2744350199" sldId="270"/>
            <ac:graphicFrameMk id="5" creationId="{4CD6C26D-A796-440D-8F3F-7E58C16B0FA2}"/>
          </ac:graphicFrameMkLst>
        </pc:graphicFrameChg>
      </pc:sldChg>
      <pc:sldChg chg="modSp">
        <pc:chgData name="Disha Patel" userId="S::dpatel@acponline.org::8f7653f6-62a7-4439-b9dc-4db98f61027e" providerId="AD" clId="Web-{0BA7424A-291E-5731-0655-6C359FAB5B68}" dt="2021-04-05T14:00:32.838" v="5"/>
        <pc:sldMkLst>
          <pc:docMk/>
          <pc:sldMk cId="1963576617" sldId="272"/>
        </pc:sldMkLst>
        <pc:graphicFrameChg chg="mod modGraphic">
          <ac:chgData name="Disha Patel" userId="S::dpatel@acponline.org::8f7653f6-62a7-4439-b9dc-4db98f61027e" providerId="AD" clId="Web-{0BA7424A-291E-5731-0655-6C359FAB5B68}" dt="2021-04-05T14:00:32.838" v="5"/>
          <ac:graphicFrameMkLst>
            <pc:docMk/>
            <pc:sldMk cId="1963576617" sldId="272"/>
            <ac:graphicFrameMk id="2" creationId="{C468CF3A-2E8D-405A-8A28-476ED401C0AD}"/>
          </ac:graphicFrameMkLst>
        </pc:graphicFrameChg>
      </pc:sldChg>
      <pc:sldChg chg="modSp">
        <pc:chgData name="Disha Patel" userId="S::dpatel@acponline.org::8f7653f6-62a7-4439-b9dc-4db98f61027e" providerId="AD" clId="Web-{0BA7424A-291E-5731-0655-6C359FAB5B68}" dt="2021-04-05T13:57:22.396" v="1"/>
        <pc:sldMkLst>
          <pc:docMk/>
          <pc:sldMk cId="1186353650" sldId="273"/>
        </pc:sldMkLst>
        <pc:graphicFrameChg chg="mod modGraphic">
          <ac:chgData name="Disha Patel" userId="S::dpatel@acponline.org::8f7653f6-62a7-4439-b9dc-4db98f61027e" providerId="AD" clId="Web-{0BA7424A-291E-5731-0655-6C359FAB5B68}" dt="2021-04-05T13:57:22.396" v="1"/>
          <ac:graphicFrameMkLst>
            <pc:docMk/>
            <pc:sldMk cId="1186353650" sldId="273"/>
            <ac:graphicFrameMk id="2" creationId="{49DB9773-B136-4C02-BB0D-CDF75706270C}"/>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3B0EDC4-1B4A-4448-9B27-185FAF2D033F}" type="datetimeFigureOut">
              <a:rPr lang="en-US"/>
              <a:pPr>
                <a:defRPr/>
              </a:pPr>
              <a:t>4/5/2021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96AF862-AD0D-47E8-80B5-F218A8098550}" type="slidenum">
              <a:rPr lang="en-US"/>
              <a:pPr>
                <a:defRPr/>
              </a:pPr>
              <a:t>‹#›</a:t>
            </a:fld>
            <a:endParaRPr lang="en-US"/>
          </a:p>
        </p:txBody>
      </p:sp>
    </p:spTree>
    <p:extLst>
      <p:ext uri="{BB962C8B-B14F-4D97-AF65-F5344CB8AC3E}">
        <p14:creationId xmlns:p14="http://schemas.microsoft.com/office/powerpoint/2010/main" val="36626033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3FC51CF-80EF-45B7-873F-705AE9506C9F}" type="datetimeFigureOut">
              <a:rPr lang="en-US"/>
              <a:pPr>
                <a:defRPr/>
              </a:pPr>
              <a:t>4/5/2021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90EC1EA-07A0-4FA0-85C5-97754687AA71}" type="slidenum">
              <a:rPr lang="en-US"/>
              <a:pPr>
                <a:defRPr/>
              </a:pPr>
              <a:t>‹#›</a:t>
            </a:fld>
            <a:endParaRPr lang="en-US"/>
          </a:p>
        </p:txBody>
      </p:sp>
    </p:spTree>
    <p:extLst>
      <p:ext uri="{BB962C8B-B14F-4D97-AF65-F5344CB8AC3E}">
        <p14:creationId xmlns:p14="http://schemas.microsoft.com/office/powerpoint/2010/main" val="375828591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937708-CB91-4178-9BD7-8CA8B1B794E0}" type="slidenum">
              <a:rPr lang="en-US" smtClean="0"/>
              <a:t>11</a:t>
            </a:fld>
            <a:endParaRPr lang="en-US"/>
          </a:p>
        </p:txBody>
      </p:sp>
    </p:spTree>
    <p:extLst>
      <p:ext uri="{BB962C8B-B14F-4D97-AF65-F5344CB8AC3E}">
        <p14:creationId xmlns:p14="http://schemas.microsoft.com/office/powerpoint/2010/main" val="3175366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E196A5-D872-9148-975E-6BEB05223D01}"/>
              </a:ext>
            </a:extLst>
          </p:cNvPr>
          <p:cNvSpPr/>
          <p:nvPr userDrawn="1"/>
        </p:nvSpPr>
        <p:spPr>
          <a:xfrm>
            <a:off x="0" y="0"/>
            <a:ext cx="292531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6" name="Rectangle 5">
            <a:extLst>
              <a:ext uri="{FF2B5EF4-FFF2-40B4-BE49-F238E27FC236}">
                <a16:creationId xmlns:a16="http://schemas.microsoft.com/office/drawing/2014/main" id="{4EE3DD95-174E-C94F-A8DD-3253A9DDC16A}"/>
              </a:ext>
            </a:extLst>
          </p:cNvPr>
          <p:cNvSpPr/>
          <p:nvPr userDrawn="1"/>
        </p:nvSpPr>
        <p:spPr>
          <a:xfrm>
            <a:off x="0" y="1016000"/>
            <a:ext cx="10001839" cy="4561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B78DF27D-3D7E-144D-AEBE-EA85738392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3698" y="5827776"/>
            <a:ext cx="1737360" cy="767963"/>
          </a:xfrm>
          <a:prstGeom prst="rect">
            <a:avLst/>
          </a:prstGeom>
        </p:spPr>
      </p:pic>
      <p:sp>
        <p:nvSpPr>
          <p:cNvPr id="10" name="Title 1">
            <a:extLst>
              <a:ext uri="{FF2B5EF4-FFF2-40B4-BE49-F238E27FC236}">
                <a16:creationId xmlns:a16="http://schemas.microsoft.com/office/drawing/2014/main" id="{5C52C5A3-4A25-364D-8403-80A1A1AD3E25}"/>
              </a:ext>
            </a:extLst>
          </p:cNvPr>
          <p:cNvSpPr>
            <a:spLocks noGrp="1"/>
          </p:cNvSpPr>
          <p:nvPr>
            <p:ph type="ctrTitle"/>
          </p:nvPr>
        </p:nvSpPr>
        <p:spPr>
          <a:xfrm>
            <a:off x="1069848" y="1376312"/>
            <a:ext cx="7315200" cy="2790900"/>
          </a:xfrm>
        </p:spPr>
        <p:txBody>
          <a:bodyPr anchor="b">
            <a:normAutofit/>
          </a:bodyPr>
          <a:lstStyle>
            <a:lvl1pPr>
              <a:defRPr sz="36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6A8EE0DC-4B15-D947-88C8-715A124B4A75}"/>
              </a:ext>
            </a:extLst>
          </p:cNvPr>
          <p:cNvSpPr>
            <a:spLocks noGrp="1"/>
          </p:cNvSpPr>
          <p:nvPr>
            <p:ph type="subTitle" idx="1"/>
          </p:nvPr>
        </p:nvSpPr>
        <p:spPr>
          <a:xfrm>
            <a:off x="1069849" y="4167212"/>
            <a:ext cx="7315200" cy="1030934"/>
          </a:xfrm>
        </p:spPr>
        <p:txBody>
          <a:bodyPr/>
          <a:lstStyle>
            <a:lvl1pPr marL="0" indent="0">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144964316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23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44C7-FB56-8F45-8E8D-360A8FFE1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0995F-1B0C-B14A-A09E-EFBAD40A7C91}"/>
              </a:ext>
            </a:extLst>
          </p:cNvPr>
          <p:cNvSpPr>
            <a:spLocks noGrp="1"/>
          </p:cNvSpPr>
          <p:nvPr>
            <p:ph idx="1"/>
          </p:nvPr>
        </p:nvSpPr>
        <p:spPr/>
        <p:txBody>
          <a:bodyPr>
            <a:normAutofit/>
          </a:bodyPr>
          <a:lstStyle>
            <a:lvl1pPr>
              <a:spcBef>
                <a:spcPts val="1800"/>
              </a:spcBef>
              <a:defRPr sz="2200"/>
            </a:lvl1pPr>
            <a:lvl2pPr>
              <a:spcBef>
                <a:spcPts val="0"/>
              </a:spcBef>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880654A-C145-B444-8C76-904AB115293F}"/>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1076533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308E5E-FBF3-8749-8C73-47834D26E15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CE54FA1-4F73-804E-834A-4B043673C62B}"/>
              </a:ext>
            </a:extLst>
          </p:cNvPr>
          <p:cNvSpPr/>
          <p:nvPr userDrawn="1"/>
        </p:nvSpPr>
        <p:spPr>
          <a:xfrm>
            <a:off x="9266682" y="0"/>
            <a:ext cx="292531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16" name="Title 1">
            <a:extLst>
              <a:ext uri="{FF2B5EF4-FFF2-40B4-BE49-F238E27FC236}">
                <a16:creationId xmlns:a16="http://schemas.microsoft.com/office/drawing/2014/main" id="{185F88B3-8461-8541-A11B-9AD5FBA7056C}"/>
              </a:ext>
            </a:extLst>
          </p:cNvPr>
          <p:cNvSpPr>
            <a:spLocks noGrp="1"/>
          </p:cNvSpPr>
          <p:nvPr>
            <p:ph type="ctrTitle"/>
          </p:nvPr>
        </p:nvSpPr>
        <p:spPr>
          <a:xfrm>
            <a:off x="1069848" y="1376312"/>
            <a:ext cx="7315200" cy="2790900"/>
          </a:xfrm>
        </p:spPr>
        <p:txBody>
          <a:bodyPr anchor="b">
            <a:normAutofit/>
          </a:bodyPr>
          <a:lstStyle>
            <a:lvl1pPr>
              <a:defRPr sz="3600">
                <a:solidFill>
                  <a:schemeClr val="bg1"/>
                </a:solidFill>
              </a:defRPr>
            </a:lvl1pPr>
          </a:lstStyle>
          <a:p>
            <a:r>
              <a:rPr lang="en-US"/>
              <a:t>Click to edit Master title style</a:t>
            </a:r>
          </a:p>
        </p:txBody>
      </p:sp>
      <p:sp>
        <p:nvSpPr>
          <p:cNvPr id="17" name="Subtitle 2">
            <a:extLst>
              <a:ext uri="{FF2B5EF4-FFF2-40B4-BE49-F238E27FC236}">
                <a16:creationId xmlns:a16="http://schemas.microsoft.com/office/drawing/2014/main" id="{A1C99013-B493-654C-BF69-476D173F7B5F}"/>
              </a:ext>
            </a:extLst>
          </p:cNvPr>
          <p:cNvSpPr>
            <a:spLocks noGrp="1"/>
          </p:cNvSpPr>
          <p:nvPr>
            <p:ph type="subTitle" idx="1"/>
          </p:nvPr>
        </p:nvSpPr>
        <p:spPr>
          <a:xfrm>
            <a:off x="1069848" y="4167212"/>
            <a:ext cx="7345367" cy="1030934"/>
          </a:xfrm>
        </p:spPr>
        <p:txBody>
          <a:bodyPr/>
          <a:lstStyle>
            <a:lvl1pPr marL="0" indent="0">
              <a:buNone/>
              <a:defRPr>
                <a:solidFill>
                  <a:schemeClr val="bg1"/>
                </a:solidFill>
              </a:defRPr>
            </a:lvl1pPr>
          </a:lstStyle>
          <a:p>
            <a:r>
              <a:rPr lang="en-US"/>
              <a:t>Click to edit Master subtitle style</a:t>
            </a:r>
          </a:p>
        </p:txBody>
      </p:sp>
      <p:pic>
        <p:nvPicPr>
          <p:cNvPr id="3" name="Picture 2">
            <a:extLst>
              <a:ext uri="{FF2B5EF4-FFF2-40B4-BE49-F238E27FC236}">
                <a16:creationId xmlns:a16="http://schemas.microsoft.com/office/drawing/2014/main" id="{95D7F139-338E-334E-980B-694FB51B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2101" y="5944463"/>
            <a:ext cx="1554480" cy="431169"/>
          </a:xfrm>
          <a:prstGeom prst="rect">
            <a:avLst/>
          </a:prstGeom>
        </p:spPr>
      </p:pic>
    </p:spTree>
    <p:extLst>
      <p:ext uri="{BB962C8B-B14F-4D97-AF65-F5344CB8AC3E}">
        <p14:creationId xmlns:p14="http://schemas.microsoft.com/office/powerpoint/2010/main" val="4791637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A5335-0C8F-3242-B7B5-C6D8DC4F1AC9}"/>
              </a:ext>
            </a:extLst>
          </p:cNvPr>
          <p:cNvSpPr>
            <a:spLocks noGrp="1"/>
          </p:cNvSpPr>
          <p:nvPr>
            <p:ph sz="half" idx="1"/>
          </p:nvPr>
        </p:nvSpPr>
        <p:spPr>
          <a:xfrm>
            <a:off x="838200" y="1279526"/>
            <a:ext cx="5181600" cy="4897438"/>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C1F58-ABD8-6349-977B-B77440ED6C7C}"/>
              </a:ext>
            </a:extLst>
          </p:cNvPr>
          <p:cNvSpPr>
            <a:spLocks noGrp="1"/>
          </p:cNvSpPr>
          <p:nvPr>
            <p:ph sz="half" idx="2"/>
          </p:nvPr>
        </p:nvSpPr>
        <p:spPr>
          <a:xfrm>
            <a:off x="6172200" y="1279526"/>
            <a:ext cx="5181600" cy="4897438"/>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98E2E0D-6651-EE4B-88BE-2D95A1C5D3D2}"/>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113169504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Lef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a:xfrm>
            <a:off x="6347012" y="365126"/>
            <a:ext cx="5006788" cy="914399"/>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8" name="Rectangle 7">
            <a:extLst>
              <a:ext uri="{FF2B5EF4-FFF2-40B4-BE49-F238E27FC236}">
                <a16:creationId xmlns:a16="http://schemas.microsoft.com/office/drawing/2014/main" id="{DE409604-FC9D-5346-9A6E-FD5DE5EF23DE}"/>
              </a:ext>
            </a:extLst>
          </p:cNvPr>
          <p:cNvSpPr/>
          <p:nvPr userDrawn="1"/>
        </p:nvSpPr>
        <p:spPr>
          <a:xfrm>
            <a:off x="6347012" y="365126"/>
            <a:ext cx="50292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3"/>
              </a:solidFill>
            </a:endParaRPr>
          </a:p>
        </p:txBody>
      </p:sp>
      <p:sp>
        <p:nvSpPr>
          <p:cNvPr id="10" name="Picture Placeholder 9">
            <a:extLst>
              <a:ext uri="{FF2B5EF4-FFF2-40B4-BE49-F238E27FC236}">
                <a16:creationId xmlns:a16="http://schemas.microsoft.com/office/drawing/2014/main" id="{BCA685E9-C33E-2647-888C-A36F84DA853B}"/>
              </a:ext>
            </a:extLst>
          </p:cNvPr>
          <p:cNvSpPr>
            <a:spLocks noGrp="1"/>
          </p:cNvSpPr>
          <p:nvPr>
            <p:ph type="pic" sz="quarter" idx="11" hasCustomPrompt="1"/>
          </p:nvPr>
        </p:nvSpPr>
        <p:spPr>
          <a:xfrm>
            <a:off x="0" y="0"/>
            <a:ext cx="6096000" cy="6858000"/>
          </a:xfrm>
        </p:spPr>
        <p:txBody>
          <a:bodyPr anchor="t"/>
          <a:lstStyle>
            <a:lvl1pPr marL="0" indent="0" algn="ctr">
              <a:buNone/>
              <a:defRPr/>
            </a:lvl1pPr>
          </a:lstStyle>
          <a:p>
            <a:r>
              <a:rPr lang="en-US"/>
              <a:t>Click icon to add picture </a:t>
            </a:r>
          </a:p>
        </p:txBody>
      </p:sp>
      <p:sp>
        <p:nvSpPr>
          <p:cNvPr id="12" name="Text Placeholder 11">
            <a:extLst>
              <a:ext uri="{FF2B5EF4-FFF2-40B4-BE49-F238E27FC236}">
                <a16:creationId xmlns:a16="http://schemas.microsoft.com/office/drawing/2014/main" id="{EE5C0A4C-363F-8C4D-A78A-1BEAF42A739C}"/>
              </a:ext>
            </a:extLst>
          </p:cNvPr>
          <p:cNvSpPr>
            <a:spLocks noGrp="1"/>
          </p:cNvSpPr>
          <p:nvPr>
            <p:ph type="body" sz="quarter" idx="12"/>
          </p:nvPr>
        </p:nvSpPr>
        <p:spPr>
          <a:xfrm>
            <a:off x="6347012" y="1279526"/>
            <a:ext cx="5006788" cy="4910138"/>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39773059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Righ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a:xfrm>
            <a:off x="833120" y="365126"/>
            <a:ext cx="5006788" cy="914399"/>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8" name="Rectangle 7">
            <a:extLst>
              <a:ext uri="{FF2B5EF4-FFF2-40B4-BE49-F238E27FC236}">
                <a16:creationId xmlns:a16="http://schemas.microsoft.com/office/drawing/2014/main" id="{DE409604-FC9D-5346-9A6E-FD5DE5EF23DE}"/>
              </a:ext>
            </a:extLst>
          </p:cNvPr>
          <p:cNvSpPr/>
          <p:nvPr userDrawn="1"/>
        </p:nvSpPr>
        <p:spPr>
          <a:xfrm>
            <a:off x="833120" y="365126"/>
            <a:ext cx="50292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3"/>
              </a:solidFill>
            </a:endParaRPr>
          </a:p>
        </p:txBody>
      </p:sp>
      <p:sp>
        <p:nvSpPr>
          <p:cNvPr id="10" name="Picture Placeholder 9">
            <a:extLst>
              <a:ext uri="{FF2B5EF4-FFF2-40B4-BE49-F238E27FC236}">
                <a16:creationId xmlns:a16="http://schemas.microsoft.com/office/drawing/2014/main" id="{BCA685E9-C33E-2647-888C-A36F84DA853B}"/>
              </a:ext>
            </a:extLst>
          </p:cNvPr>
          <p:cNvSpPr>
            <a:spLocks noGrp="1"/>
          </p:cNvSpPr>
          <p:nvPr>
            <p:ph type="pic" sz="quarter" idx="11" hasCustomPrompt="1"/>
          </p:nvPr>
        </p:nvSpPr>
        <p:spPr>
          <a:xfrm>
            <a:off x="6111240" y="0"/>
            <a:ext cx="6096000" cy="6858000"/>
          </a:xfrm>
        </p:spPr>
        <p:txBody>
          <a:bodyPr anchor="t"/>
          <a:lstStyle>
            <a:lvl1pPr marL="0" indent="0" algn="ctr">
              <a:buNone/>
              <a:defRPr/>
            </a:lvl1pPr>
          </a:lstStyle>
          <a:p>
            <a:r>
              <a:rPr lang="en-US"/>
              <a:t>Click icon to add picture </a:t>
            </a:r>
          </a:p>
        </p:txBody>
      </p:sp>
      <p:sp>
        <p:nvSpPr>
          <p:cNvPr id="12" name="Text Placeholder 11">
            <a:extLst>
              <a:ext uri="{FF2B5EF4-FFF2-40B4-BE49-F238E27FC236}">
                <a16:creationId xmlns:a16="http://schemas.microsoft.com/office/drawing/2014/main" id="{EE5C0A4C-363F-8C4D-A78A-1BEAF42A739C}"/>
              </a:ext>
            </a:extLst>
          </p:cNvPr>
          <p:cNvSpPr>
            <a:spLocks noGrp="1"/>
          </p:cNvSpPr>
          <p:nvPr>
            <p:ph type="body" sz="quarter" idx="12"/>
          </p:nvPr>
        </p:nvSpPr>
        <p:spPr>
          <a:xfrm>
            <a:off x="833120" y="1279526"/>
            <a:ext cx="5006788" cy="4910138"/>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19739307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D8F7D2-A68C-DD42-B432-4D2EC05B91FD}"/>
              </a:ext>
            </a:extLst>
          </p:cNvPr>
          <p:cNvSpPr>
            <a:spLocks noGrp="1"/>
          </p:cNvSpPr>
          <p:nvPr>
            <p:ph type="body" idx="1"/>
          </p:nvPr>
        </p:nvSpPr>
        <p:spPr>
          <a:xfrm>
            <a:off x="839788" y="1279525"/>
            <a:ext cx="5157787"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6F22C5-0068-EB4D-BDF7-6C1CD2180A56}"/>
              </a:ext>
            </a:extLst>
          </p:cNvPr>
          <p:cNvSpPr>
            <a:spLocks noGrp="1"/>
          </p:cNvSpPr>
          <p:nvPr>
            <p:ph sz="half" idx="2"/>
          </p:nvPr>
        </p:nvSpPr>
        <p:spPr>
          <a:xfrm>
            <a:off x="839788" y="2011046"/>
            <a:ext cx="5157787" cy="4178618"/>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DE85F-F394-6645-9753-5BA14D70DEA1}"/>
              </a:ext>
            </a:extLst>
          </p:cNvPr>
          <p:cNvSpPr>
            <a:spLocks noGrp="1"/>
          </p:cNvSpPr>
          <p:nvPr>
            <p:ph type="body" sz="quarter" idx="3"/>
          </p:nvPr>
        </p:nvSpPr>
        <p:spPr>
          <a:xfrm>
            <a:off x="6172200" y="1279525"/>
            <a:ext cx="5183188"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8C9F1A-2BC5-AB41-B8B7-7FB4BCF38BEF}"/>
              </a:ext>
            </a:extLst>
          </p:cNvPr>
          <p:cNvSpPr>
            <a:spLocks noGrp="1"/>
          </p:cNvSpPr>
          <p:nvPr>
            <p:ph sz="quarter" idx="4"/>
          </p:nvPr>
        </p:nvSpPr>
        <p:spPr>
          <a:xfrm>
            <a:off x="6172200" y="2011046"/>
            <a:ext cx="5183188" cy="4178618"/>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AB1A961-D7C7-3349-A221-7BD5AEC2AC7B}"/>
              </a:ext>
            </a:extLst>
          </p:cNvPr>
          <p:cNvSpPr>
            <a:spLocks noGrp="1"/>
          </p:cNvSpPr>
          <p:nvPr>
            <p:ph type="title"/>
          </p:nvPr>
        </p:nvSpPr>
        <p:spPr>
          <a:xfrm>
            <a:off x="838200" y="365126"/>
            <a:ext cx="10515600" cy="914399"/>
          </a:xfr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95A0CBDA-ADA7-544A-BB93-E2ED6F92A0AE}"/>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669816182"/>
      </p:ext>
    </p:extLst>
  </p:cSld>
  <p:clrMapOvr>
    <a:masterClrMapping/>
  </p:clrMapOvr>
  <p:extLst>
    <p:ext uri="{DCECCB84-F9BA-43D5-87BE-67443E8EF086}">
      <p15:sldGuideLst xmlns:p15="http://schemas.microsoft.com/office/powerpoint/2012/main">
        <p15:guide id="1" orient="horz" pos="1176" userDrawn="1">
          <p15:clr>
            <a:srgbClr val="FBAE40"/>
          </p15:clr>
        </p15:guide>
        <p15:guide id="2" orient="horz" pos="12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812800" y="1279526"/>
            <a:ext cx="2133600" cy="4892674"/>
          </a:xfrm>
          <a:solidFill>
            <a:schemeClr val="accent1"/>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1000"/>
              </a:spcAft>
              <a:buNone/>
              <a:defRPr sz="1600" b="0" i="0">
                <a:ln>
                  <a:noFill/>
                </a:ln>
                <a:solidFill>
                  <a:schemeClr val="bg1"/>
                </a:solidFill>
                <a:effectLst/>
                <a:latin typeface="Calibri" panose="020F0502020204030204" pitchFamily="34" charset="0"/>
                <a:cs typeface="Calibri" panose="020F050202020403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3149600" y="1279525"/>
            <a:ext cx="8204200" cy="4892675"/>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C13D6B1E-E481-E140-A8CE-CA0B6FF2392A}"/>
              </a:ext>
            </a:extLst>
          </p:cNvPr>
          <p:cNvSpPr>
            <a:spLocks noGrp="1"/>
          </p:cNvSpPr>
          <p:nvPr>
            <p:ph type="title"/>
          </p:nvPr>
        </p:nvSpPr>
        <p:spPr>
          <a:xfrm>
            <a:off x="838200" y="365126"/>
            <a:ext cx="10515600" cy="914399"/>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a:extLst>
              <a:ext uri="{FF2B5EF4-FFF2-40B4-BE49-F238E27FC236}">
                <a16:creationId xmlns:a16="http://schemas.microsoft.com/office/drawing/2014/main" id="{01399143-380D-0C4F-9894-1E63897454EC}"/>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919756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C380-7AA8-5143-AB33-06B91DBCE74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FEAE601-7D40-4E48-B0A1-DCC36A44322B}"/>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122422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A80174-6BAA-494C-9FE8-C67DDB25ED68}"/>
              </a:ext>
            </a:extLst>
          </p:cNvPr>
          <p:cNvSpPr/>
          <p:nvPr userDrawn="1"/>
        </p:nvSpPr>
        <p:spPr>
          <a:xfrm>
            <a:off x="347472" y="0"/>
            <a:ext cx="4572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A70EAC32-2819-A845-B11A-B91D8EF2D0E2}"/>
              </a:ext>
            </a:extLst>
          </p:cNvPr>
          <p:cNvSpPr>
            <a:spLocks noGrp="1"/>
          </p:cNvSpPr>
          <p:nvPr>
            <p:ph type="title"/>
          </p:nvPr>
        </p:nvSpPr>
        <p:spPr>
          <a:xfrm>
            <a:off x="838200" y="365126"/>
            <a:ext cx="10515600" cy="9143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3A23F2-6892-2B49-85A7-898D45679E13}"/>
              </a:ext>
            </a:extLst>
          </p:cNvPr>
          <p:cNvSpPr>
            <a:spLocks noGrp="1"/>
          </p:cNvSpPr>
          <p:nvPr>
            <p:ph type="body" idx="1"/>
          </p:nvPr>
        </p:nvSpPr>
        <p:spPr>
          <a:xfrm>
            <a:off x="838200" y="1279525"/>
            <a:ext cx="10515600" cy="489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577C6E12-5327-DC4B-A658-4BF76AAEDCF8}"/>
              </a:ext>
            </a:extLst>
          </p:cNvPr>
          <p:cNvSpPr>
            <a:spLocks noGrp="1"/>
          </p:cNvSpPr>
          <p:nvPr>
            <p:ph type="sldNum" sz="quarter" idx="4"/>
          </p:nvPr>
        </p:nvSpPr>
        <p:spPr>
          <a:xfrm>
            <a:off x="8747759" y="6391656"/>
            <a:ext cx="3185161" cy="274320"/>
          </a:xfrm>
          <a:prstGeom prst="rect">
            <a:avLst/>
          </a:prstGeom>
        </p:spPr>
        <p:txBody>
          <a:bodyPr vert="horz" lIns="91440" tIns="45720" rIns="91440" bIns="45720" rtlCol="0" anchor="b"/>
          <a:lstStyle>
            <a:lvl1pPr algn="r">
              <a:defRPr sz="1200">
                <a:solidFill>
                  <a:schemeClr val="accent3"/>
                </a:solidFill>
                <a:latin typeface="Calibri" panose="020F0502020204030204" pitchFamily="34" charset="0"/>
                <a:cs typeface="Calibri" panose="020F0502020204030204" pitchFamily="34" charset="0"/>
              </a:defRPr>
            </a:lvl1pPr>
          </a:lstStyle>
          <a:p>
            <a:fld id="{461711D5-349D-4847-A71F-DCB6A6FF38BF}" type="slidenum">
              <a:rPr lang="en-US" smtClean="0"/>
              <a:pPr/>
              <a:t>‹#›</a:t>
            </a:fld>
            <a:endParaRPr lang="en-US"/>
          </a:p>
        </p:txBody>
      </p:sp>
    </p:spTree>
    <p:extLst>
      <p:ext uri="{BB962C8B-B14F-4D97-AF65-F5344CB8AC3E}">
        <p14:creationId xmlns:p14="http://schemas.microsoft.com/office/powerpoint/2010/main" val="144499843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91" r:id="rId5"/>
    <p:sldLayoutId id="2147483692" r:id="rId6"/>
    <p:sldLayoutId id="2147483688" r:id="rId7"/>
    <p:sldLayoutId id="2147483681" r:id="rId8"/>
    <p:sldLayoutId id="2147483689" r:id="rId9"/>
    <p:sldLayoutId id="2147483690" r:id="rId10"/>
  </p:sldLayoutIdLst>
  <p:hf hdr="0" dt="0"/>
  <p:txStyles>
    <p:titleStyle>
      <a:lvl1pPr algn="l" defTabSz="914400" rtl="0" eaLnBrk="1" latinLnBrk="0" hangingPunct="1">
        <a:lnSpc>
          <a:spcPct val="90000"/>
        </a:lnSpc>
        <a:spcBef>
          <a:spcPct val="0"/>
        </a:spcBef>
        <a:buNone/>
        <a:defRPr sz="3000" b="1" kern="1200">
          <a:solidFill>
            <a:srgbClr val="007E6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0"/>
        </a:spcBef>
        <a:buClr>
          <a:srgbClr val="007E66"/>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Clr>
          <a:srgbClr val="007E66"/>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Clr>
          <a:srgbClr val="007E66"/>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Clr>
          <a:srgbClr val="007E66"/>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Clr>
          <a:srgbClr val="007E66"/>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hyperlink" Target="mailto:policy-regs@acponline.org" TargetMode="External"/><Relationship Id="rId4" Type="http://schemas.openxmlformats.org/officeDocument/2006/relationships/hyperlink" Target="https://www.acponline.org/practice-resources/business-resources/codi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image" Target="../media/image7.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9444-DDCD-1B4D-B95A-506179F8AF68}"/>
              </a:ext>
            </a:extLst>
          </p:cNvPr>
          <p:cNvSpPr>
            <a:spLocks noGrp="1"/>
          </p:cNvSpPr>
          <p:nvPr>
            <p:ph type="ctrTitle"/>
          </p:nvPr>
        </p:nvSpPr>
        <p:spPr/>
        <p:txBody>
          <a:bodyPr/>
          <a:lstStyle/>
          <a:p>
            <a:r>
              <a:rPr lang="en-US" dirty="0">
                <a:cs typeface="Calibri Light"/>
              </a:rPr>
              <a:t>2021 Office E/M Coding Changes </a:t>
            </a:r>
            <a:endParaRPr lang="en-US" dirty="0"/>
          </a:p>
        </p:txBody>
      </p:sp>
      <p:pic>
        <p:nvPicPr>
          <p:cNvPr id="4" name="Audio 3">
            <a:hlinkClick r:id="" action="ppaction://media"/>
            <a:extLst>
              <a:ext uri="{FF2B5EF4-FFF2-40B4-BE49-F238E27FC236}">
                <a16:creationId xmlns:a16="http://schemas.microsoft.com/office/drawing/2014/main" id="{00730082-44F2-4FAF-A536-0C5E6E18E7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55249695"/>
      </p:ext>
    </p:extLst>
  </p:cSld>
  <p:clrMapOvr>
    <a:masterClrMapping/>
  </p:clrMapOvr>
  <mc:AlternateContent xmlns:mc="http://schemas.openxmlformats.org/markup-compatibility/2006" xmlns:p14="http://schemas.microsoft.com/office/powerpoint/2010/main">
    <mc:Choice Requires="p14">
      <p:transition spd="slow" p14:dur="2000" advTm="43721"/>
    </mc:Choice>
    <mc:Fallback xmlns="">
      <p:transition spd="slow" advTm="4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8CC75040-D3C8-4662-A059-D53A9FF54139}"/>
              </a:ext>
            </a:extLst>
          </p:cNvPr>
          <p:cNvSpPr>
            <a:spLocks noGrp="1"/>
          </p:cNvSpPr>
          <p:nvPr>
            <p:ph type="sldNum" sz="quarter" idx="10"/>
          </p:nvPr>
        </p:nvSpPr>
        <p:spPr>
          <a:xfrm>
            <a:off x="8747759" y="6391656"/>
            <a:ext cx="3185161" cy="274320"/>
          </a:xfrm>
        </p:spPr>
        <p:txBody>
          <a:bodyPr/>
          <a:lstStyle/>
          <a:p>
            <a:pPr>
              <a:spcAft>
                <a:spcPts val="600"/>
              </a:spcAft>
            </a:pPr>
            <a:fld id="{461711D5-349D-4847-A71F-DCB6A6FF38BF}" type="slidenum">
              <a:rPr lang="en-US" smtClean="0"/>
              <a:pPr>
                <a:spcAft>
                  <a:spcPts val="600"/>
                </a:spcAft>
              </a:pPr>
              <a:t>10</a:t>
            </a:fld>
            <a:endParaRPr lang="en-US"/>
          </a:p>
        </p:txBody>
      </p:sp>
      <p:graphicFrame>
        <p:nvGraphicFramePr>
          <p:cNvPr id="2" name="Table 1">
            <a:extLst>
              <a:ext uri="{FF2B5EF4-FFF2-40B4-BE49-F238E27FC236}">
                <a16:creationId xmlns:a16="http://schemas.microsoft.com/office/drawing/2014/main" id="{49DB9773-B136-4C02-BB0D-CDF75706270C}"/>
              </a:ext>
            </a:extLst>
          </p:cNvPr>
          <p:cNvGraphicFramePr>
            <a:graphicFrameLocks noGrp="1"/>
          </p:cNvGraphicFramePr>
          <p:nvPr>
            <p:extLst>
              <p:ext uri="{D42A27DB-BD31-4B8C-83A1-F6EECF244321}">
                <p14:modId xmlns:p14="http://schemas.microsoft.com/office/powerpoint/2010/main" val="3331224686"/>
              </p:ext>
            </p:extLst>
          </p:nvPr>
        </p:nvGraphicFramePr>
        <p:xfrm>
          <a:off x="563336" y="293915"/>
          <a:ext cx="11369583" cy="5984422"/>
        </p:xfrm>
        <a:graphic>
          <a:graphicData uri="http://schemas.openxmlformats.org/drawingml/2006/table">
            <a:tbl>
              <a:tblPr firstRow="1" bandRow="1">
                <a:tableStyleId>{5C22544A-7EE6-4342-B048-85BDC9FD1C3A}</a:tableStyleId>
              </a:tblPr>
              <a:tblGrid>
                <a:gridCol w="742791">
                  <a:extLst>
                    <a:ext uri="{9D8B030D-6E8A-4147-A177-3AD203B41FA5}">
                      <a16:colId xmlns:a16="http://schemas.microsoft.com/office/drawing/2014/main" val="3508778444"/>
                    </a:ext>
                  </a:extLst>
                </a:gridCol>
                <a:gridCol w="884578">
                  <a:extLst>
                    <a:ext uri="{9D8B030D-6E8A-4147-A177-3AD203B41FA5}">
                      <a16:colId xmlns:a16="http://schemas.microsoft.com/office/drawing/2014/main" val="3609319437"/>
                    </a:ext>
                  </a:extLst>
                </a:gridCol>
                <a:gridCol w="981513">
                  <a:extLst>
                    <a:ext uri="{9D8B030D-6E8A-4147-A177-3AD203B41FA5}">
                      <a16:colId xmlns:a16="http://schemas.microsoft.com/office/drawing/2014/main" val="244550035"/>
                    </a:ext>
                  </a:extLst>
                </a:gridCol>
                <a:gridCol w="2144746">
                  <a:extLst>
                    <a:ext uri="{9D8B030D-6E8A-4147-A177-3AD203B41FA5}">
                      <a16:colId xmlns:a16="http://schemas.microsoft.com/office/drawing/2014/main" val="3495869122"/>
                    </a:ext>
                  </a:extLst>
                </a:gridCol>
                <a:gridCol w="3802785">
                  <a:extLst>
                    <a:ext uri="{9D8B030D-6E8A-4147-A177-3AD203B41FA5}">
                      <a16:colId xmlns:a16="http://schemas.microsoft.com/office/drawing/2014/main" val="482626727"/>
                    </a:ext>
                  </a:extLst>
                </a:gridCol>
                <a:gridCol w="2813170">
                  <a:extLst>
                    <a:ext uri="{9D8B030D-6E8A-4147-A177-3AD203B41FA5}">
                      <a16:colId xmlns:a16="http://schemas.microsoft.com/office/drawing/2014/main" val="1217974143"/>
                    </a:ext>
                  </a:extLst>
                </a:gridCol>
              </a:tblGrid>
              <a:tr h="855332">
                <a:tc>
                  <a:txBody>
                    <a:bodyPr/>
                    <a:lstStyle/>
                    <a:p>
                      <a:r>
                        <a:rPr lang="en-US" sz="1600" b="1" dirty="0"/>
                        <a:t>Code</a:t>
                      </a:r>
                    </a:p>
                  </a:txBody>
                  <a:tcPr marL="75969" marR="75969" marT="37984" marB="37984"/>
                </a:tc>
                <a:tc>
                  <a:txBody>
                    <a:bodyPr/>
                    <a:lstStyle/>
                    <a:p>
                      <a:r>
                        <a:rPr lang="en-US" sz="1600" b="1" dirty="0"/>
                        <a:t>Time</a:t>
                      </a:r>
                    </a:p>
                  </a:txBody>
                  <a:tcPr marL="75969" marR="75969" marT="37984" marB="37984"/>
                </a:tc>
                <a:tc>
                  <a:txBody>
                    <a:bodyPr/>
                    <a:lstStyle/>
                    <a:p>
                      <a:r>
                        <a:rPr lang="en-US" sz="1600" b="1" dirty="0"/>
                        <a:t>Level of MDM</a:t>
                      </a:r>
                    </a:p>
                  </a:txBody>
                  <a:tcPr marL="75969" marR="75969" marT="37984" marB="37984"/>
                </a:tc>
                <a:tc>
                  <a:txBody>
                    <a:bodyPr/>
                    <a:lstStyle/>
                    <a:p>
                      <a:pPr lvl="0">
                        <a:buNone/>
                      </a:pPr>
                      <a:r>
                        <a:rPr lang="en-US" sz="1600" b="1" i="0" u="none" strike="noStrike" noProof="0" dirty="0">
                          <a:latin typeface="Calibri"/>
                        </a:rPr>
                        <a:t>Number and Complexity of Problems Addressed</a:t>
                      </a:r>
                      <a:endParaRPr lang="en-US" sz="1600" b="1" dirty="0"/>
                    </a:p>
                  </a:txBody>
                  <a:tcPr marL="75969" marR="75969" marT="37984" marB="37984"/>
                </a:tc>
                <a:tc>
                  <a:txBody>
                    <a:bodyPr/>
                    <a:lstStyle/>
                    <a:p>
                      <a:pPr lvl="0">
                        <a:buNone/>
                      </a:pPr>
                      <a:r>
                        <a:rPr lang="en-US" sz="1600" b="1" i="0" u="none" strike="noStrike" noProof="0" dirty="0">
                          <a:latin typeface="Calibri"/>
                        </a:rPr>
                        <a:t>Amount and/or Complexity of Data to be Reviewed and Analyzed</a:t>
                      </a:r>
                      <a:endParaRPr lang="en-US" sz="1600" b="1" dirty="0"/>
                    </a:p>
                  </a:txBody>
                  <a:tcPr marL="75969" marR="75969" marT="37984" marB="37984"/>
                </a:tc>
                <a:tc>
                  <a:txBody>
                    <a:bodyPr/>
                    <a:lstStyle/>
                    <a:p>
                      <a:pPr lvl="0">
                        <a:buNone/>
                      </a:pPr>
                      <a:r>
                        <a:rPr lang="en-US" sz="1600" b="1" i="0" u="none" strike="noStrike" noProof="0" dirty="0">
                          <a:latin typeface="Calibri"/>
                        </a:rPr>
                        <a:t>Risk of Complications and/or Morbidity or Mortality of Patient Management</a:t>
                      </a:r>
                      <a:endParaRPr lang="en-US" sz="1600" b="1" dirty="0"/>
                    </a:p>
                  </a:txBody>
                  <a:tcPr marL="75969" marR="75969" marT="37984" marB="37984"/>
                </a:tc>
                <a:extLst>
                  <a:ext uri="{0D108BD9-81ED-4DB2-BD59-A6C34878D82A}">
                    <a16:rowId xmlns:a16="http://schemas.microsoft.com/office/drawing/2014/main" val="3707102253"/>
                  </a:ext>
                </a:extLst>
              </a:tr>
              <a:tr h="5129090">
                <a:tc>
                  <a:txBody>
                    <a:bodyPr/>
                    <a:lstStyle/>
                    <a:p>
                      <a:r>
                        <a:rPr lang="en-US" sz="1300" u="sng" dirty="0"/>
                        <a:t>99205</a:t>
                      </a:r>
                    </a:p>
                    <a:p>
                      <a:pPr lvl="0">
                        <a:buNone/>
                      </a:pPr>
                      <a:r>
                        <a:rPr lang="en-US" sz="1300" dirty="0"/>
                        <a:t>99215</a:t>
                      </a:r>
                    </a:p>
                  </a:txBody>
                  <a:tcPr marL="75969" marR="75969" marT="37984" marB="37984"/>
                </a:tc>
                <a:tc>
                  <a:txBody>
                    <a:bodyPr/>
                    <a:lstStyle/>
                    <a:p>
                      <a:r>
                        <a:rPr lang="en-US" sz="1300" u="none" dirty="0"/>
                        <a:t>60-74</a:t>
                      </a:r>
                      <a:r>
                        <a:rPr lang="en-US" sz="1300" u="sng" dirty="0"/>
                        <a:t> minutes</a:t>
                      </a:r>
                    </a:p>
                    <a:p>
                      <a:pPr lvl="0">
                        <a:buNone/>
                      </a:pPr>
                      <a:r>
                        <a:rPr lang="en-US" sz="1300" dirty="0"/>
                        <a:t>40-54 minutes </a:t>
                      </a:r>
                    </a:p>
                  </a:txBody>
                  <a:tcPr marL="75969" marR="75969" marT="37984" marB="37984"/>
                </a:tc>
                <a:tc>
                  <a:txBody>
                    <a:bodyPr/>
                    <a:lstStyle/>
                    <a:p>
                      <a:r>
                        <a:rPr lang="en-US" sz="1300" dirty="0"/>
                        <a:t>High</a:t>
                      </a:r>
                    </a:p>
                  </a:txBody>
                  <a:tcPr marL="75969" marR="75969" marT="37984" marB="37984"/>
                </a:tc>
                <a:tc>
                  <a:txBody>
                    <a:bodyPr/>
                    <a:lstStyle/>
                    <a:p>
                      <a:pPr lvl="0">
                        <a:buNone/>
                      </a:pPr>
                      <a:r>
                        <a:rPr lang="en-US" sz="1300" b="0" i="0" u="none" strike="noStrike" noProof="0" dirty="0">
                          <a:latin typeface="Calibri"/>
                        </a:rPr>
                        <a:t>High</a:t>
                      </a:r>
                      <a:endParaRPr lang="en-US" sz="1300" dirty="0"/>
                    </a:p>
                    <a:p>
                      <a:pPr lvl="0">
                        <a:buNone/>
                      </a:pPr>
                      <a:endParaRPr lang="en-US" sz="1300" b="0" i="0" u="none" strike="noStrike" noProof="0" dirty="0">
                        <a:latin typeface="Calibri"/>
                      </a:endParaRPr>
                    </a:p>
                    <a:p>
                      <a:pPr lvl="0">
                        <a:buNone/>
                      </a:pPr>
                      <a:r>
                        <a:rPr lang="en-US" sz="1300" b="0" i="1" u="none" strike="noStrike" noProof="0" dirty="0">
                          <a:latin typeface="Calibri"/>
                        </a:rPr>
                        <a:t>1 or more chronic illnesses with severe exacerbation, progression, </a:t>
                      </a:r>
                      <a:endParaRPr lang="en-US" sz="1300" i="1" dirty="0"/>
                    </a:p>
                    <a:p>
                      <a:pPr lvl="0">
                        <a:buNone/>
                      </a:pPr>
                      <a:r>
                        <a:rPr lang="en-US" sz="1300" b="0" i="1" u="none" strike="noStrike" noProof="0" dirty="0">
                          <a:latin typeface="Calibri"/>
                        </a:rPr>
                        <a:t>or side effects of treatment; </a:t>
                      </a:r>
                      <a:endParaRPr lang="en-US" sz="1300" i="1" dirty="0"/>
                    </a:p>
                    <a:p>
                      <a:pPr lvl="0">
                        <a:buNone/>
                      </a:pPr>
                      <a:r>
                        <a:rPr lang="en-US" sz="1300" b="0" i="1" u="none" strike="noStrike" noProof="0" dirty="0">
                          <a:latin typeface="Calibri"/>
                        </a:rPr>
                        <a:t>Or </a:t>
                      </a:r>
                      <a:endParaRPr lang="en-US" sz="1300" i="1" dirty="0"/>
                    </a:p>
                    <a:p>
                      <a:pPr lvl="0">
                        <a:buNone/>
                      </a:pPr>
                      <a:r>
                        <a:rPr lang="en-US" sz="1300" b="0" i="1" u="none" strike="noStrike" noProof="0" dirty="0">
                          <a:latin typeface="Calibri"/>
                        </a:rPr>
                        <a:t>1 acute or chronic illness or injury that poses a threat to life or bodily function</a:t>
                      </a:r>
                      <a:endParaRPr lang="en-US" sz="1300" i="1" dirty="0"/>
                    </a:p>
                  </a:txBody>
                  <a:tcPr marL="75969" marR="75969" marT="37984" marB="37984"/>
                </a:tc>
                <a:tc>
                  <a:txBody>
                    <a:bodyPr/>
                    <a:lstStyle/>
                    <a:p>
                      <a:pPr lvl="0">
                        <a:buNone/>
                      </a:pPr>
                      <a:r>
                        <a:rPr lang="en-US" sz="1300" b="0" i="0" u="none" strike="noStrike" noProof="0" dirty="0"/>
                        <a:t>Extensive (Must meet the requirements of at least 2 out of 3 categories) </a:t>
                      </a:r>
                      <a:endParaRPr lang="en-US" sz="1300" dirty="0"/>
                    </a:p>
                    <a:p>
                      <a:pPr lvl="0">
                        <a:buNone/>
                      </a:pPr>
                      <a:endParaRPr lang="en-US" sz="1300" b="0" i="0" u="none" strike="noStrike" noProof="0" dirty="0"/>
                    </a:p>
                    <a:p>
                      <a:pPr lvl="0">
                        <a:buNone/>
                      </a:pPr>
                      <a:r>
                        <a:rPr lang="en-US" sz="1300" b="1" i="0" u="none" strike="noStrike" noProof="0" dirty="0"/>
                        <a:t>Category 1: Tests, documents, or independent historian(s) </a:t>
                      </a:r>
                      <a:endParaRPr lang="en-US" sz="1300" dirty="0"/>
                    </a:p>
                    <a:p>
                      <a:pPr lvl="0">
                        <a:buNone/>
                      </a:pPr>
                      <a:r>
                        <a:rPr lang="en-US" sz="1300" b="0" i="0" u="none" strike="noStrike" noProof="0" dirty="0"/>
                        <a:t>Any combination of 3 from the following: </a:t>
                      </a:r>
                      <a:endParaRPr lang="en-US" sz="1300" dirty="0"/>
                    </a:p>
                    <a:p>
                      <a:pPr marL="285750" lvl="0" indent="-285750">
                        <a:buFont typeface="Arial"/>
                        <a:buChar char="•"/>
                      </a:pPr>
                      <a:r>
                        <a:rPr lang="en-US" sz="1300" b="0" i="0" u="none" strike="noStrike" noProof="0" dirty="0"/>
                        <a:t>Review of prior external note(s) from each unique source </a:t>
                      </a:r>
                      <a:endParaRPr lang="en-US" sz="1300" dirty="0"/>
                    </a:p>
                    <a:p>
                      <a:pPr marL="285750" lvl="0" indent="-285750">
                        <a:buFont typeface="Arial"/>
                        <a:buChar char="•"/>
                      </a:pPr>
                      <a:r>
                        <a:rPr lang="en-US" sz="1300" b="0" i="0" u="none" strike="noStrike" noProof="0" dirty="0"/>
                        <a:t>Review of the result(s) of each unique test* </a:t>
                      </a:r>
                      <a:endParaRPr lang="en-US" sz="1300" dirty="0"/>
                    </a:p>
                    <a:p>
                      <a:pPr marL="285750" lvl="0" indent="-285750">
                        <a:buFont typeface="Arial"/>
                        <a:buChar char="•"/>
                      </a:pPr>
                      <a:r>
                        <a:rPr lang="en-US" sz="1300" b="0" i="0" u="none" strike="noStrike" noProof="0" dirty="0"/>
                        <a:t>Ordering of each unique test* </a:t>
                      </a:r>
                      <a:endParaRPr lang="en-US" sz="1300" dirty="0"/>
                    </a:p>
                    <a:p>
                      <a:pPr marL="285750" lvl="0" indent="-285750">
                        <a:buFont typeface="Arial"/>
                        <a:buChar char="•"/>
                      </a:pPr>
                      <a:r>
                        <a:rPr lang="en-US" sz="1300" b="0" i="0" u="none" strike="noStrike" noProof="0" dirty="0"/>
                        <a:t>Assessment requiring an independent historian(s)</a:t>
                      </a:r>
                    </a:p>
                    <a:p>
                      <a:pPr marL="0" lvl="0" indent="0">
                        <a:buNone/>
                      </a:pPr>
                      <a:r>
                        <a:rPr lang="en-US" sz="1300" dirty="0"/>
                        <a:t>Or</a:t>
                      </a:r>
                    </a:p>
                    <a:p>
                      <a:pPr marL="0" lvl="0" indent="0">
                        <a:buFont typeface="Arial"/>
                        <a:buNone/>
                      </a:pPr>
                      <a:r>
                        <a:rPr lang="en-US" sz="1300" b="1" i="0" u="none" strike="noStrike" noProof="0" dirty="0"/>
                        <a:t>Category 2: Independent interpretation of tests</a:t>
                      </a:r>
                      <a:r>
                        <a:rPr lang="en-US" sz="1300" b="0" i="0" u="none" strike="noStrike" noProof="0" dirty="0"/>
                        <a:t>  Independent interpretation of a test performed by another physician/other qualified health care professional (not separately reported); </a:t>
                      </a:r>
                    </a:p>
                    <a:p>
                      <a:pPr marL="0" lvl="0" indent="0">
                        <a:buFont typeface="Arial"/>
                        <a:buNone/>
                      </a:pPr>
                      <a:r>
                        <a:rPr lang="en-US" sz="1300" b="0" i="0" u="none" strike="noStrike" noProof="0" dirty="0"/>
                        <a:t>Or</a:t>
                      </a:r>
                      <a:endParaRPr lang="en-US" dirty="0"/>
                    </a:p>
                    <a:p>
                      <a:pPr marL="0" lvl="0" indent="0">
                        <a:buFont typeface="Arial"/>
                        <a:buNone/>
                      </a:pPr>
                      <a:r>
                        <a:rPr lang="en-US" sz="1300" b="1" i="0" u="none" strike="noStrike" noProof="0" dirty="0"/>
                        <a:t>Category 3: Discussion of management or test interpretation</a:t>
                      </a:r>
                      <a:r>
                        <a:rPr lang="en-US" sz="1300" b="0" i="0" u="none" strike="noStrike" noProof="0" dirty="0"/>
                        <a:t> </a:t>
                      </a:r>
                      <a:endParaRPr lang="en-US" sz="1300" dirty="0"/>
                    </a:p>
                    <a:p>
                      <a:pPr lvl="0">
                        <a:buNone/>
                      </a:pPr>
                      <a:r>
                        <a:rPr lang="en-US" sz="1300" b="0" i="0" u="none" strike="noStrike" noProof="0" dirty="0"/>
                        <a:t>Discussion of management or test interpretation with external physician/other qualified health care pr</a:t>
                      </a:r>
                      <a:r>
                        <a:rPr lang="en-US" sz="1300" b="0" i="0" u="none" strike="noStrike" noProof="0" dirty="0">
                          <a:latin typeface="Calibri"/>
                        </a:rPr>
                        <a:t>ofessional/appropriate source</a:t>
                      </a:r>
                      <a:endParaRPr lang="en-US" sz="1300" dirty="0"/>
                    </a:p>
                    <a:p>
                      <a:pPr lvl="0">
                        <a:buNone/>
                      </a:pPr>
                      <a:endParaRPr lang="en-US" sz="1300" b="0" i="0" u="none" strike="noStrike" noProof="0" dirty="0">
                        <a:latin typeface="Calibri"/>
                      </a:endParaRPr>
                    </a:p>
                    <a:p>
                      <a:pPr lvl="0">
                        <a:buNone/>
                      </a:pPr>
                      <a:endParaRPr lang="en-US" sz="1300" b="0" i="0" u="none" strike="noStrike" noProof="0" dirty="0">
                        <a:latin typeface="Calibri"/>
                      </a:endParaRPr>
                    </a:p>
                  </a:txBody>
                  <a:tcPr marL="75969" marR="75969" marT="37984" marB="37984"/>
                </a:tc>
                <a:tc>
                  <a:txBody>
                    <a:bodyPr/>
                    <a:lstStyle/>
                    <a:p>
                      <a:pPr lvl="0">
                        <a:buNone/>
                      </a:pPr>
                      <a:r>
                        <a:rPr lang="en-US" sz="1300" b="0" i="0" u="none" strike="noStrike" noProof="0" dirty="0">
                          <a:latin typeface="Calibri"/>
                        </a:rPr>
                        <a:t>High risk of morbidity from additional diagnostic testing or treatment</a:t>
                      </a:r>
                    </a:p>
                    <a:p>
                      <a:pPr lvl="0">
                        <a:buNone/>
                      </a:pPr>
                      <a:endParaRPr lang="en-US" sz="1300" b="0" i="0" u="none" strike="noStrike" noProof="0" dirty="0">
                        <a:latin typeface="Calibri"/>
                      </a:endParaRPr>
                    </a:p>
                    <a:p>
                      <a:pPr lvl="0">
                        <a:buNone/>
                      </a:pPr>
                      <a:r>
                        <a:rPr lang="en-US" sz="1300" b="0" i="1" u="none" strike="noStrike" noProof="0" dirty="0">
                          <a:latin typeface="Calibri"/>
                        </a:rPr>
                        <a:t>Examples only:</a:t>
                      </a:r>
                      <a:endParaRPr lang="en-US" sz="1300" b="0" i="0" u="none" strike="noStrike" noProof="0" dirty="0">
                        <a:latin typeface="Calibri"/>
                      </a:endParaRPr>
                    </a:p>
                    <a:p>
                      <a:pPr marL="285750" lvl="0" indent="-285750">
                        <a:buFont typeface="Arial"/>
                        <a:buChar char="•"/>
                      </a:pPr>
                      <a:r>
                        <a:rPr lang="en-US" sz="1300" b="0" i="0" u="none" strike="noStrike" noProof="0" dirty="0">
                          <a:latin typeface="Calibri"/>
                        </a:rPr>
                        <a:t>Drug therapy requiring intensive monitoring for toxicity</a:t>
                      </a:r>
                      <a:endParaRPr lang="en-US" sz="1300" b="0" i="1" u="none" strike="noStrike" noProof="0" dirty="0">
                        <a:latin typeface="Calibri"/>
                      </a:endParaRPr>
                    </a:p>
                    <a:p>
                      <a:pPr marL="285750" lvl="0" indent="-285750">
                        <a:buFont typeface="Arial"/>
                        <a:buChar char="•"/>
                      </a:pPr>
                      <a:r>
                        <a:rPr lang="en-US" sz="1300" b="0" i="0" u="none" strike="noStrike" noProof="0" dirty="0">
                          <a:latin typeface="Calibri"/>
                        </a:rPr>
                        <a:t>Decision regarding elective major surgery with identified patient or procedure risk factors</a:t>
                      </a:r>
                    </a:p>
                    <a:p>
                      <a:pPr marL="285750" lvl="0" indent="-285750">
                        <a:buFont typeface="Arial"/>
                        <a:buChar char="•"/>
                      </a:pPr>
                      <a:r>
                        <a:rPr lang="en-US" sz="1300" b="0" i="0" u="none" strike="noStrike" noProof="0" dirty="0">
                          <a:latin typeface="Calibri"/>
                        </a:rPr>
                        <a:t>Decision regarding emergency major surgery</a:t>
                      </a:r>
                    </a:p>
                    <a:p>
                      <a:pPr marL="285750" lvl="0" indent="-285750">
                        <a:buFont typeface="Arial"/>
                        <a:buChar char="•"/>
                      </a:pPr>
                      <a:r>
                        <a:rPr lang="en-US" sz="1300" b="0" i="0" u="none" strike="noStrike" noProof="0" dirty="0">
                          <a:latin typeface="Calibri"/>
                        </a:rPr>
                        <a:t>Decision regarding hospitalization</a:t>
                      </a:r>
                    </a:p>
                    <a:p>
                      <a:pPr marL="285750" lvl="0" indent="-285750">
                        <a:buFont typeface="Arial"/>
                        <a:buChar char="•"/>
                      </a:pPr>
                      <a:r>
                        <a:rPr lang="en-US" sz="1300" b="0" i="0" u="none" strike="noStrike" noProof="0" dirty="0">
                          <a:latin typeface="Calibri"/>
                        </a:rPr>
                        <a:t>Decision not to resuscitate or to de-escalate care because of poor prognosis</a:t>
                      </a:r>
                    </a:p>
                  </a:txBody>
                  <a:tcPr marL="75969" marR="75969" marT="37984" marB="37984"/>
                </a:tc>
                <a:extLst>
                  <a:ext uri="{0D108BD9-81ED-4DB2-BD59-A6C34878D82A}">
                    <a16:rowId xmlns:a16="http://schemas.microsoft.com/office/drawing/2014/main" val="3125707368"/>
                  </a:ext>
                </a:extLst>
              </a:tr>
            </a:tbl>
          </a:graphicData>
        </a:graphic>
      </p:graphicFrame>
      <p:sp>
        <p:nvSpPr>
          <p:cNvPr id="3" name="TextBox 2">
            <a:extLst>
              <a:ext uri="{FF2B5EF4-FFF2-40B4-BE49-F238E27FC236}">
                <a16:creationId xmlns:a16="http://schemas.microsoft.com/office/drawing/2014/main" id="{2A10992C-21EB-4FD5-B044-36CFB8AEF2F5}"/>
              </a:ext>
            </a:extLst>
          </p:cNvPr>
          <p:cNvSpPr txBox="1"/>
          <p:nvPr/>
        </p:nvSpPr>
        <p:spPr>
          <a:xfrm>
            <a:off x="698740" y="6392173"/>
            <a:ext cx="101187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CPT is a registered trademark of the American Medical Association. Copyright 2019 American Medical Association. All rights reserved</a:t>
            </a:r>
            <a:endParaRPr lang="en-US" sz="1200"/>
          </a:p>
        </p:txBody>
      </p:sp>
      <p:pic>
        <p:nvPicPr>
          <p:cNvPr id="4" name="Audio 3">
            <a:hlinkClick r:id="" action="ppaction://media"/>
            <a:extLst>
              <a:ext uri="{FF2B5EF4-FFF2-40B4-BE49-F238E27FC236}">
                <a16:creationId xmlns:a16="http://schemas.microsoft.com/office/drawing/2014/main" id="{91EFE9E0-900D-4211-8ABE-957A21F388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86353650"/>
      </p:ext>
    </p:extLst>
  </p:cSld>
  <p:clrMapOvr>
    <a:masterClrMapping/>
  </p:clrMapOvr>
  <mc:AlternateContent xmlns:mc="http://schemas.openxmlformats.org/markup-compatibility/2006" xmlns:p14="http://schemas.microsoft.com/office/powerpoint/2010/main">
    <mc:Choice Requires="p14">
      <p:transition spd="slow" p14:dur="2000" advTm="83139"/>
    </mc:Choice>
    <mc:Fallback xmlns="">
      <p:transition spd="slow" advTm="83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80B4D-2E67-4F0B-808A-0DAFB01B0F61}"/>
              </a:ext>
            </a:extLst>
          </p:cNvPr>
          <p:cNvSpPr>
            <a:spLocks noGrp="1"/>
          </p:cNvSpPr>
          <p:nvPr>
            <p:ph type="title"/>
          </p:nvPr>
        </p:nvSpPr>
        <p:spPr/>
        <p:txBody>
          <a:bodyPr>
            <a:normAutofit/>
          </a:bodyPr>
          <a:lstStyle/>
          <a:p>
            <a:pPr algn="ctr"/>
            <a:r>
              <a:rPr lang="en-US" dirty="0">
                <a:solidFill>
                  <a:schemeClr val="accent1"/>
                </a:solidFill>
              </a:rPr>
              <a:t>Billing Based on Time</a:t>
            </a:r>
          </a:p>
        </p:txBody>
      </p:sp>
      <p:sp>
        <p:nvSpPr>
          <p:cNvPr id="3" name="TextBox 2">
            <a:extLst>
              <a:ext uri="{FF2B5EF4-FFF2-40B4-BE49-F238E27FC236}">
                <a16:creationId xmlns:a16="http://schemas.microsoft.com/office/drawing/2014/main" id="{AFEABEB5-B37D-400A-82B0-6C039265E330}"/>
              </a:ext>
            </a:extLst>
          </p:cNvPr>
          <p:cNvSpPr txBox="1"/>
          <p:nvPr/>
        </p:nvSpPr>
        <p:spPr>
          <a:xfrm>
            <a:off x="1285875" y="1695450"/>
            <a:ext cx="9801226" cy="461665"/>
          </a:xfrm>
          <a:prstGeom prst="rect">
            <a:avLst/>
          </a:prstGeom>
          <a:noFill/>
        </p:spPr>
        <p:txBody>
          <a:bodyPr wrap="square" rtlCol="0">
            <a:spAutoFit/>
          </a:bodyPr>
          <a:lstStyle/>
          <a:p>
            <a:r>
              <a:rPr lang="en-US" sz="2400" b="1" dirty="0"/>
              <a:t>	</a:t>
            </a:r>
          </a:p>
        </p:txBody>
      </p:sp>
      <p:graphicFrame>
        <p:nvGraphicFramePr>
          <p:cNvPr id="4" name="Table 4">
            <a:extLst>
              <a:ext uri="{FF2B5EF4-FFF2-40B4-BE49-F238E27FC236}">
                <a16:creationId xmlns:a16="http://schemas.microsoft.com/office/drawing/2014/main" id="{D23118E0-C41F-4E94-B3A3-87D2611BACEB}"/>
              </a:ext>
            </a:extLst>
          </p:cNvPr>
          <p:cNvGraphicFramePr>
            <a:graphicFrameLocks noGrp="1"/>
          </p:cNvGraphicFramePr>
          <p:nvPr/>
        </p:nvGraphicFramePr>
        <p:xfrm>
          <a:off x="2031998" y="1786466"/>
          <a:ext cx="8128000" cy="1854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314313703"/>
                    </a:ext>
                  </a:extLst>
                </a:gridCol>
                <a:gridCol w="4064000">
                  <a:extLst>
                    <a:ext uri="{9D8B030D-6E8A-4147-A177-3AD203B41FA5}">
                      <a16:colId xmlns:a16="http://schemas.microsoft.com/office/drawing/2014/main" val="3409187591"/>
                    </a:ext>
                  </a:extLst>
                </a:gridCol>
              </a:tblGrid>
              <a:tr h="370840">
                <a:tc>
                  <a:txBody>
                    <a:bodyPr/>
                    <a:lstStyle/>
                    <a:p>
                      <a:pPr algn="ctr"/>
                      <a:r>
                        <a:rPr lang="en-US" dirty="0"/>
                        <a:t>New Patients</a:t>
                      </a:r>
                    </a:p>
                  </a:txBody>
                  <a:tcPr/>
                </a:tc>
                <a:tc>
                  <a:txBody>
                    <a:bodyPr/>
                    <a:lstStyle/>
                    <a:p>
                      <a:pPr algn="ctr"/>
                      <a:r>
                        <a:rPr lang="en-US" dirty="0"/>
                        <a:t>Time required to bill (minutes)</a:t>
                      </a:r>
                    </a:p>
                  </a:txBody>
                  <a:tcPr/>
                </a:tc>
                <a:extLst>
                  <a:ext uri="{0D108BD9-81ED-4DB2-BD59-A6C34878D82A}">
                    <a16:rowId xmlns:a16="http://schemas.microsoft.com/office/drawing/2014/main" val="1518147294"/>
                  </a:ext>
                </a:extLst>
              </a:tr>
              <a:tr h="370840">
                <a:tc>
                  <a:txBody>
                    <a:bodyPr/>
                    <a:lstStyle/>
                    <a:p>
                      <a:pPr algn="ctr"/>
                      <a:r>
                        <a:rPr lang="en-US" b="1" dirty="0"/>
                        <a:t>99202</a:t>
                      </a:r>
                    </a:p>
                  </a:txBody>
                  <a:tcPr/>
                </a:tc>
                <a:tc>
                  <a:txBody>
                    <a:bodyPr/>
                    <a:lstStyle/>
                    <a:p>
                      <a:pPr algn="ctr"/>
                      <a:r>
                        <a:rPr lang="en-US" b="1" dirty="0"/>
                        <a:t>15-29</a:t>
                      </a:r>
                    </a:p>
                  </a:txBody>
                  <a:tcPr/>
                </a:tc>
                <a:extLst>
                  <a:ext uri="{0D108BD9-81ED-4DB2-BD59-A6C34878D82A}">
                    <a16:rowId xmlns:a16="http://schemas.microsoft.com/office/drawing/2014/main" val="512849929"/>
                  </a:ext>
                </a:extLst>
              </a:tr>
              <a:tr h="370840">
                <a:tc>
                  <a:txBody>
                    <a:bodyPr/>
                    <a:lstStyle/>
                    <a:p>
                      <a:pPr algn="ctr"/>
                      <a:r>
                        <a:rPr lang="en-US" b="1" dirty="0"/>
                        <a:t>99203</a:t>
                      </a:r>
                    </a:p>
                  </a:txBody>
                  <a:tcPr/>
                </a:tc>
                <a:tc>
                  <a:txBody>
                    <a:bodyPr/>
                    <a:lstStyle/>
                    <a:p>
                      <a:pPr algn="ctr"/>
                      <a:r>
                        <a:rPr lang="en-US" b="1" dirty="0"/>
                        <a:t>30-44</a:t>
                      </a:r>
                    </a:p>
                  </a:txBody>
                  <a:tcPr/>
                </a:tc>
                <a:extLst>
                  <a:ext uri="{0D108BD9-81ED-4DB2-BD59-A6C34878D82A}">
                    <a16:rowId xmlns:a16="http://schemas.microsoft.com/office/drawing/2014/main" val="2576037413"/>
                  </a:ext>
                </a:extLst>
              </a:tr>
              <a:tr h="370840">
                <a:tc>
                  <a:txBody>
                    <a:bodyPr/>
                    <a:lstStyle/>
                    <a:p>
                      <a:pPr algn="ctr"/>
                      <a:r>
                        <a:rPr lang="en-US" b="1" dirty="0"/>
                        <a:t>99204</a:t>
                      </a:r>
                    </a:p>
                  </a:txBody>
                  <a:tcPr/>
                </a:tc>
                <a:tc>
                  <a:txBody>
                    <a:bodyPr/>
                    <a:lstStyle/>
                    <a:p>
                      <a:pPr algn="ctr"/>
                      <a:r>
                        <a:rPr lang="en-US" b="1" dirty="0"/>
                        <a:t>45-59</a:t>
                      </a:r>
                    </a:p>
                  </a:txBody>
                  <a:tcPr/>
                </a:tc>
                <a:extLst>
                  <a:ext uri="{0D108BD9-81ED-4DB2-BD59-A6C34878D82A}">
                    <a16:rowId xmlns:a16="http://schemas.microsoft.com/office/drawing/2014/main" val="2829756439"/>
                  </a:ext>
                </a:extLst>
              </a:tr>
              <a:tr h="370840">
                <a:tc>
                  <a:txBody>
                    <a:bodyPr/>
                    <a:lstStyle/>
                    <a:p>
                      <a:pPr algn="ctr"/>
                      <a:r>
                        <a:rPr lang="en-US" b="1" dirty="0"/>
                        <a:t>99205</a:t>
                      </a:r>
                    </a:p>
                  </a:txBody>
                  <a:tcPr/>
                </a:tc>
                <a:tc>
                  <a:txBody>
                    <a:bodyPr/>
                    <a:lstStyle/>
                    <a:p>
                      <a:pPr algn="ctr"/>
                      <a:r>
                        <a:rPr lang="en-US" b="1" dirty="0"/>
                        <a:t>60-74</a:t>
                      </a:r>
                    </a:p>
                  </a:txBody>
                  <a:tcPr/>
                </a:tc>
                <a:extLst>
                  <a:ext uri="{0D108BD9-81ED-4DB2-BD59-A6C34878D82A}">
                    <a16:rowId xmlns:a16="http://schemas.microsoft.com/office/drawing/2014/main" val="4111450183"/>
                  </a:ext>
                </a:extLst>
              </a:tr>
            </a:tbl>
          </a:graphicData>
        </a:graphic>
      </p:graphicFrame>
      <p:graphicFrame>
        <p:nvGraphicFramePr>
          <p:cNvPr id="6" name="Table 6">
            <a:extLst>
              <a:ext uri="{FF2B5EF4-FFF2-40B4-BE49-F238E27FC236}">
                <a16:creationId xmlns:a16="http://schemas.microsoft.com/office/drawing/2014/main" id="{683CD7CB-F694-4390-9909-1863D3CCBFD8}"/>
              </a:ext>
            </a:extLst>
          </p:cNvPr>
          <p:cNvGraphicFramePr>
            <a:graphicFrameLocks noGrp="1"/>
          </p:cNvGraphicFramePr>
          <p:nvPr/>
        </p:nvGraphicFramePr>
        <p:xfrm>
          <a:off x="2031998" y="4091516"/>
          <a:ext cx="8128000" cy="1854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863162719"/>
                    </a:ext>
                  </a:extLst>
                </a:gridCol>
                <a:gridCol w="4064000">
                  <a:extLst>
                    <a:ext uri="{9D8B030D-6E8A-4147-A177-3AD203B41FA5}">
                      <a16:colId xmlns:a16="http://schemas.microsoft.com/office/drawing/2014/main" val="1179919854"/>
                    </a:ext>
                  </a:extLst>
                </a:gridCol>
              </a:tblGrid>
              <a:tr h="370840">
                <a:tc>
                  <a:txBody>
                    <a:bodyPr/>
                    <a:lstStyle/>
                    <a:p>
                      <a:pPr algn="ctr"/>
                      <a:r>
                        <a:rPr lang="en-US" dirty="0"/>
                        <a:t>Established Patients</a:t>
                      </a:r>
                    </a:p>
                  </a:txBody>
                  <a:tcPr/>
                </a:tc>
                <a:tc>
                  <a:txBody>
                    <a:bodyPr/>
                    <a:lstStyle/>
                    <a:p>
                      <a:pPr algn="ctr"/>
                      <a:r>
                        <a:rPr lang="en-US" dirty="0"/>
                        <a:t>Time required to bill (minutes)</a:t>
                      </a:r>
                    </a:p>
                  </a:txBody>
                  <a:tcPr/>
                </a:tc>
                <a:extLst>
                  <a:ext uri="{0D108BD9-81ED-4DB2-BD59-A6C34878D82A}">
                    <a16:rowId xmlns:a16="http://schemas.microsoft.com/office/drawing/2014/main" val="2900507584"/>
                  </a:ext>
                </a:extLst>
              </a:tr>
              <a:tr h="370840">
                <a:tc>
                  <a:txBody>
                    <a:bodyPr/>
                    <a:lstStyle/>
                    <a:p>
                      <a:pPr algn="ctr"/>
                      <a:r>
                        <a:rPr lang="en-US" b="1" dirty="0"/>
                        <a:t>99212</a:t>
                      </a:r>
                    </a:p>
                  </a:txBody>
                  <a:tcPr/>
                </a:tc>
                <a:tc>
                  <a:txBody>
                    <a:bodyPr/>
                    <a:lstStyle/>
                    <a:p>
                      <a:pPr algn="ctr"/>
                      <a:r>
                        <a:rPr lang="en-US" b="1" dirty="0"/>
                        <a:t>10-19</a:t>
                      </a:r>
                    </a:p>
                  </a:txBody>
                  <a:tcPr/>
                </a:tc>
                <a:extLst>
                  <a:ext uri="{0D108BD9-81ED-4DB2-BD59-A6C34878D82A}">
                    <a16:rowId xmlns:a16="http://schemas.microsoft.com/office/drawing/2014/main" val="3356469356"/>
                  </a:ext>
                </a:extLst>
              </a:tr>
              <a:tr h="370840">
                <a:tc>
                  <a:txBody>
                    <a:bodyPr/>
                    <a:lstStyle/>
                    <a:p>
                      <a:pPr algn="ctr"/>
                      <a:r>
                        <a:rPr lang="en-US" b="1" dirty="0"/>
                        <a:t>99213</a:t>
                      </a:r>
                    </a:p>
                  </a:txBody>
                  <a:tcPr/>
                </a:tc>
                <a:tc>
                  <a:txBody>
                    <a:bodyPr/>
                    <a:lstStyle/>
                    <a:p>
                      <a:pPr algn="ctr"/>
                      <a:r>
                        <a:rPr lang="en-US" b="1" dirty="0"/>
                        <a:t>20-29</a:t>
                      </a:r>
                    </a:p>
                  </a:txBody>
                  <a:tcPr/>
                </a:tc>
                <a:extLst>
                  <a:ext uri="{0D108BD9-81ED-4DB2-BD59-A6C34878D82A}">
                    <a16:rowId xmlns:a16="http://schemas.microsoft.com/office/drawing/2014/main" val="3439728157"/>
                  </a:ext>
                </a:extLst>
              </a:tr>
              <a:tr h="370840">
                <a:tc>
                  <a:txBody>
                    <a:bodyPr/>
                    <a:lstStyle/>
                    <a:p>
                      <a:pPr algn="ctr"/>
                      <a:r>
                        <a:rPr lang="en-US" b="1" dirty="0"/>
                        <a:t>99214</a:t>
                      </a:r>
                    </a:p>
                  </a:txBody>
                  <a:tcPr/>
                </a:tc>
                <a:tc>
                  <a:txBody>
                    <a:bodyPr/>
                    <a:lstStyle/>
                    <a:p>
                      <a:pPr algn="ctr"/>
                      <a:r>
                        <a:rPr lang="en-US" b="1" dirty="0"/>
                        <a:t>30-39</a:t>
                      </a:r>
                    </a:p>
                  </a:txBody>
                  <a:tcPr/>
                </a:tc>
                <a:extLst>
                  <a:ext uri="{0D108BD9-81ED-4DB2-BD59-A6C34878D82A}">
                    <a16:rowId xmlns:a16="http://schemas.microsoft.com/office/drawing/2014/main" val="2332395962"/>
                  </a:ext>
                </a:extLst>
              </a:tr>
              <a:tr h="370840">
                <a:tc>
                  <a:txBody>
                    <a:bodyPr/>
                    <a:lstStyle/>
                    <a:p>
                      <a:pPr algn="ctr"/>
                      <a:r>
                        <a:rPr lang="en-US" b="1" dirty="0"/>
                        <a:t>99215</a:t>
                      </a:r>
                    </a:p>
                  </a:txBody>
                  <a:tcPr/>
                </a:tc>
                <a:tc>
                  <a:txBody>
                    <a:bodyPr/>
                    <a:lstStyle/>
                    <a:p>
                      <a:pPr algn="ctr"/>
                      <a:r>
                        <a:rPr lang="en-US" b="1" dirty="0"/>
                        <a:t>40-54</a:t>
                      </a:r>
                    </a:p>
                  </a:txBody>
                  <a:tcPr/>
                </a:tc>
                <a:extLst>
                  <a:ext uri="{0D108BD9-81ED-4DB2-BD59-A6C34878D82A}">
                    <a16:rowId xmlns:a16="http://schemas.microsoft.com/office/drawing/2014/main" val="2555810214"/>
                  </a:ext>
                </a:extLst>
              </a:tr>
            </a:tbl>
          </a:graphicData>
        </a:graphic>
      </p:graphicFrame>
      <p:pic>
        <p:nvPicPr>
          <p:cNvPr id="5" name="Audio 4">
            <a:hlinkClick r:id="" action="ppaction://media"/>
            <a:extLst>
              <a:ext uri="{FF2B5EF4-FFF2-40B4-BE49-F238E27FC236}">
                <a16:creationId xmlns:a16="http://schemas.microsoft.com/office/drawing/2014/main" id="{F6D76B5C-6B78-4ECD-AB1A-987496EF47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32843921"/>
      </p:ext>
    </p:extLst>
  </p:cSld>
  <p:clrMapOvr>
    <a:masterClrMapping/>
  </p:clrMapOvr>
  <mc:AlternateContent xmlns:mc="http://schemas.openxmlformats.org/markup-compatibility/2006" xmlns:p14="http://schemas.microsoft.com/office/powerpoint/2010/main">
    <mc:Choice Requires="p14">
      <p:transition spd="slow" p14:dur="2000" advTm="27286"/>
    </mc:Choice>
    <mc:Fallback xmlns="">
      <p:transition spd="slow" advTm="27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05B36C3-15FF-45B1-A4A6-914E928178BE}"/>
              </a:ext>
            </a:extLst>
          </p:cNvPr>
          <p:cNvSpPr>
            <a:spLocks noGrp="1"/>
          </p:cNvSpPr>
          <p:nvPr>
            <p:ph type="body" idx="1"/>
          </p:nvPr>
        </p:nvSpPr>
        <p:spPr>
          <a:xfrm>
            <a:off x="839786" y="1009830"/>
            <a:ext cx="5157787" cy="492444"/>
          </a:xfrm>
        </p:spPr>
        <p:txBody>
          <a:bodyPr>
            <a:normAutofit/>
          </a:bodyPr>
          <a:lstStyle/>
          <a:p>
            <a:r>
              <a:rPr lang="en-US" dirty="0">
                <a:solidFill>
                  <a:srgbClr val="007E66"/>
                </a:solidFill>
              </a:rPr>
              <a:t>99417</a:t>
            </a:r>
          </a:p>
        </p:txBody>
      </p:sp>
      <p:sp>
        <p:nvSpPr>
          <p:cNvPr id="10" name="Content Placeholder 9">
            <a:extLst>
              <a:ext uri="{FF2B5EF4-FFF2-40B4-BE49-F238E27FC236}">
                <a16:creationId xmlns:a16="http://schemas.microsoft.com/office/drawing/2014/main" id="{C473DF77-5CD6-457E-B6AC-993A15A15628}"/>
              </a:ext>
            </a:extLst>
          </p:cNvPr>
          <p:cNvSpPr>
            <a:spLocks noGrp="1"/>
          </p:cNvSpPr>
          <p:nvPr>
            <p:ph sz="half" idx="2"/>
          </p:nvPr>
        </p:nvSpPr>
        <p:spPr>
          <a:xfrm>
            <a:off x="839786" y="1688872"/>
            <a:ext cx="5157787" cy="5169128"/>
          </a:xfrm>
        </p:spPr>
        <p:txBody>
          <a:bodyPr/>
          <a:lstStyle/>
          <a:p>
            <a:r>
              <a:rPr lang="en-US" sz="1800" dirty="0">
                <a:cs typeface="Calibri"/>
              </a:rPr>
              <a:t>Physicians can now bill a new prolonged services code 99417</a:t>
            </a:r>
          </a:p>
          <a:p>
            <a:pPr lvl="1"/>
            <a:r>
              <a:rPr lang="en-US" sz="1800" dirty="0">
                <a:cs typeface="Calibri"/>
              </a:rPr>
              <a:t>Prolonged office or other outpatient E/M service(s) beyond the minimum required time of the primary procedure which has been selected using total time, requiring total time with or without direct patient contact beyond the usual services, on the date of the primary service, each 15 minutes of total time</a:t>
            </a:r>
          </a:p>
          <a:p>
            <a:r>
              <a:rPr lang="en-US" sz="1800" dirty="0">
                <a:cs typeface="Calibri"/>
              </a:rPr>
              <a:t>This can be billed with CPT codes 99205 and 99215 when time is used as the primary basis for code selection</a:t>
            </a:r>
          </a:p>
          <a:p>
            <a:pPr lvl="1"/>
            <a:r>
              <a:rPr lang="en-US" sz="1800" dirty="0">
                <a:cs typeface="Calibri"/>
              </a:rPr>
              <a:t>For services 75 minutes or longer for new patients</a:t>
            </a:r>
          </a:p>
          <a:p>
            <a:pPr lvl="1"/>
            <a:r>
              <a:rPr lang="en-US" sz="1800" dirty="0">
                <a:cs typeface="Calibri"/>
              </a:rPr>
              <a:t>For services 55 minutes or longer for established patients </a:t>
            </a:r>
          </a:p>
          <a:p>
            <a:endParaRPr lang="en-US" dirty="0"/>
          </a:p>
        </p:txBody>
      </p:sp>
      <p:sp>
        <p:nvSpPr>
          <p:cNvPr id="11" name="Text Placeholder 10">
            <a:extLst>
              <a:ext uri="{FF2B5EF4-FFF2-40B4-BE49-F238E27FC236}">
                <a16:creationId xmlns:a16="http://schemas.microsoft.com/office/drawing/2014/main" id="{F9B39D9D-083A-4D9D-BD7A-00FED290FF20}"/>
              </a:ext>
            </a:extLst>
          </p:cNvPr>
          <p:cNvSpPr>
            <a:spLocks noGrp="1"/>
          </p:cNvSpPr>
          <p:nvPr>
            <p:ph type="body" sz="quarter" idx="3"/>
          </p:nvPr>
        </p:nvSpPr>
        <p:spPr>
          <a:xfrm>
            <a:off x="6156165" y="1009828"/>
            <a:ext cx="5183188" cy="492445"/>
          </a:xfrm>
        </p:spPr>
        <p:txBody>
          <a:bodyPr/>
          <a:lstStyle/>
          <a:p>
            <a:r>
              <a:rPr lang="en-US" dirty="0">
                <a:solidFill>
                  <a:srgbClr val="007E66"/>
                </a:solidFill>
              </a:rPr>
              <a:t>G2212</a:t>
            </a:r>
          </a:p>
        </p:txBody>
      </p:sp>
      <p:sp>
        <p:nvSpPr>
          <p:cNvPr id="12" name="Content Placeholder 11">
            <a:extLst>
              <a:ext uri="{FF2B5EF4-FFF2-40B4-BE49-F238E27FC236}">
                <a16:creationId xmlns:a16="http://schemas.microsoft.com/office/drawing/2014/main" id="{A9331315-FA3F-443A-8BA6-F2AC07CEEE9D}"/>
              </a:ext>
            </a:extLst>
          </p:cNvPr>
          <p:cNvSpPr>
            <a:spLocks noGrp="1"/>
          </p:cNvSpPr>
          <p:nvPr>
            <p:ph sz="quarter" idx="4"/>
          </p:nvPr>
        </p:nvSpPr>
        <p:spPr>
          <a:xfrm>
            <a:off x="6156165" y="1688872"/>
            <a:ext cx="5183188" cy="5071157"/>
          </a:xfrm>
        </p:spPr>
        <p:txBody>
          <a:bodyPr vert="horz" lIns="91440" tIns="45720" rIns="91440" bIns="45720" rtlCol="0" anchor="t">
            <a:normAutofit/>
          </a:bodyPr>
          <a:lstStyle/>
          <a:p>
            <a:r>
              <a:rPr lang="en-US" sz="1800" dirty="0">
                <a:ea typeface="+mn-lt"/>
                <a:cs typeface="+mn-lt"/>
              </a:rPr>
              <a:t>Prolonged office or other outpatient E/M service(s) beyond the maximum required time of the primary procedure which has been selected using total time on the date of the primary service; each additional 15 minutes by the physician or qualified healthcare professional, with or without direct patient contact</a:t>
            </a:r>
          </a:p>
          <a:p>
            <a:endParaRPr lang="en-US" sz="1800" dirty="0">
              <a:cs typeface="Calibri"/>
            </a:endParaRPr>
          </a:p>
          <a:p>
            <a:r>
              <a:rPr lang="en-US" sz="1800" dirty="0"/>
              <a:t>This can be billed when the maximum time for the level 5 office/outpatient E/M visit is exceeded by at least 15 minutes on the date of service</a:t>
            </a:r>
          </a:p>
          <a:p>
            <a:pPr lvl="1"/>
            <a:r>
              <a:rPr lang="en-US" sz="1800" dirty="0"/>
              <a:t>For services 89 minutes or longer for new patients</a:t>
            </a:r>
          </a:p>
          <a:p>
            <a:pPr lvl="1"/>
            <a:r>
              <a:rPr lang="en-US" sz="1800" dirty="0"/>
              <a:t>For services 69 minutes or longer for established patients</a:t>
            </a:r>
          </a:p>
        </p:txBody>
      </p:sp>
      <p:sp>
        <p:nvSpPr>
          <p:cNvPr id="4" name="Slide Number Placeholder 3">
            <a:extLst>
              <a:ext uri="{FF2B5EF4-FFF2-40B4-BE49-F238E27FC236}">
                <a16:creationId xmlns:a16="http://schemas.microsoft.com/office/drawing/2014/main" id="{A126D046-EA35-4F7F-A455-9D6BCFCD394F}"/>
              </a:ext>
            </a:extLst>
          </p:cNvPr>
          <p:cNvSpPr>
            <a:spLocks noGrp="1"/>
          </p:cNvSpPr>
          <p:nvPr>
            <p:ph type="sldNum" sz="quarter" idx="10"/>
          </p:nvPr>
        </p:nvSpPr>
        <p:spPr/>
        <p:txBody>
          <a:bodyPr/>
          <a:lstStyle/>
          <a:p>
            <a:fld id="{461711D5-349D-4847-A71F-DCB6A6FF38BF}" type="slidenum">
              <a:rPr lang="en-US" smtClean="0"/>
              <a:pPr/>
              <a:t>12</a:t>
            </a:fld>
            <a:endParaRPr lang="en-US"/>
          </a:p>
        </p:txBody>
      </p:sp>
      <p:sp>
        <p:nvSpPr>
          <p:cNvPr id="2" name="TextBox 1">
            <a:extLst>
              <a:ext uri="{FF2B5EF4-FFF2-40B4-BE49-F238E27FC236}">
                <a16:creationId xmlns:a16="http://schemas.microsoft.com/office/drawing/2014/main" id="{C5A93A49-BDAD-4D96-BCB2-B386B96A746A}"/>
              </a:ext>
            </a:extLst>
          </p:cNvPr>
          <p:cNvSpPr txBox="1"/>
          <p:nvPr/>
        </p:nvSpPr>
        <p:spPr>
          <a:xfrm>
            <a:off x="839786" y="423332"/>
            <a:ext cx="10953750" cy="553998"/>
          </a:xfrm>
          <a:prstGeom prst="rect">
            <a:avLst/>
          </a:prstGeom>
          <a:noFill/>
        </p:spPr>
        <p:txBody>
          <a:bodyPr wrap="square" rtlCol="0">
            <a:spAutoFit/>
          </a:bodyPr>
          <a:lstStyle/>
          <a:p>
            <a:r>
              <a:rPr lang="en-US" sz="3000" b="1" dirty="0">
                <a:solidFill>
                  <a:srgbClr val="007E66"/>
                </a:solidFill>
                <a:latin typeface="Calibri" panose="020F0502020204030204" pitchFamily="34" charset="0"/>
                <a:cs typeface="Calibri" panose="020F0502020204030204" pitchFamily="34" charset="0"/>
              </a:rPr>
              <a:t>Billing Based on Time – Prolonged Service</a:t>
            </a:r>
          </a:p>
        </p:txBody>
      </p:sp>
      <p:pic>
        <p:nvPicPr>
          <p:cNvPr id="3" name="Audio 2">
            <a:hlinkClick r:id="" action="ppaction://media"/>
            <a:extLst>
              <a:ext uri="{FF2B5EF4-FFF2-40B4-BE49-F238E27FC236}">
                <a16:creationId xmlns:a16="http://schemas.microsoft.com/office/drawing/2014/main" id="{D58E2A70-4EC9-42EE-AB43-9CC2D9CF54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7992673"/>
      </p:ext>
    </p:extLst>
  </p:cSld>
  <p:clrMapOvr>
    <a:masterClrMapping/>
  </p:clrMapOvr>
  <mc:AlternateContent xmlns:mc="http://schemas.openxmlformats.org/markup-compatibility/2006" xmlns:p14="http://schemas.microsoft.com/office/powerpoint/2010/main">
    <mc:Choice Requires="p14">
      <p:transition spd="slow" p14:dur="2000" advTm="47853"/>
    </mc:Choice>
    <mc:Fallback xmlns="">
      <p:transition spd="slow" advTm="47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01E1-2085-4823-B1BD-B8A64C664296}"/>
              </a:ext>
            </a:extLst>
          </p:cNvPr>
          <p:cNvSpPr>
            <a:spLocks noGrp="1"/>
          </p:cNvSpPr>
          <p:nvPr>
            <p:ph type="title"/>
          </p:nvPr>
        </p:nvSpPr>
        <p:spPr/>
        <p:txBody>
          <a:bodyPr/>
          <a:lstStyle/>
          <a:p>
            <a:r>
              <a:rPr lang="en-US" dirty="0"/>
              <a:t>Examples of Using Prolonged Service Codes</a:t>
            </a:r>
          </a:p>
        </p:txBody>
      </p:sp>
      <p:graphicFrame>
        <p:nvGraphicFramePr>
          <p:cNvPr id="7" name="Table 7">
            <a:extLst>
              <a:ext uri="{FF2B5EF4-FFF2-40B4-BE49-F238E27FC236}">
                <a16:creationId xmlns:a16="http://schemas.microsoft.com/office/drawing/2014/main" id="{6914234B-0461-4DFE-95DE-91D65A8A018B}"/>
              </a:ext>
            </a:extLst>
          </p:cNvPr>
          <p:cNvGraphicFramePr>
            <a:graphicFrameLocks noGrp="1"/>
          </p:cNvGraphicFramePr>
          <p:nvPr>
            <p:ph sz="half" idx="1"/>
            <p:extLst>
              <p:ext uri="{D42A27DB-BD31-4B8C-83A1-F6EECF244321}">
                <p14:modId xmlns:p14="http://schemas.microsoft.com/office/powerpoint/2010/main" val="3140749533"/>
              </p:ext>
            </p:extLst>
          </p:nvPr>
        </p:nvGraphicFramePr>
        <p:xfrm>
          <a:off x="838200" y="2658270"/>
          <a:ext cx="5181600" cy="213995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3762448006"/>
                    </a:ext>
                  </a:extLst>
                </a:gridCol>
                <a:gridCol w="1295400">
                  <a:extLst>
                    <a:ext uri="{9D8B030D-6E8A-4147-A177-3AD203B41FA5}">
                      <a16:colId xmlns:a16="http://schemas.microsoft.com/office/drawing/2014/main" val="2544168085"/>
                    </a:ext>
                  </a:extLst>
                </a:gridCol>
                <a:gridCol w="1295400">
                  <a:extLst>
                    <a:ext uri="{9D8B030D-6E8A-4147-A177-3AD203B41FA5}">
                      <a16:colId xmlns:a16="http://schemas.microsoft.com/office/drawing/2014/main" val="2625298021"/>
                    </a:ext>
                  </a:extLst>
                </a:gridCol>
                <a:gridCol w="1295400">
                  <a:extLst>
                    <a:ext uri="{9D8B030D-6E8A-4147-A177-3AD203B41FA5}">
                      <a16:colId xmlns:a16="http://schemas.microsoft.com/office/drawing/2014/main" val="2915391077"/>
                    </a:ext>
                  </a:extLst>
                </a:gridCol>
              </a:tblGrid>
              <a:tr h="991300">
                <a:tc>
                  <a:txBody>
                    <a:bodyPr/>
                    <a:lstStyle/>
                    <a:p>
                      <a:pPr algn="ctr"/>
                      <a:r>
                        <a:rPr lang="en-US" dirty="0"/>
                        <a:t>Codes</a:t>
                      </a:r>
                    </a:p>
                  </a:txBody>
                  <a:tcPr/>
                </a:tc>
                <a:tc>
                  <a:txBody>
                    <a:bodyPr/>
                    <a:lstStyle/>
                    <a:p>
                      <a:r>
                        <a:rPr lang="en-US" dirty="0"/>
                        <a:t>Time Range</a:t>
                      </a:r>
                    </a:p>
                  </a:txBody>
                  <a:tcPr/>
                </a:tc>
                <a:tc>
                  <a:txBody>
                    <a:bodyPr/>
                    <a:lstStyle/>
                    <a:p>
                      <a:pPr algn="ctr"/>
                      <a:r>
                        <a:rPr lang="en-US" dirty="0"/>
                        <a:t>Times to add 99417</a:t>
                      </a:r>
                    </a:p>
                  </a:txBody>
                  <a:tcPr/>
                </a:tc>
                <a:tc>
                  <a:txBody>
                    <a:bodyPr/>
                    <a:lstStyle/>
                    <a:p>
                      <a:pPr algn="ctr"/>
                      <a:r>
                        <a:rPr lang="en-US" dirty="0"/>
                        <a:t>Times to add </a:t>
                      </a:r>
                    </a:p>
                    <a:p>
                      <a:pPr algn="ctr"/>
                      <a:r>
                        <a:rPr lang="en-US" dirty="0"/>
                        <a:t>99417 x 2</a:t>
                      </a:r>
                    </a:p>
                  </a:txBody>
                  <a:tcPr/>
                </a:tc>
                <a:extLst>
                  <a:ext uri="{0D108BD9-81ED-4DB2-BD59-A6C34878D82A}">
                    <a16:rowId xmlns:a16="http://schemas.microsoft.com/office/drawing/2014/main" val="2236035066"/>
                  </a:ext>
                </a:extLst>
              </a:tr>
              <a:tr h="574325">
                <a:tc>
                  <a:txBody>
                    <a:bodyPr/>
                    <a:lstStyle/>
                    <a:p>
                      <a:r>
                        <a:rPr lang="en-US" dirty="0"/>
                        <a:t>99205</a:t>
                      </a:r>
                    </a:p>
                  </a:txBody>
                  <a:tcPr/>
                </a:tc>
                <a:tc>
                  <a:txBody>
                    <a:bodyPr/>
                    <a:lstStyle/>
                    <a:p>
                      <a:r>
                        <a:rPr lang="en-US" dirty="0"/>
                        <a:t>60-74 min</a:t>
                      </a:r>
                    </a:p>
                  </a:txBody>
                  <a:tcPr/>
                </a:tc>
                <a:tc>
                  <a:txBody>
                    <a:bodyPr/>
                    <a:lstStyle/>
                    <a:p>
                      <a:r>
                        <a:rPr lang="en-US" dirty="0"/>
                        <a:t>75-89 min</a:t>
                      </a:r>
                    </a:p>
                  </a:txBody>
                  <a:tcPr/>
                </a:tc>
                <a:tc>
                  <a:txBody>
                    <a:bodyPr/>
                    <a:lstStyle/>
                    <a:p>
                      <a:r>
                        <a:rPr lang="en-US" dirty="0"/>
                        <a:t>90-104 min</a:t>
                      </a:r>
                    </a:p>
                  </a:txBody>
                  <a:tcPr/>
                </a:tc>
                <a:extLst>
                  <a:ext uri="{0D108BD9-81ED-4DB2-BD59-A6C34878D82A}">
                    <a16:rowId xmlns:a16="http://schemas.microsoft.com/office/drawing/2014/main" val="3184845748"/>
                  </a:ext>
                </a:extLst>
              </a:tr>
              <a:tr h="574325">
                <a:tc>
                  <a:txBody>
                    <a:bodyPr/>
                    <a:lstStyle/>
                    <a:p>
                      <a:r>
                        <a:rPr lang="en-US" dirty="0"/>
                        <a:t>99215</a:t>
                      </a:r>
                    </a:p>
                  </a:txBody>
                  <a:tcPr/>
                </a:tc>
                <a:tc>
                  <a:txBody>
                    <a:bodyPr/>
                    <a:lstStyle/>
                    <a:p>
                      <a:r>
                        <a:rPr lang="en-US" dirty="0"/>
                        <a:t>40-54 min</a:t>
                      </a:r>
                    </a:p>
                  </a:txBody>
                  <a:tcPr/>
                </a:tc>
                <a:tc>
                  <a:txBody>
                    <a:bodyPr/>
                    <a:lstStyle/>
                    <a:p>
                      <a:r>
                        <a:rPr lang="en-US" dirty="0"/>
                        <a:t>55-69 min</a:t>
                      </a:r>
                    </a:p>
                  </a:txBody>
                  <a:tcPr/>
                </a:tc>
                <a:tc>
                  <a:txBody>
                    <a:bodyPr/>
                    <a:lstStyle/>
                    <a:p>
                      <a:r>
                        <a:rPr lang="en-US" dirty="0"/>
                        <a:t>70-84 min</a:t>
                      </a:r>
                    </a:p>
                  </a:txBody>
                  <a:tcPr/>
                </a:tc>
                <a:extLst>
                  <a:ext uri="{0D108BD9-81ED-4DB2-BD59-A6C34878D82A}">
                    <a16:rowId xmlns:a16="http://schemas.microsoft.com/office/drawing/2014/main" val="3221496897"/>
                  </a:ext>
                </a:extLst>
              </a:tr>
            </a:tbl>
          </a:graphicData>
        </a:graphic>
      </p:graphicFrame>
      <p:graphicFrame>
        <p:nvGraphicFramePr>
          <p:cNvPr id="8" name="Table 8">
            <a:extLst>
              <a:ext uri="{FF2B5EF4-FFF2-40B4-BE49-F238E27FC236}">
                <a16:creationId xmlns:a16="http://schemas.microsoft.com/office/drawing/2014/main" id="{54825459-A98A-4A53-970B-AECBFA64E269}"/>
              </a:ext>
            </a:extLst>
          </p:cNvPr>
          <p:cNvGraphicFramePr>
            <a:graphicFrameLocks noGrp="1"/>
          </p:cNvGraphicFramePr>
          <p:nvPr>
            <p:ph sz="half" idx="2"/>
            <p:extLst>
              <p:ext uri="{D42A27DB-BD31-4B8C-83A1-F6EECF244321}">
                <p14:modId xmlns:p14="http://schemas.microsoft.com/office/powerpoint/2010/main" val="347697499"/>
              </p:ext>
            </p:extLst>
          </p:nvPr>
        </p:nvGraphicFramePr>
        <p:xfrm>
          <a:off x="6172202" y="2658270"/>
          <a:ext cx="5314948" cy="2132804"/>
        </p:xfrm>
        <a:graphic>
          <a:graphicData uri="http://schemas.openxmlformats.org/drawingml/2006/table">
            <a:tbl>
              <a:tblPr firstRow="1" bandRow="1">
                <a:tableStyleId>{5C22544A-7EE6-4342-B048-85BDC9FD1C3A}</a:tableStyleId>
              </a:tblPr>
              <a:tblGrid>
                <a:gridCol w="1328737">
                  <a:extLst>
                    <a:ext uri="{9D8B030D-6E8A-4147-A177-3AD203B41FA5}">
                      <a16:colId xmlns:a16="http://schemas.microsoft.com/office/drawing/2014/main" val="1485522292"/>
                    </a:ext>
                  </a:extLst>
                </a:gridCol>
                <a:gridCol w="1328737">
                  <a:extLst>
                    <a:ext uri="{9D8B030D-6E8A-4147-A177-3AD203B41FA5}">
                      <a16:colId xmlns:a16="http://schemas.microsoft.com/office/drawing/2014/main" val="2746892631"/>
                    </a:ext>
                  </a:extLst>
                </a:gridCol>
                <a:gridCol w="1328737">
                  <a:extLst>
                    <a:ext uri="{9D8B030D-6E8A-4147-A177-3AD203B41FA5}">
                      <a16:colId xmlns:a16="http://schemas.microsoft.com/office/drawing/2014/main" val="2707802295"/>
                    </a:ext>
                  </a:extLst>
                </a:gridCol>
                <a:gridCol w="1328737">
                  <a:extLst>
                    <a:ext uri="{9D8B030D-6E8A-4147-A177-3AD203B41FA5}">
                      <a16:colId xmlns:a16="http://schemas.microsoft.com/office/drawing/2014/main" val="3140543996"/>
                    </a:ext>
                  </a:extLst>
                </a:gridCol>
              </a:tblGrid>
              <a:tr h="970984">
                <a:tc>
                  <a:txBody>
                    <a:bodyPr/>
                    <a:lstStyle/>
                    <a:p>
                      <a:pPr algn="ctr"/>
                      <a:r>
                        <a:rPr lang="en-US" dirty="0"/>
                        <a:t>Codes</a:t>
                      </a:r>
                    </a:p>
                  </a:txBody>
                  <a:tcPr/>
                </a:tc>
                <a:tc>
                  <a:txBody>
                    <a:bodyPr/>
                    <a:lstStyle/>
                    <a:p>
                      <a:r>
                        <a:rPr lang="en-US" dirty="0"/>
                        <a:t>Time Range</a:t>
                      </a:r>
                    </a:p>
                  </a:txBody>
                  <a:tcPr/>
                </a:tc>
                <a:tc>
                  <a:txBody>
                    <a:bodyPr/>
                    <a:lstStyle/>
                    <a:p>
                      <a:pPr algn="ctr"/>
                      <a:r>
                        <a:rPr lang="en-US" dirty="0"/>
                        <a:t>Times to add G2212</a:t>
                      </a:r>
                    </a:p>
                  </a:txBody>
                  <a:tcPr/>
                </a:tc>
                <a:tc>
                  <a:txBody>
                    <a:bodyPr/>
                    <a:lstStyle/>
                    <a:p>
                      <a:pPr algn="ctr"/>
                      <a:r>
                        <a:rPr lang="en-US" dirty="0"/>
                        <a:t>Times to add </a:t>
                      </a:r>
                    </a:p>
                    <a:p>
                      <a:pPr algn="ctr"/>
                      <a:r>
                        <a:rPr lang="en-US" dirty="0"/>
                        <a:t>G2212 x 2</a:t>
                      </a:r>
                    </a:p>
                  </a:txBody>
                  <a:tcPr/>
                </a:tc>
                <a:extLst>
                  <a:ext uri="{0D108BD9-81ED-4DB2-BD59-A6C34878D82A}">
                    <a16:rowId xmlns:a16="http://schemas.microsoft.com/office/drawing/2014/main" val="3910265912"/>
                  </a:ext>
                </a:extLst>
              </a:tr>
              <a:tr h="580910">
                <a:tc>
                  <a:txBody>
                    <a:bodyPr/>
                    <a:lstStyle/>
                    <a:p>
                      <a:r>
                        <a:rPr lang="en-US" dirty="0"/>
                        <a:t>99205</a:t>
                      </a:r>
                    </a:p>
                  </a:txBody>
                  <a:tcPr/>
                </a:tc>
                <a:tc>
                  <a:txBody>
                    <a:bodyPr/>
                    <a:lstStyle/>
                    <a:p>
                      <a:r>
                        <a:rPr lang="en-US" dirty="0"/>
                        <a:t>60-74 min</a:t>
                      </a:r>
                    </a:p>
                  </a:txBody>
                  <a:tcPr/>
                </a:tc>
                <a:tc>
                  <a:txBody>
                    <a:bodyPr/>
                    <a:lstStyle/>
                    <a:p>
                      <a:r>
                        <a:rPr lang="en-US" dirty="0"/>
                        <a:t>89-103 min</a:t>
                      </a:r>
                    </a:p>
                  </a:txBody>
                  <a:tcPr/>
                </a:tc>
                <a:tc>
                  <a:txBody>
                    <a:bodyPr/>
                    <a:lstStyle/>
                    <a:p>
                      <a:r>
                        <a:rPr lang="en-US" dirty="0"/>
                        <a:t>104-118min</a:t>
                      </a:r>
                    </a:p>
                  </a:txBody>
                  <a:tcPr/>
                </a:tc>
                <a:extLst>
                  <a:ext uri="{0D108BD9-81ED-4DB2-BD59-A6C34878D82A}">
                    <a16:rowId xmlns:a16="http://schemas.microsoft.com/office/drawing/2014/main" val="2278325"/>
                  </a:ext>
                </a:extLst>
              </a:tr>
              <a:tr h="580910">
                <a:tc>
                  <a:txBody>
                    <a:bodyPr/>
                    <a:lstStyle/>
                    <a:p>
                      <a:r>
                        <a:rPr lang="en-US" dirty="0"/>
                        <a:t>99215</a:t>
                      </a:r>
                    </a:p>
                  </a:txBody>
                  <a:tcPr/>
                </a:tc>
                <a:tc>
                  <a:txBody>
                    <a:bodyPr/>
                    <a:lstStyle/>
                    <a:p>
                      <a:r>
                        <a:rPr lang="en-US" dirty="0"/>
                        <a:t>40-54 min</a:t>
                      </a:r>
                    </a:p>
                  </a:txBody>
                  <a:tcPr/>
                </a:tc>
                <a:tc>
                  <a:txBody>
                    <a:bodyPr/>
                    <a:lstStyle/>
                    <a:p>
                      <a:r>
                        <a:rPr lang="en-US" dirty="0"/>
                        <a:t>69-83 min</a:t>
                      </a:r>
                    </a:p>
                  </a:txBody>
                  <a:tcPr/>
                </a:tc>
                <a:tc>
                  <a:txBody>
                    <a:bodyPr/>
                    <a:lstStyle/>
                    <a:p>
                      <a:r>
                        <a:rPr lang="en-US" dirty="0"/>
                        <a:t>84-98 min</a:t>
                      </a:r>
                    </a:p>
                  </a:txBody>
                  <a:tcPr/>
                </a:tc>
                <a:extLst>
                  <a:ext uri="{0D108BD9-81ED-4DB2-BD59-A6C34878D82A}">
                    <a16:rowId xmlns:a16="http://schemas.microsoft.com/office/drawing/2014/main" val="4180023207"/>
                  </a:ext>
                </a:extLst>
              </a:tr>
            </a:tbl>
          </a:graphicData>
        </a:graphic>
      </p:graphicFrame>
      <p:sp>
        <p:nvSpPr>
          <p:cNvPr id="5" name="Slide Number Placeholder 4">
            <a:extLst>
              <a:ext uri="{FF2B5EF4-FFF2-40B4-BE49-F238E27FC236}">
                <a16:creationId xmlns:a16="http://schemas.microsoft.com/office/drawing/2014/main" id="{65CAD9B5-62D7-428E-B249-A0E5A207B5E6}"/>
              </a:ext>
            </a:extLst>
          </p:cNvPr>
          <p:cNvSpPr>
            <a:spLocks noGrp="1"/>
          </p:cNvSpPr>
          <p:nvPr>
            <p:ph type="sldNum" sz="quarter" idx="10"/>
          </p:nvPr>
        </p:nvSpPr>
        <p:spPr/>
        <p:txBody>
          <a:bodyPr/>
          <a:lstStyle/>
          <a:p>
            <a:fld id="{461711D5-349D-4847-A71F-DCB6A6FF38BF}" type="slidenum">
              <a:rPr lang="en-US" smtClean="0"/>
              <a:pPr/>
              <a:t>13</a:t>
            </a:fld>
            <a:endParaRPr lang="en-US"/>
          </a:p>
        </p:txBody>
      </p:sp>
      <p:sp>
        <p:nvSpPr>
          <p:cNvPr id="9" name="TextBox 8">
            <a:extLst>
              <a:ext uri="{FF2B5EF4-FFF2-40B4-BE49-F238E27FC236}">
                <a16:creationId xmlns:a16="http://schemas.microsoft.com/office/drawing/2014/main" id="{3BE751E1-F8C9-4369-9F54-73FB7E878FE4}"/>
              </a:ext>
            </a:extLst>
          </p:cNvPr>
          <p:cNvSpPr txBox="1"/>
          <p:nvPr/>
        </p:nvSpPr>
        <p:spPr>
          <a:xfrm>
            <a:off x="838200" y="1866900"/>
            <a:ext cx="1672253"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Code 99417</a:t>
            </a:r>
          </a:p>
        </p:txBody>
      </p:sp>
      <p:sp>
        <p:nvSpPr>
          <p:cNvPr id="10" name="TextBox 9">
            <a:extLst>
              <a:ext uri="{FF2B5EF4-FFF2-40B4-BE49-F238E27FC236}">
                <a16:creationId xmlns:a16="http://schemas.microsoft.com/office/drawing/2014/main" id="{4BD2CEC3-3BEA-4975-BD32-3DDFF94348F9}"/>
              </a:ext>
            </a:extLst>
          </p:cNvPr>
          <p:cNvSpPr txBox="1"/>
          <p:nvPr/>
        </p:nvSpPr>
        <p:spPr>
          <a:xfrm>
            <a:off x="6172202" y="1866900"/>
            <a:ext cx="1710725" cy="461665"/>
          </a:xfrm>
          <a:prstGeom prst="rect">
            <a:avLst/>
          </a:prstGeom>
          <a:noFill/>
        </p:spPr>
        <p:txBody>
          <a:bodyPr wrap="none" rtlCol="0">
            <a:spAutoFit/>
          </a:bodyPr>
          <a:lstStyle/>
          <a:p>
            <a:pPr algn="l"/>
            <a:r>
              <a:rPr lang="en-US" sz="2400" dirty="0">
                <a:latin typeface="Calibri" panose="020F0502020204030204" pitchFamily="34" charset="0"/>
                <a:cs typeface="Calibri" panose="020F0502020204030204" pitchFamily="34" charset="0"/>
              </a:rPr>
              <a:t>Code G2212</a:t>
            </a:r>
          </a:p>
        </p:txBody>
      </p:sp>
      <p:pic>
        <p:nvPicPr>
          <p:cNvPr id="3" name="Audio 2">
            <a:hlinkClick r:id="" action="ppaction://media"/>
            <a:extLst>
              <a:ext uri="{FF2B5EF4-FFF2-40B4-BE49-F238E27FC236}">
                <a16:creationId xmlns:a16="http://schemas.microsoft.com/office/drawing/2014/main" id="{31E36073-E8A8-4D13-8D28-770F277FA8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0420801"/>
      </p:ext>
    </p:extLst>
  </p:cSld>
  <p:clrMapOvr>
    <a:masterClrMapping/>
  </p:clrMapOvr>
  <mc:AlternateContent xmlns:mc="http://schemas.openxmlformats.org/markup-compatibility/2006" xmlns:p14="http://schemas.microsoft.com/office/powerpoint/2010/main">
    <mc:Choice Requires="p14">
      <p:transition spd="slow" p14:dur="2000" advTm="17444"/>
    </mc:Choice>
    <mc:Fallback xmlns="">
      <p:transition spd="slow" advTm="1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4A6E-DEAD-4EC2-BF91-ABE5178F2D5A}"/>
              </a:ext>
            </a:extLst>
          </p:cNvPr>
          <p:cNvSpPr>
            <a:spLocks noGrp="1"/>
          </p:cNvSpPr>
          <p:nvPr>
            <p:ph type="ctrTitle"/>
          </p:nvPr>
        </p:nvSpPr>
        <p:spPr/>
        <p:txBody>
          <a:bodyPr/>
          <a:lstStyle/>
          <a:p>
            <a:r>
              <a:rPr lang="en-US" dirty="0">
                <a:ea typeface="+mj-lt"/>
                <a:cs typeface="+mj-lt"/>
              </a:rPr>
              <a:t>Documenting and Billing the Appropriate Level for Office Outpatient Services (Example)</a:t>
            </a:r>
            <a:endParaRPr lang="en-US" dirty="0"/>
          </a:p>
        </p:txBody>
      </p:sp>
      <p:pic>
        <p:nvPicPr>
          <p:cNvPr id="3" name="Audio 2">
            <a:hlinkClick r:id="" action="ppaction://media"/>
            <a:extLst>
              <a:ext uri="{FF2B5EF4-FFF2-40B4-BE49-F238E27FC236}">
                <a16:creationId xmlns:a16="http://schemas.microsoft.com/office/drawing/2014/main" id="{16C84225-FE47-40D9-8EA5-2A9694F61D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5066502"/>
      </p:ext>
    </p:extLst>
  </p:cSld>
  <p:clrMapOvr>
    <a:masterClrMapping/>
  </p:clrMapOvr>
  <mc:AlternateContent xmlns:mc="http://schemas.openxmlformats.org/markup-compatibility/2006" xmlns:p14="http://schemas.microsoft.com/office/powerpoint/2010/main">
    <mc:Choice Requires="p14">
      <p:transition spd="slow" p14:dur="2000" advTm="7090"/>
    </mc:Choice>
    <mc:Fallback xmlns="">
      <p:transition spd="slow" advTm="7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3BB804-3C11-4702-8D51-CEF5CD4DE6FD}"/>
              </a:ext>
            </a:extLst>
          </p:cNvPr>
          <p:cNvSpPr>
            <a:spLocks noGrp="1"/>
          </p:cNvSpPr>
          <p:nvPr>
            <p:ph type="title"/>
          </p:nvPr>
        </p:nvSpPr>
        <p:spPr/>
        <p:txBody>
          <a:bodyPr/>
          <a:lstStyle/>
          <a:p>
            <a:r>
              <a:rPr lang="en-US" dirty="0"/>
              <a:t>99214 Time-based Note</a:t>
            </a:r>
          </a:p>
        </p:txBody>
      </p:sp>
      <p:sp>
        <p:nvSpPr>
          <p:cNvPr id="5" name="Content Placeholder 4">
            <a:extLst>
              <a:ext uri="{FF2B5EF4-FFF2-40B4-BE49-F238E27FC236}">
                <a16:creationId xmlns:a16="http://schemas.microsoft.com/office/drawing/2014/main" id="{1212A7BA-17C2-49AC-B1E1-282EC997A773}"/>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sz="1900" b="1" dirty="0"/>
              <a:t>Narrative created by patient answers to questionnaire and MA/nurse history:</a:t>
            </a:r>
            <a:endParaRPr lang="en-US" sz="1900" dirty="0"/>
          </a:p>
          <a:p>
            <a:r>
              <a:rPr lang="en-US" sz="1900" dirty="0"/>
              <a:t>Patient returns for follow-up of HTN and DM.  Doing well, no new complaints.  Taking meds regularly without SE or concerns.  Maintaining low simple-sugar, and low added-salt diet .</a:t>
            </a:r>
            <a:endParaRPr lang="en-US" sz="1900" dirty="0">
              <a:cs typeface="Calibri"/>
            </a:endParaRPr>
          </a:p>
          <a:p>
            <a:pPr marL="0" indent="0">
              <a:buNone/>
            </a:pPr>
            <a:r>
              <a:rPr lang="en-US" sz="1900" b="1" dirty="0"/>
              <a:t>-AND/OR-</a:t>
            </a:r>
            <a:endParaRPr lang="en-US" sz="1900" b="1" dirty="0">
              <a:cs typeface="Calibri"/>
            </a:endParaRPr>
          </a:p>
          <a:p>
            <a:pPr marL="0" indent="0">
              <a:buNone/>
            </a:pPr>
            <a:r>
              <a:rPr lang="en-US" sz="1900" b="1" dirty="0"/>
              <a:t>Physician Documentation:</a:t>
            </a:r>
            <a:r>
              <a:rPr lang="en-US" sz="1900" dirty="0"/>
              <a:t> </a:t>
            </a:r>
            <a:endParaRPr lang="en-US" sz="1900" dirty="0">
              <a:cs typeface="Calibri"/>
            </a:endParaRPr>
          </a:p>
          <a:p>
            <a:r>
              <a:rPr lang="en-US" sz="1900" dirty="0"/>
              <a:t>PE – unchanged from prior, except for tr ankle edema bilat</a:t>
            </a:r>
          </a:p>
          <a:p>
            <a:r>
              <a:rPr lang="en-US" sz="1900" dirty="0">
                <a:cs typeface="Calibri"/>
              </a:rPr>
              <a:t>Reviewed: Chem 7, HgA1c, and urine microalbumin/creatinine ratio</a:t>
            </a:r>
          </a:p>
          <a:p>
            <a:r>
              <a:rPr lang="en-US" sz="1900" dirty="0"/>
              <a:t>Assessment – doing well, understands chronic conditions, diet, exercise, meds</a:t>
            </a:r>
            <a:endParaRPr lang="en-US" sz="1900" dirty="0">
              <a:cs typeface="Calibri"/>
            </a:endParaRPr>
          </a:p>
          <a:p>
            <a:r>
              <a:rPr lang="en-US" sz="1900" dirty="0"/>
              <a:t>Spent additional time discussing how patient would not benefit from switching current healthy diet to a fad diet that was too high in saturated fats, including the additional risk of “yo-yo” weight loss.</a:t>
            </a:r>
            <a:endParaRPr lang="en-US" sz="1900" dirty="0">
              <a:cs typeface="Calibri"/>
            </a:endParaRPr>
          </a:p>
          <a:p>
            <a:r>
              <a:rPr lang="en-US" sz="1900" dirty="0"/>
              <a:t>Plan – continue current four-drug regimen. F/U for in 3 mo., sooner PRN.</a:t>
            </a:r>
            <a:endParaRPr lang="en-US" sz="1900" dirty="0">
              <a:cs typeface="Calibri"/>
            </a:endParaRPr>
          </a:p>
          <a:p>
            <a:endParaRPr lang="en-US" dirty="0"/>
          </a:p>
        </p:txBody>
      </p:sp>
      <p:pic>
        <p:nvPicPr>
          <p:cNvPr id="2" name="Audio 1">
            <a:hlinkClick r:id="" action="ppaction://media"/>
            <a:extLst>
              <a:ext uri="{FF2B5EF4-FFF2-40B4-BE49-F238E27FC236}">
                <a16:creationId xmlns:a16="http://schemas.microsoft.com/office/drawing/2014/main" id="{E205D81E-16C8-4836-BD81-125B992B50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2180102"/>
      </p:ext>
    </p:extLst>
  </p:cSld>
  <p:clrMapOvr>
    <a:masterClrMapping/>
  </p:clrMapOvr>
  <mc:AlternateContent xmlns:mc="http://schemas.openxmlformats.org/markup-compatibility/2006" xmlns:p14="http://schemas.microsoft.com/office/powerpoint/2010/main">
    <mc:Choice Requires="p14">
      <p:transition spd="slow" p14:dur="2000" advTm="23734"/>
    </mc:Choice>
    <mc:Fallback xmlns="">
      <p:transition spd="slow" advTm="23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57546-182B-44B5-AAC3-47365D6E761E}"/>
              </a:ext>
            </a:extLst>
          </p:cNvPr>
          <p:cNvSpPr>
            <a:spLocks noGrp="1"/>
          </p:cNvSpPr>
          <p:nvPr>
            <p:ph type="title"/>
          </p:nvPr>
        </p:nvSpPr>
        <p:spPr/>
        <p:txBody>
          <a:bodyPr/>
          <a:lstStyle/>
          <a:p>
            <a:r>
              <a:rPr lang="en-US" dirty="0">
                <a:cs typeface="Calibri Light"/>
              </a:rPr>
              <a:t>Billing Options for Time-based Note</a:t>
            </a:r>
            <a:endParaRPr lang="en-US" dirty="0"/>
          </a:p>
        </p:txBody>
      </p:sp>
      <p:sp>
        <p:nvSpPr>
          <p:cNvPr id="3" name="Content Placeholder 2">
            <a:extLst>
              <a:ext uri="{FF2B5EF4-FFF2-40B4-BE49-F238E27FC236}">
                <a16:creationId xmlns:a16="http://schemas.microsoft.com/office/drawing/2014/main" id="{5B9C41FE-65F7-4825-B6BB-2104A59AD13C}"/>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en-US" sz="2300" b="1" dirty="0"/>
              <a:t>Option #1:</a:t>
            </a:r>
            <a:r>
              <a:rPr lang="en-US" sz="2300" dirty="0"/>
              <a:t> determined by physician attestation:</a:t>
            </a:r>
          </a:p>
          <a:p>
            <a:r>
              <a:rPr lang="en-US" sz="2300" i="1" dirty="0"/>
              <a:t>“I spent 32 minutes, which includes face-to-face time with the patient.”</a:t>
            </a:r>
            <a:r>
              <a:rPr lang="en-US" sz="2300" dirty="0"/>
              <a:t> </a:t>
            </a:r>
          </a:p>
          <a:p>
            <a:r>
              <a:rPr lang="en-US" sz="2300" b="1" i="1" dirty="0"/>
              <a:t>Attestation time-based coding determination = 99214</a:t>
            </a:r>
          </a:p>
          <a:p>
            <a:endParaRPr lang="en-US" sz="2300" dirty="0"/>
          </a:p>
          <a:p>
            <a:pPr marL="0" indent="0">
              <a:buNone/>
            </a:pPr>
            <a:r>
              <a:rPr lang="en-US" sz="2300" b="1" dirty="0"/>
              <a:t>Option #2:</a:t>
            </a:r>
            <a:r>
              <a:rPr lang="en-US" sz="2300" dirty="0"/>
              <a:t> determined by EHR meta-data of 32 minutes:</a:t>
            </a:r>
          </a:p>
          <a:p>
            <a:r>
              <a:rPr lang="en-US" sz="2300" b="1" i="1" dirty="0"/>
              <a:t>EHR-calculated time-based coding determination = 99214</a:t>
            </a:r>
          </a:p>
          <a:p>
            <a:endParaRPr lang="en-US" sz="2300" dirty="0"/>
          </a:p>
          <a:p>
            <a:pPr marL="0" indent="0">
              <a:buNone/>
            </a:pPr>
            <a:r>
              <a:rPr lang="en-US" sz="2300" b="1" dirty="0"/>
              <a:t>Option #3</a:t>
            </a:r>
            <a:r>
              <a:rPr lang="en-US" sz="2300" dirty="0"/>
              <a:t>: determined by EHR meta-data of 27 minutes and physician attestation </a:t>
            </a:r>
          </a:p>
          <a:p>
            <a:r>
              <a:rPr lang="en-US" sz="2300" b="1" i="1" dirty="0"/>
              <a:t>EHR-calculated time-based coding determination = 99213</a:t>
            </a:r>
            <a:endParaRPr lang="en-US" sz="2300" dirty="0"/>
          </a:p>
          <a:p>
            <a:r>
              <a:rPr lang="en-US" sz="2300" i="1" dirty="0"/>
              <a:t>“I spent an additional 5 minutes talking with patient’s cardiologist discussing use and dose of beta-blocker”</a:t>
            </a:r>
            <a:r>
              <a:rPr lang="en-US" sz="2300" dirty="0"/>
              <a:t> </a:t>
            </a:r>
          </a:p>
          <a:p>
            <a:r>
              <a:rPr lang="en-US" sz="2300" b="1" i="1" dirty="0"/>
              <a:t>EHR-calculated plus physician attestation time-based coding determination = 99214</a:t>
            </a:r>
            <a:endParaRPr lang="en-US" sz="2300" dirty="0"/>
          </a:p>
          <a:p>
            <a:endParaRPr lang="en-US" dirty="0"/>
          </a:p>
        </p:txBody>
      </p:sp>
      <p:sp>
        <p:nvSpPr>
          <p:cNvPr id="4" name="Slide Number Placeholder 3">
            <a:extLst>
              <a:ext uri="{FF2B5EF4-FFF2-40B4-BE49-F238E27FC236}">
                <a16:creationId xmlns:a16="http://schemas.microsoft.com/office/drawing/2014/main" id="{CD8BB256-96F2-4833-A055-27E1C8105DCB}"/>
              </a:ext>
            </a:extLst>
          </p:cNvPr>
          <p:cNvSpPr>
            <a:spLocks noGrp="1"/>
          </p:cNvSpPr>
          <p:nvPr>
            <p:ph type="sldNum" sz="quarter" idx="10"/>
          </p:nvPr>
        </p:nvSpPr>
        <p:spPr/>
        <p:txBody>
          <a:bodyPr/>
          <a:lstStyle/>
          <a:p>
            <a:fld id="{461711D5-349D-4847-A71F-DCB6A6FF38BF}" type="slidenum">
              <a:rPr lang="en-US" smtClean="0"/>
              <a:pPr/>
              <a:t>16</a:t>
            </a:fld>
            <a:endParaRPr lang="en-US"/>
          </a:p>
        </p:txBody>
      </p:sp>
      <p:pic>
        <p:nvPicPr>
          <p:cNvPr id="5" name="Audio 4">
            <a:hlinkClick r:id="" action="ppaction://media"/>
            <a:extLst>
              <a:ext uri="{FF2B5EF4-FFF2-40B4-BE49-F238E27FC236}">
                <a16:creationId xmlns:a16="http://schemas.microsoft.com/office/drawing/2014/main" id="{0C7221AB-D185-4A7A-9777-46E8B2F22D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3030098"/>
      </p:ext>
    </p:extLst>
  </p:cSld>
  <p:clrMapOvr>
    <a:masterClrMapping/>
  </p:clrMapOvr>
  <mc:AlternateContent xmlns:mc="http://schemas.openxmlformats.org/markup-compatibility/2006" xmlns:p14="http://schemas.microsoft.com/office/powerpoint/2010/main">
    <mc:Choice Requires="p14">
      <p:transition spd="slow" p14:dur="2000" advTm="35736"/>
    </mc:Choice>
    <mc:Fallback xmlns="">
      <p:transition spd="slow" advTm="35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3BB804-3C11-4702-8D51-CEF5CD4DE6FD}"/>
              </a:ext>
            </a:extLst>
          </p:cNvPr>
          <p:cNvSpPr>
            <a:spLocks noGrp="1"/>
          </p:cNvSpPr>
          <p:nvPr>
            <p:ph type="title"/>
          </p:nvPr>
        </p:nvSpPr>
        <p:spPr/>
        <p:txBody>
          <a:bodyPr/>
          <a:lstStyle/>
          <a:p>
            <a:r>
              <a:rPr lang="en-US" dirty="0"/>
              <a:t>99214 MDM-based Note</a:t>
            </a:r>
          </a:p>
        </p:txBody>
      </p:sp>
      <p:sp>
        <p:nvSpPr>
          <p:cNvPr id="5" name="Content Placeholder 4">
            <a:extLst>
              <a:ext uri="{FF2B5EF4-FFF2-40B4-BE49-F238E27FC236}">
                <a16:creationId xmlns:a16="http://schemas.microsoft.com/office/drawing/2014/main" id="{1212A7BA-17C2-49AC-B1E1-282EC997A773}"/>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sz="1900" b="1" dirty="0"/>
              <a:t>Narrative created by patient answers to questionnaire and MA/nurse history:</a:t>
            </a:r>
            <a:endParaRPr lang="en-US" sz="1900" dirty="0"/>
          </a:p>
          <a:p>
            <a:r>
              <a:rPr lang="en-US" sz="1900" dirty="0"/>
              <a:t>Patient returns for follow-up of HTN and DM.  Doing well, no new complaints.  Taking meds regularly without SE or concerns.  Maintaining low simple-sugar, and low added-salt diet .</a:t>
            </a:r>
            <a:endParaRPr lang="en-US" sz="1900" dirty="0">
              <a:cs typeface="Calibri"/>
            </a:endParaRPr>
          </a:p>
          <a:p>
            <a:pPr marL="0" indent="0">
              <a:buNone/>
            </a:pPr>
            <a:r>
              <a:rPr lang="en-US" sz="1900" b="1" dirty="0"/>
              <a:t>-AND/OR-</a:t>
            </a:r>
            <a:endParaRPr lang="en-US" sz="1900" b="1" dirty="0">
              <a:cs typeface="Calibri"/>
            </a:endParaRPr>
          </a:p>
          <a:p>
            <a:pPr marL="0" indent="0">
              <a:buNone/>
            </a:pPr>
            <a:r>
              <a:rPr lang="en-US" sz="1900" b="1" dirty="0"/>
              <a:t>Physician Documentation:</a:t>
            </a:r>
            <a:r>
              <a:rPr lang="en-US" sz="1900" dirty="0"/>
              <a:t> </a:t>
            </a:r>
            <a:endParaRPr lang="en-US" sz="1900" dirty="0">
              <a:cs typeface="Calibri"/>
            </a:endParaRPr>
          </a:p>
          <a:p>
            <a:r>
              <a:rPr lang="en-US" sz="1900" dirty="0"/>
              <a:t>PE – unchanged from prior, except for tr ankle edema bilat</a:t>
            </a:r>
          </a:p>
          <a:p>
            <a:r>
              <a:rPr lang="en-US" sz="1900" dirty="0">
                <a:cs typeface="Calibri"/>
              </a:rPr>
              <a:t>Reviewed: Chem 7, HgA1c, and urine microalbumin/creatinine ratio</a:t>
            </a:r>
          </a:p>
          <a:p>
            <a:r>
              <a:rPr lang="en-US" sz="1900" dirty="0"/>
              <a:t>Assessment – doing well, understands chronic conditions, diet, exercise, meds</a:t>
            </a:r>
            <a:endParaRPr lang="en-US" sz="1900" dirty="0">
              <a:cs typeface="Calibri"/>
            </a:endParaRPr>
          </a:p>
          <a:p>
            <a:r>
              <a:rPr lang="en-US" sz="1900" dirty="0"/>
              <a:t>Spent additional time discussing how patient would not benefit from switching current healthy diet to a fad diet that was too high in saturated fats, including the additional risk of “yo-yo” weight loss.</a:t>
            </a:r>
            <a:endParaRPr lang="en-US" sz="1900" dirty="0">
              <a:cs typeface="Calibri"/>
            </a:endParaRPr>
          </a:p>
          <a:p>
            <a:r>
              <a:rPr lang="en-US" sz="1900" dirty="0"/>
              <a:t>Plan – continue current four-drug regimen. F/U for in 3 mo., sooner PRN.</a:t>
            </a:r>
            <a:endParaRPr lang="en-US" sz="1900" dirty="0">
              <a:cs typeface="Calibri"/>
            </a:endParaRPr>
          </a:p>
          <a:p>
            <a:endParaRPr lang="en-US" dirty="0"/>
          </a:p>
        </p:txBody>
      </p:sp>
      <p:pic>
        <p:nvPicPr>
          <p:cNvPr id="2" name="Audio 1">
            <a:hlinkClick r:id="" action="ppaction://media"/>
            <a:extLst>
              <a:ext uri="{FF2B5EF4-FFF2-40B4-BE49-F238E27FC236}">
                <a16:creationId xmlns:a16="http://schemas.microsoft.com/office/drawing/2014/main" id="{569AE5F8-8D59-416E-B190-8637EB7E66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4770255"/>
      </p:ext>
    </p:extLst>
  </p:cSld>
  <p:clrMapOvr>
    <a:masterClrMapping/>
  </p:clrMapOvr>
  <mc:AlternateContent xmlns:mc="http://schemas.openxmlformats.org/markup-compatibility/2006" xmlns:p14="http://schemas.microsoft.com/office/powerpoint/2010/main">
    <mc:Choice Requires="p14">
      <p:transition spd="slow" p14:dur="2000" advTm="8204"/>
    </mc:Choice>
    <mc:Fallback xmlns="">
      <p:transition spd="slow" advTm="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0091-035C-4401-ADC6-FDD6AAA2FB91}"/>
              </a:ext>
            </a:extLst>
          </p:cNvPr>
          <p:cNvSpPr>
            <a:spLocks noGrp="1"/>
          </p:cNvSpPr>
          <p:nvPr>
            <p:ph type="title"/>
          </p:nvPr>
        </p:nvSpPr>
        <p:spPr/>
        <p:txBody>
          <a:bodyPr/>
          <a:lstStyle/>
          <a:p>
            <a:r>
              <a:rPr lang="en-US" dirty="0">
                <a:cs typeface="Calibri Light"/>
              </a:rPr>
              <a:t>Billing Options for MDM-based Note</a:t>
            </a:r>
            <a:endParaRPr lang="en-US" dirty="0"/>
          </a:p>
        </p:txBody>
      </p:sp>
      <p:sp>
        <p:nvSpPr>
          <p:cNvPr id="3" name="Content Placeholder 2">
            <a:extLst>
              <a:ext uri="{FF2B5EF4-FFF2-40B4-BE49-F238E27FC236}">
                <a16:creationId xmlns:a16="http://schemas.microsoft.com/office/drawing/2014/main" id="{CC4C45CE-8FE6-4576-BCCD-3B82ABEBB40B}"/>
              </a:ext>
            </a:extLst>
          </p:cNvPr>
          <p:cNvSpPr>
            <a:spLocks noGrp="1"/>
          </p:cNvSpPr>
          <p:nvPr>
            <p:ph idx="1"/>
          </p:nvPr>
        </p:nvSpPr>
        <p:spPr/>
        <p:txBody>
          <a:bodyPr/>
          <a:lstStyle/>
          <a:p>
            <a:pPr marL="0" indent="0">
              <a:buNone/>
            </a:pPr>
            <a:r>
              <a:rPr lang="en-US" sz="1800" dirty="0"/>
              <a:t>This patient fulfills the criteria of a level 4 visit because:</a:t>
            </a:r>
          </a:p>
          <a:p>
            <a:r>
              <a:rPr lang="en-US" sz="1800" dirty="0"/>
              <a:t>There are 2 stable chronic illnesses being addressed under the domain of </a:t>
            </a:r>
            <a:r>
              <a:rPr lang="en-US" sz="1800" u="sng" dirty="0"/>
              <a:t>number and complexity of problems</a:t>
            </a:r>
          </a:p>
          <a:p>
            <a:r>
              <a:rPr lang="en-US" sz="1800" dirty="0"/>
              <a:t>Three unique tests are being reviewed under the domain of </a:t>
            </a:r>
            <a:r>
              <a:rPr lang="en-US" sz="1800" u="sng" dirty="0"/>
              <a:t>amount and/or complexity of data being  reviewed</a:t>
            </a:r>
            <a:r>
              <a:rPr lang="en-US" sz="1800" dirty="0"/>
              <a:t>, and</a:t>
            </a:r>
            <a:endParaRPr lang="en-US" sz="1800" u="sng" dirty="0"/>
          </a:p>
          <a:p>
            <a:r>
              <a:rPr lang="en-US" sz="1800" dirty="0"/>
              <a:t>Prescription drug management is utilized and discussed in the “Assessment” under the domain of </a:t>
            </a:r>
            <a:r>
              <a:rPr lang="en-US" sz="1800" u="sng" dirty="0"/>
              <a:t>risk of complications and/or morbidity of management</a:t>
            </a:r>
          </a:p>
          <a:p>
            <a:pPr marL="0" indent="0">
              <a:buNone/>
            </a:pPr>
            <a:r>
              <a:rPr lang="en-US" sz="1800" dirty="0"/>
              <a:t>Fulfilling any two of these three domains would have satisfied a level 4 visit.  This patient happened to have all three domains.</a:t>
            </a:r>
          </a:p>
          <a:p>
            <a:r>
              <a:rPr lang="en-US" sz="1800" b="1" i="1" dirty="0"/>
              <a:t>MDM-based coding determination = 99214</a:t>
            </a:r>
            <a:endParaRPr lang="en-US" sz="1800" dirty="0"/>
          </a:p>
          <a:p>
            <a:endParaRPr lang="en-US" dirty="0"/>
          </a:p>
        </p:txBody>
      </p:sp>
      <p:sp>
        <p:nvSpPr>
          <p:cNvPr id="4" name="Slide Number Placeholder 3">
            <a:extLst>
              <a:ext uri="{FF2B5EF4-FFF2-40B4-BE49-F238E27FC236}">
                <a16:creationId xmlns:a16="http://schemas.microsoft.com/office/drawing/2014/main" id="{387E0402-9043-4640-8284-17610DC90999}"/>
              </a:ext>
            </a:extLst>
          </p:cNvPr>
          <p:cNvSpPr>
            <a:spLocks noGrp="1"/>
          </p:cNvSpPr>
          <p:nvPr>
            <p:ph type="sldNum" sz="quarter" idx="10"/>
          </p:nvPr>
        </p:nvSpPr>
        <p:spPr/>
        <p:txBody>
          <a:bodyPr/>
          <a:lstStyle/>
          <a:p>
            <a:fld id="{461711D5-349D-4847-A71F-DCB6A6FF38BF}" type="slidenum">
              <a:rPr lang="en-US" smtClean="0"/>
              <a:pPr/>
              <a:t>18</a:t>
            </a:fld>
            <a:endParaRPr lang="en-US"/>
          </a:p>
        </p:txBody>
      </p:sp>
      <p:pic>
        <p:nvPicPr>
          <p:cNvPr id="5" name="Audio 4">
            <a:hlinkClick r:id="" action="ppaction://media"/>
            <a:extLst>
              <a:ext uri="{FF2B5EF4-FFF2-40B4-BE49-F238E27FC236}">
                <a16:creationId xmlns:a16="http://schemas.microsoft.com/office/drawing/2014/main" id="{97A5D7DA-4BF8-414B-851B-8DA5C3F18B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01854856"/>
      </p:ext>
    </p:extLst>
  </p:cSld>
  <p:clrMapOvr>
    <a:masterClrMapping/>
  </p:clrMapOvr>
  <mc:AlternateContent xmlns:mc="http://schemas.openxmlformats.org/markup-compatibility/2006" xmlns:p14="http://schemas.microsoft.com/office/powerpoint/2010/main">
    <mc:Choice Requires="p14">
      <p:transition spd="slow" p14:dur="2000" advTm="46229"/>
    </mc:Choice>
    <mc:Fallback xmlns="">
      <p:transition spd="slow" advTm="46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FAC031-F80B-4076-A2F5-B73FDD285062}"/>
              </a:ext>
            </a:extLst>
          </p:cNvPr>
          <p:cNvSpPr>
            <a:spLocks noGrp="1"/>
          </p:cNvSpPr>
          <p:nvPr>
            <p:ph type="title"/>
          </p:nvPr>
        </p:nvSpPr>
        <p:spPr>
          <a:xfrm>
            <a:off x="838200" y="365126"/>
            <a:ext cx="10515600" cy="914399"/>
          </a:xfrm>
        </p:spPr>
        <p:txBody>
          <a:bodyPr anchor="ctr">
            <a:normAutofit/>
          </a:bodyPr>
          <a:lstStyle/>
          <a:p>
            <a:r>
              <a:rPr lang="en-US" dirty="0"/>
              <a:t>Valuation Changes Beginning in 2021</a:t>
            </a:r>
          </a:p>
        </p:txBody>
      </p:sp>
      <p:sp>
        <p:nvSpPr>
          <p:cNvPr id="4" name="Slide Number Placeholder 3">
            <a:extLst>
              <a:ext uri="{FF2B5EF4-FFF2-40B4-BE49-F238E27FC236}">
                <a16:creationId xmlns:a16="http://schemas.microsoft.com/office/drawing/2014/main" id="{1904010E-BD15-4299-A4F9-17050083A2B1}"/>
              </a:ext>
            </a:extLst>
          </p:cNvPr>
          <p:cNvSpPr>
            <a:spLocks noGrp="1"/>
          </p:cNvSpPr>
          <p:nvPr>
            <p:ph type="sldNum" sz="quarter" idx="10"/>
          </p:nvPr>
        </p:nvSpPr>
        <p:spPr>
          <a:xfrm>
            <a:off x="8747759" y="6391656"/>
            <a:ext cx="3185161" cy="274320"/>
          </a:xfrm>
        </p:spPr>
        <p:txBody>
          <a:bodyPr anchor="b">
            <a:normAutofit/>
          </a:bodyPr>
          <a:lstStyle/>
          <a:p>
            <a:pPr>
              <a:spcAft>
                <a:spcPts val="600"/>
              </a:spcAft>
            </a:pPr>
            <a:fld id="{461711D5-349D-4847-A71F-DCB6A6FF38BF}" type="slidenum">
              <a:rPr lang="en-US" smtClean="0"/>
              <a:pPr>
                <a:spcAft>
                  <a:spcPts val="600"/>
                </a:spcAft>
              </a:pPr>
              <a:t>19</a:t>
            </a:fld>
            <a:endParaRPr lang="en-US"/>
          </a:p>
        </p:txBody>
      </p:sp>
      <p:graphicFrame>
        <p:nvGraphicFramePr>
          <p:cNvPr id="6" name="Table 4">
            <a:extLst>
              <a:ext uri="{FF2B5EF4-FFF2-40B4-BE49-F238E27FC236}">
                <a16:creationId xmlns:a16="http://schemas.microsoft.com/office/drawing/2014/main" id="{72AB195B-B244-4C57-81B4-8BDC60A9B038}"/>
              </a:ext>
            </a:extLst>
          </p:cNvPr>
          <p:cNvGraphicFramePr>
            <a:graphicFrameLocks noGrp="1"/>
          </p:cNvGraphicFramePr>
          <p:nvPr>
            <p:extLst>
              <p:ext uri="{D42A27DB-BD31-4B8C-83A1-F6EECF244321}">
                <p14:modId xmlns:p14="http://schemas.microsoft.com/office/powerpoint/2010/main" val="4025713233"/>
              </p:ext>
            </p:extLst>
          </p:nvPr>
        </p:nvGraphicFramePr>
        <p:xfrm>
          <a:off x="662730" y="1560352"/>
          <a:ext cx="10771464" cy="4488103"/>
        </p:xfrm>
        <a:graphic>
          <a:graphicData uri="http://schemas.openxmlformats.org/drawingml/2006/table">
            <a:tbl>
              <a:tblPr firstRow="1" bandRow="1">
                <a:tableStyleId>{5C22544A-7EE6-4342-B048-85BDC9FD1C3A}</a:tableStyleId>
              </a:tblPr>
              <a:tblGrid>
                <a:gridCol w="1452422">
                  <a:extLst>
                    <a:ext uri="{9D8B030D-6E8A-4147-A177-3AD203B41FA5}">
                      <a16:colId xmlns:a16="http://schemas.microsoft.com/office/drawing/2014/main" val="678880680"/>
                    </a:ext>
                  </a:extLst>
                </a:gridCol>
                <a:gridCol w="2162679">
                  <a:extLst>
                    <a:ext uri="{9D8B030D-6E8A-4147-A177-3AD203B41FA5}">
                      <a16:colId xmlns:a16="http://schemas.microsoft.com/office/drawing/2014/main" val="2393123939"/>
                    </a:ext>
                  </a:extLst>
                </a:gridCol>
                <a:gridCol w="2934272">
                  <a:extLst>
                    <a:ext uri="{9D8B030D-6E8A-4147-A177-3AD203B41FA5}">
                      <a16:colId xmlns:a16="http://schemas.microsoft.com/office/drawing/2014/main" val="130171559"/>
                    </a:ext>
                  </a:extLst>
                </a:gridCol>
                <a:gridCol w="1946978">
                  <a:extLst>
                    <a:ext uri="{9D8B030D-6E8A-4147-A177-3AD203B41FA5}">
                      <a16:colId xmlns:a16="http://schemas.microsoft.com/office/drawing/2014/main" val="2367698295"/>
                    </a:ext>
                  </a:extLst>
                </a:gridCol>
                <a:gridCol w="2275113">
                  <a:extLst>
                    <a:ext uri="{9D8B030D-6E8A-4147-A177-3AD203B41FA5}">
                      <a16:colId xmlns:a16="http://schemas.microsoft.com/office/drawing/2014/main" val="3297057578"/>
                    </a:ext>
                  </a:extLst>
                </a:gridCol>
              </a:tblGrid>
              <a:tr h="640393">
                <a:tc>
                  <a:txBody>
                    <a:bodyPr/>
                    <a:lstStyle/>
                    <a:p>
                      <a:r>
                        <a:rPr lang="en-US" sz="1500"/>
                        <a:t>CPT Codes</a:t>
                      </a:r>
                    </a:p>
                  </a:txBody>
                  <a:tcPr marL="78922" marR="78922" marT="39461" marB="39461"/>
                </a:tc>
                <a:tc>
                  <a:txBody>
                    <a:bodyPr/>
                    <a:lstStyle/>
                    <a:p>
                      <a:r>
                        <a:rPr lang="en-US" sz="1500"/>
                        <a:t>2020 Non-facility RVUs</a:t>
                      </a:r>
                    </a:p>
                  </a:txBody>
                  <a:tcPr marL="78922" marR="78922" marT="39461" marB="39461"/>
                </a:tc>
                <a:tc>
                  <a:txBody>
                    <a:bodyPr/>
                    <a:lstStyle/>
                    <a:p>
                      <a:r>
                        <a:rPr lang="en-US" sz="1500"/>
                        <a:t>2021 Finalized Non-facility RVUs</a:t>
                      </a:r>
                    </a:p>
                  </a:txBody>
                  <a:tcPr marL="78922" marR="78922" marT="39461" marB="39461"/>
                </a:tc>
                <a:tc>
                  <a:txBody>
                    <a:bodyPr/>
                    <a:lstStyle/>
                    <a:p>
                      <a:r>
                        <a:rPr lang="en-US" sz="1500"/>
                        <a:t>% change from 2020</a:t>
                      </a:r>
                    </a:p>
                  </a:txBody>
                  <a:tcPr marL="78922" marR="78922" marT="39461" marB="39461"/>
                </a:tc>
                <a:tc>
                  <a:txBody>
                    <a:bodyPr/>
                    <a:lstStyle/>
                    <a:p>
                      <a:r>
                        <a:rPr lang="en-US" sz="1500"/>
                        <a:t>2021 Medicare Payment Amount</a:t>
                      </a:r>
                    </a:p>
                  </a:txBody>
                  <a:tcPr marL="78922" marR="78922" marT="39461" marB="39461"/>
                </a:tc>
                <a:extLst>
                  <a:ext uri="{0D108BD9-81ED-4DB2-BD59-A6C34878D82A}">
                    <a16:rowId xmlns:a16="http://schemas.microsoft.com/office/drawing/2014/main" val="608140400"/>
                  </a:ext>
                </a:extLst>
              </a:tr>
              <a:tr h="384771">
                <a:tc>
                  <a:txBody>
                    <a:bodyPr/>
                    <a:lstStyle/>
                    <a:p>
                      <a:r>
                        <a:rPr lang="en-US" sz="1500"/>
                        <a:t>99201</a:t>
                      </a:r>
                    </a:p>
                  </a:txBody>
                  <a:tcPr marL="78922" marR="78922" marT="39461" marB="39461"/>
                </a:tc>
                <a:tc>
                  <a:txBody>
                    <a:bodyPr/>
                    <a:lstStyle/>
                    <a:p>
                      <a:r>
                        <a:rPr lang="en-US" sz="1500"/>
                        <a:t>1.29</a:t>
                      </a:r>
                    </a:p>
                  </a:txBody>
                  <a:tcPr marL="78922" marR="78922" marT="39461" marB="39461"/>
                </a:tc>
                <a:tc>
                  <a:txBody>
                    <a:bodyPr/>
                    <a:lstStyle/>
                    <a:p>
                      <a:r>
                        <a:rPr lang="en-US" sz="1500"/>
                        <a:t>Code Deleted</a:t>
                      </a:r>
                    </a:p>
                  </a:txBody>
                  <a:tcPr marL="78922" marR="78922" marT="39461" marB="39461"/>
                </a:tc>
                <a:tc>
                  <a:txBody>
                    <a:bodyPr/>
                    <a:lstStyle/>
                    <a:p>
                      <a:r>
                        <a:rPr lang="en-US" sz="1500"/>
                        <a:t>Code Deleted</a:t>
                      </a:r>
                    </a:p>
                  </a:txBody>
                  <a:tcPr marL="78922" marR="78922" marT="39461" marB="39461"/>
                </a:tc>
                <a:tc>
                  <a:txBody>
                    <a:bodyPr/>
                    <a:lstStyle/>
                    <a:p>
                      <a:r>
                        <a:rPr lang="en-US" sz="1500"/>
                        <a:t>Code Deleted</a:t>
                      </a:r>
                    </a:p>
                  </a:txBody>
                  <a:tcPr marL="78922" marR="78922" marT="39461" marB="39461"/>
                </a:tc>
                <a:extLst>
                  <a:ext uri="{0D108BD9-81ED-4DB2-BD59-A6C34878D82A}">
                    <a16:rowId xmlns:a16="http://schemas.microsoft.com/office/drawing/2014/main" val="854512682"/>
                  </a:ext>
                </a:extLst>
              </a:tr>
              <a:tr h="384771">
                <a:tc>
                  <a:txBody>
                    <a:bodyPr/>
                    <a:lstStyle/>
                    <a:p>
                      <a:r>
                        <a:rPr lang="en-US" sz="1500" dirty="0"/>
                        <a:t>99202</a:t>
                      </a:r>
                    </a:p>
                  </a:txBody>
                  <a:tcPr marL="78922" marR="78922" marT="39461" marB="39461"/>
                </a:tc>
                <a:tc>
                  <a:txBody>
                    <a:bodyPr/>
                    <a:lstStyle/>
                    <a:p>
                      <a:r>
                        <a:rPr lang="en-US" sz="1500"/>
                        <a:t>2.14</a:t>
                      </a:r>
                    </a:p>
                  </a:txBody>
                  <a:tcPr marL="78922" marR="78922" marT="39461" marB="39461"/>
                </a:tc>
                <a:tc>
                  <a:txBody>
                    <a:bodyPr/>
                    <a:lstStyle/>
                    <a:p>
                      <a:r>
                        <a:rPr lang="en-US" sz="1500"/>
                        <a:t>2.13</a:t>
                      </a:r>
                    </a:p>
                  </a:txBody>
                  <a:tcPr marL="78922" marR="78922" marT="39461" marB="39461"/>
                </a:tc>
                <a:tc>
                  <a:txBody>
                    <a:bodyPr/>
                    <a:lstStyle/>
                    <a:p>
                      <a:r>
                        <a:rPr lang="en-US" sz="1500"/>
                        <a:t>-0.5%</a:t>
                      </a:r>
                    </a:p>
                  </a:txBody>
                  <a:tcPr marL="78922" marR="78922" marT="39461" marB="39461"/>
                </a:tc>
                <a:tc>
                  <a:txBody>
                    <a:bodyPr/>
                    <a:lstStyle/>
                    <a:p>
                      <a:r>
                        <a:rPr lang="en-US" sz="1500"/>
                        <a:t>$74.32</a:t>
                      </a:r>
                    </a:p>
                  </a:txBody>
                  <a:tcPr marL="78922" marR="78922" marT="39461" marB="39461"/>
                </a:tc>
                <a:extLst>
                  <a:ext uri="{0D108BD9-81ED-4DB2-BD59-A6C34878D82A}">
                    <a16:rowId xmlns:a16="http://schemas.microsoft.com/office/drawing/2014/main" val="2799208365"/>
                  </a:ext>
                </a:extLst>
              </a:tr>
              <a:tr h="384771">
                <a:tc>
                  <a:txBody>
                    <a:bodyPr/>
                    <a:lstStyle/>
                    <a:p>
                      <a:r>
                        <a:rPr lang="en-US" sz="1500"/>
                        <a:t>99203</a:t>
                      </a:r>
                    </a:p>
                  </a:txBody>
                  <a:tcPr marL="78922" marR="78922" marT="39461" marB="39461"/>
                </a:tc>
                <a:tc>
                  <a:txBody>
                    <a:bodyPr/>
                    <a:lstStyle/>
                    <a:p>
                      <a:r>
                        <a:rPr lang="en-US" sz="1500"/>
                        <a:t>3.03</a:t>
                      </a:r>
                    </a:p>
                  </a:txBody>
                  <a:tcPr marL="78922" marR="78922" marT="39461" marB="39461"/>
                </a:tc>
                <a:tc>
                  <a:txBody>
                    <a:bodyPr/>
                    <a:lstStyle/>
                    <a:p>
                      <a:r>
                        <a:rPr lang="en-US" sz="1500"/>
                        <a:t>3.28</a:t>
                      </a:r>
                    </a:p>
                  </a:txBody>
                  <a:tcPr marL="78922" marR="78922" marT="39461" marB="39461"/>
                </a:tc>
                <a:tc>
                  <a:txBody>
                    <a:bodyPr/>
                    <a:lstStyle/>
                    <a:p>
                      <a:r>
                        <a:rPr lang="en-US" sz="1500"/>
                        <a:t>8.3%</a:t>
                      </a:r>
                    </a:p>
                  </a:txBody>
                  <a:tcPr marL="78922" marR="78922" marT="39461" marB="39461"/>
                </a:tc>
                <a:tc>
                  <a:txBody>
                    <a:bodyPr/>
                    <a:lstStyle/>
                    <a:p>
                      <a:r>
                        <a:rPr lang="en-US" sz="1500"/>
                        <a:t>$114.44</a:t>
                      </a:r>
                    </a:p>
                  </a:txBody>
                  <a:tcPr marL="78922" marR="78922" marT="39461" marB="39461"/>
                </a:tc>
                <a:extLst>
                  <a:ext uri="{0D108BD9-81ED-4DB2-BD59-A6C34878D82A}">
                    <a16:rowId xmlns:a16="http://schemas.microsoft.com/office/drawing/2014/main" val="2892672450"/>
                  </a:ext>
                </a:extLst>
              </a:tr>
              <a:tr h="384771">
                <a:tc>
                  <a:txBody>
                    <a:bodyPr/>
                    <a:lstStyle/>
                    <a:p>
                      <a:r>
                        <a:rPr lang="en-US" sz="1500"/>
                        <a:t>99204</a:t>
                      </a:r>
                    </a:p>
                  </a:txBody>
                  <a:tcPr marL="78922" marR="78922" marT="39461" marB="39461"/>
                </a:tc>
                <a:tc>
                  <a:txBody>
                    <a:bodyPr/>
                    <a:lstStyle/>
                    <a:p>
                      <a:r>
                        <a:rPr lang="en-US" sz="1500"/>
                        <a:t>4.63</a:t>
                      </a:r>
                    </a:p>
                  </a:txBody>
                  <a:tcPr marL="78922" marR="78922" marT="39461" marB="39461"/>
                </a:tc>
                <a:tc>
                  <a:txBody>
                    <a:bodyPr/>
                    <a:lstStyle/>
                    <a:p>
                      <a:r>
                        <a:rPr lang="en-US" sz="1500"/>
                        <a:t>4.93</a:t>
                      </a:r>
                    </a:p>
                  </a:txBody>
                  <a:tcPr marL="78922" marR="78922" marT="39461" marB="39461"/>
                </a:tc>
                <a:tc>
                  <a:txBody>
                    <a:bodyPr/>
                    <a:lstStyle/>
                    <a:p>
                      <a:r>
                        <a:rPr lang="en-US" sz="1500"/>
                        <a:t>6.5%</a:t>
                      </a:r>
                    </a:p>
                  </a:txBody>
                  <a:tcPr marL="78922" marR="78922" marT="39461" marB="39461"/>
                </a:tc>
                <a:tc>
                  <a:txBody>
                    <a:bodyPr/>
                    <a:lstStyle/>
                    <a:p>
                      <a:r>
                        <a:rPr lang="en-US" sz="1500"/>
                        <a:t>$172.01</a:t>
                      </a:r>
                    </a:p>
                  </a:txBody>
                  <a:tcPr marL="78922" marR="78922" marT="39461" marB="39461"/>
                </a:tc>
                <a:extLst>
                  <a:ext uri="{0D108BD9-81ED-4DB2-BD59-A6C34878D82A}">
                    <a16:rowId xmlns:a16="http://schemas.microsoft.com/office/drawing/2014/main" val="674628001"/>
                  </a:ext>
                </a:extLst>
              </a:tr>
              <a:tr h="384771">
                <a:tc>
                  <a:txBody>
                    <a:bodyPr/>
                    <a:lstStyle/>
                    <a:p>
                      <a:r>
                        <a:rPr lang="en-US" sz="1500"/>
                        <a:t>99205</a:t>
                      </a:r>
                    </a:p>
                  </a:txBody>
                  <a:tcPr marL="78922" marR="78922" marT="39461" marB="39461"/>
                </a:tc>
                <a:tc>
                  <a:txBody>
                    <a:bodyPr/>
                    <a:lstStyle/>
                    <a:p>
                      <a:r>
                        <a:rPr lang="en-US" sz="1500"/>
                        <a:t>5.85</a:t>
                      </a:r>
                    </a:p>
                  </a:txBody>
                  <a:tcPr marL="78922" marR="78922" marT="39461" marB="39461"/>
                </a:tc>
                <a:tc>
                  <a:txBody>
                    <a:bodyPr/>
                    <a:lstStyle/>
                    <a:p>
                      <a:r>
                        <a:rPr lang="en-US" sz="1500"/>
                        <a:t>6.51</a:t>
                      </a:r>
                    </a:p>
                  </a:txBody>
                  <a:tcPr marL="78922" marR="78922" marT="39461" marB="39461"/>
                </a:tc>
                <a:tc>
                  <a:txBody>
                    <a:bodyPr/>
                    <a:lstStyle/>
                    <a:p>
                      <a:r>
                        <a:rPr lang="en-US" sz="1500"/>
                        <a:t>11.3%</a:t>
                      </a:r>
                    </a:p>
                  </a:txBody>
                  <a:tcPr marL="78922" marR="78922" marT="39461" marB="39461"/>
                </a:tc>
                <a:tc>
                  <a:txBody>
                    <a:bodyPr/>
                    <a:lstStyle/>
                    <a:p>
                      <a:r>
                        <a:rPr lang="en-US" sz="1500"/>
                        <a:t>$227.13</a:t>
                      </a:r>
                    </a:p>
                  </a:txBody>
                  <a:tcPr marL="78922" marR="78922" marT="39461" marB="39461"/>
                </a:tc>
                <a:extLst>
                  <a:ext uri="{0D108BD9-81ED-4DB2-BD59-A6C34878D82A}">
                    <a16:rowId xmlns:a16="http://schemas.microsoft.com/office/drawing/2014/main" val="1727295423"/>
                  </a:ext>
                </a:extLst>
              </a:tr>
              <a:tr h="384771">
                <a:tc>
                  <a:txBody>
                    <a:bodyPr/>
                    <a:lstStyle/>
                    <a:p>
                      <a:r>
                        <a:rPr lang="en-US" sz="1500"/>
                        <a:t>99211</a:t>
                      </a:r>
                    </a:p>
                  </a:txBody>
                  <a:tcPr marL="78922" marR="78922" marT="39461" marB="39461"/>
                </a:tc>
                <a:tc>
                  <a:txBody>
                    <a:bodyPr/>
                    <a:lstStyle/>
                    <a:p>
                      <a:r>
                        <a:rPr lang="en-US" sz="1500"/>
                        <a:t>0.65</a:t>
                      </a:r>
                    </a:p>
                  </a:txBody>
                  <a:tcPr marL="78922" marR="78922" marT="39461" marB="39461"/>
                </a:tc>
                <a:tc>
                  <a:txBody>
                    <a:bodyPr/>
                    <a:lstStyle/>
                    <a:p>
                      <a:r>
                        <a:rPr lang="en-US" sz="1500"/>
                        <a:t>0.68</a:t>
                      </a:r>
                    </a:p>
                  </a:txBody>
                  <a:tcPr marL="78922" marR="78922" marT="39461" marB="39461"/>
                </a:tc>
                <a:tc>
                  <a:txBody>
                    <a:bodyPr/>
                    <a:lstStyle/>
                    <a:p>
                      <a:r>
                        <a:rPr lang="en-US" sz="1500"/>
                        <a:t>4.6%</a:t>
                      </a:r>
                    </a:p>
                  </a:txBody>
                  <a:tcPr marL="78922" marR="78922" marT="39461" marB="39461"/>
                </a:tc>
                <a:tc>
                  <a:txBody>
                    <a:bodyPr/>
                    <a:lstStyle/>
                    <a:p>
                      <a:r>
                        <a:rPr lang="en-US" sz="1500"/>
                        <a:t>$23.73</a:t>
                      </a:r>
                    </a:p>
                  </a:txBody>
                  <a:tcPr marL="78922" marR="78922" marT="39461" marB="39461"/>
                </a:tc>
                <a:extLst>
                  <a:ext uri="{0D108BD9-81ED-4DB2-BD59-A6C34878D82A}">
                    <a16:rowId xmlns:a16="http://schemas.microsoft.com/office/drawing/2014/main" val="3799005406"/>
                  </a:ext>
                </a:extLst>
              </a:tr>
              <a:tr h="384771">
                <a:tc>
                  <a:txBody>
                    <a:bodyPr/>
                    <a:lstStyle/>
                    <a:p>
                      <a:r>
                        <a:rPr lang="en-US" sz="1500"/>
                        <a:t>99212</a:t>
                      </a:r>
                    </a:p>
                  </a:txBody>
                  <a:tcPr marL="78922" marR="78922" marT="39461" marB="39461"/>
                </a:tc>
                <a:tc>
                  <a:txBody>
                    <a:bodyPr/>
                    <a:lstStyle/>
                    <a:p>
                      <a:r>
                        <a:rPr lang="en-US" sz="1500"/>
                        <a:t>1.28</a:t>
                      </a:r>
                    </a:p>
                  </a:txBody>
                  <a:tcPr marL="78922" marR="78922" marT="39461" marB="39461"/>
                </a:tc>
                <a:tc>
                  <a:txBody>
                    <a:bodyPr/>
                    <a:lstStyle/>
                    <a:p>
                      <a:r>
                        <a:rPr lang="en-US" sz="1500"/>
                        <a:t>1.67</a:t>
                      </a:r>
                    </a:p>
                  </a:txBody>
                  <a:tcPr marL="78922" marR="78922" marT="39461" marB="39461"/>
                </a:tc>
                <a:tc>
                  <a:txBody>
                    <a:bodyPr/>
                    <a:lstStyle/>
                    <a:p>
                      <a:r>
                        <a:rPr lang="en-US" sz="1500"/>
                        <a:t>30.5%</a:t>
                      </a:r>
                    </a:p>
                  </a:txBody>
                  <a:tcPr marL="78922" marR="78922" marT="39461" marB="39461"/>
                </a:tc>
                <a:tc>
                  <a:txBody>
                    <a:bodyPr/>
                    <a:lstStyle/>
                    <a:p>
                      <a:r>
                        <a:rPr lang="en-US" sz="1500"/>
                        <a:t>$36.56</a:t>
                      </a:r>
                    </a:p>
                  </a:txBody>
                  <a:tcPr marL="78922" marR="78922" marT="39461" marB="39461"/>
                </a:tc>
                <a:extLst>
                  <a:ext uri="{0D108BD9-81ED-4DB2-BD59-A6C34878D82A}">
                    <a16:rowId xmlns:a16="http://schemas.microsoft.com/office/drawing/2014/main" val="1555181915"/>
                  </a:ext>
                </a:extLst>
              </a:tr>
              <a:tr h="384771">
                <a:tc>
                  <a:txBody>
                    <a:bodyPr/>
                    <a:lstStyle/>
                    <a:p>
                      <a:pPr lvl="0">
                        <a:buNone/>
                      </a:pPr>
                      <a:r>
                        <a:rPr lang="en-US" sz="1500"/>
                        <a:t>99213</a:t>
                      </a:r>
                    </a:p>
                  </a:txBody>
                  <a:tcPr marL="78922" marR="78922" marT="39461" marB="39461"/>
                </a:tc>
                <a:tc>
                  <a:txBody>
                    <a:bodyPr/>
                    <a:lstStyle/>
                    <a:p>
                      <a:pPr lvl="0">
                        <a:buNone/>
                      </a:pPr>
                      <a:r>
                        <a:rPr lang="en-US" sz="1500"/>
                        <a:t>2.11</a:t>
                      </a:r>
                    </a:p>
                  </a:txBody>
                  <a:tcPr marL="78922" marR="78922" marT="39461" marB="39461"/>
                </a:tc>
                <a:tc>
                  <a:txBody>
                    <a:bodyPr/>
                    <a:lstStyle/>
                    <a:p>
                      <a:pPr lvl="0">
                        <a:buNone/>
                      </a:pPr>
                      <a:r>
                        <a:rPr lang="en-US" sz="1500"/>
                        <a:t>2.68</a:t>
                      </a:r>
                    </a:p>
                  </a:txBody>
                  <a:tcPr marL="78922" marR="78922" marT="39461" marB="39461"/>
                </a:tc>
                <a:tc>
                  <a:txBody>
                    <a:bodyPr/>
                    <a:lstStyle/>
                    <a:p>
                      <a:pPr lvl="0">
                        <a:buNone/>
                      </a:pPr>
                      <a:r>
                        <a:rPr lang="en-US" sz="1500"/>
                        <a:t>14.1%</a:t>
                      </a:r>
                    </a:p>
                  </a:txBody>
                  <a:tcPr marL="78922" marR="78922" marT="39461" marB="39461"/>
                </a:tc>
                <a:tc>
                  <a:txBody>
                    <a:bodyPr/>
                    <a:lstStyle/>
                    <a:p>
                      <a:pPr lvl="0">
                        <a:buNone/>
                      </a:pPr>
                      <a:r>
                        <a:rPr lang="en-US" sz="1500"/>
                        <a:t>$93.51</a:t>
                      </a:r>
                    </a:p>
                  </a:txBody>
                  <a:tcPr marL="78922" marR="78922" marT="39461" marB="39461"/>
                </a:tc>
                <a:extLst>
                  <a:ext uri="{0D108BD9-81ED-4DB2-BD59-A6C34878D82A}">
                    <a16:rowId xmlns:a16="http://schemas.microsoft.com/office/drawing/2014/main" val="2187126887"/>
                  </a:ext>
                </a:extLst>
              </a:tr>
              <a:tr h="384771">
                <a:tc>
                  <a:txBody>
                    <a:bodyPr/>
                    <a:lstStyle/>
                    <a:p>
                      <a:pPr lvl="0">
                        <a:buNone/>
                      </a:pPr>
                      <a:r>
                        <a:rPr lang="en-US" sz="1500"/>
                        <a:t>99214</a:t>
                      </a:r>
                    </a:p>
                  </a:txBody>
                  <a:tcPr marL="78922" marR="78922" marT="39461" marB="39461"/>
                </a:tc>
                <a:tc>
                  <a:txBody>
                    <a:bodyPr/>
                    <a:lstStyle/>
                    <a:p>
                      <a:pPr lvl="0">
                        <a:buNone/>
                      </a:pPr>
                      <a:r>
                        <a:rPr lang="en-US" sz="1500"/>
                        <a:t>3.06</a:t>
                      </a:r>
                    </a:p>
                  </a:txBody>
                  <a:tcPr marL="78922" marR="78922" marT="39461" marB="39461"/>
                </a:tc>
                <a:tc>
                  <a:txBody>
                    <a:bodyPr/>
                    <a:lstStyle/>
                    <a:p>
                      <a:pPr lvl="0">
                        <a:buNone/>
                      </a:pPr>
                      <a:r>
                        <a:rPr lang="en-US" sz="1500"/>
                        <a:t>3.81</a:t>
                      </a:r>
                    </a:p>
                  </a:txBody>
                  <a:tcPr marL="78922" marR="78922" marT="39461" marB="39461"/>
                </a:tc>
                <a:tc>
                  <a:txBody>
                    <a:bodyPr/>
                    <a:lstStyle/>
                    <a:p>
                      <a:pPr lvl="0">
                        <a:buNone/>
                      </a:pPr>
                      <a:r>
                        <a:rPr lang="en-US" sz="1500"/>
                        <a:t>27.0%</a:t>
                      </a:r>
                    </a:p>
                  </a:txBody>
                  <a:tcPr marL="78922" marR="78922" marT="39461" marB="39461"/>
                </a:tc>
                <a:tc>
                  <a:txBody>
                    <a:bodyPr/>
                    <a:lstStyle/>
                    <a:p>
                      <a:pPr lvl="0">
                        <a:buNone/>
                      </a:pPr>
                      <a:r>
                        <a:rPr lang="en-US" sz="1500"/>
                        <a:t>$132.93</a:t>
                      </a:r>
                    </a:p>
                  </a:txBody>
                  <a:tcPr marL="78922" marR="78922" marT="39461" marB="39461"/>
                </a:tc>
                <a:extLst>
                  <a:ext uri="{0D108BD9-81ED-4DB2-BD59-A6C34878D82A}">
                    <a16:rowId xmlns:a16="http://schemas.microsoft.com/office/drawing/2014/main" val="1633250481"/>
                  </a:ext>
                </a:extLst>
              </a:tr>
              <a:tr h="384771">
                <a:tc>
                  <a:txBody>
                    <a:bodyPr/>
                    <a:lstStyle/>
                    <a:p>
                      <a:pPr lvl="0">
                        <a:buNone/>
                      </a:pPr>
                      <a:r>
                        <a:rPr lang="en-US" sz="1500"/>
                        <a:t>99215</a:t>
                      </a:r>
                    </a:p>
                  </a:txBody>
                  <a:tcPr marL="78922" marR="78922" marT="39461" marB="39461"/>
                </a:tc>
                <a:tc>
                  <a:txBody>
                    <a:bodyPr/>
                    <a:lstStyle/>
                    <a:p>
                      <a:pPr lvl="0">
                        <a:buNone/>
                      </a:pPr>
                      <a:r>
                        <a:rPr lang="en-US" sz="1500"/>
                        <a:t>4.11</a:t>
                      </a:r>
                    </a:p>
                  </a:txBody>
                  <a:tcPr marL="78922" marR="78922" marT="39461" marB="39461"/>
                </a:tc>
                <a:tc>
                  <a:txBody>
                    <a:bodyPr/>
                    <a:lstStyle/>
                    <a:p>
                      <a:pPr lvl="0">
                        <a:buNone/>
                      </a:pPr>
                      <a:r>
                        <a:rPr lang="en-US" sz="1500"/>
                        <a:t>5.33</a:t>
                      </a:r>
                    </a:p>
                  </a:txBody>
                  <a:tcPr marL="78922" marR="78922" marT="39461" marB="39461"/>
                </a:tc>
                <a:tc>
                  <a:txBody>
                    <a:bodyPr/>
                    <a:lstStyle/>
                    <a:p>
                      <a:pPr lvl="0">
                        <a:buNone/>
                      </a:pPr>
                      <a:r>
                        <a:rPr lang="en-US" sz="1500"/>
                        <a:t>29.7%</a:t>
                      </a:r>
                    </a:p>
                  </a:txBody>
                  <a:tcPr marL="78922" marR="78922" marT="39461" marB="39461"/>
                </a:tc>
                <a:tc>
                  <a:txBody>
                    <a:bodyPr/>
                    <a:lstStyle/>
                    <a:p>
                      <a:pPr lvl="0">
                        <a:buNone/>
                      </a:pPr>
                      <a:r>
                        <a:rPr lang="en-US" sz="1500" dirty="0"/>
                        <a:t>$185.96</a:t>
                      </a:r>
                    </a:p>
                  </a:txBody>
                  <a:tcPr marL="78922" marR="78922" marT="39461" marB="39461"/>
                </a:tc>
                <a:extLst>
                  <a:ext uri="{0D108BD9-81ED-4DB2-BD59-A6C34878D82A}">
                    <a16:rowId xmlns:a16="http://schemas.microsoft.com/office/drawing/2014/main" val="4065033836"/>
                  </a:ext>
                </a:extLst>
              </a:tr>
            </a:tbl>
          </a:graphicData>
        </a:graphic>
      </p:graphicFrame>
      <p:pic>
        <p:nvPicPr>
          <p:cNvPr id="2" name="Audio 1">
            <a:hlinkClick r:id="" action="ppaction://media"/>
            <a:extLst>
              <a:ext uri="{FF2B5EF4-FFF2-40B4-BE49-F238E27FC236}">
                <a16:creationId xmlns:a16="http://schemas.microsoft.com/office/drawing/2014/main" id="{1A32773E-C0FF-4EA5-9D8A-BAD6202187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6556465"/>
      </p:ext>
    </p:extLst>
  </p:cSld>
  <p:clrMapOvr>
    <a:masterClrMapping/>
  </p:clrMapOvr>
  <mc:AlternateContent xmlns:mc="http://schemas.openxmlformats.org/markup-compatibility/2006" xmlns:p14="http://schemas.microsoft.com/office/powerpoint/2010/main">
    <mc:Choice Requires="p14">
      <p:transition spd="slow" p14:dur="2000" advTm="51057"/>
    </mc:Choice>
    <mc:Fallback xmlns="">
      <p:transition spd="slow" advTm="51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4A9A-2B79-AB4D-88CF-5DB90A2A08C7}"/>
              </a:ext>
            </a:extLst>
          </p:cNvPr>
          <p:cNvSpPr>
            <a:spLocks noGrp="1"/>
          </p:cNvSpPr>
          <p:nvPr>
            <p:ph type="title"/>
          </p:nvPr>
        </p:nvSpPr>
        <p:spPr/>
        <p:txBody>
          <a:bodyPr/>
          <a:lstStyle/>
          <a:p>
            <a:r>
              <a:rPr lang="en-US" dirty="0">
                <a:cs typeface="Calibri Light"/>
              </a:rPr>
              <a:t>Beginning January 2021</a:t>
            </a:r>
            <a:endParaRPr lang="en-US" dirty="0"/>
          </a:p>
        </p:txBody>
      </p:sp>
      <p:sp>
        <p:nvSpPr>
          <p:cNvPr id="4" name="Content Placeholder 3">
            <a:extLst>
              <a:ext uri="{FF2B5EF4-FFF2-40B4-BE49-F238E27FC236}">
                <a16:creationId xmlns:a16="http://schemas.microsoft.com/office/drawing/2014/main" id="{C1113224-37AF-7B40-8CC3-5FEC2ABD5330}"/>
              </a:ext>
            </a:extLst>
          </p:cNvPr>
          <p:cNvSpPr>
            <a:spLocks noGrp="1"/>
          </p:cNvSpPr>
          <p:nvPr>
            <p:ph idx="1"/>
          </p:nvPr>
        </p:nvSpPr>
        <p:spPr>
          <a:xfrm>
            <a:off x="838200" y="1757990"/>
            <a:ext cx="10515600" cy="4418973"/>
          </a:xfrm>
        </p:spPr>
        <p:txBody>
          <a:bodyPr vert="horz" lIns="91440" tIns="45720" rIns="91440" bIns="45720" rtlCol="0" anchor="t">
            <a:normAutofit/>
          </a:bodyPr>
          <a:lstStyle/>
          <a:p>
            <a:r>
              <a:rPr lang="en-US" dirty="0">
                <a:cs typeface="Calibri"/>
              </a:rPr>
              <a:t>Physicians billing for Medicare patients will no longer have to use documentation of a patient's history or physical exam to determine the appropriate level of E/M coding</a:t>
            </a:r>
          </a:p>
          <a:p>
            <a:r>
              <a:rPr lang="en-US" dirty="0">
                <a:cs typeface="Calibri"/>
              </a:rPr>
              <a:t>The amount of information documented for the history and physical exam now only is as needed for clinical care of that patient as determined by the physician. They will no longer have to use two out of the three elements (history, exam, medical decision making) to determine the level of E/M for billing</a:t>
            </a:r>
          </a:p>
          <a:p>
            <a:r>
              <a:rPr lang="en-US" dirty="0">
                <a:cs typeface="Calibri"/>
              </a:rPr>
              <a:t>Now, physicians can choose from either (1) time </a:t>
            </a:r>
            <a:r>
              <a:rPr lang="en-US" b="1" dirty="0">
                <a:cs typeface="Calibri"/>
              </a:rPr>
              <a:t>OR</a:t>
            </a:r>
            <a:r>
              <a:rPr lang="en-US" dirty="0">
                <a:cs typeface="Calibri"/>
              </a:rPr>
              <a:t> (2) medical decision making to determine code selection</a:t>
            </a:r>
          </a:p>
          <a:p>
            <a:endParaRPr lang="en-US" dirty="0"/>
          </a:p>
          <a:p>
            <a:endParaRPr lang="en-US" dirty="0"/>
          </a:p>
        </p:txBody>
      </p:sp>
      <p:sp>
        <p:nvSpPr>
          <p:cNvPr id="5" name="Slide Number Placeholder 4">
            <a:extLst>
              <a:ext uri="{FF2B5EF4-FFF2-40B4-BE49-F238E27FC236}">
                <a16:creationId xmlns:a16="http://schemas.microsoft.com/office/drawing/2014/main" id="{F4BA83B1-B889-DC49-A83A-FA6DE5270CAB}"/>
              </a:ext>
            </a:extLst>
          </p:cNvPr>
          <p:cNvSpPr>
            <a:spLocks noGrp="1"/>
          </p:cNvSpPr>
          <p:nvPr>
            <p:ph type="sldNum" sz="quarter" idx="10"/>
          </p:nvPr>
        </p:nvSpPr>
        <p:spPr/>
        <p:txBody>
          <a:bodyPr/>
          <a:lstStyle/>
          <a:p>
            <a:fld id="{461711D5-349D-4847-A71F-DCB6A6FF38BF}" type="slidenum">
              <a:rPr lang="en-US" smtClean="0"/>
              <a:pPr/>
              <a:t>2</a:t>
            </a:fld>
            <a:endParaRPr lang="en-US"/>
          </a:p>
        </p:txBody>
      </p:sp>
      <p:pic>
        <p:nvPicPr>
          <p:cNvPr id="3" name="Audio 2">
            <a:hlinkClick r:id="" action="ppaction://media"/>
            <a:extLst>
              <a:ext uri="{FF2B5EF4-FFF2-40B4-BE49-F238E27FC236}">
                <a16:creationId xmlns:a16="http://schemas.microsoft.com/office/drawing/2014/main" id="{246AC0EA-B5A4-4110-9847-059DF8BE95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7285188"/>
      </p:ext>
    </p:extLst>
  </p:cSld>
  <p:clrMapOvr>
    <a:masterClrMapping/>
  </p:clrMapOvr>
  <mc:AlternateContent xmlns:mc="http://schemas.openxmlformats.org/markup-compatibility/2006" xmlns:p14="http://schemas.microsoft.com/office/powerpoint/2010/main">
    <mc:Choice Requires="p14">
      <p:transition spd="slow" p14:dur="2000" advTm="60574"/>
    </mc:Choice>
    <mc:Fallback xmlns="">
      <p:transition spd="slow" advTm="6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5A613-0DA7-40B1-9053-452E2735992D}"/>
              </a:ext>
            </a:extLst>
          </p:cNvPr>
          <p:cNvSpPr>
            <a:spLocks noGrp="1"/>
          </p:cNvSpPr>
          <p:nvPr>
            <p:ph type="ctrTitle"/>
          </p:nvPr>
        </p:nvSpPr>
        <p:spPr/>
        <p:txBody>
          <a:bodyPr/>
          <a:lstStyle/>
          <a:p>
            <a:r>
              <a:rPr lang="en-US" dirty="0">
                <a:latin typeface="Calibri"/>
                <a:cs typeface="Calibri Light"/>
              </a:rPr>
              <a:t>Thank you for your attention!</a:t>
            </a:r>
            <a:endParaRPr lang="en-US" dirty="0"/>
          </a:p>
        </p:txBody>
      </p:sp>
      <p:sp>
        <p:nvSpPr>
          <p:cNvPr id="8" name="Subtitle 7">
            <a:extLst>
              <a:ext uri="{FF2B5EF4-FFF2-40B4-BE49-F238E27FC236}">
                <a16:creationId xmlns:a16="http://schemas.microsoft.com/office/drawing/2014/main" id="{E19403D8-E3E4-4C81-A463-494A74A47636}"/>
              </a:ext>
            </a:extLst>
          </p:cNvPr>
          <p:cNvSpPr>
            <a:spLocks noGrp="1"/>
          </p:cNvSpPr>
          <p:nvPr>
            <p:ph type="subTitle" idx="1"/>
          </p:nvPr>
        </p:nvSpPr>
        <p:spPr>
          <a:xfrm>
            <a:off x="539456" y="5931841"/>
            <a:ext cx="8598655" cy="459434"/>
          </a:xfrm>
        </p:spPr>
        <p:txBody>
          <a:bodyPr vert="horz" lIns="91440" tIns="45720" rIns="91440" bIns="45720" rtlCol="0" anchor="t">
            <a:noAutofit/>
          </a:bodyPr>
          <a:lstStyle/>
          <a:p>
            <a:r>
              <a:rPr lang="en-US" sz="2000" dirty="0">
                <a:cs typeface="Calibri"/>
              </a:rPr>
              <a:t>For more coding resources, visit ACP's </a:t>
            </a:r>
            <a:r>
              <a:rPr lang="en-US" sz="2000" dirty="0">
                <a:solidFill>
                  <a:srgbClr val="FFFF00"/>
                </a:solidFill>
                <a:cs typeface="Calibri"/>
                <a:hlinkClick r:id="rId4">
                  <a:extLst>
                    <a:ext uri="{A12FA001-AC4F-418D-AE19-62706E023703}">
                      <ahyp:hlinkClr xmlns:ahyp="http://schemas.microsoft.com/office/drawing/2018/hyperlinkcolor" val="tx"/>
                    </a:ext>
                  </a:extLst>
                </a:hlinkClick>
              </a:rPr>
              <a:t>coding page</a:t>
            </a:r>
            <a:endParaRPr lang="en-US" sz="2000" dirty="0">
              <a:solidFill>
                <a:srgbClr val="FFFF00"/>
              </a:solidFill>
              <a:cs typeface="Calibri"/>
            </a:endParaRPr>
          </a:p>
          <a:p>
            <a:r>
              <a:rPr lang="en-US" sz="2000" dirty="0">
                <a:cs typeface="Calibri"/>
              </a:rPr>
              <a:t>or email us at </a:t>
            </a:r>
            <a:r>
              <a:rPr lang="en-US" sz="2000" dirty="0">
                <a:solidFill>
                  <a:srgbClr val="FFFF00"/>
                </a:solidFill>
                <a:cs typeface="Calibri"/>
                <a:hlinkClick r:id="rId5">
                  <a:extLst>
                    <a:ext uri="{A12FA001-AC4F-418D-AE19-62706E023703}">
                      <ahyp:hlinkClr xmlns:ahyp="http://schemas.microsoft.com/office/drawing/2018/hyperlinkcolor" val="tx"/>
                    </a:ext>
                  </a:extLst>
                </a:hlinkClick>
              </a:rPr>
              <a:t>policy-regs@acponline.org</a:t>
            </a:r>
            <a:endParaRPr lang="en-US" sz="2000" dirty="0">
              <a:solidFill>
                <a:srgbClr val="FFFF00"/>
              </a:solidFill>
              <a:cs typeface="Calibri"/>
            </a:endParaRPr>
          </a:p>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68C6CF98-5E79-4DA1-A7AF-7D0550E3C669}"/>
              </a:ext>
            </a:extLst>
          </p:cNvPr>
          <p:cNvSpPr>
            <a:spLocks noGrp="1"/>
          </p:cNvSpPr>
          <p:nvPr>
            <p:ph type="sldNum" sz="quarter" idx="4294967295"/>
          </p:nvPr>
        </p:nvSpPr>
        <p:spPr>
          <a:xfrm>
            <a:off x="9005888" y="6391275"/>
            <a:ext cx="3186112" cy="274638"/>
          </a:xfrm>
        </p:spPr>
        <p:txBody>
          <a:bodyPr/>
          <a:lstStyle/>
          <a:p>
            <a:fld id="{461711D5-349D-4847-A71F-DCB6A6FF38BF}" type="slidenum">
              <a:rPr lang="en-US" smtClean="0"/>
              <a:pPr/>
              <a:t>20</a:t>
            </a:fld>
            <a:endParaRPr lang="en-US"/>
          </a:p>
        </p:txBody>
      </p:sp>
      <p:pic>
        <p:nvPicPr>
          <p:cNvPr id="3" name="Audio 2">
            <a:hlinkClick r:id="" action="ppaction://media"/>
            <a:extLst>
              <a:ext uri="{FF2B5EF4-FFF2-40B4-BE49-F238E27FC236}">
                <a16:creationId xmlns:a16="http://schemas.microsoft.com/office/drawing/2014/main" id="{765B7E6A-A1F6-45A5-82DD-0BF504C71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3796964"/>
      </p:ext>
    </p:extLst>
  </p:cSld>
  <p:clrMapOvr>
    <a:masterClrMapping/>
  </p:clrMapOvr>
  <mc:AlternateContent xmlns:mc="http://schemas.openxmlformats.org/markup-compatibility/2006" xmlns:p14="http://schemas.microsoft.com/office/powerpoint/2010/main">
    <mc:Choice Requires="p14">
      <p:transition spd="slow" p14:dur="2000" advTm="13938"/>
    </mc:Choice>
    <mc:Fallback xmlns="">
      <p:transition spd="slow" advTm="13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5D38-0873-C14B-A41E-B2F5BEDBA93D}"/>
              </a:ext>
            </a:extLst>
          </p:cNvPr>
          <p:cNvSpPr>
            <a:spLocks noGrp="1"/>
          </p:cNvSpPr>
          <p:nvPr>
            <p:ph type="title"/>
          </p:nvPr>
        </p:nvSpPr>
        <p:spPr/>
        <p:txBody>
          <a:bodyPr/>
          <a:lstStyle/>
          <a:p>
            <a:r>
              <a:rPr lang="en-US" dirty="0">
                <a:cs typeface="Calibri Light"/>
              </a:rPr>
              <a:t>Overview of Changes </a:t>
            </a:r>
            <a:endParaRPr lang="en-US" dirty="0"/>
          </a:p>
        </p:txBody>
      </p:sp>
      <p:sp>
        <p:nvSpPr>
          <p:cNvPr id="3" name="Slide Number Placeholder 2">
            <a:extLst>
              <a:ext uri="{FF2B5EF4-FFF2-40B4-BE49-F238E27FC236}">
                <a16:creationId xmlns:a16="http://schemas.microsoft.com/office/drawing/2014/main" id="{67B01457-DC30-134C-A707-92277174A1ED}"/>
              </a:ext>
            </a:extLst>
          </p:cNvPr>
          <p:cNvSpPr>
            <a:spLocks noGrp="1"/>
          </p:cNvSpPr>
          <p:nvPr>
            <p:ph type="sldNum" sz="quarter" idx="10"/>
          </p:nvPr>
        </p:nvSpPr>
        <p:spPr/>
        <p:txBody>
          <a:bodyPr/>
          <a:lstStyle/>
          <a:p>
            <a:fld id="{461711D5-349D-4847-A71F-DCB6A6FF38BF}" type="slidenum">
              <a:rPr lang="en-US" smtClean="0"/>
              <a:pPr/>
              <a:t>3</a:t>
            </a:fld>
            <a:endParaRPr lang="en-US"/>
          </a:p>
        </p:txBody>
      </p:sp>
      <p:graphicFrame>
        <p:nvGraphicFramePr>
          <p:cNvPr id="8" name="Table 6">
            <a:extLst>
              <a:ext uri="{FF2B5EF4-FFF2-40B4-BE49-F238E27FC236}">
                <a16:creationId xmlns:a16="http://schemas.microsoft.com/office/drawing/2014/main" id="{93DDC879-F1B0-43D9-8B36-AFBDA49509EA}"/>
              </a:ext>
            </a:extLst>
          </p:cNvPr>
          <p:cNvGraphicFramePr>
            <a:graphicFrameLocks noGrp="1"/>
          </p:cNvGraphicFramePr>
          <p:nvPr>
            <p:extLst>
              <p:ext uri="{D42A27DB-BD31-4B8C-83A1-F6EECF244321}">
                <p14:modId xmlns:p14="http://schemas.microsoft.com/office/powerpoint/2010/main" val="213645318"/>
              </p:ext>
            </p:extLst>
          </p:nvPr>
        </p:nvGraphicFramePr>
        <p:xfrm>
          <a:off x="753024" y="1963059"/>
          <a:ext cx="10600776" cy="3745063"/>
        </p:xfrm>
        <a:graphic>
          <a:graphicData uri="http://schemas.openxmlformats.org/drawingml/2006/table">
            <a:tbl>
              <a:tblPr firstRow="1" bandRow="1">
                <a:tableStyleId>{5C22544A-7EE6-4342-B048-85BDC9FD1C3A}</a:tableStyleId>
              </a:tblPr>
              <a:tblGrid>
                <a:gridCol w="3533592">
                  <a:extLst>
                    <a:ext uri="{9D8B030D-6E8A-4147-A177-3AD203B41FA5}">
                      <a16:colId xmlns:a16="http://schemas.microsoft.com/office/drawing/2014/main" val="1076323364"/>
                    </a:ext>
                  </a:extLst>
                </a:gridCol>
                <a:gridCol w="3533592">
                  <a:extLst>
                    <a:ext uri="{9D8B030D-6E8A-4147-A177-3AD203B41FA5}">
                      <a16:colId xmlns:a16="http://schemas.microsoft.com/office/drawing/2014/main" val="3588981563"/>
                    </a:ext>
                  </a:extLst>
                </a:gridCol>
                <a:gridCol w="3533592">
                  <a:extLst>
                    <a:ext uri="{9D8B030D-6E8A-4147-A177-3AD203B41FA5}">
                      <a16:colId xmlns:a16="http://schemas.microsoft.com/office/drawing/2014/main" val="2789546119"/>
                    </a:ext>
                  </a:extLst>
                </a:gridCol>
              </a:tblGrid>
              <a:tr h="714039">
                <a:tc>
                  <a:txBody>
                    <a:bodyPr/>
                    <a:lstStyle/>
                    <a:p>
                      <a:r>
                        <a:rPr lang="en-US"/>
                        <a:t>Element</a:t>
                      </a:r>
                    </a:p>
                  </a:txBody>
                  <a:tcPr/>
                </a:tc>
                <a:tc>
                  <a:txBody>
                    <a:bodyPr/>
                    <a:lstStyle/>
                    <a:p>
                      <a:r>
                        <a:rPr lang="en-US"/>
                        <a:t>Pre-2021</a:t>
                      </a:r>
                    </a:p>
                  </a:txBody>
                  <a:tcPr/>
                </a:tc>
                <a:tc>
                  <a:txBody>
                    <a:bodyPr/>
                    <a:lstStyle/>
                    <a:p>
                      <a:r>
                        <a:rPr lang="en-US"/>
                        <a:t>Post-2021</a:t>
                      </a:r>
                    </a:p>
                  </a:txBody>
                  <a:tcPr/>
                </a:tc>
                <a:extLst>
                  <a:ext uri="{0D108BD9-81ED-4DB2-BD59-A6C34878D82A}">
                    <a16:rowId xmlns:a16="http://schemas.microsoft.com/office/drawing/2014/main" val="543029550"/>
                  </a:ext>
                </a:extLst>
              </a:tr>
              <a:tr h="684895">
                <a:tc>
                  <a:txBody>
                    <a:bodyPr/>
                    <a:lstStyle/>
                    <a:p>
                      <a:pPr lvl="0">
                        <a:buNone/>
                      </a:pPr>
                      <a:r>
                        <a:rPr lang="en-US" dirty="0"/>
                        <a:t>History</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717465710"/>
                  </a:ext>
                </a:extLst>
              </a:tr>
              <a:tr h="714039">
                <a:tc>
                  <a:txBody>
                    <a:bodyPr/>
                    <a:lstStyle/>
                    <a:p>
                      <a:r>
                        <a:rPr lang="en-US" dirty="0"/>
                        <a:t>Exam</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8648702"/>
                  </a:ext>
                </a:extLst>
              </a:tr>
              <a:tr h="816045">
                <a:tc>
                  <a:txBody>
                    <a:bodyPr/>
                    <a:lstStyle/>
                    <a:p>
                      <a:r>
                        <a:rPr lang="en-US" dirty="0"/>
                        <a:t>Medical Decision Making</a:t>
                      </a:r>
                    </a:p>
                  </a:txBody>
                  <a:tcPr/>
                </a:tc>
                <a:tc>
                  <a:txBody>
                    <a:bodyPr/>
                    <a:lstStyle/>
                    <a:p>
                      <a:endParaRPr lang="en-US" dirty="0"/>
                    </a:p>
                  </a:txBody>
                  <a:tcPr/>
                </a:tc>
                <a:tc>
                  <a:txBody>
                    <a:bodyPr/>
                    <a:lstStyle/>
                    <a:p>
                      <a:r>
                        <a:rPr lang="en-US" sz="2200" b="1"/>
                        <a:t>                     </a:t>
                      </a:r>
                      <a:endParaRPr lang="en-US" sz="4000" b="1"/>
                    </a:p>
                  </a:txBody>
                  <a:tcPr/>
                </a:tc>
                <a:extLst>
                  <a:ext uri="{0D108BD9-81ED-4DB2-BD59-A6C34878D82A}">
                    <a16:rowId xmlns:a16="http://schemas.microsoft.com/office/drawing/2014/main" val="563743035"/>
                  </a:ext>
                </a:extLst>
              </a:tr>
              <a:tr h="816045">
                <a:tc>
                  <a:txBody>
                    <a:bodyPr/>
                    <a:lstStyle/>
                    <a:p>
                      <a:r>
                        <a:rPr lang="en-US" dirty="0"/>
                        <a:t>Time</a:t>
                      </a:r>
                    </a:p>
                  </a:txBody>
                  <a:tcPr/>
                </a:tc>
                <a:tc>
                  <a:txBody>
                    <a:bodyPr/>
                    <a:lstStyle/>
                    <a:p>
                      <a:endParaRPr lang="en-US"/>
                    </a:p>
                  </a:txBody>
                  <a:tcPr/>
                </a:tc>
                <a:tc>
                  <a:txBody>
                    <a:bodyPr/>
                    <a:lstStyle/>
                    <a:p>
                      <a:r>
                        <a:rPr lang="en-US" sz="2200" b="1" dirty="0"/>
                        <a:t>                     </a:t>
                      </a:r>
                      <a:endParaRPr lang="en-US" sz="4000" b="1" dirty="0"/>
                    </a:p>
                  </a:txBody>
                  <a:tcPr/>
                </a:tc>
                <a:extLst>
                  <a:ext uri="{0D108BD9-81ED-4DB2-BD59-A6C34878D82A}">
                    <a16:rowId xmlns:a16="http://schemas.microsoft.com/office/drawing/2014/main" val="2889997056"/>
                  </a:ext>
                </a:extLst>
              </a:tr>
            </a:tbl>
          </a:graphicData>
        </a:graphic>
      </p:graphicFrame>
      <p:pic>
        <p:nvPicPr>
          <p:cNvPr id="9" name="Graphic 7" descr="Checkmark with solid fill">
            <a:extLst>
              <a:ext uri="{FF2B5EF4-FFF2-40B4-BE49-F238E27FC236}">
                <a16:creationId xmlns:a16="http://schemas.microsoft.com/office/drawing/2014/main" id="{22FC2C85-9490-4B30-AE7A-D5B386F8B0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90992" y="3486106"/>
            <a:ext cx="590810" cy="559496"/>
          </a:xfrm>
          <a:prstGeom prst="rect">
            <a:avLst/>
          </a:prstGeom>
        </p:spPr>
      </p:pic>
      <p:pic>
        <p:nvPicPr>
          <p:cNvPr id="10" name="Graphic 7" descr="Checkmark with solid fill">
            <a:extLst>
              <a:ext uri="{FF2B5EF4-FFF2-40B4-BE49-F238E27FC236}">
                <a16:creationId xmlns:a16="http://schemas.microsoft.com/office/drawing/2014/main" id="{7029257F-53E6-4D28-9642-1D631320D4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69386" y="5038178"/>
            <a:ext cx="590810" cy="559496"/>
          </a:xfrm>
          <a:prstGeom prst="rect">
            <a:avLst/>
          </a:prstGeom>
        </p:spPr>
      </p:pic>
      <p:pic>
        <p:nvPicPr>
          <p:cNvPr id="11" name="Graphic 7" descr="Checkmark with solid fill">
            <a:extLst>
              <a:ext uri="{FF2B5EF4-FFF2-40B4-BE49-F238E27FC236}">
                <a16:creationId xmlns:a16="http://schemas.microsoft.com/office/drawing/2014/main" id="{3EA06381-0C74-4A6D-84F6-BA13FFCF9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90992" y="4262142"/>
            <a:ext cx="590810" cy="559496"/>
          </a:xfrm>
          <a:prstGeom prst="rect">
            <a:avLst/>
          </a:prstGeom>
        </p:spPr>
      </p:pic>
      <p:pic>
        <p:nvPicPr>
          <p:cNvPr id="12" name="Graphic 7" descr="Checkmark with solid fill">
            <a:extLst>
              <a:ext uri="{FF2B5EF4-FFF2-40B4-BE49-F238E27FC236}">
                <a16:creationId xmlns:a16="http://schemas.microsoft.com/office/drawing/2014/main" id="{D555964D-7442-4FEA-B7AD-A920A599C7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69386" y="2736201"/>
            <a:ext cx="590810" cy="559496"/>
          </a:xfrm>
          <a:prstGeom prst="rect">
            <a:avLst/>
          </a:prstGeom>
        </p:spPr>
      </p:pic>
      <p:pic>
        <p:nvPicPr>
          <p:cNvPr id="13" name="Graphic 7" descr="Checkmark with solid fill">
            <a:extLst>
              <a:ext uri="{FF2B5EF4-FFF2-40B4-BE49-F238E27FC236}">
                <a16:creationId xmlns:a16="http://schemas.microsoft.com/office/drawing/2014/main" id="{923D3125-4239-4187-840E-70A78303AA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08996" y="5009152"/>
            <a:ext cx="590810" cy="559496"/>
          </a:xfrm>
          <a:prstGeom prst="rect">
            <a:avLst/>
          </a:prstGeom>
        </p:spPr>
      </p:pic>
      <p:pic>
        <p:nvPicPr>
          <p:cNvPr id="14" name="Graphic 7" descr="Checkmark with solid fill">
            <a:extLst>
              <a:ext uri="{FF2B5EF4-FFF2-40B4-BE49-F238E27FC236}">
                <a16:creationId xmlns:a16="http://schemas.microsoft.com/office/drawing/2014/main" id="{8050D3C1-43C9-4D6A-90FD-ED2EBA57CF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08996" y="4203956"/>
            <a:ext cx="590810" cy="559496"/>
          </a:xfrm>
          <a:prstGeom prst="rect">
            <a:avLst/>
          </a:prstGeom>
        </p:spPr>
      </p:pic>
      <p:pic>
        <p:nvPicPr>
          <p:cNvPr id="15" name="Graphic 13" descr="Close with solid fill">
            <a:extLst>
              <a:ext uri="{FF2B5EF4-FFF2-40B4-BE49-F238E27FC236}">
                <a16:creationId xmlns:a16="http://schemas.microsoft.com/office/drawing/2014/main" id="{2BCFA0BC-9C7A-4616-AC21-67B0CB348B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93467" y="3451789"/>
            <a:ext cx="606339" cy="628129"/>
          </a:xfrm>
          <a:prstGeom prst="rect">
            <a:avLst/>
          </a:prstGeom>
        </p:spPr>
      </p:pic>
      <p:pic>
        <p:nvPicPr>
          <p:cNvPr id="16" name="Graphic 13" descr="Close with solid fill">
            <a:extLst>
              <a:ext uri="{FF2B5EF4-FFF2-40B4-BE49-F238E27FC236}">
                <a16:creationId xmlns:a16="http://schemas.microsoft.com/office/drawing/2014/main" id="{B889522C-6BAE-4D9B-B57B-897F1965F5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60257" y="2736201"/>
            <a:ext cx="606339" cy="628129"/>
          </a:xfrm>
          <a:prstGeom prst="rect">
            <a:avLst/>
          </a:prstGeom>
        </p:spPr>
      </p:pic>
      <p:sp>
        <p:nvSpPr>
          <p:cNvPr id="17" name="TextBox 16">
            <a:extLst>
              <a:ext uri="{FF2B5EF4-FFF2-40B4-BE49-F238E27FC236}">
                <a16:creationId xmlns:a16="http://schemas.microsoft.com/office/drawing/2014/main" id="{33EAE366-750E-4EBE-846E-2B69FCD05923}"/>
              </a:ext>
            </a:extLst>
          </p:cNvPr>
          <p:cNvSpPr txBox="1"/>
          <p:nvPr/>
        </p:nvSpPr>
        <p:spPr>
          <a:xfrm>
            <a:off x="6281802" y="5032105"/>
            <a:ext cx="257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a:t>
            </a:r>
          </a:p>
        </p:txBody>
      </p:sp>
      <p:sp>
        <p:nvSpPr>
          <p:cNvPr id="18" name="TextBox 17">
            <a:extLst>
              <a:ext uri="{FF2B5EF4-FFF2-40B4-BE49-F238E27FC236}">
                <a16:creationId xmlns:a16="http://schemas.microsoft.com/office/drawing/2014/main" id="{A2474A13-D5FD-4A60-91C7-2D93E2D81294}"/>
              </a:ext>
            </a:extLst>
          </p:cNvPr>
          <p:cNvSpPr txBox="1"/>
          <p:nvPr/>
        </p:nvSpPr>
        <p:spPr>
          <a:xfrm>
            <a:off x="975027" y="5911876"/>
            <a:ext cx="100107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More than 50% of the total face-to-face time must be spent in counseling and/or coordination of care.</a:t>
            </a:r>
          </a:p>
        </p:txBody>
      </p:sp>
      <p:pic>
        <p:nvPicPr>
          <p:cNvPr id="7" name="Audio 6">
            <a:hlinkClick r:id="" action="ppaction://media"/>
            <a:extLst>
              <a:ext uri="{FF2B5EF4-FFF2-40B4-BE49-F238E27FC236}">
                <a16:creationId xmlns:a16="http://schemas.microsoft.com/office/drawing/2014/main" id="{6257CAE4-43FE-4679-901E-66901121C8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252642"/>
      </p:ext>
    </p:extLst>
  </p:cSld>
  <p:clrMapOvr>
    <a:masterClrMapping/>
  </p:clrMapOvr>
  <mc:AlternateContent xmlns:mc="http://schemas.openxmlformats.org/markup-compatibility/2006" xmlns:p14="http://schemas.microsoft.com/office/powerpoint/2010/main">
    <mc:Choice Requires="p14">
      <p:transition spd="slow" p14:dur="2000" advTm="64724"/>
    </mc:Choice>
    <mc:Fallback xmlns="">
      <p:transition spd="slow" advTm="64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4A9A-2B79-AB4D-88CF-5DB90A2A08C7}"/>
              </a:ext>
            </a:extLst>
          </p:cNvPr>
          <p:cNvSpPr>
            <a:spLocks noGrp="1"/>
          </p:cNvSpPr>
          <p:nvPr>
            <p:ph type="title"/>
          </p:nvPr>
        </p:nvSpPr>
        <p:spPr/>
        <p:txBody>
          <a:bodyPr>
            <a:normAutofit/>
          </a:bodyPr>
          <a:lstStyle/>
          <a:p>
            <a:r>
              <a:rPr lang="en-US" dirty="0"/>
              <a:t>Using Time</a:t>
            </a:r>
          </a:p>
        </p:txBody>
      </p:sp>
      <p:sp>
        <p:nvSpPr>
          <p:cNvPr id="5" name="Content Placeholder 4">
            <a:extLst>
              <a:ext uri="{FF2B5EF4-FFF2-40B4-BE49-F238E27FC236}">
                <a16:creationId xmlns:a16="http://schemas.microsoft.com/office/drawing/2014/main" id="{D60EC8F8-23E1-6D47-A743-2CBFEAC4891B}"/>
              </a:ext>
            </a:extLst>
          </p:cNvPr>
          <p:cNvSpPr>
            <a:spLocks noGrp="1"/>
          </p:cNvSpPr>
          <p:nvPr>
            <p:ph idx="1"/>
          </p:nvPr>
        </p:nvSpPr>
        <p:spPr/>
        <p:txBody>
          <a:bodyPr vert="horz" lIns="91440" tIns="45720" rIns="91440" bIns="45720" rtlCol="0" anchor="t">
            <a:normAutofit/>
          </a:bodyPr>
          <a:lstStyle/>
          <a:p>
            <a:r>
              <a:rPr lang="en-US" sz="1800" dirty="0">
                <a:cs typeface="Calibri"/>
              </a:rPr>
              <a:t>Total time includes both the total face-to-face and non-face-to-face time spent on the date of the patient encounter by the physicians and other qualified health professionals</a:t>
            </a:r>
          </a:p>
          <a:p>
            <a:r>
              <a:rPr lang="en-US" sz="1800" dirty="0">
                <a:cs typeface="Calibri"/>
              </a:rPr>
              <a:t>The requirement that 50% of the total time be spent providing counseling and/or coordination of care </a:t>
            </a:r>
            <a:r>
              <a:rPr lang="en-US" sz="1800" u="sng" dirty="0">
                <a:cs typeface="Calibri"/>
              </a:rPr>
              <a:t>no longer applies beginning in 2021</a:t>
            </a:r>
          </a:p>
          <a:p>
            <a:r>
              <a:rPr lang="en-US" sz="1800" dirty="0">
                <a:cs typeface="Calibri"/>
              </a:rPr>
              <a:t>These activities count toward time,</a:t>
            </a:r>
            <a:r>
              <a:rPr lang="en-US" sz="1800" b="1" dirty="0">
                <a:cs typeface="Calibri"/>
              </a:rPr>
              <a:t> if they are performed on the day of the visit</a:t>
            </a:r>
            <a:r>
              <a:rPr lang="en-US" sz="1800" dirty="0">
                <a:cs typeface="Calibri"/>
              </a:rPr>
              <a:t>:</a:t>
            </a:r>
          </a:p>
          <a:p>
            <a:pPr lvl="1"/>
            <a:r>
              <a:rPr lang="en-US" sz="1800" dirty="0">
                <a:cs typeface="Calibri"/>
              </a:rPr>
              <a:t>preparing to see the patient (reviewing tests, etc.)</a:t>
            </a:r>
          </a:p>
          <a:p>
            <a:pPr lvl="1"/>
            <a:r>
              <a:rPr lang="en-US" sz="1800" dirty="0">
                <a:ea typeface="+mn-lt"/>
                <a:cs typeface="+mn-lt"/>
              </a:rPr>
              <a:t>obtaining and/or reviewing separately obtained history</a:t>
            </a:r>
            <a:endParaRPr lang="en-US" sz="1800" dirty="0">
              <a:cs typeface="Calibri"/>
            </a:endParaRPr>
          </a:p>
          <a:p>
            <a:pPr lvl="1"/>
            <a:r>
              <a:rPr lang="en-US" sz="1800" dirty="0">
                <a:ea typeface="+mn-lt"/>
                <a:cs typeface="+mn-lt"/>
              </a:rPr>
              <a:t>performing a medically appropriate examination and/or evaluation</a:t>
            </a:r>
            <a:endParaRPr lang="en-US" sz="1800" dirty="0">
              <a:cs typeface="Calibri"/>
            </a:endParaRPr>
          </a:p>
          <a:p>
            <a:pPr lvl="1"/>
            <a:r>
              <a:rPr lang="en-US" sz="1800" dirty="0">
                <a:ea typeface="+mn-lt"/>
                <a:cs typeface="+mn-lt"/>
              </a:rPr>
              <a:t>counseling and educating the patient/family/caregiver</a:t>
            </a:r>
            <a:endParaRPr lang="en-US" sz="1800" dirty="0">
              <a:cs typeface="Calibri"/>
            </a:endParaRPr>
          </a:p>
          <a:p>
            <a:pPr lvl="1"/>
            <a:r>
              <a:rPr lang="en-US" sz="1800" dirty="0">
                <a:ea typeface="+mn-lt"/>
                <a:cs typeface="+mn-lt"/>
              </a:rPr>
              <a:t>ordering medications, tests, or procedures</a:t>
            </a:r>
            <a:endParaRPr lang="en-US" sz="1800" dirty="0">
              <a:cs typeface="Calibri"/>
            </a:endParaRPr>
          </a:p>
          <a:p>
            <a:pPr lvl="1"/>
            <a:r>
              <a:rPr lang="en-US" sz="1800" dirty="0">
                <a:ea typeface="+mn-lt"/>
                <a:cs typeface="+mn-lt"/>
              </a:rPr>
              <a:t>referring and communicating with other health care professionals (when not separately reported)</a:t>
            </a:r>
            <a:endParaRPr lang="en-US" sz="1800" dirty="0">
              <a:cs typeface="Calibri"/>
            </a:endParaRPr>
          </a:p>
          <a:p>
            <a:pPr lvl="1"/>
            <a:r>
              <a:rPr lang="en-US" sz="1800" dirty="0">
                <a:ea typeface="+mn-lt"/>
                <a:cs typeface="+mn-lt"/>
              </a:rPr>
              <a:t>documenting clinical information in the electronic or other health record</a:t>
            </a:r>
            <a:endParaRPr lang="en-US" sz="1800" dirty="0">
              <a:cs typeface="Calibri"/>
            </a:endParaRPr>
          </a:p>
          <a:p>
            <a:pPr lvl="1"/>
            <a:r>
              <a:rPr lang="en-US" sz="1800" dirty="0">
                <a:ea typeface="+mn-lt"/>
                <a:cs typeface="+mn-lt"/>
              </a:rPr>
              <a:t>independently interpreting results (not separately reported) and communicating results to the patient/family/caregiver</a:t>
            </a:r>
            <a:endParaRPr lang="en-US" sz="1800" dirty="0">
              <a:cs typeface="Calibri"/>
            </a:endParaRPr>
          </a:p>
          <a:p>
            <a:pPr lvl="1"/>
            <a:r>
              <a:rPr lang="en-US" sz="1800" dirty="0">
                <a:ea typeface="+mn-lt"/>
                <a:cs typeface="+mn-lt"/>
              </a:rPr>
              <a:t>coordinating care (not separately reported)</a:t>
            </a:r>
            <a:endParaRPr lang="en-US" sz="1800" dirty="0">
              <a:cs typeface="Calibri"/>
            </a:endParaRPr>
          </a:p>
          <a:p>
            <a:endParaRPr lang="en-US" dirty="0"/>
          </a:p>
        </p:txBody>
      </p:sp>
      <p:sp>
        <p:nvSpPr>
          <p:cNvPr id="4" name="Slide Number Placeholder 3">
            <a:extLst>
              <a:ext uri="{FF2B5EF4-FFF2-40B4-BE49-F238E27FC236}">
                <a16:creationId xmlns:a16="http://schemas.microsoft.com/office/drawing/2014/main" id="{372FE218-948B-6D4D-9C94-89AF7A15E7DB}"/>
              </a:ext>
            </a:extLst>
          </p:cNvPr>
          <p:cNvSpPr>
            <a:spLocks noGrp="1"/>
          </p:cNvSpPr>
          <p:nvPr>
            <p:ph type="sldNum" sz="quarter" idx="10"/>
          </p:nvPr>
        </p:nvSpPr>
        <p:spPr/>
        <p:txBody>
          <a:bodyPr/>
          <a:lstStyle/>
          <a:p>
            <a:fld id="{461711D5-349D-4847-A71F-DCB6A6FF38BF}" type="slidenum">
              <a:rPr lang="en-US" smtClean="0"/>
              <a:pPr/>
              <a:t>4</a:t>
            </a:fld>
            <a:endParaRPr lang="en-US"/>
          </a:p>
        </p:txBody>
      </p:sp>
      <p:pic>
        <p:nvPicPr>
          <p:cNvPr id="3" name="Audio 2">
            <a:hlinkClick r:id="" action="ppaction://media"/>
            <a:extLst>
              <a:ext uri="{FF2B5EF4-FFF2-40B4-BE49-F238E27FC236}">
                <a16:creationId xmlns:a16="http://schemas.microsoft.com/office/drawing/2014/main" id="{ECB3C7F8-C2F3-41B2-83B3-CD771B39A6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3478782"/>
      </p:ext>
    </p:extLst>
  </p:cSld>
  <p:clrMapOvr>
    <a:masterClrMapping/>
  </p:clrMapOvr>
  <mc:AlternateContent xmlns:mc="http://schemas.openxmlformats.org/markup-compatibility/2006" xmlns:p14="http://schemas.microsoft.com/office/powerpoint/2010/main">
    <mc:Choice Requires="p14">
      <p:transition spd="slow" p14:dur="2000" advTm="74131"/>
    </mc:Choice>
    <mc:Fallback xmlns="">
      <p:transition spd="slow" advTm="7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446B9B-BD6E-EB49-8C64-9FE61C904F34}"/>
              </a:ext>
            </a:extLst>
          </p:cNvPr>
          <p:cNvSpPr>
            <a:spLocks noGrp="1"/>
          </p:cNvSpPr>
          <p:nvPr>
            <p:ph type="sldNum" sz="quarter" idx="10"/>
          </p:nvPr>
        </p:nvSpPr>
        <p:spPr/>
        <p:txBody>
          <a:bodyPr/>
          <a:lstStyle/>
          <a:p>
            <a:fld id="{461711D5-349D-4847-A71F-DCB6A6FF38BF}" type="slidenum">
              <a:rPr lang="en-US" smtClean="0"/>
              <a:pPr/>
              <a:t>5</a:t>
            </a:fld>
            <a:endParaRPr lang="en-US"/>
          </a:p>
        </p:txBody>
      </p:sp>
      <p:graphicFrame>
        <p:nvGraphicFramePr>
          <p:cNvPr id="10" name="Table 10">
            <a:extLst>
              <a:ext uri="{FF2B5EF4-FFF2-40B4-BE49-F238E27FC236}">
                <a16:creationId xmlns:a16="http://schemas.microsoft.com/office/drawing/2014/main" id="{D3CE939F-0D97-460D-BBE9-BCFEAEF4B598}"/>
              </a:ext>
            </a:extLst>
          </p:cNvPr>
          <p:cNvGraphicFramePr>
            <a:graphicFrameLocks noGrp="1"/>
          </p:cNvGraphicFramePr>
          <p:nvPr>
            <p:extLst>
              <p:ext uri="{D42A27DB-BD31-4B8C-83A1-F6EECF244321}">
                <p14:modId xmlns:p14="http://schemas.microsoft.com/office/powerpoint/2010/main" val="447458958"/>
              </p:ext>
            </p:extLst>
          </p:nvPr>
        </p:nvGraphicFramePr>
        <p:xfrm>
          <a:off x="952500" y="952499"/>
          <a:ext cx="10626792" cy="4575648"/>
        </p:xfrm>
        <a:graphic>
          <a:graphicData uri="http://schemas.openxmlformats.org/drawingml/2006/table">
            <a:tbl>
              <a:tblPr firstRow="1" bandRow="1">
                <a:tableStyleId>{5C22544A-7EE6-4342-B048-85BDC9FD1C3A}</a:tableStyleId>
              </a:tblPr>
              <a:tblGrid>
                <a:gridCol w="10626792">
                  <a:extLst>
                    <a:ext uri="{9D8B030D-6E8A-4147-A177-3AD203B41FA5}">
                      <a16:colId xmlns:a16="http://schemas.microsoft.com/office/drawing/2014/main" val="963861218"/>
                    </a:ext>
                  </a:extLst>
                </a:gridCol>
              </a:tblGrid>
              <a:tr h="1143912">
                <a:tc>
                  <a:txBody>
                    <a:bodyPr/>
                    <a:lstStyle/>
                    <a:p>
                      <a:pPr lvl="0" algn="ctr">
                        <a:buNone/>
                      </a:pPr>
                      <a:r>
                        <a:rPr lang="en-US" sz="3000" b="1" i="0" u="none" strike="noStrike" noProof="0" dirty="0">
                          <a:latin typeface="Calibri"/>
                        </a:rPr>
                        <a:t>Medical Decision Making</a:t>
                      </a:r>
                    </a:p>
                  </a:txBody>
                  <a:tcPr/>
                </a:tc>
                <a:extLst>
                  <a:ext uri="{0D108BD9-81ED-4DB2-BD59-A6C34878D82A}">
                    <a16:rowId xmlns:a16="http://schemas.microsoft.com/office/drawing/2014/main" val="3727844466"/>
                  </a:ext>
                </a:extLst>
              </a:tr>
              <a:tr h="1143912">
                <a:tc>
                  <a:txBody>
                    <a:bodyPr/>
                    <a:lstStyle/>
                    <a:p>
                      <a:pPr lvl="0">
                        <a:buNone/>
                      </a:pPr>
                      <a:r>
                        <a:rPr lang="en-US" sz="1900" b="0" i="0" u="none" strike="noStrike" noProof="0">
                          <a:latin typeface="Calibri"/>
                        </a:rPr>
                        <a:t>Number and Complexity of Problems Addressed at the Encounter</a:t>
                      </a:r>
                      <a:endParaRPr lang="en-US" sz="1900" b="0"/>
                    </a:p>
                  </a:txBody>
                  <a:tcPr/>
                </a:tc>
                <a:extLst>
                  <a:ext uri="{0D108BD9-81ED-4DB2-BD59-A6C34878D82A}">
                    <a16:rowId xmlns:a16="http://schemas.microsoft.com/office/drawing/2014/main" val="2126204955"/>
                  </a:ext>
                </a:extLst>
              </a:tr>
              <a:tr h="1143912">
                <a:tc>
                  <a:txBody>
                    <a:bodyPr/>
                    <a:lstStyle/>
                    <a:p>
                      <a:pPr lvl="0">
                        <a:buNone/>
                      </a:pPr>
                      <a:r>
                        <a:rPr lang="en-US" sz="1900" b="0" i="0" u="none" strike="noStrike" noProof="0">
                          <a:latin typeface="Calibri"/>
                        </a:rPr>
                        <a:t>Amount and/or Complexity of Data to be Reviewed and Analyzed</a:t>
                      </a:r>
                      <a:endParaRPr lang="en-US" sz="1900"/>
                    </a:p>
                  </a:txBody>
                  <a:tcPr/>
                </a:tc>
                <a:extLst>
                  <a:ext uri="{0D108BD9-81ED-4DB2-BD59-A6C34878D82A}">
                    <a16:rowId xmlns:a16="http://schemas.microsoft.com/office/drawing/2014/main" val="2477394985"/>
                  </a:ext>
                </a:extLst>
              </a:tr>
              <a:tr h="1143912">
                <a:tc>
                  <a:txBody>
                    <a:bodyPr/>
                    <a:lstStyle/>
                    <a:p>
                      <a:pPr lvl="0">
                        <a:buNone/>
                      </a:pPr>
                      <a:r>
                        <a:rPr lang="en-US" sz="1900" b="0" i="0" u="none" strike="noStrike" noProof="0" dirty="0">
                          <a:latin typeface="Calibri"/>
                        </a:rPr>
                        <a:t>Risk of Complications and/or Morbidity or Mortality of Patient Management</a:t>
                      </a:r>
                    </a:p>
                  </a:txBody>
                  <a:tcPr/>
                </a:tc>
                <a:extLst>
                  <a:ext uri="{0D108BD9-81ED-4DB2-BD59-A6C34878D82A}">
                    <a16:rowId xmlns:a16="http://schemas.microsoft.com/office/drawing/2014/main" val="240427290"/>
                  </a:ext>
                </a:extLst>
              </a:tr>
            </a:tbl>
          </a:graphicData>
        </a:graphic>
      </p:graphicFrame>
      <p:sp>
        <p:nvSpPr>
          <p:cNvPr id="13" name="TextBox 12">
            <a:extLst>
              <a:ext uri="{FF2B5EF4-FFF2-40B4-BE49-F238E27FC236}">
                <a16:creationId xmlns:a16="http://schemas.microsoft.com/office/drawing/2014/main" id="{9A2E12F9-D6DB-4344-9D06-19938BC0C835}"/>
              </a:ext>
            </a:extLst>
          </p:cNvPr>
          <p:cNvSpPr txBox="1"/>
          <p:nvPr/>
        </p:nvSpPr>
        <p:spPr>
          <a:xfrm>
            <a:off x="523374" y="6468979"/>
            <a:ext cx="37959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 2020 American Medical Association. All rights reserved</a:t>
            </a:r>
          </a:p>
        </p:txBody>
      </p:sp>
      <p:pic>
        <p:nvPicPr>
          <p:cNvPr id="2" name="Audio 1">
            <a:hlinkClick r:id="" action="ppaction://media"/>
            <a:extLst>
              <a:ext uri="{FF2B5EF4-FFF2-40B4-BE49-F238E27FC236}">
                <a16:creationId xmlns:a16="http://schemas.microsoft.com/office/drawing/2014/main" id="{4EAA3BA4-D989-4E01-8CC0-3966A29B65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72013259"/>
      </p:ext>
    </p:extLst>
  </p:cSld>
  <p:clrMapOvr>
    <a:masterClrMapping/>
  </p:clrMapOvr>
  <mc:AlternateContent xmlns:mc="http://schemas.openxmlformats.org/markup-compatibility/2006" xmlns:p14="http://schemas.microsoft.com/office/powerpoint/2010/main">
    <mc:Choice Requires="p14">
      <p:transition spd="slow" p14:dur="2000" advTm="54679"/>
    </mc:Choice>
    <mc:Fallback xmlns="">
      <p:transition spd="slow" advTm="54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FBA50-8C1B-694B-82CF-0CAC9A398324}"/>
              </a:ext>
            </a:extLst>
          </p:cNvPr>
          <p:cNvSpPr>
            <a:spLocks noGrp="1"/>
          </p:cNvSpPr>
          <p:nvPr>
            <p:ph type="ctrTitle"/>
          </p:nvPr>
        </p:nvSpPr>
        <p:spPr/>
        <p:txBody>
          <a:bodyPr/>
          <a:lstStyle/>
          <a:p>
            <a:r>
              <a:rPr lang="en-US" dirty="0">
                <a:ea typeface="+mj-lt"/>
                <a:cs typeface="+mj-lt"/>
              </a:rPr>
              <a:t>Selecting the Appropriate Level for Office E/M Services</a:t>
            </a:r>
            <a:endParaRPr lang="en-US" dirty="0"/>
          </a:p>
        </p:txBody>
      </p:sp>
      <p:sp>
        <p:nvSpPr>
          <p:cNvPr id="3" name="Slide Number Placeholder 2">
            <a:extLst>
              <a:ext uri="{FF2B5EF4-FFF2-40B4-BE49-F238E27FC236}">
                <a16:creationId xmlns:a16="http://schemas.microsoft.com/office/drawing/2014/main" id="{4887527B-B8B3-6F4F-8549-E092D5F340B0}"/>
              </a:ext>
            </a:extLst>
          </p:cNvPr>
          <p:cNvSpPr>
            <a:spLocks noGrp="1"/>
          </p:cNvSpPr>
          <p:nvPr>
            <p:ph type="sldNum" sz="quarter" idx="4294967295"/>
          </p:nvPr>
        </p:nvSpPr>
        <p:spPr>
          <a:xfrm>
            <a:off x="9005888" y="6391275"/>
            <a:ext cx="3186112" cy="274638"/>
          </a:xfrm>
        </p:spPr>
        <p:txBody>
          <a:bodyPr/>
          <a:lstStyle/>
          <a:p>
            <a:fld id="{461711D5-349D-4847-A71F-DCB6A6FF38BF}" type="slidenum">
              <a:rPr lang="en-US" smtClean="0"/>
              <a:pPr/>
              <a:t>6</a:t>
            </a:fld>
            <a:endParaRPr lang="en-US"/>
          </a:p>
        </p:txBody>
      </p:sp>
      <p:pic>
        <p:nvPicPr>
          <p:cNvPr id="2" name="Audio 1">
            <a:hlinkClick r:id="" action="ppaction://media"/>
            <a:extLst>
              <a:ext uri="{FF2B5EF4-FFF2-40B4-BE49-F238E27FC236}">
                <a16:creationId xmlns:a16="http://schemas.microsoft.com/office/drawing/2014/main" id="{5223AFBB-6F78-44BF-8653-63C115B9B6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82122792"/>
      </p:ext>
    </p:extLst>
  </p:cSld>
  <p:clrMapOvr>
    <a:masterClrMapping/>
  </p:clrMapOvr>
  <mc:AlternateContent xmlns:mc="http://schemas.openxmlformats.org/markup-compatibility/2006" xmlns:p14="http://schemas.microsoft.com/office/powerpoint/2010/main">
    <mc:Choice Requires="p14">
      <p:transition spd="slow" p14:dur="2000" advTm="8993"/>
    </mc:Choice>
    <mc:Fallback xmlns="">
      <p:transition spd="slow" advTm="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61308" y="365126"/>
            <a:ext cx="10692492" cy="914399"/>
          </a:xfrm>
        </p:spPr>
        <p:txBody>
          <a:bodyPr anchor="ctr">
            <a:normAutofit/>
          </a:bodyPr>
          <a:lstStyle/>
          <a:p>
            <a:r>
              <a:rPr lang="en-US" dirty="0"/>
              <a:t>Code Selection Based on Medical Decision Making (MDM) or Time</a:t>
            </a:r>
            <a:endParaRPr lang="en-US" altLang="en-US" dirty="0"/>
          </a:p>
        </p:txBody>
      </p:sp>
      <p:sp>
        <p:nvSpPr>
          <p:cNvPr id="4" name="Slide Number Placeholder 3">
            <a:extLst>
              <a:ext uri="{FF2B5EF4-FFF2-40B4-BE49-F238E27FC236}">
                <a16:creationId xmlns:a16="http://schemas.microsoft.com/office/drawing/2014/main" id="{15879D04-126C-AC4D-867D-F3C56D5E4C69}"/>
              </a:ext>
            </a:extLst>
          </p:cNvPr>
          <p:cNvSpPr>
            <a:spLocks noGrp="1"/>
          </p:cNvSpPr>
          <p:nvPr>
            <p:ph type="sldNum" sz="quarter" idx="10"/>
          </p:nvPr>
        </p:nvSpPr>
        <p:spPr>
          <a:xfrm>
            <a:off x="8747759" y="6391656"/>
            <a:ext cx="3185161" cy="274320"/>
          </a:xfrm>
        </p:spPr>
        <p:txBody>
          <a:bodyPr anchor="b">
            <a:normAutofit/>
          </a:bodyPr>
          <a:lstStyle/>
          <a:p>
            <a:pPr>
              <a:spcAft>
                <a:spcPts val="600"/>
              </a:spcAft>
            </a:pPr>
            <a:fld id="{461711D5-349D-4847-A71F-DCB6A6FF38BF}" type="slidenum">
              <a:rPr lang="en-US" smtClean="0"/>
              <a:pPr>
                <a:spcAft>
                  <a:spcPts val="600"/>
                </a:spcAft>
              </a:pPr>
              <a:t>7</a:t>
            </a:fld>
            <a:endParaRPr lang="en-US"/>
          </a:p>
        </p:txBody>
      </p:sp>
      <p:graphicFrame>
        <p:nvGraphicFramePr>
          <p:cNvPr id="11" name="Table 3">
            <a:extLst>
              <a:ext uri="{FF2B5EF4-FFF2-40B4-BE49-F238E27FC236}">
                <a16:creationId xmlns:a16="http://schemas.microsoft.com/office/drawing/2014/main" id="{5CBF581D-579B-4817-ACEA-E90399F31A4B}"/>
              </a:ext>
            </a:extLst>
          </p:cNvPr>
          <p:cNvGraphicFramePr>
            <a:graphicFrameLocks noGrp="1"/>
          </p:cNvGraphicFramePr>
          <p:nvPr>
            <p:extLst>
              <p:ext uri="{D42A27DB-BD31-4B8C-83A1-F6EECF244321}">
                <p14:modId xmlns:p14="http://schemas.microsoft.com/office/powerpoint/2010/main" val="3483620946"/>
              </p:ext>
            </p:extLst>
          </p:nvPr>
        </p:nvGraphicFramePr>
        <p:xfrm>
          <a:off x="661308" y="1502229"/>
          <a:ext cx="11119756" cy="4645478"/>
        </p:xfrm>
        <a:graphic>
          <a:graphicData uri="http://schemas.openxmlformats.org/drawingml/2006/table">
            <a:tbl>
              <a:tblPr firstRow="1" bandRow="1">
                <a:tableStyleId>{5C22544A-7EE6-4342-B048-85BDC9FD1C3A}</a:tableStyleId>
              </a:tblPr>
              <a:tblGrid>
                <a:gridCol w="847846">
                  <a:extLst>
                    <a:ext uri="{9D8B030D-6E8A-4147-A177-3AD203B41FA5}">
                      <a16:colId xmlns:a16="http://schemas.microsoft.com/office/drawing/2014/main" val="3508778444"/>
                    </a:ext>
                  </a:extLst>
                </a:gridCol>
                <a:gridCol w="1009687">
                  <a:extLst>
                    <a:ext uri="{9D8B030D-6E8A-4147-A177-3AD203B41FA5}">
                      <a16:colId xmlns:a16="http://schemas.microsoft.com/office/drawing/2014/main" val="3609319437"/>
                    </a:ext>
                  </a:extLst>
                </a:gridCol>
                <a:gridCol w="1845310">
                  <a:extLst>
                    <a:ext uri="{9D8B030D-6E8A-4147-A177-3AD203B41FA5}">
                      <a16:colId xmlns:a16="http://schemas.microsoft.com/office/drawing/2014/main" val="244550035"/>
                    </a:ext>
                  </a:extLst>
                </a:gridCol>
                <a:gridCol w="1529887">
                  <a:extLst>
                    <a:ext uri="{9D8B030D-6E8A-4147-A177-3AD203B41FA5}">
                      <a16:colId xmlns:a16="http://schemas.microsoft.com/office/drawing/2014/main" val="3495869122"/>
                    </a:ext>
                  </a:extLst>
                </a:gridCol>
                <a:gridCol w="3252331">
                  <a:extLst>
                    <a:ext uri="{9D8B030D-6E8A-4147-A177-3AD203B41FA5}">
                      <a16:colId xmlns:a16="http://schemas.microsoft.com/office/drawing/2014/main" val="482626727"/>
                    </a:ext>
                  </a:extLst>
                </a:gridCol>
                <a:gridCol w="2634695">
                  <a:extLst>
                    <a:ext uri="{9D8B030D-6E8A-4147-A177-3AD203B41FA5}">
                      <a16:colId xmlns:a16="http://schemas.microsoft.com/office/drawing/2014/main" val="1217974143"/>
                    </a:ext>
                  </a:extLst>
                </a:gridCol>
              </a:tblGrid>
              <a:tr h="1562883">
                <a:tc>
                  <a:txBody>
                    <a:bodyPr/>
                    <a:lstStyle/>
                    <a:p>
                      <a:r>
                        <a:rPr lang="en-US" sz="1600" b="1" dirty="0"/>
                        <a:t>Code</a:t>
                      </a:r>
                    </a:p>
                  </a:txBody>
                  <a:tcPr marL="89954" marR="89954" marT="44977" marB="44977"/>
                </a:tc>
                <a:tc>
                  <a:txBody>
                    <a:bodyPr/>
                    <a:lstStyle/>
                    <a:p>
                      <a:r>
                        <a:rPr lang="en-US" sz="1600" b="1" dirty="0"/>
                        <a:t>Time</a:t>
                      </a:r>
                    </a:p>
                  </a:txBody>
                  <a:tcPr marL="89954" marR="89954" marT="44977" marB="44977"/>
                </a:tc>
                <a:tc>
                  <a:txBody>
                    <a:bodyPr/>
                    <a:lstStyle/>
                    <a:p>
                      <a:r>
                        <a:rPr lang="en-US" sz="1600" b="1" dirty="0"/>
                        <a:t>Level of MDM</a:t>
                      </a:r>
                    </a:p>
                  </a:txBody>
                  <a:tcPr marL="89954" marR="89954" marT="44977" marB="44977"/>
                </a:tc>
                <a:tc>
                  <a:txBody>
                    <a:bodyPr/>
                    <a:lstStyle/>
                    <a:p>
                      <a:pPr lvl="0">
                        <a:buNone/>
                      </a:pPr>
                      <a:r>
                        <a:rPr lang="en-US" sz="1600" b="1" i="0" u="none" strike="noStrike" noProof="0" dirty="0">
                          <a:latin typeface="Calibri"/>
                        </a:rPr>
                        <a:t>Number and Complexity of Problems Addressed</a:t>
                      </a:r>
                      <a:endParaRPr lang="en-US" sz="1600" b="1" dirty="0"/>
                    </a:p>
                  </a:txBody>
                  <a:tcPr marL="89954" marR="89954" marT="44977" marB="44977"/>
                </a:tc>
                <a:tc>
                  <a:txBody>
                    <a:bodyPr/>
                    <a:lstStyle/>
                    <a:p>
                      <a:pPr lvl="0">
                        <a:buNone/>
                      </a:pPr>
                      <a:r>
                        <a:rPr lang="en-US" sz="1600" b="1" i="0" u="none" strike="noStrike" noProof="0" dirty="0">
                          <a:latin typeface="Calibri"/>
                        </a:rPr>
                        <a:t>Amount and/or Complexity of Data to be Reviewed and Analyzed</a:t>
                      </a:r>
                      <a:endParaRPr lang="en-US" sz="1600" b="1" dirty="0"/>
                    </a:p>
                  </a:txBody>
                  <a:tcPr marL="89954" marR="89954" marT="44977" marB="44977"/>
                </a:tc>
                <a:tc>
                  <a:txBody>
                    <a:bodyPr/>
                    <a:lstStyle/>
                    <a:p>
                      <a:pPr lvl="0">
                        <a:buNone/>
                      </a:pPr>
                      <a:r>
                        <a:rPr lang="en-US" sz="1600" b="1" i="0" u="none" strike="noStrike" noProof="0" dirty="0">
                          <a:latin typeface="Calibri"/>
                        </a:rPr>
                        <a:t>Risk of Complications and/or Morbidity or Mortality of Patient Management</a:t>
                      </a:r>
                      <a:endParaRPr lang="en-US" sz="1600" b="1" dirty="0"/>
                    </a:p>
                  </a:txBody>
                  <a:tcPr marL="89954" marR="89954" marT="44977" marB="44977"/>
                </a:tc>
                <a:extLst>
                  <a:ext uri="{0D108BD9-81ED-4DB2-BD59-A6C34878D82A}">
                    <a16:rowId xmlns:a16="http://schemas.microsoft.com/office/drawing/2014/main" val="3707102253"/>
                  </a:ext>
                </a:extLst>
              </a:tr>
              <a:tr h="1692405">
                <a:tc>
                  <a:txBody>
                    <a:bodyPr/>
                    <a:lstStyle/>
                    <a:p>
                      <a:r>
                        <a:rPr lang="en-US" sz="1300" dirty="0"/>
                        <a:t>99211</a:t>
                      </a:r>
                    </a:p>
                  </a:txBody>
                  <a:tcPr marL="89954" marR="89954" marT="44977" marB="44977"/>
                </a:tc>
                <a:tc>
                  <a:txBody>
                    <a:bodyPr/>
                    <a:lstStyle/>
                    <a:p>
                      <a:r>
                        <a:rPr lang="en-US" sz="1300" dirty="0"/>
                        <a:t>N/A</a:t>
                      </a:r>
                    </a:p>
                  </a:txBody>
                  <a:tcPr marL="89954" marR="89954" marT="44977" marB="44977"/>
                </a:tc>
                <a:tc>
                  <a:txBody>
                    <a:bodyPr/>
                    <a:lstStyle/>
                    <a:p>
                      <a:r>
                        <a:rPr lang="en-US" sz="1300" dirty="0"/>
                        <a:t>N/A</a:t>
                      </a:r>
                    </a:p>
                  </a:txBody>
                  <a:tcPr marL="89954" marR="89954" marT="44977" marB="44977"/>
                </a:tc>
                <a:tc>
                  <a:txBody>
                    <a:bodyPr/>
                    <a:lstStyle/>
                    <a:p>
                      <a:r>
                        <a:rPr lang="en-US" sz="1300" dirty="0"/>
                        <a:t>Minimal</a:t>
                      </a:r>
                    </a:p>
                  </a:txBody>
                  <a:tcPr marL="89954" marR="89954" marT="44977" marB="44977"/>
                </a:tc>
                <a:tc>
                  <a:txBody>
                    <a:bodyPr/>
                    <a:lstStyle/>
                    <a:p>
                      <a:pPr lvl="0">
                        <a:buNone/>
                      </a:pPr>
                      <a:r>
                        <a:rPr lang="en-US" sz="1300" b="0" i="0" u="none" strike="noStrike" noProof="0" dirty="0">
                          <a:latin typeface="Calibri"/>
                        </a:rPr>
                        <a:t>Office or other outpatient visit for the E/M of an established patient, that may not require the presence of a physician or other qualified health care professional.</a:t>
                      </a:r>
                      <a:endParaRPr lang="en-US" sz="1300" dirty="0"/>
                    </a:p>
                  </a:txBody>
                  <a:tcPr marL="89954" marR="89954" marT="44977" marB="44977"/>
                </a:tc>
                <a:tc>
                  <a:txBody>
                    <a:bodyPr/>
                    <a:lstStyle/>
                    <a:p>
                      <a:r>
                        <a:rPr lang="en-US" sz="1300" dirty="0"/>
                        <a:t>N/A</a:t>
                      </a:r>
                    </a:p>
                  </a:txBody>
                  <a:tcPr marL="89954" marR="89954" marT="44977" marB="44977"/>
                </a:tc>
                <a:extLst>
                  <a:ext uri="{0D108BD9-81ED-4DB2-BD59-A6C34878D82A}">
                    <a16:rowId xmlns:a16="http://schemas.microsoft.com/office/drawing/2014/main" val="3125707368"/>
                  </a:ext>
                </a:extLst>
              </a:tr>
              <a:tr h="1390190">
                <a:tc>
                  <a:txBody>
                    <a:bodyPr/>
                    <a:lstStyle/>
                    <a:p>
                      <a:r>
                        <a:rPr lang="en-US" sz="1300" u="sng" dirty="0"/>
                        <a:t>99202</a:t>
                      </a:r>
                    </a:p>
                    <a:p>
                      <a:pPr lvl="0">
                        <a:buNone/>
                      </a:pPr>
                      <a:r>
                        <a:rPr lang="en-US" sz="1300" dirty="0"/>
                        <a:t>99212</a:t>
                      </a:r>
                    </a:p>
                  </a:txBody>
                  <a:tcPr marL="89954" marR="89954" marT="44977" marB="44977"/>
                </a:tc>
                <a:tc>
                  <a:txBody>
                    <a:bodyPr/>
                    <a:lstStyle/>
                    <a:p>
                      <a:r>
                        <a:rPr lang="en-US" sz="1300" u="none" dirty="0"/>
                        <a:t>15-29</a:t>
                      </a:r>
                      <a:r>
                        <a:rPr lang="en-US" sz="1300" u="sng" dirty="0"/>
                        <a:t> minutes</a:t>
                      </a:r>
                    </a:p>
                    <a:p>
                      <a:pPr lvl="0">
                        <a:buNone/>
                      </a:pPr>
                      <a:r>
                        <a:rPr lang="en-US" sz="1300" dirty="0"/>
                        <a:t>10-19 minutes </a:t>
                      </a:r>
                    </a:p>
                  </a:txBody>
                  <a:tcPr marL="89954" marR="89954" marT="44977" marB="44977"/>
                </a:tc>
                <a:tc>
                  <a:txBody>
                    <a:bodyPr/>
                    <a:lstStyle/>
                    <a:p>
                      <a:pPr lvl="0">
                        <a:buNone/>
                      </a:pPr>
                      <a:r>
                        <a:rPr lang="en-US" sz="1300" b="0" i="0" u="none" strike="noStrike" noProof="0" dirty="0">
                          <a:latin typeface="Calibri"/>
                        </a:rPr>
                        <a:t>Straightforward</a:t>
                      </a:r>
                      <a:endParaRPr lang="en-US" sz="1300" dirty="0"/>
                    </a:p>
                  </a:txBody>
                  <a:tcPr marL="89954" marR="89954" marT="44977" marB="44977"/>
                </a:tc>
                <a:tc>
                  <a:txBody>
                    <a:bodyPr/>
                    <a:lstStyle/>
                    <a:p>
                      <a:r>
                        <a:rPr lang="en-US" sz="1300" dirty="0"/>
                        <a:t>Minimal</a:t>
                      </a:r>
                    </a:p>
                    <a:p>
                      <a:endParaRPr lang="en-US" sz="1300" dirty="0"/>
                    </a:p>
                    <a:p>
                      <a:pPr marL="0" indent="0">
                        <a:buNone/>
                      </a:pPr>
                      <a:r>
                        <a:rPr lang="en-US" sz="1300" b="0" i="1" u="none" strike="noStrike" noProof="0" dirty="0">
                          <a:latin typeface="+mn-lt"/>
                        </a:rPr>
                        <a:t>1 self-limited or minor problem</a:t>
                      </a:r>
                      <a:endParaRPr lang="en-US" sz="1300" i="1" dirty="0"/>
                    </a:p>
                  </a:txBody>
                  <a:tcPr marL="89954" marR="89954" marT="44977" marB="44977"/>
                </a:tc>
                <a:tc>
                  <a:txBody>
                    <a:bodyPr/>
                    <a:lstStyle/>
                    <a:p>
                      <a:r>
                        <a:rPr lang="en-US" sz="1300" dirty="0"/>
                        <a:t>Minimal or none</a:t>
                      </a:r>
                    </a:p>
                  </a:txBody>
                  <a:tcPr marL="89954" marR="89954" marT="44977" marB="44977"/>
                </a:tc>
                <a:tc>
                  <a:txBody>
                    <a:bodyPr/>
                    <a:lstStyle/>
                    <a:p>
                      <a:pPr lvl="0">
                        <a:buNone/>
                      </a:pPr>
                      <a:r>
                        <a:rPr lang="en-US" sz="1300" b="0" i="0" u="none" strike="noStrike" noProof="0" dirty="0">
                          <a:latin typeface="Calibri"/>
                        </a:rPr>
                        <a:t>Minimal risk of morbidity from additional diagnostic testing or treatment</a:t>
                      </a:r>
                      <a:endParaRPr lang="en-US" sz="1300" dirty="0"/>
                    </a:p>
                  </a:txBody>
                  <a:tcPr marL="89954" marR="89954" marT="44977" marB="44977"/>
                </a:tc>
                <a:extLst>
                  <a:ext uri="{0D108BD9-81ED-4DB2-BD59-A6C34878D82A}">
                    <a16:rowId xmlns:a16="http://schemas.microsoft.com/office/drawing/2014/main" val="3392132893"/>
                  </a:ext>
                </a:extLst>
              </a:tr>
            </a:tbl>
          </a:graphicData>
        </a:graphic>
      </p:graphicFrame>
      <p:sp>
        <p:nvSpPr>
          <p:cNvPr id="2" name="TextBox 1">
            <a:extLst>
              <a:ext uri="{FF2B5EF4-FFF2-40B4-BE49-F238E27FC236}">
                <a16:creationId xmlns:a16="http://schemas.microsoft.com/office/drawing/2014/main" id="{5F32705F-D3F4-4D43-868B-1BC766B06816}"/>
              </a:ext>
            </a:extLst>
          </p:cNvPr>
          <p:cNvSpPr txBox="1"/>
          <p:nvPr/>
        </p:nvSpPr>
        <p:spPr>
          <a:xfrm>
            <a:off x="698740" y="6392173"/>
            <a:ext cx="101187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CPT is a registered trademark of the American Medical Association. Copyright 2019 American Medical Association. All rights reserved</a:t>
            </a:r>
            <a:endParaRPr lang="en-US" sz="1200"/>
          </a:p>
        </p:txBody>
      </p:sp>
      <p:pic>
        <p:nvPicPr>
          <p:cNvPr id="3" name="Audio 2">
            <a:hlinkClick r:id="" action="ppaction://media"/>
            <a:extLst>
              <a:ext uri="{FF2B5EF4-FFF2-40B4-BE49-F238E27FC236}">
                <a16:creationId xmlns:a16="http://schemas.microsoft.com/office/drawing/2014/main" id="{23E1019C-56E0-49DB-BE48-CCBEDAF01C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859"/>
    </mc:Choice>
    <mc:Fallback xmlns="">
      <p:transition spd="slow" advTm="83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D2F4B9-8619-6247-8D98-3E50342D2CDA}"/>
              </a:ext>
            </a:extLst>
          </p:cNvPr>
          <p:cNvSpPr>
            <a:spLocks noGrp="1"/>
          </p:cNvSpPr>
          <p:nvPr>
            <p:ph type="sldNum" sz="quarter" idx="10"/>
          </p:nvPr>
        </p:nvSpPr>
        <p:spPr>
          <a:xfrm>
            <a:off x="8747759" y="6391656"/>
            <a:ext cx="3185161" cy="274320"/>
          </a:xfrm>
        </p:spPr>
        <p:txBody>
          <a:bodyPr anchor="b">
            <a:normAutofit/>
          </a:bodyPr>
          <a:lstStyle/>
          <a:p>
            <a:pPr>
              <a:spcAft>
                <a:spcPts val="600"/>
              </a:spcAft>
            </a:pPr>
            <a:fld id="{461711D5-349D-4847-A71F-DCB6A6FF38BF}" type="slidenum">
              <a:rPr lang="en-US" smtClean="0"/>
              <a:pPr>
                <a:spcAft>
                  <a:spcPts val="600"/>
                </a:spcAft>
              </a:pPr>
              <a:t>8</a:t>
            </a:fld>
            <a:endParaRPr lang="en-US"/>
          </a:p>
        </p:txBody>
      </p:sp>
      <p:graphicFrame>
        <p:nvGraphicFramePr>
          <p:cNvPr id="5" name="Table 4">
            <a:extLst>
              <a:ext uri="{FF2B5EF4-FFF2-40B4-BE49-F238E27FC236}">
                <a16:creationId xmlns:a16="http://schemas.microsoft.com/office/drawing/2014/main" id="{4CD6C26D-A796-440D-8F3F-7E58C16B0FA2}"/>
              </a:ext>
            </a:extLst>
          </p:cNvPr>
          <p:cNvGraphicFramePr>
            <a:graphicFrameLocks noGrp="1"/>
          </p:cNvGraphicFramePr>
          <p:nvPr>
            <p:extLst>
              <p:ext uri="{D42A27DB-BD31-4B8C-83A1-F6EECF244321}">
                <p14:modId xmlns:p14="http://schemas.microsoft.com/office/powerpoint/2010/main" val="2106052562"/>
              </p:ext>
            </p:extLst>
          </p:nvPr>
        </p:nvGraphicFramePr>
        <p:xfrm>
          <a:off x="522514" y="318406"/>
          <a:ext cx="11487149" cy="5919108"/>
        </p:xfrm>
        <a:graphic>
          <a:graphicData uri="http://schemas.openxmlformats.org/drawingml/2006/table">
            <a:tbl>
              <a:tblPr firstRow="1" bandRow="1">
                <a:tableStyleId>{5C22544A-7EE6-4342-B048-85BDC9FD1C3A}</a:tableStyleId>
              </a:tblPr>
              <a:tblGrid>
                <a:gridCol w="887724">
                  <a:extLst>
                    <a:ext uri="{9D8B030D-6E8A-4147-A177-3AD203B41FA5}">
                      <a16:colId xmlns:a16="http://schemas.microsoft.com/office/drawing/2014/main" val="3508778444"/>
                    </a:ext>
                  </a:extLst>
                </a:gridCol>
                <a:gridCol w="1057177">
                  <a:extLst>
                    <a:ext uri="{9D8B030D-6E8A-4147-A177-3AD203B41FA5}">
                      <a16:colId xmlns:a16="http://schemas.microsoft.com/office/drawing/2014/main" val="3609319437"/>
                    </a:ext>
                  </a:extLst>
                </a:gridCol>
                <a:gridCol w="1173026">
                  <a:extLst>
                    <a:ext uri="{9D8B030D-6E8A-4147-A177-3AD203B41FA5}">
                      <a16:colId xmlns:a16="http://schemas.microsoft.com/office/drawing/2014/main" val="244550035"/>
                    </a:ext>
                  </a:extLst>
                </a:gridCol>
                <a:gridCol w="1996081">
                  <a:extLst>
                    <a:ext uri="{9D8B030D-6E8A-4147-A177-3AD203B41FA5}">
                      <a16:colId xmlns:a16="http://schemas.microsoft.com/office/drawing/2014/main" val="3495869122"/>
                    </a:ext>
                  </a:extLst>
                </a:gridCol>
                <a:gridCol w="3614524">
                  <a:extLst>
                    <a:ext uri="{9D8B030D-6E8A-4147-A177-3AD203B41FA5}">
                      <a16:colId xmlns:a16="http://schemas.microsoft.com/office/drawing/2014/main" val="482626727"/>
                    </a:ext>
                  </a:extLst>
                </a:gridCol>
                <a:gridCol w="2758617">
                  <a:extLst>
                    <a:ext uri="{9D8B030D-6E8A-4147-A177-3AD203B41FA5}">
                      <a16:colId xmlns:a16="http://schemas.microsoft.com/office/drawing/2014/main" val="1217974143"/>
                    </a:ext>
                  </a:extLst>
                </a:gridCol>
              </a:tblGrid>
              <a:tr h="1344239">
                <a:tc>
                  <a:txBody>
                    <a:bodyPr/>
                    <a:lstStyle/>
                    <a:p>
                      <a:r>
                        <a:rPr lang="en-US" sz="1600" b="1" dirty="0"/>
                        <a:t>Code</a:t>
                      </a:r>
                    </a:p>
                  </a:txBody>
                  <a:tcPr marL="91173" marR="91173" marT="45586" marB="45586"/>
                </a:tc>
                <a:tc>
                  <a:txBody>
                    <a:bodyPr/>
                    <a:lstStyle/>
                    <a:p>
                      <a:r>
                        <a:rPr lang="en-US" sz="1600" b="1" dirty="0"/>
                        <a:t>Time</a:t>
                      </a:r>
                    </a:p>
                  </a:txBody>
                  <a:tcPr marL="91173" marR="91173" marT="45586" marB="45586"/>
                </a:tc>
                <a:tc>
                  <a:txBody>
                    <a:bodyPr/>
                    <a:lstStyle/>
                    <a:p>
                      <a:r>
                        <a:rPr lang="en-US" sz="1600" b="1" dirty="0"/>
                        <a:t>Level of MDM</a:t>
                      </a:r>
                    </a:p>
                  </a:txBody>
                  <a:tcPr marL="91173" marR="91173" marT="45586" marB="45586"/>
                </a:tc>
                <a:tc>
                  <a:txBody>
                    <a:bodyPr/>
                    <a:lstStyle/>
                    <a:p>
                      <a:pPr lvl="0">
                        <a:buNone/>
                      </a:pPr>
                      <a:r>
                        <a:rPr lang="en-US" sz="1600" b="1" i="0" u="none" strike="noStrike" noProof="0" dirty="0">
                          <a:latin typeface="Calibri"/>
                        </a:rPr>
                        <a:t>Number and Complexity of Problems Addressed</a:t>
                      </a:r>
                      <a:endParaRPr lang="en-US" sz="1600" b="1" dirty="0"/>
                    </a:p>
                  </a:txBody>
                  <a:tcPr marL="91173" marR="91173" marT="45586" marB="45586"/>
                </a:tc>
                <a:tc>
                  <a:txBody>
                    <a:bodyPr/>
                    <a:lstStyle/>
                    <a:p>
                      <a:pPr lvl="0">
                        <a:buNone/>
                      </a:pPr>
                      <a:r>
                        <a:rPr lang="en-US" sz="1600" b="1" i="0" u="none" strike="noStrike" noProof="0" dirty="0">
                          <a:latin typeface="Calibri"/>
                        </a:rPr>
                        <a:t>Amount and/or Complexity of Data to be Reviewed and Analyzed</a:t>
                      </a:r>
                      <a:endParaRPr lang="en-US" sz="1600" b="1" dirty="0"/>
                    </a:p>
                  </a:txBody>
                  <a:tcPr marL="91173" marR="91173" marT="45586" marB="45586"/>
                </a:tc>
                <a:tc>
                  <a:txBody>
                    <a:bodyPr/>
                    <a:lstStyle/>
                    <a:p>
                      <a:pPr lvl="0">
                        <a:buNone/>
                      </a:pPr>
                      <a:r>
                        <a:rPr lang="en-US" sz="1600" b="1" i="0" u="none" strike="noStrike" noProof="0" dirty="0">
                          <a:latin typeface="Calibri"/>
                        </a:rPr>
                        <a:t>Risk of Complications and/or Morbidity or Mortality of Patient Management</a:t>
                      </a:r>
                      <a:endParaRPr lang="en-US" sz="1600" b="1" dirty="0"/>
                    </a:p>
                  </a:txBody>
                  <a:tcPr marL="91173" marR="91173" marT="45586" marB="45586"/>
                </a:tc>
                <a:extLst>
                  <a:ext uri="{0D108BD9-81ED-4DB2-BD59-A6C34878D82A}">
                    <a16:rowId xmlns:a16="http://schemas.microsoft.com/office/drawing/2014/main" val="3707102253"/>
                  </a:ext>
                </a:extLst>
              </a:tr>
              <a:tr h="4574869">
                <a:tc>
                  <a:txBody>
                    <a:bodyPr/>
                    <a:lstStyle/>
                    <a:p>
                      <a:r>
                        <a:rPr lang="en-US" sz="1300" u="sng" dirty="0"/>
                        <a:t>99203</a:t>
                      </a:r>
                    </a:p>
                    <a:p>
                      <a:pPr lvl="0">
                        <a:buNone/>
                      </a:pPr>
                      <a:r>
                        <a:rPr lang="en-US" sz="1300" dirty="0"/>
                        <a:t>99213</a:t>
                      </a:r>
                    </a:p>
                  </a:txBody>
                  <a:tcPr marL="91173" marR="91173" marT="45586" marB="45586"/>
                </a:tc>
                <a:tc>
                  <a:txBody>
                    <a:bodyPr/>
                    <a:lstStyle/>
                    <a:p>
                      <a:r>
                        <a:rPr lang="en-US" sz="1300" u="none" dirty="0"/>
                        <a:t>30-44</a:t>
                      </a:r>
                      <a:r>
                        <a:rPr lang="en-US" sz="1300" u="sng" dirty="0"/>
                        <a:t> minutes</a:t>
                      </a:r>
                    </a:p>
                    <a:p>
                      <a:pPr lvl="0">
                        <a:buNone/>
                      </a:pPr>
                      <a:r>
                        <a:rPr lang="en-US" sz="1300" dirty="0"/>
                        <a:t>20-29 minutes </a:t>
                      </a:r>
                    </a:p>
                  </a:txBody>
                  <a:tcPr marL="91173" marR="91173" marT="45586" marB="45586"/>
                </a:tc>
                <a:tc>
                  <a:txBody>
                    <a:bodyPr/>
                    <a:lstStyle/>
                    <a:p>
                      <a:r>
                        <a:rPr lang="en-US" sz="1300" dirty="0"/>
                        <a:t>Low</a:t>
                      </a:r>
                    </a:p>
                  </a:txBody>
                  <a:tcPr marL="91173" marR="91173" marT="45586" marB="45586"/>
                </a:tc>
                <a:tc>
                  <a:txBody>
                    <a:bodyPr/>
                    <a:lstStyle/>
                    <a:p>
                      <a:pPr lvl="0">
                        <a:buNone/>
                      </a:pPr>
                      <a:r>
                        <a:rPr lang="en-US" sz="1300" b="0" i="0" u="none" strike="noStrike" noProof="0" dirty="0">
                          <a:latin typeface="Calibri"/>
                        </a:rPr>
                        <a:t>Low </a:t>
                      </a:r>
                      <a:endParaRPr lang="en-US" sz="1300" dirty="0"/>
                    </a:p>
                    <a:p>
                      <a:pPr lvl="0">
                        <a:buNone/>
                      </a:pPr>
                      <a:endParaRPr lang="en-US" sz="1300" b="0" i="0" u="none" strike="noStrike" noProof="0" dirty="0">
                        <a:latin typeface="Calibri"/>
                      </a:endParaRPr>
                    </a:p>
                    <a:p>
                      <a:pPr lvl="0">
                        <a:buNone/>
                      </a:pPr>
                      <a:r>
                        <a:rPr lang="en-US" sz="1300" b="0" i="1" u="none" strike="noStrike" noProof="0" dirty="0">
                          <a:latin typeface="Calibri"/>
                        </a:rPr>
                        <a:t>2 or more self-limited or minor problems; or 1 stable chronic illness; or 1 acute, uncomplicated illness or injury</a:t>
                      </a:r>
                      <a:endParaRPr lang="en-US" sz="1300" i="1" dirty="0"/>
                    </a:p>
                  </a:txBody>
                  <a:tcPr marL="91173" marR="91173" marT="45586" marB="45586"/>
                </a:tc>
                <a:tc>
                  <a:txBody>
                    <a:bodyPr/>
                    <a:lstStyle/>
                    <a:p>
                      <a:pPr lvl="0">
                        <a:buNone/>
                      </a:pPr>
                      <a:r>
                        <a:rPr lang="en-US" sz="1300" b="0" i="0" u="none" strike="noStrike" noProof="0" dirty="0"/>
                        <a:t>Limited (Requirements of at least 1 of the 2 categories)</a:t>
                      </a:r>
                    </a:p>
                    <a:p>
                      <a:pPr lvl="0">
                        <a:buNone/>
                      </a:pPr>
                      <a:endParaRPr lang="en-US" sz="1300" b="0" i="0" u="none" strike="noStrike" noProof="0" dirty="0"/>
                    </a:p>
                    <a:p>
                      <a:pPr lvl="0">
                        <a:buNone/>
                      </a:pPr>
                      <a:r>
                        <a:rPr lang="en-US" sz="1300" b="1" i="0" u="none" strike="noStrike" noProof="0" dirty="0">
                          <a:latin typeface="Calibri"/>
                        </a:rPr>
                        <a:t>Category 1: Tests and documents</a:t>
                      </a:r>
                    </a:p>
                    <a:p>
                      <a:pPr marL="0" lvl="0" indent="0">
                        <a:buNone/>
                      </a:pPr>
                      <a:r>
                        <a:rPr lang="en-US" sz="1300" b="0" i="0" u="none" strike="noStrike" noProof="0" dirty="0"/>
                        <a:t>Any combination of 2 from the following:</a:t>
                      </a:r>
                      <a:endParaRPr lang="en-US" sz="1300" dirty="0"/>
                    </a:p>
                    <a:p>
                      <a:pPr marL="285750" lvl="0" indent="-285750">
                        <a:buFont typeface="Arial"/>
                        <a:buChar char="•"/>
                      </a:pPr>
                      <a:r>
                        <a:rPr lang="en-US" sz="1300" b="0" i="0" u="none" strike="noStrike" noProof="0" dirty="0">
                          <a:latin typeface="Calibri"/>
                        </a:rPr>
                        <a:t>Review of prior external note(s) from each unique source </a:t>
                      </a:r>
                      <a:endParaRPr lang="en-US" sz="1300" dirty="0"/>
                    </a:p>
                    <a:p>
                      <a:pPr marL="285750" lvl="0" indent="-285750">
                        <a:buFont typeface="Arial"/>
                        <a:buChar char="•"/>
                      </a:pPr>
                      <a:r>
                        <a:rPr lang="en-US" sz="1300" b="0" i="0" u="none" strike="noStrike" noProof="0" dirty="0">
                          <a:latin typeface="Calibri"/>
                        </a:rPr>
                        <a:t>Review of the result(s) of each unique test </a:t>
                      </a:r>
                      <a:endParaRPr lang="en-US" sz="1300" dirty="0"/>
                    </a:p>
                    <a:p>
                      <a:pPr marL="285750" lvl="0" indent="-285750">
                        <a:buFont typeface="Arial"/>
                        <a:buChar char="•"/>
                      </a:pPr>
                      <a:r>
                        <a:rPr lang="en-US" sz="1300" b="0" i="0" u="none" strike="noStrike" noProof="0" dirty="0">
                          <a:latin typeface="Calibri"/>
                        </a:rPr>
                        <a:t>Ordering of each unique test</a:t>
                      </a:r>
                      <a:endParaRPr lang="en-US" sz="1300" dirty="0"/>
                    </a:p>
                    <a:p>
                      <a:pPr lvl="0">
                        <a:buNone/>
                      </a:pPr>
                      <a:r>
                        <a:rPr lang="en-US" sz="1300" b="1" i="0" u="none" strike="noStrike" noProof="0" dirty="0"/>
                        <a:t>Category 2: Assessment requiring an independent historian(s)</a:t>
                      </a:r>
                    </a:p>
                    <a:p>
                      <a:pPr lvl="0">
                        <a:buNone/>
                      </a:pPr>
                      <a:r>
                        <a:rPr lang="en-US" sz="1300" b="0" i="0" u="none" strike="noStrike" noProof="0" dirty="0">
                          <a:latin typeface="Calibri"/>
                        </a:rPr>
                        <a:t>(For the categories of independent interpretation of tests and discussion of </a:t>
                      </a:r>
                      <a:r>
                        <a:rPr lang="en-US" sz="1300" b="0" i="0" u="none" strike="noStrike" noProof="0" dirty="0"/>
                        <a:t>management or test interpretation, see moderate or high)</a:t>
                      </a:r>
                      <a:endParaRPr lang="en-US" sz="1300" dirty="0"/>
                    </a:p>
                  </a:txBody>
                  <a:tcPr marL="91173" marR="91173" marT="45586" marB="45586"/>
                </a:tc>
                <a:tc>
                  <a:txBody>
                    <a:bodyPr/>
                    <a:lstStyle/>
                    <a:p>
                      <a:pPr lvl="0">
                        <a:buNone/>
                      </a:pPr>
                      <a:r>
                        <a:rPr lang="en-US" sz="1300" b="0" i="0" u="none" strike="noStrike" noProof="0" dirty="0">
                          <a:latin typeface="Calibri"/>
                        </a:rPr>
                        <a:t>Low risk of morbidity from additional diagnostic testing or treatment</a:t>
                      </a:r>
                      <a:endParaRPr lang="en-US" sz="1300" dirty="0"/>
                    </a:p>
                  </a:txBody>
                  <a:tcPr marL="91173" marR="91173" marT="45586" marB="45586"/>
                </a:tc>
                <a:extLst>
                  <a:ext uri="{0D108BD9-81ED-4DB2-BD59-A6C34878D82A}">
                    <a16:rowId xmlns:a16="http://schemas.microsoft.com/office/drawing/2014/main" val="3125707368"/>
                  </a:ext>
                </a:extLst>
              </a:tr>
            </a:tbl>
          </a:graphicData>
        </a:graphic>
      </p:graphicFrame>
      <p:sp>
        <p:nvSpPr>
          <p:cNvPr id="4" name="TextBox 3">
            <a:extLst>
              <a:ext uri="{FF2B5EF4-FFF2-40B4-BE49-F238E27FC236}">
                <a16:creationId xmlns:a16="http://schemas.microsoft.com/office/drawing/2014/main" id="{53B0292E-C7E5-4A38-9FD3-ADA4749E5476}"/>
              </a:ext>
            </a:extLst>
          </p:cNvPr>
          <p:cNvSpPr txBox="1"/>
          <p:nvPr/>
        </p:nvSpPr>
        <p:spPr>
          <a:xfrm>
            <a:off x="698740" y="6392173"/>
            <a:ext cx="101187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CPT is a registered trademark of the American Medical Association. Copyright 2019 American Medical Association. All rights reserved</a:t>
            </a:r>
            <a:endParaRPr lang="en-US" sz="1200"/>
          </a:p>
        </p:txBody>
      </p:sp>
      <p:pic>
        <p:nvPicPr>
          <p:cNvPr id="3" name="Audio 2">
            <a:hlinkClick r:id="" action="ppaction://media"/>
            <a:extLst>
              <a:ext uri="{FF2B5EF4-FFF2-40B4-BE49-F238E27FC236}">
                <a16:creationId xmlns:a16="http://schemas.microsoft.com/office/drawing/2014/main" id="{BF767368-A8FF-49FA-9D62-B6A64FED47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44350199"/>
      </p:ext>
    </p:extLst>
  </p:cSld>
  <p:clrMapOvr>
    <a:masterClrMapping/>
  </p:clrMapOvr>
  <mc:AlternateContent xmlns:mc="http://schemas.openxmlformats.org/markup-compatibility/2006" xmlns:p14="http://schemas.microsoft.com/office/powerpoint/2010/main">
    <mc:Choice Requires="p14">
      <p:transition spd="slow" p14:dur="2000" advTm="89708"/>
    </mc:Choice>
    <mc:Fallback xmlns="">
      <p:transition spd="slow" advTm="8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8892CF6B-FC32-436A-BEEA-54D878D35BB8}"/>
              </a:ext>
            </a:extLst>
          </p:cNvPr>
          <p:cNvSpPr>
            <a:spLocks noGrp="1"/>
          </p:cNvSpPr>
          <p:nvPr>
            <p:ph type="sldNum" sz="quarter" idx="10"/>
          </p:nvPr>
        </p:nvSpPr>
        <p:spPr>
          <a:xfrm>
            <a:off x="8747759" y="6391656"/>
            <a:ext cx="3185161" cy="274320"/>
          </a:xfrm>
        </p:spPr>
        <p:txBody>
          <a:bodyPr/>
          <a:lstStyle/>
          <a:p>
            <a:pPr>
              <a:spcAft>
                <a:spcPts val="600"/>
              </a:spcAft>
            </a:pPr>
            <a:fld id="{461711D5-349D-4847-A71F-DCB6A6FF38BF}" type="slidenum">
              <a:rPr lang="en-US" smtClean="0"/>
              <a:pPr>
                <a:spcAft>
                  <a:spcPts val="600"/>
                </a:spcAft>
              </a:pPr>
              <a:t>9</a:t>
            </a:fld>
            <a:endParaRPr lang="en-US"/>
          </a:p>
        </p:txBody>
      </p:sp>
      <p:graphicFrame>
        <p:nvGraphicFramePr>
          <p:cNvPr id="2" name="Table 1">
            <a:extLst>
              <a:ext uri="{FF2B5EF4-FFF2-40B4-BE49-F238E27FC236}">
                <a16:creationId xmlns:a16="http://schemas.microsoft.com/office/drawing/2014/main" id="{C468CF3A-2E8D-405A-8A28-476ED401C0AD}"/>
              </a:ext>
            </a:extLst>
          </p:cNvPr>
          <p:cNvGraphicFramePr>
            <a:graphicFrameLocks noGrp="1"/>
          </p:cNvGraphicFramePr>
          <p:nvPr>
            <p:extLst>
              <p:ext uri="{D42A27DB-BD31-4B8C-83A1-F6EECF244321}">
                <p14:modId xmlns:p14="http://schemas.microsoft.com/office/powerpoint/2010/main" val="734791356"/>
              </p:ext>
            </p:extLst>
          </p:nvPr>
        </p:nvGraphicFramePr>
        <p:xfrm>
          <a:off x="587830" y="192024"/>
          <a:ext cx="11345090" cy="6086311"/>
        </p:xfrm>
        <a:graphic>
          <a:graphicData uri="http://schemas.openxmlformats.org/drawingml/2006/table">
            <a:tbl>
              <a:tblPr firstRow="1" bandRow="1">
                <a:tableStyleId>{5C22544A-7EE6-4342-B048-85BDC9FD1C3A}</a:tableStyleId>
              </a:tblPr>
              <a:tblGrid>
                <a:gridCol w="792739">
                  <a:extLst>
                    <a:ext uri="{9D8B030D-6E8A-4147-A177-3AD203B41FA5}">
                      <a16:colId xmlns:a16="http://schemas.microsoft.com/office/drawing/2014/main" val="3508778444"/>
                    </a:ext>
                  </a:extLst>
                </a:gridCol>
                <a:gridCol w="944061">
                  <a:extLst>
                    <a:ext uri="{9D8B030D-6E8A-4147-A177-3AD203B41FA5}">
                      <a16:colId xmlns:a16="http://schemas.microsoft.com/office/drawing/2014/main" val="3609319437"/>
                    </a:ext>
                  </a:extLst>
                </a:gridCol>
                <a:gridCol w="1047515">
                  <a:extLst>
                    <a:ext uri="{9D8B030D-6E8A-4147-A177-3AD203B41FA5}">
                      <a16:colId xmlns:a16="http://schemas.microsoft.com/office/drawing/2014/main" val="244550035"/>
                    </a:ext>
                  </a:extLst>
                </a:gridCol>
                <a:gridCol w="2159264">
                  <a:extLst>
                    <a:ext uri="{9D8B030D-6E8A-4147-A177-3AD203B41FA5}">
                      <a16:colId xmlns:a16="http://schemas.microsoft.com/office/drawing/2014/main" val="3495869122"/>
                    </a:ext>
                  </a:extLst>
                </a:gridCol>
                <a:gridCol w="3734240">
                  <a:extLst>
                    <a:ext uri="{9D8B030D-6E8A-4147-A177-3AD203B41FA5}">
                      <a16:colId xmlns:a16="http://schemas.microsoft.com/office/drawing/2014/main" val="482626727"/>
                    </a:ext>
                  </a:extLst>
                </a:gridCol>
                <a:gridCol w="2667271">
                  <a:extLst>
                    <a:ext uri="{9D8B030D-6E8A-4147-A177-3AD203B41FA5}">
                      <a16:colId xmlns:a16="http://schemas.microsoft.com/office/drawing/2014/main" val="1217974143"/>
                    </a:ext>
                  </a:extLst>
                </a:gridCol>
              </a:tblGrid>
              <a:tr h="934797">
                <a:tc>
                  <a:txBody>
                    <a:bodyPr/>
                    <a:lstStyle/>
                    <a:p>
                      <a:r>
                        <a:rPr lang="en-US" sz="1600" b="1" dirty="0"/>
                        <a:t>Code</a:t>
                      </a:r>
                    </a:p>
                  </a:txBody>
                  <a:tcPr marL="81897" marR="81897" marT="40948" marB="40948"/>
                </a:tc>
                <a:tc>
                  <a:txBody>
                    <a:bodyPr/>
                    <a:lstStyle/>
                    <a:p>
                      <a:r>
                        <a:rPr lang="en-US" sz="1600" b="1" dirty="0"/>
                        <a:t>Time</a:t>
                      </a:r>
                    </a:p>
                  </a:txBody>
                  <a:tcPr marL="81897" marR="81897" marT="40948" marB="40948"/>
                </a:tc>
                <a:tc>
                  <a:txBody>
                    <a:bodyPr/>
                    <a:lstStyle/>
                    <a:p>
                      <a:r>
                        <a:rPr lang="en-US" sz="1600" b="1" dirty="0"/>
                        <a:t>Level of MDM</a:t>
                      </a:r>
                    </a:p>
                  </a:txBody>
                  <a:tcPr marL="81897" marR="81897" marT="40948" marB="40948"/>
                </a:tc>
                <a:tc>
                  <a:txBody>
                    <a:bodyPr/>
                    <a:lstStyle/>
                    <a:p>
                      <a:pPr lvl="0">
                        <a:buNone/>
                      </a:pPr>
                      <a:r>
                        <a:rPr lang="en-US" sz="1600" b="1" i="0" u="none" strike="noStrike" noProof="0" dirty="0">
                          <a:latin typeface="Calibri"/>
                        </a:rPr>
                        <a:t>Number and Complexity of Problems Addressed</a:t>
                      </a:r>
                      <a:endParaRPr lang="en-US" sz="1600" b="1" dirty="0"/>
                    </a:p>
                  </a:txBody>
                  <a:tcPr marL="81897" marR="81897" marT="40948" marB="40948"/>
                </a:tc>
                <a:tc>
                  <a:txBody>
                    <a:bodyPr/>
                    <a:lstStyle/>
                    <a:p>
                      <a:pPr lvl="0">
                        <a:buNone/>
                      </a:pPr>
                      <a:r>
                        <a:rPr lang="en-US" sz="1600" b="1" i="0" u="none" strike="noStrike" noProof="0" dirty="0">
                          <a:latin typeface="Calibri"/>
                        </a:rPr>
                        <a:t>Amount and/or Complexity of Data to be Reviewed and Analyzed</a:t>
                      </a:r>
                      <a:endParaRPr lang="en-US" sz="1600" b="1" dirty="0"/>
                    </a:p>
                  </a:txBody>
                  <a:tcPr marL="81897" marR="81897" marT="40948" marB="40948"/>
                </a:tc>
                <a:tc>
                  <a:txBody>
                    <a:bodyPr/>
                    <a:lstStyle/>
                    <a:p>
                      <a:pPr lvl="0">
                        <a:buNone/>
                      </a:pPr>
                      <a:r>
                        <a:rPr lang="en-US" sz="1600" b="1" i="0" u="none" strike="noStrike" noProof="0" dirty="0">
                          <a:latin typeface="Calibri"/>
                        </a:rPr>
                        <a:t>Risk of Complications and/or Morbidity or Mortality of Patient Management</a:t>
                      </a:r>
                      <a:endParaRPr lang="en-US" sz="1600" b="1" dirty="0"/>
                    </a:p>
                  </a:txBody>
                  <a:tcPr marL="81897" marR="81897" marT="40948" marB="40948"/>
                </a:tc>
                <a:extLst>
                  <a:ext uri="{0D108BD9-81ED-4DB2-BD59-A6C34878D82A}">
                    <a16:rowId xmlns:a16="http://schemas.microsoft.com/office/drawing/2014/main" val="3707102253"/>
                  </a:ext>
                </a:extLst>
              </a:tr>
              <a:tr h="5151514">
                <a:tc>
                  <a:txBody>
                    <a:bodyPr/>
                    <a:lstStyle/>
                    <a:p>
                      <a:r>
                        <a:rPr lang="en-US" sz="1300" u="sng" dirty="0"/>
                        <a:t>99204</a:t>
                      </a:r>
                    </a:p>
                    <a:p>
                      <a:pPr lvl="0">
                        <a:buNone/>
                      </a:pPr>
                      <a:r>
                        <a:rPr lang="en-US" sz="1300" dirty="0"/>
                        <a:t>99214</a:t>
                      </a:r>
                    </a:p>
                  </a:txBody>
                  <a:tcPr marL="81897" marR="81897" marT="40948" marB="40948"/>
                </a:tc>
                <a:tc>
                  <a:txBody>
                    <a:bodyPr/>
                    <a:lstStyle/>
                    <a:p>
                      <a:r>
                        <a:rPr lang="en-US" sz="1300" u="none" dirty="0"/>
                        <a:t>45-59</a:t>
                      </a:r>
                      <a:r>
                        <a:rPr lang="en-US" sz="1300" u="sng" dirty="0"/>
                        <a:t> minutes</a:t>
                      </a:r>
                    </a:p>
                    <a:p>
                      <a:pPr lvl="0">
                        <a:buNone/>
                      </a:pPr>
                      <a:r>
                        <a:rPr lang="en-US" sz="1300" dirty="0"/>
                        <a:t>30-39 minutes </a:t>
                      </a:r>
                    </a:p>
                  </a:txBody>
                  <a:tcPr marL="81897" marR="81897" marT="40948" marB="40948"/>
                </a:tc>
                <a:tc>
                  <a:txBody>
                    <a:bodyPr/>
                    <a:lstStyle/>
                    <a:p>
                      <a:r>
                        <a:rPr lang="en-US" sz="1300" dirty="0"/>
                        <a:t>Moderate</a:t>
                      </a:r>
                    </a:p>
                  </a:txBody>
                  <a:tcPr marL="81897" marR="81897" marT="40948" marB="40948"/>
                </a:tc>
                <a:tc>
                  <a:txBody>
                    <a:bodyPr/>
                    <a:lstStyle/>
                    <a:p>
                      <a:pPr lvl="0">
                        <a:buNone/>
                      </a:pPr>
                      <a:r>
                        <a:rPr lang="en-US" sz="1300" b="0" i="0" u="none" strike="noStrike" noProof="0" dirty="0"/>
                        <a:t>Moderate</a:t>
                      </a:r>
                      <a:endParaRPr lang="en-US" sz="1300" dirty="0"/>
                    </a:p>
                    <a:p>
                      <a:pPr lvl="0">
                        <a:buNone/>
                      </a:pPr>
                      <a:endParaRPr lang="en-US" sz="1300" b="0" i="0" u="none" strike="noStrike" noProof="0" dirty="0"/>
                    </a:p>
                    <a:p>
                      <a:pPr lvl="0">
                        <a:buNone/>
                      </a:pPr>
                      <a:r>
                        <a:rPr lang="en-US" sz="1300" b="0" i="1" u="none" strike="noStrike" noProof="0" dirty="0"/>
                        <a:t>1 or more chronic illnesses with exacerbation, progression, or side effects of treatment; or 2 or more stable chronic illnesses; </a:t>
                      </a:r>
                      <a:endParaRPr lang="en-US" sz="1300" i="1" dirty="0"/>
                    </a:p>
                    <a:p>
                      <a:pPr lvl="0">
                        <a:buNone/>
                      </a:pPr>
                      <a:r>
                        <a:rPr lang="en-US" sz="1300" b="0" i="1" u="none" strike="noStrike" noProof="0" dirty="0"/>
                        <a:t>Or</a:t>
                      </a:r>
                      <a:endParaRPr lang="en-US" sz="1300" i="1" dirty="0"/>
                    </a:p>
                    <a:p>
                      <a:pPr lvl="0">
                        <a:buNone/>
                      </a:pPr>
                      <a:r>
                        <a:rPr lang="en-US" sz="1300" b="0" i="1" u="none" strike="noStrike" noProof="0" dirty="0"/>
                        <a:t>1 undiagnosed new problem with uncertain prognosis; </a:t>
                      </a:r>
                      <a:endParaRPr lang="en-US" sz="1300" i="1" dirty="0"/>
                    </a:p>
                    <a:p>
                      <a:pPr lvl="0">
                        <a:buNone/>
                      </a:pPr>
                      <a:r>
                        <a:rPr lang="en-US" sz="1300" b="0" i="1" u="none" strike="noStrike" noProof="0" dirty="0"/>
                        <a:t>Or</a:t>
                      </a:r>
                      <a:endParaRPr lang="en-US" sz="1300" i="1" dirty="0"/>
                    </a:p>
                    <a:p>
                      <a:pPr lvl="0">
                        <a:buNone/>
                      </a:pPr>
                      <a:r>
                        <a:rPr lang="en-US" sz="1300" b="0" i="1" u="none" strike="noStrike" noProof="0" dirty="0"/>
                        <a:t>1 acute illness with systemic symptoms; or 1 acute complicated injury</a:t>
                      </a:r>
                      <a:endParaRPr lang="en-US" sz="1300" i="1" dirty="0"/>
                    </a:p>
                  </a:txBody>
                  <a:tcPr marL="81897" marR="81897" marT="40948" marB="40948"/>
                </a:tc>
                <a:tc>
                  <a:txBody>
                    <a:bodyPr/>
                    <a:lstStyle/>
                    <a:p>
                      <a:pPr lvl="0">
                        <a:buNone/>
                      </a:pPr>
                      <a:r>
                        <a:rPr lang="en-US" sz="1300" b="0" i="0" u="none" strike="noStrike" noProof="0" dirty="0">
                          <a:latin typeface="Calibri"/>
                        </a:rPr>
                        <a:t>Moderate (Must meet the requirements of at least 1 out of 3 categories) </a:t>
                      </a:r>
                      <a:endParaRPr lang="en-US" sz="1300" dirty="0"/>
                    </a:p>
                    <a:p>
                      <a:pPr lvl="0">
                        <a:buNone/>
                      </a:pPr>
                      <a:endParaRPr lang="en-US" sz="1300" b="0" i="0" u="none" strike="noStrike" noProof="0" dirty="0">
                        <a:latin typeface="Calibri"/>
                      </a:endParaRPr>
                    </a:p>
                    <a:p>
                      <a:pPr lvl="0">
                        <a:buNone/>
                      </a:pPr>
                      <a:r>
                        <a:rPr lang="en-US" sz="1300" b="1" i="0" u="none" strike="noStrike" noProof="0" dirty="0">
                          <a:latin typeface="Calibri"/>
                        </a:rPr>
                        <a:t>Category 1: Tests, documents, or independent historian(s)</a:t>
                      </a:r>
                      <a:r>
                        <a:rPr lang="en-US" sz="1300" b="0" i="0" u="none" strike="noStrike" noProof="0" dirty="0">
                          <a:latin typeface="Calibri"/>
                        </a:rPr>
                        <a:t> </a:t>
                      </a:r>
                      <a:endParaRPr lang="en-US" sz="1300" dirty="0"/>
                    </a:p>
                    <a:p>
                      <a:pPr marL="285750" lvl="0" indent="-285750">
                        <a:buFont typeface="Arial"/>
                        <a:buChar char="•"/>
                      </a:pPr>
                      <a:r>
                        <a:rPr lang="en-US" sz="1300" b="0" i="0" u="none" strike="noStrike" noProof="0" dirty="0">
                          <a:latin typeface="Calibri"/>
                        </a:rPr>
                        <a:t>Any combination of 3 from the following: </a:t>
                      </a:r>
                      <a:endParaRPr lang="en-US" sz="1300" dirty="0"/>
                    </a:p>
                    <a:p>
                      <a:pPr marL="285750" lvl="0" indent="-285750">
                        <a:buFont typeface="Arial"/>
                        <a:buChar char="•"/>
                      </a:pPr>
                      <a:r>
                        <a:rPr lang="en-US" sz="1300" b="0" i="0" u="none" strike="noStrike" noProof="0" dirty="0">
                          <a:latin typeface="Calibri"/>
                        </a:rPr>
                        <a:t>Review of prior external note(s) from each unique source*; </a:t>
                      </a:r>
                      <a:endParaRPr lang="en-US" sz="1300" dirty="0"/>
                    </a:p>
                    <a:p>
                      <a:pPr marL="285750" lvl="0" indent="-285750">
                        <a:buFont typeface="Arial"/>
                        <a:buChar char="•"/>
                      </a:pPr>
                      <a:r>
                        <a:rPr lang="en-US" sz="1300" b="0" i="0" u="none" strike="noStrike" noProof="0" dirty="0">
                          <a:latin typeface="Calibri"/>
                        </a:rPr>
                        <a:t>Review of the result(s) of each unique test*; </a:t>
                      </a:r>
                      <a:endParaRPr lang="en-US" sz="1300" dirty="0"/>
                    </a:p>
                    <a:p>
                      <a:pPr marL="285750" lvl="0" indent="-285750">
                        <a:buFont typeface="Arial"/>
                        <a:buChar char="•"/>
                      </a:pPr>
                      <a:r>
                        <a:rPr lang="en-US" sz="1300" b="0" i="0" u="none" strike="noStrike" noProof="0" dirty="0">
                          <a:latin typeface="Calibri"/>
                        </a:rPr>
                        <a:t>Ordering of each unique test*; Assessment requiring an independent historian(s) or </a:t>
                      </a:r>
                      <a:endParaRPr lang="en-US" sz="1300" dirty="0"/>
                    </a:p>
                    <a:p>
                      <a:pPr lvl="0">
                        <a:buNone/>
                      </a:pPr>
                      <a:r>
                        <a:rPr lang="en-US" sz="1300" b="1" i="0" u="none" strike="noStrike" noProof="0" dirty="0">
                          <a:latin typeface="Calibri"/>
                        </a:rPr>
                        <a:t>Category 2: Independent interpretation of tests</a:t>
                      </a:r>
                      <a:r>
                        <a:rPr lang="en-US" sz="1300" b="0" i="0" u="none" strike="noStrike" noProof="0" dirty="0">
                          <a:latin typeface="Calibri"/>
                        </a:rPr>
                        <a:t> </a:t>
                      </a:r>
                      <a:endParaRPr lang="en-US" sz="1300" dirty="0"/>
                    </a:p>
                    <a:p>
                      <a:pPr lvl="0">
                        <a:buNone/>
                      </a:pPr>
                      <a:r>
                        <a:rPr lang="en-US" sz="1300" b="0" i="0" u="none" strike="noStrike" noProof="0" dirty="0">
                          <a:latin typeface="Calibri"/>
                        </a:rPr>
                        <a:t>Independent interpretation of a test performed by another physician/other qualified health care professional (not separately reported); or</a:t>
                      </a:r>
                      <a:endParaRPr lang="en-US" sz="1300" dirty="0"/>
                    </a:p>
                    <a:p>
                      <a:pPr lvl="0">
                        <a:buNone/>
                      </a:pPr>
                      <a:r>
                        <a:rPr lang="en-US" sz="1300" b="1" i="0" u="none" strike="noStrike" noProof="0" dirty="0">
                          <a:latin typeface="Calibri"/>
                        </a:rPr>
                        <a:t>Category 3: Discussion of management or test interpretation </a:t>
                      </a:r>
                      <a:endParaRPr lang="en-US" sz="1300" dirty="0"/>
                    </a:p>
                    <a:p>
                      <a:pPr lvl="0">
                        <a:buNone/>
                      </a:pPr>
                      <a:r>
                        <a:rPr lang="en-US" sz="1300" b="0" i="0" u="none" strike="noStrike" noProof="0" dirty="0">
                          <a:latin typeface="Calibri"/>
                        </a:rPr>
                        <a:t>Discussion of management or test interpretation with external physician/other qualified health care professional/appropriate source (not separately reported)</a:t>
                      </a:r>
                      <a:endParaRPr lang="en-US" sz="1300" dirty="0"/>
                    </a:p>
                  </a:txBody>
                  <a:tcPr marL="81897" marR="81897" marT="40948" marB="40948"/>
                </a:tc>
                <a:tc>
                  <a:txBody>
                    <a:bodyPr/>
                    <a:lstStyle/>
                    <a:p>
                      <a:pPr lvl="0">
                        <a:buNone/>
                      </a:pPr>
                      <a:r>
                        <a:rPr lang="en-US" sz="1300" b="0" i="0" u="none" strike="noStrike" noProof="0" dirty="0"/>
                        <a:t>Moderate risk of morbidity from additional diagnostic testing or treatment</a:t>
                      </a:r>
                    </a:p>
                    <a:p>
                      <a:pPr lvl="0">
                        <a:buNone/>
                      </a:pPr>
                      <a:endParaRPr lang="en-US" sz="1300" b="0" i="0" u="none" strike="noStrike" noProof="0" dirty="0"/>
                    </a:p>
                    <a:p>
                      <a:pPr lvl="0">
                        <a:buNone/>
                      </a:pPr>
                      <a:r>
                        <a:rPr lang="en-US" sz="1300" b="0" i="1" u="none" strike="noStrike" noProof="0" dirty="0"/>
                        <a:t>Examples only:</a:t>
                      </a:r>
                    </a:p>
                    <a:p>
                      <a:pPr marL="285750" lvl="0" indent="-285750">
                        <a:buFont typeface="Arial"/>
                        <a:buChar char="•"/>
                      </a:pPr>
                      <a:r>
                        <a:rPr lang="en-US" sz="1300" b="0" i="0" u="none" strike="noStrike" noProof="0" dirty="0"/>
                        <a:t>Prescription drug management</a:t>
                      </a:r>
                    </a:p>
                    <a:p>
                      <a:pPr marL="285750" lvl="0" indent="-285750">
                        <a:buFont typeface="Arial"/>
                        <a:buChar char="•"/>
                      </a:pPr>
                      <a:r>
                        <a:rPr lang="en-US" sz="1300" b="0" i="0" u="none" strike="noStrike" noProof="0" dirty="0"/>
                        <a:t>Decision regarding minor surgery with identified patient or procedure risk factors</a:t>
                      </a:r>
                    </a:p>
                    <a:p>
                      <a:pPr marL="285750" lvl="0" indent="-285750">
                        <a:buFont typeface="Arial"/>
                        <a:buChar char="•"/>
                      </a:pPr>
                      <a:r>
                        <a:rPr lang="en-US" sz="1300" b="0" i="0" u="none" strike="noStrike" noProof="0" dirty="0"/>
                        <a:t>Decision regarding elective major surgery without identifies patient or procedure risk factors</a:t>
                      </a:r>
                    </a:p>
                    <a:p>
                      <a:pPr marL="285750" lvl="0" indent="-285750">
                        <a:buFont typeface="Arial"/>
                        <a:buChar char="•"/>
                      </a:pPr>
                      <a:r>
                        <a:rPr lang="en-US" sz="1300" b="0" i="0" u="none" strike="noStrike" noProof="0" dirty="0"/>
                        <a:t>Diagnosis or treatment significantly limited by social determinants of health</a:t>
                      </a:r>
                    </a:p>
                    <a:p>
                      <a:pPr lvl="0">
                        <a:buNone/>
                      </a:pPr>
                      <a:endParaRPr lang="en-US" sz="1300" b="0" i="0" u="none" strike="noStrike" noProof="0" dirty="0"/>
                    </a:p>
                  </a:txBody>
                  <a:tcPr marL="81897" marR="81897" marT="40948" marB="40948"/>
                </a:tc>
                <a:extLst>
                  <a:ext uri="{0D108BD9-81ED-4DB2-BD59-A6C34878D82A}">
                    <a16:rowId xmlns:a16="http://schemas.microsoft.com/office/drawing/2014/main" val="3125707368"/>
                  </a:ext>
                </a:extLst>
              </a:tr>
            </a:tbl>
          </a:graphicData>
        </a:graphic>
      </p:graphicFrame>
      <p:sp>
        <p:nvSpPr>
          <p:cNvPr id="3" name="TextBox 2">
            <a:extLst>
              <a:ext uri="{FF2B5EF4-FFF2-40B4-BE49-F238E27FC236}">
                <a16:creationId xmlns:a16="http://schemas.microsoft.com/office/drawing/2014/main" id="{C075BBDA-62F5-484B-BEAB-D10540FB79FF}"/>
              </a:ext>
            </a:extLst>
          </p:cNvPr>
          <p:cNvSpPr txBox="1"/>
          <p:nvPr/>
        </p:nvSpPr>
        <p:spPr>
          <a:xfrm>
            <a:off x="698740" y="6392173"/>
            <a:ext cx="101187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CPT is a registered trademark of the American Medical Association. Copyright 2019 American Medical Association. All rights reserved</a:t>
            </a:r>
            <a:endParaRPr lang="en-US" sz="1200"/>
          </a:p>
        </p:txBody>
      </p:sp>
      <p:pic>
        <p:nvPicPr>
          <p:cNvPr id="5" name="Audio 4">
            <a:hlinkClick r:id="" action="ppaction://media"/>
            <a:extLst>
              <a:ext uri="{FF2B5EF4-FFF2-40B4-BE49-F238E27FC236}">
                <a16:creationId xmlns:a16="http://schemas.microsoft.com/office/drawing/2014/main" id="{51B81142-2C5F-45C6-92AB-8F558EF050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3576617"/>
      </p:ext>
    </p:extLst>
  </p:cSld>
  <p:clrMapOvr>
    <a:masterClrMapping/>
  </p:clrMapOvr>
  <mc:AlternateContent xmlns:mc="http://schemas.openxmlformats.org/markup-compatibility/2006" xmlns:p14="http://schemas.microsoft.com/office/powerpoint/2010/main">
    <mc:Choice Requires="p14">
      <p:transition spd="slow" p14:dur="2000" advTm="96139"/>
    </mc:Choice>
    <mc:Fallback xmlns="">
      <p:transition spd="slow" advTm="96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ustom Design">
  <a:themeElements>
    <a:clrScheme name="Custom 1">
      <a:dk1>
        <a:srgbClr val="000000"/>
      </a:dk1>
      <a:lt1>
        <a:srgbClr val="FFFFFF"/>
      </a:lt1>
      <a:dk2>
        <a:srgbClr val="545454"/>
      </a:dk2>
      <a:lt2>
        <a:srgbClr val="C8C8C8"/>
      </a:lt2>
      <a:accent1>
        <a:srgbClr val="007E66"/>
      </a:accent1>
      <a:accent2>
        <a:srgbClr val="95509D"/>
      </a:accent2>
      <a:accent3>
        <a:srgbClr val="2EB135"/>
      </a:accent3>
      <a:accent4>
        <a:srgbClr val="FFC82E"/>
      </a:accent4>
      <a:accent5>
        <a:srgbClr val="00A0DE"/>
      </a:accent5>
      <a:accent6>
        <a:srgbClr val="8EDD00"/>
      </a:accent6>
      <a:hlink>
        <a:srgbClr val="00A0DE"/>
      </a:hlink>
      <a:folHlink>
        <a:srgbClr val="9550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err="1"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Presentation20" id="{1AE50A13-3CEB-0A40-89E5-78235275D451}" vid="{3140EEA8-1926-614D-8800-DE2A86D20B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B928DDE5CE1A429894AF0500FB73B0" ma:contentTypeVersion="12" ma:contentTypeDescription="Create a new document." ma:contentTypeScope="" ma:versionID="c68d1c18207aab86d8b57725ad7807a6">
  <xsd:schema xmlns:xsd="http://www.w3.org/2001/XMLSchema" xmlns:xs="http://www.w3.org/2001/XMLSchema" xmlns:p="http://schemas.microsoft.com/office/2006/metadata/properties" xmlns:ns3="e82239d7-3e52-4747-b184-ed34dbcf777c" xmlns:ns4="c24536d8-1266-4eab-b5f7-88a6aefd5856" targetNamespace="http://schemas.microsoft.com/office/2006/metadata/properties" ma:root="true" ma:fieldsID="38eb8ed26bfcd23abb53d76e30e6fdd1" ns3:_="" ns4:_="">
    <xsd:import namespace="e82239d7-3e52-4747-b184-ed34dbcf777c"/>
    <xsd:import namespace="c24536d8-1266-4eab-b5f7-88a6aefd585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2239d7-3e52-4747-b184-ed34dbcf77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4536d8-1266-4eab-b5f7-88a6aefd585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D21AC9-597B-4748-ADD5-4A5085001927}">
  <ds:schemaRefs>
    <ds:schemaRef ds:uri="http://schemas.microsoft.com/sharepoint/v3/contenttype/forms"/>
  </ds:schemaRefs>
</ds:datastoreItem>
</file>

<file path=customXml/itemProps2.xml><?xml version="1.0" encoding="utf-8"?>
<ds:datastoreItem xmlns:ds="http://schemas.openxmlformats.org/officeDocument/2006/customXml" ds:itemID="{9656BEBD-9B22-46E7-B2FE-BB5358362410}">
  <ds:schemaRefs>
    <ds:schemaRef ds:uri="c24536d8-1266-4eab-b5f7-88a6aefd5856"/>
    <ds:schemaRef ds:uri="e82239d7-3e52-4747-b184-ed34dbcf77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7334F5-0BE5-4DB1-A2E6-9F469A1958E3}">
  <ds:schemaRefs>
    <ds:schemaRef ds:uri="http://purl.org/dc/dcmitype/"/>
    <ds:schemaRef ds:uri="e82239d7-3e52-4747-b184-ed34dbcf777c"/>
    <ds:schemaRef ds:uri="http://purl.org/dc/elements/1.1/"/>
    <ds:schemaRef ds:uri="http://schemas.microsoft.com/office/infopath/2007/PartnerControls"/>
    <ds:schemaRef ds:uri="http://schemas.microsoft.com/office/2006/metadata/properties"/>
    <ds:schemaRef ds:uri="http://purl.org/dc/terms/"/>
    <ds:schemaRef ds:uri="http://www.w3.org/XML/1998/namespace"/>
    <ds:schemaRef ds:uri="http://schemas.microsoft.com/office/2006/documentManagement/types"/>
    <ds:schemaRef ds:uri="http://schemas.openxmlformats.org/package/2006/metadata/core-properties"/>
    <ds:schemaRef ds:uri="c24536d8-1266-4eab-b5f7-88a6aefd5856"/>
  </ds:schemaRefs>
</ds:datastoreItem>
</file>

<file path=docProps/app.xml><?xml version="1.0" encoding="utf-8"?>
<Properties xmlns="http://schemas.openxmlformats.org/officeDocument/2006/extended-properties" xmlns:vt="http://schemas.openxmlformats.org/officeDocument/2006/docPropsVTypes">
  <TotalTime>13540</TotalTime>
  <Words>2281</Words>
  <Application>Microsoft Office PowerPoint</Application>
  <PresentationFormat>Widescreen</PresentationFormat>
  <Paragraphs>340</Paragraphs>
  <Slides>20</Slides>
  <Notes>1</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Custom Design</vt:lpstr>
      <vt:lpstr>2021 Office E/M Coding Changes </vt:lpstr>
      <vt:lpstr>Beginning January 2021</vt:lpstr>
      <vt:lpstr>Overview of Changes </vt:lpstr>
      <vt:lpstr>Using Time</vt:lpstr>
      <vt:lpstr>PowerPoint Presentation</vt:lpstr>
      <vt:lpstr>Selecting the Appropriate Level for Office E/M Services</vt:lpstr>
      <vt:lpstr>Code Selection Based on Medical Decision Making (MDM) or Time</vt:lpstr>
      <vt:lpstr>PowerPoint Presentation</vt:lpstr>
      <vt:lpstr>PowerPoint Presentation</vt:lpstr>
      <vt:lpstr>PowerPoint Presentation</vt:lpstr>
      <vt:lpstr>Billing Based on Time</vt:lpstr>
      <vt:lpstr>PowerPoint Presentation</vt:lpstr>
      <vt:lpstr>Examples of Using Prolonged Service Codes</vt:lpstr>
      <vt:lpstr>Documenting and Billing the Appropriate Level for Office Outpatient Services (Example)</vt:lpstr>
      <vt:lpstr>99214 Time-based Note</vt:lpstr>
      <vt:lpstr>Billing Options for Time-based Note</vt:lpstr>
      <vt:lpstr>99214 MDM-based Note</vt:lpstr>
      <vt:lpstr>Billing Options for MDM-based Note</vt:lpstr>
      <vt:lpstr>Valuation Changes Beginning in 2021</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Office E/M Coding Changes</dc:title>
  <dc:creator>Disha Patel</dc:creator>
  <cp:lastModifiedBy>William Fox</cp:lastModifiedBy>
  <cp:revision>68</cp:revision>
  <dcterms:created xsi:type="dcterms:W3CDTF">2021-02-02T15:27:54Z</dcterms:created>
  <dcterms:modified xsi:type="dcterms:W3CDTF">2021-04-05T14:01:41Z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0x0101002FB928DDE5CE1A429894AF0500FB73B0</vt:lpwstr>
  </property>
</Properties>
</file>