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5B7B4"/>
    <a:srgbClr val="FFC82E"/>
    <a:srgbClr val="007E66"/>
    <a:srgbClr val="2EB135"/>
    <a:srgbClr val="00A3DD"/>
    <a:srgbClr val="1EB53A"/>
    <a:srgbClr val="007C66"/>
    <a:srgbClr val="007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600" autoAdjust="0"/>
  </p:normalViewPr>
  <p:slideViewPr>
    <p:cSldViewPr snapToGrid="0"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BVIM 2012 Tdap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23</c:v>
                </c:pt>
                <c:pt idx="3">
                  <c:v>18</c:v>
                </c:pt>
                <c:pt idx="4">
                  <c:v>38</c:v>
                </c:pt>
                <c:pt idx="5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474176"/>
        <c:axId val="135480064"/>
      </c:lineChart>
      <c:catAx>
        <c:axId val="1354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35480064"/>
        <c:crosses val="autoZero"/>
        <c:auto val="1"/>
        <c:lblAlgn val="ctr"/>
        <c:lblOffset val="100"/>
        <c:noMultiLvlLbl val="0"/>
      </c:catAx>
      <c:valAx>
        <c:axId val="13548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4741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3B0EDC4-1B4A-4448-9B27-185FAF2D033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6AF862-AD0D-47E8-80B5-F218A809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FC51CF-80EF-45B7-873F-705AE9506C9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90EC1EA-07A0-4FA0-85C5-97754687A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859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57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EC1EA-07A0-4FA0-85C5-97754687AA7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76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606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47839" y="6025339"/>
            <a:ext cx="7396162" cy="870762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17463"/>
            <a:ext cx="9144000" cy="24447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0955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4950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57687" y="1233973"/>
            <a:ext cx="6828800" cy="1828800"/>
          </a:xfrm>
        </p:spPr>
        <p:txBody>
          <a:bodyPr anchor="b"/>
          <a:lstStyle>
            <a:lvl1pPr>
              <a:defRPr b="1" i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025339"/>
            <a:ext cx="1747838" cy="8707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6025339"/>
            <a:ext cx="9144000" cy="0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747838" y="6025338"/>
            <a:ext cx="1" cy="870763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/>
          </p:nvPr>
        </p:nvSpPr>
        <p:spPr>
          <a:xfrm>
            <a:off x="1866668" y="6145269"/>
            <a:ext cx="5831114" cy="59279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89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7C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"/>
          </p:nvPr>
        </p:nvSpPr>
        <p:spPr>
          <a:xfrm>
            <a:off x="606153" y="1589567"/>
            <a:ext cx="8159002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08000" cy="234950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386E42-F1FD-4ACB-BAFE-2EA01340BF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9CAAE-F962-4BBF-AA73-E5698E57A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6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175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1533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C4FE13-D3A9-420C-B6A9-D1AE299F47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0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3379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3044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BFBAA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64A139B-9C2F-4C58-B4C2-2D1A7A325A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6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3990278"/>
          </a:xfrm>
          <a:solidFill>
            <a:srgbClr val="BFB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>
                <a:ln>
                  <a:noFill/>
                </a:ln>
                <a:solidFill>
                  <a:srgbClr val="000000"/>
                </a:solidFill>
                <a:latin typeface="Trebuchet MS"/>
                <a:cs typeface="Trebuchet MS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39902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0280DC-E516-4875-86CC-8997A57A8F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5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9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19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18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         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EB5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ED2D2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B5B7B4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6F2A8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pPr>
              <a:defRPr/>
            </a:pPr>
            <a:fld id="{366D08E5-931D-4AD4-ABA2-CD30C3AAA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7838" y="6025339"/>
            <a:ext cx="7396163" cy="832661"/>
          </a:xfrm>
          <a:prstGeom prst="rect">
            <a:avLst/>
          </a:prstGeom>
          <a:solidFill>
            <a:srgbClr val="2EB13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6E2A8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25338"/>
            <a:ext cx="9144000" cy="1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47838" y="6025338"/>
            <a:ext cx="0" cy="832662"/>
          </a:xfrm>
          <a:prstGeom prst="line">
            <a:avLst/>
          </a:prstGeom>
          <a:ln w="57150" cmpd="sng">
            <a:solidFill>
              <a:srgbClr val="FFC61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61975" y="1281113"/>
            <a:ext cx="0" cy="227012"/>
          </a:xfrm>
          <a:prstGeom prst="line">
            <a:avLst/>
          </a:prstGeom>
          <a:ln w="57150" cmpd="sng">
            <a:solidFill>
              <a:srgbClr val="FFC82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8482013" y="6408738"/>
            <a:ext cx="3667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fld id="{823A2F2B-3917-4B73-A767-975CB851FCCB}" type="slidenum">
              <a:rPr lang="en-US" altLang="en-US" sz="1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pPr/>
              <a:t>‹#›</a:t>
            </a:fld>
            <a:endParaRPr lang="en-US" altLang="en-US" sz="120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9" y="6282332"/>
            <a:ext cx="1461680" cy="3471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6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7E66"/>
          </a:solidFill>
          <a:latin typeface="Calibri"/>
          <a:ea typeface="Calibri" pitchFamily="34" charset="0"/>
          <a:cs typeface="Calibri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E66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457200" indent="-457200" algn="l" rtl="0" eaLnBrk="1" fontAlgn="base" hangingPunct="1">
        <a:spcBef>
          <a:spcPts val="700"/>
        </a:spcBef>
        <a:spcAft>
          <a:spcPct val="0"/>
        </a:spcAft>
        <a:buClr>
          <a:srgbClr val="1EB53A"/>
        </a:buClr>
        <a:buSzPct val="115000"/>
        <a:buFont typeface="Wingdings" pitchFamily="2" charset="2"/>
        <a:buChar char="§"/>
        <a:defRPr sz="29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marL="822325" indent="-457200" algn="l" rtl="0" eaLnBrk="1" fontAlgn="base" hangingPunct="1">
        <a:spcBef>
          <a:spcPts val="550"/>
        </a:spcBef>
        <a:spcAft>
          <a:spcPct val="0"/>
        </a:spcAft>
        <a:buClr>
          <a:srgbClr val="1EB53A"/>
        </a:buClr>
        <a:buSzPct val="115000"/>
        <a:buFont typeface="Arial" charset="0"/>
        <a:buChar char="•"/>
        <a:defRPr sz="2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2pPr>
      <a:lvl3pPr marL="1028700" indent="-342900" algn="l" rtl="0" eaLnBrk="1" fontAlgn="base" hangingPunct="1">
        <a:spcBef>
          <a:spcPts val="5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300" kern="1200">
          <a:solidFill>
            <a:schemeClr val="tx1"/>
          </a:solidFill>
          <a:latin typeface="Calibri"/>
          <a:ea typeface="Calibri" pitchFamily="34" charset="0"/>
          <a:cs typeface="Calibri"/>
        </a:defRPr>
      </a:lvl3pPr>
      <a:lvl4pPr marL="14859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4pPr>
      <a:lvl5pPr marL="1943100" indent="-342900" algn="l" rtl="0" eaLnBrk="1" fontAlgn="base" hangingPunct="1">
        <a:spcBef>
          <a:spcPts val="400"/>
        </a:spcBef>
        <a:spcAft>
          <a:spcPct val="0"/>
        </a:spcAft>
        <a:buClr>
          <a:srgbClr val="1EB53A"/>
        </a:buClr>
        <a:buSzPct val="75000"/>
        <a:buFont typeface="Arial" charset="0"/>
        <a:buChar char="•"/>
        <a:defRPr sz="2000" kern="1200">
          <a:solidFill>
            <a:schemeClr val="tx1"/>
          </a:solidFill>
          <a:latin typeface="Calibri"/>
          <a:ea typeface="Calibri" pitchFamily="34" charset="0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mmunize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d10data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org/" TargetMode="External"/><Relationship Id="rId2" Type="http://schemas.openxmlformats.org/officeDocument/2006/relationships/hyperlink" Target="http://www.cdc.gov/vaccines/programs/vfc/awardees/vaccine-management/price-list/index.html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immunization.acponlin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mmunization.acponline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hyperlink" Target="http://itunes.apple.com/us/app/acp-immunization-advisor/id50363653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vaccines/recs/storage/toolkit/storage-handling-toolkit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lantichealthpartners.com/" TargetMode="External"/><Relationship Id="rId2" Type="http://schemas.openxmlformats.org/officeDocument/2006/relationships/hyperlink" Target="http://www.nationaldiscountvaccineallianc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ponline.org/multimedia/?bclid=782543304001&amp;bctid=1733749311001" TargetMode="External"/><Relationship Id="rId5" Type="http://schemas.openxmlformats.org/officeDocument/2006/relationships/hyperlink" Target="http://www2.aap.org/immunization/pediatricians/GPO.html" TargetMode="External"/><Relationship Id="rId4" Type="http://schemas.openxmlformats.org/officeDocument/2006/relationships/hyperlink" Target="https://www.vaxserve.com/index.cfm?fa=anon.homepag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mref.com/" TargetMode="External"/><Relationship Id="rId3" Type="http://schemas.openxmlformats.org/officeDocument/2006/relationships/hyperlink" Target="http://www.sanyobiomedical.com/" TargetMode="External"/><Relationship Id="rId7" Type="http://schemas.openxmlformats.org/officeDocument/2006/relationships/hyperlink" Target="http://www.labresprod.com/" TargetMode="External"/><Relationship Id="rId2" Type="http://schemas.openxmlformats.org/officeDocument/2006/relationships/hyperlink" Target="http://www.vfcdatalogger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hermo.com/" TargetMode="External"/><Relationship Id="rId5" Type="http://schemas.openxmlformats.org/officeDocument/2006/relationships/hyperlink" Target="http://www.helmerinc.com/" TargetMode="External"/><Relationship Id="rId10" Type="http://schemas.openxmlformats.org/officeDocument/2006/relationships/hyperlink" Target="http://www.sunfrost.com/" TargetMode="External"/><Relationship Id="rId4" Type="http://schemas.openxmlformats.org/officeDocument/2006/relationships/hyperlink" Target="http://www.follettice.com/" TargetMode="External"/><Relationship Id="rId9" Type="http://schemas.openxmlformats.org/officeDocument/2006/relationships/hyperlink" Target="http://www.fishersci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unize.org/standing-orders/" TargetMode="External"/><Relationship Id="rId2" Type="http://schemas.openxmlformats.org/officeDocument/2006/relationships/hyperlink" Target="http://www.cdc.gov/mmwr/preview/mmwrhtml/rr4901a2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ismp.org/Newsletters/acutecare/showarticle.aspx?id=64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ismp.org/Newsletters/acutecare/showarticle.aspx?id=64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20109" y="970926"/>
            <a:ext cx="8260845" cy="4302532"/>
          </a:xfrm>
        </p:spPr>
        <p:txBody>
          <a:bodyPr/>
          <a:lstStyle/>
          <a:p>
            <a:r>
              <a:rPr lang="en-US" alt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Medical </a:t>
            </a:r>
            <a:r>
              <a:rPr lang="en-US" alt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Practice-based Economics of            Adult Immunization</a:t>
            </a:r>
            <a:br>
              <a:rPr lang="en-US" alt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alt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John H. O’Neill, Jr., D.O., FACP</a:t>
            </a:r>
            <a: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Bayview</a:t>
            </a:r>
            <a:r>
              <a:rPr lang="en-US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Internal Medicine, Inc., Middletown, DE</a:t>
            </a:r>
            <a:br>
              <a:rPr lang="en-US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alt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Immunization Technical Advisory Committee, ACP</a:t>
            </a:r>
            <a:r>
              <a:rPr lang="en-US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816274" y="6145269"/>
            <a:ext cx="7139835" cy="592798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May </a:t>
            </a:r>
            <a:r>
              <a:rPr lang="en-US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16, </a:t>
            </a:r>
            <a:r>
              <a:rPr lang="en-US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2015                New </a:t>
            </a:r>
            <a:r>
              <a:rPr lang="en-US" alt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Orleans, LA</a:t>
            </a:r>
            <a:endParaRPr lang="en-US" altLang="en-US" dirty="0" smtClean="0"/>
          </a:p>
        </p:txBody>
      </p:sp>
      <p:pic>
        <p:nvPicPr>
          <p:cNvPr id="5" name="Picture 4" descr="C:\Users\RebeccaG\Desktop\Champion Training\i-Raise_logo_star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22449" r="29591" b="20048"/>
          <a:stretch/>
        </p:blipFill>
        <p:spPr bwMode="auto">
          <a:xfrm>
            <a:off x="6889317" y="3940947"/>
            <a:ext cx="1803162" cy="17803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98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7982" y="623455"/>
            <a:ext cx="253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www.immunize.org</a:t>
            </a:r>
            <a:r>
              <a:rPr lang="en-US" dirty="0" smtClean="0"/>
              <a:t> (IAC)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2" t="8733" r="15154" b="5208"/>
          <a:stretch/>
        </p:blipFill>
        <p:spPr bwMode="auto">
          <a:xfrm>
            <a:off x="-47626" y="-94611"/>
            <a:ext cx="9220201" cy="62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3878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www.immunize.org</a:t>
            </a:r>
            <a:r>
              <a:rPr lang="en-US" dirty="0" smtClean="0"/>
              <a:t>  (IAC)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4" y="-118008"/>
            <a:ext cx="6965245" cy="120248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Types of Adult Flu Vaccines: ’14-’15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07772"/>
              </p:ext>
            </p:extLst>
          </p:nvPr>
        </p:nvGraphicFramePr>
        <p:xfrm>
          <a:off x="915444" y="861446"/>
          <a:ext cx="73152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371600"/>
                <a:gridCol w="1143000"/>
                <a:gridCol w="1981200"/>
              </a:tblGrid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CPT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MCR Q code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Vax</a:t>
                      </a:r>
                      <a:r>
                        <a:rPr lang="en-US" dirty="0" smtClean="0"/>
                        <a:t> 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Brand Name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90654  (18-64 y/o)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Fluzone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intraderm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90656  (preservative free)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 (</a:t>
                      </a:r>
                      <a:r>
                        <a:rPr lang="en-US" dirty="0" err="1" smtClean="0"/>
                        <a:t>pf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Fluzone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Fluvirin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Fluarix</a:t>
                      </a:r>
                      <a:r>
                        <a:rPr lang="en-US" sz="1000" dirty="0" smtClean="0"/>
                        <a:t>, </a:t>
                      </a:r>
                      <a:r>
                        <a:rPr lang="en-US" sz="1000" dirty="0" err="1" smtClean="0"/>
                        <a:t>Afluria</a:t>
                      </a:r>
                      <a:endParaRPr lang="en-US" sz="1000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Agriflu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Afluria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FluLaval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Fluvirin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90658*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Fluzone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90661  cell culture,</a:t>
                      </a:r>
                      <a:r>
                        <a:rPr lang="en-US" baseline="0" dirty="0" smtClean="0"/>
                        <a:t> no egg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ccIIV3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Flucelvax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90662  (preservative free)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IIV3hd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Fluzone-HiDose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90672  (2-49 y/o)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LAIV4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FluMist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90673* (</a:t>
                      </a:r>
                      <a:r>
                        <a:rPr lang="en-US" baseline="0" dirty="0" smtClean="0"/>
                        <a:t>18 </a:t>
                      </a:r>
                      <a:r>
                        <a:rPr lang="en-US" dirty="0" smtClean="0"/>
                        <a:t>y/o and up)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Q2033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RIV3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FluBlok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90686 (</a:t>
                      </a:r>
                      <a:r>
                        <a:rPr lang="en-US" dirty="0" err="1" smtClean="0"/>
                        <a:t>quadriv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pres</a:t>
                      </a:r>
                      <a:r>
                        <a:rPr lang="en-US" dirty="0" smtClean="0"/>
                        <a:t> free)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IIV4 (pf)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FluZone</a:t>
                      </a:r>
                      <a:endParaRPr lang="en-US" dirty="0"/>
                    </a:p>
                  </a:txBody>
                  <a:tcPr/>
                </a:tc>
              </a:tr>
              <a:tr h="354874">
                <a:tc>
                  <a:txBody>
                    <a:bodyPr/>
                    <a:lstStyle/>
                    <a:p>
                      <a:r>
                        <a:rPr lang="en-US" dirty="0" smtClean="0"/>
                        <a:t>90688 (</a:t>
                      </a:r>
                      <a:r>
                        <a:rPr lang="en-US" dirty="0" err="1" smtClean="0"/>
                        <a:t>quadriv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FluLaval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7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11" y="0"/>
            <a:ext cx="6965245" cy="1202485"/>
          </a:xfrm>
        </p:spPr>
        <p:txBody>
          <a:bodyPr/>
          <a:lstStyle/>
          <a:p>
            <a:r>
              <a:rPr lang="en-US" dirty="0" smtClean="0"/>
              <a:t>Vaccines, Cost and Reimbursement</a:t>
            </a:r>
            <a:br>
              <a:rPr lang="en-US" dirty="0" smtClean="0"/>
            </a:br>
            <a:r>
              <a:rPr lang="en-US" sz="1800" dirty="0" smtClean="0">
                <a:solidFill>
                  <a:srgbClr val="FF0000"/>
                </a:solidFill>
              </a:rPr>
              <a:t>See </a:t>
            </a:r>
            <a:r>
              <a:rPr lang="en-US" sz="1800" dirty="0" smtClean="0">
                <a:solidFill>
                  <a:srgbClr val="FF0000"/>
                </a:solidFill>
              </a:rPr>
              <a:t>also  </a:t>
            </a:r>
            <a:r>
              <a:rPr lang="en-US" sz="1800" dirty="0" smtClean="0">
                <a:solidFill>
                  <a:srgbClr val="FF0000"/>
                </a:solidFill>
                <a:hlinkClick r:id="rId2"/>
              </a:rPr>
              <a:t>www.icd10data.com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487062"/>
              </p:ext>
            </p:extLst>
          </p:nvPr>
        </p:nvGraphicFramePr>
        <p:xfrm>
          <a:off x="0" y="1143000"/>
          <a:ext cx="9116291" cy="558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878"/>
                <a:gridCol w="1073007"/>
                <a:gridCol w="1260563"/>
                <a:gridCol w="1626987"/>
                <a:gridCol w="1510772"/>
                <a:gridCol w="1317084"/>
              </a:tblGrid>
              <a:tr h="38053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Icd9</a:t>
                      </a:r>
                    </a:p>
                    <a:p>
                      <a:r>
                        <a:rPr lang="en-US" sz="1600" dirty="0" smtClean="0"/>
                        <a:t>Icd10: *Z23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Approx. Cost* (*VCF 4/1/15)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Est. Priv</a:t>
                      </a:r>
                      <a:r>
                        <a:rPr lang="en-US" baseline="0" dirty="0" smtClean="0"/>
                        <a:t>ate Sector </a:t>
                      </a:r>
                      <a:r>
                        <a:rPr lang="en-US" baseline="0" dirty="0" err="1" smtClean="0"/>
                        <a:t>reimb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Mcr</a:t>
                      </a:r>
                      <a:r>
                        <a:rPr lang="en-US" dirty="0" smtClean="0"/>
                        <a:t> (de ) </a:t>
                      </a:r>
                      <a:r>
                        <a:rPr lang="en-US" dirty="0" err="1" smtClean="0"/>
                        <a:t>reimb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 (IIV3</a:t>
                      </a:r>
                      <a:r>
                        <a:rPr lang="en-US" baseline="0" dirty="0" smtClean="0"/>
                        <a:t> PF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V04.81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14.09</a:t>
                      </a:r>
                      <a:endParaRPr lang="en-US" dirty="0"/>
                    </a:p>
                  </a:txBody>
                  <a:tcPr/>
                </a:tc>
              </a:tr>
              <a:tr h="424811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 (IIV3)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V04.81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10.69-13.63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12.04</a:t>
                      </a: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 (hi dose</a:t>
                      </a:r>
                      <a:r>
                        <a:rPr lang="en-US" baseline="0" dirty="0" smtClean="0"/>
                        <a:t> ag)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V04.81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28-30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33.37</a:t>
                      </a:r>
                      <a:endParaRPr lang="en-US" dirty="0"/>
                    </a:p>
                  </a:txBody>
                  <a:tcPr/>
                </a:tc>
              </a:tr>
              <a:tr h="374506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 </a:t>
                      </a:r>
                      <a:r>
                        <a:rPr lang="en-US" dirty="0" err="1" smtClean="0"/>
                        <a:t>quadrivalent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V04.81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16.84</a:t>
                      </a:r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PPSV23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V03.82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69-78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77.84</a:t>
                      </a:r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37.55-42.61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40-47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Herpes</a:t>
                      </a:r>
                      <a:r>
                        <a:rPr lang="en-US" baseline="0" dirty="0" smtClean="0"/>
                        <a:t> Zoster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V05.9, V04.89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190-197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PCV13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V03.82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152.01-166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148-151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153.96</a:t>
                      </a:r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V05.3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56-59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59.70</a:t>
                      </a:r>
                      <a:endParaRPr lang="en-US" dirty="0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Meningococcal (conj.)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90734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V03.89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112.93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120-123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383">
                <a:tc>
                  <a:txBody>
                    <a:bodyPr/>
                    <a:lstStyle/>
                    <a:p>
                      <a:r>
                        <a:rPr lang="en-US" dirty="0" smtClean="0"/>
                        <a:t>HPV (4 </a:t>
                      </a:r>
                      <a:r>
                        <a:rPr lang="en-US" dirty="0" err="1" smtClean="0"/>
                        <a:t>valent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90649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V05.9,</a:t>
                      </a:r>
                      <a:r>
                        <a:rPr lang="en-US" baseline="0" dirty="0" smtClean="0"/>
                        <a:t> V04.89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150-154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6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Information on Vaccines (VFC)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781" y="1663316"/>
            <a:ext cx="8430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http://</a:t>
            </a:r>
            <a:r>
              <a:rPr lang="en-US" sz="3200" dirty="0" smtClean="0">
                <a:hlinkClick r:id="rId2"/>
              </a:rPr>
              <a:t>www.cdc.gov/vaccines/programs/vfc/awardees/vaccine-management/price-list/index.html</a:t>
            </a:r>
            <a:r>
              <a:rPr lang="en-US" sz="3200" dirty="0" smtClean="0"/>
              <a:t>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Other very useful references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Immunization Action Coalition (IAC):</a:t>
            </a:r>
          </a:p>
          <a:p>
            <a:r>
              <a:rPr lang="en-US" sz="3200" dirty="0">
                <a:hlinkClick r:id="rId3"/>
              </a:rPr>
              <a:t>http://www.immunize.org</a:t>
            </a:r>
            <a:r>
              <a:rPr lang="en-US" sz="3200" dirty="0" smtClean="0">
                <a:hlinkClick r:id="rId3"/>
              </a:rPr>
              <a:t>/</a:t>
            </a:r>
            <a:r>
              <a:rPr lang="en-US" sz="3200" dirty="0" smtClean="0"/>
              <a:t> </a:t>
            </a:r>
          </a:p>
          <a:p>
            <a:r>
              <a:rPr lang="en-US" sz="3200" dirty="0"/>
              <a:t>ACP Immunization Portal: </a:t>
            </a:r>
            <a:r>
              <a:rPr lang="en-US" sz="3200" dirty="0">
                <a:hlinkClick r:id="rId4"/>
              </a:rPr>
              <a:t>http://immunization.acponline.org</a:t>
            </a:r>
            <a:r>
              <a:rPr lang="en-US" sz="3200" dirty="0" smtClean="0">
                <a:hlinkClick r:id="rId4"/>
              </a:rPr>
              <a:t>/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770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123825"/>
            <a:ext cx="8153400" cy="990600"/>
          </a:xfrm>
        </p:spPr>
        <p:txBody>
          <a:bodyPr/>
          <a:lstStyle/>
          <a:p>
            <a:r>
              <a:rPr lang="en-US" dirty="0" smtClean="0"/>
              <a:t>Adult Vaccine Price List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11718" r="15142" b="5079"/>
          <a:stretch/>
        </p:blipFill>
        <p:spPr bwMode="auto">
          <a:xfrm>
            <a:off x="38100" y="819150"/>
            <a:ext cx="9090338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ACP Immunization Portal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15" y="1819420"/>
            <a:ext cx="5410200" cy="4221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Electronic </a:t>
            </a:r>
            <a:r>
              <a:rPr lang="en-US" sz="2400" dirty="0" smtClean="0"/>
              <a:t>Access to ACP’s Guide to Adult Immunization , with </a:t>
            </a:r>
            <a:r>
              <a:rPr lang="en-US" sz="2400" dirty="0" smtClean="0">
                <a:solidFill>
                  <a:srgbClr val="FF0000"/>
                </a:solidFill>
              </a:rPr>
              <a:t>4 pdf’s </a:t>
            </a:r>
            <a:r>
              <a:rPr lang="en-US" sz="2400" u="sng" dirty="0" smtClean="0"/>
              <a:t>downloadable modules</a:t>
            </a:r>
            <a:r>
              <a:rPr lang="en-US" sz="2400" dirty="0" smtClean="0"/>
              <a:t>  to help with practice-based quality improvement processes, recommended adult vaccines and their dosing/indication, and special circumstances: (immunocompromised, pregnancy)</a:t>
            </a:r>
          </a:p>
          <a:p>
            <a:r>
              <a:rPr lang="en-US" sz="2400" dirty="0" smtClean="0"/>
              <a:t>Free for ACP Members</a:t>
            </a:r>
            <a:r>
              <a:rPr lang="en-US" sz="2400" dirty="0" smtClean="0"/>
              <a:t>!</a:t>
            </a:r>
          </a:p>
          <a:p>
            <a:r>
              <a:rPr lang="en-US" sz="2400" dirty="0">
                <a:hlinkClick r:id="rId2"/>
              </a:rPr>
              <a:t>http://immunization.acponline.org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 l="29808" r="31410" b="11681"/>
          <a:stretch>
            <a:fillRect/>
          </a:stretch>
        </p:blipFill>
        <p:spPr bwMode="auto">
          <a:xfrm>
            <a:off x="5791200" y="1712840"/>
            <a:ext cx="29718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85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ichaelb\AppData\Local\Temp\XPgrpwise\photo 1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7029"/>
            <a:ext cx="3098800" cy="4648200"/>
          </a:xfrm>
          <a:prstGeom prst="rect">
            <a:avLst/>
          </a:prstGeom>
          <a:noFill/>
        </p:spPr>
      </p:pic>
      <p:pic>
        <p:nvPicPr>
          <p:cNvPr id="4" name="Picture 2" descr="C:\Users\michaelb\AppData\Local\Temp\XPgrpwise\photo 2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723900"/>
            <a:ext cx="3149600" cy="4724400"/>
          </a:xfrm>
          <a:prstGeom prst="rect">
            <a:avLst/>
          </a:prstGeom>
          <a:noFill/>
        </p:spPr>
      </p:pic>
      <p:pic>
        <p:nvPicPr>
          <p:cNvPr id="2" name="Picture 2" descr="App Sto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0488" y="-26008013"/>
            <a:ext cx="1619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 O\Pictures\appsto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5362575"/>
            <a:ext cx="16192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Administration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771684"/>
              </p:ext>
            </p:extLst>
          </p:nvPr>
        </p:nvGraphicFramePr>
        <p:xfrm>
          <a:off x="1175357" y="1528175"/>
          <a:ext cx="690393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273"/>
                <a:gridCol w="1485818"/>
                <a:gridCol w="1193777"/>
                <a:gridCol w="1183531"/>
                <a:gridCol w="1183531"/>
              </a:tblGrid>
              <a:tr h="55688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MCR (HCPCS)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MCR  </a:t>
                      </a:r>
                      <a:r>
                        <a:rPr lang="en-US" dirty="0" err="1" smtClean="0"/>
                        <a:t>Pmt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(DE ) PAR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Non-MCR CPT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</a:t>
                      </a:r>
                      <a:r>
                        <a:rPr lang="en-US" baseline="0" dirty="0" smtClean="0"/>
                        <a:t> Sector reimburse</a:t>
                      </a:r>
                      <a:endParaRPr lang="en-US" dirty="0"/>
                    </a:p>
                  </a:txBody>
                  <a:tcPr/>
                </a:tc>
              </a:tr>
              <a:tr h="318217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10-12.80</a:t>
                      </a:r>
                      <a:endParaRPr lang="en-US" dirty="0"/>
                    </a:p>
                  </a:txBody>
                  <a:tcPr/>
                </a:tc>
              </a:tr>
              <a:tr h="318217">
                <a:tc>
                  <a:txBody>
                    <a:bodyPr/>
                    <a:lstStyle/>
                    <a:p>
                      <a:r>
                        <a:rPr lang="en-US" dirty="0" smtClean="0"/>
                        <a:t>Pneumococcal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G0009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10-12.80</a:t>
                      </a:r>
                      <a:endParaRPr lang="en-US" dirty="0"/>
                    </a:p>
                  </a:txBody>
                  <a:tcPr/>
                </a:tc>
              </a:tr>
              <a:tr h="318217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10-12.80</a:t>
                      </a:r>
                      <a:endParaRPr lang="en-US" dirty="0"/>
                    </a:p>
                  </a:txBody>
                  <a:tcPr/>
                </a:tc>
              </a:tr>
              <a:tr h="1272868">
                <a:tc>
                  <a:txBody>
                    <a:bodyPr/>
                    <a:lstStyle/>
                    <a:p>
                      <a:r>
                        <a:rPr lang="en-US" dirty="0" smtClean="0"/>
                        <a:t>Second </a:t>
                      </a:r>
                      <a:r>
                        <a:rPr lang="en-US" dirty="0" err="1" smtClean="0"/>
                        <a:t>Vax</a:t>
                      </a:r>
                      <a:r>
                        <a:rPr lang="en-US" dirty="0" smtClean="0"/>
                        <a:t> Admin per 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(use icd9 V06.6 if flu </a:t>
                      </a:r>
                      <a:r>
                        <a:rPr lang="en-US" dirty="0" err="1" smtClean="0"/>
                        <a:t>vax</a:t>
                      </a:r>
                      <a:r>
                        <a:rPr lang="en-US" dirty="0" smtClean="0"/>
                        <a:t> and PPSV23 given same day)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3200">
                <a:tc>
                  <a:txBody>
                    <a:bodyPr/>
                    <a:lstStyle/>
                    <a:p>
                      <a:r>
                        <a:rPr lang="en-US" dirty="0" smtClean="0"/>
                        <a:t>Administer </a:t>
                      </a:r>
                      <a:r>
                        <a:rPr lang="en-US" dirty="0" err="1" smtClean="0"/>
                        <a:t>Vax</a:t>
                      </a:r>
                      <a:r>
                        <a:rPr lang="en-US" dirty="0" smtClean="0"/>
                        <a:t> &lt;age 18, with </a:t>
                      </a:r>
                      <a:r>
                        <a:rPr lang="en-US" dirty="0" smtClean="0"/>
                        <a:t>counseling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90460, 90461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10-12.80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2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BVIM Vaccination Jan 1- Dec 31/14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51339494"/>
              </p:ext>
            </p:extLst>
          </p:nvPr>
        </p:nvGraphicFramePr>
        <p:xfrm>
          <a:off x="1023002" y="1920483"/>
          <a:ext cx="3200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CPT admin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#procedures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90471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90472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G0008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G0009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62794929"/>
              </p:ext>
            </p:extLst>
          </p:nvPr>
        </p:nvGraphicFramePr>
        <p:xfrm>
          <a:off x="4538815" y="1931422"/>
          <a:ext cx="3200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725"/>
                <a:gridCol w="1463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Vaccine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#procedures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HPV4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influenza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PCV13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Tdap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Varicella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PPSV23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Meningococcal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Zostavax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3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hn O\Downloads\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  <a:cs typeface="Calibri" pitchFamily="34" charset="0"/>
              </a:rPr>
              <a:t>Disclosure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None/>
            </a:pPr>
            <a:endParaRPr lang="en-US" alt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8657" y="2396943"/>
            <a:ext cx="6507271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John O’Neill has </a:t>
            </a:r>
            <a:r>
              <a:rPr lang="en-US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financial relationships with any entity producing, marketing, re-selling, or distributing health care goods or services, consumed by, or used on, patients.</a:t>
            </a:r>
          </a:p>
        </p:txBody>
      </p:sp>
    </p:spTree>
    <p:extLst>
      <p:ext uri="{BB962C8B-B14F-4D97-AF65-F5344CB8AC3E}">
        <p14:creationId xmlns:p14="http://schemas.microsoft.com/office/powerpoint/2010/main" val="18146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cost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Staff: they are there anyway!!</a:t>
            </a:r>
          </a:p>
          <a:p>
            <a:r>
              <a:rPr lang="en-US" dirty="0" smtClean="0"/>
              <a:t>Needles, syringes, alcohol swabs, </a:t>
            </a:r>
            <a:r>
              <a:rPr lang="en-US" dirty="0" err="1" smtClean="0"/>
              <a:t>bandaids</a:t>
            </a:r>
            <a:endParaRPr lang="en-US" dirty="0" smtClean="0"/>
          </a:p>
          <a:p>
            <a:r>
              <a:rPr lang="en-US" dirty="0" smtClean="0"/>
              <a:t>Storage and handling of vaccines: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www.cdc.gov/vaccines/recs/storage/toolkit/storage-handling-toolkit.pdf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Vaccine Discount Suppliers: buying vaccines for less $$$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8594" r="20900" b="8594"/>
          <a:stretch/>
        </p:blipFill>
        <p:spPr bwMode="auto">
          <a:xfrm>
            <a:off x="762000" y="-9526"/>
            <a:ext cx="7686675" cy="60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Vaccine Ordering and Discounts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65962"/>
            <a:ext cx="8915400" cy="4583201"/>
          </a:xfrm>
        </p:spPr>
        <p:txBody>
          <a:bodyPr>
            <a:normAutofit fontScale="92500" lnSpcReduction="10000"/>
          </a:bodyPr>
          <a:lstStyle/>
          <a:p>
            <a:r>
              <a:rPr lang="en-US" sz="3100" dirty="0" smtClean="0"/>
              <a:t>NDVA: National Discount Vaccine Alliance, Inc.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www.nationaldiscountvaccinealliance.com/</a:t>
            </a:r>
            <a:r>
              <a:rPr lang="en-US" sz="2000" dirty="0" smtClean="0"/>
              <a:t> </a:t>
            </a:r>
          </a:p>
          <a:p>
            <a:r>
              <a:rPr lang="en-US" sz="3100" dirty="0" smtClean="0"/>
              <a:t>AHP: Atlantic Health Partners, LLC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://www.atlantichealthpartners.com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3100" dirty="0" smtClean="0"/>
              <a:t>VaxServe.com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www.vaxserve.com/index.cfm?fa=anon.homepage</a:t>
            </a:r>
            <a:endParaRPr lang="en-US" sz="2000" dirty="0" smtClean="0"/>
          </a:p>
          <a:p>
            <a:r>
              <a:rPr lang="en-US" sz="3100" dirty="0" smtClean="0"/>
              <a:t>AAP: Group Purchasing </a:t>
            </a:r>
            <a:r>
              <a:rPr lang="en-US" sz="3100" dirty="0" err="1" smtClean="0"/>
              <a:t>vs</a:t>
            </a:r>
            <a:r>
              <a:rPr lang="en-US" sz="3100" dirty="0" smtClean="0"/>
              <a:t> Physician Buying Groups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100" dirty="0" smtClean="0">
                <a:hlinkClick r:id="rId5"/>
              </a:rPr>
              <a:t>http</a:t>
            </a:r>
            <a:r>
              <a:rPr lang="en-US" sz="2100" dirty="0">
                <a:hlinkClick r:id="rId5"/>
              </a:rPr>
              <a:t>://</a:t>
            </a:r>
            <a:r>
              <a:rPr lang="en-US" sz="2100" dirty="0" smtClean="0">
                <a:hlinkClick r:id="rId5"/>
              </a:rPr>
              <a:t>www2.aap.org/immunization/pediatricians/GPO.html</a:t>
            </a:r>
            <a:r>
              <a:rPr lang="en-US" sz="2100" dirty="0" smtClean="0"/>
              <a:t> </a:t>
            </a:r>
          </a:p>
          <a:p>
            <a:r>
              <a:rPr lang="en-US" sz="2800" dirty="0" smtClean="0"/>
              <a:t>ACP Webinar: Efficient Vaccine Ordering</a:t>
            </a:r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://www.acponline.org/multimedia/?</a:t>
            </a:r>
            <a:r>
              <a:rPr lang="en-US" sz="2000" dirty="0" smtClean="0">
                <a:hlinkClick r:id="rId6"/>
              </a:rPr>
              <a:t>bclid=782543304001&amp;bctid=1733749311001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191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Logging Vaccines: Simple Procedure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Immunization Action Coalition (IAC)</a:t>
            </a:r>
          </a:p>
          <a:p>
            <a:r>
              <a:rPr lang="en-US" dirty="0" smtClean="0"/>
              <a:t>Immunize.org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Maintain </a:t>
            </a:r>
            <a:r>
              <a:rPr lang="en-US" u="sng" dirty="0">
                <a:solidFill>
                  <a:srgbClr val="FF0000"/>
                </a:solidFill>
              </a:rPr>
              <a:t>a vaccine inventory log that </a:t>
            </a:r>
            <a:r>
              <a:rPr lang="en-US" u="sng" dirty="0" smtClean="0">
                <a:solidFill>
                  <a:srgbClr val="FF0000"/>
                </a:solidFill>
              </a:rPr>
              <a:t>is used </a:t>
            </a:r>
            <a:r>
              <a:rPr lang="en-US" u="sng" dirty="0">
                <a:solidFill>
                  <a:srgbClr val="FF0000"/>
                </a:solidFill>
              </a:rPr>
              <a:t>to document the following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. Vaccine name and #</a:t>
            </a:r>
            <a:r>
              <a:rPr lang="en-US" dirty="0" smtClean="0"/>
              <a:t> </a:t>
            </a:r>
            <a:r>
              <a:rPr lang="en-US" dirty="0"/>
              <a:t>of doses </a:t>
            </a:r>
            <a:r>
              <a:rPr lang="en-US" dirty="0" smtClean="0"/>
              <a:t>rec’d</a:t>
            </a:r>
          </a:p>
          <a:p>
            <a:r>
              <a:rPr lang="en-US" dirty="0" smtClean="0"/>
              <a:t>b</a:t>
            </a:r>
            <a:r>
              <a:rPr lang="en-US" dirty="0"/>
              <a:t>. Date we received the vaccine 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/>
              <a:t>. Condition of vaccine when </a:t>
            </a:r>
            <a:r>
              <a:rPr lang="en-US" dirty="0" smtClean="0"/>
              <a:t>received </a:t>
            </a:r>
          </a:p>
          <a:p>
            <a:r>
              <a:rPr lang="en-US" dirty="0" smtClean="0"/>
              <a:t>d</a:t>
            </a:r>
            <a:r>
              <a:rPr lang="en-US" dirty="0"/>
              <a:t>. Vaccine </a:t>
            </a:r>
            <a:r>
              <a:rPr lang="en-US" dirty="0" smtClean="0"/>
              <a:t>manufacturer, </a:t>
            </a:r>
            <a:r>
              <a:rPr lang="en-US" dirty="0"/>
              <a:t>lot number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n-US" dirty="0"/>
              <a:t>. Vaccine expiration </a:t>
            </a:r>
            <a:r>
              <a:rPr lang="en-US" dirty="0" smtClean="0"/>
              <a:t>date</a:t>
            </a:r>
          </a:p>
          <a:p>
            <a:r>
              <a:rPr lang="en-US" dirty="0"/>
              <a:t>f</a:t>
            </a:r>
            <a:r>
              <a:rPr lang="en-US" dirty="0" smtClean="0"/>
              <a:t>.  Dates administered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854" y="0"/>
            <a:ext cx="81534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Vaccine Storage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504" y="1002083"/>
            <a:ext cx="4560368" cy="26524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49" y="3667076"/>
            <a:ext cx="2355415" cy="26616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35" y="4482410"/>
            <a:ext cx="2628900" cy="1733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1" y="1509386"/>
            <a:ext cx="2616375" cy="34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t="7880" r="22399" b="5791"/>
          <a:stretch/>
        </p:blipFill>
        <p:spPr bwMode="auto">
          <a:xfrm>
            <a:off x="923924" y="-9526"/>
            <a:ext cx="7353301" cy="631507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88651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Vax</a:t>
            </a:r>
            <a:r>
              <a:rPr lang="en-US" dirty="0" smtClean="0"/>
              <a:t> Refrigeration/Storage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0" y="1602287"/>
            <a:ext cx="2705622" cy="4343400"/>
          </a:xfrm>
        </p:spPr>
        <p:txBody>
          <a:bodyPr>
            <a:normAutofit/>
          </a:bodyPr>
          <a:lstStyle/>
          <a:p>
            <a:r>
              <a:rPr lang="en-US" u="sng" dirty="0" smtClean="0"/>
              <a:t>Source: (fridges)</a:t>
            </a:r>
          </a:p>
          <a:p>
            <a:r>
              <a:rPr lang="en-US" dirty="0" smtClean="0"/>
              <a:t>public.health.oregon.gov              </a:t>
            </a:r>
          </a:p>
          <a:p>
            <a:r>
              <a:rPr lang="en-US" dirty="0" smtClean="0"/>
              <a:t>(</a:t>
            </a:r>
            <a:r>
              <a:rPr lang="en-US" dirty="0"/>
              <a:t>O</a:t>
            </a:r>
            <a:r>
              <a:rPr lang="en-US" dirty="0" smtClean="0"/>
              <a:t>regon </a:t>
            </a:r>
            <a:r>
              <a:rPr lang="en-US" dirty="0" smtClean="0"/>
              <a:t>VFC</a:t>
            </a:r>
            <a:r>
              <a:rPr lang="en-US" dirty="0" smtClean="0"/>
              <a:t> </a:t>
            </a:r>
            <a:r>
              <a:rPr lang="en-US" dirty="0" smtClean="0"/>
              <a:t>guide)</a:t>
            </a:r>
          </a:p>
          <a:p>
            <a:endParaRPr lang="en-US" dirty="0"/>
          </a:p>
          <a:p>
            <a:r>
              <a:rPr lang="en-US" sz="2000" dirty="0" smtClean="0"/>
              <a:t>Re: Digital Logging </a:t>
            </a:r>
            <a:r>
              <a:rPr lang="en-US" sz="2000" u="sng" dirty="0" smtClean="0"/>
              <a:t>Thermometers</a:t>
            </a:r>
            <a:r>
              <a:rPr lang="en-US" sz="2000" dirty="0" smtClean="0"/>
              <a:t> </a:t>
            </a:r>
            <a:r>
              <a:rPr lang="en-US" dirty="0" smtClean="0"/>
              <a:t>-</a:t>
            </a:r>
          </a:p>
          <a:p>
            <a:r>
              <a:rPr lang="en-US" dirty="0"/>
              <a:t>See: </a:t>
            </a:r>
            <a:r>
              <a:rPr lang="en-US" sz="2400" dirty="0">
                <a:solidFill>
                  <a:srgbClr val="FF0000"/>
                </a:solidFill>
                <a:hlinkClick r:id="rId2"/>
              </a:rPr>
              <a:t>http://www.vfcdataloggers.com</a:t>
            </a:r>
            <a:r>
              <a:rPr lang="en-US" sz="2400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743200" y="1552183"/>
            <a:ext cx="6400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Vaccine Refrigerator Manufacturers </a:t>
            </a:r>
            <a:r>
              <a:rPr lang="en-US" sz="2400" u="sng" dirty="0">
                <a:solidFill>
                  <a:srgbClr val="FF0000"/>
                </a:solidFill>
              </a:rPr>
              <a:t>to </a:t>
            </a:r>
            <a:r>
              <a:rPr lang="en-US" sz="2400" u="sng" dirty="0" smtClean="0">
                <a:solidFill>
                  <a:srgbClr val="FF0000"/>
                </a:solidFill>
              </a:rPr>
              <a:t>Consider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/>
              <a:t>Panasonic </a:t>
            </a:r>
            <a:r>
              <a:rPr lang="en-US" sz="2400" dirty="0"/>
              <a:t>Biomedical </a:t>
            </a:r>
            <a:r>
              <a:rPr lang="en-US" sz="2400" dirty="0" smtClean="0">
                <a:hlinkClick r:id="rId3"/>
              </a:rPr>
              <a:t>www.sanyobiomedical.com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Follett:   </a:t>
            </a:r>
            <a:r>
              <a:rPr lang="en-US" sz="2400" dirty="0" smtClean="0">
                <a:hlinkClick r:id="rId4"/>
              </a:rPr>
              <a:t>www.follettice.com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Helmer:   </a:t>
            </a:r>
            <a:r>
              <a:rPr lang="en-US" sz="2400" dirty="0" smtClean="0">
                <a:hlinkClick r:id="rId5"/>
              </a:rPr>
              <a:t>www.helmerinc.com</a:t>
            </a:r>
            <a:r>
              <a:rPr lang="en-US" sz="2400" dirty="0" smtClean="0"/>
              <a:t>   </a:t>
            </a:r>
          </a:p>
          <a:p>
            <a:r>
              <a:rPr lang="en-US" sz="2400" dirty="0" err="1" smtClean="0"/>
              <a:t>Thermo</a:t>
            </a:r>
            <a:r>
              <a:rPr lang="en-US" sz="2400" dirty="0" smtClean="0"/>
              <a:t> Scientific:  </a:t>
            </a:r>
            <a:r>
              <a:rPr lang="en-US" sz="2400" dirty="0" smtClean="0">
                <a:hlinkClick r:id="rId6"/>
              </a:rPr>
              <a:t>www.thermo.com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Lab </a:t>
            </a:r>
            <a:r>
              <a:rPr lang="en-US" sz="2400" dirty="0"/>
              <a:t>Research </a:t>
            </a:r>
            <a:r>
              <a:rPr lang="en-US" sz="2400" dirty="0" smtClean="0"/>
              <a:t>Products:  </a:t>
            </a:r>
            <a:r>
              <a:rPr lang="en-US" sz="2400" dirty="0" smtClean="0">
                <a:hlinkClick r:id="rId7"/>
              </a:rPr>
              <a:t>www.labresprod.com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Gem Scientific:  </a:t>
            </a:r>
            <a:r>
              <a:rPr lang="en-US" sz="2400" dirty="0" smtClean="0">
                <a:hlinkClick r:id="rId8"/>
              </a:rPr>
              <a:t>www.gemref.com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Fisher Scientific:  </a:t>
            </a:r>
            <a:r>
              <a:rPr lang="en-US" sz="2400" dirty="0" smtClean="0">
                <a:hlinkClick r:id="rId9"/>
              </a:rPr>
              <a:t>www.fishersci.com</a:t>
            </a:r>
            <a:r>
              <a:rPr lang="en-US" sz="2400" dirty="0" smtClean="0"/>
              <a:t>  </a:t>
            </a:r>
          </a:p>
          <a:p>
            <a:r>
              <a:rPr lang="en-US" sz="2400" dirty="0" smtClean="0"/>
              <a:t>Sun </a:t>
            </a:r>
            <a:r>
              <a:rPr lang="en-US" sz="2400" dirty="0"/>
              <a:t>Frost </a:t>
            </a:r>
            <a:r>
              <a:rPr lang="en-US" sz="2400" dirty="0" smtClean="0"/>
              <a:t>(efficient):  </a:t>
            </a:r>
            <a:r>
              <a:rPr lang="en-US" sz="2400" dirty="0" smtClean="0">
                <a:hlinkClick r:id="rId10"/>
              </a:rPr>
              <a:t>www.sunfrost.com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orders for Vaccines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Advocated for by ACIP</a:t>
            </a:r>
            <a:r>
              <a:rPr lang="en-US" dirty="0" smtClean="0"/>
              <a:t>, particularly for influenza, pneumococcal, </a:t>
            </a:r>
            <a:r>
              <a:rPr lang="en-US" dirty="0" err="1" smtClean="0"/>
              <a:t>Tdap</a:t>
            </a:r>
            <a:r>
              <a:rPr lang="en-US" dirty="0" smtClean="0"/>
              <a:t> and hepatitis B vaccines</a:t>
            </a:r>
          </a:p>
          <a:p>
            <a:r>
              <a:rPr lang="en-US" dirty="0" smtClean="0"/>
              <a:t>Administration of vaccines by nurses, pharmacists, medical assistants and other qualified personal, </a:t>
            </a:r>
            <a:r>
              <a:rPr lang="en-US" u="sng" dirty="0" smtClean="0"/>
              <a:t>under physician established protocol</a:t>
            </a:r>
            <a:r>
              <a:rPr lang="en-US" dirty="0" smtClean="0"/>
              <a:t>, without examination by physician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Substantially</a:t>
            </a:r>
            <a:r>
              <a:rPr lang="en-US" dirty="0" smtClean="0"/>
              <a:t> improves immunization rates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www.cdc.gov/mmwr/preview/mmwrhtml/rr4901a2.htm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http://www.immunize.org/standing-orders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 (IAC)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325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VERP: Vaccine 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22125" y="1614813"/>
            <a:ext cx="4588701" cy="4343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VERP 11/28/2013, 433 reports (ISMP)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office setting, errors involving influenza vaccines,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Tdap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combination vaccines, HPV vaccines, and zoster vs varicella vaccines were common.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Simple Practice-based patient safety protocols should improve vaccination procedures and patient outcomes: verification of patient identity and immunization record, verification of proper vaccine and administration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Source: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www.ismp.org/Newsletters/acutecare/showarticle.aspx?id=64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869" y="133655"/>
            <a:ext cx="3432131" cy="6226435"/>
          </a:xfrm>
        </p:spPr>
      </p:pic>
    </p:spTree>
    <p:extLst>
      <p:ext uri="{BB962C8B-B14F-4D97-AF65-F5344CB8AC3E}">
        <p14:creationId xmlns:p14="http://schemas.microsoft.com/office/powerpoint/2010/main" val="3587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VERP (2013)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97074" y="1589761"/>
            <a:ext cx="3999978" cy="43434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Common contributing factors to errors in vaccine administration:</a:t>
            </a:r>
          </a:p>
          <a:p>
            <a:r>
              <a:rPr lang="en-US" dirty="0" smtClean="0"/>
              <a:t>Age dependent formulations</a:t>
            </a:r>
          </a:p>
          <a:p>
            <a:r>
              <a:rPr lang="en-US" dirty="0" smtClean="0"/>
              <a:t>Indicated patient age for immunization</a:t>
            </a:r>
          </a:p>
          <a:p>
            <a:r>
              <a:rPr lang="en-US" dirty="0" smtClean="0"/>
              <a:t>Similar vaccine abbreviations</a:t>
            </a:r>
          </a:p>
          <a:p>
            <a:r>
              <a:rPr lang="en-US" dirty="0" smtClean="0"/>
              <a:t>Similar vaccine packaging</a:t>
            </a:r>
          </a:p>
          <a:p>
            <a:r>
              <a:rPr lang="en-US" dirty="0" smtClean="0"/>
              <a:t>Lack of familiarity with proper mixing or preparation of product, and route of administration</a:t>
            </a:r>
          </a:p>
          <a:p>
            <a:r>
              <a:rPr lang="en-US" dirty="0"/>
              <a:t>Source: 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www.ismp.org/Newsletters/acutecare/showarticle.aspx?id=64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3" y="0"/>
            <a:ext cx="3832965" cy="6404994"/>
          </a:xfrm>
        </p:spPr>
      </p:pic>
    </p:spTree>
    <p:extLst>
      <p:ext uri="{BB962C8B-B14F-4D97-AF65-F5344CB8AC3E}">
        <p14:creationId xmlns:p14="http://schemas.microsoft.com/office/powerpoint/2010/main" val="6832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6970" y="1829844"/>
            <a:ext cx="8159002" cy="4572000"/>
          </a:xfrm>
        </p:spPr>
        <p:txBody>
          <a:bodyPr/>
          <a:lstStyle/>
          <a:p>
            <a:r>
              <a:rPr lang="en-US" dirty="0" smtClean="0"/>
              <a:t>Review medical practice strategies </a:t>
            </a:r>
            <a:r>
              <a:rPr lang="en-US" dirty="0"/>
              <a:t>for </a:t>
            </a:r>
            <a:r>
              <a:rPr lang="en-US" dirty="0" smtClean="0"/>
              <a:t>ordering, storing and administering vaccines safely, </a:t>
            </a:r>
            <a:r>
              <a:rPr lang="en-US" dirty="0"/>
              <a:t>at </a:t>
            </a:r>
            <a:r>
              <a:rPr lang="en-US" dirty="0" smtClean="0"/>
              <a:t>reduced </a:t>
            </a:r>
            <a:r>
              <a:rPr lang="en-US" dirty="0"/>
              <a:t>costs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Discuss evaluating the financial impact of adult immunization on your medical practice.</a:t>
            </a:r>
            <a:endParaRPr lang="en-US" dirty="0"/>
          </a:p>
          <a:p>
            <a:r>
              <a:rPr lang="en-US" dirty="0"/>
              <a:t>Discuss billing </a:t>
            </a:r>
            <a:r>
              <a:rPr lang="en-US" dirty="0" smtClean="0"/>
              <a:t>codes and reimbursement </a:t>
            </a:r>
            <a:r>
              <a:rPr lang="en-US" dirty="0"/>
              <a:t>for vaccines under Medicare and private </a:t>
            </a:r>
            <a:r>
              <a:rPr lang="en-US" dirty="0" smtClean="0"/>
              <a:t>carriers to </a:t>
            </a:r>
            <a:r>
              <a:rPr lang="en-US" dirty="0"/>
              <a:t>maximize value </a:t>
            </a:r>
            <a:r>
              <a:rPr lang="en-US" dirty="0" smtClean="0"/>
              <a:t>to your </a:t>
            </a:r>
            <a:r>
              <a:rPr lang="en-US" dirty="0"/>
              <a:t>practice.</a:t>
            </a:r>
          </a:p>
        </p:txBody>
      </p:sp>
    </p:spTree>
    <p:extLst>
      <p:ext uri="{BB962C8B-B14F-4D97-AF65-F5344CB8AC3E}">
        <p14:creationId xmlns:p14="http://schemas.microsoft.com/office/powerpoint/2010/main" val="4912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Plan-Do-Study-Act (PDSA Cycle)</a:t>
            </a:r>
            <a:br>
              <a:rPr lang="en-US" dirty="0" smtClean="0"/>
            </a:br>
            <a:r>
              <a:rPr lang="en-US" sz="2000" dirty="0" smtClean="0"/>
              <a:t>[the Chronic </a:t>
            </a:r>
            <a:r>
              <a:rPr lang="en-US" sz="2000" dirty="0"/>
              <a:t>C</a:t>
            </a:r>
            <a:r>
              <a:rPr lang="en-US" sz="2000" dirty="0" smtClean="0"/>
              <a:t>are Model , see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module, ACP </a:t>
            </a:r>
            <a:r>
              <a:rPr lang="en-US" sz="2000" dirty="0" smtClean="0"/>
              <a:t>Immunization </a:t>
            </a:r>
            <a:r>
              <a:rPr lang="en-US" sz="2000" dirty="0"/>
              <a:t>P</a:t>
            </a:r>
            <a:r>
              <a:rPr lang="en-US" sz="2000" dirty="0" smtClean="0"/>
              <a:t>ortal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84340" y="2192838"/>
            <a:ext cx="3886200" cy="3337932"/>
          </a:xfrm>
        </p:spPr>
        <p:txBody>
          <a:bodyPr/>
          <a:lstStyle/>
          <a:p>
            <a:r>
              <a:rPr lang="en-US" dirty="0" smtClean="0"/>
              <a:t>Identify practice gap</a:t>
            </a:r>
          </a:p>
          <a:p>
            <a:r>
              <a:rPr lang="en-US" dirty="0" smtClean="0"/>
              <a:t>Set aim/goal</a:t>
            </a:r>
          </a:p>
          <a:p>
            <a:r>
              <a:rPr lang="en-US" dirty="0" smtClean="0"/>
              <a:t>Identify process measures that ultimately can lead to improved clinical outcome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00392" y="2170787"/>
            <a:ext cx="3886200" cy="3304478"/>
          </a:xfrm>
        </p:spPr>
        <p:txBody>
          <a:bodyPr/>
          <a:lstStyle/>
          <a:p>
            <a:r>
              <a:rPr lang="en-US" dirty="0" smtClean="0"/>
              <a:t>Plan the change, in small steps</a:t>
            </a:r>
          </a:p>
          <a:p>
            <a:r>
              <a:rPr lang="en-US" dirty="0" smtClean="0"/>
              <a:t>Do: carry out the plan</a:t>
            </a:r>
          </a:p>
          <a:p>
            <a:r>
              <a:rPr lang="en-US" dirty="0" smtClean="0"/>
              <a:t>Study: plot data on run chart</a:t>
            </a:r>
          </a:p>
          <a:p>
            <a:r>
              <a:rPr lang="en-US" dirty="0" smtClean="0"/>
              <a:t>Act: adopt, adapt or abandon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96866" y="1564188"/>
            <a:ext cx="3886200" cy="640080"/>
          </a:xfrm>
        </p:spPr>
        <p:txBody>
          <a:bodyPr/>
          <a:lstStyle/>
          <a:p>
            <a:r>
              <a:rPr lang="en-US" sz="2800" dirty="0" smtClean="0"/>
              <a:t>Preparation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2918" y="1545138"/>
            <a:ext cx="3886200" cy="640080"/>
          </a:xfrm>
        </p:spPr>
        <p:txBody>
          <a:bodyPr/>
          <a:lstStyle/>
          <a:p>
            <a:r>
              <a:rPr lang="en-US" sz="3200" dirty="0" smtClean="0"/>
              <a:t>PDSA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37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PDSA: improving </a:t>
            </a:r>
            <a:r>
              <a:rPr lang="en-US" sz="3200" dirty="0" err="1" smtClean="0"/>
              <a:t>Tdap</a:t>
            </a:r>
            <a:r>
              <a:rPr lang="en-US" sz="3200" dirty="0" smtClean="0"/>
              <a:t> Admin in BVIM &gt;65 y/o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62838" y="1577235"/>
            <a:ext cx="2034436" cy="4343400"/>
          </a:xfrm>
        </p:spPr>
        <p:txBody>
          <a:bodyPr/>
          <a:lstStyle/>
          <a:p>
            <a:r>
              <a:rPr lang="en-US" dirty="0" smtClean="0"/>
              <a:t>Gap: low </a:t>
            </a:r>
            <a:r>
              <a:rPr lang="en-US" dirty="0" err="1" smtClean="0"/>
              <a:t>Tdap</a:t>
            </a:r>
            <a:r>
              <a:rPr lang="en-US" dirty="0" smtClean="0"/>
              <a:t> rates for &gt;65 y/o</a:t>
            </a:r>
          </a:p>
          <a:p>
            <a:r>
              <a:rPr lang="en-US" dirty="0" smtClean="0"/>
              <a:t>Goal: improve monthly </a:t>
            </a:r>
            <a:r>
              <a:rPr lang="en-US" dirty="0" err="1" smtClean="0"/>
              <a:t>Tdap</a:t>
            </a:r>
            <a:r>
              <a:rPr lang="en-US" dirty="0" smtClean="0"/>
              <a:t> in   &gt; 65 y/o by 100%</a:t>
            </a:r>
          </a:p>
          <a:p>
            <a:r>
              <a:rPr lang="en-US" dirty="0" smtClean="0"/>
              <a:t>Process: MA identifies eligible </a:t>
            </a:r>
            <a:r>
              <a:rPr lang="en-US" dirty="0" err="1" smtClean="0"/>
              <a:t>pt</a:t>
            </a:r>
            <a:r>
              <a:rPr lang="en-US" dirty="0" smtClean="0"/>
              <a:t> and gives </a:t>
            </a:r>
            <a:r>
              <a:rPr lang="en-US" dirty="0" err="1" smtClean="0"/>
              <a:t>Tdap</a:t>
            </a:r>
            <a:r>
              <a:rPr lang="en-US" dirty="0" smtClean="0"/>
              <a:t> VIS to read while waiting in office</a:t>
            </a:r>
          </a:p>
          <a:p>
            <a:r>
              <a:rPr lang="en-US" dirty="0" smtClean="0"/>
              <a:t>Start: March 2012</a:t>
            </a:r>
          </a:p>
          <a:p>
            <a:r>
              <a:rPr lang="en-US" dirty="0" smtClean="0"/>
              <a:t>Adopt!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3559378"/>
              </p:ext>
            </p:extLst>
          </p:nvPr>
        </p:nvGraphicFramePr>
        <p:xfrm>
          <a:off x="2299570" y="1577235"/>
          <a:ext cx="6400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6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0016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Take Home Points:  Economics of Practice-based Adult Immunization       </a:t>
            </a:r>
            <a:r>
              <a:rPr lang="en-US" sz="2700" dirty="0" smtClean="0">
                <a:solidFill>
                  <a:schemeClr val="accent6"/>
                </a:solidFill>
              </a:rPr>
              <a:t>(</a:t>
            </a:r>
            <a:r>
              <a:rPr lang="en-US" sz="2700" dirty="0" smtClean="0">
                <a:solidFill>
                  <a:schemeClr val="accent4">
                    <a:lumMod val="75000"/>
                  </a:schemeClr>
                </a:solidFill>
              </a:rPr>
              <a:t>drjho7@verizon.net)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7074" y="1286006"/>
            <a:ext cx="8159002" cy="4727135"/>
          </a:xfrm>
        </p:spPr>
        <p:txBody>
          <a:bodyPr/>
          <a:lstStyle/>
          <a:p>
            <a:pPr marL="2697480" lvl="8" indent="0">
              <a:buNone/>
            </a:pPr>
            <a:endParaRPr lang="en-US" sz="2400" dirty="0" smtClean="0"/>
          </a:p>
          <a:p>
            <a:r>
              <a:rPr lang="en-US" sz="2400" dirty="0" smtClean="0"/>
              <a:t>Know your vaccine cost per dose, and reimbursement for vaccines by each of your payers 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VFC reference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Assess the immunization status of your practice by PM/IT reporting and/or PDSA cycles</a:t>
            </a:r>
          </a:p>
          <a:p>
            <a:r>
              <a:rPr lang="en-US" sz="2400" dirty="0" smtClean="0"/>
              <a:t>Use Standing orders for most commonly given vaccines; give VIS to all vaccine recipients 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IAC website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Catalog and Store your vaccines per CDC guidelines (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CDC toolkit reference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Implement vaccine patient safety protocols in your practice</a:t>
            </a:r>
          </a:p>
          <a:p>
            <a:endParaRPr lang="en-US" dirty="0"/>
          </a:p>
        </p:txBody>
      </p:sp>
      <p:pic>
        <p:nvPicPr>
          <p:cNvPr id="6146" name="Picture 2" descr="C:\Users\John O\Pictures\fenderspin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49" y="6111187"/>
            <a:ext cx="1798659" cy="60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46969" y="235472"/>
            <a:ext cx="8077200" cy="869950"/>
          </a:xfrm>
        </p:spPr>
        <p:txBody>
          <a:bodyPr/>
          <a:lstStyle/>
          <a:p>
            <a:r>
              <a:rPr lang="en-US" altLang="en-US" sz="4000" dirty="0">
                <a:latin typeface="Calibri" pitchFamily="34" charset="0"/>
                <a:cs typeface="Calibri" pitchFamily="34" charset="0"/>
              </a:rPr>
              <a:t>US Adult Immunization Rates are Unacceptably </a:t>
            </a:r>
            <a:r>
              <a:rPr lang="en-US" altLang="en-US" sz="4000" dirty="0" smtClean="0">
                <a:latin typeface="Calibri" pitchFamily="34" charset="0"/>
                <a:cs typeface="Calibri" pitchFamily="34" charset="0"/>
              </a:rPr>
              <a:t>Low!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152400" y="2057400"/>
            <a:ext cx="3048000" cy="1676400"/>
          </a:xfrm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www.cdc.gov/flu/fluvaxview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18" y="1523999"/>
            <a:ext cx="5101155" cy="45315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83182"/>
            <a:ext cx="2857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NHIS 2013, </a:t>
            </a:r>
            <a:r>
              <a:rPr lang="en-US" dirty="0" smtClean="0"/>
              <a:t>Non-Flu </a:t>
            </a:r>
            <a:r>
              <a:rPr lang="en-US" dirty="0"/>
              <a:t>I</a:t>
            </a:r>
            <a:r>
              <a:rPr lang="en-US" dirty="0" smtClean="0"/>
              <a:t>mmunization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87772" y="2101106"/>
            <a:ext cx="1846127" cy="3308382"/>
          </a:xfrm>
        </p:spPr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cdc.gov/</a:t>
            </a:r>
            <a:r>
              <a:rPr lang="en-US" dirty="0" err="1" smtClean="0"/>
              <a:t>mmwr</a:t>
            </a:r>
            <a:r>
              <a:rPr lang="en-US" dirty="0" smtClean="0"/>
              <a:t>/preview</a:t>
            </a:r>
          </a:p>
          <a:p>
            <a:r>
              <a:rPr lang="en-US" dirty="0" smtClean="0"/>
              <a:t>2/6/15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1213943"/>
              </p:ext>
            </p:extLst>
          </p:nvPr>
        </p:nvGraphicFramePr>
        <p:xfrm>
          <a:off x="2187724" y="1128045"/>
          <a:ext cx="6529350" cy="4801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5382"/>
                <a:gridCol w="2056984"/>
                <a:gridCol w="2056984"/>
              </a:tblGrid>
              <a:tr h="621206">
                <a:tc>
                  <a:txBody>
                    <a:bodyPr/>
                    <a:lstStyle/>
                    <a:p>
                      <a:r>
                        <a:rPr lang="en-US" dirty="0" smtClean="0"/>
                        <a:t>Immunization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Received</a:t>
                      </a:r>
                      <a:endParaRPr lang="en-US" dirty="0"/>
                    </a:p>
                  </a:txBody>
                  <a:tcPr/>
                </a:tc>
              </a:tr>
              <a:tr h="704109">
                <a:tc>
                  <a:txBody>
                    <a:bodyPr/>
                    <a:lstStyle/>
                    <a:p>
                      <a:r>
                        <a:rPr lang="en-US" dirty="0" smtClean="0"/>
                        <a:t>Pneumococcal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19-64</a:t>
                      </a:r>
                    </a:p>
                    <a:p>
                      <a:r>
                        <a:rPr lang="en-US" dirty="0" smtClean="0"/>
                        <a:t>&gt;65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21.2</a:t>
                      </a:r>
                    </a:p>
                    <a:p>
                      <a:r>
                        <a:rPr lang="en-US" dirty="0" smtClean="0"/>
                        <a:t>59.7</a:t>
                      </a:r>
                      <a:endParaRPr lang="en-US" dirty="0"/>
                    </a:p>
                  </a:txBody>
                  <a:tcPr/>
                </a:tc>
              </a:tr>
              <a:tr h="704109">
                <a:tc>
                  <a:txBody>
                    <a:bodyPr/>
                    <a:lstStyle/>
                    <a:p>
                      <a:r>
                        <a:rPr lang="en-US" dirty="0" smtClean="0"/>
                        <a:t>Tetanus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19-64</a:t>
                      </a:r>
                    </a:p>
                    <a:p>
                      <a:r>
                        <a:rPr lang="en-US" dirty="0" smtClean="0"/>
                        <a:t>&gt;65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</a:t>
                      </a:r>
                    </a:p>
                    <a:p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</a:tr>
              <a:tr h="704109">
                <a:tc>
                  <a:txBody>
                    <a:bodyPr/>
                    <a:lstStyle/>
                    <a:p>
                      <a:r>
                        <a:rPr lang="en-US" dirty="0" smtClean="0"/>
                        <a:t>Tetanus/Pertussis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19-64</a:t>
                      </a:r>
                    </a:p>
                    <a:p>
                      <a:r>
                        <a:rPr lang="en-US" dirty="0" smtClean="0"/>
                        <a:t>&gt;65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18.4 (+2.9%)</a:t>
                      </a:r>
                    </a:p>
                    <a:p>
                      <a:r>
                        <a:rPr lang="en-US" dirty="0" smtClean="0"/>
                        <a:t>11.9</a:t>
                      </a:r>
                      <a:endParaRPr lang="en-US" dirty="0"/>
                    </a:p>
                  </a:txBody>
                  <a:tcPr/>
                </a:tc>
              </a:tr>
              <a:tr h="704109">
                <a:tc>
                  <a:txBody>
                    <a:bodyPr/>
                    <a:lstStyle/>
                    <a:p>
                      <a:r>
                        <a:rPr lang="en-US" dirty="0" smtClean="0"/>
                        <a:t>Hepatitis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19-49</a:t>
                      </a:r>
                    </a:p>
                    <a:p>
                      <a:r>
                        <a:rPr lang="en-US" dirty="0" smtClean="0"/>
                        <a:t>With </a:t>
                      </a:r>
                      <a:r>
                        <a:rPr lang="en-US" dirty="0" err="1" smtClean="0"/>
                        <a:t>hx</a:t>
                      </a:r>
                      <a:r>
                        <a:rPr lang="en-US" dirty="0" smtClean="0"/>
                        <a:t> 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32.6</a:t>
                      </a:r>
                    </a:p>
                    <a:p>
                      <a:r>
                        <a:rPr lang="en-US" dirty="0" smtClean="0"/>
                        <a:t>26.3</a:t>
                      </a:r>
                      <a:endParaRPr lang="en-US" dirty="0"/>
                    </a:p>
                  </a:txBody>
                  <a:tcPr/>
                </a:tc>
              </a:tr>
              <a:tr h="660116">
                <a:tc>
                  <a:txBody>
                    <a:bodyPr/>
                    <a:lstStyle/>
                    <a:p>
                      <a:r>
                        <a:rPr lang="en-US" dirty="0" smtClean="0"/>
                        <a:t>Zoster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24.2 (+4.1%)</a:t>
                      </a:r>
                      <a:endParaRPr lang="en-US" dirty="0"/>
                    </a:p>
                  </a:txBody>
                  <a:tcPr/>
                </a:tc>
              </a:tr>
              <a:tr h="704109">
                <a:tc>
                  <a:txBody>
                    <a:bodyPr/>
                    <a:lstStyle/>
                    <a:p>
                      <a:r>
                        <a:rPr lang="en-US" dirty="0" smtClean="0"/>
                        <a:t>HPV (female)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19-26</a:t>
                      </a:r>
                      <a:r>
                        <a:rPr lang="en-US" baseline="0" dirty="0" smtClean="0"/>
                        <a:t> female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19-21</a:t>
                      </a:r>
                      <a:r>
                        <a:rPr lang="en-US" baseline="0" dirty="0" smtClean="0"/>
                        <a:t> 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36.9</a:t>
                      </a:r>
                    </a:p>
                    <a:p>
                      <a:r>
                        <a:rPr lang="en-US" baseline="0" dirty="0" smtClean="0"/>
                        <a:t> 7.7  (+5.3%)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869950"/>
          </a:xfrm>
        </p:spPr>
        <p:txBody>
          <a:bodyPr/>
          <a:lstStyle/>
          <a:p>
            <a:r>
              <a:rPr lang="en-US" dirty="0" smtClean="0"/>
              <a:t>ACIP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3855" y="1752600"/>
            <a:ext cx="1828799" cy="4343400"/>
          </a:xfrm>
        </p:spPr>
        <p:txBody>
          <a:bodyPr/>
          <a:lstStyle/>
          <a:p>
            <a:r>
              <a:rPr lang="en-US" dirty="0" smtClean="0"/>
              <a:t>Source:</a:t>
            </a:r>
          </a:p>
          <a:p>
            <a:r>
              <a:rPr lang="en-US" dirty="0" smtClean="0"/>
              <a:t>Annals of IM</a:t>
            </a:r>
          </a:p>
          <a:p>
            <a:r>
              <a:rPr lang="en-US" dirty="0" smtClean="0"/>
              <a:t>3 February 2015</a:t>
            </a:r>
            <a:endParaRPr lang="en-US" dirty="0"/>
          </a:p>
        </p:txBody>
      </p:sp>
      <p:pic>
        <p:nvPicPr>
          <p:cNvPr id="4" name="Picture 14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2735"/>
            <a:ext cx="7315201" cy="609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3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869950"/>
          </a:xfrm>
        </p:spPr>
        <p:txBody>
          <a:bodyPr/>
          <a:lstStyle/>
          <a:p>
            <a:r>
              <a:rPr lang="en-US" dirty="0" smtClean="0"/>
              <a:t>ACIP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927" y="1752600"/>
            <a:ext cx="1745673" cy="4343400"/>
          </a:xfrm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Annals of IM</a:t>
            </a:r>
          </a:p>
          <a:p>
            <a:r>
              <a:rPr lang="en-US" dirty="0"/>
              <a:t>3 February 2015</a:t>
            </a:r>
          </a:p>
          <a:p>
            <a:endParaRPr lang="en-US" dirty="0"/>
          </a:p>
        </p:txBody>
      </p:sp>
      <p:pic>
        <p:nvPicPr>
          <p:cNvPr id="5" name="Picture 14" descr="Cov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2735"/>
            <a:ext cx="7315200" cy="614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“The Big Five” for Adults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Influenza</a:t>
            </a:r>
          </a:p>
          <a:p>
            <a:r>
              <a:rPr lang="en-US" sz="3600" dirty="0" smtClean="0"/>
              <a:t>Td/</a:t>
            </a:r>
            <a:r>
              <a:rPr lang="en-US" sz="3600" dirty="0" err="1" smtClean="0"/>
              <a:t>Tdap</a:t>
            </a:r>
            <a:endParaRPr lang="en-US" sz="3600" dirty="0" smtClean="0"/>
          </a:p>
          <a:p>
            <a:r>
              <a:rPr lang="en-US" sz="3600" dirty="0" smtClean="0"/>
              <a:t>PCV13 (conjugated pneumococcal)</a:t>
            </a:r>
          </a:p>
          <a:p>
            <a:r>
              <a:rPr lang="en-US" sz="3600" dirty="0"/>
              <a:t>PPSV23 </a:t>
            </a:r>
            <a:r>
              <a:rPr lang="en-US" sz="3600" dirty="0" smtClean="0"/>
              <a:t>(pneumococcal polysaccharide)</a:t>
            </a:r>
          </a:p>
          <a:p>
            <a:r>
              <a:rPr lang="en-US" sz="3600" dirty="0" smtClean="0"/>
              <a:t>Zoster (VZV)</a:t>
            </a:r>
            <a:endParaRPr lang="en-US" sz="3600" dirty="0"/>
          </a:p>
        </p:txBody>
      </p:sp>
      <p:pic>
        <p:nvPicPr>
          <p:cNvPr id="1026" name="Picture 2" descr="C:\Users\John O\AppData\Local\Microsoft\Windows\Temporary Internet Files\Content.IE5\YOV1AH8T\MC90029511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79518"/>
            <a:ext cx="1136599" cy="176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/>
              <a:t>“The Other Seven” for Adults:</a:t>
            </a:r>
            <a:br>
              <a:rPr lang="en-US" sz="4400" b="1" dirty="0" smtClean="0"/>
            </a:br>
            <a:r>
              <a:rPr lang="en-US" b="1" dirty="0" smtClean="0"/>
              <a:t>    </a:t>
            </a:r>
            <a:r>
              <a:rPr lang="en-US" sz="2700" dirty="0" smtClean="0"/>
              <a:t>individual circumstances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466" y="1414203"/>
            <a:ext cx="8159002" cy="41756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HPV4</a:t>
            </a:r>
          </a:p>
          <a:p>
            <a:r>
              <a:rPr lang="en-US" sz="2800" dirty="0" smtClean="0"/>
              <a:t>Meningococcal</a:t>
            </a:r>
          </a:p>
          <a:p>
            <a:r>
              <a:rPr lang="en-US" sz="2800" dirty="0" smtClean="0"/>
              <a:t>Hepatitis B</a:t>
            </a:r>
          </a:p>
          <a:p>
            <a:r>
              <a:rPr lang="en-US" sz="2800" dirty="0" smtClean="0"/>
              <a:t>Hepatitis A</a:t>
            </a:r>
          </a:p>
          <a:p>
            <a:r>
              <a:rPr lang="en-US" sz="2800" dirty="0" smtClean="0"/>
              <a:t>MMR</a:t>
            </a:r>
          </a:p>
          <a:p>
            <a:r>
              <a:rPr lang="en-US" sz="2800" dirty="0" smtClean="0"/>
              <a:t>Varicella</a:t>
            </a:r>
          </a:p>
          <a:p>
            <a:r>
              <a:rPr lang="en-US" sz="2800" dirty="0" err="1" smtClean="0"/>
              <a:t>Hib</a:t>
            </a:r>
            <a:endParaRPr lang="en-US" sz="2800" dirty="0"/>
          </a:p>
        </p:txBody>
      </p:sp>
      <p:pic>
        <p:nvPicPr>
          <p:cNvPr id="2050" name="Picture 2" descr="C:\Users\John O\AppData\Local\Microsoft\Windows\Temporary Internet Files\Content.IE5\U93LEIST\MC900365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663063" cy="14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0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P Quality Connect Template">
  <a:themeElements>
    <a:clrScheme name="ACP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EB135"/>
      </a:accent1>
      <a:accent2>
        <a:srgbClr val="FFC82E"/>
      </a:accent2>
      <a:accent3>
        <a:srgbClr val="00A0DF"/>
      </a:accent3>
      <a:accent4>
        <a:srgbClr val="FF7900"/>
      </a:accent4>
      <a:accent5>
        <a:srgbClr val="95519E"/>
      </a:accent5>
      <a:accent6>
        <a:srgbClr val="BF650F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CP them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2EB135"/>
    </a:accent1>
    <a:accent2>
      <a:srgbClr val="FFC82E"/>
    </a:accent2>
    <a:accent3>
      <a:srgbClr val="00A0DF"/>
    </a:accent3>
    <a:accent4>
      <a:srgbClr val="FF7900"/>
    </a:accent4>
    <a:accent5>
      <a:srgbClr val="95519E"/>
    </a:accent5>
    <a:accent6>
      <a:srgbClr val="BF650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ACP Quality Connect Template</Template>
  <TotalTime>15</TotalTime>
  <Words>1267</Words>
  <Application>Microsoft Office PowerPoint</Application>
  <PresentationFormat>On-screen Show (4:3)</PresentationFormat>
  <Paragraphs>356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ACP Quality Connect Template</vt:lpstr>
      <vt:lpstr>Medical Practice-based Economics of            Adult Immunization  John H. O’Neill, Jr., D.O., FACP Bayview Internal Medicine, Inc., Middletown, DE Immunization Technical Advisory Committee, ACP </vt:lpstr>
      <vt:lpstr>Disclosure</vt:lpstr>
      <vt:lpstr>Objectives</vt:lpstr>
      <vt:lpstr>US Adult Immunization Rates are Unacceptably Low!</vt:lpstr>
      <vt:lpstr>NHIS 2013, Non-Flu Immunization</vt:lpstr>
      <vt:lpstr>ACIP</vt:lpstr>
      <vt:lpstr>ACIP</vt:lpstr>
      <vt:lpstr>“The Big Five” for Adults</vt:lpstr>
      <vt:lpstr>“The Other Seven” for Adults:     individual circumstances</vt:lpstr>
      <vt:lpstr>PowerPoint Presentation</vt:lpstr>
      <vt:lpstr>Types of Adult Flu Vaccines: ’14-’15</vt:lpstr>
      <vt:lpstr>Vaccines, Cost and Reimbursement See also  www.icd10data.com </vt:lpstr>
      <vt:lpstr>Cost Information on Vaccines (VFC)</vt:lpstr>
      <vt:lpstr>Adult Vaccine Price List</vt:lpstr>
      <vt:lpstr>ACP Immunization Portal</vt:lpstr>
      <vt:lpstr>PowerPoint Presentation</vt:lpstr>
      <vt:lpstr>Vaccine Administration</vt:lpstr>
      <vt:lpstr>BVIM Vaccination Jan 1- Dec 31/14</vt:lpstr>
      <vt:lpstr>PowerPoint Presentation</vt:lpstr>
      <vt:lpstr>Other cost considerations:</vt:lpstr>
      <vt:lpstr>PowerPoint Presentation</vt:lpstr>
      <vt:lpstr>Vaccine Ordering and Discounts</vt:lpstr>
      <vt:lpstr>Logging Vaccines: Simple Procedure</vt:lpstr>
      <vt:lpstr>Vaccine Storage</vt:lpstr>
      <vt:lpstr>PowerPoint Presentation</vt:lpstr>
      <vt:lpstr>Vax Refrigeration/Storage</vt:lpstr>
      <vt:lpstr>Standing orders for Vaccines</vt:lpstr>
      <vt:lpstr>VERP: Vaccine Safety</vt:lpstr>
      <vt:lpstr>VERP (2013)</vt:lpstr>
      <vt:lpstr>Plan-Do-Study-Act (PDSA Cycle) [the Chronic Care Model , see 1st module, ACP Immunization Portal]</vt:lpstr>
      <vt:lpstr>PDSA: improving Tdap Admin in BVIM &gt;65 y/o</vt:lpstr>
      <vt:lpstr>Take Home Points:  Economics of Practice-based Adult Immunization       (drjho7@verizon.net)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ACP Centennial Powerpoint Template</dc:title>
  <dc:creator>RebeccaG</dc:creator>
  <cp:lastModifiedBy>RebeccaG</cp:lastModifiedBy>
  <cp:revision>4</cp:revision>
  <cp:lastPrinted>2014-10-09T17:23:32Z</cp:lastPrinted>
  <dcterms:created xsi:type="dcterms:W3CDTF">2015-04-17T17:24:07Z</dcterms:created>
  <dcterms:modified xsi:type="dcterms:W3CDTF">2015-04-17T17:55:22Z</dcterms:modified>
</cp:coreProperties>
</file>