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88" r:id="rId3"/>
    <p:sldId id="28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5B7B4"/>
    <a:srgbClr val="FFC82E"/>
    <a:srgbClr val="007E66"/>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Mean</a:t>
            </a:r>
            <a:r>
              <a:rPr lang="en-US" baseline="0" dirty="0" smtClean="0"/>
              <a:t> Percent</a:t>
            </a:r>
            <a:endParaRPr lang="en-US" dirty="0"/>
          </a:p>
        </c:rich>
      </c:tx>
      <c:layout>
        <c:manualLayout>
          <c:xMode val="edge"/>
          <c:yMode val="edge"/>
          <c:x val="0.42758544684676802"/>
          <c:y val="0.91244245669291302"/>
        </c:manualLayout>
      </c:layout>
      <c:overlay val="0"/>
    </c:title>
    <c:autoTitleDeleted val="0"/>
    <c:plotArea>
      <c:layout>
        <c:manualLayout>
          <c:layoutTarget val="inner"/>
          <c:xMode val="edge"/>
          <c:yMode val="edge"/>
          <c:x val="8.3628318584072797E-2"/>
          <c:y val="7.6477387441954398E-2"/>
          <c:w val="0.89643874643874599"/>
          <c:h val="0.69217612221549296"/>
        </c:manualLayout>
      </c:layout>
      <c:barChart>
        <c:barDir val="col"/>
        <c:grouping val="clustered"/>
        <c:varyColors val="0"/>
        <c:ser>
          <c:idx val="0"/>
          <c:order val="0"/>
          <c:tx>
            <c:strRef>
              <c:f>Sheet1!$B$1</c:f>
              <c:strCache>
                <c:ptCount val="1"/>
                <c:pt idx="0">
                  <c:v>2011 (n=1,456)</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Physician</c:v>
                </c:pt>
                <c:pt idx="1">
                  <c:v>Other Pharmacists</c:v>
                </c:pt>
                <c:pt idx="2">
                  <c:v>Nurses</c:v>
                </c:pt>
                <c:pt idx="3">
                  <c:v>Media</c:v>
                </c:pt>
                <c:pt idx="4">
                  <c:v>Public Health Department</c:v>
                </c:pt>
                <c:pt idx="5">
                  <c:v>Other community immunizers</c:v>
                </c:pt>
                <c:pt idx="6">
                  <c:v>Other Professional</c:v>
                </c:pt>
                <c:pt idx="7">
                  <c:v>Immunizaiton Coalition</c:v>
                </c:pt>
              </c:strCache>
            </c:strRef>
          </c:cat>
          <c:val>
            <c:numRef>
              <c:f>Sheet1!$B$2:$B$9</c:f>
              <c:numCache>
                <c:formatCode>0%</c:formatCode>
                <c:ptCount val="8"/>
                <c:pt idx="0">
                  <c:v>0.79</c:v>
                </c:pt>
                <c:pt idx="1">
                  <c:v>0.53</c:v>
                </c:pt>
                <c:pt idx="2">
                  <c:v>0.45</c:v>
                </c:pt>
                <c:pt idx="3">
                  <c:v>0.36</c:v>
                </c:pt>
                <c:pt idx="4">
                  <c:v>0.26</c:v>
                </c:pt>
                <c:pt idx="5">
                  <c:v>0.16</c:v>
                </c:pt>
                <c:pt idx="6">
                  <c:v>0.09</c:v>
                </c:pt>
                <c:pt idx="7">
                  <c:v>7.0000000000000007E-2</c:v>
                </c:pt>
              </c:numCache>
            </c:numRef>
          </c:val>
        </c:ser>
        <c:ser>
          <c:idx val="1"/>
          <c:order val="1"/>
          <c:tx>
            <c:strRef>
              <c:f>Sheet1!$C$1</c:f>
              <c:strCache>
                <c:ptCount val="1"/>
                <c:pt idx="0">
                  <c:v>2012 (n=1,540)</c:v>
                </c:pt>
              </c:strCache>
            </c:strRef>
          </c:tx>
          <c:spPr>
            <a:solidFill>
              <a:schemeClr val="tx2">
                <a:lumMod val="60000"/>
                <a:lumOff val="40000"/>
              </a:schemeClr>
            </a:solidFill>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Physician</c:v>
                </c:pt>
                <c:pt idx="1">
                  <c:v>Other Pharmacists</c:v>
                </c:pt>
                <c:pt idx="2">
                  <c:v>Nurses</c:v>
                </c:pt>
                <c:pt idx="3">
                  <c:v>Media</c:v>
                </c:pt>
                <c:pt idx="4">
                  <c:v>Public Health Department</c:v>
                </c:pt>
                <c:pt idx="5">
                  <c:v>Other community immunizers</c:v>
                </c:pt>
                <c:pt idx="6">
                  <c:v>Other Professional</c:v>
                </c:pt>
                <c:pt idx="7">
                  <c:v>Immunizaiton Coalition</c:v>
                </c:pt>
              </c:strCache>
            </c:strRef>
          </c:cat>
          <c:val>
            <c:numRef>
              <c:f>Sheet1!$C$2:$C$9</c:f>
              <c:numCache>
                <c:formatCode>0%</c:formatCode>
                <c:ptCount val="8"/>
                <c:pt idx="0">
                  <c:v>0.84</c:v>
                </c:pt>
                <c:pt idx="1">
                  <c:v>0.46</c:v>
                </c:pt>
                <c:pt idx="2">
                  <c:v>0.44</c:v>
                </c:pt>
                <c:pt idx="3">
                  <c:v>0.36</c:v>
                </c:pt>
                <c:pt idx="4">
                  <c:v>0.2</c:v>
                </c:pt>
                <c:pt idx="5">
                  <c:v>0.14000000000000001</c:v>
                </c:pt>
                <c:pt idx="6">
                  <c:v>0.05</c:v>
                </c:pt>
                <c:pt idx="7">
                  <c:v>0.06</c:v>
                </c:pt>
              </c:numCache>
            </c:numRef>
          </c:val>
        </c:ser>
        <c:ser>
          <c:idx val="2"/>
          <c:order val="2"/>
          <c:tx>
            <c:strRef>
              <c:f>Sheet1!$D$1</c:f>
              <c:strCache>
                <c:ptCount val="1"/>
                <c:pt idx="0">
                  <c:v>2013 (n=1,520)</c:v>
                </c:pt>
              </c:strCache>
            </c:strRef>
          </c:tx>
          <c:invertIfNegative val="0"/>
          <c:dLbls>
            <c:spPr>
              <a:noFill/>
              <a:ln>
                <a:noFill/>
              </a:ln>
              <a:effectLst/>
            </c:spPr>
            <c:txPr>
              <a:bodyPr rot="-5400000" vert="horz" wrap="square" lIns="38100" tIns="19050" rIns="38100" bIns="19050" anchor="ctr">
                <a:spAutoFit/>
              </a:bodyPr>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Physician</c:v>
                </c:pt>
                <c:pt idx="1">
                  <c:v>Other Pharmacists</c:v>
                </c:pt>
                <c:pt idx="2">
                  <c:v>Nurses</c:v>
                </c:pt>
                <c:pt idx="3">
                  <c:v>Media</c:v>
                </c:pt>
                <c:pt idx="4">
                  <c:v>Public Health Department</c:v>
                </c:pt>
                <c:pt idx="5">
                  <c:v>Other community immunizers</c:v>
                </c:pt>
                <c:pt idx="6">
                  <c:v>Other Professional</c:v>
                </c:pt>
                <c:pt idx="7">
                  <c:v>Immunizaiton Coalition</c:v>
                </c:pt>
              </c:strCache>
            </c:strRef>
          </c:cat>
          <c:val>
            <c:numRef>
              <c:f>Sheet1!$D$2:$D$9</c:f>
              <c:numCache>
                <c:formatCode>0%</c:formatCode>
                <c:ptCount val="8"/>
                <c:pt idx="0">
                  <c:v>0.88</c:v>
                </c:pt>
                <c:pt idx="1">
                  <c:v>0.56000000000000005</c:v>
                </c:pt>
                <c:pt idx="2">
                  <c:v>0.52</c:v>
                </c:pt>
                <c:pt idx="3">
                  <c:v>0.34</c:v>
                </c:pt>
                <c:pt idx="4">
                  <c:v>0.28000000000000003</c:v>
                </c:pt>
                <c:pt idx="5">
                  <c:v>0.16</c:v>
                </c:pt>
                <c:pt idx="6">
                  <c:v>0.08</c:v>
                </c:pt>
                <c:pt idx="7">
                  <c:v>0.08</c:v>
                </c:pt>
              </c:numCache>
            </c:numRef>
          </c:val>
        </c:ser>
        <c:dLbls>
          <c:dLblPos val="outEnd"/>
          <c:showLegendKey val="0"/>
          <c:showVal val="1"/>
          <c:showCatName val="0"/>
          <c:showSerName val="0"/>
          <c:showPercent val="0"/>
          <c:showBubbleSize val="0"/>
        </c:dLbls>
        <c:gapWidth val="150"/>
        <c:axId val="49210880"/>
        <c:axId val="49212416"/>
      </c:barChart>
      <c:catAx>
        <c:axId val="49210880"/>
        <c:scaling>
          <c:orientation val="minMax"/>
        </c:scaling>
        <c:delete val="0"/>
        <c:axPos val="b"/>
        <c:numFmt formatCode="General" sourceLinked="1"/>
        <c:majorTickMark val="out"/>
        <c:minorTickMark val="none"/>
        <c:tickLblPos val="nextTo"/>
        <c:txPr>
          <a:bodyPr/>
          <a:lstStyle/>
          <a:p>
            <a:pPr>
              <a:defRPr sz="1400" spc="-100" baseline="0"/>
            </a:pPr>
            <a:endParaRPr lang="en-US"/>
          </a:p>
        </c:txPr>
        <c:crossAx val="49212416"/>
        <c:crosses val="autoZero"/>
        <c:auto val="0"/>
        <c:lblAlgn val="ctr"/>
        <c:lblOffset val="100"/>
        <c:noMultiLvlLbl val="0"/>
      </c:catAx>
      <c:valAx>
        <c:axId val="49212416"/>
        <c:scaling>
          <c:orientation val="minMax"/>
          <c:max val="1"/>
        </c:scaling>
        <c:delete val="0"/>
        <c:axPos val="l"/>
        <c:numFmt formatCode="0%" sourceLinked="1"/>
        <c:majorTickMark val="out"/>
        <c:minorTickMark val="none"/>
        <c:tickLblPos val="nextTo"/>
        <c:crossAx val="49210880"/>
        <c:crosses val="autoZero"/>
        <c:crossBetween val="between"/>
      </c:valAx>
      <c:spPr>
        <a:noFill/>
        <a:ln w="20716">
          <a:noFill/>
        </a:ln>
      </c:spPr>
    </c:plotArea>
    <c:legend>
      <c:legendPos val="r"/>
      <c:layout>
        <c:manualLayout>
          <c:xMode val="edge"/>
          <c:yMode val="edge"/>
          <c:x val="0.75304383778046602"/>
          <c:y val="0.15958267716535399"/>
          <c:w val="0.17642324685903299"/>
          <c:h val="0.187426647326979"/>
        </c:manualLayout>
      </c:layout>
      <c:overlay val="0"/>
    </c:legend>
    <c:plotVisOnly val="1"/>
    <c:dispBlanksAs val="gap"/>
    <c:showDLblsOverMax val="0"/>
  </c:chart>
  <c:txPr>
    <a:bodyPr/>
    <a:lstStyle/>
    <a:p>
      <a:pPr>
        <a:defRPr sz="1468"/>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83585-94C5-4643-8D68-707A65A75EA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07F74D2-19FA-490E-B840-2F07BB95C31F}">
      <dgm:prSet phldrT="[Text]"/>
      <dgm:spPr/>
      <dgm:t>
        <a:bodyPr/>
        <a:lstStyle/>
        <a:p>
          <a:r>
            <a:rPr lang="en-US" b="1" dirty="0" smtClean="0">
              <a:solidFill>
                <a:schemeClr val="tx1"/>
              </a:solidFill>
            </a:rPr>
            <a:t>Physicians</a:t>
          </a:r>
          <a:endParaRPr lang="en-US" b="1" dirty="0">
            <a:solidFill>
              <a:schemeClr val="tx1"/>
            </a:solidFill>
          </a:endParaRPr>
        </a:p>
      </dgm:t>
    </dgm:pt>
    <dgm:pt modelId="{D088B290-7BE4-4CA3-BB6C-3700917E66CC}" type="parTrans" cxnId="{3B9FB31C-2D1C-4817-B5B2-B8EDE190256F}">
      <dgm:prSet/>
      <dgm:spPr/>
      <dgm:t>
        <a:bodyPr/>
        <a:lstStyle/>
        <a:p>
          <a:endParaRPr lang="en-US"/>
        </a:p>
      </dgm:t>
    </dgm:pt>
    <dgm:pt modelId="{D7A0365C-824D-4D5E-834B-A614E55C5AAD}" type="sibTrans" cxnId="{3B9FB31C-2D1C-4817-B5B2-B8EDE190256F}">
      <dgm:prSet/>
      <dgm:spPr/>
      <dgm:t>
        <a:bodyPr/>
        <a:lstStyle/>
        <a:p>
          <a:endParaRPr lang="en-US"/>
        </a:p>
      </dgm:t>
    </dgm:pt>
    <dgm:pt modelId="{4C87D93B-B87A-4079-84B0-3D3550B822BC}">
      <dgm:prSet phldrT="[Text]"/>
      <dgm:spPr/>
      <dgm:t>
        <a:bodyPr/>
        <a:lstStyle/>
        <a:p>
          <a:r>
            <a:rPr lang="en-US" b="1" dirty="0" smtClean="0">
              <a:solidFill>
                <a:schemeClr val="tx1"/>
              </a:solidFill>
            </a:rPr>
            <a:t>Hospitals / Institutions</a:t>
          </a:r>
          <a:endParaRPr lang="en-US" b="1" dirty="0">
            <a:solidFill>
              <a:schemeClr val="tx1"/>
            </a:solidFill>
          </a:endParaRPr>
        </a:p>
      </dgm:t>
    </dgm:pt>
    <dgm:pt modelId="{BBE97B25-A113-4461-A4F7-86688ED7C53E}" type="parTrans" cxnId="{44F1C7D7-124B-41BD-9AEC-C98622A0FE6B}">
      <dgm:prSet/>
      <dgm:spPr/>
      <dgm:t>
        <a:bodyPr/>
        <a:lstStyle/>
        <a:p>
          <a:endParaRPr lang="en-US"/>
        </a:p>
      </dgm:t>
    </dgm:pt>
    <dgm:pt modelId="{4F8F1705-BF2D-4A1D-8CC5-806F129C1234}" type="sibTrans" cxnId="{44F1C7D7-124B-41BD-9AEC-C98622A0FE6B}">
      <dgm:prSet/>
      <dgm:spPr/>
      <dgm:t>
        <a:bodyPr/>
        <a:lstStyle/>
        <a:p>
          <a:endParaRPr lang="en-US"/>
        </a:p>
      </dgm:t>
    </dgm:pt>
    <dgm:pt modelId="{021647E6-F61A-409B-9A20-8320B2E6710C}">
      <dgm:prSet phldrT="[Text]"/>
      <dgm:spPr/>
      <dgm:t>
        <a:bodyPr/>
        <a:lstStyle/>
        <a:p>
          <a:r>
            <a:rPr lang="en-US" b="1" dirty="0" smtClean="0">
              <a:solidFill>
                <a:schemeClr val="tx1"/>
              </a:solidFill>
            </a:rPr>
            <a:t>Payers</a:t>
          </a:r>
          <a:endParaRPr lang="en-US" b="1" dirty="0">
            <a:solidFill>
              <a:schemeClr val="tx1"/>
            </a:solidFill>
          </a:endParaRPr>
        </a:p>
      </dgm:t>
    </dgm:pt>
    <dgm:pt modelId="{2A05FD5D-510C-497B-AD03-2019E975143F}" type="parTrans" cxnId="{15273C64-C78B-4ECF-A263-FE82E7556FCA}">
      <dgm:prSet/>
      <dgm:spPr/>
      <dgm:t>
        <a:bodyPr/>
        <a:lstStyle/>
        <a:p>
          <a:endParaRPr lang="en-US"/>
        </a:p>
      </dgm:t>
    </dgm:pt>
    <dgm:pt modelId="{12D4A0C2-D872-4707-9BD2-5F53FBAC104E}" type="sibTrans" cxnId="{15273C64-C78B-4ECF-A263-FE82E7556FCA}">
      <dgm:prSet/>
      <dgm:spPr/>
      <dgm:t>
        <a:bodyPr/>
        <a:lstStyle/>
        <a:p>
          <a:endParaRPr lang="en-US"/>
        </a:p>
      </dgm:t>
    </dgm:pt>
    <dgm:pt modelId="{70CB7635-DAA3-4E56-88CC-4B300C74C52A}">
      <dgm:prSet phldrT="[Text]"/>
      <dgm:spPr/>
      <dgm:t>
        <a:bodyPr/>
        <a:lstStyle/>
        <a:p>
          <a:r>
            <a:rPr lang="en-US" b="1" dirty="0" smtClean="0">
              <a:solidFill>
                <a:schemeClr val="tx1"/>
              </a:solidFill>
            </a:rPr>
            <a:t>Immunization Stakeholders</a:t>
          </a:r>
          <a:endParaRPr lang="en-US" b="1" dirty="0">
            <a:solidFill>
              <a:schemeClr val="tx1"/>
            </a:solidFill>
          </a:endParaRPr>
        </a:p>
      </dgm:t>
    </dgm:pt>
    <dgm:pt modelId="{DB75A1AD-4D12-4029-9BC0-2F42A51F9A7C}" type="parTrans" cxnId="{426D9759-3BF8-4DAE-A9DF-00416C99A1D6}">
      <dgm:prSet/>
      <dgm:spPr/>
      <dgm:t>
        <a:bodyPr/>
        <a:lstStyle/>
        <a:p>
          <a:endParaRPr lang="en-US"/>
        </a:p>
      </dgm:t>
    </dgm:pt>
    <dgm:pt modelId="{0788887D-4A76-4DE5-9CE0-370477B8A96A}" type="sibTrans" cxnId="{426D9759-3BF8-4DAE-A9DF-00416C99A1D6}">
      <dgm:prSet/>
      <dgm:spPr/>
      <dgm:t>
        <a:bodyPr/>
        <a:lstStyle/>
        <a:p>
          <a:endParaRPr lang="en-US"/>
        </a:p>
      </dgm:t>
    </dgm:pt>
    <dgm:pt modelId="{B5FF4FBC-2DE4-4CA3-8B6C-38EC4380B964}">
      <dgm:prSet phldrT="[Text]"/>
      <dgm:spPr/>
      <dgm:t>
        <a:bodyPr/>
        <a:lstStyle/>
        <a:p>
          <a:r>
            <a:rPr lang="en-US" b="1" dirty="0" smtClean="0">
              <a:solidFill>
                <a:schemeClr val="tx1"/>
              </a:solidFill>
            </a:rPr>
            <a:t>Community leaders &amp; influencers</a:t>
          </a:r>
          <a:endParaRPr lang="en-US" b="1" dirty="0">
            <a:solidFill>
              <a:schemeClr val="tx1"/>
            </a:solidFill>
          </a:endParaRPr>
        </a:p>
      </dgm:t>
    </dgm:pt>
    <dgm:pt modelId="{F28C96AA-4FB3-45A2-B0BD-E96D2C9EC813}" type="parTrans" cxnId="{54576A13-F278-46F5-9E3E-D2BCF1A17493}">
      <dgm:prSet/>
      <dgm:spPr/>
      <dgm:t>
        <a:bodyPr/>
        <a:lstStyle/>
        <a:p>
          <a:endParaRPr lang="en-US"/>
        </a:p>
      </dgm:t>
    </dgm:pt>
    <dgm:pt modelId="{08636038-9AB5-4D54-AFE6-0A92C1C93B33}" type="sibTrans" cxnId="{54576A13-F278-46F5-9E3E-D2BCF1A17493}">
      <dgm:prSet/>
      <dgm:spPr/>
      <dgm:t>
        <a:bodyPr/>
        <a:lstStyle/>
        <a:p>
          <a:endParaRPr lang="en-US"/>
        </a:p>
      </dgm:t>
    </dgm:pt>
    <dgm:pt modelId="{F1D0FE4E-44A0-4C2D-A401-669FD16016A8}">
      <dgm:prSet/>
      <dgm:spPr/>
      <dgm:t>
        <a:bodyPr/>
        <a:lstStyle/>
        <a:p>
          <a:r>
            <a:rPr lang="en-US" b="1" dirty="0" smtClean="0">
              <a:solidFill>
                <a:schemeClr val="tx1"/>
              </a:solidFill>
            </a:rPr>
            <a:t>Pharmacists</a:t>
          </a:r>
          <a:endParaRPr lang="en-US" b="1" dirty="0">
            <a:solidFill>
              <a:schemeClr val="tx1"/>
            </a:solidFill>
          </a:endParaRPr>
        </a:p>
      </dgm:t>
    </dgm:pt>
    <dgm:pt modelId="{B04F80FB-1F47-4699-9F26-24E5F21AA330}" type="parTrans" cxnId="{C45A1AF7-97BB-4A1C-A2F9-5B18C1F22BA1}">
      <dgm:prSet/>
      <dgm:spPr/>
      <dgm:t>
        <a:bodyPr/>
        <a:lstStyle/>
        <a:p>
          <a:endParaRPr lang="en-US"/>
        </a:p>
      </dgm:t>
    </dgm:pt>
    <dgm:pt modelId="{882A65F9-AA54-49B8-B42A-251A759B3954}" type="sibTrans" cxnId="{C45A1AF7-97BB-4A1C-A2F9-5B18C1F22BA1}">
      <dgm:prSet/>
      <dgm:spPr/>
      <dgm:t>
        <a:bodyPr/>
        <a:lstStyle/>
        <a:p>
          <a:endParaRPr lang="en-US"/>
        </a:p>
      </dgm:t>
    </dgm:pt>
    <dgm:pt modelId="{D15B4FF1-25A0-456D-9B9C-6A5C69F9C51E}">
      <dgm:prSet/>
      <dgm:spPr/>
      <dgm:t>
        <a:bodyPr/>
        <a:lstStyle/>
        <a:p>
          <a:r>
            <a:rPr lang="en-US" b="1" dirty="0" smtClean="0">
              <a:solidFill>
                <a:schemeClr val="tx1"/>
              </a:solidFill>
            </a:rPr>
            <a:t>Nurses</a:t>
          </a:r>
          <a:endParaRPr lang="en-US" b="1" dirty="0">
            <a:solidFill>
              <a:schemeClr val="tx1"/>
            </a:solidFill>
          </a:endParaRPr>
        </a:p>
      </dgm:t>
    </dgm:pt>
    <dgm:pt modelId="{17991D23-765C-4C27-985E-D27C980BC81A}" type="parTrans" cxnId="{71887A91-675E-4BD2-9364-FF9790A00EB1}">
      <dgm:prSet/>
      <dgm:spPr/>
      <dgm:t>
        <a:bodyPr/>
        <a:lstStyle/>
        <a:p>
          <a:endParaRPr lang="en-US"/>
        </a:p>
      </dgm:t>
    </dgm:pt>
    <dgm:pt modelId="{708D8656-9F12-4E71-834F-79769C584C6D}" type="sibTrans" cxnId="{71887A91-675E-4BD2-9364-FF9790A00EB1}">
      <dgm:prSet/>
      <dgm:spPr/>
      <dgm:t>
        <a:bodyPr/>
        <a:lstStyle/>
        <a:p>
          <a:endParaRPr lang="en-US"/>
        </a:p>
      </dgm:t>
    </dgm:pt>
    <dgm:pt modelId="{72E37074-1A92-4176-8166-D58CECE9D159}">
      <dgm:prSet/>
      <dgm:spPr/>
      <dgm:t>
        <a:bodyPr/>
        <a:lstStyle/>
        <a:p>
          <a:r>
            <a:rPr lang="en-US" b="1" dirty="0" smtClean="0">
              <a:solidFill>
                <a:schemeClr val="tx1"/>
              </a:solidFill>
            </a:rPr>
            <a:t>Physician Assistants</a:t>
          </a:r>
          <a:endParaRPr lang="en-US" b="1" dirty="0">
            <a:solidFill>
              <a:schemeClr val="tx1"/>
            </a:solidFill>
          </a:endParaRPr>
        </a:p>
      </dgm:t>
    </dgm:pt>
    <dgm:pt modelId="{F235F352-7F81-44BA-81CB-2FB95CC7BE9E}" type="parTrans" cxnId="{617C0573-2298-4445-9440-2B36430FF4A6}">
      <dgm:prSet/>
      <dgm:spPr/>
      <dgm:t>
        <a:bodyPr/>
        <a:lstStyle/>
        <a:p>
          <a:endParaRPr lang="en-US"/>
        </a:p>
      </dgm:t>
    </dgm:pt>
    <dgm:pt modelId="{780525A0-647A-467F-A00B-01D03FEF044C}" type="sibTrans" cxnId="{617C0573-2298-4445-9440-2B36430FF4A6}">
      <dgm:prSet/>
      <dgm:spPr/>
      <dgm:t>
        <a:bodyPr/>
        <a:lstStyle/>
        <a:p>
          <a:endParaRPr lang="en-US"/>
        </a:p>
      </dgm:t>
    </dgm:pt>
    <dgm:pt modelId="{BB8E6945-C46E-48A4-A9D2-254E7738748C}">
      <dgm:prSet/>
      <dgm:spPr/>
      <dgm:t>
        <a:bodyPr/>
        <a:lstStyle/>
        <a:p>
          <a:r>
            <a:rPr lang="en-US" b="1" dirty="0" smtClean="0">
              <a:solidFill>
                <a:schemeClr val="tx1"/>
              </a:solidFill>
            </a:rPr>
            <a:t>Public Health</a:t>
          </a:r>
          <a:endParaRPr lang="en-US" b="1" dirty="0">
            <a:solidFill>
              <a:schemeClr val="tx1"/>
            </a:solidFill>
          </a:endParaRPr>
        </a:p>
      </dgm:t>
    </dgm:pt>
    <dgm:pt modelId="{21805CB1-37F0-4278-870B-3C8E1D4E124F}" type="parTrans" cxnId="{E8029ADA-E394-471B-96A4-08206A47B231}">
      <dgm:prSet/>
      <dgm:spPr/>
      <dgm:t>
        <a:bodyPr/>
        <a:lstStyle/>
        <a:p>
          <a:endParaRPr lang="en-US"/>
        </a:p>
      </dgm:t>
    </dgm:pt>
    <dgm:pt modelId="{A3FDCDEE-D765-44A2-BB73-5490A6674A98}" type="sibTrans" cxnId="{E8029ADA-E394-471B-96A4-08206A47B231}">
      <dgm:prSet/>
      <dgm:spPr/>
      <dgm:t>
        <a:bodyPr/>
        <a:lstStyle/>
        <a:p>
          <a:endParaRPr lang="en-US"/>
        </a:p>
      </dgm:t>
    </dgm:pt>
    <dgm:pt modelId="{B64340E1-EE9C-4007-ABD4-9E98A35D4D57}" type="pres">
      <dgm:prSet presAssocID="{4C283585-94C5-4643-8D68-707A65A75EAA}" presName="cycle" presStyleCnt="0">
        <dgm:presLayoutVars>
          <dgm:dir/>
          <dgm:resizeHandles val="exact"/>
        </dgm:presLayoutVars>
      </dgm:prSet>
      <dgm:spPr/>
      <dgm:t>
        <a:bodyPr/>
        <a:lstStyle/>
        <a:p>
          <a:endParaRPr lang="en-US"/>
        </a:p>
      </dgm:t>
    </dgm:pt>
    <dgm:pt modelId="{569345A4-E355-47E7-83BF-3ADD551FFAF4}" type="pres">
      <dgm:prSet presAssocID="{007F74D2-19FA-490E-B840-2F07BB95C31F}" presName="node" presStyleLbl="node1" presStyleIdx="0" presStyleCnt="9">
        <dgm:presLayoutVars>
          <dgm:bulletEnabled val="1"/>
        </dgm:presLayoutVars>
      </dgm:prSet>
      <dgm:spPr/>
      <dgm:t>
        <a:bodyPr/>
        <a:lstStyle/>
        <a:p>
          <a:endParaRPr lang="en-US"/>
        </a:p>
      </dgm:t>
    </dgm:pt>
    <dgm:pt modelId="{4F45488C-C92A-47E5-BC8D-C6E098AEE939}" type="pres">
      <dgm:prSet presAssocID="{D7A0365C-824D-4D5E-834B-A614E55C5AAD}" presName="sibTrans" presStyleLbl="sibTrans2D1" presStyleIdx="0" presStyleCnt="9"/>
      <dgm:spPr>
        <a:prstGeom prst="leftRightArrow">
          <a:avLst/>
        </a:prstGeom>
      </dgm:spPr>
      <dgm:t>
        <a:bodyPr/>
        <a:lstStyle/>
        <a:p>
          <a:endParaRPr lang="en-US"/>
        </a:p>
      </dgm:t>
    </dgm:pt>
    <dgm:pt modelId="{D1D10D7A-ECB1-4DF2-BBE8-7A39F167AA7A}" type="pres">
      <dgm:prSet presAssocID="{D7A0365C-824D-4D5E-834B-A614E55C5AAD}" presName="connectorText" presStyleLbl="sibTrans2D1" presStyleIdx="0" presStyleCnt="9"/>
      <dgm:spPr/>
      <dgm:t>
        <a:bodyPr/>
        <a:lstStyle/>
        <a:p>
          <a:endParaRPr lang="en-US"/>
        </a:p>
      </dgm:t>
    </dgm:pt>
    <dgm:pt modelId="{7E296E18-A867-4C0D-B990-CD99238B84C1}" type="pres">
      <dgm:prSet presAssocID="{F1D0FE4E-44A0-4C2D-A401-669FD16016A8}" presName="node" presStyleLbl="node1" presStyleIdx="1" presStyleCnt="9">
        <dgm:presLayoutVars>
          <dgm:bulletEnabled val="1"/>
        </dgm:presLayoutVars>
      </dgm:prSet>
      <dgm:spPr/>
      <dgm:t>
        <a:bodyPr/>
        <a:lstStyle/>
        <a:p>
          <a:endParaRPr lang="en-US"/>
        </a:p>
      </dgm:t>
    </dgm:pt>
    <dgm:pt modelId="{C6D879FB-8A36-48F1-98D0-119BACCC3A79}" type="pres">
      <dgm:prSet presAssocID="{882A65F9-AA54-49B8-B42A-251A759B3954}" presName="sibTrans" presStyleLbl="sibTrans2D1" presStyleIdx="1" presStyleCnt="9"/>
      <dgm:spPr>
        <a:prstGeom prst="leftRightArrow">
          <a:avLst/>
        </a:prstGeom>
      </dgm:spPr>
      <dgm:t>
        <a:bodyPr/>
        <a:lstStyle/>
        <a:p>
          <a:endParaRPr lang="en-US"/>
        </a:p>
      </dgm:t>
    </dgm:pt>
    <dgm:pt modelId="{43D4E993-8D07-432E-A129-40E1DE582BE8}" type="pres">
      <dgm:prSet presAssocID="{882A65F9-AA54-49B8-B42A-251A759B3954}" presName="connectorText" presStyleLbl="sibTrans2D1" presStyleIdx="1" presStyleCnt="9"/>
      <dgm:spPr/>
      <dgm:t>
        <a:bodyPr/>
        <a:lstStyle/>
        <a:p>
          <a:endParaRPr lang="en-US"/>
        </a:p>
      </dgm:t>
    </dgm:pt>
    <dgm:pt modelId="{EF3CD0DD-75FD-404C-B68C-DE9AFD1133E2}" type="pres">
      <dgm:prSet presAssocID="{D15B4FF1-25A0-456D-9B9C-6A5C69F9C51E}" presName="node" presStyleLbl="node1" presStyleIdx="2" presStyleCnt="9">
        <dgm:presLayoutVars>
          <dgm:bulletEnabled val="1"/>
        </dgm:presLayoutVars>
      </dgm:prSet>
      <dgm:spPr/>
      <dgm:t>
        <a:bodyPr/>
        <a:lstStyle/>
        <a:p>
          <a:endParaRPr lang="en-US"/>
        </a:p>
      </dgm:t>
    </dgm:pt>
    <dgm:pt modelId="{173F4903-6C55-42B5-8CEB-19B23DEC963B}" type="pres">
      <dgm:prSet presAssocID="{708D8656-9F12-4E71-834F-79769C584C6D}" presName="sibTrans" presStyleLbl="sibTrans2D1" presStyleIdx="2" presStyleCnt="9"/>
      <dgm:spPr>
        <a:prstGeom prst="leftRightArrow">
          <a:avLst/>
        </a:prstGeom>
      </dgm:spPr>
      <dgm:t>
        <a:bodyPr/>
        <a:lstStyle/>
        <a:p>
          <a:endParaRPr lang="en-US"/>
        </a:p>
      </dgm:t>
    </dgm:pt>
    <dgm:pt modelId="{D75D46A5-00B8-4318-A240-B6FB21EE3A69}" type="pres">
      <dgm:prSet presAssocID="{708D8656-9F12-4E71-834F-79769C584C6D}" presName="connectorText" presStyleLbl="sibTrans2D1" presStyleIdx="2" presStyleCnt="9"/>
      <dgm:spPr/>
      <dgm:t>
        <a:bodyPr/>
        <a:lstStyle/>
        <a:p>
          <a:endParaRPr lang="en-US"/>
        </a:p>
      </dgm:t>
    </dgm:pt>
    <dgm:pt modelId="{DBF9E66C-2073-4976-A917-03BBF9427F8B}" type="pres">
      <dgm:prSet presAssocID="{72E37074-1A92-4176-8166-D58CECE9D159}" presName="node" presStyleLbl="node1" presStyleIdx="3" presStyleCnt="9">
        <dgm:presLayoutVars>
          <dgm:bulletEnabled val="1"/>
        </dgm:presLayoutVars>
      </dgm:prSet>
      <dgm:spPr/>
      <dgm:t>
        <a:bodyPr/>
        <a:lstStyle/>
        <a:p>
          <a:endParaRPr lang="en-US"/>
        </a:p>
      </dgm:t>
    </dgm:pt>
    <dgm:pt modelId="{FA02D67D-308F-4412-AF5A-064144C70D10}" type="pres">
      <dgm:prSet presAssocID="{780525A0-647A-467F-A00B-01D03FEF044C}" presName="sibTrans" presStyleLbl="sibTrans2D1" presStyleIdx="3" presStyleCnt="9"/>
      <dgm:spPr>
        <a:prstGeom prst="leftRightArrow">
          <a:avLst/>
        </a:prstGeom>
      </dgm:spPr>
      <dgm:t>
        <a:bodyPr/>
        <a:lstStyle/>
        <a:p>
          <a:endParaRPr lang="en-US"/>
        </a:p>
      </dgm:t>
    </dgm:pt>
    <dgm:pt modelId="{CA51F74F-2FCD-415B-BD43-FFB204F02BE8}" type="pres">
      <dgm:prSet presAssocID="{780525A0-647A-467F-A00B-01D03FEF044C}" presName="connectorText" presStyleLbl="sibTrans2D1" presStyleIdx="3" presStyleCnt="9"/>
      <dgm:spPr/>
      <dgm:t>
        <a:bodyPr/>
        <a:lstStyle/>
        <a:p>
          <a:endParaRPr lang="en-US"/>
        </a:p>
      </dgm:t>
    </dgm:pt>
    <dgm:pt modelId="{9DBEFCD9-80C5-4A46-B841-2EC6F348B7A2}" type="pres">
      <dgm:prSet presAssocID="{BB8E6945-C46E-48A4-A9D2-254E7738748C}" presName="node" presStyleLbl="node1" presStyleIdx="4" presStyleCnt="9">
        <dgm:presLayoutVars>
          <dgm:bulletEnabled val="1"/>
        </dgm:presLayoutVars>
      </dgm:prSet>
      <dgm:spPr/>
      <dgm:t>
        <a:bodyPr/>
        <a:lstStyle/>
        <a:p>
          <a:endParaRPr lang="en-US"/>
        </a:p>
      </dgm:t>
    </dgm:pt>
    <dgm:pt modelId="{2A062E01-38A2-4A73-A8E1-5090D656D1D2}" type="pres">
      <dgm:prSet presAssocID="{A3FDCDEE-D765-44A2-BB73-5490A6674A98}" presName="sibTrans" presStyleLbl="sibTrans2D1" presStyleIdx="4" presStyleCnt="9"/>
      <dgm:spPr>
        <a:prstGeom prst="leftRightArrow">
          <a:avLst/>
        </a:prstGeom>
      </dgm:spPr>
      <dgm:t>
        <a:bodyPr/>
        <a:lstStyle/>
        <a:p>
          <a:endParaRPr lang="en-US"/>
        </a:p>
      </dgm:t>
    </dgm:pt>
    <dgm:pt modelId="{55A9DA1F-FF85-466C-902F-99C5DEC57B48}" type="pres">
      <dgm:prSet presAssocID="{A3FDCDEE-D765-44A2-BB73-5490A6674A98}" presName="connectorText" presStyleLbl="sibTrans2D1" presStyleIdx="4" presStyleCnt="9"/>
      <dgm:spPr/>
      <dgm:t>
        <a:bodyPr/>
        <a:lstStyle/>
        <a:p>
          <a:endParaRPr lang="en-US"/>
        </a:p>
      </dgm:t>
    </dgm:pt>
    <dgm:pt modelId="{D4885430-FD93-4C9C-BEA8-37BF8FD5EAEA}" type="pres">
      <dgm:prSet presAssocID="{4C87D93B-B87A-4079-84B0-3D3550B822BC}" presName="node" presStyleLbl="node1" presStyleIdx="5" presStyleCnt="9">
        <dgm:presLayoutVars>
          <dgm:bulletEnabled val="1"/>
        </dgm:presLayoutVars>
      </dgm:prSet>
      <dgm:spPr/>
      <dgm:t>
        <a:bodyPr/>
        <a:lstStyle/>
        <a:p>
          <a:endParaRPr lang="en-US"/>
        </a:p>
      </dgm:t>
    </dgm:pt>
    <dgm:pt modelId="{D8C3C20C-A7B4-4FC5-86C4-E4B45CD1155C}" type="pres">
      <dgm:prSet presAssocID="{4F8F1705-BF2D-4A1D-8CC5-806F129C1234}" presName="sibTrans" presStyleLbl="sibTrans2D1" presStyleIdx="5" presStyleCnt="9"/>
      <dgm:spPr>
        <a:prstGeom prst="leftRightArrow">
          <a:avLst/>
        </a:prstGeom>
      </dgm:spPr>
      <dgm:t>
        <a:bodyPr/>
        <a:lstStyle/>
        <a:p>
          <a:endParaRPr lang="en-US"/>
        </a:p>
      </dgm:t>
    </dgm:pt>
    <dgm:pt modelId="{4E04BD46-88CE-4C7A-9A4F-94F0E6B2B187}" type="pres">
      <dgm:prSet presAssocID="{4F8F1705-BF2D-4A1D-8CC5-806F129C1234}" presName="connectorText" presStyleLbl="sibTrans2D1" presStyleIdx="5" presStyleCnt="9"/>
      <dgm:spPr/>
      <dgm:t>
        <a:bodyPr/>
        <a:lstStyle/>
        <a:p>
          <a:endParaRPr lang="en-US"/>
        </a:p>
      </dgm:t>
    </dgm:pt>
    <dgm:pt modelId="{B3057FAD-9997-4DBA-9155-232243707251}" type="pres">
      <dgm:prSet presAssocID="{021647E6-F61A-409B-9A20-8320B2E6710C}" presName="node" presStyleLbl="node1" presStyleIdx="6" presStyleCnt="9">
        <dgm:presLayoutVars>
          <dgm:bulletEnabled val="1"/>
        </dgm:presLayoutVars>
      </dgm:prSet>
      <dgm:spPr/>
      <dgm:t>
        <a:bodyPr/>
        <a:lstStyle/>
        <a:p>
          <a:endParaRPr lang="en-US"/>
        </a:p>
      </dgm:t>
    </dgm:pt>
    <dgm:pt modelId="{0DCDE1C6-67AF-40A4-A80A-66832AC16595}" type="pres">
      <dgm:prSet presAssocID="{12D4A0C2-D872-4707-9BD2-5F53FBAC104E}" presName="sibTrans" presStyleLbl="sibTrans2D1" presStyleIdx="6" presStyleCnt="9"/>
      <dgm:spPr>
        <a:prstGeom prst="leftRightArrow">
          <a:avLst/>
        </a:prstGeom>
      </dgm:spPr>
      <dgm:t>
        <a:bodyPr/>
        <a:lstStyle/>
        <a:p>
          <a:endParaRPr lang="en-US"/>
        </a:p>
      </dgm:t>
    </dgm:pt>
    <dgm:pt modelId="{D4113545-93E0-4D0F-BC27-FE18C9F6A8BA}" type="pres">
      <dgm:prSet presAssocID="{12D4A0C2-D872-4707-9BD2-5F53FBAC104E}" presName="connectorText" presStyleLbl="sibTrans2D1" presStyleIdx="6" presStyleCnt="9"/>
      <dgm:spPr/>
      <dgm:t>
        <a:bodyPr/>
        <a:lstStyle/>
        <a:p>
          <a:endParaRPr lang="en-US"/>
        </a:p>
      </dgm:t>
    </dgm:pt>
    <dgm:pt modelId="{B0785018-2097-439B-BD5C-E5E7369E0960}" type="pres">
      <dgm:prSet presAssocID="{70CB7635-DAA3-4E56-88CC-4B300C74C52A}" presName="node" presStyleLbl="node1" presStyleIdx="7" presStyleCnt="9">
        <dgm:presLayoutVars>
          <dgm:bulletEnabled val="1"/>
        </dgm:presLayoutVars>
      </dgm:prSet>
      <dgm:spPr/>
      <dgm:t>
        <a:bodyPr/>
        <a:lstStyle/>
        <a:p>
          <a:endParaRPr lang="en-US"/>
        </a:p>
      </dgm:t>
    </dgm:pt>
    <dgm:pt modelId="{57DC3A5D-BF5B-48C8-A22E-CCBE4A60D444}" type="pres">
      <dgm:prSet presAssocID="{0788887D-4A76-4DE5-9CE0-370477B8A96A}" presName="sibTrans" presStyleLbl="sibTrans2D1" presStyleIdx="7" presStyleCnt="9"/>
      <dgm:spPr>
        <a:prstGeom prst="leftRightArrow">
          <a:avLst/>
        </a:prstGeom>
      </dgm:spPr>
      <dgm:t>
        <a:bodyPr/>
        <a:lstStyle/>
        <a:p>
          <a:endParaRPr lang="en-US"/>
        </a:p>
      </dgm:t>
    </dgm:pt>
    <dgm:pt modelId="{271E0F24-5875-4ABA-BAE1-42313779E3E6}" type="pres">
      <dgm:prSet presAssocID="{0788887D-4A76-4DE5-9CE0-370477B8A96A}" presName="connectorText" presStyleLbl="sibTrans2D1" presStyleIdx="7" presStyleCnt="9"/>
      <dgm:spPr/>
      <dgm:t>
        <a:bodyPr/>
        <a:lstStyle/>
        <a:p>
          <a:endParaRPr lang="en-US"/>
        </a:p>
      </dgm:t>
    </dgm:pt>
    <dgm:pt modelId="{BEDDD814-073B-422D-A38B-662324C1E9BA}" type="pres">
      <dgm:prSet presAssocID="{B5FF4FBC-2DE4-4CA3-8B6C-38EC4380B964}" presName="node" presStyleLbl="node1" presStyleIdx="8" presStyleCnt="9">
        <dgm:presLayoutVars>
          <dgm:bulletEnabled val="1"/>
        </dgm:presLayoutVars>
      </dgm:prSet>
      <dgm:spPr/>
      <dgm:t>
        <a:bodyPr/>
        <a:lstStyle/>
        <a:p>
          <a:endParaRPr lang="en-US"/>
        </a:p>
      </dgm:t>
    </dgm:pt>
    <dgm:pt modelId="{A1C9E8B1-37F1-47C9-AA59-B16DE3C292C6}" type="pres">
      <dgm:prSet presAssocID="{08636038-9AB5-4D54-AFE6-0A92C1C93B33}" presName="sibTrans" presStyleLbl="sibTrans2D1" presStyleIdx="8" presStyleCnt="9"/>
      <dgm:spPr>
        <a:prstGeom prst="leftRightArrow">
          <a:avLst/>
        </a:prstGeom>
      </dgm:spPr>
      <dgm:t>
        <a:bodyPr/>
        <a:lstStyle/>
        <a:p>
          <a:endParaRPr lang="en-US"/>
        </a:p>
      </dgm:t>
    </dgm:pt>
    <dgm:pt modelId="{0CDC17C6-CA28-44C5-B71D-20DDE20D749A}" type="pres">
      <dgm:prSet presAssocID="{08636038-9AB5-4D54-AFE6-0A92C1C93B33}" presName="connectorText" presStyleLbl="sibTrans2D1" presStyleIdx="8" presStyleCnt="9"/>
      <dgm:spPr/>
      <dgm:t>
        <a:bodyPr/>
        <a:lstStyle/>
        <a:p>
          <a:endParaRPr lang="en-US"/>
        </a:p>
      </dgm:t>
    </dgm:pt>
  </dgm:ptLst>
  <dgm:cxnLst>
    <dgm:cxn modelId="{14E51A9F-11BC-4FD5-B555-2EA1F6740444}" type="presOf" srcId="{08636038-9AB5-4D54-AFE6-0A92C1C93B33}" destId="{0CDC17C6-CA28-44C5-B71D-20DDE20D749A}" srcOrd="1" destOrd="0" presId="urn:microsoft.com/office/officeart/2005/8/layout/cycle2"/>
    <dgm:cxn modelId="{1D7E3F42-3E22-428D-A997-083F4AB7E562}" type="presOf" srcId="{D15B4FF1-25A0-456D-9B9C-6A5C69F9C51E}" destId="{EF3CD0DD-75FD-404C-B68C-DE9AFD1133E2}" srcOrd="0" destOrd="0" presId="urn:microsoft.com/office/officeart/2005/8/layout/cycle2"/>
    <dgm:cxn modelId="{617C0573-2298-4445-9440-2B36430FF4A6}" srcId="{4C283585-94C5-4643-8D68-707A65A75EAA}" destId="{72E37074-1A92-4176-8166-D58CECE9D159}" srcOrd="3" destOrd="0" parTransId="{F235F352-7F81-44BA-81CB-2FB95CC7BE9E}" sibTransId="{780525A0-647A-467F-A00B-01D03FEF044C}"/>
    <dgm:cxn modelId="{DFF2E5D9-B075-46F4-A5B6-0B2C4222472E}" type="presOf" srcId="{780525A0-647A-467F-A00B-01D03FEF044C}" destId="{CA51F74F-2FCD-415B-BD43-FFB204F02BE8}" srcOrd="1" destOrd="0" presId="urn:microsoft.com/office/officeart/2005/8/layout/cycle2"/>
    <dgm:cxn modelId="{C45A1AF7-97BB-4A1C-A2F9-5B18C1F22BA1}" srcId="{4C283585-94C5-4643-8D68-707A65A75EAA}" destId="{F1D0FE4E-44A0-4C2D-A401-669FD16016A8}" srcOrd="1" destOrd="0" parTransId="{B04F80FB-1F47-4699-9F26-24E5F21AA330}" sibTransId="{882A65F9-AA54-49B8-B42A-251A759B3954}"/>
    <dgm:cxn modelId="{D010892D-902D-4A0D-A7AF-A5B5C97B93C3}" type="presOf" srcId="{780525A0-647A-467F-A00B-01D03FEF044C}" destId="{FA02D67D-308F-4412-AF5A-064144C70D10}" srcOrd="0" destOrd="0" presId="urn:microsoft.com/office/officeart/2005/8/layout/cycle2"/>
    <dgm:cxn modelId="{426D9759-3BF8-4DAE-A9DF-00416C99A1D6}" srcId="{4C283585-94C5-4643-8D68-707A65A75EAA}" destId="{70CB7635-DAA3-4E56-88CC-4B300C74C52A}" srcOrd="7" destOrd="0" parTransId="{DB75A1AD-4D12-4029-9BC0-2F42A51F9A7C}" sibTransId="{0788887D-4A76-4DE5-9CE0-370477B8A96A}"/>
    <dgm:cxn modelId="{243E6622-64D4-4F49-93E3-34DD21FC28D3}" type="presOf" srcId="{4F8F1705-BF2D-4A1D-8CC5-806F129C1234}" destId="{4E04BD46-88CE-4C7A-9A4F-94F0E6B2B187}" srcOrd="1" destOrd="0" presId="urn:microsoft.com/office/officeart/2005/8/layout/cycle2"/>
    <dgm:cxn modelId="{44F1C7D7-124B-41BD-9AEC-C98622A0FE6B}" srcId="{4C283585-94C5-4643-8D68-707A65A75EAA}" destId="{4C87D93B-B87A-4079-84B0-3D3550B822BC}" srcOrd="5" destOrd="0" parTransId="{BBE97B25-A113-4461-A4F7-86688ED7C53E}" sibTransId="{4F8F1705-BF2D-4A1D-8CC5-806F129C1234}"/>
    <dgm:cxn modelId="{270F83F9-73EE-48CC-8D91-6AE78E7D0093}" type="presOf" srcId="{BB8E6945-C46E-48A4-A9D2-254E7738748C}" destId="{9DBEFCD9-80C5-4A46-B841-2EC6F348B7A2}" srcOrd="0" destOrd="0" presId="urn:microsoft.com/office/officeart/2005/8/layout/cycle2"/>
    <dgm:cxn modelId="{1B6F5979-6A5F-48A5-9051-073E83BD354A}" type="presOf" srcId="{A3FDCDEE-D765-44A2-BB73-5490A6674A98}" destId="{2A062E01-38A2-4A73-A8E1-5090D656D1D2}" srcOrd="0" destOrd="0" presId="urn:microsoft.com/office/officeart/2005/8/layout/cycle2"/>
    <dgm:cxn modelId="{270525CE-83E0-45DB-97DE-F08A83728011}" type="presOf" srcId="{708D8656-9F12-4E71-834F-79769C584C6D}" destId="{173F4903-6C55-42B5-8CEB-19B23DEC963B}" srcOrd="0" destOrd="0" presId="urn:microsoft.com/office/officeart/2005/8/layout/cycle2"/>
    <dgm:cxn modelId="{4E30E80A-63C1-4268-9577-D1B3801C05A0}" type="presOf" srcId="{72E37074-1A92-4176-8166-D58CECE9D159}" destId="{DBF9E66C-2073-4976-A917-03BBF9427F8B}" srcOrd="0" destOrd="0" presId="urn:microsoft.com/office/officeart/2005/8/layout/cycle2"/>
    <dgm:cxn modelId="{2F9CD82A-240A-4312-AAA7-FA4A9DB1A0F4}" type="presOf" srcId="{12D4A0C2-D872-4707-9BD2-5F53FBAC104E}" destId="{D4113545-93E0-4D0F-BC27-FE18C9F6A8BA}" srcOrd="1" destOrd="0" presId="urn:microsoft.com/office/officeart/2005/8/layout/cycle2"/>
    <dgm:cxn modelId="{C137E343-6AF1-440D-AE6F-0867D4D951E9}" type="presOf" srcId="{0788887D-4A76-4DE5-9CE0-370477B8A96A}" destId="{271E0F24-5875-4ABA-BAE1-42313779E3E6}" srcOrd="1" destOrd="0" presId="urn:microsoft.com/office/officeart/2005/8/layout/cycle2"/>
    <dgm:cxn modelId="{65EEDAC8-9B72-4DD4-AA51-A48B6738C4FF}" type="presOf" srcId="{A3FDCDEE-D765-44A2-BB73-5490A6674A98}" destId="{55A9DA1F-FF85-466C-902F-99C5DEC57B48}" srcOrd="1" destOrd="0" presId="urn:microsoft.com/office/officeart/2005/8/layout/cycle2"/>
    <dgm:cxn modelId="{4F143D94-12E5-4AAF-86E9-28C66A2D2CA1}" type="presOf" srcId="{4C283585-94C5-4643-8D68-707A65A75EAA}" destId="{B64340E1-EE9C-4007-ABD4-9E98A35D4D57}" srcOrd="0" destOrd="0" presId="urn:microsoft.com/office/officeart/2005/8/layout/cycle2"/>
    <dgm:cxn modelId="{5BD3E75A-4236-4CBB-92BB-B3C3D2CAEFE0}" type="presOf" srcId="{0788887D-4A76-4DE5-9CE0-370477B8A96A}" destId="{57DC3A5D-BF5B-48C8-A22E-CCBE4A60D444}" srcOrd="0" destOrd="0" presId="urn:microsoft.com/office/officeart/2005/8/layout/cycle2"/>
    <dgm:cxn modelId="{E60FA73B-8B57-45E7-9514-1486F7C56951}" type="presOf" srcId="{F1D0FE4E-44A0-4C2D-A401-669FD16016A8}" destId="{7E296E18-A867-4C0D-B990-CD99238B84C1}" srcOrd="0" destOrd="0" presId="urn:microsoft.com/office/officeart/2005/8/layout/cycle2"/>
    <dgm:cxn modelId="{1EB54D34-9DF9-4DE4-9A77-BF3390F71D60}" type="presOf" srcId="{4F8F1705-BF2D-4A1D-8CC5-806F129C1234}" destId="{D8C3C20C-A7B4-4FC5-86C4-E4B45CD1155C}" srcOrd="0" destOrd="0" presId="urn:microsoft.com/office/officeart/2005/8/layout/cycle2"/>
    <dgm:cxn modelId="{15273C64-C78B-4ECF-A263-FE82E7556FCA}" srcId="{4C283585-94C5-4643-8D68-707A65A75EAA}" destId="{021647E6-F61A-409B-9A20-8320B2E6710C}" srcOrd="6" destOrd="0" parTransId="{2A05FD5D-510C-497B-AD03-2019E975143F}" sibTransId="{12D4A0C2-D872-4707-9BD2-5F53FBAC104E}"/>
    <dgm:cxn modelId="{E0E48372-F144-432C-8CCF-DA3E2E4C597E}" type="presOf" srcId="{007F74D2-19FA-490E-B840-2F07BB95C31F}" destId="{569345A4-E355-47E7-83BF-3ADD551FFAF4}" srcOrd="0" destOrd="0" presId="urn:microsoft.com/office/officeart/2005/8/layout/cycle2"/>
    <dgm:cxn modelId="{FDC1C70F-2414-46FE-B73E-4F386A231122}" type="presOf" srcId="{08636038-9AB5-4D54-AFE6-0A92C1C93B33}" destId="{A1C9E8B1-37F1-47C9-AA59-B16DE3C292C6}" srcOrd="0" destOrd="0" presId="urn:microsoft.com/office/officeart/2005/8/layout/cycle2"/>
    <dgm:cxn modelId="{4B5831CF-4C67-4C45-A7F1-AF98CB7D4A55}" type="presOf" srcId="{12D4A0C2-D872-4707-9BD2-5F53FBAC104E}" destId="{0DCDE1C6-67AF-40A4-A80A-66832AC16595}" srcOrd="0" destOrd="0" presId="urn:microsoft.com/office/officeart/2005/8/layout/cycle2"/>
    <dgm:cxn modelId="{4B990396-BB01-4AAC-875C-CB1EC248A3F5}" type="presOf" srcId="{B5FF4FBC-2DE4-4CA3-8B6C-38EC4380B964}" destId="{BEDDD814-073B-422D-A38B-662324C1E9BA}" srcOrd="0" destOrd="0" presId="urn:microsoft.com/office/officeart/2005/8/layout/cycle2"/>
    <dgm:cxn modelId="{3B9FB31C-2D1C-4817-B5B2-B8EDE190256F}" srcId="{4C283585-94C5-4643-8D68-707A65A75EAA}" destId="{007F74D2-19FA-490E-B840-2F07BB95C31F}" srcOrd="0" destOrd="0" parTransId="{D088B290-7BE4-4CA3-BB6C-3700917E66CC}" sibTransId="{D7A0365C-824D-4D5E-834B-A614E55C5AAD}"/>
    <dgm:cxn modelId="{904836EE-B799-4989-AA0A-5EE898AB66DC}" type="presOf" srcId="{708D8656-9F12-4E71-834F-79769C584C6D}" destId="{D75D46A5-00B8-4318-A240-B6FB21EE3A69}" srcOrd="1" destOrd="0" presId="urn:microsoft.com/office/officeart/2005/8/layout/cycle2"/>
    <dgm:cxn modelId="{D542544D-E831-4BF6-A20B-D82E98A1419E}" type="presOf" srcId="{882A65F9-AA54-49B8-B42A-251A759B3954}" destId="{C6D879FB-8A36-48F1-98D0-119BACCC3A79}" srcOrd="0" destOrd="0" presId="urn:microsoft.com/office/officeart/2005/8/layout/cycle2"/>
    <dgm:cxn modelId="{54576A13-F278-46F5-9E3E-D2BCF1A17493}" srcId="{4C283585-94C5-4643-8D68-707A65A75EAA}" destId="{B5FF4FBC-2DE4-4CA3-8B6C-38EC4380B964}" srcOrd="8" destOrd="0" parTransId="{F28C96AA-4FB3-45A2-B0BD-E96D2C9EC813}" sibTransId="{08636038-9AB5-4D54-AFE6-0A92C1C93B33}"/>
    <dgm:cxn modelId="{F591B4F8-8B0C-412D-B344-93B1C0822713}" type="presOf" srcId="{70CB7635-DAA3-4E56-88CC-4B300C74C52A}" destId="{B0785018-2097-439B-BD5C-E5E7369E0960}" srcOrd="0" destOrd="0" presId="urn:microsoft.com/office/officeart/2005/8/layout/cycle2"/>
    <dgm:cxn modelId="{228AC9F4-E39B-4675-AB7C-348D04852590}" type="presOf" srcId="{D7A0365C-824D-4D5E-834B-A614E55C5AAD}" destId="{D1D10D7A-ECB1-4DF2-BBE8-7A39F167AA7A}" srcOrd="1" destOrd="0" presId="urn:microsoft.com/office/officeart/2005/8/layout/cycle2"/>
    <dgm:cxn modelId="{EAAF41CC-3B35-4511-BEEF-0BAAE2E3F4BD}" type="presOf" srcId="{882A65F9-AA54-49B8-B42A-251A759B3954}" destId="{43D4E993-8D07-432E-A129-40E1DE582BE8}" srcOrd="1" destOrd="0" presId="urn:microsoft.com/office/officeart/2005/8/layout/cycle2"/>
    <dgm:cxn modelId="{22CA082E-25EE-489E-AD0E-CE0AEF56B5A4}" type="presOf" srcId="{021647E6-F61A-409B-9A20-8320B2E6710C}" destId="{B3057FAD-9997-4DBA-9155-232243707251}" srcOrd="0" destOrd="0" presId="urn:microsoft.com/office/officeart/2005/8/layout/cycle2"/>
    <dgm:cxn modelId="{105FB937-D4ED-42F2-B498-CAC021052234}" type="presOf" srcId="{D7A0365C-824D-4D5E-834B-A614E55C5AAD}" destId="{4F45488C-C92A-47E5-BC8D-C6E098AEE939}" srcOrd="0" destOrd="0" presId="urn:microsoft.com/office/officeart/2005/8/layout/cycle2"/>
    <dgm:cxn modelId="{E8029ADA-E394-471B-96A4-08206A47B231}" srcId="{4C283585-94C5-4643-8D68-707A65A75EAA}" destId="{BB8E6945-C46E-48A4-A9D2-254E7738748C}" srcOrd="4" destOrd="0" parTransId="{21805CB1-37F0-4278-870B-3C8E1D4E124F}" sibTransId="{A3FDCDEE-D765-44A2-BB73-5490A6674A98}"/>
    <dgm:cxn modelId="{71887A91-675E-4BD2-9364-FF9790A00EB1}" srcId="{4C283585-94C5-4643-8D68-707A65A75EAA}" destId="{D15B4FF1-25A0-456D-9B9C-6A5C69F9C51E}" srcOrd="2" destOrd="0" parTransId="{17991D23-765C-4C27-985E-D27C980BC81A}" sibTransId="{708D8656-9F12-4E71-834F-79769C584C6D}"/>
    <dgm:cxn modelId="{A0F7DF7F-BC54-43DA-8910-31BF05F3E3A5}" type="presOf" srcId="{4C87D93B-B87A-4079-84B0-3D3550B822BC}" destId="{D4885430-FD93-4C9C-BEA8-37BF8FD5EAEA}" srcOrd="0" destOrd="0" presId="urn:microsoft.com/office/officeart/2005/8/layout/cycle2"/>
    <dgm:cxn modelId="{97A0D4B4-B901-4995-BB36-E9E8A8FA884C}" type="presParOf" srcId="{B64340E1-EE9C-4007-ABD4-9E98A35D4D57}" destId="{569345A4-E355-47E7-83BF-3ADD551FFAF4}" srcOrd="0" destOrd="0" presId="urn:microsoft.com/office/officeart/2005/8/layout/cycle2"/>
    <dgm:cxn modelId="{27BFC9C8-76D2-47B4-936E-66B70C703BC1}" type="presParOf" srcId="{B64340E1-EE9C-4007-ABD4-9E98A35D4D57}" destId="{4F45488C-C92A-47E5-BC8D-C6E098AEE939}" srcOrd="1" destOrd="0" presId="urn:microsoft.com/office/officeart/2005/8/layout/cycle2"/>
    <dgm:cxn modelId="{80226FA1-D2EF-4E9E-9C4D-5F0533BCF7B9}" type="presParOf" srcId="{4F45488C-C92A-47E5-BC8D-C6E098AEE939}" destId="{D1D10D7A-ECB1-4DF2-BBE8-7A39F167AA7A}" srcOrd="0" destOrd="0" presId="urn:microsoft.com/office/officeart/2005/8/layout/cycle2"/>
    <dgm:cxn modelId="{EBFD7633-45AF-4E46-AB3E-2AE55C902547}" type="presParOf" srcId="{B64340E1-EE9C-4007-ABD4-9E98A35D4D57}" destId="{7E296E18-A867-4C0D-B990-CD99238B84C1}" srcOrd="2" destOrd="0" presId="urn:microsoft.com/office/officeart/2005/8/layout/cycle2"/>
    <dgm:cxn modelId="{C526F5A5-10A2-403F-A752-BAF4F23A6A37}" type="presParOf" srcId="{B64340E1-EE9C-4007-ABD4-9E98A35D4D57}" destId="{C6D879FB-8A36-48F1-98D0-119BACCC3A79}" srcOrd="3" destOrd="0" presId="urn:microsoft.com/office/officeart/2005/8/layout/cycle2"/>
    <dgm:cxn modelId="{78E701C0-9E7C-414C-94B4-56E663025D1E}" type="presParOf" srcId="{C6D879FB-8A36-48F1-98D0-119BACCC3A79}" destId="{43D4E993-8D07-432E-A129-40E1DE582BE8}" srcOrd="0" destOrd="0" presId="urn:microsoft.com/office/officeart/2005/8/layout/cycle2"/>
    <dgm:cxn modelId="{E0A60192-A770-45FB-B876-BA3A51A50D47}" type="presParOf" srcId="{B64340E1-EE9C-4007-ABD4-9E98A35D4D57}" destId="{EF3CD0DD-75FD-404C-B68C-DE9AFD1133E2}" srcOrd="4" destOrd="0" presId="urn:microsoft.com/office/officeart/2005/8/layout/cycle2"/>
    <dgm:cxn modelId="{15FA37A1-1E03-4D96-AC2C-6650E55AF8BE}" type="presParOf" srcId="{B64340E1-EE9C-4007-ABD4-9E98A35D4D57}" destId="{173F4903-6C55-42B5-8CEB-19B23DEC963B}" srcOrd="5" destOrd="0" presId="urn:microsoft.com/office/officeart/2005/8/layout/cycle2"/>
    <dgm:cxn modelId="{A410A72A-93C9-45BF-B368-CE711D3A57C8}" type="presParOf" srcId="{173F4903-6C55-42B5-8CEB-19B23DEC963B}" destId="{D75D46A5-00B8-4318-A240-B6FB21EE3A69}" srcOrd="0" destOrd="0" presId="urn:microsoft.com/office/officeart/2005/8/layout/cycle2"/>
    <dgm:cxn modelId="{1B38621E-D85B-4184-9464-D28E5F45DA38}" type="presParOf" srcId="{B64340E1-EE9C-4007-ABD4-9E98A35D4D57}" destId="{DBF9E66C-2073-4976-A917-03BBF9427F8B}" srcOrd="6" destOrd="0" presId="urn:microsoft.com/office/officeart/2005/8/layout/cycle2"/>
    <dgm:cxn modelId="{3C7A0D25-39B8-4F73-A497-4627604D4135}" type="presParOf" srcId="{B64340E1-EE9C-4007-ABD4-9E98A35D4D57}" destId="{FA02D67D-308F-4412-AF5A-064144C70D10}" srcOrd="7" destOrd="0" presId="urn:microsoft.com/office/officeart/2005/8/layout/cycle2"/>
    <dgm:cxn modelId="{664CED0D-AE4D-4A45-BDF4-D1B8EE3DA329}" type="presParOf" srcId="{FA02D67D-308F-4412-AF5A-064144C70D10}" destId="{CA51F74F-2FCD-415B-BD43-FFB204F02BE8}" srcOrd="0" destOrd="0" presId="urn:microsoft.com/office/officeart/2005/8/layout/cycle2"/>
    <dgm:cxn modelId="{D964421C-CD4D-4A94-9783-E74C06E5D6E7}" type="presParOf" srcId="{B64340E1-EE9C-4007-ABD4-9E98A35D4D57}" destId="{9DBEFCD9-80C5-4A46-B841-2EC6F348B7A2}" srcOrd="8" destOrd="0" presId="urn:microsoft.com/office/officeart/2005/8/layout/cycle2"/>
    <dgm:cxn modelId="{DFD24DCC-A2C6-4DC9-AD02-3AAB723BB768}" type="presParOf" srcId="{B64340E1-EE9C-4007-ABD4-9E98A35D4D57}" destId="{2A062E01-38A2-4A73-A8E1-5090D656D1D2}" srcOrd="9" destOrd="0" presId="urn:microsoft.com/office/officeart/2005/8/layout/cycle2"/>
    <dgm:cxn modelId="{BB6C9A32-9B7D-4F59-9779-B332D9095182}" type="presParOf" srcId="{2A062E01-38A2-4A73-A8E1-5090D656D1D2}" destId="{55A9DA1F-FF85-466C-902F-99C5DEC57B48}" srcOrd="0" destOrd="0" presId="urn:microsoft.com/office/officeart/2005/8/layout/cycle2"/>
    <dgm:cxn modelId="{1D758509-EC7F-4B25-9723-E8061D2B801F}" type="presParOf" srcId="{B64340E1-EE9C-4007-ABD4-9E98A35D4D57}" destId="{D4885430-FD93-4C9C-BEA8-37BF8FD5EAEA}" srcOrd="10" destOrd="0" presId="urn:microsoft.com/office/officeart/2005/8/layout/cycle2"/>
    <dgm:cxn modelId="{8B881B2E-059C-42C8-ABDE-6B56865AEEE5}" type="presParOf" srcId="{B64340E1-EE9C-4007-ABD4-9E98A35D4D57}" destId="{D8C3C20C-A7B4-4FC5-86C4-E4B45CD1155C}" srcOrd="11" destOrd="0" presId="urn:microsoft.com/office/officeart/2005/8/layout/cycle2"/>
    <dgm:cxn modelId="{5BD729CD-D353-481C-B620-738D3D69F82E}" type="presParOf" srcId="{D8C3C20C-A7B4-4FC5-86C4-E4B45CD1155C}" destId="{4E04BD46-88CE-4C7A-9A4F-94F0E6B2B187}" srcOrd="0" destOrd="0" presId="urn:microsoft.com/office/officeart/2005/8/layout/cycle2"/>
    <dgm:cxn modelId="{939D2940-2FB8-413A-A975-38D8EC2E0CFE}" type="presParOf" srcId="{B64340E1-EE9C-4007-ABD4-9E98A35D4D57}" destId="{B3057FAD-9997-4DBA-9155-232243707251}" srcOrd="12" destOrd="0" presId="urn:microsoft.com/office/officeart/2005/8/layout/cycle2"/>
    <dgm:cxn modelId="{A7B37F26-AC9A-4D9A-9800-68D49510DD3D}" type="presParOf" srcId="{B64340E1-EE9C-4007-ABD4-9E98A35D4D57}" destId="{0DCDE1C6-67AF-40A4-A80A-66832AC16595}" srcOrd="13" destOrd="0" presId="urn:microsoft.com/office/officeart/2005/8/layout/cycle2"/>
    <dgm:cxn modelId="{2B6D8E6A-BFB9-4783-9BFD-7E41CDA9D7EB}" type="presParOf" srcId="{0DCDE1C6-67AF-40A4-A80A-66832AC16595}" destId="{D4113545-93E0-4D0F-BC27-FE18C9F6A8BA}" srcOrd="0" destOrd="0" presId="urn:microsoft.com/office/officeart/2005/8/layout/cycle2"/>
    <dgm:cxn modelId="{948966F0-3790-4547-8FF1-BE74A28117CD}" type="presParOf" srcId="{B64340E1-EE9C-4007-ABD4-9E98A35D4D57}" destId="{B0785018-2097-439B-BD5C-E5E7369E0960}" srcOrd="14" destOrd="0" presId="urn:microsoft.com/office/officeart/2005/8/layout/cycle2"/>
    <dgm:cxn modelId="{3B0DD803-4498-4816-BFD5-809D710CFB28}" type="presParOf" srcId="{B64340E1-EE9C-4007-ABD4-9E98A35D4D57}" destId="{57DC3A5D-BF5B-48C8-A22E-CCBE4A60D444}" srcOrd="15" destOrd="0" presId="urn:microsoft.com/office/officeart/2005/8/layout/cycle2"/>
    <dgm:cxn modelId="{E089FC5E-0963-4420-B1F2-118750A8E11C}" type="presParOf" srcId="{57DC3A5D-BF5B-48C8-A22E-CCBE4A60D444}" destId="{271E0F24-5875-4ABA-BAE1-42313779E3E6}" srcOrd="0" destOrd="0" presId="urn:microsoft.com/office/officeart/2005/8/layout/cycle2"/>
    <dgm:cxn modelId="{83141DE2-112D-47D9-9177-A0659BB100A4}" type="presParOf" srcId="{B64340E1-EE9C-4007-ABD4-9E98A35D4D57}" destId="{BEDDD814-073B-422D-A38B-662324C1E9BA}" srcOrd="16" destOrd="0" presId="urn:microsoft.com/office/officeart/2005/8/layout/cycle2"/>
    <dgm:cxn modelId="{6A93D227-E2FA-4E83-9519-47ADBFE735C7}" type="presParOf" srcId="{B64340E1-EE9C-4007-ABD4-9E98A35D4D57}" destId="{A1C9E8B1-37F1-47C9-AA59-B16DE3C292C6}" srcOrd="17" destOrd="0" presId="urn:microsoft.com/office/officeart/2005/8/layout/cycle2"/>
    <dgm:cxn modelId="{58F76CAE-84BE-4932-A851-65A1A2636DD5}" type="presParOf" srcId="{A1C9E8B1-37F1-47C9-AA59-B16DE3C292C6}" destId="{0CDC17C6-CA28-44C5-B71D-20DDE20D749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345A4-E355-47E7-83BF-3ADD551FFAF4}">
      <dsp:nvSpPr>
        <dsp:cNvPr id="0" name=""/>
        <dsp:cNvSpPr/>
      </dsp:nvSpPr>
      <dsp:spPr>
        <a:xfrm>
          <a:off x="2807544" y="1851"/>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Physicians</a:t>
          </a:r>
          <a:endParaRPr lang="en-US" sz="600" b="1" kern="1200" dirty="0">
            <a:solidFill>
              <a:schemeClr val="tx1"/>
            </a:solidFill>
          </a:endParaRPr>
        </a:p>
      </dsp:txBody>
      <dsp:txXfrm>
        <a:off x="2911449" y="105756"/>
        <a:ext cx="501700" cy="501700"/>
      </dsp:txXfrm>
    </dsp:sp>
    <dsp:sp modelId="{4F45488C-C92A-47E5-BC8D-C6E098AEE939}">
      <dsp:nvSpPr>
        <dsp:cNvPr id="0" name=""/>
        <dsp:cNvSpPr/>
      </dsp:nvSpPr>
      <dsp:spPr>
        <a:xfrm rot="1200000">
          <a:off x="3563513" y="417215"/>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565218" y="455435"/>
        <a:ext cx="131969" cy="143675"/>
      </dsp:txXfrm>
    </dsp:sp>
    <dsp:sp modelId="{7E296E18-A867-4C0D-B990-CD99238B84C1}">
      <dsp:nvSpPr>
        <dsp:cNvPr id="0" name=""/>
        <dsp:cNvSpPr/>
      </dsp:nvSpPr>
      <dsp:spPr>
        <a:xfrm>
          <a:off x="3808526" y="36617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Pharmacists</a:t>
          </a:r>
          <a:endParaRPr lang="en-US" sz="600" b="1" kern="1200" dirty="0">
            <a:solidFill>
              <a:schemeClr val="tx1"/>
            </a:solidFill>
          </a:endParaRPr>
        </a:p>
      </dsp:txBody>
      <dsp:txXfrm>
        <a:off x="3912431" y="470083"/>
        <a:ext cx="501700" cy="501700"/>
      </dsp:txXfrm>
    </dsp:sp>
    <dsp:sp modelId="{C6D879FB-8A36-48F1-98D0-119BACCC3A79}">
      <dsp:nvSpPr>
        <dsp:cNvPr id="0" name=""/>
        <dsp:cNvSpPr/>
      </dsp:nvSpPr>
      <dsp:spPr>
        <a:xfrm rot="3600000">
          <a:off x="4332655" y="1057837"/>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346795" y="1081239"/>
        <a:ext cx="131969" cy="143675"/>
      </dsp:txXfrm>
    </dsp:sp>
    <dsp:sp modelId="{EF3CD0DD-75FD-404C-B68C-DE9AFD1133E2}">
      <dsp:nvSpPr>
        <dsp:cNvPr id="0" name=""/>
        <dsp:cNvSpPr/>
      </dsp:nvSpPr>
      <dsp:spPr>
        <a:xfrm>
          <a:off x="4341136" y="128868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Nurses</a:t>
          </a:r>
          <a:endParaRPr lang="en-US" sz="600" b="1" kern="1200" dirty="0">
            <a:solidFill>
              <a:schemeClr val="tx1"/>
            </a:solidFill>
          </a:endParaRPr>
        </a:p>
      </dsp:txBody>
      <dsp:txXfrm>
        <a:off x="4445041" y="1392593"/>
        <a:ext cx="501700" cy="501700"/>
      </dsp:txXfrm>
    </dsp:sp>
    <dsp:sp modelId="{173F4903-6C55-42B5-8CEB-19B23DEC963B}">
      <dsp:nvSpPr>
        <dsp:cNvPr id="0" name=""/>
        <dsp:cNvSpPr/>
      </dsp:nvSpPr>
      <dsp:spPr>
        <a:xfrm rot="6000000">
          <a:off x="4510068" y="2042978"/>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43258" y="2063021"/>
        <a:ext cx="131969" cy="143675"/>
      </dsp:txXfrm>
    </dsp:sp>
    <dsp:sp modelId="{DBF9E66C-2073-4976-A917-03BBF9427F8B}">
      <dsp:nvSpPr>
        <dsp:cNvPr id="0" name=""/>
        <dsp:cNvSpPr/>
      </dsp:nvSpPr>
      <dsp:spPr>
        <a:xfrm>
          <a:off x="4156163" y="2337726"/>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Physician Assistants</a:t>
          </a:r>
          <a:endParaRPr lang="en-US" sz="600" b="1" kern="1200" dirty="0">
            <a:solidFill>
              <a:schemeClr val="tx1"/>
            </a:solidFill>
          </a:endParaRPr>
        </a:p>
      </dsp:txBody>
      <dsp:txXfrm>
        <a:off x="4260068" y="2441631"/>
        <a:ext cx="501700" cy="501700"/>
      </dsp:txXfrm>
    </dsp:sp>
    <dsp:sp modelId="{FA02D67D-308F-4412-AF5A-064144C70D10}">
      <dsp:nvSpPr>
        <dsp:cNvPr id="0" name=""/>
        <dsp:cNvSpPr/>
      </dsp:nvSpPr>
      <dsp:spPr>
        <a:xfrm rot="8400000">
          <a:off x="4012738" y="2911678"/>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62680" y="2941393"/>
        <a:ext cx="131969" cy="143675"/>
      </dsp:txXfrm>
    </dsp:sp>
    <dsp:sp modelId="{9DBEFCD9-80C5-4A46-B841-2EC6F348B7A2}">
      <dsp:nvSpPr>
        <dsp:cNvPr id="0" name=""/>
        <dsp:cNvSpPr/>
      </dsp:nvSpPr>
      <dsp:spPr>
        <a:xfrm>
          <a:off x="3340155" y="302243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Public Health</a:t>
          </a:r>
          <a:endParaRPr lang="en-US" sz="600" b="1" kern="1200" dirty="0">
            <a:solidFill>
              <a:schemeClr val="tx1"/>
            </a:solidFill>
          </a:endParaRPr>
        </a:p>
      </dsp:txBody>
      <dsp:txXfrm>
        <a:off x="3444060" y="3126343"/>
        <a:ext cx="501700" cy="501700"/>
      </dsp:txXfrm>
    </dsp:sp>
    <dsp:sp modelId="{2A062E01-38A2-4A73-A8E1-5090D656D1D2}">
      <dsp:nvSpPr>
        <dsp:cNvPr id="0" name=""/>
        <dsp:cNvSpPr/>
      </dsp:nvSpPr>
      <dsp:spPr>
        <a:xfrm rot="10800000">
          <a:off x="3073372" y="3257463"/>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29930" y="3305355"/>
        <a:ext cx="131969" cy="143675"/>
      </dsp:txXfrm>
    </dsp:sp>
    <dsp:sp modelId="{D4885430-FD93-4C9C-BEA8-37BF8FD5EAEA}">
      <dsp:nvSpPr>
        <dsp:cNvPr id="0" name=""/>
        <dsp:cNvSpPr/>
      </dsp:nvSpPr>
      <dsp:spPr>
        <a:xfrm>
          <a:off x="2274933" y="302243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Hospitals / Institutions</a:t>
          </a:r>
          <a:endParaRPr lang="en-US" sz="600" b="1" kern="1200" dirty="0">
            <a:solidFill>
              <a:schemeClr val="tx1"/>
            </a:solidFill>
          </a:endParaRPr>
        </a:p>
      </dsp:txBody>
      <dsp:txXfrm>
        <a:off x="2378838" y="3126343"/>
        <a:ext cx="501700" cy="501700"/>
      </dsp:txXfrm>
    </dsp:sp>
    <dsp:sp modelId="{D8C3C20C-A7B4-4FC5-86C4-E4B45CD1155C}">
      <dsp:nvSpPr>
        <dsp:cNvPr id="0" name=""/>
        <dsp:cNvSpPr/>
      </dsp:nvSpPr>
      <dsp:spPr>
        <a:xfrm rot="13200000">
          <a:off x="2131509" y="2918537"/>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81451" y="2984606"/>
        <a:ext cx="131969" cy="143675"/>
      </dsp:txXfrm>
    </dsp:sp>
    <dsp:sp modelId="{B3057FAD-9997-4DBA-9155-232243707251}">
      <dsp:nvSpPr>
        <dsp:cNvPr id="0" name=""/>
        <dsp:cNvSpPr/>
      </dsp:nvSpPr>
      <dsp:spPr>
        <a:xfrm>
          <a:off x="1458926" y="2337726"/>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Payers</a:t>
          </a:r>
          <a:endParaRPr lang="en-US" sz="600" b="1" kern="1200" dirty="0">
            <a:solidFill>
              <a:schemeClr val="tx1"/>
            </a:solidFill>
          </a:endParaRPr>
        </a:p>
      </dsp:txBody>
      <dsp:txXfrm>
        <a:off x="1562831" y="2441631"/>
        <a:ext cx="501700" cy="501700"/>
      </dsp:txXfrm>
    </dsp:sp>
    <dsp:sp modelId="{0DCDE1C6-67AF-40A4-A80A-66832AC16595}">
      <dsp:nvSpPr>
        <dsp:cNvPr id="0" name=""/>
        <dsp:cNvSpPr/>
      </dsp:nvSpPr>
      <dsp:spPr>
        <a:xfrm rot="15600000">
          <a:off x="1627857" y="2053487"/>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1047" y="2129228"/>
        <a:ext cx="131969" cy="143675"/>
      </dsp:txXfrm>
    </dsp:sp>
    <dsp:sp modelId="{B0785018-2097-439B-BD5C-E5E7369E0960}">
      <dsp:nvSpPr>
        <dsp:cNvPr id="0" name=""/>
        <dsp:cNvSpPr/>
      </dsp:nvSpPr>
      <dsp:spPr>
        <a:xfrm>
          <a:off x="1273952" y="128868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Immunization Stakeholders</a:t>
          </a:r>
          <a:endParaRPr lang="en-US" sz="600" b="1" kern="1200" dirty="0">
            <a:solidFill>
              <a:schemeClr val="tx1"/>
            </a:solidFill>
          </a:endParaRPr>
        </a:p>
      </dsp:txBody>
      <dsp:txXfrm>
        <a:off x="1377857" y="1392593"/>
        <a:ext cx="501700" cy="501700"/>
      </dsp:txXfrm>
    </dsp:sp>
    <dsp:sp modelId="{57DC3A5D-BF5B-48C8-A22E-CCBE4A60D444}">
      <dsp:nvSpPr>
        <dsp:cNvPr id="0" name=""/>
        <dsp:cNvSpPr/>
      </dsp:nvSpPr>
      <dsp:spPr>
        <a:xfrm rot="18000000">
          <a:off x="1798081" y="1067079"/>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812221" y="1139461"/>
        <a:ext cx="131969" cy="143675"/>
      </dsp:txXfrm>
    </dsp:sp>
    <dsp:sp modelId="{BEDDD814-073B-422D-A38B-662324C1E9BA}">
      <dsp:nvSpPr>
        <dsp:cNvPr id="0" name=""/>
        <dsp:cNvSpPr/>
      </dsp:nvSpPr>
      <dsp:spPr>
        <a:xfrm>
          <a:off x="1806563" y="366178"/>
          <a:ext cx="709510" cy="7095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tx1"/>
              </a:solidFill>
            </a:rPr>
            <a:t>Community leaders &amp; influencers</a:t>
          </a:r>
          <a:endParaRPr lang="en-US" sz="600" b="1" kern="1200" dirty="0">
            <a:solidFill>
              <a:schemeClr val="tx1"/>
            </a:solidFill>
          </a:endParaRPr>
        </a:p>
      </dsp:txBody>
      <dsp:txXfrm>
        <a:off x="1910468" y="470083"/>
        <a:ext cx="501700" cy="501700"/>
      </dsp:txXfrm>
    </dsp:sp>
    <dsp:sp modelId="{A1C9E8B1-37F1-47C9-AA59-B16DE3C292C6}">
      <dsp:nvSpPr>
        <dsp:cNvPr id="0" name=""/>
        <dsp:cNvSpPr/>
      </dsp:nvSpPr>
      <dsp:spPr>
        <a:xfrm rot="20400000">
          <a:off x="2562531" y="420865"/>
          <a:ext cx="188527" cy="23945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564236" y="478429"/>
        <a:ext cx="131969" cy="143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5/16/2015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5/16/2015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graph shows place of vaccination among children and adults as of November 2012 </a:t>
            </a:r>
            <a:r>
              <a:rPr lang="en-US" baseline="0" dirty="0" smtClean="0"/>
              <a:t> </a:t>
            </a:r>
            <a:r>
              <a:rPr lang="en-US" dirty="0" smtClean="0"/>
              <a:t>for the 2012-13 flu season. The most common place of vaccination among both adults (34.5%) and children (64.8%) was a doctor’s office. These results are similar to results from the early 2011-12 season when 31.6% of adults and 63.3% of children were vaccinated in doctor’s offices.</a:t>
            </a:r>
          </a:p>
          <a:p>
            <a:r>
              <a:rPr lang="en-US" dirty="0" smtClean="0"/>
              <a:t>Other common places of flu vaccination reported by adults during early November of the 2012-13 season included medical places other than doctor’s offices (21.5%), pharmacies or stores (18.4%), and workplaces (17.0%). The next most common places of flu vaccination for children were medically related places other than doctor’s offices (25.3%) and schools (5.5%).</a:t>
            </a:r>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0977616-4AF9-45D6-8A79-FB4337FEEA25}" type="slidenum">
              <a:rPr lang="en-US">
                <a:solidFill>
                  <a:prstClr val="black"/>
                </a:solidFill>
              </a:rPr>
              <a:pPr>
                <a:defRPr/>
              </a:pPr>
              <a:t>5</a:t>
            </a:fld>
            <a:endParaRPr lang="en-US" dirty="0">
              <a:solidFill>
                <a:prstClr val="black"/>
              </a:solidFill>
            </a:endParaRPr>
          </a:p>
        </p:txBody>
      </p:sp>
      <p:sp>
        <p:nvSpPr>
          <p:cNvPr id="2" name="Header Placeholder 1"/>
          <p:cNvSpPr>
            <a:spLocks noGrp="1"/>
          </p:cNvSpPr>
          <p:nvPr>
            <p:ph type="hdr" sz="quarter" idx="10"/>
          </p:nvPr>
        </p:nvSpPr>
        <p:spPr/>
        <p:txBody>
          <a:bodyPr/>
          <a:lstStyle/>
          <a:p>
            <a:pPr>
              <a:defRPr/>
            </a:pPr>
            <a:r>
              <a:rPr lang="en-US" smtClean="0"/>
              <a:t>Pharmacy-Based Immunization Delivery</a:t>
            </a:r>
            <a:endParaRPr lang="en-US"/>
          </a:p>
        </p:txBody>
      </p:sp>
    </p:spTree>
    <p:extLst>
      <p:ext uri="{BB962C8B-B14F-4D97-AF65-F5344CB8AC3E}">
        <p14:creationId xmlns:p14="http://schemas.microsoft.com/office/powerpoint/2010/main" val="341188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90">
              <a:defRPr sz="1200">
                <a:solidFill>
                  <a:schemeClr val="tx1"/>
                </a:solidFill>
                <a:latin typeface="Arial" charset="0"/>
                <a:ea typeface="ＭＳ Ｐゴシック" charset="0"/>
              </a:defRPr>
            </a:lvl1pPr>
            <a:lvl2pPr marL="717541" indent="-275977" defTabSz="932190">
              <a:defRPr sz="1200">
                <a:solidFill>
                  <a:schemeClr val="tx1"/>
                </a:solidFill>
                <a:latin typeface="Arial" charset="0"/>
                <a:ea typeface="ＭＳ Ｐゴシック" charset="0"/>
              </a:defRPr>
            </a:lvl2pPr>
            <a:lvl3pPr marL="1103909" indent="-220782" defTabSz="932190">
              <a:defRPr sz="1200">
                <a:solidFill>
                  <a:schemeClr val="tx1"/>
                </a:solidFill>
                <a:latin typeface="Arial" charset="0"/>
                <a:ea typeface="ＭＳ Ｐゴシック" charset="0"/>
              </a:defRPr>
            </a:lvl3pPr>
            <a:lvl4pPr marL="1545473" indent="-220782" defTabSz="932190">
              <a:defRPr sz="1200">
                <a:solidFill>
                  <a:schemeClr val="tx1"/>
                </a:solidFill>
                <a:latin typeface="Arial" charset="0"/>
                <a:ea typeface="ＭＳ Ｐゴシック" charset="0"/>
              </a:defRPr>
            </a:lvl4pPr>
            <a:lvl5pPr marL="1987037" indent="-220782" defTabSz="932190">
              <a:defRPr sz="1200">
                <a:solidFill>
                  <a:schemeClr val="tx1"/>
                </a:solidFill>
                <a:latin typeface="Arial" charset="0"/>
                <a:ea typeface="ＭＳ Ｐゴシック" charset="0"/>
              </a:defRPr>
            </a:lvl5pPr>
            <a:lvl6pPr marL="2428601" indent="-220782" defTabSz="932190" eaLnBrk="0" fontAlgn="base" hangingPunct="0">
              <a:spcBef>
                <a:spcPct val="30000"/>
              </a:spcBef>
              <a:spcAft>
                <a:spcPct val="0"/>
              </a:spcAft>
              <a:defRPr sz="1200">
                <a:solidFill>
                  <a:schemeClr val="tx1"/>
                </a:solidFill>
                <a:latin typeface="Arial" charset="0"/>
                <a:ea typeface="ＭＳ Ｐゴシック" charset="0"/>
              </a:defRPr>
            </a:lvl6pPr>
            <a:lvl7pPr marL="2870164" indent="-220782" defTabSz="932190" eaLnBrk="0" fontAlgn="base" hangingPunct="0">
              <a:spcBef>
                <a:spcPct val="30000"/>
              </a:spcBef>
              <a:spcAft>
                <a:spcPct val="0"/>
              </a:spcAft>
              <a:defRPr sz="1200">
                <a:solidFill>
                  <a:schemeClr val="tx1"/>
                </a:solidFill>
                <a:latin typeface="Arial" charset="0"/>
                <a:ea typeface="ＭＳ Ｐゴシック" charset="0"/>
              </a:defRPr>
            </a:lvl7pPr>
            <a:lvl8pPr marL="3311728" indent="-220782" defTabSz="932190" eaLnBrk="0" fontAlgn="base" hangingPunct="0">
              <a:spcBef>
                <a:spcPct val="30000"/>
              </a:spcBef>
              <a:spcAft>
                <a:spcPct val="0"/>
              </a:spcAft>
              <a:defRPr sz="1200">
                <a:solidFill>
                  <a:schemeClr val="tx1"/>
                </a:solidFill>
                <a:latin typeface="Arial" charset="0"/>
                <a:ea typeface="ＭＳ Ｐゴシック" charset="0"/>
              </a:defRPr>
            </a:lvl8pPr>
            <a:lvl9pPr marL="3753292" indent="-220782" defTabSz="932190" eaLnBrk="0" fontAlgn="base" hangingPunct="0">
              <a:spcBef>
                <a:spcPct val="30000"/>
              </a:spcBef>
              <a:spcAft>
                <a:spcPct val="0"/>
              </a:spcAft>
              <a:defRPr sz="1200">
                <a:solidFill>
                  <a:schemeClr val="tx1"/>
                </a:solidFill>
                <a:latin typeface="Arial" charset="0"/>
                <a:ea typeface="ＭＳ Ｐゴシック" charset="0"/>
              </a:defRPr>
            </a:lvl9pPr>
          </a:lstStyle>
          <a:p>
            <a:fld id="{C9132306-BA30-B048-B6B4-2BC3E8E91EFC}" type="slidenum">
              <a:rPr lang="en-US" sz="1300">
                <a:solidFill>
                  <a:srgbClr val="000000"/>
                </a:solidFill>
                <a:latin typeface="Times" charset="0"/>
              </a:rPr>
              <a:pPr/>
              <a:t>11</a:t>
            </a:fld>
            <a:endParaRPr lang="en-US" sz="1300">
              <a:solidFill>
                <a:srgbClr val="000000"/>
              </a:solidFill>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2010 to 2011 influenza season,</a:t>
            </a:r>
            <a:r>
              <a:rPr lang="en-US" baseline="0" dirty="0" smtClean="0"/>
              <a:t> it is estimated that pharmacists administered almost 20% of all influenza vaccines provided to adults in the United States.  The estimated number of influenza vaccine doses administered by pharmacists during the season was between 17 million and 25 million.</a:t>
            </a:r>
            <a:endParaRPr lang="en-US" dirty="0" smtClean="0"/>
          </a:p>
          <a:p>
            <a:endParaRPr lang="en-US" dirty="0" smtClean="0"/>
          </a:p>
          <a:p>
            <a:r>
              <a:rPr lang="en-US" b="1" dirty="0" smtClean="0"/>
              <a:t>References</a:t>
            </a:r>
          </a:p>
          <a:p>
            <a:r>
              <a:rPr lang="en-US" dirty="0" smtClean="0"/>
              <a:t>Centers for Disease Control and Prevention.  Place of influenza vaccination among adults: United States, 2010–11 influenza season.  MMWR </a:t>
            </a:r>
            <a:r>
              <a:rPr lang="en-US" dirty="0" err="1" smtClean="0"/>
              <a:t>Morb</a:t>
            </a:r>
            <a:r>
              <a:rPr lang="en-US" dirty="0" smtClean="0"/>
              <a:t> Mortal Wkly Rep.  2011;60:781–5.</a:t>
            </a:r>
          </a:p>
          <a:p>
            <a:endParaRPr lang="en-US" dirty="0" smtClean="0"/>
          </a:p>
          <a:p>
            <a:pPr defTabSz="883128" eaLnBrk="0" hangingPunct="0">
              <a:defRPr/>
            </a:pPr>
            <a:r>
              <a:rPr lang="en-US" dirty="0" smtClean="0"/>
              <a:t>Skelton JB; American </a:t>
            </a:r>
            <a:r>
              <a:rPr lang="en-US" b="0" dirty="0" smtClean="0"/>
              <a:t>Pharmacists </a:t>
            </a:r>
            <a:r>
              <a:rPr lang="en-US" dirty="0" smtClean="0"/>
              <a:t>Association; Academy of Managed Care Pharmacy. Pharmacist-provided immunization compensation and recognition: white paper summarizing APhA/AMCP stakeholder meeting. </a:t>
            </a:r>
            <a:r>
              <a:rPr lang="en-US" i="1" dirty="0" smtClean="0"/>
              <a:t>J Am </a:t>
            </a:r>
            <a:r>
              <a:rPr lang="en-US" i="1" dirty="0" err="1" smtClean="0"/>
              <a:t>Pharm</a:t>
            </a:r>
            <a:r>
              <a:rPr lang="en-US" i="1" dirty="0" smtClean="0"/>
              <a:t> Assoc</a:t>
            </a:r>
            <a:r>
              <a:rPr lang="en-US" dirty="0" smtClean="0"/>
              <a:t>. 2011;51:704-12.</a:t>
            </a:r>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2015 American Pharmacists Association </a:t>
            </a:r>
            <a:endParaRPr lang="en-US"/>
          </a:p>
        </p:txBody>
      </p:sp>
      <p:sp>
        <p:nvSpPr>
          <p:cNvPr id="6" name="Slide Number Placeholder 5"/>
          <p:cNvSpPr>
            <a:spLocks noGrp="1"/>
          </p:cNvSpPr>
          <p:nvPr>
            <p:ph type="sldNum" sz="quarter" idx="12"/>
          </p:nvPr>
        </p:nvSpPr>
        <p:spPr/>
        <p:txBody>
          <a:bodyPr/>
          <a:lstStyle/>
          <a:p>
            <a:pPr>
              <a:defRPr/>
            </a:pPr>
            <a:fld id="{C2C0004D-B301-4CC9-BD6A-6A5D4814F710}" type="slidenum">
              <a:rPr lang="en-US" smtClean="0"/>
              <a:pPr>
                <a:defRPr/>
              </a:pPr>
              <a:t>12</a:t>
            </a:fld>
            <a:endParaRPr lang="en-US"/>
          </a:p>
        </p:txBody>
      </p:sp>
      <p:sp>
        <p:nvSpPr>
          <p:cNvPr id="7" name="Header Placeholder 6"/>
          <p:cNvSpPr>
            <a:spLocks noGrp="1"/>
          </p:cNvSpPr>
          <p:nvPr>
            <p:ph type="hdr" sz="quarter" idx="13"/>
          </p:nvPr>
        </p:nvSpPr>
        <p:spPr/>
        <p:txBody>
          <a:bodyPr/>
          <a:lstStyle/>
          <a:p>
            <a:pPr>
              <a:defRPr/>
            </a:pPr>
            <a:r>
              <a:rPr lang="en-US" smtClean="0"/>
              <a:t>Pharmacy-Based Immunization Delivery</a:t>
            </a:r>
            <a:endParaRPr lang="en-US"/>
          </a:p>
        </p:txBody>
      </p:sp>
    </p:spTree>
    <p:extLst>
      <p:ext uri="{BB962C8B-B14F-4D97-AF65-F5344CB8AC3E}">
        <p14:creationId xmlns:p14="http://schemas.microsoft.com/office/powerpoint/2010/main" val="19539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latin typeface="+mn-lt"/>
              </a:rPr>
              <a:t>This slide present</a:t>
            </a:r>
            <a:r>
              <a:rPr lang="en-US" baseline="0" dirty="0" smtClean="0">
                <a:latin typeface="+mn-lt"/>
              </a:rPr>
              <a:t>s the source of referrals to pharmacy immunization services, as reported by respondents to APhA’s annual immunization surveys. Physicians are the leading source of referrals, however many other practitioners and groups represent important sources of referrals. </a:t>
            </a:r>
            <a:endParaRPr lang="en-US" dirty="0" smtClean="0">
              <a:latin typeface="+mn-lt"/>
            </a:endParaRPr>
          </a:p>
        </p:txBody>
      </p:sp>
      <p:sp>
        <p:nvSpPr>
          <p:cNvPr id="89092" name="Slide Number Placeholder 3"/>
          <p:cNvSpPr>
            <a:spLocks noGrp="1"/>
          </p:cNvSpPr>
          <p:nvPr>
            <p:ph type="sldNum" sz="quarter" idx="5"/>
          </p:nvPr>
        </p:nvSpPr>
        <p:spPr>
          <a:noFill/>
        </p:spPr>
        <p:txBody>
          <a:bodyPr/>
          <a:lstStyle/>
          <a:p>
            <a:fld id="{C3EB593E-AC88-4205-92DA-A3E63EE99D3B}" type="slidenum">
              <a:rPr lang="en-US" smtClean="0">
                <a:latin typeface="Arial" pitchFamily="34" charset="0"/>
              </a:rPr>
              <a:pPr/>
              <a:t>13</a:t>
            </a:fld>
            <a:endParaRPr lang="en-US" smtClean="0">
              <a:latin typeface="Arial" pitchFamily="34" charset="0"/>
            </a:endParaRPr>
          </a:p>
        </p:txBody>
      </p:sp>
      <p:sp>
        <p:nvSpPr>
          <p:cNvPr id="2" name="Header Placeholder 1"/>
          <p:cNvSpPr>
            <a:spLocks noGrp="1"/>
          </p:cNvSpPr>
          <p:nvPr>
            <p:ph type="hdr" sz="quarter" idx="10"/>
          </p:nvPr>
        </p:nvSpPr>
        <p:spPr/>
        <p:txBody>
          <a:bodyPr/>
          <a:lstStyle/>
          <a:p>
            <a:pPr>
              <a:defRPr/>
            </a:pPr>
            <a:r>
              <a:rPr lang="en-US" smtClean="0"/>
              <a:t>Pharmacy-Based Immunization Delivery</a:t>
            </a:r>
            <a:endParaRPr lang="en-US"/>
          </a:p>
        </p:txBody>
      </p:sp>
    </p:spTree>
    <p:extLst>
      <p:ext uri="{BB962C8B-B14F-4D97-AF65-F5344CB8AC3E}">
        <p14:creationId xmlns:p14="http://schemas.microsoft.com/office/powerpoint/2010/main" val="91271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90">
              <a:defRPr sz="1200">
                <a:solidFill>
                  <a:schemeClr val="tx1"/>
                </a:solidFill>
                <a:latin typeface="Arial" charset="0"/>
                <a:ea typeface="ＭＳ Ｐゴシック" charset="0"/>
              </a:defRPr>
            </a:lvl1pPr>
            <a:lvl2pPr marL="717541" indent="-275977" defTabSz="932190">
              <a:defRPr sz="1200">
                <a:solidFill>
                  <a:schemeClr val="tx1"/>
                </a:solidFill>
                <a:latin typeface="Arial" charset="0"/>
                <a:ea typeface="ＭＳ Ｐゴシック" charset="0"/>
              </a:defRPr>
            </a:lvl2pPr>
            <a:lvl3pPr marL="1103909" indent="-220782" defTabSz="932190">
              <a:defRPr sz="1200">
                <a:solidFill>
                  <a:schemeClr val="tx1"/>
                </a:solidFill>
                <a:latin typeface="Arial" charset="0"/>
                <a:ea typeface="ＭＳ Ｐゴシック" charset="0"/>
              </a:defRPr>
            </a:lvl3pPr>
            <a:lvl4pPr marL="1545473" indent="-220782" defTabSz="932190">
              <a:defRPr sz="1200">
                <a:solidFill>
                  <a:schemeClr val="tx1"/>
                </a:solidFill>
                <a:latin typeface="Arial" charset="0"/>
                <a:ea typeface="ＭＳ Ｐゴシック" charset="0"/>
              </a:defRPr>
            </a:lvl4pPr>
            <a:lvl5pPr marL="1987037" indent="-220782" defTabSz="932190">
              <a:defRPr sz="1200">
                <a:solidFill>
                  <a:schemeClr val="tx1"/>
                </a:solidFill>
                <a:latin typeface="Arial" charset="0"/>
                <a:ea typeface="ＭＳ Ｐゴシック" charset="0"/>
              </a:defRPr>
            </a:lvl5pPr>
            <a:lvl6pPr marL="2428601" indent="-220782" defTabSz="932190" eaLnBrk="0" fontAlgn="base" hangingPunct="0">
              <a:spcBef>
                <a:spcPct val="30000"/>
              </a:spcBef>
              <a:spcAft>
                <a:spcPct val="0"/>
              </a:spcAft>
              <a:defRPr sz="1200">
                <a:solidFill>
                  <a:schemeClr val="tx1"/>
                </a:solidFill>
                <a:latin typeface="Arial" charset="0"/>
                <a:ea typeface="ＭＳ Ｐゴシック" charset="0"/>
              </a:defRPr>
            </a:lvl6pPr>
            <a:lvl7pPr marL="2870164" indent="-220782" defTabSz="932190" eaLnBrk="0" fontAlgn="base" hangingPunct="0">
              <a:spcBef>
                <a:spcPct val="30000"/>
              </a:spcBef>
              <a:spcAft>
                <a:spcPct val="0"/>
              </a:spcAft>
              <a:defRPr sz="1200">
                <a:solidFill>
                  <a:schemeClr val="tx1"/>
                </a:solidFill>
                <a:latin typeface="Arial" charset="0"/>
                <a:ea typeface="ＭＳ Ｐゴシック" charset="0"/>
              </a:defRPr>
            </a:lvl7pPr>
            <a:lvl8pPr marL="3311728" indent="-220782" defTabSz="932190" eaLnBrk="0" fontAlgn="base" hangingPunct="0">
              <a:spcBef>
                <a:spcPct val="30000"/>
              </a:spcBef>
              <a:spcAft>
                <a:spcPct val="0"/>
              </a:spcAft>
              <a:defRPr sz="1200">
                <a:solidFill>
                  <a:schemeClr val="tx1"/>
                </a:solidFill>
                <a:latin typeface="Arial" charset="0"/>
                <a:ea typeface="ＭＳ Ｐゴシック" charset="0"/>
              </a:defRPr>
            </a:lvl8pPr>
            <a:lvl9pPr marL="3753292" indent="-220782" defTabSz="932190" eaLnBrk="0" fontAlgn="base" hangingPunct="0">
              <a:spcBef>
                <a:spcPct val="30000"/>
              </a:spcBef>
              <a:spcAft>
                <a:spcPct val="0"/>
              </a:spcAft>
              <a:defRPr sz="1200">
                <a:solidFill>
                  <a:schemeClr val="tx1"/>
                </a:solidFill>
                <a:latin typeface="Arial" charset="0"/>
                <a:ea typeface="ＭＳ Ｐゴシック" charset="0"/>
              </a:defRPr>
            </a:lvl9pPr>
          </a:lstStyle>
          <a:p>
            <a:fld id="{56D55A01-CD59-E041-AD52-8E32545EA532}" type="slidenum">
              <a:rPr lang="en-US" sz="1300"/>
              <a:pPr/>
              <a:t>14</a:t>
            </a:fld>
            <a:endParaRPr lang="en-US" sz="1300"/>
          </a:p>
        </p:txBody>
      </p:sp>
      <p:sp>
        <p:nvSpPr>
          <p:cNvPr id="15363" name="Rectangle 2"/>
          <p:cNvSpPr>
            <a:spLocks noGrp="1" noRot="1" noChangeAspect="1" noChangeArrowheads="1" noTextEdit="1"/>
          </p:cNvSpPr>
          <p:nvPr>
            <p:ph type="sldImg"/>
          </p:nvPr>
        </p:nvSpPr>
        <p:spPr>
          <a:xfrm>
            <a:off x="1185863" y="696913"/>
            <a:ext cx="4656137" cy="3492500"/>
          </a:xfrm>
          <a:ln/>
        </p:spPr>
      </p:sp>
      <p:sp>
        <p:nvSpPr>
          <p:cNvPr id="15364" name="Rectangle 3"/>
          <p:cNvSpPr>
            <a:spLocks noGrp="1" noChangeArrowheads="1"/>
          </p:cNvSpPr>
          <p:nvPr>
            <p:ph type="body" idx="1"/>
          </p:nvPr>
        </p:nvSpPr>
        <p:spPr>
          <a:xfrm>
            <a:off x="940802" y="4425178"/>
            <a:ext cx="5144673" cy="41880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90">
              <a:defRPr sz="1200">
                <a:solidFill>
                  <a:schemeClr val="tx1"/>
                </a:solidFill>
                <a:latin typeface="Arial" charset="0"/>
                <a:ea typeface="ＭＳ Ｐゴシック" charset="0"/>
              </a:defRPr>
            </a:lvl1pPr>
            <a:lvl2pPr marL="717541" indent="-275977" defTabSz="932190">
              <a:defRPr sz="1200">
                <a:solidFill>
                  <a:schemeClr val="tx1"/>
                </a:solidFill>
                <a:latin typeface="Arial" charset="0"/>
                <a:ea typeface="ＭＳ Ｐゴシック" charset="0"/>
              </a:defRPr>
            </a:lvl2pPr>
            <a:lvl3pPr marL="1103909" indent="-220782" defTabSz="932190">
              <a:defRPr sz="1200">
                <a:solidFill>
                  <a:schemeClr val="tx1"/>
                </a:solidFill>
                <a:latin typeface="Arial" charset="0"/>
                <a:ea typeface="ＭＳ Ｐゴシック" charset="0"/>
              </a:defRPr>
            </a:lvl3pPr>
            <a:lvl4pPr marL="1545473" indent="-220782" defTabSz="932190">
              <a:defRPr sz="1200">
                <a:solidFill>
                  <a:schemeClr val="tx1"/>
                </a:solidFill>
                <a:latin typeface="Arial" charset="0"/>
                <a:ea typeface="ＭＳ Ｐゴシック" charset="0"/>
              </a:defRPr>
            </a:lvl4pPr>
            <a:lvl5pPr marL="1987037" indent="-220782" defTabSz="932190">
              <a:defRPr sz="1200">
                <a:solidFill>
                  <a:schemeClr val="tx1"/>
                </a:solidFill>
                <a:latin typeface="Arial" charset="0"/>
                <a:ea typeface="ＭＳ Ｐゴシック" charset="0"/>
              </a:defRPr>
            </a:lvl5pPr>
            <a:lvl6pPr marL="2428601" indent="-220782" defTabSz="932190" eaLnBrk="0" fontAlgn="base" hangingPunct="0">
              <a:spcBef>
                <a:spcPct val="30000"/>
              </a:spcBef>
              <a:spcAft>
                <a:spcPct val="0"/>
              </a:spcAft>
              <a:defRPr sz="1200">
                <a:solidFill>
                  <a:schemeClr val="tx1"/>
                </a:solidFill>
                <a:latin typeface="Arial" charset="0"/>
                <a:ea typeface="ＭＳ Ｐゴシック" charset="0"/>
              </a:defRPr>
            </a:lvl6pPr>
            <a:lvl7pPr marL="2870164" indent="-220782" defTabSz="932190" eaLnBrk="0" fontAlgn="base" hangingPunct="0">
              <a:spcBef>
                <a:spcPct val="30000"/>
              </a:spcBef>
              <a:spcAft>
                <a:spcPct val="0"/>
              </a:spcAft>
              <a:defRPr sz="1200">
                <a:solidFill>
                  <a:schemeClr val="tx1"/>
                </a:solidFill>
                <a:latin typeface="Arial" charset="0"/>
                <a:ea typeface="ＭＳ Ｐゴシック" charset="0"/>
              </a:defRPr>
            </a:lvl7pPr>
            <a:lvl8pPr marL="3311728" indent="-220782" defTabSz="932190" eaLnBrk="0" fontAlgn="base" hangingPunct="0">
              <a:spcBef>
                <a:spcPct val="30000"/>
              </a:spcBef>
              <a:spcAft>
                <a:spcPct val="0"/>
              </a:spcAft>
              <a:defRPr sz="1200">
                <a:solidFill>
                  <a:schemeClr val="tx1"/>
                </a:solidFill>
                <a:latin typeface="Arial" charset="0"/>
                <a:ea typeface="ＭＳ Ｐゴシック" charset="0"/>
              </a:defRPr>
            </a:lvl8pPr>
            <a:lvl9pPr marL="3753292" indent="-220782" defTabSz="932190" eaLnBrk="0" fontAlgn="base" hangingPunct="0">
              <a:spcBef>
                <a:spcPct val="30000"/>
              </a:spcBef>
              <a:spcAft>
                <a:spcPct val="0"/>
              </a:spcAft>
              <a:defRPr sz="1200">
                <a:solidFill>
                  <a:schemeClr val="tx1"/>
                </a:solidFill>
                <a:latin typeface="Arial" charset="0"/>
                <a:ea typeface="ＭＳ Ｐゴシック" charset="0"/>
              </a:defRPr>
            </a:lvl9pPr>
          </a:lstStyle>
          <a:p>
            <a:fld id="{783C96F7-67AB-3147-8F27-04F70572F0D8}" type="slidenum">
              <a:rPr lang="en-US" sz="1300">
                <a:solidFill>
                  <a:srgbClr val="000000"/>
                </a:solidFill>
              </a:rPr>
              <a:pPr/>
              <a:t>17</a:t>
            </a:fld>
            <a:endParaRPr lang="en-US"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Calibri" pitchFamily="34" charset="0"/>
                <a:cs typeface="Calibri" pitchFamily="34" charset="0"/>
              </a:rPr>
              <a:t>Together:</a:t>
            </a:r>
            <a:r>
              <a:rPr lang="en-US" altLang="en-US" baseline="0" dirty="0" smtClean="0">
                <a:latin typeface="Calibri" pitchFamily="34" charset="0"/>
                <a:cs typeface="Calibri" pitchFamily="34" charset="0"/>
              </a:rPr>
              <a:t>  </a:t>
            </a:r>
            <a:r>
              <a:rPr lang="en-US" altLang="en-US" dirty="0" smtClean="0">
                <a:latin typeface="Calibri" pitchFamily="34" charset="0"/>
                <a:cs typeface="Calibri" pitchFamily="34" charset="0"/>
              </a:rPr>
              <a:t>greater capacity for change than individual parts alone</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23</a:t>
            </a:fld>
            <a:endParaRPr lang="en-US"/>
          </a:p>
        </p:txBody>
      </p:sp>
    </p:spTree>
    <p:extLst>
      <p:ext uri="{BB962C8B-B14F-4D97-AF65-F5344CB8AC3E}">
        <p14:creationId xmlns:p14="http://schemas.microsoft.com/office/powerpoint/2010/main" val="35721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Because nurses are often the ones administering vaccines, it makes their expertise, knowledge, and advice vital in creating a safe and trusted environment for discussing childhood immunizations,” said Dr. Anne </a:t>
            </a:r>
            <a:r>
              <a:rPr lang="en-US" sz="1200" kern="1200" baseline="0" dirty="0" err="1" smtClean="0">
                <a:solidFill>
                  <a:schemeClr val="tx1"/>
                </a:solidFill>
                <a:latin typeface="+mn-lt"/>
                <a:ea typeface="+mn-ea"/>
                <a:cs typeface="+mn-cs"/>
              </a:rPr>
              <a:t>Schuchat</a:t>
            </a:r>
            <a:r>
              <a:rPr lang="en-US" sz="1200" kern="1200" baseline="0" dirty="0" smtClean="0">
                <a:solidFill>
                  <a:schemeClr val="tx1"/>
                </a:solidFill>
                <a:latin typeface="+mn-lt"/>
                <a:ea typeface="+mn-ea"/>
                <a:cs typeface="+mn-cs"/>
              </a:rPr>
              <a:t>, Assistant Surgeon General of the U.S. Public Health Service and CDC’s Director of the National Center for Immunization and Respiratory Diseases.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hospital setting, having an immunized population can be vital to containing infectious diseases and keeping sick patients from getting sicker.  Health care providers working at hospitals are at the front lines and are instrumental in fighting the spread of disease. </a:t>
            </a:r>
            <a:br>
              <a:rPr lang="en-US" dirty="0" smtClean="0"/>
            </a:br>
            <a:r>
              <a:rPr lang="en-US" dirty="0" smtClean="0"/>
              <a:t/>
            </a:r>
            <a:br>
              <a:rPr lang="en-US" dirty="0" smtClean="0"/>
            </a:br>
            <a:r>
              <a:rPr lang="en-US" dirty="0" smtClean="0"/>
              <a:t>But there's a lot going on with hospitalized patients, and there medical needs are often very complicated and extensive.  Or, they might only be in the hospital briefly, so there isn't a lot of time to health teaching on every single topic.  But, with these patient hand outs and other resources, nurses in hospitals can quickly and easily include vaccines into their discharge planning and teaching.</a:t>
            </a:r>
            <a:br>
              <a:rPr lang="en-US" dirty="0" smtClean="0"/>
            </a:br>
            <a:r>
              <a:rPr lang="en-US" dirty="0" smtClean="0"/>
              <a:t/>
            </a:r>
            <a:br>
              <a:rPr lang="en-US" dirty="0" smtClean="0"/>
            </a:br>
            <a:r>
              <a:rPr lang="en-US" dirty="0" smtClean="0"/>
              <a:t>Besides the patients, it's important for hospital staff to be up to date on their immunizations.  This page also includes resources for what vaccines hospital employees are normally recommended to get.  Don't have a vaccine program at your hospital?  Use some of these resources to make the case for vaccines, and help get a program started!  </a:t>
            </a:r>
            <a:endParaRPr lang="en-US" dirty="0"/>
          </a:p>
        </p:txBody>
      </p:sp>
      <p:sp>
        <p:nvSpPr>
          <p:cNvPr id="4" name="Slide Number Placeholder 3"/>
          <p:cNvSpPr>
            <a:spLocks noGrp="1"/>
          </p:cNvSpPr>
          <p:nvPr>
            <p:ph type="sldNum" sz="quarter" idx="10"/>
          </p:nvPr>
        </p:nvSpPr>
        <p:spPr/>
        <p:txBody>
          <a:bodyPr/>
          <a:lstStyle/>
          <a:p>
            <a:fld id="{5BE1FA83-A5D4-47B1-B79D-2F4CA833944C}"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60605B"/>
        </a:solidFill>
        <a:effectLst/>
      </p:bgPr>
    </p:bg>
    <p:spTree>
      <p:nvGrpSpPr>
        <p:cNvPr id="1" name=""/>
        <p:cNvGrpSpPr/>
        <p:nvPr/>
      </p:nvGrpSpPr>
      <p:grpSpPr>
        <a:xfrm>
          <a:off x="0" y="0"/>
          <a:ext cx="0" cy="0"/>
          <a:chOff x="0" y="0"/>
          <a:chExt cx="0" cy="0"/>
        </a:xfrm>
      </p:grpSpPr>
      <p:sp>
        <p:nvSpPr>
          <p:cNvPr id="15" name="Rectangle 14"/>
          <p:cNvSpPr/>
          <p:nvPr userDrawn="1"/>
        </p:nvSpPr>
        <p:spPr>
          <a:xfrm>
            <a:off x="1747839" y="6025339"/>
            <a:ext cx="7396162" cy="870762"/>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sp>
        <p:nvSpPr>
          <p:cNvPr id="18" name="Rectangle 16"/>
          <p:cNvSpPr>
            <a:spLocks noChangeArrowheads="1"/>
          </p:cNvSpPr>
          <p:nvPr userDrawn="1"/>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tx1"/>
                </a:solidFill>
                <a:latin typeface="Calibri" pitchFamily="34" charset="0"/>
                <a:ea typeface="Calibri" pitchFamily="34" charset="0"/>
                <a:cs typeface="Calibri" pitchFamily="34" charset="0"/>
              </a:rPr>
              <a:pPr/>
              <a:t>‹#›</a:t>
            </a:fld>
            <a:endParaRPr lang="en-US" altLang="en-US" sz="1200" dirty="0">
              <a:solidFill>
                <a:schemeClr val="tx1"/>
              </a:solidFill>
              <a:latin typeface="Calibri" pitchFamily="34" charset="0"/>
              <a:ea typeface="Calibri" pitchFamily="34" charset="0"/>
              <a:cs typeface="Calibri" pitchFamily="34" charset="0"/>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3" name="Rectangle 2"/>
          <p:cNvSpPr/>
          <p:nvPr userDrawn="1"/>
        </p:nvSpPr>
        <p:spPr>
          <a:xfrm>
            <a:off x="0" y="6025339"/>
            <a:ext cx="1747838" cy="8707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6025339"/>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a:off x="1747838" y="6025338"/>
            <a:ext cx="1" cy="870763"/>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24" name="Subtitle 2"/>
          <p:cNvSpPr>
            <a:spLocks noGrp="1"/>
          </p:cNvSpPr>
          <p:nvPr>
            <p:ph type="subTitle" idx="1"/>
          </p:nvPr>
        </p:nvSpPr>
        <p:spPr>
          <a:xfrm>
            <a:off x="1866668" y="6145269"/>
            <a:ext cx="5831114" cy="592798"/>
          </a:xfrm>
        </p:spPr>
        <p:txBody>
          <a:bodyPr/>
          <a:lstStyle>
            <a:lvl1pPr marL="0" indent="0">
              <a:buFontTx/>
              <a:buNone/>
              <a:defRPr/>
            </a:lvl1pPr>
          </a:lstStyle>
          <a:p>
            <a:r>
              <a:rPr lang="en-US" altLang="en-US" smtClean="0"/>
              <a:t>Click to edit Master subtitle style</a:t>
            </a:r>
            <a:endParaRPr lang="en-US" altLang="en-US" dirty="0" smtClean="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291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603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153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D6C4FE13-D3A9-420C-B6A9-D1AE299F4721}" type="slidenum">
              <a:rPr lang="en-US"/>
              <a:pPr>
                <a:defRPr/>
              </a:pPr>
              <a:t>‹#›</a:t>
            </a:fld>
            <a:endParaRPr lang="en-US" dirty="0"/>
          </a:p>
        </p:txBody>
      </p:sp>
    </p:spTree>
    <p:extLst>
      <p:ext uri="{BB962C8B-B14F-4D97-AF65-F5344CB8AC3E}">
        <p14:creationId xmlns:p14="http://schemas.microsoft.com/office/powerpoint/2010/main" val="26787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3379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3044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564A139B-9C2F-4C58-B4C2-2D1A7A325A39}" type="slidenum">
              <a:rPr lang="en-US"/>
              <a:pPr>
                <a:defRPr/>
              </a:pPr>
              <a:t>‹#›</a:t>
            </a:fld>
            <a:endParaRPr lang="en-US" dirty="0"/>
          </a:p>
        </p:txBody>
      </p:sp>
    </p:spTree>
    <p:extLst>
      <p:ext uri="{BB962C8B-B14F-4D97-AF65-F5344CB8AC3E}">
        <p14:creationId xmlns:p14="http://schemas.microsoft.com/office/powerpoint/2010/main" val="20539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36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752600"/>
            <a:ext cx="1600200" cy="3990278"/>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3990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smtClean="0">
                <a:solidFill>
                  <a:srgbClr val="FFFFFF"/>
                </a:solidFill>
              </a:defRPr>
            </a:lvl1pPr>
          </a:lstStyle>
          <a:p>
            <a:pPr>
              <a:defRPr/>
            </a:pPr>
            <a:fld id="{5B0280DC-E516-4875-86CC-8997A57A8F62}" type="slidenum">
              <a:rPr lang="en-US"/>
              <a:pPr>
                <a:defRPr/>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9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99" descr="Immunization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03900"/>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sz="1000" b="0">
                <a:solidFill>
                  <a:schemeClr val="tx1"/>
                </a:solidFill>
                <a:latin typeface="Arial" pitchFamily="34" charset="0"/>
              </a:defRPr>
            </a:lvl1pPr>
            <a:lvl2pPr marL="742950" indent="-285750">
              <a:defRPr sz="1600" b="1">
                <a:solidFill>
                  <a:schemeClr val="bg2"/>
                </a:solidFill>
                <a:latin typeface="Times New Roman" pitchFamily="18" charset="0"/>
              </a:defRPr>
            </a:lvl2pPr>
            <a:lvl3pPr marL="1143000" indent="-228600">
              <a:defRPr sz="1600" b="1">
                <a:solidFill>
                  <a:schemeClr val="bg2"/>
                </a:solidFill>
                <a:latin typeface="Times New Roman" pitchFamily="18" charset="0"/>
              </a:defRPr>
            </a:lvl3pPr>
            <a:lvl4pPr marL="1600200" indent="-228600">
              <a:defRPr sz="1600" b="1">
                <a:solidFill>
                  <a:schemeClr val="bg2"/>
                </a:solidFill>
                <a:latin typeface="Times New Roman" pitchFamily="18" charset="0"/>
              </a:defRPr>
            </a:lvl4pPr>
            <a:lvl5pPr marL="2057400" indent="-228600">
              <a:defRPr sz="1600" b="1">
                <a:solidFill>
                  <a:schemeClr val="bg2"/>
                </a:solidFill>
                <a:latin typeface="Times New Roman" pitchFamily="18" charset="0"/>
              </a:defRPr>
            </a:lvl5pPr>
            <a:lvl6pPr marL="2514600" indent="-228600" algn="ctr" eaLnBrk="0" fontAlgn="base" hangingPunct="0">
              <a:spcBef>
                <a:spcPct val="50000"/>
              </a:spcBef>
              <a:spcAft>
                <a:spcPct val="0"/>
              </a:spcAft>
              <a:defRPr sz="1600" b="1">
                <a:solidFill>
                  <a:schemeClr val="bg2"/>
                </a:solidFill>
                <a:latin typeface="Times New Roman" pitchFamily="18" charset="0"/>
              </a:defRPr>
            </a:lvl6pPr>
            <a:lvl7pPr marL="2971800" indent="-228600" algn="ctr" eaLnBrk="0" fontAlgn="base" hangingPunct="0">
              <a:spcBef>
                <a:spcPct val="50000"/>
              </a:spcBef>
              <a:spcAft>
                <a:spcPct val="0"/>
              </a:spcAft>
              <a:defRPr sz="1600" b="1">
                <a:solidFill>
                  <a:schemeClr val="bg2"/>
                </a:solidFill>
                <a:latin typeface="Times New Roman" pitchFamily="18" charset="0"/>
              </a:defRPr>
            </a:lvl7pPr>
            <a:lvl8pPr marL="3429000" indent="-228600" algn="ctr" eaLnBrk="0" fontAlgn="base" hangingPunct="0">
              <a:spcBef>
                <a:spcPct val="50000"/>
              </a:spcBef>
              <a:spcAft>
                <a:spcPct val="0"/>
              </a:spcAft>
              <a:defRPr sz="1600" b="1">
                <a:solidFill>
                  <a:schemeClr val="bg2"/>
                </a:solidFill>
                <a:latin typeface="Times New Roman" pitchFamily="18" charset="0"/>
              </a:defRPr>
            </a:lvl8pPr>
            <a:lvl9pPr marL="3886200" indent="-228600" algn="ctr" eaLnBrk="0" fontAlgn="base" hangingPunct="0">
              <a:spcBef>
                <a:spcPct val="50000"/>
              </a:spcBef>
              <a:spcAft>
                <a:spcPct val="0"/>
              </a:spcAft>
              <a:defRPr sz="1600" b="1">
                <a:solidFill>
                  <a:schemeClr val="bg2"/>
                </a:solidFill>
                <a:latin typeface="Times New Roman" pitchFamily="18" charset="0"/>
              </a:defRPr>
            </a:lvl9pPr>
          </a:lstStyle>
          <a:p>
            <a:pPr>
              <a:defRPr/>
            </a:pPr>
            <a:fld id="{1FF393F7-A3B0-42AD-BE44-05459D48D07F}" type="slidenum">
              <a:rPr lang="en-US"/>
              <a:pPr>
                <a:defRPr/>
              </a:pPr>
              <a:t>‹#›</a:t>
            </a:fld>
            <a:endParaRPr lang="en-US" dirty="0"/>
          </a:p>
        </p:txBody>
      </p:sp>
    </p:spTree>
    <p:extLst>
      <p:ext uri="{BB962C8B-B14F-4D97-AF65-F5344CB8AC3E}">
        <p14:creationId xmlns:p14="http://schemas.microsoft.com/office/powerpoint/2010/main" val="219643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18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2" name="Rectangle 11"/>
          <p:cNvSpPr/>
          <p:nvPr/>
        </p:nvSpPr>
        <p:spPr>
          <a:xfrm>
            <a:off x="1747838" y="6025339"/>
            <a:ext cx="7396163" cy="832661"/>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cxnSp>
        <p:nvCxnSpPr>
          <p:cNvPr id="6" name="Straight Connector 5"/>
          <p:cNvCxnSpPr/>
          <p:nvPr/>
        </p:nvCxnSpPr>
        <p:spPr>
          <a:xfrm>
            <a:off x="0" y="6025338"/>
            <a:ext cx="9144000" cy="1"/>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747838" y="6025338"/>
            <a:ext cx="0" cy="8326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pharmacist.com/education"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cmh.ahrq.gov/page/defining-pcm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naimmuniz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3772135"/>
            <a:ext cx="8161573" cy="1828800"/>
          </a:xfrm>
        </p:spPr>
        <p:txBody>
          <a:bodyPr/>
          <a:lstStyle/>
          <a:p>
            <a:r>
              <a:rPr lang="en-US" dirty="0" smtClean="0"/>
              <a:t>How </a:t>
            </a:r>
            <a:r>
              <a:rPr lang="en-US" dirty="0"/>
              <a:t>to </a:t>
            </a:r>
            <a:r>
              <a:rPr lang="en-US" dirty="0" smtClean="0"/>
              <a:t>Build </a:t>
            </a:r>
            <a:r>
              <a:rPr lang="en-US" dirty="0"/>
              <a:t>an </a:t>
            </a:r>
            <a:r>
              <a:rPr lang="en-US" dirty="0" smtClean="0"/>
              <a:t>Immunization Neighborhood</a:t>
            </a:r>
            <a:br>
              <a:rPr lang="en-US" dirty="0" smtClean="0"/>
            </a:br>
            <a:r>
              <a:rPr lang="en-US" dirty="0"/>
              <a:t/>
            </a:r>
            <a:br>
              <a:rPr lang="en-US" dirty="0"/>
            </a:br>
            <a:r>
              <a:rPr lang="en-US" sz="2800" i="1" dirty="0" smtClean="0"/>
              <a:t>Laura </a:t>
            </a:r>
            <a:r>
              <a:rPr lang="en-US" sz="2800" i="1" dirty="0"/>
              <a:t>Lee </a:t>
            </a:r>
            <a:r>
              <a:rPr lang="en-US" sz="2800" i="1" dirty="0" smtClean="0"/>
              <a:t>Hall, PhD</a:t>
            </a:r>
            <a:br>
              <a:rPr lang="en-US" sz="2800" i="1" dirty="0" smtClean="0"/>
            </a:br>
            <a:r>
              <a:rPr lang="en-US" sz="2800" i="1" dirty="0"/>
              <a:t>Eric</a:t>
            </a:r>
            <a:r>
              <a:rPr lang="en-US" sz="2800" i="1" dirty="0" smtClean="0"/>
              <a:t> Crumbaugh, </a:t>
            </a:r>
            <a:r>
              <a:rPr lang="en-US" sz="2800" i="1" dirty="0" err="1" smtClean="0"/>
              <a:t>PharmD</a:t>
            </a:r>
            <a:r>
              <a:rPr lang="en-US" sz="2800" i="1" dirty="0" smtClean="0"/>
              <a:t/>
            </a:r>
            <a:br>
              <a:rPr lang="en-US" sz="2800" i="1" dirty="0" smtClean="0"/>
            </a:br>
            <a:r>
              <a:rPr lang="en-US" sz="2800" i="1" dirty="0" smtClean="0"/>
              <a:t>Angela Duck, MSN, RN</a:t>
            </a:r>
            <a:br>
              <a:rPr lang="en-US" sz="2800" i="1" dirty="0" smtClean="0"/>
            </a:br>
            <a:r>
              <a:rPr lang="en-US" sz="2800" i="1" dirty="0" smtClean="0"/>
              <a:t>Maria Lanzi, </a:t>
            </a:r>
            <a:r>
              <a:rPr lang="es-ES" sz="2800" dirty="0"/>
              <a:t>MS, MPH, ANP, </a:t>
            </a:r>
            <a:r>
              <a:rPr lang="es-ES" sz="2800" dirty="0" smtClean="0"/>
              <a:t>COHN-S</a:t>
            </a:r>
            <a:br>
              <a:rPr lang="es-ES" sz="2800" dirty="0" smtClean="0"/>
            </a:br>
            <a:r>
              <a:rPr lang="es-ES" sz="2800" dirty="0"/>
              <a:t/>
            </a:r>
            <a:br>
              <a:rPr lang="es-ES" sz="2800" dirty="0"/>
            </a:br>
            <a:r>
              <a:rPr lang="en-US" altLang="en-US" sz="2500" dirty="0"/>
              <a:t>I Raise the Rates Champion Training</a:t>
            </a:r>
            <a:br>
              <a:rPr lang="en-US" altLang="en-US" sz="2500" dirty="0"/>
            </a:br>
            <a:r>
              <a:rPr lang="en-US" altLang="en-US" sz="2500" dirty="0"/>
              <a:t>May 15 – 17, 2015</a:t>
            </a:r>
            <a:br>
              <a:rPr lang="en-US" altLang="en-US" sz="2500" dirty="0"/>
            </a:br>
            <a:r>
              <a:rPr lang="en-US" altLang="en-US" sz="2500" dirty="0"/>
              <a:t>New Orleans, LA</a:t>
            </a:r>
            <a:endParaRPr lang="en-US" altLang="en-US" sz="25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Communication </a:t>
            </a:r>
            <a:r>
              <a:rPr lang="en-US" sz="2800" dirty="0" smtClean="0">
                <a:cs typeface="+mj-cs"/>
              </a:rPr>
              <a:t>(Documentation)</a:t>
            </a:r>
            <a:endParaRPr lang="en-US" dirty="0">
              <a:cs typeface="+mj-cs"/>
            </a:endParaRPr>
          </a:p>
        </p:txBody>
      </p:sp>
      <p:sp>
        <p:nvSpPr>
          <p:cNvPr id="28675" name="Content Placeholder 2"/>
          <p:cNvSpPr>
            <a:spLocks noGrp="1"/>
          </p:cNvSpPr>
          <p:nvPr>
            <p:ph idx="1"/>
          </p:nvPr>
        </p:nvSpPr>
        <p:spPr/>
        <p:txBody>
          <a:bodyPr/>
          <a:lstStyle/>
          <a:p>
            <a:r>
              <a:rPr lang="en-US">
                <a:latin typeface="Corbel" charset="0"/>
                <a:ea typeface="MS PGothic" charset="0"/>
              </a:rPr>
              <a:t>Documentation to electronic health record and IIS</a:t>
            </a:r>
          </a:p>
          <a:p>
            <a:pPr lvl="1"/>
            <a:r>
              <a:rPr lang="en-US">
                <a:latin typeface="Corbel" charset="0"/>
                <a:ea typeface="MS PGothic" charset="0"/>
              </a:rPr>
              <a:t>Completeness of health records</a:t>
            </a:r>
          </a:p>
          <a:p>
            <a:pPr lvl="1"/>
            <a:r>
              <a:rPr lang="en-US">
                <a:latin typeface="Corbel" charset="0"/>
                <a:ea typeface="MS PGothic" charset="0"/>
              </a:rPr>
              <a:t>Reporting for quality measures</a:t>
            </a:r>
          </a:p>
          <a:p>
            <a:r>
              <a:rPr lang="en-US">
                <a:latin typeface="Corbel" charset="0"/>
                <a:ea typeface="MS PGothic" charset="0"/>
              </a:rPr>
              <a:t>Provision of documentation to patient</a:t>
            </a:r>
          </a:p>
          <a:p>
            <a:r>
              <a:rPr lang="en-US">
                <a:latin typeface="Corbel" charset="0"/>
                <a:ea typeface="MS PGothic" charset="0"/>
              </a:rPr>
              <a:t>Patient reminders and recall</a:t>
            </a:r>
          </a:p>
          <a:p>
            <a:pPr lvl="1"/>
            <a:r>
              <a:rPr lang="en-US">
                <a:latin typeface="Corbel" charset="0"/>
                <a:ea typeface="MS PGothic" charset="0"/>
              </a:rPr>
              <a:t>Completion of series (HPV, Hep B, etc)</a:t>
            </a:r>
          </a:p>
          <a:p>
            <a:r>
              <a:rPr lang="en-US">
                <a:latin typeface="Corbel" charset="0"/>
                <a:ea typeface="MS PGothic" charset="0"/>
              </a:rPr>
              <a:t>Billing for vaccinations</a:t>
            </a:r>
          </a:p>
          <a:p>
            <a:endParaRPr lang="en-US">
              <a:latin typeface="Corbel" charset="0"/>
              <a:ea typeface="MS PGothic" charset="0"/>
            </a:endParaRPr>
          </a:p>
          <a:p>
            <a:endParaRPr lang="en-US">
              <a:latin typeface="Corbel" charset="0"/>
              <a:ea typeface="MS PGothic" charset="0"/>
            </a:endParaRPr>
          </a:p>
          <a:p>
            <a:pPr lvl="1"/>
            <a:endParaRPr lang="en-US">
              <a:latin typeface="Corbel" charset="0"/>
              <a:ea typeface="MS PGothic" charset="0"/>
            </a:endParaRPr>
          </a:p>
          <a:p>
            <a:pPr lvl="1"/>
            <a:endParaRPr lang="en-US">
              <a:latin typeface="Corbel" charset="0"/>
              <a:ea typeface="MS PGothic" charset="0"/>
            </a:endParaRPr>
          </a:p>
        </p:txBody>
      </p:sp>
      <p:pic>
        <p:nvPicPr>
          <p:cNvPr id="2867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09" y="6186099"/>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54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dr_immunization_stage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5"/>
          <p:cNvSpPr>
            <a:spLocks noChangeArrowheads="1"/>
          </p:cNvSpPr>
          <p:nvPr/>
        </p:nvSpPr>
        <p:spPr bwMode="auto">
          <a:xfrm>
            <a:off x="609600" y="20574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b="1" dirty="0">
                <a:ea typeface="MS PGothic" charset="0"/>
                <a:cs typeface="MS PGothic" charset="0"/>
              </a:rPr>
              <a:t>Roles of Pharmacists in Immunization Advocacy</a:t>
            </a:r>
          </a:p>
        </p:txBody>
      </p:sp>
      <p:sp>
        <p:nvSpPr>
          <p:cNvPr id="12292" name="Rectangle 3"/>
          <p:cNvSpPr>
            <a:spLocks noGrp="1" noChangeArrowheads="1"/>
          </p:cNvSpPr>
          <p:nvPr>
            <p:ph idx="4294967295"/>
          </p:nvPr>
        </p:nvSpPr>
        <p:spPr>
          <a:xfrm>
            <a:off x="1066800" y="2514600"/>
            <a:ext cx="7467600" cy="3594100"/>
          </a:xfrm>
        </p:spPr>
        <p:txBody>
          <a:bodyPr/>
          <a:lstStyle/>
          <a:p>
            <a:pPr eaLnBrk="1" hangingPunct="1">
              <a:buFont typeface="Arial" charset="0"/>
              <a:buChar char="•"/>
            </a:pPr>
            <a:r>
              <a:rPr lang="en-US" sz="2800" dirty="0">
                <a:latin typeface="Corbel" charset="0"/>
                <a:ea typeface="MS PGothic" charset="0"/>
              </a:rPr>
              <a:t>Pharmacist as advocate</a:t>
            </a:r>
          </a:p>
          <a:p>
            <a:pPr lvl="1" eaLnBrk="1" hangingPunct="1">
              <a:buFont typeface="Arial" charset="0"/>
              <a:buChar char="•"/>
            </a:pPr>
            <a:r>
              <a:rPr lang="en-US" sz="2400" dirty="0">
                <a:latin typeface="Corbel" charset="0"/>
                <a:ea typeface="MS PGothic" charset="0"/>
              </a:rPr>
              <a:t>Educating and motivating patients</a:t>
            </a:r>
          </a:p>
          <a:p>
            <a:pPr eaLnBrk="1" hangingPunct="1">
              <a:buFont typeface="Arial" charset="0"/>
              <a:buChar char="•"/>
            </a:pPr>
            <a:r>
              <a:rPr lang="en-US" sz="2800" dirty="0">
                <a:latin typeface="Corbel" charset="0"/>
                <a:ea typeface="MS PGothic" charset="0"/>
              </a:rPr>
              <a:t>Pharmacist as facilitator</a:t>
            </a:r>
          </a:p>
          <a:p>
            <a:pPr lvl="1" eaLnBrk="1" hangingPunct="1">
              <a:buFont typeface="Arial" charset="0"/>
              <a:buChar char="•"/>
            </a:pPr>
            <a:r>
              <a:rPr lang="en-US" sz="2400" dirty="0">
                <a:latin typeface="Corbel" charset="0"/>
                <a:ea typeface="MS PGothic" charset="0"/>
              </a:rPr>
              <a:t>Hosting others who vaccinate</a:t>
            </a:r>
          </a:p>
          <a:p>
            <a:pPr eaLnBrk="1" hangingPunct="1">
              <a:buFont typeface="Arial" charset="0"/>
              <a:buChar char="•"/>
            </a:pPr>
            <a:r>
              <a:rPr lang="en-US" sz="2800" dirty="0">
                <a:latin typeface="Corbel" charset="0"/>
                <a:ea typeface="MS PGothic" charset="0"/>
              </a:rPr>
              <a:t>Pharmacist as immunizer</a:t>
            </a:r>
          </a:p>
          <a:p>
            <a:pPr lvl="1" eaLnBrk="1" hangingPunct="1">
              <a:buFont typeface="Arial" charset="0"/>
              <a:buChar char="•"/>
            </a:pPr>
            <a:r>
              <a:rPr lang="en-US" sz="2400" dirty="0">
                <a:latin typeface="Corbel" charset="0"/>
                <a:ea typeface="MS PGothic" charset="0"/>
              </a:rPr>
              <a:t>Administering vaccinations </a:t>
            </a:r>
          </a:p>
        </p:txBody>
      </p:sp>
      <p:sp>
        <p:nvSpPr>
          <p:cNvPr id="12293" name="TextBox 4"/>
          <p:cNvSpPr txBox="1">
            <a:spLocks noChangeArrowheads="1"/>
          </p:cNvSpPr>
          <p:nvPr/>
        </p:nvSpPr>
        <p:spPr bwMode="auto">
          <a:xfrm>
            <a:off x="4358355" y="6283881"/>
            <a:ext cx="556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r>
              <a:rPr lang="en-US" sz="1600" dirty="0">
                <a:latin typeface="Arial" charset="0"/>
              </a:rPr>
              <a:t>1996, APhA House of Delegates</a:t>
            </a:r>
          </a:p>
        </p:txBody>
      </p:sp>
      <p:sp>
        <p:nvSpPr>
          <p:cNvPr id="12294" name="TextBox 5"/>
          <p:cNvSpPr txBox="1">
            <a:spLocks noChangeArrowheads="1"/>
          </p:cNvSpPr>
          <p:nvPr/>
        </p:nvSpPr>
        <p:spPr bwMode="auto">
          <a:xfrm>
            <a:off x="6629400" y="2971800"/>
            <a:ext cx="2057400" cy="23098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r>
              <a:rPr lang="en-US" sz="2400">
                <a:latin typeface="Arial" charset="0"/>
              </a:rPr>
              <a:t>Supports  multi-faceted role of pharmacists across the life cycle.</a:t>
            </a:r>
          </a:p>
        </p:txBody>
      </p:sp>
      <p:pic>
        <p:nvPicPr>
          <p:cNvPr id="1229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2898" y="6157675"/>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026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Pharmacists’ Administration of Influenza Vaccine: 2010</a:t>
            </a:r>
            <a:r>
              <a:rPr lang="en-US" dirty="0" smtClean="0">
                <a:latin typeface="Arial"/>
                <a:cs typeface="Arial"/>
              </a:rPr>
              <a:t>‒</a:t>
            </a:r>
            <a:r>
              <a:rPr lang="en-US" dirty="0" smtClean="0"/>
              <a:t>11</a:t>
            </a:r>
            <a:endParaRPr lang="en-US" dirty="0"/>
          </a:p>
        </p:txBody>
      </p:sp>
      <p:sp>
        <p:nvSpPr>
          <p:cNvPr id="7" name="Content Placeholder 6"/>
          <p:cNvSpPr>
            <a:spLocks noGrp="1"/>
          </p:cNvSpPr>
          <p:nvPr>
            <p:ph idx="1"/>
          </p:nvPr>
        </p:nvSpPr>
        <p:spPr/>
        <p:txBody>
          <a:bodyPr/>
          <a:lstStyle/>
          <a:p>
            <a:r>
              <a:rPr lang="en-US" dirty="0" smtClean="0"/>
              <a:t>CDC estimates that pharmacists administered almost 20% of the influenza vaccinations provided to adults in the U.S. in the 2010</a:t>
            </a:r>
            <a:r>
              <a:rPr lang="en-US" dirty="0" smtClean="0">
                <a:latin typeface="Arial"/>
                <a:cs typeface="Arial"/>
              </a:rPr>
              <a:t>‒</a:t>
            </a:r>
            <a:r>
              <a:rPr lang="en-US" dirty="0" smtClean="0"/>
              <a:t>11 season</a:t>
            </a:r>
          </a:p>
          <a:p>
            <a:r>
              <a:rPr lang="en-US" dirty="0" smtClean="0"/>
              <a:t>Estimated number of vaccines administered by pharmacists was 17 million to 25 million doses  </a:t>
            </a:r>
            <a:endParaRPr lang="en-US" dirty="0"/>
          </a:p>
        </p:txBody>
      </p:sp>
      <p:sp>
        <p:nvSpPr>
          <p:cNvPr id="5" name="Slide Number Placeholder 4"/>
          <p:cNvSpPr>
            <a:spLocks noGrp="1"/>
          </p:cNvSpPr>
          <p:nvPr>
            <p:ph type="sldNum" sz="quarter" idx="10"/>
          </p:nvPr>
        </p:nvSpPr>
        <p:spPr/>
        <p:txBody>
          <a:bodyPr>
            <a:normAutofit fontScale="77500" lnSpcReduction="20000"/>
          </a:bodyPr>
          <a:lstStyle/>
          <a:p>
            <a:pPr>
              <a:defRPr/>
            </a:pPr>
            <a:fld id="{ABDB2962-067A-49D2-8BDC-1F0DE4146573}" type="slidenum">
              <a:rPr lang="en-US" smtClean="0"/>
              <a:pPr>
                <a:defRPr/>
              </a:pPr>
              <a:t>12</a:t>
            </a:fld>
            <a:endParaRPr lang="en-US" dirty="0"/>
          </a:p>
        </p:txBody>
      </p:sp>
      <p:sp>
        <p:nvSpPr>
          <p:cNvPr id="8" name="TextBox 7"/>
          <p:cNvSpPr txBox="1"/>
          <p:nvPr/>
        </p:nvSpPr>
        <p:spPr>
          <a:xfrm>
            <a:off x="2943929" y="6167795"/>
            <a:ext cx="5063836" cy="830997"/>
          </a:xfrm>
          <a:prstGeom prst="rect">
            <a:avLst/>
          </a:prstGeom>
          <a:noFill/>
        </p:spPr>
        <p:txBody>
          <a:bodyPr wrap="square" rtlCol="0">
            <a:spAutoFit/>
          </a:bodyPr>
          <a:lstStyle/>
          <a:p>
            <a:r>
              <a:rPr lang="en-US" sz="1200" dirty="0" smtClean="0">
                <a:latin typeface="Lucida Sans" panose="020B0602040502020204" pitchFamily="34" charset="0"/>
              </a:rPr>
              <a:t>CDC. </a:t>
            </a:r>
            <a:r>
              <a:rPr lang="en-US" sz="1200" i="1" dirty="0" smtClean="0">
                <a:latin typeface="Lucida Sans" panose="020B0602040502020204" pitchFamily="34" charset="0"/>
              </a:rPr>
              <a:t> MMWR </a:t>
            </a:r>
            <a:r>
              <a:rPr lang="en-US" sz="1200" i="1" dirty="0" err="1" smtClean="0">
                <a:latin typeface="Lucida Sans" panose="020B0602040502020204" pitchFamily="34" charset="0"/>
              </a:rPr>
              <a:t>Morb</a:t>
            </a:r>
            <a:r>
              <a:rPr lang="en-US" sz="1200" i="1" dirty="0" smtClean="0">
                <a:latin typeface="Lucida Sans" panose="020B0602040502020204" pitchFamily="34" charset="0"/>
              </a:rPr>
              <a:t> Mortal Wkly Rep</a:t>
            </a:r>
            <a:r>
              <a:rPr lang="en-US" sz="1200" dirty="0" smtClean="0">
                <a:latin typeface="Lucida Sans" panose="020B0602040502020204" pitchFamily="34" charset="0"/>
              </a:rPr>
              <a:t>.  2011;60:781–5.</a:t>
            </a:r>
          </a:p>
          <a:p>
            <a:r>
              <a:rPr lang="en-US" sz="1200" dirty="0" smtClean="0">
                <a:latin typeface="Lucida Sans" panose="020B0602040502020204" pitchFamily="34" charset="0"/>
              </a:rPr>
              <a:t>Skelton JB; APhA, AMCP. </a:t>
            </a:r>
            <a:r>
              <a:rPr lang="en-US" sz="1200" i="1" dirty="0" smtClean="0">
                <a:latin typeface="Lucida Sans" panose="020B0602040502020204" pitchFamily="34" charset="0"/>
              </a:rPr>
              <a:t>J Am </a:t>
            </a:r>
            <a:r>
              <a:rPr lang="en-US" sz="1200" i="1" dirty="0" err="1" smtClean="0">
                <a:latin typeface="Lucida Sans" panose="020B0602040502020204" pitchFamily="34" charset="0"/>
              </a:rPr>
              <a:t>Pharm</a:t>
            </a:r>
            <a:r>
              <a:rPr lang="en-US" sz="1200" i="1" dirty="0" smtClean="0">
                <a:latin typeface="Lucida Sans" panose="020B0602040502020204" pitchFamily="34" charset="0"/>
              </a:rPr>
              <a:t> Assoc</a:t>
            </a:r>
            <a:r>
              <a:rPr lang="en-US" sz="1200" dirty="0" smtClean="0">
                <a:latin typeface="Lucida Sans" panose="020B0602040502020204" pitchFamily="34" charset="0"/>
              </a:rPr>
              <a:t>. 2011;51:704-12</a:t>
            </a:r>
            <a:r>
              <a:rPr lang="en-US" dirty="0" smtClean="0"/>
              <a:t>.</a:t>
            </a:r>
          </a:p>
          <a:p>
            <a:endParaRPr lang="en-US" dirty="0"/>
          </a:p>
        </p:txBody>
      </p:sp>
      <p:pic>
        <p:nvPicPr>
          <p:cNvPr id="664578" name="Picture 2" descr="C:\Users\Judy\AppData\Local\Microsoft\Windows\Temporary Internet Files\Content.IE5\8T20OX1Q\MC900319786[1].wmf"/>
          <p:cNvPicPr>
            <a:picLocks noChangeAspect="1" noChangeArrowheads="1"/>
          </p:cNvPicPr>
          <p:nvPr/>
        </p:nvPicPr>
        <p:blipFill>
          <a:blip r:embed="rId4" cstate="print"/>
          <a:srcRect/>
          <a:stretch>
            <a:fillRect/>
          </a:stretch>
        </p:blipFill>
        <p:spPr bwMode="auto">
          <a:xfrm>
            <a:off x="3435553" y="3959681"/>
            <a:ext cx="1663294" cy="1817827"/>
          </a:xfrm>
          <a:prstGeom prst="rect">
            <a:avLst/>
          </a:prstGeom>
          <a:noFill/>
        </p:spPr>
      </p:pic>
    </p:spTree>
    <p:custDataLst>
      <p:tags r:id="rId1"/>
    </p:custDataLst>
    <p:extLst>
      <p:ext uri="{BB962C8B-B14F-4D97-AF65-F5344CB8AC3E}">
        <p14:creationId xmlns:p14="http://schemas.microsoft.com/office/powerpoint/2010/main" val="375475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Source of Referral to Pharmacy Vaccination Services</a:t>
            </a:r>
            <a:endParaRPr lang="en-US" dirty="0"/>
          </a:p>
        </p:txBody>
      </p:sp>
      <p:sp>
        <p:nvSpPr>
          <p:cNvPr id="4" name="Slide Number Placeholder 3"/>
          <p:cNvSpPr>
            <a:spLocks noGrp="1"/>
          </p:cNvSpPr>
          <p:nvPr>
            <p:ph type="sldNum" sz="quarter" idx="10"/>
          </p:nvPr>
        </p:nvSpPr>
        <p:spPr/>
        <p:txBody>
          <a:bodyPr/>
          <a:lstStyle/>
          <a:p>
            <a:pPr>
              <a:defRPr/>
            </a:pPr>
            <a:fld id="{CEB1749B-57F3-461D-944D-ED9B64F563AC}" type="slidenum">
              <a:rPr lang="en-US" smtClean="0"/>
              <a:pPr>
                <a:defRPr/>
              </a:pPr>
              <a:t>13</a:t>
            </a:fld>
            <a:endParaRPr lang="en-US" dirty="0"/>
          </a:p>
        </p:txBody>
      </p:sp>
      <p:graphicFrame>
        <p:nvGraphicFramePr>
          <p:cNvPr id="6" name="Chart Placeholder 4"/>
          <p:cNvGraphicFramePr>
            <a:graphicFrameLocks noGrp="1"/>
          </p:cNvGraphicFramePr>
          <p:nvPr>
            <p:ph type="chart" idx="4294967295"/>
            <p:extLst>
              <p:ext uri="{D42A27DB-BD31-4B8C-83A1-F6EECF244321}">
                <p14:modId xmlns:p14="http://schemas.microsoft.com/office/powerpoint/2010/main" val="4225584218"/>
              </p:ext>
            </p:extLst>
          </p:nvPr>
        </p:nvGraphicFramePr>
        <p:xfrm>
          <a:off x="0" y="1295400"/>
          <a:ext cx="8102600" cy="4826000"/>
        </p:xfrm>
        <a:graphic>
          <a:graphicData uri="http://schemas.openxmlformats.org/drawingml/2006/chart">
            <c:chart xmlns:c="http://schemas.openxmlformats.org/drawingml/2006/chart" xmlns:r="http://schemas.openxmlformats.org/officeDocument/2006/relationships" r:id="rId4"/>
          </a:graphicData>
        </a:graphic>
      </p:graphicFrame>
      <p:sp>
        <p:nvSpPr>
          <p:cNvPr id="10245" name="TextBox 4"/>
          <p:cNvSpPr txBox="1">
            <a:spLocks noChangeArrowheads="1"/>
          </p:cNvSpPr>
          <p:nvPr/>
        </p:nvSpPr>
        <p:spPr bwMode="auto">
          <a:xfrm>
            <a:off x="4723201" y="6301152"/>
            <a:ext cx="7369175" cy="276999"/>
          </a:xfrm>
          <a:prstGeom prst="rect">
            <a:avLst/>
          </a:prstGeom>
          <a:noFill/>
          <a:ln w="9525">
            <a:noFill/>
            <a:miter lim="800000"/>
            <a:headEnd/>
            <a:tailEnd/>
          </a:ln>
        </p:spPr>
        <p:txBody>
          <a:bodyPr wrap="square">
            <a:spAutoFit/>
          </a:bodyPr>
          <a:lstStyle/>
          <a:p>
            <a:r>
              <a:rPr lang="en-US" sz="1200" dirty="0">
                <a:latin typeface="Lucida Sans" panose="020B0602040502020204" pitchFamily="34" charset="0"/>
              </a:rPr>
              <a:t>APhA Annual Immunization </a:t>
            </a:r>
            <a:r>
              <a:rPr lang="en-US" sz="1200" dirty="0" smtClean="0">
                <a:latin typeface="Lucida Sans" panose="020B0602040502020204" pitchFamily="34" charset="0"/>
              </a:rPr>
              <a:t>Surveys</a:t>
            </a:r>
            <a:endParaRPr lang="en-US" sz="1200" dirty="0">
              <a:latin typeface="Lucida Sans" panose="020B0602040502020204" pitchFamily="34" charset="0"/>
            </a:endParaRPr>
          </a:p>
        </p:txBody>
      </p:sp>
    </p:spTree>
    <p:custDataLst>
      <p:tags r:id="rId1"/>
    </p:custDataLst>
    <p:extLst>
      <p:ext uri="{BB962C8B-B14F-4D97-AF65-F5344CB8AC3E}">
        <p14:creationId xmlns:p14="http://schemas.microsoft.com/office/powerpoint/2010/main" val="49981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84138"/>
            <a:ext cx="8229600" cy="754062"/>
          </a:xfrm>
        </p:spPr>
        <p:txBody>
          <a:bodyPr>
            <a:normAutofit/>
          </a:bodyPr>
          <a:lstStyle/>
          <a:p>
            <a:pPr eaLnBrk="1" fontAlgn="auto" hangingPunct="1">
              <a:spcAft>
                <a:spcPts val="0"/>
              </a:spcAft>
              <a:defRPr/>
            </a:pPr>
            <a:r>
              <a:rPr lang="en-US" sz="3200" dirty="0">
                <a:cs typeface="+mj-cs"/>
              </a:rPr>
              <a:t>Pharmacy’s Unique Contribution</a:t>
            </a:r>
          </a:p>
        </p:txBody>
      </p:sp>
      <p:sp>
        <p:nvSpPr>
          <p:cNvPr id="14339" name="Rectangle 3"/>
          <p:cNvSpPr>
            <a:spLocks noGrp="1" noChangeArrowheads="1"/>
          </p:cNvSpPr>
          <p:nvPr>
            <p:ph idx="4294967295"/>
          </p:nvPr>
        </p:nvSpPr>
        <p:spPr>
          <a:xfrm>
            <a:off x="381000" y="1524000"/>
            <a:ext cx="8610600" cy="4800600"/>
          </a:xfrm>
        </p:spPr>
        <p:txBody>
          <a:bodyPr/>
          <a:lstStyle/>
          <a:p>
            <a:pPr eaLnBrk="1" hangingPunct="1">
              <a:buFont typeface="Arial" charset="0"/>
              <a:buChar char="•"/>
            </a:pPr>
            <a:r>
              <a:rPr lang="en-US" sz="2000" b="1" dirty="0">
                <a:latin typeface="Corbel" charset="0"/>
                <a:ea typeface="MS PGothic" charset="0"/>
              </a:rPr>
              <a:t>Access, proximity, extended hours</a:t>
            </a:r>
          </a:p>
          <a:p>
            <a:pPr lvl="1" eaLnBrk="1" hangingPunct="1">
              <a:buFont typeface="Arial" charset="0"/>
              <a:buChar char="•"/>
            </a:pPr>
            <a:r>
              <a:rPr lang="en-US" sz="1400" dirty="0">
                <a:latin typeface="Corbel" charset="0"/>
                <a:ea typeface="MS PGothic" charset="0"/>
              </a:rPr>
              <a:t>especially when others are closed</a:t>
            </a:r>
          </a:p>
          <a:p>
            <a:pPr lvl="1" eaLnBrk="1" hangingPunct="1">
              <a:buFont typeface="Arial" charset="0"/>
              <a:buChar char="•"/>
            </a:pPr>
            <a:r>
              <a:rPr lang="en-US" sz="1400" dirty="0">
                <a:latin typeface="Corbel" charset="0"/>
                <a:ea typeface="MS PGothic" charset="0"/>
              </a:rPr>
              <a:t>equivalent of US population enters a pharmacy each week (1)</a:t>
            </a:r>
          </a:p>
          <a:p>
            <a:pPr eaLnBrk="1" hangingPunct="1">
              <a:buFont typeface="Arial" charset="0"/>
              <a:buChar char="•"/>
            </a:pPr>
            <a:r>
              <a:rPr lang="en-US" sz="2000" b="1" dirty="0">
                <a:latin typeface="Corbel" charset="0"/>
                <a:ea typeface="MS PGothic" charset="0"/>
              </a:rPr>
              <a:t>Ability to identify high-risk patients easily based upon their medications</a:t>
            </a:r>
          </a:p>
          <a:p>
            <a:pPr eaLnBrk="1" hangingPunct="1">
              <a:buFont typeface="Arial" charset="0"/>
              <a:buChar char="•"/>
            </a:pPr>
            <a:r>
              <a:rPr lang="en-US" sz="2000" b="1" dirty="0">
                <a:latin typeface="Corbel" charset="0"/>
                <a:ea typeface="MS PGothic" charset="0"/>
              </a:rPr>
              <a:t>Public</a:t>
            </a:r>
            <a:r>
              <a:rPr lang="ja-JP" altLang="en-US" sz="2000" b="1" dirty="0">
                <a:latin typeface="Corbel" charset="0"/>
                <a:ea typeface="MS PGothic" charset="0"/>
              </a:rPr>
              <a:t>’</a:t>
            </a:r>
            <a:r>
              <a:rPr lang="en-US" sz="2000" b="1" dirty="0">
                <a:latin typeface="Corbel" charset="0"/>
                <a:ea typeface="MS PGothic" charset="0"/>
              </a:rPr>
              <a:t>s trust</a:t>
            </a:r>
            <a:r>
              <a:rPr lang="en-US" sz="2000" dirty="0">
                <a:latin typeface="Corbel" charset="0"/>
                <a:ea typeface="MS PGothic" charset="0"/>
              </a:rPr>
              <a:t>-Gallup Poll/enthusiastic acceptance</a:t>
            </a:r>
          </a:p>
          <a:p>
            <a:pPr eaLnBrk="1" hangingPunct="1">
              <a:buFont typeface="Arial" charset="0"/>
              <a:buChar char="•"/>
            </a:pPr>
            <a:r>
              <a:rPr lang="en-US" sz="2000" b="1" dirty="0">
                <a:latin typeface="Corbel" charset="0"/>
                <a:ea typeface="MS PGothic" charset="0"/>
              </a:rPr>
              <a:t>Message dissemination vehicles</a:t>
            </a:r>
          </a:p>
          <a:p>
            <a:pPr eaLnBrk="1" hangingPunct="1">
              <a:buFont typeface="Arial" charset="0"/>
              <a:buChar char="•"/>
            </a:pPr>
            <a:r>
              <a:rPr lang="en-US" sz="2000" b="1" dirty="0">
                <a:latin typeface="Corbel" charset="0"/>
                <a:ea typeface="MS PGothic" charset="0"/>
              </a:rPr>
              <a:t>Practice guided by nationally adopted guidelines</a:t>
            </a:r>
          </a:p>
          <a:p>
            <a:pPr eaLnBrk="1" fontAlgn="t" hangingPunct="1">
              <a:buFont typeface="Arial" charset="0"/>
              <a:buChar char="•"/>
            </a:pPr>
            <a:r>
              <a:rPr lang="en-US" sz="2000" b="1" dirty="0">
                <a:latin typeface="Corbel" charset="0"/>
                <a:ea typeface="MS PGothic" charset="0"/>
              </a:rPr>
              <a:t>Support completion of multi-dose vaccines  </a:t>
            </a:r>
            <a:r>
              <a:rPr lang="en-US" sz="2000" dirty="0">
                <a:latin typeface="Corbel" charset="0"/>
                <a:ea typeface="MS PGothic" charset="0"/>
              </a:rPr>
              <a:t>(</a:t>
            </a:r>
            <a:r>
              <a:rPr lang="en-US" sz="2000" dirty="0" err="1">
                <a:latin typeface="Corbel" charset="0"/>
                <a:ea typeface="MS PGothic" charset="0"/>
              </a:rPr>
              <a:t>ie</a:t>
            </a:r>
            <a:r>
              <a:rPr lang="en-US" sz="2000" dirty="0">
                <a:latin typeface="Corbel" charset="0"/>
                <a:ea typeface="MS PGothic" charset="0"/>
              </a:rPr>
              <a:t>: HPV, </a:t>
            </a:r>
            <a:r>
              <a:rPr lang="en-US" sz="2000" dirty="0" err="1">
                <a:latin typeface="Corbel" charset="0"/>
                <a:ea typeface="MS PGothic" charset="0"/>
              </a:rPr>
              <a:t>etc</a:t>
            </a:r>
            <a:r>
              <a:rPr lang="en-US" sz="2000" dirty="0">
                <a:latin typeface="Corbel" charset="0"/>
                <a:ea typeface="MS PGothic" charset="0"/>
              </a:rPr>
              <a:t>)</a:t>
            </a:r>
          </a:p>
          <a:p>
            <a:pPr eaLnBrk="1" fontAlgn="t" hangingPunct="1">
              <a:buFont typeface="Arial" charset="0"/>
              <a:buChar char="•"/>
            </a:pPr>
            <a:r>
              <a:rPr lang="en-US" sz="2000" b="1" dirty="0">
                <a:latin typeface="Corbel" charset="0"/>
                <a:ea typeface="MS PGothic" charset="0"/>
              </a:rPr>
              <a:t>Knowledgeable vaccine resource</a:t>
            </a:r>
          </a:p>
          <a:p>
            <a:pPr eaLnBrk="1" fontAlgn="t" hangingPunct="1">
              <a:buFont typeface="Arial" charset="0"/>
              <a:buChar char="•"/>
            </a:pPr>
            <a:r>
              <a:rPr lang="en-US" sz="2000" dirty="0">
                <a:latin typeface="Corbel" charset="0"/>
                <a:ea typeface="MS PGothic" charset="0"/>
              </a:rPr>
              <a:t>      - Education/training</a:t>
            </a:r>
          </a:p>
          <a:p>
            <a:pPr eaLnBrk="1" fontAlgn="t" hangingPunct="1">
              <a:buFont typeface="Arial" charset="0"/>
              <a:buChar char="•"/>
            </a:pPr>
            <a:r>
              <a:rPr lang="en-US" sz="2000" b="1" dirty="0">
                <a:latin typeface="Corbel" charset="0"/>
                <a:ea typeface="MS PGothic" charset="0"/>
              </a:rPr>
              <a:t>Ability to handle storage issues</a:t>
            </a:r>
          </a:p>
          <a:p>
            <a:pPr eaLnBrk="1" fontAlgn="t" hangingPunct="1">
              <a:buFont typeface="Arial" charset="0"/>
              <a:buChar char="•"/>
            </a:pPr>
            <a:endParaRPr lang="en-US" sz="2000" dirty="0">
              <a:latin typeface="Corbel" charset="0"/>
              <a:ea typeface="MS PGothic" charset="0"/>
            </a:endParaRPr>
          </a:p>
          <a:p>
            <a:pPr eaLnBrk="1" hangingPunct="1">
              <a:buFont typeface="Arial" charset="0"/>
              <a:buChar char="•"/>
            </a:pPr>
            <a:endParaRPr lang="en-US" sz="2000" dirty="0">
              <a:latin typeface="Corbel" charset="0"/>
              <a:ea typeface="MS PGothic" charset="0"/>
            </a:endParaRPr>
          </a:p>
        </p:txBody>
      </p:sp>
      <p:sp>
        <p:nvSpPr>
          <p:cNvPr id="14340" name="Rectangle 4"/>
          <p:cNvSpPr>
            <a:spLocks noChangeArrowheads="1"/>
          </p:cNvSpPr>
          <p:nvPr/>
        </p:nvSpPr>
        <p:spPr bwMode="auto">
          <a:xfrm>
            <a:off x="1219200" y="914400"/>
            <a:ext cx="534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chemeClr val="tx1"/>
              </a:buClr>
              <a:buSzPct val="90000"/>
            </a:pPr>
            <a:r>
              <a:rPr lang="en-US" i="1">
                <a:ea typeface="MS PGothic" charset="0"/>
                <a:cs typeface="MS PGothic" charset="0"/>
              </a:rPr>
              <a:t>Improving medication use…Advancing patient care</a:t>
            </a:r>
          </a:p>
        </p:txBody>
      </p:sp>
      <p:sp>
        <p:nvSpPr>
          <p:cNvPr id="14341" name="TextBox 1"/>
          <p:cNvSpPr txBox="1">
            <a:spLocks noChangeArrowheads="1"/>
          </p:cNvSpPr>
          <p:nvPr/>
        </p:nvSpPr>
        <p:spPr bwMode="auto">
          <a:xfrm>
            <a:off x="1893454" y="6119091"/>
            <a:ext cx="6945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pPr eaLnBrk="1" hangingPunct="1"/>
            <a:r>
              <a:rPr lang="en-US" sz="1200" dirty="0">
                <a:latin typeface="Arial" charset="0"/>
              </a:rPr>
              <a:t>(1) Doucette W, McDonough R. Beyond the 4 P's: using relationship marketing to build value and demand for pharmacy services. </a:t>
            </a:r>
            <a:r>
              <a:rPr lang="en-US" sz="1200" i="1" dirty="0">
                <a:latin typeface="Arial" charset="0"/>
              </a:rPr>
              <a:t>Journal of the American Pharmacists Association. </a:t>
            </a:r>
            <a:r>
              <a:rPr lang="en-US" sz="1200" dirty="0">
                <a:latin typeface="Arial" charset="0"/>
              </a:rPr>
              <a:t>2002;42:183-189.</a:t>
            </a:r>
          </a:p>
        </p:txBody>
      </p:sp>
      <p:pic>
        <p:nvPicPr>
          <p:cNvPr id="14342" name="Picture 5" descr="Flu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561" y="4539095"/>
            <a:ext cx="1560512" cy="110648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930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normAutofit fontScale="90000"/>
          </a:bodyPr>
          <a:lstStyle/>
          <a:p>
            <a:pPr>
              <a:defRPr/>
            </a:pPr>
            <a:r>
              <a:rPr lang="en-US" dirty="0" smtClean="0">
                <a:cs typeface="+mj-cs"/>
              </a:rPr>
              <a:t>Education and training</a:t>
            </a:r>
            <a:br>
              <a:rPr lang="en-US" dirty="0" smtClean="0">
                <a:cs typeface="+mj-cs"/>
              </a:rPr>
            </a:br>
            <a:r>
              <a:rPr lang="en-US" sz="2400" i="1" dirty="0" smtClean="0">
                <a:cs typeface="+mj-cs"/>
              </a:rPr>
              <a:t>Across the lifespan…</a:t>
            </a:r>
            <a:endParaRPr lang="en-US" dirty="0">
              <a:cs typeface="+mj-cs"/>
            </a:endParaRPr>
          </a:p>
        </p:txBody>
      </p:sp>
      <p:sp>
        <p:nvSpPr>
          <p:cNvPr id="16387" name="Content Placeholder 2"/>
          <p:cNvSpPr>
            <a:spLocks noGrp="1"/>
          </p:cNvSpPr>
          <p:nvPr>
            <p:ph sz="quarter" idx="4294967295"/>
          </p:nvPr>
        </p:nvSpPr>
        <p:spPr>
          <a:xfrm>
            <a:off x="190500" y="1447800"/>
            <a:ext cx="8763000" cy="4572000"/>
          </a:xfrm>
        </p:spPr>
        <p:txBody>
          <a:bodyPr/>
          <a:lstStyle/>
          <a:p>
            <a:r>
              <a:rPr lang="en-US" sz="2000" dirty="0">
                <a:latin typeface="Corbel" charset="0"/>
                <a:ea typeface="MS PGothic" charset="0"/>
              </a:rPr>
              <a:t>Nationally recognized 20-hour certificate training program and continuing education programs (</a:t>
            </a:r>
            <a:r>
              <a:rPr lang="en-US" sz="2000" dirty="0" err="1">
                <a:latin typeface="Corbel" charset="0"/>
                <a:ea typeface="MS PGothic" charset="0"/>
                <a:hlinkClick r:id="rId2"/>
              </a:rPr>
              <a:t>www.pharmacist.com</a:t>
            </a:r>
            <a:r>
              <a:rPr lang="en-US" sz="2000" dirty="0">
                <a:latin typeface="Corbel" charset="0"/>
                <a:ea typeface="MS PGothic" charset="0"/>
                <a:hlinkClick r:id="rId2"/>
              </a:rPr>
              <a:t>/education</a:t>
            </a:r>
            <a:r>
              <a:rPr lang="en-US" sz="2000" dirty="0">
                <a:latin typeface="Corbel" charset="0"/>
                <a:ea typeface="MS PGothic" charset="0"/>
              </a:rPr>
              <a:t>)</a:t>
            </a:r>
          </a:p>
          <a:p>
            <a:pPr lvl="1"/>
            <a:r>
              <a:rPr lang="en-US" sz="1800" dirty="0">
                <a:latin typeface="Corbel" charset="0"/>
                <a:ea typeface="MS PGothic" charset="0"/>
              </a:rPr>
              <a:t>H</a:t>
            </a:r>
            <a:r>
              <a:rPr lang="en-US" sz="1800" dirty="0" smtClean="0">
                <a:latin typeface="Corbel" charset="0"/>
                <a:ea typeface="MS PGothic" charset="0"/>
              </a:rPr>
              <a:t>igh </a:t>
            </a:r>
            <a:r>
              <a:rPr lang="en-US" sz="1800" dirty="0">
                <a:latin typeface="Corbel" charset="0"/>
                <a:ea typeface="MS PGothic" charset="0"/>
              </a:rPr>
              <a:t>percentage of learners (43% ) self-reported a change in performance following the program; 79%  indicated that the number of immunizations delivered in their practice has increased following the program.  (1)</a:t>
            </a:r>
            <a:endParaRPr lang="en-US" sz="2800" dirty="0">
              <a:latin typeface="Corbel" charset="0"/>
              <a:ea typeface="MS PGothic" charset="0"/>
            </a:endParaRPr>
          </a:p>
          <a:p>
            <a:r>
              <a:rPr lang="en-US" sz="2000" dirty="0">
                <a:latin typeface="Corbel" charset="0"/>
                <a:ea typeface="MS PGothic" charset="0"/>
              </a:rPr>
              <a:t>Immunization education integrated into student pharmacist curricula</a:t>
            </a:r>
          </a:p>
          <a:p>
            <a:r>
              <a:rPr lang="en-US" sz="2000" dirty="0" err="1">
                <a:latin typeface="Corbel" charset="0"/>
                <a:ea typeface="MS PGothic" charset="0"/>
              </a:rPr>
              <a:t>APhA</a:t>
            </a:r>
            <a:r>
              <a:rPr lang="en-US" sz="2000" dirty="0">
                <a:latin typeface="Corbel" charset="0"/>
                <a:ea typeface="MS PGothic" charset="0"/>
              </a:rPr>
              <a:t> provides a biweekly immunizing pharmacist </a:t>
            </a:r>
            <a:r>
              <a:rPr lang="en-US" sz="2000" dirty="0" err="1">
                <a:latin typeface="Corbel" charset="0"/>
                <a:ea typeface="MS PGothic" charset="0"/>
              </a:rPr>
              <a:t>listserve</a:t>
            </a:r>
            <a:r>
              <a:rPr lang="en-US" sz="2000" dirty="0">
                <a:latin typeface="Corbel" charset="0"/>
                <a:ea typeface="MS PGothic" charset="0"/>
              </a:rPr>
              <a:t> and an e-community for immunizing pharmacists</a:t>
            </a:r>
          </a:p>
          <a:p>
            <a:r>
              <a:rPr lang="en-US" sz="2000" dirty="0" err="1">
                <a:latin typeface="Corbel" charset="0"/>
                <a:ea typeface="MS PGothic" charset="0"/>
              </a:rPr>
              <a:t>APhA</a:t>
            </a:r>
            <a:r>
              <a:rPr lang="en-US" sz="2000" dirty="0">
                <a:latin typeface="Corbel" charset="0"/>
                <a:ea typeface="MS PGothic" charset="0"/>
              </a:rPr>
              <a:t> provides a webinar after each ACIP meeting to update pharmacists on changes in recommendations</a:t>
            </a:r>
          </a:p>
          <a:p>
            <a:r>
              <a:rPr lang="en-US" sz="2000" dirty="0">
                <a:latin typeface="Corbel" charset="0"/>
                <a:ea typeface="MS PGothic" charset="0"/>
              </a:rPr>
              <a:t>Website, periodicals, publications</a:t>
            </a:r>
          </a:p>
        </p:txBody>
      </p:sp>
      <p:sp>
        <p:nvSpPr>
          <p:cNvPr id="16388" name="TextBox 3"/>
          <p:cNvSpPr txBox="1">
            <a:spLocks noChangeArrowheads="1"/>
          </p:cNvSpPr>
          <p:nvPr/>
        </p:nvSpPr>
        <p:spPr bwMode="auto">
          <a:xfrm>
            <a:off x="4606636" y="6350001"/>
            <a:ext cx="39831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pPr eaLnBrk="1" hangingPunct="1"/>
            <a:r>
              <a:rPr lang="en-US" sz="1200" b="1" dirty="0">
                <a:latin typeface="Arial" charset="0"/>
              </a:rPr>
              <a:t>(</a:t>
            </a:r>
            <a:r>
              <a:rPr lang="en-US" sz="1200" dirty="0">
                <a:latin typeface="Arial" charset="0"/>
              </a:rPr>
              <a:t>1</a:t>
            </a:r>
            <a:r>
              <a:rPr lang="en-US" sz="1200" b="1" dirty="0">
                <a:latin typeface="Arial" charset="0"/>
              </a:rPr>
              <a:t>)</a:t>
            </a:r>
            <a:r>
              <a:rPr lang="en-US" sz="1200" i="1" dirty="0">
                <a:latin typeface="Arial" charset="0"/>
              </a:rPr>
              <a:t> CE Meas. </a:t>
            </a:r>
            <a:r>
              <a:rPr lang="en-US" sz="1200" dirty="0">
                <a:latin typeface="Arial" charset="0"/>
              </a:rPr>
              <a:t>2010;4:4-9. doi:10.1532/CEM08.09115</a:t>
            </a:r>
            <a:endParaRPr lang="en-US" sz="1600" dirty="0">
              <a:latin typeface="Arial" charset="0"/>
            </a:endParaRPr>
          </a:p>
        </p:txBody>
      </p:sp>
      <p:pic>
        <p:nvPicPr>
          <p:cNvPr id="16389" name="Picture 5" descr="Immunization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0082" y="6163541"/>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6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63" y="228600"/>
            <a:ext cx="8545793" cy="990600"/>
          </a:xfrm>
        </p:spPr>
        <p:txBody>
          <a:bodyPr>
            <a:noAutofit/>
          </a:bodyPr>
          <a:lstStyle/>
          <a:p>
            <a:pPr eaLnBrk="1" hangingPunct="1"/>
            <a:r>
              <a:rPr lang="en-US" sz="3200" dirty="0">
                <a:cs typeface="+mj-cs"/>
              </a:rPr>
              <a:t>Supporting </a:t>
            </a:r>
            <a:r>
              <a:rPr lang="en-US" sz="3200" dirty="0" smtClean="0">
                <a:cs typeface="+mj-cs"/>
              </a:rPr>
              <a:t>the </a:t>
            </a:r>
            <a:r>
              <a:rPr lang="ja-JP" altLang="en-US" sz="3200" dirty="0" smtClean="0">
                <a:cs typeface="+mj-cs"/>
              </a:rPr>
              <a:t>“</a:t>
            </a:r>
            <a:r>
              <a:rPr lang="en-US" sz="3200" dirty="0">
                <a:cs typeface="+mj-cs"/>
              </a:rPr>
              <a:t>Immunization Neighborhood</a:t>
            </a:r>
            <a:r>
              <a:rPr lang="ja-JP" altLang="en-US" sz="3200" dirty="0">
                <a:cs typeface="+mj-cs"/>
              </a:rPr>
              <a:t>”</a:t>
            </a:r>
            <a:endParaRPr lang="en-US" sz="3200" dirty="0">
              <a:cs typeface="+mj-cs"/>
            </a:endParaRPr>
          </a:p>
        </p:txBody>
      </p:sp>
      <p:sp>
        <p:nvSpPr>
          <p:cNvPr id="3" name="Content Placeholder 2"/>
          <p:cNvSpPr>
            <a:spLocks noGrp="1"/>
          </p:cNvSpPr>
          <p:nvPr>
            <p:ph idx="1"/>
          </p:nvPr>
        </p:nvSpPr>
        <p:spPr>
          <a:xfrm>
            <a:off x="152400" y="1514764"/>
            <a:ext cx="8763000" cy="5029200"/>
          </a:xfrm>
        </p:spPr>
        <p:txBody>
          <a:bodyPr rtlCol="0">
            <a:noAutofit/>
          </a:bodyPr>
          <a:lstStyle/>
          <a:p>
            <a:pPr marL="438912" indent="-320040" eaLnBrk="1" fontAlgn="auto" hangingPunct="1">
              <a:spcBef>
                <a:spcPts val="0"/>
              </a:spcBef>
              <a:spcAft>
                <a:spcPts val="0"/>
              </a:spcAft>
              <a:buFont typeface="Wingdings 2"/>
              <a:buChar char=""/>
              <a:defRPr/>
            </a:pPr>
            <a:r>
              <a:rPr lang="en-US" sz="1800" dirty="0" smtClean="0">
                <a:solidFill>
                  <a:srgbClr val="000000"/>
                </a:solidFill>
                <a:ea typeface="+mn-ea"/>
              </a:rPr>
              <a:t>Increase access points</a:t>
            </a:r>
          </a:p>
          <a:p>
            <a:pPr marL="438912" indent="-320040" eaLnBrk="1" fontAlgn="auto" hangingPunct="1">
              <a:spcBef>
                <a:spcPts val="0"/>
              </a:spcBef>
              <a:spcAft>
                <a:spcPts val="0"/>
              </a:spcAft>
              <a:buFont typeface="Wingdings 2"/>
              <a:buChar char=""/>
              <a:defRPr/>
            </a:pPr>
            <a:r>
              <a:rPr lang="en-US" sz="1800" dirty="0" smtClean="0">
                <a:solidFill>
                  <a:srgbClr val="000000"/>
                </a:solidFill>
                <a:ea typeface="+mn-ea"/>
              </a:rPr>
              <a:t>Enhanced and consistent communications/education</a:t>
            </a:r>
            <a:endParaRPr lang="en-US" sz="1800" dirty="0">
              <a:solidFill>
                <a:srgbClr val="000000"/>
              </a:solidFill>
              <a:ea typeface="+mn-ea"/>
            </a:endParaRPr>
          </a:p>
          <a:p>
            <a:pPr marL="438912" indent="-320040" eaLnBrk="1" fontAlgn="auto" hangingPunct="1">
              <a:spcBef>
                <a:spcPts val="0"/>
              </a:spcBef>
              <a:spcAft>
                <a:spcPts val="0"/>
              </a:spcAft>
              <a:buFont typeface="Wingdings 2"/>
              <a:buChar char=""/>
              <a:defRPr/>
            </a:pPr>
            <a:r>
              <a:rPr lang="en-US" sz="1800" dirty="0" smtClean="0">
                <a:solidFill>
                  <a:srgbClr val="000000"/>
                </a:solidFill>
                <a:ea typeface="+mn-ea"/>
              </a:rPr>
              <a:t>Documentation/Quality </a:t>
            </a:r>
            <a:r>
              <a:rPr lang="en-US" sz="1800" dirty="0">
                <a:solidFill>
                  <a:srgbClr val="000000"/>
                </a:solidFill>
                <a:ea typeface="+mn-ea"/>
              </a:rPr>
              <a:t>Measures (outcomes</a:t>
            </a:r>
            <a:r>
              <a:rPr lang="en-US" sz="1800" dirty="0" smtClean="0">
                <a:solidFill>
                  <a:srgbClr val="000000"/>
                </a:solidFill>
                <a:ea typeface="+mn-ea"/>
              </a:rPr>
              <a:t>)</a:t>
            </a:r>
          </a:p>
          <a:p>
            <a:pPr marL="731520" lvl="1" indent="-274320" eaLnBrk="1" fontAlgn="auto" hangingPunct="1">
              <a:spcAft>
                <a:spcPts val="0"/>
              </a:spcAft>
              <a:buFont typeface="Wingdings"/>
              <a:buChar char=""/>
              <a:defRPr/>
            </a:pPr>
            <a:r>
              <a:rPr lang="en-US" sz="1600" dirty="0" smtClean="0">
                <a:solidFill>
                  <a:srgbClr val="000000"/>
                </a:solidFill>
              </a:rPr>
              <a:t>Interface </a:t>
            </a:r>
            <a:r>
              <a:rPr lang="en-US" sz="1600" dirty="0">
                <a:solidFill>
                  <a:srgbClr val="000000"/>
                </a:solidFill>
              </a:rPr>
              <a:t>between primary </a:t>
            </a:r>
            <a:r>
              <a:rPr lang="en-US" sz="1600" dirty="0" smtClean="0">
                <a:solidFill>
                  <a:srgbClr val="000000"/>
                </a:solidFill>
              </a:rPr>
              <a:t>care, public health </a:t>
            </a:r>
            <a:r>
              <a:rPr lang="en-US" sz="1600" dirty="0">
                <a:solidFill>
                  <a:srgbClr val="000000"/>
                </a:solidFill>
              </a:rPr>
              <a:t>and </a:t>
            </a:r>
            <a:r>
              <a:rPr lang="en-US" sz="1600" dirty="0" smtClean="0">
                <a:solidFill>
                  <a:srgbClr val="000000"/>
                </a:solidFill>
              </a:rPr>
              <a:t>pharmacists</a:t>
            </a:r>
          </a:p>
          <a:p>
            <a:pPr marL="731520" lvl="1" indent="-274320" eaLnBrk="1" fontAlgn="auto" hangingPunct="1">
              <a:spcAft>
                <a:spcPts val="0"/>
              </a:spcAft>
              <a:buFont typeface="Wingdings"/>
              <a:buChar char=""/>
              <a:defRPr/>
            </a:pPr>
            <a:r>
              <a:rPr lang="en-US" sz="1600" dirty="0" smtClean="0">
                <a:solidFill>
                  <a:srgbClr val="000000"/>
                </a:solidFill>
              </a:rPr>
              <a:t>Documentation processes and use of technology </a:t>
            </a:r>
          </a:p>
          <a:p>
            <a:pPr marL="937895" lvl="2" indent="-274320" fontAlgn="auto">
              <a:spcAft>
                <a:spcPts val="0"/>
              </a:spcAft>
              <a:buFont typeface="Wingdings"/>
              <a:buChar char=""/>
              <a:defRPr/>
            </a:pPr>
            <a:r>
              <a:rPr lang="en-US" sz="1400" dirty="0" smtClean="0">
                <a:solidFill>
                  <a:srgbClr val="000000"/>
                </a:solidFill>
              </a:rPr>
              <a:t>Goal:  documentation back to the medical record</a:t>
            </a:r>
          </a:p>
          <a:p>
            <a:pPr marL="937895" lvl="2" indent="-274320" fontAlgn="auto">
              <a:spcAft>
                <a:spcPts val="0"/>
              </a:spcAft>
              <a:buFont typeface="Wingdings"/>
              <a:buChar char=""/>
              <a:defRPr/>
            </a:pPr>
            <a:r>
              <a:rPr lang="en-US" sz="1400" dirty="0" smtClean="0">
                <a:solidFill>
                  <a:srgbClr val="000000"/>
                </a:solidFill>
              </a:rPr>
              <a:t>Assist in achieving quality measures</a:t>
            </a:r>
            <a:endParaRPr lang="en-US" sz="1400" dirty="0">
              <a:solidFill>
                <a:srgbClr val="000000"/>
              </a:solidFill>
            </a:endParaRPr>
          </a:p>
          <a:p>
            <a:pPr marL="438912" indent="-320040" eaLnBrk="1" fontAlgn="auto" hangingPunct="1">
              <a:spcBef>
                <a:spcPts val="0"/>
              </a:spcBef>
              <a:spcAft>
                <a:spcPts val="0"/>
              </a:spcAft>
              <a:buFont typeface="Wingdings 2"/>
              <a:buChar char=""/>
              <a:defRPr/>
            </a:pPr>
            <a:r>
              <a:rPr lang="en-US" sz="1800" dirty="0" smtClean="0">
                <a:solidFill>
                  <a:srgbClr val="000000"/>
                </a:solidFill>
                <a:ea typeface="+mn-ea"/>
              </a:rPr>
              <a:t>Collaboration/impact </a:t>
            </a:r>
            <a:r>
              <a:rPr lang="en-US" sz="1800" dirty="0">
                <a:solidFill>
                  <a:srgbClr val="000000"/>
                </a:solidFill>
                <a:ea typeface="+mn-ea"/>
              </a:rPr>
              <a:t>of state </a:t>
            </a:r>
            <a:r>
              <a:rPr lang="en-US" sz="1800" dirty="0" smtClean="0">
                <a:solidFill>
                  <a:srgbClr val="000000"/>
                </a:solidFill>
                <a:ea typeface="+mn-ea"/>
              </a:rPr>
              <a:t>laws/</a:t>
            </a:r>
            <a:r>
              <a:rPr lang="en-US" sz="1800" dirty="0" err="1" smtClean="0">
                <a:solidFill>
                  <a:srgbClr val="000000"/>
                </a:solidFill>
                <a:ea typeface="+mn-ea"/>
              </a:rPr>
              <a:t>regs</a:t>
            </a:r>
            <a:endParaRPr lang="en-US" sz="1800" dirty="0" smtClean="0">
              <a:solidFill>
                <a:srgbClr val="000000"/>
              </a:solidFill>
              <a:ea typeface="+mn-ea"/>
            </a:endParaRPr>
          </a:p>
          <a:p>
            <a:pPr marL="731520" lvl="1" indent="-274320" eaLnBrk="1" fontAlgn="auto" hangingPunct="1">
              <a:spcAft>
                <a:spcPts val="0"/>
              </a:spcAft>
              <a:buFont typeface="Wingdings"/>
              <a:buChar char=""/>
              <a:defRPr/>
            </a:pPr>
            <a:r>
              <a:rPr lang="en-US" sz="1600" dirty="0" smtClean="0">
                <a:solidFill>
                  <a:srgbClr val="000000"/>
                </a:solidFill>
              </a:rPr>
              <a:t> Address challenges </a:t>
            </a:r>
            <a:r>
              <a:rPr lang="en-US" sz="1600" dirty="0">
                <a:solidFill>
                  <a:srgbClr val="000000"/>
                </a:solidFill>
              </a:rPr>
              <a:t>in obtaining protocol </a:t>
            </a:r>
            <a:r>
              <a:rPr lang="en-US" sz="1600" dirty="0" smtClean="0">
                <a:solidFill>
                  <a:srgbClr val="000000"/>
                </a:solidFill>
              </a:rPr>
              <a:t>agreements</a:t>
            </a:r>
          </a:p>
          <a:p>
            <a:pPr marL="996696" lvl="2" eaLnBrk="1" fontAlgn="auto" hangingPunct="1">
              <a:spcAft>
                <a:spcPts val="0"/>
              </a:spcAft>
              <a:buClr>
                <a:schemeClr val="accent3"/>
              </a:buClr>
              <a:buFont typeface="Arial"/>
              <a:buChar char="▪"/>
              <a:defRPr/>
            </a:pPr>
            <a:r>
              <a:rPr lang="en-US" sz="1400" dirty="0" smtClean="0">
                <a:solidFill>
                  <a:srgbClr val="000000"/>
                </a:solidFill>
              </a:rPr>
              <a:t>Consensus on components and definitions</a:t>
            </a:r>
          </a:p>
          <a:p>
            <a:pPr marL="996696" lvl="2" eaLnBrk="1" fontAlgn="auto" hangingPunct="1">
              <a:spcAft>
                <a:spcPts val="0"/>
              </a:spcAft>
              <a:buClr>
                <a:schemeClr val="accent3"/>
              </a:buClr>
              <a:buFont typeface="Arial"/>
              <a:buChar char="▪"/>
              <a:defRPr/>
            </a:pPr>
            <a:r>
              <a:rPr lang="en-US" sz="1400" dirty="0" smtClean="0">
                <a:solidFill>
                  <a:srgbClr val="000000"/>
                </a:solidFill>
              </a:rPr>
              <a:t>Integration of immunizations with other patient care activities</a:t>
            </a:r>
          </a:p>
          <a:p>
            <a:pPr marL="1216152" lvl="3" indent="-182880" eaLnBrk="1" fontAlgn="auto" hangingPunct="1">
              <a:spcAft>
                <a:spcPts val="0"/>
              </a:spcAft>
              <a:buClr>
                <a:schemeClr val="accent4"/>
              </a:buClr>
              <a:buFont typeface="Arial"/>
              <a:buChar char="▪"/>
              <a:defRPr/>
            </a:pPr>
            <a:r>
              <a:rPr lang="en-US" sz="1200" dirty="0" smtClean="0">
                <a:solidFill>
                  <a:srgbClr val="000000"/>
                </a:solidFill>
              </a:rPr>
              <a:t>Diabetes management, </a:t>
            </a:r>
            <a:r>
              <a:rPr lang="en-US" sz="1200" dirty="0" err="1" smtClean="0">
                <a:solidFill>
                  <a:srgbClr val="000000"/>
                </a:solidFill>
              </a:rPr>
              <a:t>Tdap</a:t>
            </a:r>
            <a:r>
              <a:rPr lang="en-US" sz="1200" dirty="0" smtClean="0">
                <a:solidFill>
                  <a:srgbClr val="000000"/>
                </a:solidFill>
              </a:rPr>
              <a:t>, HPV</a:t>
            </a:r>
            <a:endParaRPr lang="en-US" sz="1200" dirty="0">
              <a:solidFill>
                <a:srgbClr val="000000"/>
              </a:solidFill>
            </a:endParaRPr>
          </a:p>
          <a:p>
            <a:pPr marL="438912" indent="-320040" eaLnBrk="1" fontAlgn="auto" hangingPunct="1">
              <a:spcBef>
                <a:spcPts val="0"/>
              </a:spcBef>
              <a:spcAft>
                <a:spcPts val="0"/>
              </a:spcAft>
              <a:buFont typeface="Wingdings 2"/>
              <a:buChar char=""/>
              <a:defRPr/>
            </a:pPr>
            <a:r>
              <a:rPr lang="en-US" sz="1800" dirty="0">
                <a:solidFill>
                  <a:srgbClr val="000000"/>
                </a:solidFill>
                <a:ea typeface="+mn-ea"/>
              </a:rPr>
              <a:t>Who is paying pharmacists</a:t>
            </a:r>
            <a:r>
              <a:rPr lang="en-US" sz="1800" dirty="0" smtClean="0">
                <a:solidFill>
                  <a:srgbClr val="000000"/>
                </a:solidFill>
                <a:ea typeface="+mn-ea"/>
              </a:rPr>
              <a:t>?</a:t>
            </a:r>
          </a:p>
          <a:p>
            <a:pPr marL="731520" lvl="1" indent="-274320" eaLnBrk="1" fontAlgn="auto" hangingPunct="1">
              <a:spcAft>
                <a:spcPts val="0"/>
              </a:spcAft>
              <a:buFont typeface="Wingdings"/>
              <a:buChar char=""/>
              <a:defRPr/>
            </a:pPr>
            <a:r>
              <a:rPr lang="en-US" sz="1600" dirty="0" smtClean="0">
                <a:solidFill>
                  <a:srgbClr val="000000"/>
                </a:solidFill>
              </a:rPr>
              <a:t>Network inclusion</a:t>
            </a:r>
          </a:p>
          <a:p>
            <a:pPr marL="731520" lvl="1" indent="-274320" eaLnBrk="1" fontAlgn="auto" hangingPunct="1">
              <a:spcAft>
                <a:spcPts val="0"/>
              </a:spcAft>
              <a:buFont typeface="Wingdings"/>
              <a:buChar char=""/>
              <a:defRPr/>
            </a:pPr>
            <a:r>
              <a:rPr lang="en-US" sz="1600" dirty="0" smtClean="0">
                <a:solidFill>
                  <a:srgbClr val="000000"/>
                </a:solidFill>
              </a:rPr>
              <a:t>Standard and simplified processes</a:t>
            </a:r>
          </a:p>
          <a:p>
            <a:pPr marL="438912" indent="-320040" eaLnBrk="1" fontAlgn="auto" hangingPunct="1">
              <a:spcBef>
                <a:spcPts val="0"/>
              </a:spcBef>
              <a:spcAft>
                <a:spcPts val="0"/>
              </a:spcAft>
              <a:buFont typeface="Wingdings 2"/>
              <a:buChar char=""/>
              <a:defRPr/>
            </a:pPr>
            <a:endParaRPr lang="en-US" sz="1800" dirty="0">
              <a:solidFill>
                <a:srgbClr val="000000"/>
              </a:solidFill>
              <a:ea typeface="+mn-ea"/>
            </a:endParaRPr>
          </a:p>
          <a:p>
            <a:pPr marL="438912" indent="-320040" eaLnBrk="1" fontAlgn="auto" hangingPunct="1">
              <a:spcBef>
                <a:spcPts val="0"/>
              </a:spcBef>
              <a:spcAft>
                <a:spcPts val="0"/>
              </a:spcAft>
              <a:buFont typeface="Wingdings 2"/>
              <a:buChar char=""/>
              <a:defRPr/>
            </a:pPr>
            <a:endParaRPr lang="en-US" sz="1800" dirty="0">
              <a:solidFill>
                <a:srgbClr val="000000"/>
              </a:solidFill>
              <a:ea typeface="+mn-ea"/>
            </a:endParaRPr>
          </a:p>
        </p:txBody>
      </p:sp>
      <p:pic>
        <p:nvPicPr>
          <p:cNvPr id="3072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767" y="6175078"/>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5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32509" y="124691"/>
            <a:ext cx="8153400" cy="990600"/>
          </a:xfrm>
        </p:spPr>
        <p:txBody>
          <a:bodyPr>
            <a:normAutofit/>
          </a:bodyPr>
          <a:lstStyle/>
          <a:p>
            <a:r>
              <a:rPr lang="en-US" sz="3200" dirty="0">
                <a:latin typeface="Calibri" charset="0"/>
              </a:rPr>
              <a:t>Rx to our nation’s immunization initiative</a:t>
            </a:r>
          </a:p>
        </p:txBody>
      </p:sp>
      <p:pic>
        <p:nvPicPr>
          <p:cNvPr id="31747" name="Picture 3" descr="iStock_000000670080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7834" y="1489364"/>
            <a:ext cx="5226166" cy="428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2"/>
          <p:cNvSpPr>
            <a:spLocks noGrp="1"/>
          </p:cNvSpPr>
          <p:nvPr>
            <p:ph idx="1"/>
          </p:nvPr>
        </p:nvSpPr>
        <p:spPr>
          <a:xfrm rot="1478802">
            <a:off x="4984276" y="2846282"/>
            <a:ext cx="3216355" cy="1915892"/>
          </a:xfrm>
        </p:spPr>
        <p:txBody>
          <a:bodyPr/>
          <a:lstStyle/>
          <a:p>
            <a:pPr marL="0" indent="0">
              <a:buNone/>
            </a:pPr>
            <a:r>
              <a:rPr lang="en-US" sz="2000" dirty="0">
                <a:latin typeface="Calibri" charset="0"/>
              </a:rPr>
              <a:t>Every patient encounter provides an opportunity to educate and advance immunization status…</a:t>
            </a:r>
            <a:endParaRPr lang="en-US" sz="1600" dirty="0">
              <a:latin typeface="Calibri" charset="0"/>
            </a:endParaRPr>
          </a:p>
          <a:p>
            <a:endParaRPr lang="en-US" dirty="0">
              <a:latin typeface="Calibri" charset="0"/>
            </a:endParaRPr>
          </a:p>
          <a:p>
            <a:endParaRPr lang="en-US" dirty="0">
              <a:latin typeface="Calibri" charset="0"/>
            </a:endParaRP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707" y="6210587"/>
            <a:ext cx="2011219" cy="50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47782" y="1263073"/>
            <a:ext cx="4114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kern="1200">
                <a:solidFill>
                  <a:srgbClr val="007C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a:lstStyle>
          <a:p>
            <a:pPr fontAlgn="auto">
              <a:spcAft>
                <a:spcPts val="0"/>
              </a:spcAft>
              <a:defRPr/>
            </a:pPr>
            <a:r>
              <a:rPr lang="en-US" sz="2800" dirty="0" smtClean="0">
                <a:effectLst>
                  <a:outerShdw blurRad="38100" dist="38100" dir="2700000" algn="tl">
                    <a:srgbClr val="000000">
                      <a:alpha val="43137"/>
                    </a:srgbClr>
                  </a:outerShdw>
                </a:effectLst>
                <a:cs typeface="+mj-cs"/>
              </a:rPr>
              <a:t>Today we have</a:t>
            </a:r>
            <a:br>
              <a:rPr lang="en-US" sz="2800" dirty="0" smtClean="0">
                <a:effectLst>
                  <a:outerShdw blurRad="38100" dist="38100" dir="2700000" algn="tl">
                    <a:srgbClr val="000000">
                      <a:alpha val="43137"/>
                    </a:srgbClr>
                  </a:outerShdw>
                </a:effectLst>
                <a:cs typeface="+mj-cs"/>
              </a:rPr>
            </a:br>
            <a:r>
              <a:rPr lang="en-US" sz="2800" dirty="0" smtClean="0">
                <a:effectLst>
                  <a:outerShdw blurRad="38100" dist="38100" dir="2700000" algn="tl">
                    <a:srgbClr val="000000">
                      <a:alpha val="43137"/>
                    </a:srgbClr>
                  </a:outerShdw>
                </a:effectLst>
                <a:cs typeface="+mj-cs"/>
              </a:rPr>
              <a:t>* good vaccines</a:t>
            </a:r>
            <a:br>
              <a:rPr lang="en-US" sz="2800" dirty="0" smtClean="0">
                <a:effectLst>
                  <a:outerShdw blurRad="38100" dist="38100" dir="2700000" algn="tl">
                    <a:srgbClr val="000000">
                      <a:alpha val="43137"/>
                    </a:srgbClr>
                  </a:outerShdw>
                </a:effectLst>
                <a:cs typeface="+mj-cs"/>
              </a:rPr>
            </a:br>
            <a:r>
              <a:rPr lang="en-US" sz="2800" dirty="0" smtClean="0">
                <a:effectLst>
                  <a:outerShdw blurRad="38100" dist="38100" dir="2700000" algn="tl">
                    <a:srgbClr val="000000">
                      <a:alpha val="43137"/>
                    </a:srgbClr>
                  </a:outerShdw>
                </a:effectLst>
                <a:cs typeface="+mj-cs"/>
              </a:rPr>
              <a:t>* access points</a:t>
            </a:r>
            <a:br>
              <a:rPr lang="en-US" sz="2800" dirty="0" smtClean="0">
                <a:effectLst>
                  <a:outerShdw blurRad="38100" dist="38100" dir="2700000" algn="tl">
                    <a:srgbClr val="000000">
                      <a:alpha val="43137"/>
                    </a:srgbClr>
                  </a:outerShdw>
                </a:effectLst>
                <a:cs typeface="+mj-cs"/>
              </a:rPr>
            </a:br>
            <a:r>
              <a:rPr lang="en-US" sz="2800" dirty="0" smtClean="0">
                <a:effectLst>
                  <a:outerShdw blurRad="38100" dist="38100" dir="2700000" algn="tl">
                    <a:srgbClr val="000000">
                      <a:alpha val="43137"/>
                    </a:srgbClr>
                  </a:outerShdw>
                </a:effectLst>
                <a:cs typeface="+mj-cs"/>
              </a:rPr>
              <a:t/>
            </a:r>
            <a:br>
              <a:rPr lang="en-US" sz="2800" dirty="0" smtClean="0">
                <a:effectLst>
                  <a:outerShdw blurRad="38100" dist="38100" dir="2700000" algn="tl">
                    <a:srgbClr val="000000">
                      <a:alpha val="43137"/>
                    </a:srgbClr>
                  </a:outerShdw>
                </a:effectLst>
                <a:cs typeface="+mj-cs"/>
              </a:rPr>
            </a:br>
            <a:r>
              <a:rPr lang="en-US" sz="2800" dirty="0" smtClean="0">
                <a:effectLst>
                  <a:outerShdw blurRad="38100" dist="38100" dir="2700000" algn="tl">
                    <a:srgbClr val="000000">
                      <a:alpha val="43137"/>
                    </a:srgbClr>
                  </a:outerShdw>
                </a:effectLst>
                <a:cs typeface="+mj-cs"/>
              </a:rPr>
              <a:t>We need collaboration focused on improving public health</a:t>
            </a:r>
            <a:r>
              <a:rPr lang="en-US" sz="3200" dirty="0" smtClean="0">
                <a:effectLst>
                  <a:outerShdw blurRad="38100" dist="38100" dir="2700000" algn="tl">
                    <a:srgbClr val="000000">
                      <a:alpha val="43137"/>
                    </a:srgbClr>
                  </a:outerShdw>
                </a:effectLst>
                <a:cs typeface="+mj-cs"/>
              </a:rPr>
              <a:t/>
            </a:r>
            <a:br>
              <a:rPr lang="en-US" sz="3200" dirty="0" smtClean="0">
                <a:effectLst>
                  <a:outerShdw blurRad="38100" dist="38100" dir="2700000" algn="tl">
                    <a:srgbClr val="000000">
                      <a:alpha val="43137"/>
                    </a:srgbClr>
                  </a:outerShdw>
                </a:effectLst>
                <a:cs typeface="+mj-cs"/>
              </a:rPr>
            </a:br>
            <a:r>
              <a:rPr lang="en-US" sz="3200" dirty="0" smtClean="0">
                <a:effectLst>
                  <a:outerShdw blurRad="38100" dist="38100" dir="2700000" algn="tl">
                    <a:srgbClr val="000000">
                      <a:alpha val="43137"/>
                    </a:srgbClr>
                  </a:outerShdw>
                </a:effectLst>
                <a:cs typeface="+mj-cs"/>
              </a:rPr>
              <a:t/>
            </a:r>
            <a:br>
              <a:rPr lang="en-US" sz="3200" dirty="0" smtClean="0">
                <a:effectLst>
                  <a:outerShdw blurRad="38100" dist="38100" dir="2700000" algn="tl">
                    <a:srgbClr val="000000">
                      <a:alpha val="43137"/>
                    </a:srgbClr>
                  </a:outerShdw>
                </a:effectLst>
                <a:cs typeface="+mj-cs"/>
              </a:rPr>
            </a:br>
            <a:endParaRPr lang="en-US" sz="3200" dirty="0" smtClean="0">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29568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90544" y="3018795"/>
            <a:ext cx="6828800" cy="1828800"/>
          </a:xfrm>
        </p:spPr>
        <p:txBody>
          <a:bodyPr/>
          <a:lstStyle/>
          <a:p>
            <a:r>
              <a:rPr lang="en-US" altLang="en-US" dirty="0" smtClean="0"/>
              <a:t>The Immunization Neighborhood</a:t>
            </a:r>
            <a:br>
              <a:rPr lang="en-US" altLang="en-US" dirty="0" smtClean="0"/>
            </a:br>
            <a:r>
              <a:rPr lang="en-US" altLang="en-US" dirty="0" smtClean="0"/>
              <a:t/>
            </a:r>
            <a:br>
              <a:rPr lang="en-US" altLang="en-US" dirty="0" smtClean="0"/>
            </a:br>
            <a:r>
              <a:rPr lang="en-US" altLang="en-US" dirty="0"/>
              <a:t/>
            </a:r>
            <a:br>
              <a:rPr lang="en-US" altLang="en-US" dirty="0"/>
            </a:br>
            <a:r>
              <a:rPr lang="en-US" altLang="en-US" sz="3000" dirty="0" smtClean="0"/>
              <a:t>Maria Lanzi, </a:t>
            </a:r>
            <a:r>
              <a:rPr lang="es-ES" sz="3000" dirty="0"/>
              <a:t>MS, MPH, ANP, COHN-S</a:t>
            </a:r>
            <a:r>
              <a:rPr lang="en-US" altLang="en-US" sz="3000" dirty="0" smtClean="0"/>
              <a:t/>
            </a:r>
            <a:br>
              <a:rPr lang="en-US" altLang="en-US" sz="3000" dirty="0" smtClean="0"/>
            </a:br>
            <a:r>
              <a:rPr lang="en-US" altLang="en-US" sz="3000" dirty="0"/>
              <a:t/>
            </a:r>
            <a:br>
              <a:rPr lang="en-US" altLang="en-US" sz="3000" dirty="0"/>
            </a:br>
            <a:endParaRPr lang="en-US" altLang="en-US" sz="2800" dirty="0" smtClean="0"/>
          </a:p>
        </p:txBody>
      </p:sp>
    </p:spTree>
    <p:extLst>
      <p:ext uri="{BB962C8B-B14F-4D97-AF65-F5344CB8AC3E}">
        <p14:creationId xmlns:p14="http://schemas.microsoft.com/office/powerpoint/2010/main" val="3131797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1032" y="1589088"/>
            <a:ext cx="5568949" cy="4176712"/>
          </a:xfrm>
        </p:spPr>
      </p:pic>
    </p:spTree>
    <p:extLst>
      <p:ext uri="{BB962C8B-B14F-4D97-AF65-F5344CB8AC3E}">
        <p14:creationId xmlns:p14="http://schemas.microsoft.com/office/powerpoint/2010/main" val="177909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5401056" cy="990600"/>
          </a:xfrm>
        </p:spPr>
        <p:txBody>
          <a:bodyPr>
            <a:normAutofit fontScale="90000"/>
          </a:bodyPr>
          <a:lstStyle/>
          <a:p>
            <a:r>
              <a:rPr lang="en-US" dirty="0" smtClean="0"/>
              <a:t>Rationale for Immunization Neighborhood</a:t>
            </a:r>
            <a:endParaRPr lang="en-US" dirty="0"/>
          </a:p>
        </p:txBody>
      </p:sp>
      <p:sp>
        <p:nvSpPr>
          <p:cNvPr id="3" name="Content Placeholder 2"/>
          <p:cNvSpPr>
            <a:spLocks noGrp="1"/>
          </p:cNvSpPr>
          <p:nvPr>
            <p:ph sz="quarter" idx="1"/>
          </p:nvPr>
        </p:nvSpPr>
        <p:spPr/>
        <p:txBody>
          <a:bodyPr/>
          <a:lstStyle/>
          <a:p>
            <a:r>
              <a:rPr lang="en-US" sz="2800" dirty="0" smtClean="0"/>
              <a:t>Not all practices find it realistic to stock all vaccines</a:t>
            </a:r>
          </a:p>
          <a:p>
            <a:r>
              <a:rPr lang="en-US" sz="2800" dirty="0" smtClean="0"/>
              <a:t>Need for patient-centered coordination – referring patients to providers who are:</a:t>
            </a:r>
          </a:p>
          <a:p>
            <a:pPr lvl="1"/>
            <a:r>
              <a:rPr lang="en-US" sz="2500" dirty="0" smtClean="0"/>
              <a:t>Convenient, </a:t>
            </a:r>
          </a:p>
          <a:p>
            <a:pPr lvl="1"/>
            <a:r>
              <a:rPr lang="en-US" sz="2500" dirty="0"/>
              <a:t>P</a:t>
            </a:r>
            <a:r>
              <a:rPr lang="en-US" sz="2500" dirty="0" smtClean="0"/>
              <a:t>rovides financial access, </a:t>
            </a:r>
          </a:p>
          <a:p>
            <a:pPr lvl="1"/>
            <a:r>
              <a:rPr lang="en-US" sz="2500" dirty="0" smtClean="0"/>
              <a:t>Stocks requested vaccines, and </a:t>
            </a:r>
          </a:p>
          <a:p>
            <a:pPr lvl="1"/>
            <a:r>
              <a:rPr lang="en-US" sz="2500" dirty="0" smtClean="0"/>
              <a:t>Feeds back data to practice</a:t>
            </a:r>
          </a:p>
          <a:p>
            <a:pPr marL="0" indent="0">
              <a:buNone/>
            </a:pPr>
            <a:endParaRPr lang="en-US" sz="2800" dirty="0"/>
          </a:p>
          <a:p>
            <a:endParaRPr lang="en-US" sz="2800" dirty="0"/>
          </a:p>
        </p:txBody>
      </p:sp>
      <p:pic>
        <p:nvPicPr>
          <p:cNvPr id="4" name="Picture 3"/>
          <p:cNvPicPr>
            <a:picLocks noChangeAspect="1"/>
          </p:cNvPicPr>
          <p:nvPr/>
        </p:nvPicPr>
        <p:blipFill>
          <a:blip r:embed="rId2"/>
          <a:stretch>
            <a:fillRect/>
          </a:stretch>
        </p:blipFill>
        <p:spPr>
          <a:xfrm>
            <a:off x="7953897" y="5577684"/>
            <a:ext cx="1078259" cy="1207319"/>
          </a:xfrm>
          <a:prstGeom prst="rect">
            <a:avLst/>
          </a:prstGeom>
        </p:spPr>
      </p:pic>
    </p:spTree>
    <p:extLst>
      <p:ext uri="{BB962C8B-B14F-4D97-AF65-F5344CB8AC3E}">
        <p14:creationId xmlns:p14="http://schemas.microsoft.com/office/powerpoint/2010/main" val="135176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New Jersey Immunization Network</a:t>
            </a:r>
          </a:p>
        </p:txBody>
      </p:sp>
      <p:sp>
        <p:nvSpPr>
          <p:cNvPr id="9219" name="Content Placeholder 2"/>
          <p:cNvSpPr>
            <a:spLocks noGrp="1"/>
          </p:cNvSpPr>
          <p:nvPr>
            <p:ph sz="quarter" idx="4294967295"/>
          </p:nvPr>
        </p:nvSpPr>
        <p:spPr>
          <a:xfrm>
            <a:off x="612775" y="1777760"/>
            <a:ext cx="8153400" cy="4495800"/>
          </a:xfrm>
        </p:spPr>
        <p:txBody>
          <a:bodyPr/>
          <a:lstStyle/>
          <a:p>
            <a:r>
              <a:rPr lang="en-US" altLang="en-US" dirty="0" smtClean="0">
                <a:latin typeface="Calibri" pitchFamily="34" charset="0"/>
                <a:cs typeface="Calibri" pitchFamily="34" charset="0"/>
              </a:rPr>
              <a:t>Seminal Event</a:t>
            </a:r>
          </a:p>
          <a:p>
            <a:r>
              <a:rPr lang="en-US" altLang="en-US" dirty="0" smtClean="0">
                <a:latin typeface="Calibri" pitchFamily="34" charset="0"/>
                <a:cs typeface="Calibri" pitchFamily="34" charset="0"/>
              </a:rPr>
              <a:t>Common Ground</a:t>
            </a:r>
          </a:p>
          <a:p>
            <a:r>
              <a:rPr lang="en-US" altLang="en-US" dirty="0" smtClean="0">
                <a:latin typeface="Calibri" pitchFamily="34" charset="0"/>
                <a:cs typeface="Calibri" pitchFamily="34" charset="0"/>
              </a:rPr>
              <a:t>Passionate </a:t>
            </a:r>
          </a:p>
          <a:p>
            <a:r>
              <a:rPr lang="en-US" altLang="en-US" dirty="0" smtClean="0">
                <a:latin typeface="Calibri" pitchFamily="34" charset="0"/>
                <a:cs typeface="Calibri" pitchFamily="34" charset="0"/>
              </a:rPr>
              <a:t>Committed</a:t>
            </a:r>
          </a:p>
          <a:p>
            <a:pPr marL="0" indent="0">
              <a:buNone/>
            </a:pPr>
            <a:endParaRPr lang="en-US" altLang="en-US" dirty="0" smtClean="0">
              <a:latin typeface="Calibri" pitchFamily="34" charset="0"/>
              <a:cs typeface="Calibri" pitchFamily="34" charset="0"/>
            </a:endParaRPr>
          </a:p>
        </p:txBody>
      </p:sp>
    </p:spTree>
    <p:extLst>
      <p:ext uri="{BB962C8B-B14F-4D97-AF65-F5344CB8AC3E}">
        <p14:creationId xmlns:p14="http://schemas.microsoft.com/office/powerpoint/2010/main" val="120881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New Jersey Immunization Network</a:t>
            </a:r>
          </a:p>
        </p:txBody>
      </p:sp>
      <p:sp>
        <p:nvSpPr>
          <p:cNvPr id="9219" name="Content Placeholder 2"/>
          <p:cNvSpPr>
            <a:spLocks noGrp="1"/>
          </p:cNvSpPr>
          <p:nvPr>
            <p:ph sz="quarter" idx="4294967295"/>
          </p:nvPr>
        </p:nvSpPr>
        <p:spPr>
          <a:xfrm>
            <a:off x="612775" y="1600200"/>
            <a:ext cx="8153400" cy="4495800"/>
          </a:xfrm>
        </p:spPr>
        <p:txBody>
          <a:bodyPr/>
          <a:lstStyle/>
          <a:p>
            <a:r>
              <a:rPr lang="en-US" altLang="en-US" dirty="0" smtClean="0">
                <a:latin typeface="Calibri" pitchFamily="34" charset="0"/>
                <a:cs typeface="Calibri" pitchFamily="34" charset="0"/>
              </a:rPr>
              <a:t>Members</a:t>
            </a:r>
          </a:p>
          <a:p>
            <a:pPr lvl="1"/>
            <a:r>
              <a:rPr lang="en-US" altLang="en-US" dirty="0" smtClean="0">
                <a:latin typeface="Calibri" pitchFamily="34" charset="0"/>
                <a:cs typeface="Calibri" pitchFamily="34" charset="0"/>
              </a:rPr>
              <a:t>Community relationships</a:t>
            </a:r>
          </a:p>
          <a:p>
            <a:pPr lvl="1"/>
            <a:r>
              <a:rPr lang="en-US" altLang="en-US" dirty="0" smtClean="0">
                <a:latin typeface="Calibri" pitchFamily="34" charset="0"/>
                <a:cs typeface="Calibri" pitchFamily="34" charset="0"/>
              </a:rPr>
              <a:t>Knowledge</a:t>
            </a:r>
          </a:p>
          <a:p>
            <a:pPr lvl="1"/>
            <a:r>
              <a:rPr lang="en-US" altLang="en-US" dirty="0" smtClean="0">
                <a:latin typeface="Calibri" pitchFamily="34" charset="0"/>
                <a:cs typeface="Calibri" pitchFamily="34" charset="0"/>
              </a:rPr>
              <a:t>Competencies</a:t>
            </a:r>
          </a:p>
          <a:p>
            <a:pPr lvl="1"/>
            <a:r>
              <a:rPr lang="en-US" altLang="en-US" dirty="0" smtClean="0">
                <a:latin typeface="Calibri" pitchFamily="34" charset="0"/>
                <a:cs typeface="Calibri" pitchFamily="34" charset="0"/>
              </a:rPr>
              <a:t>Resources</a:t>
            </a:r>
          </a:p>
          <a:p>
            <a:pPr lvl="1"/>
            <a:endParaRPr lang="en-US" altLang="en-US" dirty="0" smtClean="0">
              <a:latin typeface="Calibri" pitchFamily="34" charset="0"/>
              <a:cs typeface="Calibri" pitchFamily="34" charset="0"/>
            </a:endParaRPr>
          </a:p>
          <a:p>
            <a:endParaRPr lang="en-US" altLang="en-US" dirty="0" smtClean="0">
              <a:latin typeface="Calibri" pitchFamily="34" charset="0"/>
              <a:cs typeface="Calibri" pitchFamily="34" charset="0"/>
            </a:endParaRPr>
          </a:p>
        </p:txBody>
      </p:sp>
    </p:spTree>
    <p:extLst>
      <p:ext uri="{BB962C8B-B14F-4D97-AF65-F5344CB8AC3E}">
        <p14:creationId xmlns:p14="http://schemas.microsoft.com/office/powerpoint/2010/main" val="1277836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Immunization Network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433" y="2290439"/>
            <a:ext cx="4749712" cy="26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640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2775" y="228600"/>
            <a:ext cx="8153400" cy="990600"/>
          </a:xfrm>
        </p:spPr>
        <p:txBody>
          <a:bodyPr/>
          <a:lstStyle/>
          <a:p>
            <a:r>
              <a:rPr lang="en-US" altLang="en-US" dirty="0" smtClean="0">
                <a:latin typeface="Calibri" pitchFamily="34" charset="0"/>
                <a:cs typeface="Calibri" pitchFamily="34" charset="0"/>
              </a:rPr>
              <a:t>New Jersey Immunization Network</a:t>
            </a:r>
          </a:p>
        </p:txBody>
      </p:sp>
      <p:sp>
        <p:nvSpPr>
          <p:cNvPr id="9219" name="Content Placeholder 2"/>
          <p:cNvSpPr>
            <a:spLocks noGrp="1"/>
          </p:cNvSpPr>
          <p:nvPr>
            <p:ph sz="quarter" idx="4294967295"/>
          </p:nvPr>
        </p:nvSpPr>
        <p:spPr>
          <a:xfrm>
            <a:off x="612775" y="1751128"/>
            <a:ext cx="7536926" cy="3193742"/>
          </a:xfrm>
        </p:spPr>
        <p:txBody>
          <a:bodyPr/>
          <a:lstStyle/>
          <a:p>
            <a:pPr marL="457200" lvl="1">
              <a:spcBef>
                <a:spcPts val="700"/>
              </a:spcBef>
              <a:buFont typeface="Wingdings" pitchFamily="2" charset="2"/>
              <a:buChar char="§"/>
            </a:pPr>
            <a:r>
              <a:rPr lang="en-US" altLang="en-US" sz="2900" dirty="0">
                <a:latin typeface="Calibri" pitchFamily="34" charset="0"/>
                <a:cs typeface="Calibri" pitchFamily="34" charset="0"/>
              </a:rPr>
              <a:t>Infrastructure that interconnects various groups</a:t>
            </a:r>
          </a:p>
          <a:p>
            <a:pPr marL="457200" lvl="1">
              <a:spcBef>
                <a:spcPts val="700"/>
              </a:spcBef>
              <a:buFont typeface="Wingdings" pitchFamily="2" charset="2"/>
              <a:buChar char="§"/>
            </a:pPr>
            <a:r>
              <a:rPr lang="en-US" altLang="en-US" sz="2900" dirty="0">
                <a:latin typeface="Calibri" pitchFamily="34" charset="0"/>
                <a:cs typeface="Calibri" pitchFamily="34" charset="0"/>
              </a:rPr>
              <a:t>Provides a system for exchange of information</a:t>
            </a:r>
          </a:p>
          <a:p>
            <a:pPr marL="457200" lvl="1">
              <a:spcBef>
                <a:spcPts val="700"/>
              </a:spcBef>
              <a:buFont typeface="Wingdings" pitchFamily="2" charset="2"/>
              <a:buChar char="§"/>
            </a:pPr>
            <a:r>
              <a:rPr lang="en-US" altLang="en-US" sz="2900" dirty="0">
                <a:latin typeface="Calibri" pitchFamily="34" charset="0"/>
                <a:cs typeface="Calibri" pitchFamily="34" charset="0"/>
              </a:rPr>
              <a:t>Unites groups in shared vision and common goals</a:t>
            </a:r>
          </a:p>
          <a:p>
            <a:pPr marL="0" indent="0">
              <a:buNone/>
            </a:pPr>
            <a:endParaRPr lang="en-US" altLang="en-US" dirty="0" smtClean="0">
              <a:latin typeface="Calibri" pitchFamily="34" charset="0"/>
              <a:cs typeface="Calibri" pitchFamily="34" charset="0"/>
            </a:endParaRPr>
          </a:p>
        </p:txBody>
      </p:sp>
    </p:spTree>
    <p:extLst>
      <p:ext uri="{BB962C8B-B14F-4D97-AF65-F5344CB8AC3E}">
        <p14:creationId xmlns:p14="http://schemas.microsoft.com/office/powerpoint/2010/main" val="3684963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Immunization Network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1589567"/>
            <a:ext cx="6300216" cy="4193581"/>
          </a:xfrm>
          <a:prstGeom prst="rect">
            <a:avLst/>
          </a:prstGeom>
        </p:spPr>
      </p:pic>
    </p:spTree>
    <p:extLst>
      <p:ext uri="{BB962C8B-B14F-4D97-AF65-F5344CB8AC3E}">
        <p14:creationId xmlns:p14="http://schemas.microsoft.com/office/powerpoint/2010/main" val="1046974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91870" y="1550175"/>
            <a:ext cx="6828800" cy="1828800"/>
          </a:xfrm>
        </p:spPr>
        <p:txBody>
          <a:bodyPr/>
          <a:lstStyle/>
          <a:p>
            <a:r>
              <a:rPr lang="en-US" altLang="en-US" sz="4000" dirty="0" smtClean="0"/>
              <a:t>Nurses In The Immunization </a:t>
            </a:r>
            <a:br>
              <a:rPr lang="en-US" altLang="en-US" sz="4000" dirty="0" smtClean="0"/>
            </a:br>
            <a:r>
              <a:rPr lang="en-US" altLang="en-US" sz="4000" dirty="0" smtClean="0"/>
              <a:t>Neighborhood</a:t>
            </a:r>
            <a:br>
              <a:rPr lang="en-US" altLang="en-US" sz="4000" dirty="0" smtClean="0"/>
            </a:br>
            <a:r>
              <a:rPr lang="en-US" altLang="en-US" sz="4000" dirty="0"/>
              <a:t/>
            </a:r>
            <a:br>
              <a:rPr lang="en-US" altLang="en-US" sz="4000" dirty="0"/>
            </a:br>
            <a:r>
              <a:rPr lang="en-US" altLang="en-US" sz="3800" dirty="0"/>
              <a:t>Angela Duck, MSN, </a:t>
            </a:r>
            <a:r>
              <a:rPr lang="en-US" altLang="en-US" sz="3800" dirty="0" smtClean="0"/>
              <a:t>RN</a:t>
            </a:r>
          </a:p>
        </p:txBody>
      </p:sp>
    </p:spTree>
    <p:extLst>
      <p:ext uri="{BB962C8B-B14F-4D97-AF65-F5344CB8AC3E}">
        <p14:creationId xmlns:p14="http://schemas.microsoft.com/office/powerpoint/2010/main" val="1378702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Nurses in the Immunization Neighborhood</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9025961"/>
              </p:ext>
            </p:extLst>
          </p:nvPr>
        </p:nvGraphicFramePr>
        <p:xfrm>
          <a:off x="606425" y="1734372"/>
          <a:ext cx="8157748" cy="3607093"/>
        </p:xfrm>
        <a:graphic>
          <a:graphicData uri="http://schemas.openxmlformats.org/drawingml/2006/table">
            <a:tbl>
              <a:tblPr firstRow="1" bandRow="1">
                <a:tableStyleId>{5C22544A-7EE6-4342-B048-85BDC9FD1C3A}</a:tableStyleId>
              </a:tblPr>
              <a:tblGrid>
                <a:gridCol w="4078874"/>
                <a:gridCol w="4078874"/>
              </a:tblGrid>
              <a:tr h="515299">
                <a:tc>
                  <a:txBody>
                    <a:bodyPr/>
                    <a:lstStyle/>
                    <a:p>
                      <a:pPr algn="ctr"/>
                      <a:r>
                        <a:rPr lang="en-US" dirty="0" smtClean="0">
                          <a:latin typeface="Calibri" pitchFamily="34" charset="0"/>
                        </a:rPr>
                        <a:t>ROLES</a:t>
                      </a:r>
                      <a:r>
                        <a:rPr lang="en-US" baseline="0" dirty="0" smtClean="0">
                          <a:latin typeface="Calibri" pitchFamily="34" charset="0"/>
                        </a:rPr>
                        <a:t> OF NURSES</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DISCIPLINARY</a:t>
                      </a:r>
                      <a:r>
                        <a:rPr lang="en-US" baseline="0" dirty="0" smtClean="0">
                          <a:latin typeface="Calibri" pitchFamily="34" charset="0"/>
                        </a:rPr>
                        <a:t> LOCATIONS</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pPr algn="ctr"/>
                      <a:r>
                        <a:rPr lang="en-US" dirty="0" smtClean="0">
                          <a:latin typeface="Calibri" pitchFamily="34" charset="0"/>
                        </a:rPr>
                        <a:t>Advocate</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Primary</a:t>
                      </a:r>
                      <a:r>
                        <a:rPr lang="en-US" baseline="0" dirty="0" smtClean="0">
                          <a:latin typeface="Calibri" pitchFamily="34" charset="0"/>
                        </a:rPr>
                        <a:t> Care</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pPr algn="ctr"/>
                      <a:r>
                        <a:rPr lang="en-US" dirty="0" smtClean="0">
                          <a:latin typeface="Calibri" pitchFamily="34" charset="0"/>
                        </a:rPr>
                        <a:t>Immunizer</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Acute Care</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pPr algn="ctr"/>
                      <a:r>
                        <a:rPr lang="en-US" dirty="0" smtClean="0">
                          <a:latin typeface="Calibri" pitchFamily="34" charset="0"/>
                        </a:rPr>
                        <a:t>Caregiver</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Long Term Care</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pPr algn="ctr"/>
                      <a:r>
                        <a:rPr lang="en-US" dirty="0" smtClean="0">
                          <a:latin typeface="Calibri" pitchFamily="34" charset="0"/>
                        </a:rPr>
                        <a:t>Facilitator</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Public</a:t>
                      </a:r>
                      <a:r>
                        <a:rPr lang="en-US" baseline="0" dirty="0" smtClean="0">
                          <a:latin typeface="Calibri" pitchFamily="34" charset="0"/>
                        </a:rPr>
                        <a:t> Health</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pPr algn="ctr"/>
                      <a:r>
                        <a:rPr lang="en-US" dirty="0" smtClean="0">
                          <a:latin typeface="Calibri" pitchFamily="34" charset="0"/>
                        </a:rPr>
                        <a:t>Educator</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Schools/School-Based Clinics</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99">
                <a:tc>
                  <a:txBody>
                    <a:bodyPr/>
                    <a:lstStyle/>
                    <a:p>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rPr>
                        <a:t>Education</a:t>
                      </a:r>
                      <a:endParaRPr lang="en-US"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5710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a:t>
            </a:r>
            <a:endParaRPr lang="en-US" dirty="0"/>
          </a:p>
        </p:txBody>
      </p:sp>
      <p:sp>
        <p:nvSpPr>
          <p:cNvPr id="3" name="Content Placeholder 2"/>
          <p:cNvSpPr>
            <a:spLocks noGrp="1"/>
          </p:cNvSpPr>
          <p:nvPr>
            <p:ph idx="1"/>
          </p:nvPr>
        </p:nvSpPr>
        <p:spPr>
          <a:xfrm>
            <a:off x="606153" y="1470977"/>
            <a:ext cx="8159002" cy="4175613"/>
          </a:xfrm>
        </p:spPr>
        <p:txBody>
          <a:bodyPr>
            <a:noAutofit/>
          </a:bodyPr>
          <a:lstStyle/>
          <a:p>
            <a:r>
              <a:rPr lang="en-US" sz="1800" dirty="0" smtClean="0">
                <a:latin typeface="Calibri" pitchFamily="34" charset="0"/>
              </a:rPr>
              <a:t>Improving Access to Preventive Care</a:t>
            </a:r>
          </a:p>
          <a:p>
            <a:pPr lvl="1"/>
            <a:r>
              <a:rPr lang="en-US" sz="1700" dirty="0" smtClean="0">
                <a:latin typeface="Calibri" pitchFamily="34" charset="0"/>
              </a:rPr>
              <a:t>Telemedicine</a:t>
            </a:r>
          </a:p>
          <a:p>
            <a:pPr lvl="1"/>
            <a:r>
              <a:rPr lang="en-US" sz="1700" dirty="0" smtClean="0">
                <a:latin typeface="Calibri" pitchFamily="34" charset="0"/>
              </a:rPr>
              <a:t>Disease Management Initiatives</a:t>
            </a:r>
          </a:p>
          <a:p>
            <a:pPr lvl="1"/>
            <a:r>
              <a:rPr lang="en-US" sz="1700" dirty="0" smtClean="0">
                <a:latin typeface="Calibri" pitchFamily="34" charset="0"/>
              </a:rPr>
              <a:t>Immunization Assessments</a:t>
            </a:r>
          </a:p>
          <a:p>
            <a:pPr lvl="1"/>
            <a:r>
              <a:rPr lang="en-US" sz="1700" dirty="0" smtClean="0">
                <a:latin typeface="Calibri" pitchFamily="34" charset="0"/>
              </a:rPr>
              <a:t>Shot Clinics-Non physician visits</a:t>
            </a:r>
          </a:p>
          <a:p>
            <a:pPr lvl="1"/>
            <a:r>
              <a:rPr lang="en-US" sz="1700" dirty="0" smtClean="0">
                <a:latin typeface="Calibri" pitchFamily="34" charset="0"/>
              </a:rPr>
              <a:t>Order Sets &amp; Protocols</a:t>
            </a:r>
          </a:p>
          <a:p>
            <a:pPr lvl="1"/>
            <a:r>
              <a:rPr lang="en-US" sz="1700" dirty="0" smtClean="0">
                <a:latin typeface="Calibri" pitchFamily="34" charset="0"/>
              </a:rPr>
              <a:t>Best Practice Advisories</a:t>
            </a:r>
          </a:p>
          <a:p>
            <a:pPr lvl="1"/>
            <a:r>
              <a:rPr lang="en-US" sz="1700" dirty="0" smtClean="0">
                <a:latin typeface="Calibri" pitchFamily="34" charset="0"/>
              </a:rPr>
              <a:t>Education and Documentation</a:t>
            </a:r>
          </a:p>
          <a:p>
            <a:pPr lvl="1"/>
            <a:r>
              <a:rPr lang="en-US" sz="1700" dirty="0" smtClean="0">
                <a:latin typeface="Calibri" pitchFamily="34" charset="0"/>
              </a:rPr>
              <a:t>Immunization Registries</a:t>
            </a:r>
          </a:p>
          <a:p>
            <a:pPr lvl="1"/>
            <a:r>
              <a:rPr lang="en-US" sz="1700" dirty="0" smtClean="0">
                <a:latin typeface="Calibri" pitchFamily="34" charset="0"/>
              </a:rPr>
              <a:t>Performance Improvement Monitoring</a:t>
            </a:r>
          </a:p>
          <a:p>
            <a:r>
              <a:rPr lang="en-US" sz="1800" dirty="0" smtClean="0">
                <a:latin typeface="Calibri" pitchFamily="34" charset="0"/>
              </a:rPr>
              <a:t>Medical Home</a:t>
            </a:r>
          </a:p>
          <a:p>
            <a:pPr lvl="1"/>
            <a:r>
              <a:rPr lang="en-US" sz="1700" dirty="0" smtClean="0">
                <a:latin typeface="Calibri" pitchFamily="34" charset="0"/>
              </a:rPr>
              <a:t>Model </a:t>
            </a:r>
            <a:r>
              <a:rPr lang="en-US" sz="1700" dirty="0">
                <a:latin typeface="Calibri" pitchFamily="34" charset="0"/>
              </a:rPr>
              <a:t>or philosophy of primary care that is patient-centered, comprehensive, team-based, coordinated, accessible, and focused on quality and safety.</a:t>
            </a:r>
          </a:p>
        </p:txBody>
      </p:sp>
      <p:sp>
        <p:nvSpPr>
          <p:cNvPr id="4" name="TextBox 3"/>
          <p:cNvSpPr txBox="1"/>
          <p:nvPr/>
        </p:nvSpPr>
        <p:spPr>
          <a:xfrm>
            <a:off x="2518117" y="6260123"/>
            <a:ext cx="5078437" cy="261610"/>
          </a:xfrm>
          <a:prstGeom prst="rect">
            <a:avLst/>
          </a:prstGeom>
          <a:noFill/>
        </p:spPr>
        <p:txBody>
          <a:bodyPr wrap="square" rtlCol="0">
            <a:spAutoFit/>
          </a:bodyPr>
          <a:lstStyle/>
          <a:p>
            <a:r>
              <a:rPr lang="en-US" sz="1100" dirty="0" smtClean="0">
                <a:latin typeface="Calibri" pitchFamily="34" charset="0"/>
                <a:hlinkClick r:id="rId2"/>
              </a:rPr>
              <a:t>http://www.pcmh.ahrq.gov/page/defining-pcmh</a:t>
            </a:r>
            <a:r>
              <a:rPr lang="en-US" sz="1100" dirty="0" smtClean="0">
                <a:latin typeface="Calibri" pitchFamily="34" charset="0"/>
              </a:rPr>
              <a:t> </a:t>
            </a:r>
            <a:endParaRPr lang="en-US" sz="1100" dirty="0">
              <a:latin typeface="Calibri" pitchFamily="34" charset="0"/>
            </a:endParaRPr>
          </a:p>
        </p:txBody>
      </p:sp>
    </p:spTree>
    <p:extLst>
      <p:ext uri="{BB962C8B-B14F-4D97-AF65-F5344CB8AC3E}">
        <p14:creationId xmlns:p14="http://schemas.microsoft.com/office/powerpoint/2010/main" val="3757110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Acute Care &amp; Long Term Care</a:t>
            </a:r>
            <a:endParaRPr lang="en-US" dirty="0"/>
          </a:p>
        </p:txBody>
      </p:sp>
      <p:sp>
        <p:nvSpPr>
          <p:cNvPr id="3" name="Content Placeholder 2"/>
          <p:cNvSpPr>
            <a:spLocks noGrp="1"/>
          </p:cNvSpPr>
          <p:nvPr>
            <p:ph idx="1"/>
          </p:nvPr>
        </p:nvSpPr>
        <p:spPr>
          <a:xfrm>
            <a:off x="606153" y="1547363"/>
            <a:ext cx="8159002" cy="4175613"/>
          </a:xfrm>
        </p:spPr>
        <p:txBody>
          <a:bodyPr>
            <a:normAutofit fontScale="25000" lnSpcReduction="20000"/>
          </a:bodyPr>
          <a:lstStyle/>
          <a:p>
            <a:r>
              <a:rPr lang="en-US" sz="7200" dirty="0" smtClean="0">
                <a:latin typeface="Calibri" pitchFamily="34" charset="0"/>
              </a:rPr>
              <a:t>Immunization assessment and screening</a:t>
            </a:r>
          </a:p>
          <a:p>
            <a:r>
              <a:rPr lang="en-US" sz="7200" dirty="0" smtClean="0">
                <a:latin typeface="Calibri" pitchFamily="34" charset="0"/>
              </a:rPr>
              <a:t>Discharge Planning</a:t>
            </a:r>
          </a:p>
          <a:p>
            <a:pPr lvl="1"/>
            <a:r>
              <a:rPr lang="en-US" sz="7200" dirty="0" smtClean="0">
                <a:latin typeface="Calibri" pitchFamily="34" charset="0"/>
              </a:rPr>
              <a:t>Discharge Orders</a:t>
            </a:r>
          </a:p>
          <a:p>
            <a:pPr lvl="1"/>
            <a:r>
              <a:rPr lang="en-US" sz="7200" dirty="0" smtClean="0">
                <a:latin typeface="Calibri" pitchFamily="34" charset="0"/>
              </a:rPr>
              <a:t>Order Sets &amp; Protocols</a:t>
            </a:r>
          </a:p>
          <a:p>
            <a:pPr lvl="1"/>
            <a:r>
              <a:rPr lang="en-US" sz="7200" dirty="0" smtClean="0">
                <a:latin typeface="Calibri" pitchFamily="34" charset="0"/>
              </a:rPr>
              <a:t>Best Practice Advisories</a:t>
            </a:r>
          </a:p>
          <a:p>
            <a:pPr lvl="1"/>
            <a:r>
              <a:rPr lang="en-US" sz="7200" dirty="0" smtClean="0">
                <a:latin typeface="Calibri" pitchFamily="34" charset="0"/>
              </a:rPr>
              <a:t>Referrals</a:t>
            </a:r>
          </a:p>
          <a:p>
            <a:r>
              <a:rPr lang="en-US" sz="7200" dirty="0" smtClean="0">
                <a:latin typeface="Calibri" pitchFamily="34" charset="0"/>
              </a:rPr>
              <a:t>Education </a:t>
            </a:r>
          </a:p>
          <a:p>
            <a:pPr lvl="1"/>
            <a:r>
              <a:rPr lang="en-US" sz="7200" dirty="0" smtClean="0">
                <a:latin typeface="Calibri" pitchFamily="34" charset="0"/>
              </a:rPr>
              <a:t>Patient and/or caregiver</a:t>
            </a:r>
          </a:p>
          <a:p>
            <a:pPr lvl="1"/>
            <a:r>
              <a:rPr lang="en-US" sz="7200" dirty="0" smtClean="0">
                <a:latin typeface="Calibri" pitchFamily="34" charset="0"/>
              </a:rPr>
              <a:t>Documentation</a:t>
            </a:r>
          </a:p>
          <a:p>
            <a:r>
              <a:rPr lang="en-US" sz="7200" dirty="0" smtClean="0">
                <a:latin typeface="Calibri" pitchFamily="34" charset="0"/>
              </a:rPr>
              <a:t>Communicate with medical home</a:t>
            </a:r>
          </a:p>
          <a:p>
            <a:r>
              <a:rPr lang="en-US" sz="7200" dirty="0" smtClean="0">
                <a:latin typeface="Calibri" pitchFamily="34" charset="0"/>
              </a:rPr>
              <a:t>Immunization Registries</a:t>
            </a:r>
          </a:p>
          <a:p>
            <a:r>
              <a:rPr lang="en-US" sz="7200" dirty="0" smtClean="0">
                <a:latin typeface="Calibri" pitchFamily="34" charset="0"/>
              </a:rPr>
              <a:t>Employee Health</a:t>
            </a:r>
          </a:p>
          <a:p>
            <a:r>
              <a:rPr lang="en-US" sz="7200" dirty="0" smtClean="0">
                <a:latin typeface="Calibri" pitchFamily="34" charset="0"/>
              </a:rPr>
              <a:t>Infection Prevention &amp; Control Nurse</a:t>
            </a:r>
          </a:p>
          <a:p>
            <a:r>
              <a:rPr lang="en-US" sz="7200" dirty="0" smtClean="0">
                <a:latin typeface="Calibri" pitchFamily="34" charset="0"/>
              </a:rPr>
              <a:t>Performance Improvement Monitors/CMS Measures</a:t>
            </a:r>
            <a:endParaRPr lang="en-US" sz="5500" dirty="0" smtClean="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778308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a:t>
            </a:r>
            <a:endParaRPr lang="en-US" dirty="0"/>
          </a:p>
        </p:txBody>
      </p:sp>
      <p:sp>
        <p:nvSpPr>
          <p:cNvPr id="3" name="Content Placeholder 2"/>
          <p:cNvSpPr>
            <a:spLocks noGrp="1"/>
          </p:cNvSpPr>
          <p:nvPr>
            <p:ph idx="1"/>
          </p:nvPr>
        </p:nvSpPr>
        <p:spPr/>
        <p:txBody>
          <a:bodyPr>
            <a:normAutofit/>
          </a:bodyPr>
          <a:lstStyle/>
          <a:p>
            <a:r>
              <a:rPr lang="en-US" sz="2000" dirty="0" smtClean="0">
                <a:latin typeface="Calibri" pitchFamily="34" charset="0"/>
              </a:rPr>
              <a:t>Enhance the Health of Community Through Education and Service</a:t>
            </a:r>
          </a:p>
          <a:p>
            <a:r>
              <a:rPr lang="en-US" sz="2000" dirty="0" smtClean="0">
                <a:latin typeface="Calibri" pitchFamily="34" charset="0"/>
              </a:rPr>
              <a:t>Disease Surveillance </a:t>
            </a:r>
          </a:p>
          <a:p>
            <a:r>
              <a:rPr lang="en-US" sz="2000" dirty="0" smtClean="0">
                <a:latin typeface="Calibri" pitchFamily="34" charset="0"/>
              </a:rPr>
              <a:t>Community Health Assessments</a:t>
            </a:r>
          </a:p>
          <a:p>
            <a:r>
              <a:rPr lang="en-US" sz="2000" dirty="0" smtClean="0">
                <a:latin typeface="Calibri" pitchFamily="34" charset="0"/>
              </a:rPr>
              <a:t>School Based Clinics</a:t>
            </a:r>
          </a:p>
          <a:p>
            <a:r>
              <a:rPr lang="en-US" sz="2000" dirty="0" smtClean="0">
                <a:latin typeface="Calibri" pitchFamily="34" charset="0"/>
              </a:rPr>
              <a:t>Provide Education and Training to Healthcare Providers</a:t>
            </a:r>
          </a:p>
          <a:p>
            <a:r>
              <a:rPr lang="en-US" sz="2000" dirty="0" smtClean="0">
                <a:latin typeface="Calibri" pitchFamily="34" charset="0"/>
              </a:rPr>
              <a:t>Provide Education to Teachers and Healthcare Workers</a:t>
            </a:r>
          </a:p>
          <a:p>
            <a:r>
              <a:rPr lang="en-US" sz="2000" dirty="0" smtClean="0">
                <a:latin typeface="Calibri" pitchFamily="34" charset="0"/>
              </a:rPr>
              <a:t>Immunization registries</a:t>
            </a:r>
            <a:endParaRPr lang="en-US" sz="2000" dirty="0">
              <a:latin typeface="Calibri" pitchFamily="34" charset="0"/>
            </a:endParaRPr>
          </a:p>
        </p:txBody>
      </p:sp>
    </p:spTree>
    <p:extLst>
      <p:ext uri="{BB962C8B-B14F-4D97-AF65-F5344CB8AC3E}">
        <p14:creationId xmlns:p14="http://schemas.microsoft.com/office/powerpoint/2010/main" val="309201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5401056" cy="990600"/>
          </a:xfrm>
        </p:spPr>
        <p:txBody>
          <a:bodyPr>
            <a:normAutofit fontScale="90000"/>
          </a:bodyPr>
          <a:lstStyle/>
          <a:p>
            <a:r>
              <a:rPr lang="en-US" i="1" dirty="0" smtClean="0"/>
              <a:t>I Raise the Rate </a:t>
            </a:r>
            <a:r>
              <a:rPr lang="en-US" dirty="0" smtClean="0"/>
              <a:t>Immunization Neighborhood Project</a:t>
            </a:r>
            <a:endParaRPr lang="en-US" dirty="0"/>
          </a:p>
        </p:txBody>
      </p:sp>
      <p:sp>
        <p:nvSpPr>
          <p:cNvPr id="3" name="Content Placeholder 2"/>
          <p:cNvSpPr>
            <a:spLocks noGrp="1"/>
          </p:cNvSpPr>
          <p:nvPr>
            <p:ph sz="quarter" idx="1"/>
          </p:nvPr>
        </p:nvSpPr>
        <p:spPr/>
        <p:txBody>
          <a:bodyPr/>
          <a:lstStyle/>
          <a:p>
            <a:r>
              <a:rPr lang="en-US" sz="2800" dirty="0" smtClean="0"/>
              <a:t>Working in partnership with </a:t>
            </a:r>
            <a:r>
              <a:rPr lang="en-US" sz="2800" dirty="0" err="1" smtClean="0"/>
              <a:t>APhA</a:t>
            </a:r>
            <a:r>
              <a:rPr lang="en-US" sz="2800" dirty="0" smtClean="0"/>
              <a:t> to develop tools to be used by practices and pharmacies/other vaccinating providers </a:t>
            </a:r>
          </a:p>
          <a:p>
            <a:r>
              <a:rPr lang="en-US" sz="2800" dirty="0" smtClean="0"/>
              <a:t>Includes:  tools for identifying trusted partner for referral, referral forms, data feedback forms,  </a:t>
            </a:r>
            <a:endParaRPr lang="en-US" sz="2500" dirty="0" smtClean="0"/>
          </a:p>
          <a:p>
            <a:r>
              <a:rPr lang="en-US" sz="2800" dirty="0" smtClean="0"/>
              <a:t>Timeline for development suggests availability for participants in October 2015</a:t>
            </a:r>
            <a:endParaRPr lang="en-US" sz="2800" dirty="0"/>
          </a:p>
          <a:p>
            <a:pPr marL="0" indent="0">
              <a:buNone/>
            </a:pPr>
            <a:endParaRPr lang="en-US" sz="2800" dirty="0"/>
          </a:p>
          <a:p>
            <a:endParaRPr lang="en-US" sz="2800" dirty="0"/>
          </a:p>
        </p:txBody>
      </p:sp>
      <p:pic>
        <p:nvPicPr>
          <p:cNvPr id="4" name="Picture 3"/>
          <p:cNvPicPr>
            <a:picLocks noChangeAspect="1"/>
          </p:cNvPicPr>
          <p:nvPr/>
        </p:nvPicPr>
        <p:blipFill>
          <a:blip r:embed="rId2"/>
          <a:stretch>
            <a:fillRect/>
          </a:stretch>
        </p:blipFill>
        <p:spPr>
          <a:xfrm>
            <a:off x="7953897" y="5577684"/>
            <a:ext cx="1078259" cy="1207319"/>
          </a:xfrm>
          <a:prstGeom prst="rect">
            <a:avLst/>
          </a:prstGeom>
        </p:spPr>
      </p:pic>
    </p:spTree>
    <p:extLst>
      <p:ext uri="{BB962C8B-B14F-4D97-AF65-F5344CB8AC3E}">
        <p14:creationId xmlns:p14="http://schemas.microsoft.com/office/powerpoint/2010/main" val="920794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&amp; Research</a:t>
            </a:r>
            <a:endParaRPr lang="en-US" dirty="0"/>
          </a:p>
        </p:txBody>
      </p:sp>
      <p:sp>
        <p:nvSpPr>
          <p:cNvPr id="3" name="Content Placeholder 2"/>
          <p:cNvSpPr>
            <a:spLocks noGrp="1"/>
          </p:cNvSpPr>
          <p:nvPr>
            <p:ph sz="quarter" idx="1"/>
          </p:nvPr>
        </p:nvSpPr>
        <p:spPr/>
        <p:txBody>
          <a:bodyPr/>
          <a:lstStyle/>
          <a:p>
            <a:r>
              <a:rPr lang="en-US" sz="2000" dirty="0" smtClean="0"/>
              <a:t>Provide information every nurse needs to know related to immunizations</a:t>
            </a:r>
          </a:p>
          <a:p>
            <a:r>
              <a:rPr lang="en-US" sz="2000" dirty="0" smtClean="0"/>
              <a:t>Work with clients across the lifespan</a:t>
            </a:r>
          </a:p>
          <a:p>
            <a:r>
              <a:rPr lang="en-US" sz="2000" dirty="0" smtClean="0"/>
              <a:t>Communicate effectively regarding immunizations and maintain safety of vaccines.</a:t>
            </a:r>
          </a:p>
          <a:p>
            <a:r>
              <a:rPr lang="en-US" sz="2000" dirty="0" smtClean="0"/>
              <a:t>American Nurses Association-</a:t>
            </a:r>
            <a:r>
              <a:rPr lang="en-US" sz="2000" i="1" dirty="0" smtClean="0"/>
              <a:t>Bringing Immunity to Every Community</a:t>
            </a:r>
          </a:p>
          <a:p>
            <a:r>
              <a:rPr lang="en-US" sz="2000" dirty="0" smtClean="0"/>
              <a:t>National Association of School Nurses</a:t>
            </a:r>
          </a:p>
          <a:p>
            <a:r>
              <a:rPr lang="en-US" sz="2000" dirty="0" smtClean="0"/>
              <a:t>NIP-IT (A Nursing Initiative Promoting Immunization Training)</a:t>
            </a:r>
          </a:p>
          <a:p>
            <a:pPr lvl="1"/>
            <a:r>
              <a:rPr lang="en-US" sz="1700" dirty="0" smtClean="0"/>
              <a:t>Features an innovative and creative web-based curriculum about immunizations and vaccine preventable diseases</a:t>
            </a:r>
            <a:endParaRPr lang="en-US" sz="2000" dirty="0" smtClean="0"/>
          </a:p>
          <a:p>
            <a:r>
              <a:rPr lang="en-US" sz="2000" dirty="0" smtClean="0"/>
              <a:t>Evidence generated from research changes practice, education, and policy (Burns &amp; Grove, 2011)</a:t>
            </a:r>
          </a:p>
          <a:p>
            <a:endParaRPr lang="en-US" sz="1700" dirty="0" smtClean="0"/>
          </a:p>
        </p:txBody>
      </p:sp>
      <p:sp>
        <p:nvSpPr>
          <p:cNvPr id="4" name="Rectangle 3"/>
          <p:cNvSpPr/>
          <p:nvPr/>
        </p:nvSpPr>
        <p:spPr>
          <a:xfrm>
            <a:off x="2964626" y="6128211"/>
            <a:ext cx="2113527" cy="553998"/>
          </a:xfrm>
          <a:prstGeom prst="rect">
            <a:avLst/>
          </a:prstGeom>
        </p:spPr>
        <p:txBody>
          <a:bodyPr wrap="none">
            <a:spAutoFit/>
          </a:bodyPr>
          <a:lstStyle/>
          <a:p>
            <a:r>
              <a:rPr lang="en-US" sz="1200" dirty="0" smtClean="0">
                <a:latin typeface="Calibri" pitchFamily="34" charset="0"/>
                <a:hlinkClick r:id="rId2"/>
              </a:rPr>
              <a:t>http://www.anaimmunize.org/</a:t>
            </a:r>
            <a:endParaRPr lang="en-US" sz="1200" dirty="0" smtClean="0">
              <a:latin typeface="Calibri" pitchFamily="34" charset="0"/>
            </a:endParaRPr>
          </a:p>
          <a:p>
            <a:endParaRPr lang="en-US" dirty="0"/>
          </a:p>
        </p:txBody>
      </p:sp>
    </p:spTree>
    <p:extLst>
      <p:ext uri="{BB962C8B-B14F-4D97-AF65-F5344CB8AC3E}">
        <p14:creationId xmlns:p14="http://schemas.microsoft.com/office/powerpoint/2010/main" val="1982389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943409"/>
            <a:ext cx="7999203" cy="1828800"/>
          </a:xfrm>
        </p:spPr>
        <p:txBody>
          <a:bodyPr/>
          <a:lstStyle/>
          <a:p>
            <a:r>
              <a:rPr lang="en-US" altLang="en-US" dirty="0" smtClean="0"/>
              <a:t>The Immunization Neighborhood</a:t>
            </a:r>
          </a:p>
        </p:txBody>
      </p:sp>
      <p:sp>
        <p:nvSpPr>
          <p:cNvPr id="2" name="TextBox 1"/>
          <p:cNvSpPr txBox="1"/>
          <p:nvPr/>
        </p:nvSpPr>
        <p:spPr>
          <a:xfrm>
            <a:off x="773545" y="3006627"/>
            <a:ext cx="4849091" cy="400110"/>
          </a:xfrm>
          <a:prstGeom prst="rect">
            <a:avLst/>
          </a:prstGeom>
          <a:noFill/>
        </p:spPr>
        <p:txBody>
          <a:bodyPr wrap="square" rtlCol="0">
            <a:spAutoFit/>
          </a:bodyPr>
          <a:lstStyle/>
          <a:p>
            <a:r>
              <a:rPr lang="en-US" sz="2000" dirty="0" smtClean="0"/>
              <a:t>Eric Crumbaugh, </a:t>
            </a:r>
            <a:r>
              <a:rPr lang="en-US" sz="2000" dirty="0" err="1" smtClean="0"/>
              <a:t>PharmD</a:t>
            </a:r>
            <a:endParaRPr lang="en-US" sz="2000" dirty="0"/>
          </a:p>
        </p:txBody>
      </p:sp>
      <p:pic>
        <p:nvPicPr>
          <p:cNvPr id="3" name="Picture 2" descr="APA Logo_vertical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69" y="3971636"/>
            <a:ext cx="1547718" cy="1558637"/>
          </a:xfrm>
          <a:prstGeom prst="rect">
            <a:avLst/>
          </a:prstGeom>
        </p:spPr>
      </p:pic>
    </p:spTree>
    <p:extLst>
      <p:ext uri="{BB962C8B-B14F-4D97-AF65-F5344CB8AC3E}">
        <p14:creationId xmlns:p14="http://schemas.microsoft.com/office/powerpoint/2010/main" val="233189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609600" y="194416"/>
            <a:ext cx="7241309"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Autofit/>
          </a:bodyPr>
          <a:lstStyle/>
          <a:p>
            <a:pPr eaLnBrk="1" hangingPunct="1"/>
            <a:r>
              <a:rPr lang="en-US" sz="3200" dirty="0" smtClean="0"/>
              <a:t>Place of Influenza Vaccination Among Children and Adults </a:t>
            </a:r>
          </a:p>
        </p:txBody>
      </p:sp>
      <p:graphicFrame>
        <p:nvGraphicFramePr>
          <p:cNvPr id="9220" name="Chart 5"/>
          <p:cNvGraphicFramePr>
            <a:graphicFrameLocks noChangeAspect="1"/>
          </p:cNvGraphicFramePr>
          <p:nvPr>
            <p:extLst>
              <p:ext uri="{D42A27DB-BD31-4B8C-83A1-F6EECF244321}">
                <p14:modId xmlns:p14="http://schemas.microsoft.com/office/powerpoint/2010/main" val="1863029996"/>
              </p:ext>
            </p:extLst>
          </p:nvPr>
        </p:nvGraphicFramePr>
        <p:xfrm>
          <a:off x="838199" y="1222049"/>
          <a:ext cx="7469929" cy="4778939"/>
        </p:xfrm>
        <a:graphic>
          <a:graphicData uri="http://schemas.openxmlformats.org/presentationml/2006/ole">
            <mc:AlternateContent xmlns:mc="http://schemas.openxmlformats.org/markup-compatibility/2006">
              <mc:Choice xmlns:v="urn:schemas-microsoft-com:vml" Requires="v">
                <p:oleObj spid="_x0000_s12296" name="Worksheet" r:id="rId5" imgW="7953392" imgH="4676865" progId="Excel.Sheet.8">
                  <p:embed/>
                </p:oleObj>
              </mc:Choice>
              <mc:Fallback>
                <p:oleObj name="Worksheet" r:id="rId5" imgW="7953392" imgH="467686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9" y="1222049"/>
                        <a:ext cx="7469929" cy="4778939"/>
                      </a:xfrm>
                      <a:prstGeom prst="rect">
                        <a:avLst/>
                      </a:prstGeom>
                      <a:noFill/>
                      <a:extLst/>
                    </p:spPr>
                  </p:pic>
                </p:oleObj>
              </mc:Fallback>
            </mc:AlternateContent>
          </a:graphicData>
        </a:graphic>
      </p:graphicFrame>
      <p:sp>
        <p:nvSpPr>
          <p:cNvPr id="9221" name="Text Placeholder 3"/>
          <p:cNvSpPr txBox="1">
            <a:spLocks/>
          </p:cNvSpPr>
          <p:nvPr/>
        </p:nvSpPr>
        <p:spPr bwMode="auto">
          <a:xfrm>
            <a:off x="1960419" y="6054437"/>
            <a:ext cx="556721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eaLnBrk="1" fontAlgn="base" hangingPunct="1">
              <a:spcBef>
                <a:spcPct val="20000"/>
              </a:spcBef>
              <a:spcAft>
                <a:spcPct val="0"/>
              </a:spcAft>
              <a:buFont typeface="Arial" charset="0"/>
              <a:buNone/>
            </a:pPr>
            <a:r>
              <a:rPr lang="en-US" sz="1400" dirty="0" smtClean="0">
                <a:latin typeface="Lucida Sans" pitchFamily="34" charset="0"/>
              </a:rPr>
              <a:t>www.cdc.gov/flu/fluvaxview/nifs-estimates-nov2012.htm </a:t>
            </a:r>
          </a:p>
        </p:txBody>
      </p:sp>
      <p:sp>
        <p:nvSpPr>
          <p:cNvPr id="6" name="TextBox 5"/>
          <p:cNvSpPr txBox="1"/>
          <p:nvPr/>
        </p:nvSpPr>
        <p:spPr>
          <a:xfrm>
            <a:off x="661407" y="1371600"/>
            <a:ext cx="6803017" cy="707886"/>
          </a:xfrm>
          <a:prstGeom prst="rect">
            <a:avLst/>
          </a:prstGeom>
          <a:noFill/>
        </p:spPr>
        <p:txBody>
          <a:bodyPr wrap="none" rtlCol="0">
            <a:spAutoFit/>
          </a:bodyPr>
          <a:lstStyle/>
          <a:p>
            <a:pPr algn="ctr"/>
            <a:r>
              <a:rPr lang="en-US" sz="2000" dirty="0" smtClean="0">
                <a:cs typeface="Arial" charset="0"/>
              </a:rPr>
              <a:t>Early 2012-13 Flu Season</a:t>
            </a:r>
          </a:p>
          <a:p>
            <a:pPr algn="ctr"/>
            <a:r>
              <a:rPr lang="en-US" sz="2000" dirty="0" smtClean="0">
                <a:cs typeface="Arial" charset="0"/>
              </a:rPr>
              <a:t> National Immunization Survey and National Internet Flu Survey</a:t>
            </a:r>
            <a:endParaRPr lang="en-US" sz="2000" dirty="0"/>
          </a:p>
        </p:txBody>
      </p:sp>
    </p:spTree>
    <p:custDataLst>
      <p:tags r:id="rId2"/>
    </p:custDataLst>
    <p:extLst>
      <p:ext uri="{BB962C8B-B14F-4D97-AF65-F5344CB8AC3E}">
        <p14:creationId xmlns:p14="http://schemas.microsoft.com/office/powerpoint/2010/main" val="262774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185870"/>
            <a:ext cx="8229600" cy="1143000"/>
          </a:xfrm>
        </p:spPr>
        <p:txBody>
          <a:bodyPr>
            <a:normAutofit/>
          </a:bodyPr>
          <a:lstStyle/>
          <a:p>
            <a:pPr eaLnBrk="1" fontAlgn="auto" hangingPunct="1">
              <a:spcAft>
                <a:spcPts val="0"/>
              </a:spcAft>
              <a:defRPr/>
            </a:pPr>
            <a:r>
              <a:rPr lang="en-US" sz="3200" dirty="0"/>
              <a:t>Ultimate </a:t>
            </a:r>
            <a:r>
              <a:rPr lang="en-US" sz="3200" dirty="0" smtClean="0"/>
              <a:t>Goal </a:t>
            </a:r>
            <a:br>
              <a:rPr lang="en-US" sz="3200" dirty="0" smtClean="0"/>
            </a:br>
            <a:r>
              <a:rPr lang="en-US" sz="3200" dirty="0" smtClean="0"/>
              <a:t>“Immunization </a:t>
            </a:r>
            <a:r>
              <a:rPr lang="en-US" sz="3200" dirty="0"/>
              <a:t>Neighborhood”</a:t>
            </a:r>
          </a:p>
        </p:txBody>
      </p:sp>
      <p:sp>
        <p:nvSpPr>
          <p:cNvPr id="20483" name="Content Placeholder 5"/>
          <p:cNvSpPr>
            <a:spLocks noGrp="1"/>
          </p:cNvSpPr>
          <p:nvPr>
            <p:ph idx="1"/>
          </p:nvPr>
        </p:nvSpPr>
        <p:spPr>
          <a:xfrm>
            <a:off x="171450" y="1531938"/>
            <a:ext cx="8801100" cy="4525962"/>
          </a:xfrm>
        </p:spPr>
        <p:txBody>
          <a:bodyPr/>
          <a:lstStyle/>
          <a:p>
            <a:pPr eaLnBrk="1" hangingPunct="1"/>
            <a:r>
              <a:rPr lang="en-US">
                <a:latin typeface="Corbel" charset="0"/>
                <a:ea typeface="MS PGothic" charset="0"/>
              </a:rPr>
              <a:t>Purpose:</a:t>
            </a:r>
          </a:p>
          <a:p>
            <a:pPr lvl="1" eaLnBrk="1" hangingPunct="1"/>
            <a:r>
              <a:rPr lang="en-US" sz="4000" b="1">
                <a:latin typeface="Corbel" charset="0"/>
                <a:ea typeface="MS PGothic" charset="0"/>
              </a:rPr>
              <a:t>C</a:t>
            </a:r>
            <a:r>
              <a:rPr lang="en-US">
                <a:latin typeface="Corbel" charset="0"/>
                <a:ea typeface="MS PGothic" charset="0"/>
              </a:rPr>
              <a:t>ollaboration, </a:t>
            </a:r>
            <a:r>
              <a:rPr lang="en-US" sz="4000" b="1">
                <a:latin typeface="Corbel" charset="0"/>
                <a:ea typeface="MS PGothic" charset="0"/>
              </a:rPr>
              <a:t>c</a:t>
            </a:r>
            <a:r>
              <a:rPr lang="en-US">
                <a:latin typeface="Corbel" charset="0"/>
                <a:ea typeface="MS PGothic" charset="0"/>
              </a:rPr>
              <a:t>oordination, and </a:t>
            </a:r>
            <a:r>
              <a:rPr lang="en-US" sz="4000" b="1">
                <a:latin typeface="Corbel" charset="0"/>
                <a:ea typeface="MS PGothic" charset="0"/>
              </a:rPr>
              <a:t>c</a:t>
            </a:r>
            <a:r>
              <a:rPr lang="en-US">
                <a:latin typeface="Corbel" charset="0"/>
                <a:ea typeface="MS PGothic" charset="0"/>
              </a:rPr>
              <a:t>ommunication among immunization stakeholders dedicated to meeting the immunization needs of the patient and protecting the community from vaccine-preventable diseases. </a:t>
            </a:r>
          </a:p>
        </p:txBody>
      </p:sp>
      <p:pic>
        <p:nvPicPr>
          <p:cNvPr id="2458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237" y="3605754"/>
            <a:ext cx="49577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048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516" y="6175305"/>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9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35338"/>
            <a:ext cx="24384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defRPr/>
            </a:pPr>
            <a:r>
              <a:rPr lang="en-US" sz="3200" dirty="0"/>
              <a:t>Immunization Neighborhood</a:t>
            </a:r>
            <a:br>
              <a:rPr lang="en-US" sz="3200" dirty="0"/>
            </a:br>
            <a:r>
              <a:rPr lang="en-US" sz="3200" i="1" dirty="0"/>
              <a:t>Where are You?</a:t>
            </a:r>
          </a:p>
        </p:txBody>
      </p:sp>
      <p:sp>
        <p:nvSpPr>
          <p:cNvPr id="21508" name="TextBox 3"/>
          <p:cNvSpPr txBox="1">
            <a:spLocks noChangeArrowheads="1"/>
          </p:cNvSpPr>
          <p:nvPr/>
        </p:nvSpPr>
        <p:spPr bwMode="auto">
          <a:xfrm>
            <a:off x="152400" y="1447800"/>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i="1" dirty="0"/>
              <a:t>Strategy to address Pediatric, Adolescent, and Adult Immunization Needs</a:t>
            </a:r>
          </a:p>
        </p:txBody>
      </p:sp>
      <p:graphicFrame>
        <p:nvGraphicFramePr>
          <p:cNvPr id="5" name="Diagram 4"/>
          <p:cNvGraphicFramePr/>
          <p:nvPr/>
        </p:nvGraphicFramePr>
        <p:xfrm>
          <a:off x="1485902" y="2286000"/>
          <a:ext cx="632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rot="16200000">
            <a:off x="2491185" y="2233217"/>
            <a:ext cx="4314034" cy="4114802"/>
          </a:xfrm>
          <a:prstGeom prst="rect">
            <a:avLst/>
          </a:prstGeom>
          <a:noFill/>
        </p:spPr>
        <p:txBody>
          <a:bodyPr spcFirstLastPara="1" wrap="none">
            <a:prstTxWarp prst="textCircle">
              <a:avLst/>
            </a:prstTxWarp>
            <a:spAutoFit/>
          </a:bodyPr>
          <a:lstStyle/>
          <a:p>
            <a:pPr algn="ctr" eaLnBrk="1" hangingPunct="1">
              <a:defRPr/>
            </a:pPr>
            <a:r>
              <a:rPr lang="en-US" sz="5400" b="1" dirty="0">
                <a:ln w="12700">
                  <a:solidFill>
                    <a:schemeClr val="accent1"/>
                  </a:solidFill>
                  <a:prstDash val="solid"/>
                </a:ln>
                <a:effectLst>
                  <a:outerShdw dist="38100" dir="2640000" algn="bl" rotWithShape="0">
                    <a:schemeClr val="accent1"/>
                  </a:outerShdw>
                </a:effectLst>
                <a:latin typeface="Arial" panose="020B0604020202020204" pitchFamily="34" charset="0"/>
                <a:ea typeface="+mn-ea"/>
              </a:rPr>
              <a:t>Collaboration</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rPr>
              <a:t> * </a:t>
            </a:r>
            <a:r>
              <a:rPr lang="en-US" sz="5400" b="1" dirty="0">
                <a:ln w="12700">
                  <a:solidFill>
                    <a:schemeClr val="accent1"/>
                  </a:solidFill>
                  <a:prstDash val="solid"/>
                </a:ln>
                <a:effectLst>
                  <a:outerShdw dist="38100" dir="2640000" algn="bl" rotWithShape="0">
                    <a:schemeClr val="accent1"/>
                  </a:outerShdw>
                </a:effectLst>
                <a:latin typeface="Arial" panose="020B0604020202020204" pitchFamily="34" charset="0"/>
                <a:ea typeface="+mn-ea"/>
              </a:rPr>
              <a:t>Coordination</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rPr>
              <a:t> * </a:t>
            </a:r>
            <a:r>
              <a:rPr lang="en-US" sz="5400" b="1" dirty="0">
                <a:ln w="12700">
                  <a:solidFill>
                    <a:schemeClr val="accent1"/>
                  </a:solidFill>
                  <a:prstDash val="solid"/>
                </a:ln>
                <a:effectLst>
                  <a:outerShdw dist="38100" dir="2640000" algn="bl" rotWithShape="0">
                    <a:schemeClr val="accent1"/>
                  </a:outerShdw>
                </a:effectLst>
                <a:latin typeface="Arial" panose="020B0604020202020204" pitchFamily="34" charset="0"/>
                <a:ea typeface="+mn-ea"/>
              </a:rPr>
              <a:t>Communication</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rPr>
              <a:t> * </a:t>
            </a:r>
          </a:p>
        </p:txBody>
      </p:sp>
      <p:sp>
        <p:nvSpPr>
          <p:cNvPr id="21511" name="TextBox 7"/>
          <p:cNvSpPr txBox="1">
            <a:spLocks noChangeArrowheads="1"/>
          </p:cNvSpPr>
          <p:nvPr/>
        </p:nvSpPr>
        <p:spPr bwMode="auto">
          <a:xfrm>
            <a:off x="304800" y="2209800"/>
            <a:ext cx="182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Meeting specific needs of targeted populations</a:t>
            </a:r>
          </a:p>
        </p:txBody>
      </p:sp>
      <p:sp>
        <p:nvSpPr>
          <p:cNvPr id="9" name="TextBox 8"/>
          <p:cNvSpPr txBox="1"/>
          <p:nvPr/>
        </p:nvSpPr>
        <p:spPr>
          <a:xfrm>
            <a:off x="7162800" y="2362200"/>
            <a:ext cx="1905000" cy="3632200"/>
          </a:xfrm>
          <a:prstGeom prst="rect">
            <a:avLst/>
          </a:prstGeom>
          <a:noFill/>
        </p:spPr>
        <p:txBody>
          <a:bodyPr>
            <a:spAutoFit/>
          </a:bodyPr>
          <a:lstStyle/>
          <a:p>
            <a:pPr algn="ctr" eaLnBrk="1" hangingPunct="1">
              <a:defRPr/>
            </a:pPr>
            <a:r>
              <a:rPr lang="en-US" sz="1800" u="sng" dirty="0">
                <a:latin typeface="Arial" panose="020B0604020202020204" pitchFamily="34" charset="0"/>
                <a:ea typeface="+mn-ea"/>
              </a:rPr>
              <a:t>Supporting the Neighborhood</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HIT</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Documentation</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Standards / Guidelines</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Consistent Messaging</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Scope of Authority</a:t>
            </a:r>
          </a:p>
          <a:p>
            <a:pPr marL="342900" indent="-342900" eaLnBrk="1" hangingPunct="1">
              <a:buFont typeface="Arial" panose="020B0604020202020204" pitchFamily="34" charset="0"/>
              <a:buChar char="•"/>
              <a:defRPr/>
            </a:pPr>
            <a:r>
              <a:rPr lang="en-US" sz="1600" dirty="0">
                <a:latin typeface="Arial" panose="020B0604020202020204" pitchFamily="34" charset="0"/>
                <a:ea typeface="+mn-ea"/>
              </a:rPr>
              <a:t>Referral mechanisms</a:t>
            </a:r>
          </a:p>
          <a:p>
            <a:pPr eaLnBrk="1" hangingPunct="1">
              <a:defRPr/>
            </a:pPr>
            <a:endParaRPr lang="en-US" sz="1600" dirty="0">
              <a:latin typeface="Arial" panose="020B0604020202020204" pitchFamily="34" charset="0"/>
              <a:ea typeface="+mn-ea"/>
            </a:endParaRPr>
          </a:p>
          <a:p>
            <a:pPr marL="342900" indent="-342900" algn="ctr" eaLnBrk="1" hangingPunct="1">
              <a:buFont typeface="Arial" panose="020B0604020202020204" pitchFamily="34" charset="0"/>
              <a:buChar char="•"/>
              <a:defRPr/>
            </a:pPr>
            <a:endParaRPr lang="en-US" sz="1800" dirty="0">
              <a:latin typeface="Arial" panose="020B0604020202020204" pitchFamily="34" charset="0"/>
              <a:ea typeface="+mn-ea"/>
            </a:endParaRPr>
          </a:p>
        </p:txBody>
      </p:sp>
      <p:pic>
        <p:nvPicPr>
          <p:cNvPr id="21513"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4179" y="6163541"/>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25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Coordination</a:t>
            </a:r>
            <a:endParaRPr lang="en-US" dirty="0">
              <a:cs typeface="+mj-cs"/>
            </a:endParaRPr>
          </a:p>
        </p:txBody>
      </p:sp>
      <p:sp>
        <p:nvSpPr>
          <p:cNvPr id="27651" name="Content Placeholder 2"/>
          <p:cNvSpPr>
            <a:spLocks noGrp="1"/>
          </p:cNvSpPr>
          <p:nvPr>
            <p:ph idx="1"/>
          </p:nvPr>
        </p:nvSpPr>
        <p:spPr>
          <a:xfrm>
            <a:off x="228600" y="1431925"/>
            <a:ext cx="8686800" cy="4625975"/>
          </a:xfrm>
        </p:spPr>
        <p:txBody>
          <a:bodyPr/>
          <a:lstStyle/>
          <a:p>
            <a:r>
              <a:rPr lang="en-US">
                <a:latin typeface="Corbel" charset="0"/>
                <a:ea typeface="MS PGothic" charset="0"/>
              </a:rPr>
              <a:t>Guided by established standards and recommendations</a:t>
            </a:r>
          </a:p>
          <a:p>
            <a:r>
              <a:rPr lang="en-US">
                <a:latin typeface="Corbel" charset="0"/>
                <a:ea typeface="MS PGothic" charset="0"/>
              </a:rPr>
              <a:t>Assess patient immunization status</a:t>
            </a:r>
          </a:p>
          <a:p>
            <a:pPr lvl="1"/>
            <a:r>
              <a:rPr lang="en-US">
                <a:latin typeface="Corbel" charset="0"/>
                <a:ea typeface="MS PGothic" charset="0"/>
              </a:rPr>
              <a:t>Patient history (oral and record cards)</a:t>
            </a:r>
          </a:p>
          <a:p>
            <a:pPr lvl="1"/>
            <a:r>
              <a:rPr lang="en-US">
                <a:latin typeface="Corbel" charset="0"/>
                <a:ea typeface="MS PGothic" charset="0"/>
              </a:rPr>
              <a:t>Electronic health records / IIS</a:t>
            </a:r>
          </a:p>
          <a:p>
            <a:r>
              <a:rPr lang="en-US">
                <a:latin typeface="Corbel" charset="0"/>
                <a:ea typeface="MS PGothic" charset="0"/>
              </a:rPr>
              <a:t>Administer vaccines or refer patient to immunizer</a:t>
            </a:r>
          </a:p>
          <a:p>
            <a:r>
              <a:rPr lang="en-US">
                <a:latin typeface="Corbel" charset="0"/>
                <a:ea typeface="MS PGothic" charset="0"/>
              </a:rPr>
              <a:t>Referral of patients for other services / entry or re-entry into system</a:t>
            </a:r>
          </a:p>
          <a:p>
            <a:pPr lvl="1"/>
            <a:endParaRPr lang="en-US">
              <a:latin typeface="Corbel" charset="0"/>
              <a:ea typeface="MS PGothic" charset="0"/>
            </a:endParaRPr>
          </a:p>
          <a:p>
            <a:pPr lvl="1"/>
            <a:endParaRPr lang="en-US">
              <a:latin typeface="Corbel" charset="0"/>
              <a:ea typeface="MS PGothic" charset="0"/>
            </a:endParaRPr>
          </a:p>
        </p:txBody>
      </p:sp>
      <p:pic>
        <p:nvPicPr>
          <p:cNvPr id="2765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890" y="6174099"/>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45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Collaboration</a:t>
            </a:r>
            <a:endParaRPr lang="en-US" dirty="0">
              <a:cs typeface="+mj-cs"/>
            </a:endParaRPr>
          </a:p>
        </p:txBody>
      </p:sp>
      <p:sp>
        <p:nvSpPr>
          <p:cNvPr id="22531" name="Content Placeholder 2"/>
          <p:cNvSpPr>
            <a:spLocks noGrp="1"/>
          </p:cNvSpPr>
          <p:nvPr>
            <p:ph idx="1"/>
          </p:nvPr>
        </p:nvSpPr>
        <p:spPr/>
        <p:txBody>
          <a:bodyPr/>
          <a:lstStyle/>
          <a:p>
            <a:r>
              <a:rPr lang="en-US" u="sng" dirty="0">
                <a:latin typeface="Corbel" charset="0"/>
                <a:ea typeface="MS PGothic" charset="0"/>
              </a:rPr>
              <a:t>Agreement between stakeholders</a:t>
            </a:r>
            <a:r>
              <a:rPr lang="en-US" dirty="0">
                <a:latin typeface="Corbel" charset="0"/>
                <a:ea typeface="MS PGothic" charset="0"/>
              </a:rPr>
              <a:t>:  meet patient needs, protect patients from vaccine-preventable diseases, and increase patient access to recommended vaccinations</a:t>
            </a:r>
          </a:p>
          <a:p>
            <a:pPr lvl="1"/>
            <a:r>
              <a:rPr lang="en-US" dirty="0">
                <a:latin typeface="Corbel" charset="0"/>
                <a:ea typeface="MS PGothic" charset="0"/>
              </a:rPr>
              <a:t>Depending upon state requirements</a:t>
            </a:r>
          </a:p>
          <a:p>
            <a:pPr lvl="2"/>
            <a:r>
              <a:rPr lang="en-US" dirty="0">
                <a:latin typeface="Corbel" charset="0"/>
                <a:ea typeface="MS PGothic" charset="0"/>
              </a:rPr>
              <a:t>Scope of vaccine offerings</a:t>
            </a:r>
          </a:p>
          <a:p>
            <a:pPr lvl="2"/>
            <a:r>
              <a:rPr lang="en-US" dirty="0" smtClean="0">
                <a:latin typeface="Corbel" charset="0"/>
                <a:ea typeface="MS PGothic" charset="0"/>
              </a:rPr>
              <a:t>Protocols or standing </a:t>
            </a:r>
            <a:r>
              <a:rPr lang="en-US" dirty="0">
                <a:latin typeface="Corbel" charset="0"/>
                <a:ea typeface="MS PGothic" charset="0"/>
              </a:rPr>
              <a:t>orders</a:t>
            </a:r>
          </a:p>
          <a:p>
            <a:pPr lvl="2"/>
            <a:r>
              <a:rPr lang="en-US" dirty="0">
                <a:latin typeface="Corbel" charset="0"/>
                <a:ea typeface="MS PGothic" charset="0"/>
              </a:rPr>
              <a:t>Common messaging</a:t>
            </a:r>
          </a:p>
          <a:p>
            <a:pPr lvl="2"/>
            <a:endParaRPr lang="en-US" dirty="0">
              <a:latin typeface="Corbel" charset="0"/>
              <a:ea typeface="MS PGothic" charset="0"/>
            </a:endParaRPr>
          </a:p>
          <a:p>
            <a:pPr lvl="1"/>
            <a:endParaRPr lang="en-US" dirty="0">
              <a:latin typeface="Corbel" charset="0"/>
              <a:ea typeface="MS PGothic" charset="0"/>
            </a:endParaRPr>
          </a:p>
          <a:p>
            <a:pPr lvl="1"/>
            <a:endParaRPr lang="en-US" dirty="0">
              <a:latin typeface="Corbel" charset="0"/>
              <a:ea typeface="MS PGothic" charset="0"/>
            </a:endParaRPr>
          </a:p>
        </p:txBody>
      </p:sp>
      <p:pic>
        <p:nvPicPr>
          <p:cNvPr id="2253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0761" y="6167572"/>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718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 Quality Connect Template">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ACP Quality Connect Template</Template>
  <TotalTime>82</TotalTime>
  <Words>1427</Words>
  <Application>Microsoft Office PowerPoint</Application>
  <PresentationFormat>On-screen Show (4:3)</PresentationFormat>
  <Paragraphs>232</Paragraphs>
  <Slides>30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ACP Quality Connect Template</vt:lpstr>
      <vt:lpstr>Worksheet</vt:lpstr>
      <vt:lpstr>How to Build an Immunization Neighborhood  Laura Lee Hall, PhD Eric Crumbaugh, PharmD Angela Duck, MSN, RN Maria Lanzi, MS, MPH, ANP, COHN-S  I Raise the Rates Champion Training May 15 – 17, 2015 New Orleans, LA</vt:lpstr>
      <vt:lpstr>Rationale for Immunization Neighborhood</vt:lpstr>
      <vt:lpstr>I Raise the Rate Immunization Neighborhood Project</vt:lpstr>
      <vt:lpstr>The Immunization Neighborhood</vt:lpstr>
      <vt:lpstr>Place of Influenza Vaccination Among Children and Adults </vt:lpstr>
      <vt:lpstr>Ultimate Goal  “Immunization Neighborhood”</vt:lpstr>
      <vt:lpstr>Immunization Neighborhood Where are You?</vt:lpstr>
      <vt:lpstr>Coordination</vt:lpstr>
      <vt:lpstr>Collaboration</vt:lpstr>
      <vt:lpstr>Communication (Documentation)</vt:lpstr>
      <vt:lpstr>PowerPoint Presentation</vt:lpstr>
      <vt:lpstr>Pharmacists’ Administration of Influenza Vaccine: 2010‒11</vt:lpstr>
      <vt:lpstr>Source of Referral to Pharmacy Vaccination Services</vt:lpstr>
      <vt:lpstr>Pharmacy’s Unique Contribution</vt:lpstr>
      <vt:lpstr>Education and training Across the lifespan…</vt:lpstr>
      <vt:lpstr>Supporting the “Immunization Neighborhood”</vt:lpstr>
      <vt:lpstr>Rx to our nation’s immunization initiative</vt:lpstr>
      <vt:lpstr>The Immunization Neighborhood   Maria Lanzi, MS, MPH, ANP, COHN-S  </vt:lpstr>
      <vt:lpstr>PowerPoint Presentation</vt:lpstr>
      <vt:lpstr>New Jersey Immunization Network</vt:lpstr>
      <vt:lpstr>New Jersey Immunization Network</vt:lpstr>
      <vt:lpstr>New Jersey Immunization Network</vt:lpstr>
      <vt:lpstr>New Jersey Immunization Network</vt:lpstr>
      <vt:lpstr>New Jersey Immunization Network</vt:lpstr>
      <vt:lpstr>Nurses In The Immunization  Neighborhood  Angela Duck, MSN, RN</vt:lpstr>
      <vt:lpstr>Nurses in the Immunization Neighborhood</vt:lpstr>
      <vt:lpstr>Primary Care</vt:lpstr>
      <vt:lpstr>Acute Care &amp; Long Term Care</vt:lpstr>
      <vt:lpstr>Public Health</vt:lpstr>
      <vt:lpstr>Education &amp;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ACP Centennial Powerpoint Template</dc:title>
  <dc:creator>RebeccaG</dc:creator>
  <cp:lastModifiedBy>ACP DC Notebook 2</cp:lastModifiedBy>
  <cp:revision>8</cp:revision>
  <cp:lastPrinted>2014-10-09T17:23:32Z</cp:lastPrinted>
  <dcterms:created xsi:type="dcterms:W3CDTF">2015-04-17T17:24:07Z</dcterms:created>
  <dcterms:modified xsi:type="dcterms:W3CDTF">2015-05-16T20:41:43Z</dcterms:modified>
</cp:coreProperties>
</file>