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6" r:id="rId2"/>
    <p:sldId id="264" r:id="rId3"/>
    <p:sldId id="262" r:id="rId4"/>
    <p:sldId id="293" r:id="rId5"/>
    <p:sldId id="296" r:id="rId6"/>
    <p:sldId id="284" r:id="rId7"/>
    <p:sldId id="277" r:id="rId8"/>
    <p:sldId id="297" r:id="rId9"/>
    <p:sldId id="278" r:id="rId10"/>
    <p:sldId id="298" r:id="rId11"/>
    <p:sldId id="279" r:id="rId12"/>
    <p:sldId id="275" r:id="rId13"/>
    <p:sldId id="289" r:id="rId14"/>
    <p:sldId id="299" r:id="rId15"/>
    <p:sldId id="300" r:id="rId16"/>
    <p:sldId id="294" r:id="rId17"/>
    <p:sldId id="295" r:id="rId18"/>
    <p:sldId id="283" r:id="rId19"/>
    <p:sldId id="287" r:id="rId20"/>
    <p:sldId id="282" r:id="rId21"/>
    <p:sldId id="301" r:id="rId22"/>
    <p:sldId id="276" r:id="rId23"/>
    <p:sldId id="265" r:id="rId24"/>
    <p:sldId id="263" r:id="rId25"/>
    <p:sldId id="267" r:id="rId26"/>
    <p:sldId id="281" r:id="rId27"/>
    <p:sldId id="271" r:id="rId28"/>
    <p:sldId id="268" r:id="rId29"/>
    <p:sldId id="288" r:id="rId30"/>
    <p:sldId id="269" r:id="rId31"/>
    <p:sldId id="270" r:id="rId32"/>
    <p:sldId id="292" r:id="rId33"/>
    <p:sldId id="302" r:id="rId34"/>
    <p:sldId id="274" r:id="rId35"/>
    <p:sldId id="291" r:id="rId36"/>
    <p:sldId id="290" r:id="rId37"/>
    <p:sldId id="304" r:id="rId38"/>
    <p:sldId id="305" r:id="rId39"/>
    <p:sldId id="306" r:id="rId40"/>
    <p:sldId id="307" r:id="rId41"/>
    <p:sldId id="308" r:id="rId42"/>
    <p:sldId id="309" r:id="rId43"/>
    <p:sldId id="310" r:id="rId44"/>
    <p:sldId id="311" r:id="rId45"/>
    <p:sldId id="312" r:id="rId46"/>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B7B4"/>
    <a:srgbClr val="FFC82E"/>
    <a:srgbClr val="007E66"/>
    <a:srgbClr val="2EB135"/>
    <a:srgbClr val="00A3DD"/>
    <a:srgbClr val="1EB53A"/>
    <a:srgbClr val="007C66"/>
    <a:srgbClr val="007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5064" autoAdjust="0"/>
  </p:normalViewPr>
  <p:slideViewPr>
    <p:cSldViewPr snapToGrid="0">
      <p:cViewPr varScale="1">
        <p:scale>
          <a:sx n="107" d="100"/>
          <a:sy n="107" d="100"/>
        </p:scale>
        <p:origin x="-1650" y="-96"/>
      </p:cViewPr>
      <p:guideLst>
        <p:guide orient="horz" pos="2160"/>
        <p:guide pos="2880"/>
      </p:guideLst>
    </p:cSldViewPr>
  </p:slideViewPr>
  <p:outlineViewPr>
    <p:cViewPr>
      <p:scale>
        <a:sx n="33" d="100"/>
        <a:sy n="33" d="100"/>
      </p:scale>
      <p:origin x="0" y="-376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62" y="-84"/>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4/1/2016</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4/1/2016</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pPr lvl="0"/>
            <a:endParaRPr lang="en-US" noProof="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39788" y="4422760"/>
            <a:ext cx="5621020" cy="4190524"/>
          </a:xfrm>
        </p:spPr>
        <p:txBody>
          <a:bodyPr/>
          <a:lstStyle/>
          <a:p>
            <a:r>
              <a:rPr lang="en-US" sz="2400" dirty="0"/>
              <a:t>I would change the title to “Dollars</a:t>
            </a:r>
            <a:r>
              <a:rPr lang="en-US" sz="2400" baseline="0" dirty="0"/>
              <a:t> and SENSE of immunization in your practice”.    This is not rocket science.</a:t>
            </a:r>
            <a:endParaRPr lang="en-US" sz="2400" dirty="0"/>
          </a:p>
          <a:p>
            <a:r>
              <a:rPr lang="en-US" sz="2400" dirty="0"/>
              <a:t>Thank you for the opportunity.  I have learned and I am more inspired than ever.  I thank my small group, Marty </a:t>
            </a:r>
            <a:r>
              <a:rPr lang="en-US" sz="2400" dirty="0" err="1"/>
              <a:t>Derrow</a:t>
            </a:r>
            <a:r>
              <a:rPr lang="en-US" sz="2400" dirty="0"/>
              <a:t> of Ft Myers, Kristen Hager of Weston,  Cindy Miller of Clearwater, and Rick </a:t>
            </a:r>
            <a:r>
              <a:rPr lang="en-US" sz="2400" dirty="0" err="1"/>
              <a:t>Waks</a:t>
            </a:r>
            <a:r>
              <a:rPr lang="en-US" sz="2400" dirty="0"/>
              <a:t> from Maitland, Florida.  I thank Pfizer for their sponsorship and my enduring thanks to Laura Lee, Rebecca and our governors for their hard work.  </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a:t>
            </a:fld>
            <a:endParaRPr lang="en-US" dirty="0"/>
          </a:p>
        </p:txBody>
      </p:sp>
    </p:spTree>
    <p:extLst>
      <p:ext uri="{BB962C8B-B14F-4D97-AF65-F5344CB8AC3E}">
        <p14:creationId xmlns:p14="http://schemas.microsoft.com/office/powerpoint/2010/main" val="3627401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228600"/>
            <a:ext cx="4657725" cy="3307080"/>
          </a:xfrm>
        </p:spPr>
      </p:sp>
      <p:sp>
        <p:nvSpPr>
          <p:cNvPr id="3" name="Notes Placeholder 2"/>
          <p:cNvSpPr>
            <a:spLocks noGrp="1"/>
          </p:cNvSpPr>
          <p:nvPr>
            <p:ph type="body" idx="1"/>
          </p:nvPr>
        </p:nvSpPr>
        <p:spPr>
          <a:xfrm>
            <a:off x="702628" y="3764280"/>
            <a:ext cx="5621020" cy="5364480"/>
          </a:xfrm>
        </p:spPr>
        <p:txBody>
          <a:bodyPr/>
          <a:lstStyle/>
          <a:p>
            <a:r>
              <a:rPr lang="en-US" sz="2800" dirty="0"/>
              <a:t>Audience Participation.  Please repeat after me. </a:t>
            </a:r>
            <a:r>
              <a:rPr lang="en-US" sz="2400" dirty="0"/>
              <a:t>GOOD.  However, Medical People are trained to be skeptical, and that is a good thing.  So, you require more proof.  Also Good. Next please turn to page 2 of the handout distributed this morning and find the table marked by the single black circle.  Before your eyes glaze over, let me assure you this is not for you.  This is a slide to take home to your practice administrator. </a:t>
            </a:r>
          </a:p>
          <a:p>
            <a:endParaRPr lang="en-US" sz="40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10</a:t>
            </a:fld>
            <a:endParaRPr lang="en-US"/>
          </a:p>
        </p:txBody>
      </p:sp>
    </p:spTree>
    <p:extLst>
      <p:ext uri="{BB962C8B-B14F-4D97-AF65-F5344CB8AC3E}">
        <p14:creationId xmlns:p14="http://schemas.microsoft.com/office/powerpoint/2010/main" val="1466157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1960" y="698500"/>
            <a:ext cx="6156960" cy="5745428"/>
          </a:xfrm>
        </p:spPr>
      </p:sp>
      <p:sp>
        <p:nvSpPr>
          <p:cNvPr id="3" name="Notes Placeholder 2"/>
          <p:cNvSpPr>
            <a:spLocks noGrp="1"/>
          </p:cNvSpPr>
          <p:nvPr>
            <p:ph type="body" idx="1"/>
          </p:nvPr>
        </p:nvSpPr>
        <p:spPr>
          <a:xfrm>
            <a:off x="702628" y="6675119"/>
            <a:ext cx="5621020" cy="1938735"/>
          </a:xfrm>
        </p:spPr>
        <p:txBody>
          <a:bodyPr/>
          <a:lstStyle/>
          <a:p>
            <a:r>
              <a:rPr lang="en-US" sz="2000" dirty="0"/>
              <a:t>Tailor the data to your own state situation.   It</a:t>
            </a:r>
            <a:r>
              <a:rPr lang="en-US" sz="2000" baseline="0" dirty="0"/>
              <a:t> will save you or your office manager a lot of work and if </a:t>
            </a:r>
            <a:r>
              <a:rPr lang="en-US" sz="2000" dirty="0"/>
              <a:t> you put it on a spreadsheet it is reusable year after year as prices and costs change</a:t>
            </a:r>
            <a:r>
              <a:rPr lang="en-US" sz="2000" baseline="0" dirty="0"/>
              <a:t>.</a:t>
            </a:r>
            <a:endParaRPr lang="en-US" sz="20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11</a:t>
            </a:fld>
            <a:endParaRPr lang="en-US"/>
          </a:p>
        </p:txBody>
      </p:sp>
    </p:spTree>
    <p:extLst>
      <p:ext uri="{BB962C8B-B14F-4D97-AF65-F5344CB8AC3E}">
        <p14:creationId xmlns:p14="http://schemas.microsoft.com/office/powerpoint/2010/main" val="4030750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Okay, turn the page and you see the same formatted spreadsheet for a typical commercial payer in our area. </a:t>
            </a:r>
            <a:r>
              <a:rPr lang="en-US" sz="2400" baseline="0" dirty="0"/>
              <a:t>  In</a:t>
            </a:r>
            <a:r>
              <a:rPr lang="en-US" sz="2400" dirty="0"/>
              <a:t> January of each year,</a:t>
            </a:r>
            <a:r>
              <a:rPr lang="en-US" sz="2400" baseline="0" dirty="0"/>
              <a:t> it will be necessary for your practi</a:t>
            </a:r>
            <a:r>
              <a:rPr lang="en-US" sz="2400" dirty="0"/>
              <a:t>ce administrator</a:t>
            </a:r>
            <a:r>
              <a:rPr lang="en-US" sz="2400" baseline="0" dirty="0"/>
              <a:t> to fill in the precise information </a:t>
            </a:r>
            <a:r>
              <a:rPr lang="en-US" sz="2400" dirty="0"/>
              <a:t>for </a:t>
            </a:r>
            <a:r>
              <a:rPr lang="en-US" sz="2400" baseline="0" dirty="0"/>
              <a:t>each commercial carrier with whom you deal.  They will orbit around certain averages that you can then employ to populate a form for your “average” commercial insurer profile.  </a:t>
            </a:r>
            <a:endParaRPr lang="en-US" sz="24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12</a:t>
            </a:fld>
            <a:endParaRPr lang="en-US"/>
          </a:p>
        </p:txBody>
      </p:sp>
    </p:spTree>
    <p:extLst>
      <p:ext uri="{BB962C8B-B14F-4D97-AF65-F5344CB8AC3E}">
        <p14:creationId xmlns:p14="http://schemas.microsoft.com/office/powerpoint/2010/main" val="1733378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Laura Lee told us Friday night that the three</a:t>
            </a:r>
            <a:r>
              <a:rPr lang="en-US" sz="1800" baseline="0" dirty="0"/>
              <a:t> things on the minds of you all were:</a:t>
            </a:r>
          </a:p>
          <a:p>
            <a:pPr marL="228600" indent="-228600">
              <a:buAutoNum type="arabicParenR"/>
            </a:pPr>
            <a:r>
              <a:rPr lang="en-US" sz="1800" baseline="0" dirty="0"/>
              <a:t>Interest in Team building</a:t>
            </a:r>
          </a:p>
          <a:p>
            <a:pPr marL="228600" indent="-228600">
              <a:buAutoNum type="arabicParenR"/>
            </a:pPr>
            <a:r>
              <a:rPr lang="en-US" sz="1800" baseline="0" dirty="0"/>
              <a:t>Achieving skill in Quality Improvement Cycles</a:t>
            </a:r>
          </a:p>
          <a:p>
            <a:pPr marL="228600" indent="-228600">
              <a:buAutoNum type="arabicParenR"/>
            </a:pPr>
            <a:r>
              <a:rPr lang="en-US" sz="1800" baseline="0" dirty="0"/>
              <a:t>Patient engagement with shared decision making</a:t>
            </a:r>
          </a:p>
          <a:p>
            <a:pPr marL="0" indent="0">
              <a:buNone/>
            </a:pPr>
            <a:r>
              <a:rPr lang="en-US" sz="1800" baseline="0" dirty="0"/>
              <a:t>Sunk costs are things you are paying for already-nursing time with attendant benefits, malpractice insurance, rent, </a:t>
            </a:r>
            <a:r>
              <a:rPr lang="en-US" sz="1800" baseline="0" dirty="0" err="1"/>
              <a:t>etc</a:t>
            </a:r>
            <a:r>
              <a:rPr lang="en-US" sz="1800" baseline="0" dirty="0"/>
              <a:t>, that have to be offset by profits but for which no </a:t>
            </a:r>
          </a:p>
          <a:p>
            <a:pPr marL="0" indent="0">
              <a:buNone/>
            </a:pPr>
            <a:r>
              <a:rPr lang="en-US" sz="1800" baseline="0" dirty="0"/>
              <a:t>Extra costs are incurred for the vaccinating activity.  As I recall from the informal poll Friday night,  we had 6 believers in vaccine profitability and 6 believers in vaccine non profitability.  Jason stated that in his practice, vaccines were definitely profitable if done the right way.  I believe all these physicians are correct.  The key is doing it the right way.  </a:t>
            </a:r>
            <a:endParaRPr lang="en-US" sz="18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13</a:t>
            </a:fld>
            <a:endParaRPr lang="en-US"/>
          </a:p>
        </p:txBody>
      </p:sp>
    </p:spTree>
    <p:extLst>
      <p:ext uri="{BB962C8B-B14F-4D97-AF65-F5344CB8AC3E}">
        <p14:creationId xmlns:p14="http://schemas.microsoft.com/office/powerpoint/2010/main" val="609466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5400" dirty="0"/>
              <a:t>Altogether now</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14</a:t>
            </a:fld>
            <a:endParaRPr lang="en-US"/>
          </a:p>
        </p:txBody>
      </p:sp>
    </p:spTree>
    <p:extLst>
      <p:ext uri="{BB962C8B-B14F-4D97-AF65-F5344CB8AC3E}">
        <p14:creationId xmlns:p14="http://schemas.microsoft.com/office/powerpoint/2010/main" val="1424714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77240" y="4541519"/>
            <a:ext cx="5546408" cy="4072335"/>
          </a:xfrm>
        </p:spPr>
        <p:txBody>
          <a:bodyPr/>
          <a:lstStyle/>
          <a:p>
            <a:r>
              <a:rPr lang="en-US" sz="3600" dirty="0"/>
              <a:t>EXPERIENCE FORMS BELIEF.  IF THIS IS AND HAS BEEN YOUR EXPERIENCE, YOUR BELIEF WILL BE DIFFERENT.  HOWEVER, YOU DESERVE TO KNOW WHAT</a:t>
            </a:r>
            <a:r>
              <a:rPr lang="en-US" sz="3600" baseline="0" dirty="0"/>
              <a:t>  HAPPENED  ?</a:t>
            </a:r>
            <a:endParaRPr lang="en-US" sz="36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15</a:t>
            </a:fld>
            <a:endParaRPr lang="en-US"/>
          </a:p>
        </p:txBody>
      </p:sp>
    </p:spTree>
    <p:extLst>
      <p:ext uri="{BB962C8B-B14F-4D97-AF65-F5344CB8AC3E}">
        <p14:creationId xmlns:p14="http://schemas.microsoft.com/office/powerpoint/2010/main" val="3789550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In Retail business, loss of inventory is called the inventory shrinkage rate   (Shrink for short).</a:t>
            </a:r>
            <a:r>
              <a:rPr lang="en-US" sz="2800" baseline="0" dirty="0"/>
              <a:t>  Walgreens “loses” inventory by human error, inside theft, shoplifting, product spoilage, etc.   In your practice, t</a:t>
            </a:r>
            <a:r>
              <a:rPr lang="en-US" sz="2800" dirty="0"/>
              <a:t>hink</a:t>
            </a:r>
            <a:r>
              <a:rPr lang="en-US" sz="2800" baseline="0" dirty="0"/>
              <a:t> of shrink as unaccounted for vaccine inventory.  We will discuss this later.  Average retail shrink about 1.45% annually.</a:t>
            </a:r>
            <a:endParaRPr lang="en-US" sz="28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16</a:t>
            </a:fld>
            <a:endParaRPr lang="en-US"/>
          </a:p>
        </p:txBody>
      </p:sp>
    </p:spTree>
    <p:extLst>
      <p:ext uri="{BB962C8B-B14F-4D97-AF65-F5344CB8AC3E}">
        <p14:creationId xmlns:p14="http://schemas.microsoft.com/office/powerpoint/2010/main" val="3798260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We have discovered occasional glitches in each of these.  The</a:t>
            </a:r>
            <a:r>
              <a:rPr lang="en-US" sz="2800" baseline="0" dirty="0"/>
              <a:t> most common errors for us were failure by the nurse to document the administration in the EMR which then failed to generate a charge for the vaccine cost and also failed to generate an appropriate code for the vaccine administration.  </a:t>
            </a:r>
            <a:endParaRPr lang="en-US" sz="28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17</a:t>
            </a:fld>
            <a:endParaRPr lang="en-US"/>
          </a:p>
        </p:txBody>
      </p:sp>
    </p:spTree>
    <p:extLst>
      <p:ext uri="{BB962C8B-B14F-4D97-AF65-F5344CB8AC3E}">
        <p14:creationId xmlns:p14="http://schemas.microsoft.com/office/powerpoint/2010/main" val="2382031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aseline="0" dirty="0"/>
              <a:t>  </a:t>
            </a:r>
            <a:r>
              <a:rPr lang="en-US" sz="3200" dirty="0"/>
              <a:t>Who Does this?   Maranda.  In fact, she keeps track of inventories, maintains an adequate stock on hand, and orders all vaccines directly.  She reconciles the packing invoice against her order invoice and records all these things.</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18</a:t>
            </a:fld>
            <a:endParaRPr lang="en-US"/>
          </a:p>
        </p:txBody>
      </p:sp>
    </p:spTree>
    <p:extLst>
      <p:ext uri="{BB962C8B-B14F-4D97-AF65-F5344CB8AC3E}">
        <p14:creationId xmlns:p14="http://schemas.microsoft.com/office/powerpoint/2010/main" val="3878856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Maranda’s low tech inventory control.  She does these</a:t>
            </a:r>
            <a:r>
              <a:rPr lang="en-US" sz="2400" baseline="0" dirty="0"/>
              <a:t> at least twice per day (first thing in am and last thing in pm) and as she has time through the day.  She reconciles vaccine doses administered and documented with those checked out daily.  That is, she balances her vaccine drawer in her refrigerator, maintains proper temperatures etc.  This is just a printed sheet contained in a plastic holder that she writes upon with a sharpie !</a:t>
            </a:r>
            <a:endParaRPr lang="en-US" sz="24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19</a:t>
            </a:fld>
            <a:endParaRPr lang="en-US"/>
          </a:p>
        </p:txBody>
      </p:sp>
    </p:spTree>
    <p:extLst>
      <p:ext uri="{BB962C8B-B14F-4D97-AF65-F5344CB8AC3E}">
        <p14:creationId xmlns:p14="http://schemas.microsoft.com/office/powerpoint/2010/main" val="1552129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3440" y="4495799"/>
            <a:ext cx="5576888" cy="4118055"/>
          </a:xfrm>
        </p:spPr>
        <p:txBody>
          <a:bodyPr/>
          <a:lstStyle/>
          <a:p>
            <a:r>
              <a:rPr lang="en-US" sz="2000" dirty="0"/>
              <a:t>Marie Brown said yesterday in her talk that a speaker should tell you something about himself, that the audience was interested in knowing who he was.   So,  I will tell you.</a:t>
            </a:r>
          </a:p>
          <a:p>
            <a:r>
              <a:rPr lang="en-US" sz="2000" dirty="0"/>
              <a:t>Strictly speaking, I am an ordinary infantry soldier in our medical army.   My career path has been one of traditional inpatient and outpatient primary care internal medicine, in 7-10 person practices, in rural and small city settings.</a:t>
            </a:r>
          </a:p>
          <a:p>
            <a:r>
              <a:rPr lang="en-US" sz="2000" dirty="0"/>
              <a:t>Following six years as a US Air Force Internist, I practiced in Selma, Alabama for 21 years and Dothan Alabama for the past 13 years.   If you add those up, it comes to 40 years of diamonds and rust.   </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a:t>
            </a:fld>
            <a:endParaRPr lang="en-US"/>
          </a:p>
        </p:txBody>
      </p:sp>
    </p:spTree>
    <p:extLst>
      <p:ext uri="{BB962C8B-B14F-4D97-AF65-F5344CB8AC3E}">
        <p14:creationId xmlns:p14="http://schemas.microsoft.com/office/powerpoint/2010/main" val="24459272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Where do you store your</a:t>
            </a:r>
            <a:r>
              <a:rPr lang="en-US" sz="2400" baseline="0" dirty="0"/>
              <a:t> vaccine?  Proper storage and proper temperatures improve shelf life and efficacy.  Here are some websites to look for vaccine refrigerators and digital logging thermometers with pricing.  We have a </a:t>
            </a:r>
            <a:r>
              <a:rPr lang="en-US" sz="2400" baseline="0" dirty="0" err="1"/>
              <a:t>Zostavax</a:t>
            </a:r>
            <a:r>
              <a:rPr lang="en-US" sz="2400" baseline="0" dirty="0"/>
              <a:t> freezer and a separate vaccine refrigerator for all other vaccines plus a small refrigerator at the two nurses stations for the daily allotment of each nurses vaccine.  The nurses “check-out” their vaccines at the beginning of each day.  Larger practices could use a Pyxis system.  We prefer the old fashioned way.</a:t>
            </a:r>
            <a:endParaRPr lang="en-US" sz="24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20</a:t>
            </a:fld>
            <a:endParaRPr lang="en-US"/>
          </a:p>
        </p:txBody>
      </p:sp>
    </p:spTree>
    <p:extLst>
      <p:ext uri="{BB962C8B-B14F-4D97-AF65-F5344CB8AC3E}">
        <p14:creationId xmlns:p14="http://schemas.microsoft.com/office/powerpoint/2010/main" val="2188264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21</a:t>
            </a:fld>
            <a:endParaRPr lang="en-US"/>
          </a:p>
        </p:txBody>
      </p:sp>
    </p:spTree>
    <p:extLst>
      <p:ext uri="{BB962C8B-B14F-4D97-AF65-F5344CB8AC3E}">
        <p14:creationId xmlns:p14="http://schemas.microsoft.com/office/powerpoint/2010/main" val="2701681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Basics of Coding for the Vaccine.  On your insurance claim you will also need the NDC number for the vaccine which is also included in your take-home or you can simply obtain it from the packing information you receive with your vaccine.  Maranda keeps this up to date and transmits that information to your billing people.</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22</a:t>
            </a:fld>
            <a:endParaRPr lang="en-US"/>
          </a:p>
        </p:txBody>
      </p:sp>
    </p:spTree>
    <p:extLst>
      <p:ext uri="{BB962C8B-B14F-4D97-AF65-F5344CB8AC3E}">
        <p14:creationId xmlns:p14="http://schemas.microsoft.com/office/powerpoint/2010/main" val="30731964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 Vaccination is actually a perfect starting point for those who are</a:t>
            </a:r>
            <a:r>
              <a:rPr lang="en-US" sz="2800" baseline="0" dirty="0"/>
              <a:t> not familiar with Quality Improvement.  </a:t>
            </a:r>
            <a:r>
              <a:rPr lang="en-US" sz="2800" dirty="0"/>
              <a:t>First, set your aim or goal.  I suggest something simple, such as a 10% improvement</a:t>
            </a:r>
            <a:r>
              <a:rPr lang="en-US" sz="2800" baseline="0" dirty="0"/>
              <a:t> in vaccination rates for a single vaccination and don’t choose a seasonal one such as influenza.  My prediction is that within a month or two you will easily expand this to all adult vaccinations.</a:t>
            </a:r>
            <a:endParaRPr lang="en-US" sz="28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23</a:t>
            </a:fld>
            <a:endParaRPr lang="en-US"/>
          </a:p>
        </p:txBody>
      </p:sp>
    </p:spTree>
    <p:extLst>
      <p:ext uri="{BB962C8B-B14F-4D97-AF65-F5344CB8AC3E}">
        <p14:creationId xmlns:p14="http://schemas.microsoft.com/office/powerpoint/2010/main" val="586337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Set a plan for a modest number of days to collect data, say two weeks worth</a:t>
            </a:r>
            <a:r>
              <a:rPr lang="en-US" sz="2800"/>
              <a:t>.  </a:t>
            </a:r>
            <a:r>
              <a:rPr lang="en-US" sz="2800" baseline="0"/>
              <a:t> </a:t>
            </a:r>
            <a:r>
              <a:rPr lang="en-US" sz="2800" baseline="0" dirty="0"/>
              <a:t>Many methods available but this is how we do it.</a:t>
            </a:r>
            <a:endParaRPr lang="en-US" sz="28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24</a:t>
            </a:fld>
            <a:endParaRPr lang="en-US"/>
          </a:p>
        </p:txBody>
      </p:sp>
    </p:spTree>
    <p:extLst>
      <p:ext uri="{BB962C8B-B14F-4D97-AF65-F5344CB8AC3E}">
        <p14:creationId xmlns:p14="http://schemas.microsoft.com/office/powerpoint/2010/main" val="16556600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25</a:t>
            </a:fld>
            <a:endParaRPr lang="en-US"/>
          </a:p>
        </p:txBody>
      </p:sp>
    </p:spTree>
    <p:extLst>
      <p:ext uri="{BB962C8B-B14F-4D97-AF65-F5344CB8AC3E}">
        <p14:creationId xmlns:p14="http://schemas.microsoft.com/office/powerpoint/2010/main" val="7290019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We use them for everything but </a:t>
            </a:r>
            <a:r>
              <a:rPr lang="en-US" sz="3200" dirty="0" err="1"/>
              <a:t>Zostavax</a:t>
            </a:r>
            <a:r>
              <a:rPr lang="en-US" sz="3200" dirty="0"/>
              <a:t>.  Now you have them.  You can use them to empower your nurses.</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26</a:t>
            </a:fld>
            <a:endParaRPr lang="en-US"/>
          </a:p>
        </p:txBody>
      </p:sp>
    </p:spTree>
    <p:extLst>
      <p:ext uri="{BB962C8B-B14F-4D97-AF65-F5344CB8AC3E}">
        <p14:creationId xmlns:p14="http://schemas.microsoft.com/office/powerpoint/2010/main" val="16531217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CVO:   Friday afternoons to educate and to explore.  Welcome break from clinical duties and fun.  Teach your nurses and others what to do so you can hand these duties off to them.  Plan to make your</a:t>
            </a:r>
            <a:r>
              <a:rPr lang="en-US" sz="2800" baseline="0" dirty="0"/>
              <a:t> nurses and others your Chief Vaccinating Officers  (CVO’s)</a:t>
            </a:r>
            <a:endParaRPr lang="en-US" sz="28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27</a:t>
            </a:fld>
            <a:endParaRPr lang="en-US"/>
          </a:p>
        </p:txBody>
      </p:sp>
    </p:spTree>
    <p:extLst>
      <p:ext uri="{BB962C8B-B14F-4D97-AF65-F5344CB8AC3E}">
        <p14:creationId xmlns:p14="http://schemas.microsoft.com/office/powerpoint/2010/main" val="1106980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err="1"/>
              <a:t>Medconcert</a:t>
            </a:r>
            <a:r>
              <a:rPr lang="en-US" sz="3600" dirty="0"/>
              <a:t> has a nice tool for this.  Part of this can be done simultaneously by your practice administrator.  The payments and billed parts.</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28</a:t>
            </a:fld>
            <a:endParaRPr lang="en-US"/>
          </a:p>
        </p:txBody>
      </p:sp>
    </p:spTree>
    <p:extLst>
      <p:ext uri="{BB962C8B-B14F-4D97-AF65-F5344CB8AC3E}">
        <p14:creationId xmlns:p14="http://schemas.microsoft.com/office/powerpoint/2010/main" val="507330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29</a:t>
            </a:fld>
            <a:endParaRPr lang="en-US"/>
          </a:p>
        </p:txBody>
      </p:sp>
    </p:spTree>
    <p:extLst>
      <p:ext uri="{BB962C8B-B14F-4D97-AF65-F5344CB8AC3E}">
        <p14:creationId xmlns:p14="http://schemas.microsoft.com/office/powerpoint/2010/main" val="2425549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These have been and remain my interests. On January 1</a:t>
            </a:r>
            <a:r>
              <a:rPr lang="en-US" sz="3200" baseline="30000" dirty="0"/>
              <a:t>st</a:t>
            </a:r>
            <a:r>
              <a:rPr lang="en-US" sz="3200" dirty="0"/>
              <a:t>, I became an amateur, which the dictionary defines as a person who engages in a study, sport, or other activity for pleasure rather than for financial benefit or professional reasons.</a:t>
            </a:r>
          </a:p>
          <a:p>
            <a:endParaRPr lang="en-US" sz="44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3</a:t>
            </a:fld>
            <a:endParaRPr lang="en-US"/>
          </a:p>
        </p:txBody>
      </p:sp>
    </p:spTree>
    <p:extLst>
      <p:ext uri="{BB962C8B-B14F-4D97-AF65-F5344CB8AC3E}">
        <p14:creationId xmlns:p14="http://schemas.microsoft.com/office/powerpoint/2010/main" val="36105581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30</a:t>
            </a:fld>
            <a:endParaRPr lang="en-US"/>
          </a:p>
        </p:txBody>
      </p:sp>
    </p:spTree>
    <p:extLst>
      <p:ext uri="{BB962C8B-B14F-4D97-AF65-F5344CB8AC3E}">
        <p14:creationId xmlns:p14="http://schemas.microsoft.com/office/powerpoint/2010/main" val="31254008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Special Cases of </a:t>
            </a:r>
            <a:r>
              <a:rPr lang="en-US" sz="2400" dirty="0" err="1"/>
              <a:t>Zostavax</a:t>
            </a:r>
            <a:r>
              <a:rPr lang="en-US" sz="2400" dirty="0"/>
              <a:t> and </a:t>
            </a:r>
            <a:r>
              <a:rPr lang="en-US" sz="2400" dirty="0" err="1"/>
              <a:t>tdap</a:t>
            </a:r>
            <a:r>
              <a:rPr lang="en-US" sz="2400" dirty="0"/>
              <a:t> for Medicare since these are Part D Drugs.  You have to adjudicate the claim in the office before you give it to ascertain and</a:t>
            </a:r>
            <a:r>
              <a:rPr lang="en-US" sz="2400" baseline="0" dirty="0"/>
              <a:t> collect copay and confirm that their particular Part D plan will pay for these two vaccinations.  I will show you how in small group sessions.  </a:t>
            </a:r>
            <a:r>
              <a:rPr lang="en-US" sz="2400" baseline="0" dirty="0" err="1"/>
              <a:t>TransactRx</a:t>
            </a:r>
            <a:r>
              <a:rPr lang="en-US" sz="2400" baseline="0" dirty="0"/>
              <a:t> is a Part D adjudication website:   www://TransactRx.com</a:t>
            </a:r>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31</a:t>
            </a:fld>
            <a:endParaRPr lang="en-US"/>
          </a:p>
        </p:txBody>
      </p:sp>
    </p:spTree>
    <p:extLst>
      <p:ext uri="{BB962C8B-B14F-4D97-AF65-F5344CB8AC3E}">
        <p14:creationId xmlns:p14="http://schemas.microsoft.com/office/powerpoint/2010/main" val="30325102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You are Champions.  A Champion is a person who fights or argues for a cause, or on behalf of someone else.  You are doing  both, and that is why you can call yourselves Champions. Champions also have a </a:t>
            </a:r>
            <a:r>
              <a:rPr lang="en-US" sz="2000"/>
              <a:t>winning attitude.    </a:t>
            </a:r>
            <a:r>
              <a:rPr lang="en-US" sz="2000" dirty="0"/>
              <a:t>Have a plan, work your plan, allow for and plan for contingencies.</a:t>
            </a:r>
            <a:r>
              <a:rPr lang="en-US" sz="2000" baseline="0" dirty="0"/>
              <a:t>   Put another way, we want you to go home this afternoon</a:t>
            </a:r>
            <a:r>
              <a:rPr lang="en-US" sz="2000" dirty="0"/>
              <a:t> and when you hit the clinic tomorrow, have these three things in mind.  This is your Mantra.  Know your specific goal, plan the timeline and intermediate steps, and when you hit the inevitable roadblocks, seek aggressively to remove them.  </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32</a:t>
            </a:fld>
            <a:endParaRPr lang="en-US"/>
          </a:p>
        </p:txBody>
      </p:sp>
    </p:spTree>
    <p:extLst>
      <p:ext uri="{BB962C8B-B14F-4D97-AF65-F5344CB8AC3E}">
        <p14:creationId xmlns:p14="http://schemas.microsoft.com/office/powerpoint/2010/main" val="262068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33</a:t>
            </a:fld>
            <a:endParaRPr lang="en-US"/>
          </a:p>
        </p:txBody>
      </p:sp>
    </p:spTree>
    <p:extLst>
      <p:ext uri="{BB962C8B-B14F-4D97-AF65-F5344CB8AC3E}">
        <p14:creationId xmlns:p14="http://schemas.microsoft.com/office/powerpoint/2010/main" val="36652741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5400" dirty="0"/>
              <a:t>Remember,</a:t>
            </a:r>
            <a:r>
              <a:rPr lang="en-US" sz="5400" baseline="0" dirty="0"/>
              <a:t> Confidence !</a:t>
            </a:r>
            <a:endParaRPr lang="en-US" sz="54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34</a:t>
            </a:fld>
            <a:endParaRPr lang="en-US"/>
          </a:p>
        </p:txBody>
      </p:sp>
    </p:spTree>
    <p:extLst>
      <p:ext uri="{BB962C8B-B14F-4D97-AF65-F5344CB8AC3E}">
        <p14:creationId xmlns:p14="http://schemas.microsoft.com/office/powerpoint/2010/main" val="21188124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your business model.</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35</a:t>
            </a:fld>
            <a:endParaRPr lang="en-US"/>
          </a:p>
        </p:txBody>
      </p:sp>
    </p:spTree>
    <p:extLst>
      <p:ext uri="{BB962C8B-B14F-4D97-AF65-F5344CB8AC3E}">
        <p14:creationId xmlns:p14="http://schemas.microsoft.com/office/powerpoint/2010/main" val="25023932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Fun Exercise.  </a:t>
            </a:r>
            <a:r>
              <a:rPr lang="en-US"/>
              <a:t>Try it.</a:t>
            </a:r>
            <a:endParaRPr lang="en-US"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36</a:t>
            </a:fld>
            <a:endParaRPr lang="en-US"/>
          </a:p>
        </p:txBody>
      </p:sp>
    </p:spTree>
    <p:extLst>
      <p:ext uri="{BB962C8B-B14F-4D97-AF65-F5344CB8AC3E}">
        <p14:creationId xmlns:p14="http://schemas.microsoft.com/office/powerpoint/2010/main" val="3488612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aseline="0" dirty="0"/>
              <a:t>Let’s summarize Friday and Saturday.  This weekend has been about recognizing, addressing and removing or lowering barriers.  </a:t>
            </a:r>
            <a:r>
              <a:rPr lang="en-US" sz="2000" dirty="0"/>
              <a:t>I have listened carefully to your comments and this is what I have heard.   </a:t>
            </a:r>
            <a:r>
              <a:rPr lang="en-US" sz="2000" baseline="0" dirty="0"/>
              <a:t>  </a:t>
            </a:r>
            <a:endParaRPr lang="en-US" sz="2000" dirty="0"/>
          </a:p>
          <a:p>
            <a:r>
              <a:rPr lang="en-US" sz="2000" dirty="0"/>
              <a:t>	</a:t>
            </a:r>
            <a:endParaRPr lang="en-US" sz="2000" baseline="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4</a:t>
            </a:fld>
            <a:endParaRPr lang="en-US"/>
          </a:p>
        </p:txBody>
      </p:sp>
    </p:spTree>
    <p:extLst>
      <p:ext uri="{BB962C8B-B14F-4D97-AF65-F5344CB8AC3E}">
        <p14:creationId xmlns:p14="http://schemas.microsoft.com/office/powerpoint/2010/main" val="1504031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411480"/>
            <a:ext cx="4657725" cy="3459480"/>
          </a:xfrm>
        </p:spPr>
      </p:sp>
      <p:sp>
        <p:nvSpPr>
          <p:cNvPr id="3" name="Notes Placeholder 2"/>
          <p:cNvSpPr>
            <a:spLocks noGrp="1"/>
          </p:cNvSpPr>
          <p:nvPr>
            <p:ph type="body" idx="1"/>
          </p:nvPr>
        </p:nvSpPr>
        <p:spPr>
          <a:xfrm>
            <a:off x="702628" y="3870960"/>
            <a:ext cx="5621020" cy="5257800"/>
          </a:xfrm>
        </p:spPr>
        <p:txBody>
          <a:bodyPr/>
          <a:lstStyle/>
          <a:p>
            <a:r>
              <a:rPr lang="en-US" sz="2000" baseline="0" dirty="0"/>
              <a:t>These</a:t>
            </a:r>
            <a:r>
              <a:rPr lang="en-US" sz="2000" dirty="0"/>
              <a:t> last two are examples of what Stephen Hawking has called in physics “model dependent realism”.  Marie and Bob have reminded us that belief trumps data.  Our </a:t>
            </a:r>
            <a:r>
              <a:rPr lang="en-US" sz="2000" dirty="0" err="1"/>
              <a:t>Tuskeegee</a:t>
            </a:r>
            <a:r>
              <a:rPr lang="en-US" sz="2000" dirty="0"/>
              <a:t> betrayal lives still.  Personal Experience forms belief.  True of patients.  Also true of physicians.  </a:t>
            </a:r>
            <a:r>
              <a:rPr lang="en-US" sz="2000" baseline="0" dirty="0"/>
              <a:t>Jason and I this morning are tasked with addressing the financial elephant in the room.  So what have we learned so far?   Walgreens is doing very nicely, and payment for vaccine administration fees has come a long way.   While </a:t>
            </a:r>
            <a:r>
              <a:rPr lang="en-US" sz="2000" dirty="0"/>
              <a:t>dutifully</a:t>
            </a:r>
            <a:r>
              <a:rPr lang="en-US" sz="2000" baseline="0" dirty="0"/>
              <a:t> reminded  that “belief trumps data”, Jason and I are stubbornly going to present some data anyway.   </a:t>
            </a:r>
            <a:endParaRPr lang="en-US" sz="2000" dirty="0"/>
          </a:p>
          <a:p>
            <a:r>
              <a:rPr lang="en-US" sz="2000" dirty="0"/>
              <a:t>	</a:t>
            </a:r>
            <a:endParaRPr lang="en-US" sz="2000" baseline="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5</a:t>
            </a:fld>
            <a:endParaRPr lang="en-US" dirty="0"/>
          </a:p>
        </p:txBody>
      </p:sp>
    </p:spTree>
    <p:extLst>
      <p:ext uri="{BB962C8B-B14F-4D97-AF65-F5344CB8AC3E}">
        <p14:creationId xmlns:p14="http://schemas.microsoft.com/office/powerpoint/2010/main" val="2813709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baseline="0" dirty="0"/>
              <a:t>In the next twenty minutes I am going to try to convince you that 1 plus 1 =2.  Except when it doesn’t.  </a:t>
            </a:r>
            <a:endParaRPr lang="en-US" sz="2800" dirty="0"/>
          </a:p>
          <a:p>
            <a:r>
              <a:rPr lang="en-US" sz="2800" baseline="0" dirty="0"/>
              <a:t>Our starting point for our work this</a:t>
            </a:r>
            <a:r>
              <a:rPr lang="en-US" sz="2800" dirty="0"/>
              <a:t> morning is what we have learned about vaccine administration fees</a:t>
            </a:r>
            <a:r>
              <a:rPr lang="en-US" sz="2800" baseline="0" dirty="0"/>
              <a:t>.</a:t>
            </a:r>
          </a:p>
          <a:p>
            <a:endParaRPr lang="en-US" sz="2800" dirty="0"/>
          </a:p>
          <a:p>
            <a:r>
              <a:rPr lang="en-US" sz="2800" dirty="0"/>
              <a:t>Common Sense:  Vaccine Administration Should be profitable</a:t>
            </a:r>
            <a:r>
              <a:rPr lang="en-US" sz="2800" baseline="0" dirty="0"/>
              <a:t>  </a:t>
            </a:r>
            <a:endParaRPr lang="en-US" sz="2800"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6</a:t>
            </a:fld>
            <a:endParaRPr lang="en-US"/>
          </a:p>
        </p:txBody>
      </p:sp>
    </p:spTree>
    <p:extLst>
      <p:ext uri="{BB962C8B-B14F-4D97-AF65-F5344CB8AC3E}">
        <p14:creationId xmlns:p14="http://schemas.microsoft.com/office/powerpoint/2010/main" val="902033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70268" y="4422760"/>
            <a:ext cx="5621020" cy="4660280"/>
          </a:xfrm>
        </p:spPr>
        <p:txBody>
          <a:bodyPr/>
          <a:lstStyle/>
          <a:p>
            <a:endParaRPr lang="en-US" baseline="0" dirty="0"/>
          </a:p>
          <a:p>
            <a:r>
              <a:rPr lang="en-US" sz="2000" dirty="0"/>
              <a:t>Here are </a:t>
            </a:r>
            <a:r>
              <a:rPr lang="en-US" sz="2000" baseline="0" dirty="0"/>
              <a:t> the cliff notes version of Traditional Medicare profitability.   This is actual</a:t>
            </a:r>
            <a:r>
              <a:rPr lang="en-US" sz="2000" dirty="0"/>
              <a:t> data from my practice an others from 2014 and 2015.</a:t>
            </a:r>
            <a:endParaRPr lang="en-US" sz="2000" baseline="0" dirty="0"/>
          </a:p>
          <a:p>
            <a:r>
              <a:rPr lang="en-US" sz="2000" baseline="0" dirty="0"/>
              <a:t>		</a:t>
            </a:r>
            <a:r>
              <a:rPr lang="en-US" sz="2000" b="1" baseline="0" dirty="0"/>
              <a:t>PCV:</a:t>
            </a:r>
            <a:r>
              <a:rPr lang="en-US" sz="2000" dirty="0"/>
              <a:t>     Medicare</a:t>
            </a:r>
            <a:r>
              <a:rPr lang="en-US" sz="2000" baseline="0" dirty="0"/>
              <a:t> pays you for your cost of vaccine plus a small handling fee of about 13% or $18.25 </a:t>
            </a:r>
          </a:p>
          <a:p>
            <a:r>
              <a:rPr lang="en-US" sz="2000" baseline="0" dirty="0"/>
              <a:t>		</a:t>
            </a:r>
            <a:r>
              <a:rPr lang="en-US" sz="2000" b="1" dirty="0" err="1"/>
              <a:t>Zostavax</a:t>
            </a:r>
            <a:r>
              <a:rPr lang="en-US" sz="2000" b="1" dirty="0"/>
              <a:t>:</a:t>
            </a:r>
            <a:r>
              <a:rPr lang="en-US" sz="2000" dirty="0"/>
              <a:t>  </a:t>
            </a:r>
            <a:r>
              <a:rPr lang="en-US" sz="2000" baseline="0" dirty="0"/>
              <a:t>plus a small handling fee of about 15% or $24.96 </a:t>
            </a:r>
          </a:p>
          <a:p>
            <a:r>
              <a:rPr lang="en-US" sz="2000" baseline="0" dirty="0"/>
              <a:t>		</a:t>
            </a:r>
            <a:r>
              <a:rPr lang="en-US" sz="2000" b="1" dirty="0"/>
              <a:t>PPS-23:  </a:t>
            </a:r>
            <a:r>
              <a:rPr lang="en-US" sz="2000" baseline="0" dirty="0"/>
              <a:t>plus a small handling fee of about 17% or $11.31 </a:t>
            </a:r>
          </a:p>
          <a:p>
            <a:r>
              <a:rPr lang="en-US" sz="2000" baseline="0" dirty="0"/>
              <a:t>		</a:t>
            </a:r>
            <a:r>
              <a:rPr lang="en-US" sz="2000" b="1" baseline="0" dirty="0"/>
              <a:t>Influenza:</a:t>
            </a:r>
            <a:r>
              <a:rPr lang="en-US" sz="2000" dirty="0"/>
              <a:t>  </a:t>
            </a:r>
            <a:r>
              <a:rPr lang="en-US" sz="2000" baseline="0" dirty="0"/>
              <a:t>plus a small handling fee of about $6 for influenza  </a:t>
            </a:r>
            <a:endParaRPr lang="en-US" sz="2000" dirty="0"/>
          </a:p>
          <a:p>
            <a:endParaRPr lang="en-US" dirty="0"/>
          </a:p>
        </p:txBody>
      </p:sp>
      <p:sp>
        <p:nvSpPr>
          <p:cNvPr id="4" name="Slide Number Placeholder 3"/>
          <p:cNvSpPr>
            <a:spLocks noGrp="1"/>
          </p:cNvSpPr>
          <p:nvPr>
            <p:ph type="sldNum" sz="quarter" idx="10"/>
          </p:nvPr>
        </p:nvSpPr>
        <p:spPr/>
        <p:txBody>
          <a:bodyPr/>
          <a:lstStyle/>
          <a:p>
            <a:fld id="{98F3FD63-DAEA-4596-939E-80CF4A6DE2C2}" type="slidenum">
              <a:rPr lang="en-US" smtClean="0"/>
              <a:t>7</a:t>
            </a:fld>
            <a:endParaRPr lang="en-US"/>
          </a:p>
        </p:txBody>
      </p:sp>
    </p:spTree>
    <p:extLst>
      <p:ext uri="{BB962C8B-B14F-4D97-AF65-F5344CB8AC3E}">
        <p14:creationId xmlns:p14="http://schemas.microsoft.com/office/powerpoint/2010/main" val="11760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0" dirty="0"/>
              <a:t>Audience Participation.  Please repeat after me.</a:t>
            </a:r>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8</a:t>
            </a:fld>
            <a:endParaRPr lang="en-US"/>
          </a:p>
        </p:txBody>
      </p:sp>
    </p:spTree>
    <p:extLst>
      <p:ext uri="{BB962C8B-B14F-4D97-AF65-F5344CB8AC3E}">
        <p14:creationId xmlns:p14="http://schemas.microsoft.com/office/powerpoint/2010/main" val="3153162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Cliff Notes for an Average Commercial Carrier in Alabama.  Each commercial insurer will pay differently and this is updated yearly so you have to keep up. </a:t>
            </a:r>
          </a:p>
          <a:p>
            <a:r>
              <a:rPr lang="en-US" sz="3200" dirty="0"/>
              <a:t> </a:t>
            </a:r>
            <a:r>
              <a:rPr lang="en-US" sz="3200" baseline="0" dirty="0"/>
              <a:t> </a:t>
            </a:r>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98F3FD63-DAEA-4596-939E-80CF4A6DE2C2}" type="slidenum">
              <a:rPr lang="en-US" smtClean="0"/>
              <a:t>9</a:t>
            </a:fld>
            <a:endParaRPr lang="en-US"/>
          </a:p>
        </p:txBody>
      </p:sp>
    </p:spTree>
    <p:extLst>
      <p:ext uri="{BB962C8B-B14F-4D97-AF65-F5344CB8AC3E}">
        <p14:creationId xmlns:p14="http://schemas.microsoft.com/office/powerpoint/2010/main" val="15510817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60605B"/>
        </a:solidFill>
        <a:effectLst/>
      </p:bgPr>
    </p:bg>
    <p:spTree>
      <p:nvGrpSpPr>
        <p:cNvPr id="1" name=""/>
        <p:cNvGrpSpPr/>
        <p:nvPr/>
      </p:nvGrpSpPr>
      <p:grpSpPr>
        <a:xfrm>
          <a:off x="0" y="0"/>
          <a:ext cx="0" cy="0"/>
          <a:chOff x="0" y="0"/>
          <a:chExt cx="0" cy="0"/>
        </a:xfrm>
      </p:grpSpPr>
      <p:sp>
        <p:nvSpPr>
          <p:cNvPr id="15" name="Rectangle 14"/>
          <p:cNvSpPr/>
          <p:nvPr userDrawn="1"/>
        </p:nvSpPr>
        <p:spPr>
          <a:xfrm>
            <a:off x="1747839" y="6025339"/>
            <a:ext cx="7396162" cy="870762"/>
          </a:xfrm>
          <a:prstGeom prst="rect">
            <a:avLst/>
          </a:prstGeom>
          <a:solidFill>
            <a:srgbClr val="2EB13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rgbClr val="6E2A8E"/>
              </a:solidFill>
            </a:endParaRPr>
          </a:p>
        </p:txBody>
      </p:sp>
      <p:sp>
        <p:nvSpPr>
          <p:cNvPr id="18" name="Rectangle 16"/>
          <p:cNvSpPr>
            <a:spLocks noChangeArrowheads="1"/>
          </p:cNvSpPr>
          <p:nvPr userDrawn="1"/>
        </p:nvSpPr>
        <p:spPr bwMode="auto">
          <a:xfrm>
            <a:off x="8482013" y="6408738"/>
            <a:ext cx="3667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fld id="{823A2F2B-3917-4B73-A767-975CB851FCCB}" type="slidenum">
              <a:rPr lang="en-US" altLang="en-US" sz="1200" b="1">
                <a:solidFill>
                  <a:schemeClr val="tx1"/>
                </a:solidFill>
                <a:latin typeface="Calibri" pitchFamily="34" charset="0"/>
                <a:ea typeface="Calibri" pitchFamily="34" charset="0"/>
                <a:cs typeface="Calibri" pitchFamily="34" charset="0"/>
              </a:rPr>
              <a:pPr/>
              <a:t>‹#›</a:t>
            </a:fld>
            <a:endParaRPr lang="en-US" altLang="en-US" sz="1200" dirty="0">
              <a:solidFill>
                <a:schemeClr val="tx1"/>
              </a:solidFill>
              <a:latin typeface="Calibri" pitchFamily="34" charset="0"/>
              <a:ea typeface="Calibri" pitchFamily="34" charset="0"/>
              <a:cs typeface="Calibri" pitchFamily="34" charset="0"/>
            </a:endParaRPr>
          </a:p>
        </p:txBody>
      </p:sp>
      <p:sp>
        <p:nvSpPr>
          <p:cNvPr id="6" name="Rectangle 5"/>
          <p:cNvSpPr/>
          <p:nvPr/>
        </p:nvSpPr>
        <p:spPr bwMode="white">
          <a:xfrm>
            <a:off x="0" y="17463"/>
            <a:ext cx="9144000" cy="244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0"/>
            <a:ext cx="9144000" cy="20955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3" name="Straight Connector 12"/>
          <p:cNvCxnSpPr/>
          <p:nvPr/>
        </p:nvCxnSpPr>
        <p:spPr>
          <a:xfrm>
            <a:off x="0" y="234950"/>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sp>
        <p:nvSpPr>
          <p:cNvPr id="8" name="Title 7"/>
          <p:cNvSpPr>
            <a:spLocks noGrp="1"/>
          </p:cNvSpPr>
          <p:nvPr>
            <p:ph type="ctrTitle"/>
          </p:nvPr>
        </p:nvSpPr>
        <p:spPr>
          <a:xfrm>
            <a:off x="657687" y="1233973"/>
            <a:ext cx="6828800" cy="1828800"/>
          </a:xfrm>
        </p:spPr>
        <p:txBody>
          <a:bodyPr anchor="b"/>
          <a:lstStyle>
            <a:lvl1pPr>
              <a:defRPr b="1" i="0" cap="none" baseline="0">
                <a:solidFill>
                  <a:schemeClr val="tx1"/>
                </a:solidFill>
              </a:defRPr>
            </a:lvl1pPr>
          </a:lstStyle>
          <a:p>
            <a:r>
              <a:rPr lang="en-US"/>
              <a:t>Click to edit Master title style</a:t>
            </a:r>
            <a:endParaRPr lang="en-US" dirty="0"/>
          </a:p>
        </p:txBody>
      </p:sp>
      <p:sp>
        <p:nvSpPr>
          <p:cNvPr id="3" name="Rectangle 2"/>
          <p:cNvSpPr/>
          <p:nvPr userDrawn="1"/>
        </p:nvSpPr>
        <p:spPr>
          <a:xfrm>
            <a:off x="0" y="6025339"/>
            <a:ext cx="1747838" cy="870762"/>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0" y="6025339"/>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1747838" y="6025338"/>
            <a:ext cx="1" cy="870763"/>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sp>
        <p:nvSpPr>
          <p:cNvPr id="24" name="Subtitle 2"/>
          <p:cNvSpPr>
            <a:spLocks noGrp="1"/>
          </p:cNvSpPr>
          <p:nvPr>
            <p:ph type="subTitle" idx="1"/>
          </p:nvPr>
        </p:nvSpPr>
        <p:spPr>
          <a:xfrm>
            <a:off x="1866668" y="6145269"/>
            <a:ext cx="5831114" cy="592798"/>
          </a:xfrm>
        </p:spPr>
        <p:txBody>
          <a:bodyPr/>
          <a:lstStyle>
            <a:lvl1pPr marL="0" indent="0">
              <a:buFontTx/>
              <a:buNone/>
              <a:defRPr/>
            </a:lvl1pPr>
          </a:lstStyle>
          <a:p>
            <a:r>
              <a:rPr lang="en-US" altLang="en-US"/>
              <a:t>Click to edit Master subtitle style</a:t>
            </a:r>
            <a:endParaRPr lang="en-US" altLang="en-US"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8119" y="6282332"/>
            <a:ext cx="1461680" cy="347148"/>
          </a:xfrm>
          <a:prstGeom prst="rect">
            <a:avLst/>
          </a:prstGeom>
        </p:spPr>
      </p:pic>
    </p:spTree>
    <p:extLst>
      <p:ext uri="{BB962C8B-B14F-4D97-AF65-F5344CB8AC3E}">
        <p14:creationId xmlns:p14="http://schemas.microsoft.com/office/powerpoint/2010/main" val="316098905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609600" y="228600"/>
            <a:ext cx="8153400" cy="990600"/>
          </a:xfrm>
          <a:prstGeom prst="rect">
            <a:avLst/>
          </a:prstGeom>
        </p:spPr>
        <p:txBody>
          <a:bodyPr>
            <a:normAutofit/>
          </a:bodyPr>
          <a:lstStyle>
            <a:lvl1pPr>
              <a:defRPr>
                <a:solidFill>
                  <a:srgbClr val="007C66"/>
                </a:solidFill>
              </a:defRPr>
            </a:lvl1pPr>
          </a:lstStyle>
          <a:p>
            <a:r>
              <a:rPr lang="en-US"/>
              <a:t>Click to edit Master title style</a:t>
            </a:r>
            <a:endParaRPr lang="en-US" dirty="0"/>
          </a:p>
        </p:txBody>
      </p:sp>
      <p:sp>
        <p:nvSpPr>
          <p:cNvPr id="8" name="Content Placeholder 8"/>
          <p:cNvSpPr>
            <a:spLocks noGrp="1"/>
          </p:cNvSpPr>
          <p:nvPr>
            <p:ph sz="quarter" idx="1"/>
          </p:nvPr>
        </p:nvSpPr>
        <p:spPr>
          <a:xfrm>
            <a:off x="606153" y="1589567"/>
            <a:ext cx="8159002" cy="4175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9"/>
          <p:cNvSpPr>
            <a:spLocks noGrp="1"/>
          </p:cNvSpPr>
          <p:nvPr>
            <p:ph type="sldNum" sz="quarter" idx="10"/>
          </p:nvPr>
        </p:nvSpPr>
        <p:spPr>
          <a:xfrm>
            <a:off x="0" y="1271588"/>
            <a:ext cx="508000" cy="234950"/>
          </a:xfrm>
        </p:spPr>
        <p:txBody>
          <a:bodyPr rtlCol="0"/>
          <a:lstStyle>
            <a:lvl1pPr>
              <a:defRPr/>
            </a:lvl1pPr>
          </a:lstStyle>
          <a:p>
            <a:pPr>
              <a:defRPr/>
            </a:pPr>
            <a:fld id="{8C386E42-F1FD-4ACB-BAFE-2EA01340BF34}" type="slidenum">
              <a:rPr lang="en-US"/>
              <a:pPr>
                <a:defRPr/>
              </a:pPr>
              <a:t>‹#›</a:t>
            </a:fld>
            <a:endParaRPr lang="en-US" dirty="0"/>
          </a:p>
        </p:txBody>
      </p:sp>
      <p:pic>
        <p:nvPicPr>
          <p:cNvPr id="6" name="Picture 5"/>
          <p:cNvPicPr>
            <a:picLocks noChangeAspect="1"/>
          </p:cNvPicPr>
          <p:nvPr userDrawn="1"/>
        </p:nvPicPr>
        <p:blipFill rotWithShape="1">
          <a:blip r:embed="rId2"/>
          <a:srcRect t="5278"/>
          <a:stretch/>
        </p:blipFill>
        <p:spPr>
          <a:xfrm>
            <a:off x="8071649" y="143460"/>
            <a:ext cx="968217" cy="1026879"/>
          </a:xfrm>
          <a:prstGeom prst="rect">
            <a:avLst/>
          </a:prstGeom>
        </p:spPr>
      </p:pic>
    </p:spTree>
    <p:extLst>
      <p:ext uri="{BB962C8B-B14F-4D97-AF65-F5344CB8AC3E}">
        <p14:creationId xmlns:p14="http://schemas.microsoft.com/office/powerpoint/2010/main" val="29131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3A19CAAE-F962-4BBF-AA73-E5698E57AD56}" type="slidenum">
              <a:rPr lang="en-US"/>
              <a:pPr>
                <a:defRPr/>
              </a:pPr>
              <a:t>‹#›</a:t>
            </a:fld>
            <a:endParaRPr lang="en-US" dirty="0"/>
          </a:p>
        </p:txBody>
      </p:sp>
    </p:spTree>
    <p:extLst>
      <p:ext uri="{BB962C8B-B14F-4D97-AF65-F5344CB8AC3E}">
        <p14:creationId xmlns:p14="http://schemas.microsoft.com/office/powerpoint/2010/main" val="60331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
          </p:nvPr>
        </p:nvSpPr>
        <p:spPr>
          <a:xfrm>
            <a:off x="609600" y="1589567"/>
            <a:ext cx="3886200" cy="4175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
          </p:nvPr>
        </p:nvSpPr>
        <p:spPr>
          <a:xfrm>
            <a:off x="4844901" y="1589567"/>
            <a:ext cx="3886200" cy="41533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9"/>
          <p:cNvSpPr>
            <a:spLocks noGrp="1"/>
          </p:cNvSpPr>
          <p:nvPr>
            <p:ph type="sldNum" sz="quarter" idx="10"/>
          </p:nvPr>
        </p:nvSpPr>
        <p:spPr/>
        <p:txBody>
          <a:bodyPr rtlCol="0"/>
          <a:lstStyle>
            <a:lvl1pPr>
              <a:defRPr/>
            </a:lvl1pPr>
          </a:lstStyle>
          <a:p>
            <a:pPr>
              <a:defRPr/>
            </a:pPr>
            <a:fld id="{D6C4FE13-D3A9-420C-B6A9-D1AE299F4721}" type="slidenum">
              <a:rPr lang="en-US"/>
              <a:pPr>
                <a:defRPr/>
              </a:pPr>
              <a:t>‹#›</a:t>
            </a:fld>
            <a:endParaRPr lang="en-US" dirty="0"/>
          </a:p>
        </p:txBody>
      </p:sp>
    </p:spTree>
    <p:extLst>
      <p:ext uri="{BB962C8B-B14F-4D97-AF65-F5344CB8AC3E}">
        <p14:creationId xmlns:p14="http://schemas.microsoft.com/office/powerpoint/2010/main" val="267870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endParaRPr lang="en-US" dirty="0"/>
          </a:p>
        </p:txBody>
      </p:sp>
      <p:sp>
        <p:nvSpPr>
          <p:cNvPr id="11" name="Content Placeholder 10"/>
          <p:cNvSpPr>
            <a:spLocks noGrp="1"/>
          </p:cNvSpPr>
          <p:nvPr>
            <p:ph sz="quarter" idx="2"/>
          </p:nvPr>
        </p:nvSpPr>
        <p:spPr>
          <a:xfrm>
            <a:off x="609600" y="2438400"/>
            <a:ext cx="3886200" cy="33379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3044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BFBAAF"/>
          </a:solidFill>
        </p:spPr>
        <p:txBody>
          <a:bodyPr rtlCol="0" anchor="ctr"/>
          <a:lstStyle>
            <a:lvl1pPr marL="0" indent="0">
              <a:buFontTx/>
              <a:buNone/>
              <a:defRPr sz="2000" b="1">
                <a:solidFill>
                  <a:srgbClr val="000000"/>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BFBAAF"/>
          </a:solidFill>
        </p:spPr>
        <p:txBody>
          <a:bodyPr rtlCol="0" anchor="ctr"/>
          <a:lstStyle>
            <a:lvl1pPr marL="0" indent="0">
              <a:buFontTx/>
              <a:buNone/>
              <a:defRPr sz="2000" b="1">
                <a:solidFill>
                  <a:schemeClr val="tx1"/>
                </a:solidFill>
              </a:defRPr>
            </a:lvl1pPr>
          </a:lstStyle>
          <a:p>
            <a:pPr lvl="0"/>
            <a:r>
              <a:rPr lang="en-US"/>
              <a:t>Click to edit Master text styles</a:t>
            </a:r>
          </a:p>
        </p:txBody>
      </p:sp>
      <p:sp>
        <p:nvSpPr>
          <p:cNvPr id="7" name="Slide Number Placeholder 11"/>
          <p:cNvSpPr>
            <a:spLocks noGrp="1"/>
          </p:cNvSpPr>
          <p:nvPr>
            <p:ph type="sldNum" sz="quarter" idx="10"/>
          </p:nvPr>
        </p:nvSpPr>
        <p:spPr/>
        <p:txBody>
          <a:bodyPr rtlCol="0"/>
          <a:lstStyle>
            <a:lvl1pPr>
              <a:defRPr/>
            </a:lvl1pPr>
          </a:lstStyle>
          <a:p>
            <a:pPr>
              <a:defRPr/>
            </a:pPr>
            <a:fld id="{564A139B-9C2F-4C58-B4C2-2D1A7A325A39}" type="slidenum">
              <a:rPr lang="en-US"/>
              <a:pPr>
                <a:defRPr/>
              </a:pPr>
              <a:t>‹#›</a:t>
            </a:fld>
            <a:endParaRPr lang="en-US" dirty="0"/>
          </a:p>
        </p:txBody>
      </p:sp>
    </p:spTree>
    <p:extLst>
      <p:ext uri="{BB962C8B-B14F-4D97-AF65-F5344CB8AC3E}">
        <p14:creationId xmlns:p14="http://schemas.microsoft.com/office/powerpoint/2010/main" val="205396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3600" b="1"/>
            </a:lvl1pPr>
          </a:lstStyle>
          <a:p>
            <a:r>
              <a:rPr lang="en-US"/>
              <a:t>Click to edit Master title style</a:t>
            </a:r>
            <a:endParaRPr lang="en-US" dirty="0"/>
          </a:p>
        </p:txBody>
      </p:sp>
      <p:sp>
        <p:nvSpPr>
          <p:cNvPr id="3" name="Text Placeholder 2"/>
          <p:cNvSpPr>
            <a:spLocks noGrp="1"/>
          </p:cNvSpPr>
          <p:nvPr>
            <p:ph type="body" idx="2"/>
          </p:nvPr>
        </p:nvSpPr>
        <p:spPr>
          <a:xfrm>
            <a:off x="609600" y="1752600"/>
            <a:ext cx="1600200" cy="3990278"/>
          </a:xfrm>
          <a:solidFill>
            <a:srgbClr val="BFBAAF"/>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a:ln>
                  <a:noFill/>
                </a:ln>
                <a:solidFill>
                  <a:srgbClr val="000000"/>
                </a:solidFill>
                <a:latin typeface="Trebuchet MS"/>
                <a:cs typeface="Trebuchet MS"/>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39902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p:cNvSpPr>
            <a:spLocks noGrp="1"/>
          </p:cNvSpPr>
          <p:nvPr>
            <p:ph type="sldNum" sz="quarter" idx="10"/>
          </p:nvPr>
        </p:nvSpPr>
        <p:spPr/>
        <p:txBody>
          <a:bodyPr/>
          <a:lstStyle>
            <a:lvl1pPr>
              <a:defRPr smtClean="0">
                <a:solidFill>
                  <a:srgbClr val="FFFFFF"/>
                </a:solidFill>
              </a:defRPr>
            </a:lvl1pPr>
          </a:lstStyle>
          <a:p>
            <a:pPr>
              <a:defRPr/>
            </a:pPr>
            <a:fld id="{5B0280DC-E516-4875-86CC-8997A57A8F62}" type="slidenum">
              <a:rPr lang="en-US"/>
              <a:pPr>
                <a:defRPr/>
              </a:pPr>
              <a:t>‹#›</a:t>
            </a:fld>
            <a:endParaRPr lang="en-US" dirty="0"/>
          </a:p>
        </p:txBody>
      </p:sp>
    </p:spTree>
    <p:extLst>
      <p:ext uri="{BB962C8B-B14F-4D97-AF65-F5344CB8AC3E}">
        <p14:creationId xmlns:p14="http://schemas.microsoft.com/office/powerpoint/2010/main" val="91975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9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196"/>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187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         </a:t>
            </a:r>
          </a:p>
          <a:p>
            <a:pPr lvl="4"/>
            <a:r>
              <a:rPr lang="en-US" altLang="en-US"/>
              <a:t>Fifth level</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ED2D25"/>
              </a:solidFill>
            </a:endParaRPr>
          </a:p>
        </p:txBody>
      </p:sp>
      <p:sp>
        <p:nvSpPr>
          <p:cNvPr id="9" name="Rectangle 8"/>
          <p:cNvSpPr/>
          <p:nvPr/>
        </p:nvSpPr>
        <p:spPr>
          <a:xfrm>
            <a:off x="590550" y="1279525"/>
            <a:ext cx="8553450" cy="22860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F2A8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Trebuchet MS"/>
                <a:cs typeface="Trebuchet MS"/>
              </a:defRPr>
            </a:lvl1pPr>
          </a:lstStyle>
          <a:p>
            <a:pPr>
              <a:defRPr/>
            </a:pPr>
            <a:fld id="{366D08E5-931D-4AD4-ABA2-CD30C3AAA801}" type="slidenum">
              <a:rPr lang="en-US"/>
              <a:pPr>
                <a:defRPr/>
              </a:pPr>
              <a:t>‹#›</a:t>
            </a:fld>
            <a:endParaRPr lang="en-US" dirty="0"/>
          </a:p>
        </p:txBody>
      </p:sp>
      <p:sp>
        <p:nvSpPr>
          <p:cNvPr id="12" name="Rectangle 11"/>
          <p:cNvSpPr/>
          <p:nvPr/>
        </p:nvSpPr>
        <p:spPr>
          <a:xfrm>
            <a:off x="1747838" y="6025339"/>
            <a:ext cx="7396163" cy="832661"/>
          </a:xfrm>
          <a:prstGeom prst="rect">
            <a:avLst/>
          </a:prstGeom>
          <a:solidFill>
            <a:srgbClr val="2EB13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rgbClr val="6E2A8E"/>
              </a:solidFill>
            </a:endParaRPr>
          </a:p>
        </p:txBody>
      </p:sp>
      <p:cxnSp>
        <p:nvCxnSpPr>
          <p:cNvPr id="6" name="Straight Connector 5"/>
          <p:cNvCxnSpPr/>
          <p:nvPr/>
        </p:nvCxnSpPr>
        <p:spPr>
          <a:xfrm>
            <a:off x="0" y="6025338"/>
            <a:ext cx="9144000" cy="1"/>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1747838" y="6025338"/>
            <a:ext cx="0" cy="832662"/>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561975" y="1281113"/>
            <a:ext cx="0" cy="227012"/>
          </a:xfrm>
          <a:prstGeom prst="line">
            <a:avLst/>
          </a:prstGeom>
          <a:ln w="57150" cmpd="sng">
            <a:solidFill>
              <a:srgbClr val="FFC82E"/>
            </a:solidFill>
          </a:ln>
        </p:spPr>
        <p:style>
          <a:lnRef idx="1">
            <a:schemeClr val="dk1"/>
          </a:lnRef>
          <a:fillRef idx="0">
            <a:schemeClr val="dk1"/>
          </a:fillRef>
          <a:effectRef idx="0">
            <a:schemeClr val="dk1"/>
          </a:effectRef>
          <a:fontRef idx="minor">
            <a:schemeClr val="tx1"/>
          </a:fontRef>
        </p:style>
      </p:cxnSp>
      <p:sp>
        <p:nvSpPr>
          <p:cNvPr id="1041" name="Rectangle 16"/>
          <p:cNvSpPr>
            <a:spLocks noChangeArrowheads="1"/>
          </p:cNvSpPr>
          <p:nvPr/>
        </p:nvSpPr>
        <p:spPr bwMode="auto">
          <a:xfrm>
            <a:off x="8482013" y="6408738"/>
            <a:ext cx="3667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fld id="{823A2F2B-3917-4B73-A767-975CB851FCCB}" type="slidenum">
              <a:rPr lang="en-US" altLang="en-US" sz="1200" b="1">
                <a:solidFill>
                  <a:schemeClr val="bg1"/>
                </a:solidFill>
                <a:latin typeface="Calibri" pitchFamily="34" charset="0"/>
                <a:ea typeface="Calibri" pitchFamily="34" charset="0"/>
                <a:cs typeface="Calibri" pitchFamily="34" charset="0"/>
              </a:rPr>
              <a:pPr/>
              <a:t>‹#›</a:t>
            </a:fld>
            <a:endParaRPr lang="en-US" altLang="en-US" sz="1200">
              <a:solidFill>
                <a:schemeClr val="bg1"/>
              </a:solidFill>
              <a:latin typeface="Calibri" pitchFamily="34" charset="0"/>
              <a:ea typeface="Calibri" pitchFamily="34" charset="0"/>
              <a:cs typeface="Calibri" pitchFamily="34" charset="0"/>
            </a:endParaRPr>
          </a:p>
        </p:txBody>
      </p:sp>
      <p:pic>
        <p:nvPicPr>
          <p:cNvPr id="14" name="Pictur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8119" y="6282332"/>
            <a:ext cx="1461680" cy="347148"/>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6" r:id="rId3"/>
    <p:sldLayoutId id="2147483679" r:id="rId4"/>
    <p:sldLayoutId id="2147483680" r:id="rId5"/>
    <p:sldLayoutId id="2147483681" r:id="rId6"/>
    <p:sldLayoutId id="2147483682" r:id="rId7"/>
  </p:sldLayoutIdLst>
  <p:txStyles>
    <p:titleStyle>
      <a:lvl1pPr algn="l" rtl="0" eaLnBrk="1" fontAlgn="base" hangingPunct="1">
        <a:spcBef>
          <a:spcPct val="0"/>
        </a:spcBef>
        <a:spcAft>
          <a:spcPct val="0"/>
        </a:spcAft>
        <a:defRPr sz="3600" b="1" kern="1200">
          <a:solidFill>
            <a:srgbClr val="007E66"/>
          </a:solidFill>
          <a:latin typeface="Calibri"/>
          <a:ea typeface="Calibri" pitchFamily="34" charset="0"/>
          <a:cs typeface="Calibri"/>
        </a:defRPr>
      </a:lvl1pPr>
      <a:lvl2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2pPr>
      <a:lvl3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3pPr>
      <a:lvl4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4pPr>
      <a:lvl5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6pPr>
      <a:lvl7pPr marL="9144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7pPr>
      <a:lvl8pPr marL="13716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8pPr>
      <a:lvl9pPr marL="18288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9pPr>
    </p:titleStyle>
    <p:body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soppet@comcast.n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labresprod.com/" TargetMode="External"/><Relationship Id="rId3" Type="http://schemas.openxmlformats.org/officeDocument/2006/relationships/hyperlink" Target="http://www.vfcdataloggers.com/" TargetMode="External"/><Relationship Id="rId7" Type="http://schemas.openxmlformats.org/officeDocument/2006/relationships/hyperlink" Target="http://www.thermo.com/"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hyperlink" Target="http://www.helmerinc.com/" TargetMode="External"/><Relationship Id="rId11" Type="http://schemas.openxmlformats.org/officeDocument/2006/relationships/hyperlink" Target="http://www.sunfrost.com/" TargetMode="External"/><Relationship Id="rId5" Type="http://schemas.openxmlformats.org/officeDocument/2006/relationships/hyperlink" Target="http://www.follettice.com/" TargetMode="External"/><Relationship Id="rId10" Type="http://schemas.openxmlformats.org/officeDocument/2006/relationships/hyperlink" Target="http://www.fishersci.com/" TargetMode="External"/><Relationship Id="rId4" Type="http://schemas.openxmlformats.org/officeDocument/2006/relationships/hyperlink" Target="http://www.sanyobiomedical.com/" TargetMode="External"/><Relationship Id="rId9" Type="http://schemas.openxmlformats.org/officeDocument/2006/relationships/hyperlink" Target="http://www.gemref.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dc.gov/mmwr/preview/mmwrhtml/rr4901a2.ht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immunize.org/standing-orders/"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mytransactrx.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checkcoveragenow.com/"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merckvaccines.com/" TargetMode="External"/><Relationship Id="rId2" Type="http://schemas.openxmlformats.org/officeDocument/2006/relationships/hyperlink" Target="http://www.pfizerpro.com/" TargetMode="External"/><Relationship Id="rId1" Type="http://schemas.openxmlformats.org/officeDocument/2006/relationships/slideLayout" Target="../slideLayouts/slideLayout2.xml"/><Relationship Id="rId5" Type="http://schemas.openxmlformats.org/officeDocument/2006/relationships/hyperlink" Target="http://www.gskdirect.com/" TargetMode="External"/><Relationship Id="rId4" Type="http://schemas.openxmlformats.org/officeDocument/2006/relationships/hyperlink" Target="http://www.vaccineshoppe.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mytransactrx.co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checkcoveragenow.co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57686" y="3772135"/>
            <a:ext cx="8161573" cy="1828800"/>
          </a:xfrm>
        </p:spPr>
        <p:txBody>
          <a:bodyPr/>
          <a:lstStyle/>
          <a:p>
            <a:r>
              <a:rPr lang="en-US" dirty="0"/>
              <a:t/>
            </a:r>
            <a:br>
              <a:rPr lang="en-US" dirty="0"/>
            </a:br>
            <a:r>
              <a:rPr lang="en-US" dirty="0"/>
              <a:t>Dollars and Cents of Immunization </a:t>
            </a:r>
            <a:br>
              <a:rPr lang="en-US" dirty="0"/>
            </a:br>
            <a:r>
              <a:rPr lang="en-US" dirty="0"/>
              <a:t>in Your Practice</a:t>
            </a:r>
            <a:br>
              <a:rPr lang="en-US" dirty="0"/>
            </a:br>
            <a:r>
              <a:rPr lang="en-US" dirty="0"/>
              <a:t/>
            </a:r>
            <a:br>
              <a:rPr lang="en-US" dirty="0"/>
            </a:br>
            <a:r>
              <a:rPr lang="en-US" sz="2800" b="0" i="1" dirty="0"/>
              <a:t/>
            </a:r>
            <a:br>
              <a:rPr lang="en-US" sz="2800" b="0" i="1" dirty="0"/>
            </a:br>
            <a:r>
              <a:rPr lang="en-US" sz="2800" b="0" i="1" dirty="0"/>
              <a:t>Dr. Jason Goldman</a:t>
            </a:r>
            <a:br>
              <a:rPr lang="en-US" sz="2800" b="0" i="1" dirty="0"/>
            </a:br>
            <a:r>
              <a:rPr lang="en-US" sz="2800" b="0" i="1" dirty="0"/>
              <a:t>Dr. C. Michael Soppet</a:t>
            </a:r>
            <a:br>
              <a:rPr lang="en-US" sz="2800" b="0" i="1" dirty="0"/>
            </a:br>
            <a:r>
              <a:rPr lang="es-ES" sz="2600" b="0" i="1" dirty="0"/>
              <a:t/>
            </a:r>
            <a:br>
              <a:rPr lang="es-ES" sz="2600" b="0" i="1" dirty="0"/>
            </a:br>
            <a:r>
              <a:rPr lang="es-ES" sz="2600" b="0" dirty="0" err="1"/>
              <a:t>February</a:t>
            </a:r>
            <a:r>
              <a:rPr lang="es-ES" sz="2600" b="0" dirty="0"/>
              <a:t> 28, 2016</a:t>
            </a:r>
            <a:br>
              <a:rPr lang="es-ES" sz="2600" b="0" dirty="0"/>
            </a:br>
            <a:r>
              <a:rPr lang="es-ES" sz="2600" b="0" i="1" dirty="0"/>
              <a:t>I </a:t>
            </a:r>
            <a:r>
              <a:rPr lang="es-ES" sz="2600" b="0" i="1" dirty="0" err="1"/>
              <a:t>Raise</a:t>
            </a:r>
            <a:r>
              <a:rPr lang="es-ES" sz="2600" b="0" i="1" dirty="0"/>
              <a:t> </a:t>
            </a:r>
            <a:r>
              <a:rPr lang="es-ES" sz="2600" b="0" i="1" dirty="0" err="1"/>
              <a:t>the</a:t>
            </a:r>
            <a:r>
              <a:rPr lang="es-ES" sz="2600" b="0" i="1" dirty="0"/>
              <a:t> </a:t>
            </a:r>
            <a:r>
              <a:rPr lang="es-ES" sz="2600" b="0" i="1" dirty="0" err="1"/>
              <a:t>Rates</a:t>
            </a:r>
            <a:r>
              <a:rPr lang="es-ES" sz="2600" b="0" i="1" dirty="0"/>
              <a:t> </a:t>
            </a:r>
            <a:r>
              <a:rPr lang="es-ES" sz="2600" b="0" dirty="0" err="1"/>
              <a:t>Champion</a:t>
            </a:r>
            <a:r>
              <a:rPr lang="es-ES" sz="2600" b="0" dirty="0"/>
              <a:t> Training</a:t>
            </a:r>
            <a:r>
              <a:rPr lang="es-ES" sz="2600" b="0" i="1" dirty="0"/>
              <a:t/>
            </a:r>
            <a:br>
              <a:rPr lang="es-ES" sz="2600" b="0" i="1" dirty="0"/>
            </a:br>
            <a:endParaRPr lang="en-US" altLang="en-US" sz="2600" b="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PLEASE REPEAT AFTER ME !</a:t>
            </a:r>
          </a:p>
        </p:txBody>
      </p:sp>
      <p:sp>
        <p:nvSpPr>
          <p:cNvPr id="3" name="Content Placeholder 2"/>
          <p:cNvSpPr>
            <a:spLocks noGrp="1"/>
          </p:cNvSpPr>
          <p:nvPr>
            <p:ph sz="quarter" idx="1"/>
          </p:nvPr>
        </p:nvSpPr>
        <p:spPr/>
        <p:txBody>
          <a:bodyPr/>
          <a:lstStyle/>
          <a:p>
            <a:r>
              <a:rPr lang="en-US" sz="4800" dirty="0"/>
              <a:t>1  +  1  =   2</a:t>
            </a:r>
          </a:p>
          <a:p>
            <a:endParaRPr lang="en-US" dirty="0"/>
          </a:p>
          <a:p>
            <a:pPr marL="0" indent="0" algn="ctr">
              <a:buNone/>
            </a:pPr>
            <a:r>
              <a:rPr lang="en-US" b="1" dirty="0"/>
              <a:t>“At least on paper, PURCHASE AND ADMINISTRATION OF VACCINES FOR the average COMMERCIAL PATIENT SEEMS TO BE PROFITABLE”</a:t>
            </a:r>
          </a:p>
        </p:txBody>
      </p:sp>
    </p:spTree>
    <p:extLst>
      <p:ext uri="{BB962C8B-B14F-4D97-AF65-F5344CB8AC3E}">
        <p14:creationId xmlns:p14="http://schemas.microsoft.com/office/powerpoint/2010/main" val="1253394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1022684"/>
          </a:xfrm>
        </p:spPr>
        <p:txBody>
          <a:bodyPr/>
          <a:lstStyle/>
          <a:p>
            <a:pPr algn="ctr"/>
            <a:r>
              <a:rPr lang="en-US" dirty="0"/>
              <a:t>Details for Medicare Vaccines</a:t>
            </a:r>
            <a:br>
              <a:rPr lang="en-US" dirty="0"/>
            </a:b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66335065"/>
              </p:ext>
            </p:extLst>
          </p:nvPr>
        </p:nvGraphicFramePr>
        <p:xfrm>
          <a:off x="156412" y="613602"/>
          <a:ext cx="8795082" cy="5450304"/>
        </p:xfrm>
        <a:graphic>
          <a:graphicData uri="http://schemas.openxmlformats.org/drawingml/2006/table">
            <a:tbl>
              <a:tblPr>
                <a:tableStyleId>{5C22544A-7EE6-4342-B048-85BDC9FD1C3A}</a:tableStyleId>
              </a:tblPr>
              <a:tblGrid>
                <a:gridCol w="1367236">
                  <a:extLst>
                    <a:ext uri="{9D8B030D-6E8A-4147-A177-3AD203B41FA5}">
                      <a16:colId xmlns:a16="http://schemas.microsoft.com/office/drawing/2014/main" xmlns="" val="2483253576"/>
                    </a:ext>
                  </a:extLst>
                </a:gridCol>
                <a:gridCol w="724927">
                  <a:extLst>
                    <a:ext uri="{9D8B030D-6E8A-4147-A177-3AD203B41FA5}">
                      <a16:colId xmlns:a16="http://schemas.microsoft.com/office/drawing/2014/main" xmlns="" val="3199593445"/>
                    </a:ext>
                  </a:extLst>
                </a:gridCol>
                <a:gridCol w="567682">
                  <a:extLst>
                    <a:ext uri="{9D8B030D-6E8A-4147-A177-3AD203B41FA5}">
                      <a16:colId xmlns:a16="http://schemas.microsoft.com/office/drawing/2014/main" xmlns="" val="3566167939"/>
                    </a:ext>
                  </a:extLst>
                </a:gridCol>
                <a:gridCol w="650304">
                  <a:extLst>
                    <a:ext uri="{9D8B030D-6E8A-4147-A177-3AD203B41FA5}">
                      <a16:colId xmlns:a16="http://schemas.microsoft.com/office/drawing/2014/main" xmlns="" val="3542308000"/>
                    </a:ext>
                  </a:extLst>
                </a:gridCol>
                <a:gridCol w="511714">
                  <a:extLst>
                    <a:ext uri="{9D8B030D-6E8A-4147-A177-3AD203B41FA5}">
                      <a16:colId xmlns:a16="http://schemas.microsoft.com/office/drawing/2014/main" xmlns="" val="1373622494"/>
                    </a:ext>
                  </a:extLst>
                </a:gridCol>
                <a:gridCol w="511714">
                  <a:extLst>
                    <a:ext uri="{9D8B030D-6E8A-4147-A177-3AD203B41FA5}">
                      <a16:colId xmlns:a16="http://schemas.microsoft.com/office/drawing/2014/main" xmlns="" val="3341414194"/>
                    </a:ext>
                  </a:extLst>
                </a:gridCol>
                <a:gridCol w="842196">
                  <a:extLst>
                    <a:ext uri="{9D8B030D-6E8A-4147-A177-3AD203B41FA5}">
                      <a16:colId xmlns:a16="http://schemas.microsoft.com/office/drawing/2014/main" xmlns="" val="141516477"/>
                    </a:ext>
                  </a:extLst>
                </a:gridCol>
                <a:gridCol w="791557">
                  <a:extLst>
                    <a:ext uri="{9D8B030D-6E8A-4147-A177-3AD203B41FA5}">
                      <a16:colId xmlns:a16="http://schemas.microsoft.com/office/drawing/2014/main" xmlns="" val="1165996347"/>
                    </a:ext>
                  </a:extLst>
                </a:gridCol>
                <a:gridCol w="522375">
                  <a:extLst>
                    <a:ext uri="{9D8B030D-6E8A-4147-A177-3AD203B41FA5}">
                      <a16:colId xmlns:a16="http://schemas.microsoft.com/office/drawing/2014/main" xmlns="" val="385303783"/>
                    </a:ext>
                  </a:extLst>
                </a:gridCol>
                <a:gridCol w="490392">
                  <a:extLst>
                    <a:ext uri="{9D8B030D-6E8A-4147-A177-3AD203B41FA5}">
                      <a16:colId xmlns:a16="http://schemas.microsoft.com/office/drawing/2014/main" xmlns="" val="350465036"/>
                    </a:ext>
                  </a:extLst>
                </a:gridCol>
                <a:gridCol w="511714">
                  <a:extLst>
                    <a:ext uri="{9D8B030D-6E8A-4147-A177-3AD203B41FA5}">
                      <a16:colId xmlns:a16="http://schemas.microsoft.com/office/drawing/2014/main" xmlns="" val="1473223654"/>
                    </a:ext>
                  </a:extLst>
                </a:gridCol>
                <a:gridCol w="511714">
                  <a:extLst>
                    <a:ext uri="{9D8B030D-6E8A-4147-A177-3AD203B41FA5}">
                      <a16:colId xmlns:a16="http://schemas.microsoft.com/office/drawing/2014/main" xmlns="" val="2325542573"/>
                    </a:ext>
                  </a:extLst>
                </a:gridCol>
                <a:gridCol w="791557">
                  <a:extLst>
                    <a:ext uri="{9D8B030D-6E8A-4147-A177-3AD203B41FA5}">
                      <a16:colId xmlns:a16="http://schemas.microsoft.com/office/drawing/2014/main" xmlns="" val="2539960897"/>
                    </a:ext>
                  </a:extLst>
                </a:gridCol>
              </a:tblGrid>
              <a:tr h="150978">
                <a:tc>
                  <a:txBody>
                    <a:bodyPr/>
                    <a:lstStyle/>
                    <a:p>
                      <a:pPr algn="l" fontAlgn="b"/>
                      <a:endParaRPr lang="en-US" sz="700" b="1" i="0" u="none" strike="noStrike" dirty="0">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number of</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Vaccine </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Disposables</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nursing</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total</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Medicare</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Medicare</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Total</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profit</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RATE OF</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alternate</a:t>
                      </a:r>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1653103685"/>
                  </a:ext>
                </a:extLst>
              </a:tr>
              <a:tr h="150978">
                <a:tc>
                  <a:txBody>
                    <a:bodyPr/>
                    <a:lstStyle/>
                    <a:p>
                      <a:pPr algn="l"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Doses </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cost/dose</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cost/dose</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cost/dose</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cost/dose</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reimbursement</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payment for</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Medicare</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BILLING</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per</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RETURN</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administration</a:t>
                      </a:r>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2729676408"/>
                  </a:ext>
                </a:extLst>
              </a:tr>
              <a:tr h="150978">
                <a:tc>
                  <a:txBody>
                    <a:bodyPr/>
                    <a:lstStyle/>
                    <a:p>
                      <a:pPr algn="l" fontAlgn="b"/>
                      <a:r>
                        <a:rPr lang="en-US" sz="700" u="none" strike="noStrike">
                          <a:effectLst/>
                        </a:rPr>
                        <a:t>Vaccine Diagnosis code</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$20/hr </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for vaccine</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administration</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payment</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COST</a:t>
                      </a:r>
                      <a:endParaRPr lang="en-US" sz="700" b="1"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dose</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code</a:t>
                      </a:r>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2224374139"/>
                  </a:ext>
                </a:extLst>
              </a:tr>
              <a:tr h="150978">
                <a:tc>
                  <a:txBody>
                    <a:bodyPr/>
                    <a:lstStyle/>
                    <a:p>
                      <a:pPr algn="l" fontAlgn="b"/>
                      <a:r>
                        <a:rPr lang="en-US" sz="700" u="none" strike="noStrike">
                          <a:effectLst/>
                        </a:rPr>
                        <a:t>is Z23</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administered</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5-6 min </a:t>
                      </a:r>
                      <a:endParaRPr lang="en-US" sz="700" b="0"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(J+K+L)</a:t>
                      </a:r>
                      <a:endParaRPr lang="en-US" sz="700" b="0"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Code=90471</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(N + O)</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(-7.25%)</a:t>
                      </a:r>
                      <a:endParaRPr lang="en-US" sz="700" b="0" i="0" u="none" strike="noStrike">
                        <a:solidFill>
                          <a:srgbClr val="FF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3667758"/>
                  </a:ext>
                </a:extLst>
              </a:tr>
              <a:tr h="150978">
                <a:tc>
                  <a:txBody>
                    <a:bodyPr/>
                    <a:lstStyle/>
                    <a:p>
                      <a:pPr algn="l"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55943190"/>
                  </a:ext>
                </a:extLst>
              </a:tr>
              <a:tr h="273270">
                <a:tc>
                  <a:txBody>
                    <a:bodyPr/>
                    <a:lstStyle/>
                    <a:p>
                      <a:pPr algn="l" fontAlgn="b"/>
                      <a:r>
                        <a:rPr lang="en-US" sz="700" u="none" strike="noStrike">
                          <a:effectLst/>
                        </a:rPr>
                        <a:t>INFLUENZA TRI (Q2037)</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4030</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$9.40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11.22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15.40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21.79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37.19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(2.70)</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23.27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207%</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G0008</a:t>
                      </a:r>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1486161935"/>
                  </a:ext>
                </a:extLst>
              </a:tr>
              <a:tr h="150978">
                <a:tc>
                  <a:txBody>
                    <a:bodyPr/>
                    <a:lstStyle/>
                    <a:p>
                      <a:pPr algn="l" fontAlgn="b"/>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1941125913"/>
                  </a:ext>
                </a:extLst>
              </a:tr>
              <a:tr h="273270">
                <a:tc>
                  <a:txBody>
                    <a:bodyPr/>
                    <a:lstStyle/>
                    <a:p>
                      <a:pPr algn="l" fontAlgn="b"/>
                      <a:r>
                        <a:rPr lang="en-US" sz="700" u="none" strike="noStrike">
                          <a:effectLst/>
                        </a:rPr>
                        <a:t>2014 Zostavax (90736)</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200</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$162.38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164.20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187.79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22.71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210.50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(15.27)</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31.03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19%</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2381189349"/>
                  </a:ext>
                </a:extLst>
              </a:tr>
              <a:tr h="273270">
                <a:tc>
                  <a:txBody>
                    <a:bodyPr/>
                    <a:lstStyle/>
                    <a:p>
                      <a:pPr algn="l" fontAlgn="b"/>
                      <a:r>
                        <a:rPr lang="en-US" sz="700" u="none" strike="noStrike">
                          <a:effectLst/>
                        </a:rPr>
                        <a:t>2015 Zostavax (90736)</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$170.50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172.32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187.79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22.71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210.50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38.18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22%</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3134560161"/>
                  </a:ext>
                </a:extLst>
              </a:tr>
              <a:tr h="150978">
                <a:tc>
                  <a:txBody>
                    <a:bodyPr/>
                    <a:lstStyle/>
                    <a:p>
                      <a:pPr algn="l" fontAlgn="b"/>
                      <a:r>
                        <a:rPr lang="en-US" sz="700" u="none" strike="noStrike">
                          <a:effectLst/>
                        </a:rPr>
                        <a:t>Prolia</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134</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1019835164"/>
                  </a:ext>
                </a:extLst>
              </a:tr>
              <a:tr h="150978">
                <a:tc>
                  <a:txBody>
                    <a:bodyPr/>
                    <a:lstStyle/>
                    <a:p>
                      <a:pPr algn="l" fontAlgn="b"/>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4010399647"/>
                  </a:ext>
                </a:extLst>
              </a:tr>
              <a:tr h="273270">
                <a:tc>
                  <a:txBody>
                    <a:bodyPr/>
                    <a:lstStyle/>
                    <a:p>
                      <a:pPr algn="l" fontAlgn="b"/>
                      <a:r>
                        <a:rPr lang="en-US" sz="700" u="none" strike="noStrike">
                          <a:effectLst/>
                        </a:rPr>
                        <a:t>2014 Prevnar 13 (90670)</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220</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$135.81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137.63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153.96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22.71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176.67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(12.81)</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39.04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28%</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770364458"/>
                  </a:ext>
                </a:extLst>
              </a:tr>
              <a:tr h="150978">
                <a:tc>
                  <a:txBody>
                    <a:bodyPr/>
                    <a:lstStyle/>
                    <a:p>
                      <a:pPr algn="l" fontAlgn="b"/>
                      <a:r>
                        <a:rPr lang="en-US" sz="700" u="none" strike="noStrike">
                          <a:effectLst/>
                        </a:rPr>
                        <a:t>2015 Prevnar 13 (90670)</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$152.01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153.83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1934621754"/>
                  </a:ext>
                </a:extLst>
              </a:tr>
              <a:tr h="273270">
                <a:tc>
                  <a:txBody>
                    <a:bodyPr/>
                    <a:lstStyle/>
                    <a:p>
                      <a:pPr algn="l" fontAlgn="b"/>
                      <a:r>
                        <a:rPr lang="en-US" sz="700" u="none" strike="noStrike">
                          <a:effectLst/>
                        </a:rPr>
                        <a:t>Pneumovax 23 (90732)</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350</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$66.23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68.05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77.84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21.79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99.63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(7.22)</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24.36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36%</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G0009</a:t>
                      </a:r>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3610537620"/>
                  </a:ext>
                </a:extLst>
              </a:tr>
              <a:tr h="273270">
                <a:tc>
                  <a:txBody>
                    <a:bodyPr/>
                    <a:lstStyle/>
                    <a:p>
                      <a:pPr algn="l" fontAlgn="b"/>
                      <a:r>
                        <a:rPr lang="en-US" sz="700" u="none" strike="noStrike">
                          <a:effectLst/>
                        </a:rPr>
                        <a:t>Tetanus Toxoid (90703)</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37</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$25.17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26.99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21.96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22.71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44.67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(3.24)</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14.44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54%</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386135562"/>
                  </a:ext>
                </a:extLst>
              </a:tr>
              <a:tr h="273270">
                <a:tc>
                  <a:txBody>
                    <a:bodyPr/>
                    <a:lstStyle/>
                    <a:p>
                      <a:pPr algn="l" fontAlgn="b"/>
                      <a:r>
                        <a:rPr lang="en-US" sz="700" u="none" strike="noStrike">
                          <a:effectLst/>
                        </a:rPr>
                        <a:t>Hepatitis B (90746)</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176</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$40.37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42.19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53.38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22.71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76.09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(5.52)</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28.38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67%</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1107094151"/>
                  </a:ext>
                </a:extLst>
              </a:tr>
              <a:tr h="273270">
                <a:tc>
                  <a:txBody>
                    <a:bodyPr/>
                    <a:lstStyle/>
                    <a:p>
                      <a:pPr algn="l" fontAlgn="b"/>
                      <a:r>
                        <a:rPr lang="en-US" sz="700" u="none" strike="noStrike">
                          <a:effectLst/>
                        </a:rPr>
                        <a:t>TdaP (90715)</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167</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$31.30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33.12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33.31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22.71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56.02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(4.06)</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18.84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57%</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3977566867"/>
                  </a:ext>
                </a:extLst>
              </a:tr>
              <a:tr h="273270">
                <a:tc>
                  <a:txBody>
                    <a:bodyPr/>
                    <a:lstStyle/>
                    <a:p>
                      <a:pPr algn="l" fontAlgn="b"/>
                      <a:r>
                        <a:rPr lang="en-US" sz="700" u="none" strike="noStrike">
                          <a:effectLst/>
                        </a:rPr>
                        <a:t>Hepatitis A</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0.16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1.66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22.71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1699088742"/>
                  </a:ext>
                </a:extLst>
              </a:tr>
              <a:tr h="150978">
                <a:tc>
                  <a:txBody>
                    <a:bodyPr/>
                    <a:lstStyle/>
                    <a:p>
                      <a:pPr algn="l"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3214163612"/>
                  </a:ext>
                </a:extLst>
              </a:tr>
              <a:tr h="150978">
                <a:tc>
                  <a:txBody>
                    <a:bodyPr/>
                    <a:lstStyle/>
                    <a:p>
                      <a:pPr algn="l" fontAlgn="b"/>
                      <a:r>
                        <a:rPr lang="en-US" sz="700" u="none" strike="noStrike">
                          <a:effectLst/>
                        </a:rPr>
                        <a:t>total vaccine doses 2014</a:t>
                      </a:r>
                      <a:endParaRPr lang="en-US" sz="700" b="1"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5314</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3886130989"/>
                  </a:ext>
                </a:extLst>
              </a:tr>
              <a:tr h="150978">
                <a:tc>
                  <a:txBody>
                    <a:bodyPr/>
                    <a:lstStyle/>
                    <a:p>
                      <a:pPr algn="l"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90501904"/>
                  </a:ext>
                </a:extLst>
              </a:tr>
              <a:tr h="150978">
                <a:tc>
                  <a:txBody>
                    <a:bodyPr/>
                    <a:lstStyle/>
                    <a:p>
                      <a:pPr algn="l" fontAlgn="b"/>
                      <a:r>
                        <a:rPr lang="en-US" sz="700" u="none" strike="noStrike">
                          <a:effectLst/>
                        </a:rPr>
                        <a:t>**  Disposables</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per box</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per dose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2846560730"/>
                  </a:ext>
                </a:extLst>
              </a:tr>
              <a:tr h="150978">
                <a:tc>
                  <a:txBody>
                    <a:bodyPr/>
                    <a:lstStyle/>
                    <a:p>
                      <a:pPr algn="l" fontAlgn="b"/>
                      <a:r>
                        <a:rPr lang="en-US" sz="700" u="none" strike="noStrike">
                          <a:effectLst/>
                        </a:rPr>
                        <a:t>Alcohol Wipes-box 200</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$1.67/box</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0.00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2709661010"/>
                  </a:ext>
                </a:extLst>
              </a:tr>
              <a:tr h="273270">
                <a:tc>
                  <a:txBody>
                    <a:bodyPr/>
                    <a:lstStyle/>
                    <a:p>
                      <a:pPr algn="l" fontAlgn="b"/>
                      <a:r>
                        <a:rPr lang="en-US" sz="700" u="none" strike="noStrike">
                          <a:effectLst/>
                        </a:rPr>
                        <a:t>3 cc syringe/22 gauge needle</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$7.95/box</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0.08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3470252857"/>
                  </a:ext>
                </a:extLst>
              </a:tr>
              <a:tr h="150978">
                <a:tc>
                  <a:txBody>
                    <a:bodyPr/>
                    <a:lstStyle/>
                    <a:p>
                      <a:pPr algn="l" fontAlgn="b"/>
                      <a:r>
                        <a:rPr lang="en-US" sz="700" u="none" strike="noStrike">
                          <a:effectLst/>
                        </a:rPr>
                        <a:t>23 gauge needle-box 100</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$4.69/box</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0.05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2481171572"/>
                  </a:ext>
                </a:extLst>
              </a:tr>
              <a:tr h="150978">
                <a:tc>
                  <a:txBody>
                    <a:bodyPr/>
                    <a:lstStyle/>
                    <a:p>
                      <a:pPr algn="l" fontAlgn="b"/>
                      <a:r>
                        <a:rPr lang="en-US" sz="700" u="none" strike="noStrike">
                          <a:effectLst/>
                        </a:rPr>
                        <a:t>Bandaids-box 100</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$2.75/box</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         0.03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3986689133"/>
                  </a:ext>
                </a:extLst>
              </a:tr>
              <a:tr h="150978">
                <a:tc>
                  <a:txBody>
                    <a:bodyPr/>
                    <a:lstStyle/>
                    <a:p>
                      <a:pPr algn="l" fontAlgn="b"/>
                      <a:r>
                        <a:rPr lang="en-US" sz="700" u="none" strike="noStrike">
                          <a:effectLst/>
                        </a:rPr>
                        <a:t>sharps containers</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4163470998"/>
                  </a:ext>
                </a:extLst>
              </a:tr>
              <a:tr h="150978">
                <a:tc>
                  <a:txBody>
                    <a:bodyPr/>
                    <a:lstStyle/>
                    <a:p>
                      <a:pPr algn="l"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a:solidFill>
                          <a:srgbClr val="000000"/>
                        </a:solidFill>
                        <a:effectLst/>
                        <a:latin typeface="Calibri" panose="020F0502020204030204" pitchFamily="34" charset="0"/>
                      </a:endParaRPr>
                    </a:p>
                  </a:txBody>
                  <a:tcPr marL="5800" marR="5800" marT="5800" marB="0" anchor="b"/>
                </a:tc>
                <a:tc>
                  <a:txBody>
                    <a:bodyPr/>
                    <a:lstStyle/>
                    <a:p>
                      <a:pPr algn="ctr" fontAlgn="b"/>
                      <a:endParaRPr lang="en-US" sz="700" b="0" i="0" u="none" strike="noStrike" dirty="0">
                        <a:solidFill>
                          <a:srgbClr val="000000"/>
                        </a:solidFill>
                        <a:effectLst/>
                        <a:latin typeface="Calibri" panose="020F0502020204030204" pitchFamily="34" charset="0"/>
                      </a:endParaRPr>
                    </a:p>
                  </a:txBody>
                  <a:tcPr marL="5800" marR="5800" marT="5800" marB="0" anchor="b"/>
                </a:tc>
                <a:extLst>
                  <a:ext uri="{0D108BD9-81ED-4DB2-BD59-A6C34878D82A}">
                    <a16:rowId xmlns:a16="http://schemas.microsoft.com/office/drawing/2014/main" xmlns="" val="2492041934"/>
                  </a:ext>
                </a:extLst>
              </a:tr>
            </a:tbl>
          </a:graphicData>
        </a:graphic>
      </p:graphicFrame>
      <p:sp>
        <p:nvSpPr>
          <p:cNvPr id="4" name="Oval 3"/>
          <p:cNvSpPr/>
          <p:nvPr/>
        </p:nvSpPr>
        <p:spPr>
          <a:xfrm>
            <a:off x="7583213" y="4934607"/>
            <a:ext cx="914400" cy="9144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9576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8153400" cy="745958"/>
          </a:xfrm>
        </p:spPr>
        <p:txBody>
          <a:bodyPr>
            <a:normAutofit fontScale="90000"/>
          </a:bodyPr>
          <a:lstStyle/>
          <a:p>
            <a:r>
              <a:rPr lang="en-US" dirty="0"/>
              <a:t>Details for Commercial Insurance- Example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4305775"/>
              </p:ext>
            </p:extLst>
          </p:nvPr>
        </p:nvGraphicFramePr>
        <p:xfrm>
          <a:off x="204535" y="745966"/>
          <a:ext cx="8771022" cy="5475610"/>
        </p:xfrm>
        <a:graphic>
          <a:graphicData uri="http://schemas.openxmlformats.org/drawingml/2006/table">
            <a:tbl>
              <a:tblPr>
                <a:tableStyleId>{5C22544A-7EE6-4342-B048-85BDC9FD1C3A}</a:tableStyleId>
              </a:tblPr>
              <a:tblGrid>
                <a:gridCol w="1413738">
                  <a:extLst>
                    <a:ext uri="{9D8B030D-6E8A-4147-A177-3AD203B41FA5}">
                      <a16:colId xmlns:a16="http://schemas.microsoft.com/office/drawing/2014/main" xmlns="" val="2952786043"/>
                    </a:ext>
                  </a:extLst>
                </a:gridCol>
                <a:gridCol w="868994">
                  <a:extLst>
                    <a:ext uri="{9D8B030D-6E8A-4147-A177-3AD203B41FA5}">
                      <a16:colId xmlns:a16="http://schemas.microsoft.com/office/drawing/2014/main" xmlns="" val="646402027"/>
                    </a:ext>
                  </a:extLst>
                </a:gridCol>
                <a:gridCol w="778205">
                  <a:extLst>
                    <a:ext uri="{9D8B030D-6E8A-4147-A177-3AD203B41FA5}">
                      <a16:colId xmlns:a16="http://schemas.microsoft.com/office/drawing/2014/main" xmlns="" val="3877688066"/>
                    </a:ext>
                  </a:extLst>
                </a:gridCol>
                <a:gridCol w="622565">
                  <a:extLst>
                    <a:ext uri="{9D8B030D-6E8A-4147-A177-3AD203B41FA5}">
                      <a16:colId xmlns:a16="http://schemas.microsoft.com/office/drawing/2014/main" xmlns="" val="415872198"/>
                    </a:ext>
                  </a:extLst>
                </a:gridCol>
                <a:gridCol w="622565">
                  <a:extLst>
                    <a:ext uri="{9D8B030D-6E8A-4147-A177-3AD203B41FA5}">
                      <a16:colId xmlns:a16="http://schemas.microsoft.com/office/drawing/2014/main" xmlns="" val="1828795578"/>
                    </a:ext>
                  </a:extLst>
                </a:gridCol>
                <a:gridCol w="768478">
                  <a:extLst>
                    <a:ext uri="{9D8B030D-6E8A-4147-A177-3AD203B41FA5}">
                      <a16:colId xmlns:a16="http://schemas.microsoft.com/office/drawing/2014/main" xmlns="" val="2676151854"/>
                    </a:ext>
                  </a:extLst>
                </a:gridCol>
                <a:gridCol w="998696">
                  <a:extLst>
                    <a:ext uri="{9D8B030D-6E8A-4147-A177-3AD203B41FA5}">
                      <a16:colId xmlns:a16="http://schemas.microsoft.com/office/drawing/2014/main" xmlns="" val="3757713518"/>
                    </a:ext>
                  </a:extLst>
                </a:gridCol>
                <a:gridCol w="920876">
                  <a:extLst>
                    <a:ext uri="{9D8B030D-6E8A-4147-A177-3AD203B41FA5}">
                      <a16:colId xmlns:a16="http://schemas.microsoft.com/office/drawing/2014/main" xmlns="" val="2634596923"/>
                    </a:ext>
                  </a:extLst>
                </a:gridCol>
                <a:gridCol w="531775">
                  <a:extLst>
                    <a:ext uri="{9D8B030D-6E8A-4147-A177-3AD203B41FA5}">
                      <a16:colId xmlns:a16="http://schemas.microsoft.com/office/drawing/2014/main" xmlns="" val="1271445603"/>
                    </a:ext>
                  </a:extLst>
                </a:gridCol>
                <a:gridCol w="622565">
                  <a:extLst>
                    <a:ext uri="{9D8B030D-6E8A-4147-A177-3AD203B41FA5}">
                      <a16:colId xmlns:a16="http://schemas.microsoft.com/office/drawing/2014/main" xmlns="" val="1946958333"/>
                    </a:ext>
                  </a:extLst>
                </a:gridCol>
                <a:gridCol w="622565">
                  <a:extLst>
                    <a:ext uri="{9D8B030D-6E8A-4147-A177-3AD203B41FA5}">
                      <a16:colId xmlns:a16="http://schemas.microsoft.com/office/drawing/2014/main" xmlns="" val="4155601028"/>
                    </a:ext>
                  </a:extLst>
                </a:gridCol>
              </a:tblGrid>
              <a:tr h="199090">
                <a:tc>
                  <a:txBody>
                    <a:bodyPr/>
                    <a:lstStyle/>
                    <a:p>
                      <a:pPr algn="l" fontAlgn="b"/>
                      <a:r>
                        <a:rPr lang="en-US" sz="1000" u="sng" strike="noStrike">
                          <a:effectLst/>
                        </a:rPr>
                        <a:t>VACCINE/CODE</a:t>
                      </a:r>
                      <a:endParaRPr lang="en-US" sz="1000" b="1" i="0" u="sng"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cost per dose</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cost of</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nursing</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sng" strike="noStrike">
                          <a:effectLst/>
                        </a:rPr>
                        <a:t>TOTAL</a:t>
                      </a:r>
                      <a:endParaRPr lang="en-US" sz="1000" b="1" i="0" u="sng"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commercial</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commercial</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sng" strike="noStrike">
                          <a:effectLst/>
                        </a:rPr>
                        <a:t>TOTAL</a:t>
                      </a:r>
                      <a:endParaRPr lang="en-US" sz="1000" b="1" i="0" u="sng"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Billing</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sng" strike="noStrike">
                          <a:effectLst/>
                        </a:rPr>
                        <a:t>PROFIT</a:t>
                      </a:r>
                      <a:endParaRPr lang="en-US" sz="1000" b="1" i="0" u="sng"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ROI</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3680208955"/>
                  </a:ext>
                </a:extLst>
              </a:tr>
              <a:tr h="199090">
                <a:tc>
                  <a:txBody>
                    <a:bodyPr/>
                    <a:lstStyle/>
                    <a:p>
                      <a:pPr algn="l"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disposables</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cost</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sng" strike="noStrike">
                          <a:effectLst/>
                        </a:rPr>
                        <a:t>REAL</a:t>
                      </a:r>
                      <a:endParaRPr lang="en-US" sz="1000" b="1" i="0" u="sng"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PAYMENT</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PAYMENT FOR</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sng" strike="noStrike">
                          <a:effectLst/>
                        </a:rPr>
                        <a:t>COMMERCIAL</a:t>
                      </a:r>
                      <a:endParaRPr lang="en-US" sz="1000" b="1" i="0" u="sng"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Cost</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sng" strike="noStrike">
                          <a:effectLst/>
                        </a:rPr>
                        <a:t>per</a:t>
                      </a:r>
                      <a:endParaRPr lang="en-US" sz="1000" b="1" i="0" u="sng"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600835813"/>
                  </a:ext>
                </a:extLst>
              </a:tr>
              <a:tr h="199090">
                <a:tc>
                  <a:txBody>
                    <a:bodyPr/>
                    <a:lstStyle/>
                    <a:p>
                      <a:pPr algn="l" fontAlgn="b"/>
                      <a:r>
                        <a:rPr lang="en-US" sz="1000" u="none" strike="noStrike">
                          <a:effectLst/>
                        </a:rPr>
                        <a:t>Admin diagnosis= Z23</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$20/hr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sng" strike="noStrike">
                          <a:effectLst/>
                        </a:rPr>
                        <a:t>COST</a:t>
                      </a:r>
                      <a:endParaRPr lang="en-US" sz="1000" b="1" i="0" u="sng"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for vaccine</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administration</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sng" strike="noStrike">
                          <a:effectLst/>
                        </a:rPr>
                        <a:t>PAYMENT</a:t>
                      </a:r>
                      <a:endParaRPr lang="en-US" sz="1000" b="1" i="0" u="sng"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7.25%</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sng" strike="noStrike">
                          <a:effectLst/>
                        </a:rPr>
                        <a:t>dose</a:t>
                      </a:r>
                      <a:endParaRPr lang="en-US" sz="1000" b="1" i="0" u="sng"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2577375197"/>
                  </a:ext>
                </a:extLst>
              </a:tr>
              <a:tr h="199090">
                <a:tc>
                  <a:txBody>
                    <a:bodyPr/>
                    <a:lstStyle/>
                    <a:p>
                      <a:pPr algn="l"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5-6 min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Code=90471</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3175747100"/>
                  </a:ext>
                </a:extLst>
              </a:tr>
              <a:tr h="199090">
                <a:tc>
                  <a:txBody>
                    <a:bodyPr/>
                    <a:lstStyle/>
                    <a:p>
                      <a:pPr algn="l"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534129414"/>
                  </a:ext>
                </a:extLst>
              </a:tr>
              <a:tr h="368380">
                <a:tc>
                  <a:txBody>
                    <a:bodyPr/>
                    <a:lstStyle/>
                    <a:p>
                      <a:pPr algn="l" fontAlgn="b"/>
                      <a:r>
                        <a:rPr lang="en-US" sz="1000" u="none" strike="noStrike">
                          <a:effectLst/>
                        </a:rPr>
                        <a:t>INFLUENZA -Q2037</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$9.40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11.22 </a:t>
                      </a:r>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15.40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24.85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40.25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r>
                        <a:rPr lang="en-US" sz="1000" u="none" strike="noStrike">
                          <a:effectLst/>
                        </a:rPr>
                        <a:t>    (2.92)</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26.11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233%</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4044059574"/>
                  </a:ext>
                </a:extLst>
              </a:tr>
              <a:tr h="199090">
                <a:tc>
                  <a:txBody>
                    <a:bodyPr/>
                    <a:lstStyle/>
                    <a:p>
                      <a:pPr algn="l"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1168382072"/>
                  </a:ext>
                </a:extLst>
              </a:tr>
              <a:tr h="368380">
                <a:tc>
                  <a:txBody>
                    <a:bodyPr/>
                    <a:lstStyle/>
                    <a:p>
                      <a:pPr algn="l" fontAlgn="b"/>
                      <a:r>
                        <a:rPr lang="en-US" sz="1000" u="none" strike="noStrike">
                          <a:effectLst/>
                        </a:rPr>
                        <a:t>2014 Zostavax-90736</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$162.38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164.20 </a:t>
                      </a:r>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187.79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24.85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212.64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r>
                        <a:rPr lang="en-US" sz="1000" u="none" strike="noStrike">
                          <a:effectLst/>
                        </a:rPr>
                        <a:t>  (15.42)</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33.02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20%</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3842520950"/>
                  </a:ext>
                </a:extLst>
              </a:tr>
              <a:tr h="368380">
                <a:tc>
                  <a:txBody>
                    <a:bodyPr/>
                    <a:lstStyle/>
                    <a:p>
                      <a:pPr algn="l" fontAlgn="b"/>
                      <a:r>
                        <a:rPr lang="en-US" sz="1000" u="none" strike="noStrike">
                          <a:effectLst/>
                        </a:rPr>
                        <a:t>2015 Zostavax</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$170.50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172.32 </a:t>
                      </a:r>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1834046636"/>
                  </a:ext>
                </a:extLst>
              </a:tr>
              <a:tr h="368380">
                <a:tc>
                  <a:txBody>
                    <a:bodyPr/>
                    <a:lstStyle/>
                    <a:p>
                      <a:pPr algn="l" fontAlgn="b"/>
                      <a:r>
                        <a:rPr lang="en-US" sz="1000" u="none" strike="noStrike">
                          <a:effectLst/>
                        </a:rPr>
                        <a:t>Prolia</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3048295404"/>
                  </a:ext>
                </a:extLst>
              </a:tr>
              <a:tr h="199090">
                <a:tc>
                  <a:txBody>
                    <a:bodyPr/>
                    <a:lstStyle/>
                    <a:p>
                      <a:pPr algn="l"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1034620709"/>
                  </a:ext>
                </a:extLst>
              </a:tr>
              <a:tr h="368380">
                <a:tc>
                  <a:txBody>
                    <a:bodyPr/>
                    <a:lstStyle/>
                    <a:p>
                      <a:pPr algn="l" fontAlgn="b"/>
                      <a:r>
                        <a:rPr lang="en-US" sz="1000" u="none" strike="noStrike">
                          <a:effectLst/>
                        </a:rPr>
                        <a:t>2014 Prevnar 13-90670</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$135.81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137.63 </a:t>
                      </a:r>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153.97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24.85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178.82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r>
                        <a:rPr lang="en-US" sz="1000" u="none" strike="noStrike">
                          <a:effectLst/>
                        </a:rPr>
                        <a:t>  (12.96)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28.23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21%</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4071556379"/>
                  </a:ext>
                </a:extLst>
              </a:tr>
              <a:tr h="368380">
                <a:tc>
                  <a:txBody>
                    <a:bodyPr/>
                    <a:lstStyle/>
                    <a:p>
                      <a:pPr algn="l" fontAlgn="b"/>
                      <a:r>
                        <a:rPr lang="en-US" sz="1000" u="none" strike="noStrike">
                          <a:effectLst/>
                        </a:rPr>
                        <a:t>2015 Prevnar 13</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$152.01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153.83 </a:t>
                      </a:r>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1571506874"/>
                  </a:ext>
                </a:extLst>
              </a:tr>
              <a:tr h="368380">
                <a:tc>
                  <a:txBody>
                    <a:bodyPr/>
                    <a:lstStyle/>
                    <a:p>
                      <a:pPr algn="l" fontAlgn="b"/>
                      <a:r>
                        <a:rPr lang="en-US" sz="1000" u="none" strike="noStrike">
                          <a:effectLst/>
                        </a:rPr>
                        <a:t>Pneumovax 23-90732</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$66.23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68.05 </a:t>
                      </a:r>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75.00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24.85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99.85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r>
                        <a:rPr lang="en-US" sz="1000" u="none" strike="noStrike">
                          <a:effectLst/>
                        </a:rPr>
                        <a:t>    (7.24)</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24.56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36%</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3333563070"/>
                  </a:ext>
                </a:extLst>
              </a:tr>
              <a:tr h="368380">
                <a:tc>
                  <a:txBody>
                    <a:bodyPr/>
                    <a:lstStyle/>
                    <a:p>
                      <a:pPr algn="l" fontAlgn="b"/>
                      <a:r>
                        <a:rPr lang="en-US" sz="1000" u="none" strike="noStrike">
                          <a:effectLst/>
                        </a:rPr>
                        <a:t>Tetanus Toxoid-90703</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$25.17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26.99 </a:t>
                      </a:r>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23.83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24.85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48.68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r>
                        <a:rPr lang="en-US" sz="1000" u="none" strike="noStrike">
                          <a:effectLst/>
                        </a:rPr>
                        <a:t>    (3.53)</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18.16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67%</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977941474"/>
                  </a:ext>
                </a:extLst>
              </a:tr>
              <a:tr h="368380">
                <a:tc>
                  <a:txBody>
                    <a:bodyPr/>
                    <a:lstStyle/>
                    <a:p>
                      <a:pPr algn="l" fontAlgn="b"/>
                      <a:r>
                        <a:rPr lang="en-US" sz="1000" u="none" strike="noStrike">
                          <a:effectLst/>
                        </a:rPr>
                        <a:t>Hepatitis B-90746</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$40.37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42.19 </a:t>
                      </a:r>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58.74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24.85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83.59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r>
                        <a:rPr lang="en-US" sz="1000" u="none" strike="noStrike">
                          <a:effectLst/>
                        </a:rPr>
                        <a:t>    (6.06)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37.87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90%</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1271904888"/>
                  </a:ext>
                </a:extLst>
              </a:tr>
              <a:tr h="368380">
                <a:tc>
                  <a:txBody>
                    <a:bodyPr/>
                    <a:lstStyle/>
                    <a:p>
                      <a:pPr algn="l" fontAlgn="b"/>
                      <a:r>
                        <a:rPr lang="en-US" sz="1000" u="none" strike="noStrike">
                          <a:effectLst/>
                        </a:rPr>
                        <a:t>TdaP-90715</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$31.30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0.16</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1.66 </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33.12 </a:t>
                      </a:r>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43.91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24.85 </a:t>
                      </a:r>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68.76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r>
                        <a:rPr lang="en-US" sz="1000" u="none" strike="noStrike">
                          <a:effectLst/>
                        </a:rPr>
                        <a:t>    (4.99)</a:t>
                      </a:r>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    30.65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93%</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2818630575"/>
                  </a:ext>
                </a:extLst>
              </a:tr>
              <a:tr h="199090">
                <a:tc>
                  <a:txBody>
                    <a:bodyPr/>
                    <a:lstStyle/>
                    <a:p>
                      <a:pPr algn="l"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endParaRPr lang="en-US" sz="1000" b="0" i="0" u="none" strike="noStrike">
                        <a:solidFill>
                          <a:srgbClr val="548235"/>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625067908"/>
                  </a:ext>
                </a:extLst>
              </a:tr>
              <a:tr h="199090">
                <a:tc>
                  <a:txBody>
                    <a:bodyPr/>
                    <a:lstStyle/>
                    <a:p>
                      <a:pPr algn="l"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B05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FF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l" fontAlgn="b"/>
                      <a:endParaRPr lang="en-US" sz="1000" b="0" i="0" u="none" strike="noStrike">
                        <a:solidFill>
                          <a:srgbClr val="548235"/>
                        </a:solidFill>
                        <a:effectLst/>
                        <a:latin typeface="Calibri" panose="020F0502020204030204" pitchFamily="34" charset="0"/>
                      </a:endParaRPr>
                    </a:p>
                  </a:txBody>
                  <a:tcPr marL="8465" marR="8465" marT="8465" marB="0" anchor="b"/>
                </a:tc>
                <a:tc>
                  <a:txBody>
                    <a:bodyPr/>
                    <a:lstStyle/>
                    <a:p>
                      <a:pPr algn="ct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8465" marR="8465" marT="8465" marB="0" anchor="b"/>
                </a:tc>
                <a:tc>
                  <a:txBody>
                    <a:bodyPr/>
                    <a:lstStyle/>
                    <a:p>
                      <a:pPr algn="ctr"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465" marR="8465" marT="8465" marB="0" anchor="b"/>
                </a:tc>
                <a:extLst>
                  <a:ext uri="{0D108BD9-81ED-4DB2-BD59-A6C34878D82A}">
                    <a16:rowId xmlns:a16="http://schemas.microsoft.com/office/drawing/2014/main" xmlns="" val="1690788660"/>
                  </a:ext>
                </a:extLst>
              </a:tr>
            </a:tbl>
          </a:graphicData>
        </a:graphic>
      </p:graphicFrame>
      <p:sp>
        <p:nvSpPr>
          <p:cNvPr id="3" name="Oval 2"/>
          <p:cNvSpPr/>
          <p:nvPr/>
        </p:nvSpPr>
        <p:spPr>
          <a:xfrm>
            <a:off x="6716111" y="6069723"/>
            <a:ext cx="599089" cy="6148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7547501" y="6069723"/>
            <a:ext cx="597877" cy="6148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5031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PDSA -What to expect</a:t>
            </a:r>
          </a:p>
        </p:txBody>
      </p:sp>
      <p:sp>
        <p:nvSpPr>
          <p:cNvPr id="3" name="Content Placeholder 2"/>
          <p:cNvSpPr>
            <a:spLocks noGrp="1"/>
          </p:cNvSpPr>
          <p:nvPr>
            <p:ph sz="quarter" idx="1"/>
          </p:nvPr>
        </p:nvSpPr>
        <p:spPr/>
        <p:txBody>
          <a:bodyPr/>
          <a:lstStyle/>
          <a:p>
            <a:r>
              <a:rPr lang="en-US" dirty="0"/>
              <a:t>Instant Improvement in rates</a:t>
            </a:r>
          </a:p>
          <a:p>
            <a:pPr lvl="1"/>
            <a:r>
              <a:rPr lang="en-US" dirty="0"/>
              <a:t>Improved Personal Satisfaction</a:t>
            </a:r>
          </a:p>
          <a:p>
            <a:pPr lvl="1"/>
            <a:r>
              <a:rPr lang="en-US" dirty="0"/>
              <a:t>Improved staff satisfaction</a:t>
            </a:r>
          </a:p>
          <a:p>
            <a:pPr marL="365125" lvl="1" indent="0">
              <a:buNone/>
            </a:pPr>
            <a:endParaRPr lang="en-US" dirty="0"/>
          </a:p>
          <a:p>
            <a:r>
              <a:rPr lang="en-US" dirty="0"/>
              <a:t>Fun through teamwork and success</a:t>
            </a:r>
          </a:p>
          <a:p>
            <a:pPr marL="0" indent="0">
              <a:buNone/>
            </a:pPr>
            <a:endParaRPr lang="en-US" dirty="0"/>
          </a:p>
          <a:p>
            <a:r>
              <a:rPr lang="en-US" dirty="0"/>
              <a:t>Profit through utilization of your sunk costs</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593950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Please repeat after me</a:t>
            </a:r>
          </a:p>
        </p:txBody>
      </p:sp>
      <p:sp>
        <p:nvSpPr>
          <p:cNvPr id="3" name="Content Placeholder 2"/>
          <p:cNvSpPr>
            <a:spLocks noGrp="1"/>
          </p:cNvSpPr>
          <p:nvPr>
            <p:ph sz="quarter" idx="1"/>
          </p:nvPr>
        </p:nvSpPr>
        <p:spPr/>
        <p:txBody>
          <a:bodyPr/>
          <a:lstStyle/>
          <a:p>
            <a:pPr marL="0" indent="0" algn="ctr">
              <a:buNone/>
            </a:pPr>
            <a:r>
              <a:rPr lang="en-US" sz="4400" dirty="0"/>
              <a:t>“1  +  1 really should add up to 2”</a:t>
            </a:r>
          </a:p>
          <a:p>
            <a:pPr marL="0" indent="0" algn="ctr">
              <a:buNone/>
            </a:pPr>
            <a:endParaRPr lang="en-US" sz="4400" dirty="0"/>
          </a:p>
          <a:p>
            <a:pPr marL="0" indent="0" algn="ctr">
              <a:buNone/>
            </a:pPr>
            <a:r>
              <a:rPr lang="en-US" sz="4400" dirty="0"/>
              <a:t>“VACCINE ADMINISTRATION FOR THE VAST MAJORITY OF PATIENTS SHOULD BE PROFITABLE”</a:t>
            </a:r>
          </a:p>
        </p:txBody>
      </p:sp>
    </p:spTree>
    <p:extLst>
      <p:ext uri="{BB962C8B-B14F-4D97-AF65-F5344CB8AC3E}">
        <p14:creationId xmlns:p14="http://schemas.microsoft.com/office/powerpoint/2010/main" val="1313105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UNTIL IT DOESN’T</a:t>
            </a:r>
            <a:br>
              <a:rPr lang="en-US" dirty="0"/>
            </a:br>
            <a:endParaRPr lang="en-US" dirty="0"/>
          </a:p>
        </p:txBody>
      </p:sp>
      <p:sp>
        <p:nvSpPr>
          <p:cNvPr id="3" name="Content Placeholder 2"/>
          <p:cNvSpPr>
            <a:spLocks noGrp="1"/>
          </p:cNvSpPr>
          <p:nvPr>
            <p:ph sz="quarter" idx="1"/>
          </p:nvPr>
        </p:nvSpPr>
        <p:spPr/>
        <p:txBody>
          <a:bodyPr/>
          <a:lstStyle/>
          <a:p>
            <a:pPr marL="0" indent="0" algn="ctr">
              <a:buNone/>
            </a:pPr>
            <a:r>
              <a:rPr lang="en-US" sz="9600" dirty="0"/>
              <a:t>1 + 1 =    1.5</a:t>
            </a:r>
          </a:p>
        </p:txBody>
      </p:sp>
    </p:spTree>
    <p:extLst>
      <p:ext uri="{BB962C8B-B14F-4D97-AF65-F5344CB8AC3E}">
        <p14:creationId xmlns:p14="http://schemas.microsoft.com/office/powerpoint/2010/main" val="3528309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METHODS OF LOSING MONEY</a:t>
            </a:r>
          </a:p>
        </p:txBody>
      </p:sp>
      <p:sp>
        <p:nvSpPr>
          <p:cNvPr id="3" name="Content Placeholder 2"/>
          <p:cNvSpPr>
            <a:spLocks noGrp="1"/>
          </p:cNvSpPr>
          <p:nvPr>
            <p:ph sz="quarter" idx="1"/>
          </p:nvPr>
        </p:nvSpPr>
        <p:spPr/>
        <p:txBody>
          <a:bodyPr/>
          <a:lstStyle/>
          <a:p>
            <a:r>
              <a:rPr lang="en-US" dirty="0"/>
              <a:t>INVENTORY SHRINK- (UNINTENDED)</a:t>
            </a:r>
          </a:p>
          <a:p>
            <a:r>
              <a:rPr lang="en-US" dirty="0"/>
              <a:t>FAILURE TO DOCUMENT/CHARGE</a:t>
            </a:r>
          </a:p>
          <a:p>
            <a:r>
              <a:rPr lang="en-US" dirty="0"/>
              <a:t>THEFT BY DIVERSION</a:t>
            </a:r>
          </a:p>
          <a:p>
            <a:r>
              <a:rPr lang="en-US" dirty="0"/>
              <a:t>POCKETING COPAYMENTS FOR PART D DRUGS </a:t>
            </a:r>
          </a:p>
          <a:p>
            <a:r>
              <a:rPr lang="en-US" dirty="0"/>
              <a:t>FAILURE TO COLLECT COPAYMENTS FOR PART D</a:t>
            </a:r>
          </a:p>
          <a:p>
            <a:endParaRPr lang="en-US" dirty="0"/>
          </a:p>
        </p:txBody>
      </p:sp>
    </p:spTree>
    <p:extLst>
      <p:ext uri="{BB962C8B-B14F-4D97-AF65-F5344CB8AC3E}">
        <p14:creationId xmlns:p14="http://schemas.microsoft.com/office/powerpoint/2010/main" val="3592132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STEPS TO IMMUNIZE</a:t>
            </a:r>
          </a:p>
        </p:txBody>
      </p:sp>
      <p:sp>
        <p:nvSpPr>
          <p:cNvPr id="3" name="Content Placeholder 2"/>
          <p:cNvSpPr>
            <a:spLocks noGrp="1"/>
          </p:cNvSpPr>
          <p:nvPr>
            <p:ph sz="quarter" idx="1"/>
          </p:nvPr>
        </p:nvSpPr>
        <p:spPr>
          <a:xfrm>
            <a:off x="391886" y="1589567"/>
            <a:ext cx="8563427" cy="4346776"/>
          </a:xfrm>
        </p:spPr>
        <p:txBody>
          <a:bodyPr/>
          <a:lstStyle/>
          <a:p>
            <a:r>
              <a:rPr lang="en-US" dirty="0"/>
              <a:t>Order inventory</a:t>
            </a:r>
          </a:p>
          <a:p>
            <a:r>
              <a:rPr lang="en-US" dirty="0"/>
              <a:t>Receive and maintain inventory</a:t>
            </a:r>
          </a:p>
          <a:p>
            <a:r>
              <a:rPr lang="en-US" dirty="0"/>
              <a:t>Distribute to intermediate user</a:t>
            </a:r>
          </a:p>
          <a:p>
            <a:r>
              <a:rPr lang="en-US" dirty="0"/>
              <a:t>Physician standing order for immunization</a:t>
            </a:r>
          </a:p>
          <a:p>
            <a:r>
              <a:rPr lang="en-US" dirty="0"/>
              <a:t>Administer vaccine to end user (the patient)</a:t>
            </a:r>
          </a:p>
          <a:p>
            <a:r>
              <a:rPr lang="en-US" dirty="0"/>
              <a:t>Document administration in EMR</a:t>
            </a:r>
          </a:p>
          <a:p>
            <a:r>
              <a:rPr lang="en-US" dirty="0"/>
              <a:t>Generate 2 charges, bill 2 charges, collect 2 charges</a:t>
            </a:r>
          </a:p>
          <a:p>
            <a:r>
              <a:rPr lang="en-US" dirty="0"/>
              <a:t>Reconcile inventory and re-order.</a:t>
            </a:r>
          </a:p>
          <a:p>
            <a:endParaRPr lang="en-US" dirty="0"/>
          </a:p>
          <a:p>
            <a:endParaRPr lang="en-US" dirty="0"/>
          </a:p>
        </p:txBody>
      </p:sp>
    </p:spTree>
    <p:extLst>
      <p:ext uri="{BB962C8B-B14F-4D97-AF65-F5344CB8AC3E}">
        <p14:creationId xmlns:p14="http://schemas.microsoft.com/office/powerpoint/2010/main" val="3380253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Logging Vaccines: Simple Procedure</a:t>
            </a:r>
          </a:p>
        </p:txBody>
      </p:sp>
      <p:sp>
        <p:nvSpPr>
          <p:cNvPr id="3" name="Text Placeholder 2"/>
          <p:cNvSpPr>
            <a:spLocks noGrp="1"/>
          </p:cNvSpPr>
          <p:nvPr>
            <p:ph type="body" idx="2"/>
          </p:nvPr>
        </p:nvSpPr>
        <p:spPr/>
        <p:txBody>
          <a:bodyPr/>
          <a:lstStyle/>
          <a:p>
            <a:r>
              <a:rPr lang="en-US" dirty="0"/>
              <a:t>Source:</a:t>
            </a:r>
          </a:p>
          <a:p>
            <a:r>
              <a:rPr lang="en-US" dirty="0"/>
              <a:t>Immunization Action Coalition (IAC)</a:t>
            </a:r>
          </a:p>
          <a:p>
            <a:r>
              <a:rPr lang="en-US" dirty="0"/>
              <a:t>Immunize.org</a:t>
            </a:r>
          </a:p>
        </p:txBody>
      </p:sp>
      <p:sp>
        <p:nvSpPr>
          <p:cNvPr id="4" name="Content Placeholder 3"/>
          <p:cNvSpPr>
            <a:spLocks noGrp="1"/>
          </p:cNvSpPr>
          <p:nvPr>
            <p:ph sz="quarter" idx="1"/>
          </p:nvPr>
        </p:nvSpPr>
        <p:spPr/>
        <p:txBody>
          <a:bodyPr/>
          <a:lstStyle/>
          <a:p>
            <a:pPr marL="0" indent="0">
              <a:buNone/>
            </a:pPr>
            <a:r>
              <a:rPr lang="en-US" u="sng" dirty="0">
                <a:solidFill>
                  <a:srgbClr val="FF0000"/>
                </a:solidFill>
              </a:rPr>
              <a:t>Maintain a vaccine inventory log that is used to document the following</a:t>
            </a:r>
            <a:r>
              <a:rPr lang="en-US" dirty="0"/>
              <a:t>: </a:t>
            </a:r>
          </a:p>
          <a:p>
            <a:r>
              <a:rPr lang="en-US" dirty="0"/>
              <a:t>a. Vaccine name and # of doses rec’d</a:t>
            </a:r>
          </a:p>
          <a:p>
            <a:r>
              <a:rPr lang="en-US" dirty="0"/>
              <a:t>b. Date we received the vaccine </a:t>
            </a:r>
          </a:p>
          <a:p>
            <a:r>
              <a:rPr lang="en-US" dirty="0"/>
              <a:t>c. Condition of vaccine when received </a:t>
            </a:r>
          </a:p>
          <a:p>
            <a:r>
              <a:rPr lang="en-US" dirty="0"/>
              <a:t>d. Vaccine manufacturer, lot number </a:t>
            </a:r>
          </a:p>
          <a:p>
            <a:r>
              <a:rPr lang="en-US" dirty="0"/>
              <a:t>e. Vaccine expiration date</a:t>
            </a:r>
          </a:p>
          <a:p>
            <a:r>
              <a:rPr lang="en-US" dirty="0"/>
              <a:t>f.  Dates administered</a:t>
            </a:r>
          </a:p>
        </p:txBody>
      </p:sp>
    </p:spTree>
    <p:extLst>
      <p:ext uri="{BB962C8B-B14F-4D97-AF65-F5344CB8AC3E}">
        <p14:creationId xmlns:p14="http://schemas.microsoft.com/office/powerpoint/2010/main" val="3110049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LOW TECH INVENTORY CONTROL</a:t>
            </a:r>
          </a:p>
        </p:txBody>
      </p:sp>
      <p:pic>
        <p:nvPicPr>
          <p:cNvPr id="4" name="Content Placeholder 3"/>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3119239" y="1589088"/>
            <a:ext cx="3132534" cy="4176712"/>
          </a:xfrm>
        </p:spPr>
      </p:pic>
    </p:spTree>
    <p:extLst>
      <p:ext uri="{BB962C8B-B14F-4D97-AF65-F5344CB8AC3E}">
        <p14:creationId xmlns:p14="http://schemas.microsoft.com/office/powerpoint/2010/main" val="3395035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Charles M </a:t>
            </a:r>
            <a:r>
              <a:rPr lang="en-US" dirty="0" err="1"/>
              <a:t>Soppet</a:t>
            </a:r>
            <a:r>
              <a:rPr lang="en-US" dirty="0"/>
              <a:t>, MD, FACP</a:t>
            </a:r>
            <a:br>
              <a:rPr lang="en-US" dirty="0"/>
            </a:br>
            <a:r>
              <a:rPr lang="en-US" dirty="0"/>
              <a:t>Internal Medicine Associates of Dothan</a:t>
            </a:r>
          </a:p>
        </p:txBody>
      </p:sp>
      <p:sp>
        <p:nvSpPr>
          <p:cNvPr id="3" name="Content Placeholder 2"/>
          <p:cNvSpPr>
            <a:spLocks noGrp="1"/>
          </p:cNvSpPr>
          <p:nvPr>
            <p:ph sz="quarter" idx="1"/>
          </p:nvPr>
        </p:nvSpPr>
        <p:spPr/>
        <p:txBody>
          <a:bodyPr/>
          <a:lstStyle/>
          <a:p>
            <a:pPr marL="0" indent="0">
              <a:buNone/>
            </a:pPr>
            <a:r>
              <a:rPr lang="en-US" dirty="0"/>
              <a:t>General Internal Medicine Practice, Alabama</a:t>
            </a:r>
          </a:p>
          <a:p>
            <a:pPr marL="0" indent="0" algn="ctr">
              <a:buNone/>
            </a:pPr>
            <a:r>
              <a:rPr lang="en-US" dirty="0"/>
              <a:t>Medical Practice Quality Committee, ACP</a:t>
            </a:r>
          </a:p>
          <a:p>
            <a:pPr marL="0" indent="0">
              <a:buNone/>
            </a:pPr>
            <a:r>
              <a:rPr lang="en-US" dirty="0"/>
              <a:t>	Immunization Technical Advisory Committee, 	ACP</a:t>
            </a:r>
          </a:p>
          <a:p>
            <a:pPr marL="0" indent="0">
              <a:buNone/>
            </a:pPr>
            <a:r>
              <a:rPr lang="en-US" dirty="0"/>
              <a:t>   Disclosures:  </a:t>
            </a:r>
          </a:p>
          <a:p>
            <a:pPr marL="0" indent="0">
              <a:buNone/>
            </a:pPr>
            <a:r>
              <a:rPr lang="en-US" dirty="0"/>
              <a:t>	I have a consulting contract with Pfizer.  </a:t>
            </a:r>
            <a:r>
              <a:rPr lang="en-US"/>
              <a:t>No 	other </a:t>
            </a:r>
            <a:r>
              <a:rPr lang="en-US" dirty="0"/>
              <a:t>conflicts of interest to disclose</a:t>
            </a:r>
          </a:p>
          <a:p>
            <a:pPr marL="0" indent="0" algn="ctr">
              <a:buNone/>
            </a:pPr>
            <a:r>
              <a:rPr lang="en-US" dirty="0">
                <a:hlinkClick r:id="rId3"/>
              </a:rPr>
              <a:t>msoppet@comcast.net</a:t>
            </a:r>
            <a:endParaRPr lang="en-US" dirty="0"/>
          </a:p>
          <a:p>
            <a:pPr marL="0" indent="0">
              <a:buNone/>
            </a:pPr>
            <a:endParaRPr lang="en-US" dirty="0"/>
          </a:p>
        </p:txBody>
      </p:sp>
    </p:spTree>
    <p:extLst>
      <p:ext uri="{BB962C8B-B14F-4D97-AF65-F5344CB8AC3E}">
        <p14:creationId xmlns:p14="http://schemas.microsoft.com/office/powerpoint/2010/main" val="4253865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Vax</a:t>
            </a:r>
            <a:r>
              <a:rPr lang="en-US" dirty="0"/>
              <a:t> Refrigeration/Storage</a:t>
            </a:r>
          </a:p>
        </p:txBody>
      </p:sp>
      <p:sp>
        <p:nvSpPr>
          <p:cNvPr id="3" name="Text Placeholder 2"/>
          <p:cNvSpPr>
            <a:spLocks noGrp="1"/>
          </p:cNvSpPr>
          <p:nvPr>
            <p:ph type="body" idx="2"/>
          </p:nvPr>
        </p:nvSpPr>
        <p:spPr>
          <a:xfrm>
            <a:off x="0" y="1602287"/>
            <a:ext cx="2705622" cy="4343400"/>
          </a:xfrm>
        </p:spPr>
        <p:txBody>
          <a:bodyPr>
            <a:normAutofit/>
          </a:bodyPr>
          <a:lstStyle/>
          <a:p>
            <a:r>
              <a:rPr lang="en-US" u="sng" dirty="0"/>
              <a:t>Source: (fridges)</a:t>
            </a:r>
          </a:p>
          <a:p>
            <a:r>
              <a:rPr lang="en-US" dirty="0"/>
              <a:t>public.health.oregon.gov              </a:t>
            </a:r>
          </a:p>
          <a:p>
            <a:r>
              <a:rPr lang="en-US" dirty="0"/>
              <a:t>(Oregon VFC guide)</a:t>
            </a:r>
          </a:p>
          <a:p>
            <a:endParaRPr lang="en-US" dirty="0"/>
          </a:p>
          <a:p>
            <a:r>
              <a:rPr lang="en-US" sz="2000" dirty="0"/>
              <a:t>Re: Digital Logging </a:t>
            </a:r>
            <a:r>
              <a:rPr lang="en-US" sz="2000" u="sng" dirty="0"/>
              <a:t>Thermometers</a:t>
            </a:r>
            <a:r>
              <a:rPr lang="en-US" sz="2000" dirty="0"/>
              <a:t> </a:t>
            </a:r>
            <a:r>
              <a:rPr lang="en-US" dirty="0"/>
              <a:t>-</a:t>
            </a:r>
          </a:p>
          <a:p>
            <a:r>
              <a:rPr lang="en-US" dirty="0"/>
              <a:t>See: </a:t>
            </a:r>
            <a:r>
              <a:rPr lang="en-US" sz="2400" dirty="0">
                <a:solidFill>
                  <a:srgbClr val="FF0000"/>
                </a:solidFill>
                <a:hlinkClick r:id="rId3"/>
              </a:rPr>
              <a:t>http://www.vfcdataloggers.com/</a:t>
            </a:r>
            <a:r>
              <a:rPr lang="en-US" sz="2400" dirty="0">
                <a:solidFill>
                  <a:srgbClr val="FF0000"/>
                </a:solidFill>
              </a:rPr>
              <a:t> </a:t>
            </a:r>
          </a:p>
          <a:p>
            <a:endParaRPr lang="en-US" dirty="0"/>
          </a:p>
        </p:txBody>
      </p:sp>
      <p:sp>
        <p:nvSpPr>
          <p:cNvPr id="4" name="Content Placeholder 3"/>
          <p:cNvSpPr>
            <a:spLocks noGrp="1"/>
          </p:cNvSpPr>
          <p:nvPr>
            <p:ph sz="quarter" idx="1"/>
          </p:nvPr>
        </p:nvSpPr>
        <p:spPr>
          <a:xfrm>
            <a:off x="2743200" y="1552183"/>
            <a:ext cx="6400800" cy="4419600"/>
          </a:xfrm>
        </p:spPr>
        <p:txBody>
          <a:bodyPr/>
          <a:lstStyle/>
          <a:p>
            <a:pPr marL="0" indent="0">
              <a:buNone/>
            </a:pPr>
            <a:r>
              <a:rPr lang="en-US" sz="2400" u="sng" dirty="0">
                <a:solidFill>
                  <a:srgbClr val="FF0000"/>
                </a:solidFill>
              </a:rPr>
              <a:t>Vaccine Refrigerator Manufacturers to Consider: </a:t>
            </a:r>
          </a:p>
          <a:p>
            <a:r>
              <a:rPr lang="en-US" sz="2400" dirty="0"/>
              <a:t>Panasonic Biomedical </a:t>
            </a:r>
            <a:r>
              <a:rPr lang="en-US" sz="2400" dirty="0">
                <a:hlinkClick r:id="rId4"/>
              </a:rPr>
              <a:t>www.sanyobiomedical.com</a:t>
            </a:r>
            <a:r>
              <a:rPr lang="en-US" sz="2400" dirty="0"/>
              <a:t> </a:t>
            </a:r>
          </a:p>
          <a:p>
            <a:r>
              <a:rPr lang="en-US" sz="2400" dirty="0"/>
              <a:t>Follett:   </a:t>
            </a:r>
            <a:r>
              <a:rPr lang="en-US" sz="2400" dirty="0">
                <a:hlinkClick r:id="rId5"/>
              </a:rPr>
              <a:t>www.follettice.com</a:t>
            </a:r>
            <a:r>
              <a:rPr lang="en-US" sz="2400" dirty="0"/>
              <a:t>  </a:t>
            </a:r>
          </a:p>
          <a:p>
            <a:r>
              <a:rPr lang="en-US" sz="2400" dirty="0"/>
              <a:t>Helmer:   </a:t>
            </a:r>
            <a:r>
              <a:rPr lang="en-US" sz="2400" dirty="0">
                <a:hlinkClick r:id="rId6"/>
              </a:rPr>
              <a:t>www.helmerinc.com</a:t>
            </a:r>
            <a:r>
              <a:rPr lang="en-US" sz="2400" dirty="0"/>
              <a:t>   </a:t>
            </a:r>
          </a:p>
          <a:p>
            <a:r>
              <a:rPr lang="en-US" sz="2400" dirty="0" err="1"/>
              <a:t>Thermo</a:t>
            </a:r>
            <a:r>
              <a:rPr lang="en-US" sz="2400" dirty="0"/>
              <a:t> Scientific:  </a:t>
            </a:r>
            <a:r>
              <a:rPr lang="en-US" sz="2400" dirty="0">
                <a:hlinkClick r:id="rId7"/>
              </a:rPr>
              <a:t>www.thermo.com</a:t>
            </a:r>
            <a:r>
              <a:rPr lang="en-US" sz="2400" dirty="0"/>
              <a:t>  </a:t>
            </a:r>
          </a:p>
          <a:p>
            <a:r>
              <a:rPr lang="en-US" sz="2400" dirty="0"/>
              <a:t>Lab Research Products:  </a:t>
            </a:r>
            <a:r>
              <a:rPr lang="en-US" sz="2400" dirty="0">
                <a:hlinkClick r:id="rId8"/>
              </a:rPr>
              <a:t>www.labresprod.com</a:t>
            </a:r>
            <a:r>
              <a:rPr lang="en-US" sz="2400" dirty="0"/>
              <a:t>  </a:t>
            </a:r>
          </a:p>
          <a:p>
            <a:r>
              <a:rPr lang="en-US" sz="2400" dirty="0"/>
              <a:t>Gem Scientific:  </a:t>
            </a:r>
            <a:r>
              <a:rPr lang="en-US" sz="2400" dirty="0">
                <a:hlinkClick r:id="rId9"/>
              </a:rPr>
              <a:t>www.gemref.com</a:t>
            </a:r>
            <a:r>
              <a:rPr lang="en-US" sz="2400" dirty="0"/>
              <a:t>  </a:t>
            </a:r>
          </a:p>
          <a:p>
            <a:r>
              <a:rPr lang="en-US" sz="2400" dirty="0"/>
              <a:t>Fisher Scientific:  </a:t>
            </a:r>
            <a:r>
              <a:rPr lang="en-US" sz="2400" dirty="0">
                <a:hlinkClick r:id="rId10"/>
              </a:rPr>
              <a:t>www.fishersci.com</a:t>
            </a:r>
            <a:r>
              <a:rPr lang="en-US" sz="2400" dirty="0"/>
              <a:t>  </a:t>
            </a:r>
          </a:p>
          <a:p>
            <a:r>
              <a:rPr lang="en-US" sz="2400" dirty="0"/>
              <a:t>Sun Frost (efficient):  </a:t>
            </a:r>
            <a:r>
              <a:rPr lang="en-US" sz="2400" dirty="0">
                <a:hlinkClick r:id="rId11"/>
              </a:rPr>
              <a:t>www.sunfrost.com</a:t>
            </a:r>
            <a:r>
              <a:rPr lang="en-US" sz="2400" dirty="0"/>
              <a:t> </a:t>
            </a:r>
          </a:p>
        </p:txBody>
      </p:sp>
    </p:spTree>
    <p:extLst>
      <p:ext uri="{BB962C8B-B14F-4D97-AF65-F5344CB8AC3E}">
        <p14:creationId xmlns:p14="http://schemas.microsoft.com/office/powerpoint/2010/main" val="1607504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4854" y="0"/>
            <a:ext cx="8153400" cy="990600"/>
          </a:xfrm>
        </p:spPr>
        <p:txBody>
          <a:bodyPr>
            <a:normAutofit/>
          </a:bodyPr>
          <a:lstStyle/>
          <a:p>
            <a:r>
              <a:rPr lang="en-US" sz="4400" dirty="0"/>
              <a:t>Vaccine Storage</a:t>
            </a:r>
          </a:p>
        </p:txBody>
      </p:sp>
      <p:pic>
        <p:nvPicPr>
          <p:cNvPr id="5" name="Content Placeholder 4"/>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318504" y="1002083"/>
            <a:ext cx="4560368" cy="2652458"/>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5149" y="3667076"/>
            <a:ext cx="2355415" cy="266161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28435" y="4482410"/>
            <a:ext cx="2628900" cy="173355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9781" y="1509386"/>
            <a:ext cx="2616375" cy="3488500"/>
          </a:xfrm>
          <a:prstGeom prst="rect">
            <a:avLst/>
          </a:prstGeom>
        </p:spPr>
      </p:pic>
    </p:spTree>
    <p:extLst>
      <p:ext uri="{BB962C8B-B14F-4D97-AF65-F5344CB8AC3E}">
        <p14:creationId xmlns:p14="http://schemas.microsoft.com/office/powerpoint/2010/main" val="2004813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to Charge and Code for Vaccines</a:t>
            </a:r>
          </a:p>
        </p:txBody>
      </p:sp>
      <p:sp>
        <p:nvSpPr>
          <p:cNvPr id="3" name="TextBox 2"/>
          <p:cNvSpPr txBox="1"/>
          <p:nvPr/>
        </p:nvSpPr>
        <p:spPr>
          <a:xfrm>
            <a:off x="156411" y="1588168"/>
            <a:ext cx="8879305" cy="4401205"/>
          </a:xfrm>
          <a:prstGeom prst="rect">
            <a:avLst/>
          </a:prstGeom>
          <a:noFill/>
        </p:spPr>
        <p:txBody>
          <a:bodyPr wrap="square" rtlCol="0">
            <a:spAutoFit/>
          </a:bodyPr>
          <a:lstStyle/>
          <a:p>
            <a:r>
              <a:rPr lang="en-US" sz="3200" dirty="0"/>
              <a:t>60 y/o    Diabetic patient presents for annual visit:</a:t>
            </a:r>
          </a:p>
          <a:p>
            <a:r>
              <a:rPr lang="en-US" sz="3200" dirty="0"/>
              <a:t>She receives annual care + influenza + PCV-13 vaccines:         You code for office visit +vaccines</a:t>
            </a:r>
          </a:p>
          <a:p>
            <a:r>
              <a:rPr lang="en-US" sz="3200" dirty="0"/>
              <a:t>	</a:t>
            </a:r>
            <a:r>
              <a:rPr lang="en-US" sz="3200" dirty="0">
                <a:solidFill>
                  <a:srgbClr val="FF0000"/>
                </a:solidFill>
              </a:rPr>
              <a:t>ICD-10		Description/Vaccine	Admin</a:t>
            </a:r>
          </a:p>
          <a:p>
            <a:r>
              <a:rPr lang="en-US" sz="3200" dirty="0">
                <a:solidFill>
                  <a:srgbClr val="FF0000"/>
                </a:solidFill>
              </a:rPr>
              <a:t>	 Code			Code			Code</a:t>
            </a:r>
          </a:p>
          <a:p>
            <a:r>
              <a:rPr lang="en-US" sz="3200" dirty="0"/>
              <a:t>	</a:t>
            </a:r>
            <a:r>
              <a:rPr lang="en-US" sz="4000" dirty="0"/>
              <a:t>E11.40	(DM/neuropathy)	      99213</a:t>
            </a:r>
          </a:p>
          <a:p>
            <a:r>
              <a:rPr lang="en-US" sz="4000" dirty="0"/>
              <a:t>	Z-23			Q2037	     90471</a:t>
            </a:r>
          </a:p>
          <a:p>
            <a:r>
              <a:rPr lang="en-US" sz="4000" dirty="0"/>
              <a:t>	Z-23			90670	     90472</a:t>
            </a:r>
          </a:p>
        </p:txBody>
      </p:sp>
    </p:spTree>
    <p:extLst>
      <p:ext uri="{BB962C8B-B14F-4D97-AF65-F5344CB8AC3E}">
        <p14:creationId xmlns:p14="http://schemas.microsoft.com/office/powerpoint/2010/main" val="3053324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Plan-Do-Study-Act (PDSA Cycle)</a:t>
            </a:r>
            <a:br>
              <a:rPr lang="en-US" dirty="0"/>
            </a:br>
            <a:r>
              <a:rPr lang="en-US" sz="2000" dirty="0"/>
              <a:t>[the Chronic Care Model , see 1</a:t>
            </a:r>
            <a:r>
              <a:rPr lang="en-US" sz="2000" baseline="30000" dirty="0"/>
              <a:t>st</a:t>
            </a:r>
            <a:r>
              <a:rPr lang="en-US" sz="2000" dirty="0"/>
              <a:t> module, ACP Immunization Portal]</a:t>
            </a:r>
          </a:p>
        </p:txBody>
      </p:sp>
      <p:sp>
        <p:nvSpPr>
          <p:cNvPr id="3" name="Content Placeholder 2"/>
          <p:cNvSpPr>
            <a:spLocks noGrp="1"/>
          </p:cNvSpPr>
          <p:nvPr>
            <p:ph sz="quarter" idx="2"/>
          </p:nvPr>
        </p:nvSpPr>
        <p:spPr>
          <a:xfrm>
            <a:off x="484340" y="2192838"/>
            <a:ext cx="3886200" cy="3337932"/>
          </a:xfrm>
        </p:spPr>
        <p:txBody>
          <a:bodyPr/>
          <a:lstStyle/>
          <a:p>
            <a:r>
              <a:rPr lang="en-US" dirty="0"/>
              <a:t>Identify practice gap</a:t>
            </a:r>
          </a:p>
          <a:p>
            <a:r>
              <a:rPr lang="en-US" dirty="0"/>
              <a:t>Set aim/goal</a:t>
            </a:r>
          </a:p>
          <a:p>
            <a:r>
              <a:rPr lang="en-US" dirty="0"/>
              <a:t>Identify process measures that ultimately can lead to improved clinical outcome</a:t>
            </a:r>
          </a:p>
        </p:txBody>
      </p:sp>
      <p:sp>
        <p:nvSpPr>
          <p:cNvPr id="4" name="Content Placeholder 3"/>
          <p:cNvSpPr>
            <a:spLocks noGrp="1"/>
          </p:cNvSpPr>
          <p:nvPr>
            <p:ph sz="quarter" idx="4"/>
          </p:nvPr>
        </p:nvSpPr>
        <p:spPr>
          <a:xfrm>
            <a:off x="4700392" y="2170787"/>
            <a:ext cx="3886200" cy="3304478"/>
          </a:xfrm>
        </p:spPr>
        <p:txBody>
          <a:bodyPr/>
          <a:lstStyle/>
          <a:p>
            <a:r>
              <a:rPr lang="en-US" dirty="0"/>
              <a:t>Plan the change, in small steps</a:t>
            </a:r>
          </a:p>
          <a:p>
            <a:r>
              <a:rPr lang="en-US" dirty="0"/>
              <a:t>Do: carry out the plan</a:t>
            </a:r>
          </a:p>
          <a:p>
            <a:r>
              <a:rPr lang="en-US" dirty="0"/>
              <a:t>Study: plot data on run chart</a:t>
            </a:r>
          </a:p>
          <a:p>
            <a:r>
              <a:rPr lang="en-US" dirty="0"/>
              <a:t>Act: adopt, adapt or abandon</a:t>
            </a:r>
          </a:p>
          <a:p>
            <a:endParaRPr lang="en-US" dirty="0"/>
          </a:p>
        </p:txBody>
      </p:sp>
      <p:sp>
        <p:nvSpPr>
          <p:cNvPr id="5" name="Text Placeholder 4"/>
          <p:cNvSpPr>
            <a:spLocks noGrp="1"/>
          </p:cNvSpPr>
          <p:nvPr>
            <p:ph type="body" sz="quarter" idx="1"/>
          </p:nvPr>
        </p:nvSpPr>
        <p:spPr>
          <a:xfrm>
            <a:off x="496866" y="1564188"/>
            <a:ext cx="3886200" cy="640080"/>
          </a:xfrm>
        </p:spPr>
        <p:txBody>
          <a:bodyPr/>
          <a:lstStyle/>
          <a:p>
            <a:r>
              <a:rPr lang="en-US" sz="2800" dirty="0"/>
              <a:t>Preparation</a:t>
            </a:r>
          </a:p>
        </p:txBody>
      </p:sp>
      <p:sp>
        <p:nvSpPr>
          <p:cNvPr id="6" name="Text Placeholder 5"/>
          <p:cNvSpPr>
            <a:spLocks noGrp="1"/>
          </p:cNvSpPr>
          <p:nvPr>
            <p:ph type="body" sz="quarter" idx="3"/>
          </p:nvPr>
        </p:nvSpPr>
        <p:spPr>
          <a:xfrm>
            <a:off x="4712918" y="1545138"/>
            <a:ext cx="3886200" cy="640080"/>
          </a:xfrm>
        </p:spPr>
        <p:txBody>
          <a:bodyPr/>
          <a:lstStyle/>
          <a:p>
            <a:r>
              <a:rPr lang="en-US" sz="3200" dirty="0"/>
              <a:t>PDSA</a:t>
            </a:r>
          </a:p>
        </p:txBody>
      </p:sp>
    </p:spTree>
    <p:extLst>
      <p:ext uri="{BB962C8B-B14F-4D97-AF65-F5344CB8AC3E}">
        <p14:creationId xmlns:p14="http://schemas.microsoft.com/office/powerpoint/2010/main" val="410186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Plan:    Profit on Pneumococcal Polysaccharide Vaccine 23  (You and your patient)</a:t>
            </a:r>
          </a:p>
        </p:txBody>
      </p:sp>
      <p:sp>
        <p:nvSpPr>
          <p:cNvPr id="3" name="Content Placeholder 2"/>
          <p:cNvSpPr>
            <a:spLocks noGrp="1"/>
          </p:cNvSpPr>
          <p:nvPr>
            <p:ph sz="quarter" idx="1"/>
          </p:nvPr>
        </p:nvSpPr>
        <p:spPr/>
        <p:txBody>
          <a:bodyPr/>
          <a:lstStyle/>
          <a:p>
            <a:r>
              <a:rPr lang="en-US" dirty="0"/>
              <a:t>Plan:  Measure Baseline Rate and set goal</a:t>
            </a:r>
          </a:p>
          <a:p>
            <a:r>
              <a:rPr lang="en-US" dirty="0"/>
              <a:t>How many doses to order</a:t>
            </a:r>
          </a:p>
          <a:p>
            <a:pPr lvl="3"/>
            <a:r>
              <a:rPr lang="en-US" dirty="0"/>
              <a:t>How to store doses</a:t>
            </a:r>
          </a:p>
          <a:p>
            <a:pPr lvl="3"/>
            <a:r>
              <a:rPr lang="en-US" dirty="0"/>
              <a:t>Plan:  How many doses to order</a:t>
            </a:r>
          </a:p>
          <a:p>
            <a:pPr lvl="3"/>
            <a:r>
              <a:rPr lang="en-US" dirty="0"/>
              <a:t>How to retrieve doses</a:t>
            </a:r>
          </a:p>
          <a:p>
            <a:pPr lvl="3"/>
            <a:r>
              <a:rPr lang="en-US" dirty="0"/>
              <a:t>How to administer, document, and charge</a:t>
            </a:r>
          </a:p>
          <a:p>
            <a:pPr lvl="3"/>
            <a:r>
              <a:rPr lang="en-US" dirty="0"/>
              <a:t>How to account for payment</a:t>
            </a:r>
          </a:p>
          <a:p>
            <a:pPr lvl="3"/>
            <a:r>
              <a:rPr lang="en-US" dirty="0"/>
              <a:t>How to reorder for next cycle</a:t>
            </a:r>
          </a:p>
          <a:p>
            <a:pPr marL="1143000" lvl="3" indent="0">
              <a:buNone/>
            </a:pPr>
            <a:endParaRPr lang="en-US" dirty="0"/>
          </a:p>
        </p:txBody>
      </p:sp>
    </p:spTree>
    <p:extLst>
      <p:ext uri="{BB962C8B-B14F-4D97-AF65-F5344CB8AC3E}">
        <p14:creationId xmlns:p14="http://schemas.microsoft.com/office/powerpoint/2010/main" val="1593439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Administer the Vaccine</a:t>
            </a:r>
          </a:p>
        </p:txBody>
      </p:sp>
      <p:sp>
        <p:nvSpPr>
          <p:cNvPr id="3" name="Content Placeholder 2"/>
          <p:cNvSpPr>
            <a:spLocks noGrp="1"/>
          </p:cNvSpPr>
          <p:nvPr>
            <p:ph sz="quarter" idx="1"/>
          </p:nvPr>
        </p:nvSpPr>
        <p:spPr/>
        <p:txBody>
          <a:bodyPr/>
          <a:lstStyle/>
          <a:p>
            <a:r>
              <a:rPr lang="en-US" dirty="0"/>
              <a:t>Empower your nurses</a:t>
            </a:r>
          </a:p>
          <a:p>
            <a:pPr lvl="1"/>
            <a:r>
              <a:rPr lang="en-US" dirty="0"/>
              <a:t>Education Session Friday afternoon</a:t>
            </a:r>
          </a:p>
          <a:p>
            <a:pPr lvl="2"/>
            <a:r>
              <a:rPr lang="en-US" dirty="0"/>
              <a:t>Handouts to nurses</a:t>
            </a:r>
          </a:p>
          <a:p>
            <a:pPr lvl="2"/>
            <a:r>
              <a:rPr lang="en-US" dirty="0"/>
              <a:t>Pre-printed order sets</a:t>
            </a:r>
          </a:p>
          <a:p>
            <a:pPr lvl="2"/>
            <a:r>
              <a:rPr lang="en-US" dirty="0"/>
              <a:t>Standing orders</a:t>
            </a:r>
          </a:p>
          <a:p>
            <a:pPr lvl="2"/>
            <a:r>
              <a:rPr lang="en-US" dirty="0"/>
              <a:t>Keep track of number given each day</a:t>
            </a:r>
          </a:p>
          <a:p>
            <a:pPr lvl="3"/>
            <a:r>
              <a:rPr lang="en-US" dirty="0"/>
              <a:t>“check-out” ten doses per nurse per day</a:t>
            </a:r>
          </a:p>
          <a:p>
            <a:pPr lvl="3"/>
            <a:r>
              <a:rPr lang="en-US" dirty="0"/>
              <a:t>“return” un-used doses to central location at end of day</a:t>
            </a:r>
          </a:p>
          <a:p>
            <a:pPr lvl="3"/>
            <a:r>
              <a:rPr lang="en-US" dirty="0"/>
              <a:t>“reconcile administration record with “check out” number</a:t>
            </a:r>
          </a:p>
          <a:p>
            <a:pPr lvl="3"/>
            <a:r>
              <a:rPr lang="en-US" dirty="0"/>
              <a:t>“bill” at end of each day</a:t>
            </a:r>
          </a:p>
          <a:p>
            <a:pPr lvl="2"/>
            <a:endParaRPr lang="en-US" dirty="0"/>
          </a:p>
        </p:txBody>
      </p:sp>
    </p:spTree>
    <p:extLst>
      <p:ext uri="{BB962C8B-B14F-4D97-AF65-F5344CB8AC3E}">
        <p14:creationId xmlns:p14="http://schemas.microsoft.com/office/powerpoint/2010/main" val="1152935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Standing orders for Vaccines</a:t>
            </a:r>
          </a:p>
        </p:txBody>
      </p:sp>
      <p:sp>
        <p:nvSpPr>
          <p:cNvPr id="3" name="Content Placeholder 2"/>
          <p:cNvSpPr>
            <a:spLocks noGrp="1"/>
          </p:cNvSpPr>
          <p:nvPr>
            <p:ph sz="quarter" idx="1"/>
          </p:nvPr>
        </p:nvSpPr>
        <p:spPr/>
        <p:txBody>
          <a:bodyPr/>
          <a:lstStyle/>
          <a:p>
            <a:r>
              <a:rPr lang="en-US" u="sng" dirty="0"/>
              <a:t>Advocated for by ACIP</a:t>
            </a:r>
            <a:r>
              <a:rPr lang="en-US" dirty="0"/>
              <a:t>, particularly for influenza, pneumococcal, </a:t>
            </a:r>
            <a:r>
              <a:rPr lang="en-US" dirty="0" err="1"/>
              <a:t>Tdap</a:t>
            </a:r>
            <a:r>
              <a:rPr lang="en-US" dirty="0"/>
              <a:t> and hepatitis B vaccines</a:t>
            </a:r>
          </a:p>
          <a:p>
            <a:r>
              <a:rPr lang="en-US" dirty="0"/>
              <a:t>Administration of vaccines by nurses, pharmacists, medical assistants and other qualified personal, </a:t>
            </a:r>
            <a:r>
              <a:rPr lang="en-US" u="sng" dirty="0"/>
              <a:t>under physician established protocol</a:t>
            </a:r>
            <a:r>
              <a:rPr lang="en-US" dirty="0"/>
              <a:t>, without examination by physician</a:t>
            </a:r>
          </a:p>
          <a:p>
            <a:r>
              <a:rPr lang="en-US" dirty="0">
                <a:solidFill>
                  <a:srgbClr val="FF0000"/>
                </a:solidFill>
              </a:rPr>
              <a:t>Substantially</a:t>
            </a:r>
            <a:r>
              <a:rPr lang="en-US" dirty="0"/>
              <a:t> improves immunization rates</a:t>
            </a:r>
          </a:p>
          <a:p>
            <a:pPr marL="0" indent="0">
              <a:buNone/>
            </a:pPr>
            <a:r>
              <a:rPr lang="en-US" sz="2000" dirty="0">
                <a:hlinkClick r:id="rId3"/>
              </a:rPr>
              <a:t>http://www.cdc.gov/mmwr/preview/mmwrhtml/rr4901a2.htm</a:t>
            </a:r>
            <a:r>
              <a:rPr lang="en-US" sz="2000" dirty="0"/>
              <a:t> </a:t>
            </a:r>
          </a:p>
          <a:p>
            <a:pPr marL="0" indent="0">
              <a:buNone/>
            </a:pPr>
            <a:r>
              <a:rPr lang="en-US" sz="2000" dirty="0">
                <a:hlinkClick r:id="rId4"/>
              </a:rPr>
              <a:t>http://www.immunize.org/standing-orders/</a:t>
            </a:r>
            <a:r>
              <a:rPr lang="en-US" sz="2000" dirty="0"/>
              <a:t>  (IAC)</a:t>
            </a:r>
          </a:p>
        </p:txBody>
      </p:sp>
    </p:spTree>
    <p:extLst>
      <p:ext uri="{BB962C8B-B14F-4D97-AF65-F5344CB8AC3E}">
        <p14:creationId xmlns:p14="http://schemas.microsoft.com/office/powerpoint/2010/main" val="17428633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26" y="228600"/>
            <a:ext cx="8486274" cy="990600"/>
          </a:xfrm>
        </p:spPr>
        <p:txBody>
          <a:bodyPr/>
          <a:lstStyle/>
          <a:p>
            <a:r>
              <a:rPr lang="en-US" dirty="0"/>
              <a:t>PDSA DAILY WORKSHEET FOR VACCINES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89160152"/>
              </p:ext>
            </p:extLst>
          </p:nvPr>
        </p:nvGraphicFramePr>
        <p:xfrm>
          <a:off x="421104" y="1586023"/>
          <a:ext cx="8341895" cy="4176710"/>
        </p:xfrm>
        <a:graphic>
          <a:graphicData uri="http://schemas.openxmlformats.org/drawingml/2006/table">
            <a:tbl>
              <a:tblPr>
                <a:tableStyleId>{5C22544A-7EE6-4342-B048-85BDC9FD1C3A}</a:tableStyleId>
              </a:tblPr>
              <a:tblGrid>
                <a:gridCol w="1031887">
                  <a:extLst>
                    <a:ext uri="{9D8B030D-6E8A-4147-A177-3AD203B41FA5}">
                      <a16:colId xmlns:a16="http://schemas.microsoft.com/office/drawing/2014/main" xmlns="" val="4148974021"/>
                    </a:ext>
                  </a:extLst>
                </a:gridCol>
                <a:gridCol w="723286">
                  <a:extLst>
                    <a:ext uri="{9D8B030D-6E8A-4147-A177-3AD203B41FA5}">
                      <a16:colId xmlns:a16="http://schemas.microsoft.com/office/drawing/2014/main" xmlns="" val="1417370264"/>
                    </a:ext>
                  </a:extLst>
                </a:gridCol>
                <a:gridCol w="723286">
                  <a:extLst>
                    <a:ext uri="{9D8B030D-6E8A-4147-A177-3AD203B41FA5}">
                      <a16:colId xmlns:a16="http://schemas.microsoft.com/office/drawing/2014/main" xmlns="" val="1496202357"/>
                    </a:ext>
                  </a:extLst>
                </a:gridCol>
                <a:gridCol w="723286">
                  <a:extLst>
                    <a:ext uri="{9D8B030D-6E8A-4147-A177-3AD203B41FA5}">
                      <a16:colId xmlns:a16="http://schemas.microsoft.com/office/drawing/2014/main" xmlns="" val="3381779876"/>
                    </a:ext>
                  </a:extLst>
                </a:gridCol>
                <a:gridCol w="723286">
                  <a:extLst>
                    <a:ext uri="{9D8B030D-6E8A-4147-A177-3AD203B41FA5}">
                      <a16:colId xmlns:a16="http://schemas.microsoft.com/office/drawing/2014/main" xmlns="" val="925207693"/>
                    </a:ext>
                  </a:extLst>
                </a:gridCol>
                <a:gridCol w="385751">
                  <a:extLst>
                    <a:ext uri="{9D8B030D-6E8A-4147-A177-3AD203B41FA5}">
                      <a16:colId xmlns:a16="http://schemas.microsoft.com/office/drawing/2014/main" xmlns="" val="3564770374"/>
                    </a:ext>
                  </a:extLst>
                </a:gridCol>
                <a:gridCol w="723286">
                  <a:extLst>
                    <a:ext uri="{9D8B030D-6E8A-4147-A177-3AD203B41FA5}">
                      <a16:colId xmlns:a16="http://schemas.microsoft.com/office/drawing/2014/main" xmlns="" val="984364362"/>
                    </a:ext>
                  </a:extLst>
                </a:gridCol>
                <a:gridCol w="453259">
                  <a:extLst>
                    <a:ext uri="{9D8B030D-6E8A-4147-A177-3AD203B41FA5}">
                      <a16:colId xmlns:a16="http://schemas.microsoft.com/office/drawing/2014/main" xmlns="" val="287655078"/>
                    </a:ext>
                  </a:extLst>
                </a:gridCol>
                <a:gridCol w="453259">
                  <a:extLst>
                    <a:ext uri="{9D8B030D-6E8A-4147-A177-3AD203B41FA5}">
                      <a16:colId xmlns:a16="http://schemas.microsoft.com/office/drawing/2014/main" xmlns="" val="189653555"/>
                    </a:ext>
                  </a:extLst>
                </a:gridCol>
                <a:gridCol w="453259">
                  <a:extLst>
                    <a:ext uri="{9D8B030D-6E8A-4147-A177-3AD203B41FA5}">
                      <a16:colId xmlns:a16="http://schemas.microsoft.com/office/drawing/2014/main" xmlns="" val="2389287537"/>
                    </a:ext>
                  </a:extLst>
                </a:gridCol>
                <a:gridCol w="453259">
                  <a:extLst>
                    <a:ext uri="{9D8B030D-6E8A-4147-A177-3AD203B41FA5}">
                      <a16:colId xmlns:a16="http://schemas.microsoft.com/office/drawing/2014/main" xmlns="" val="3553721353"/>
                    </a:ext>
                  </a:extLst>
                </a:gridCol>
                <a:gridCol w="1494791">
                  <a:extLst>
                    <a:ext uri="{9D8B030D-6E8A-4147-A177-3AD203B41FA5}">
                      <a16:colId xmlns:a16="http://schemas.microsoft.com/office/drawing/2014/main" xmlns="" val="331658270"/>
                    </a:ext>
                  </a:extLst>
                </a:gridCol>
              </a:tblGrid>
              <a:tr h="275806">
                <a:tc gridSpan="7">
                  <a:txBody>
                    <a:bodyPr/>
                    <a:lstStyle/>
                    <a:p>
                      <a:pPr algn="l" fontAlgn="b"/>
                      <a:r>
                        <a:rPr lang="en-US" sz="900" u="none" strike="noStrike">
                          <a:effectLst/>
                        </a:rPr>
                        <a:t>DAILY PLANNING WORKSHEET AND RECONCILIATION SHEET FOR IMMUNIZATION PDSA</a:t>
                      </a:r>
                      <a:endParaRPr lang="en-US" sz="900" b="1" i="0" u="none" strike="noStrike">
                        <a:solidFill>
                          <a:srgbClr val="000000"/>
                        </a:solidFill>
                        <a:effectLst/>
                        <a:latin typeface="Calibri" panose="020F0502020204030204" pitchFamily="34" charset="0"/>
                      </a:endParaRPr>
                    </a:p>
                  </a:txBody>
                  <a:tcPr marL="7619" marR="7619" marT="761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1104948336"/>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890469569"/>
                  </a:ext>
                </a:extLst>
              </a:tr>
              <a:tr h="190474">
                <a:tc>
                  <a:txBody>
                    <a:bodyPr/>
                    <a:lstStyle/>
                    <a:p>
                      <a:pPr algn="ctr" fontAlgn="b"/>
                      <a:r>
                        <a:rPr lang="en-US" sz="900" u="sng" strike="noStrike">
                          <a:effectLst/>
                        </a:rPr>
                        <a:t>6-Mar-16</a:t>
                      </a:r>
                      <a:endParaRPr lang="en-US" sz="900" b="0" i="0" u="sng" strike="noStrike">
                        <a:solidFill>
                          <a:srgbClr val="000000"/>
                        </a:solidFill>
                        <a:effectLst/>
                        <a:latin typeface="Segoe Script" panose="020B0504020000000003" pitchFamily="34" charset="0"/>
                      </a:endParaRPr>
                    </a:p>
                  </a:txBody>
                  <a:tcPr marL="7619" marR="7619" marT="7619" marB="0" anchor="b"/>
                </a:tc>
                <a:tc>
                  <a:txBody>
                    <a:bodyPr/>
                    <a:lstStyle/>
                    <a:p>
                      <a:pPr algn="ctr" fontAlgn="b"/>
                      <a:r>
                        <a:rPr lang="en-US" sz="900" u="sng" strike="noStrike">
                          <a:effectLst/>
                        </a:rPr>
                        <a:t>Monday</a:t>
                      </a:r>
                      <a:endParaRPr lang="en-US" sz="900" b="0" i="0" u="sng" strike="noStrike">
                        <a:solidFill>
                          <a:srgbClr val="000000"/>
                        </a:solidFill>
                        <a:effectLst/>
                        <a:latin typeface="Segoe Script" panose="020B0504020000000003"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2561302252"/>
                  </a:ext>
                </a:extLst>
              </a:tr>
              <a:tr h="152379">
                <a:tc>
                  <a:txBody>
                    <a:bodyPr/>
                    <a:lstStyle/>
                    <a:p>
                      <a:pPr algn="ctr" fontAlgn="b"/>
                      <a:r>
                        <a:rPr lang="en-US" sz="900" u="none" strike="noStrike">
                          <a:effectLst/>
                        </a:rPr>
                        <a:t>DATE</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WEEKDAY</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4137535656"/>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4130588451"/>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863204057"/>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gridSpan="2">
                  <a:txBody>
                    <a:bodyPr/>
                    <a:lstStyle/>
                    <a:p>
                      <a:pPr algn="l" fontAlgn="b"/>
                      <a:r>
                        <a:rPr lang="en-US" sz="900" u="none" strike="noStrike">
                          <a:effectLst/>
                        </a:rPr>
                        <a:t>VACCINE TYPE</a:t>
                      </a:r>
                      <a:endParaRPr lang="en-US" sz="900" b="0" i="0" u="none" strike="noStrike">
                        <a:solidFill>
                          <a:srgbClr val="000000"/>
                        </a:solidFill>
                        <a:effectLst/>
                        <a:latin typeface="Calibri" panose="020F0502020204030204" pitchFamily="34" charset="0"/>
                      </a:endParaRPr>
                    </a:p>
                  </a:txBody>
                  <a:tcPr marL="7619" marR="7619" marT="7619"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2959241854"/>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Influenza</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PPS-23</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PCV-13</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Tdap</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Td</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Zostavax</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Hep B</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HPV</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Hep A</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Hib</a:t>
                      </a:r>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Meningococcal</a:t>
                      </a:r>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1499202218"/>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3899830830"/>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2936546271"/>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3830352490"/>
                  </a:ext>
                </a:extLst>
              </a:tr>
              <a:tr h="190474">
                <a:tc>
                  <a:txBody>
                    <a:bodyPr/>
                    <a:lstStyle/>
                    <a:p>
                      <a:pPr algn="l" fontAlgn="b"/>
                      <a:r>
                        <a:rPr lang="en-US" sz="900" u="none" strike="noStrike">
                          <a:effectLst/>
                        </a:rPr>
                        <a:t>Mary Smith</a:t>
                      </a:r>
                      <a:endParaRPr lang="en-US" sz="900" b="0" i="0" u="none" strike="noStrike">
                        <a:solidFill>
                          <a:srgbClr val="000000"/>
                        </a:solidFill>
                        <a:effectLst/>
                        <a:latin typeface="Segoe Script" panose="020B0504020000000003"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3534794739"/>
                  </a:ext>
                </a:extLst>
              </a:tr>
              <a:tr h="190474">
                <a:tc>
                  <a:txBody>
                    <a:bodyPr/>
                    <a:lstStyle/>
                    <a:p>
                      <a:pPr algn="l" fontAlgn="b"/>
                      <a:r>
                        <a:rPr lang="en-US" sz="900" u="none" strike="noStrike">
                          <a:effectLst/>
                        </a:rPr>
                        <a:t>John Doe</a:t>
                      </a:r>
                      <a:endParaRPr lang="en-US" sz="900" b="0" i="0" u="none" strike="noStrike">
                        <a:solidFill>
                          <a:srgbClr val="000000"/>
                        </a:solidFill>
                        <a:effectLst/>
                        <a:latin typeface="Segoe Script" panose="020B0504020000000003"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3153123031"/>
                  </a:ext>
                </a:extLst>
              </a:tr>
              <a:tr h="190474">
                <a:tc>
                  <a:txBody>
                    <a:bodyPr/>
                    <a:lstStyle/>
                    <a:p>
                      <a:pPr algn="l" fontAlgn="b"/>
                      <a:r>
                        <a:rPr lang="en-US" sz="900" u="none" strike="noStrike">
                          <a:effectLst/>
                        </a:rPr>
                        <a:t>George Will</a:t>
                      </a:r>
                      <a:endParaRPr lang="en-US" sz="900" b="0" i="0" u="none" strike="noStrike">
                        <a:solidFill>
                          <a:srgbClr val="000000"/>
                        </a:solidFill>
                        <a:effectLst/>
                        <a:latin typeface="Segoe Script" panose="020B0504020000000003"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2930139134"/>
                  </a:ext>
                </a:extLst>
              </a:tr>
              <a:tr h="190474">
                <a:tc>
                  <a:txBody>
                    <a:bodyPr/>
                    <a:lstStyle/>
                    <a:p>
                      <a:pPr algn="l" fontAlgn="b"/>
                      <a:r>
                        <a:rPr lang="en-US" sz="900" u="none" strike="noStrike">
                          <a:effectLst/>
                        </a:rPr>
                        <a:t>Babe Ruth</a:t>
                      </a:r>
                      <a:endParaRPr lang="en-US" sz="900" b="0" i="0" u="none" strike="noStrike">
                        <a:solidFill>
                          <a:srgbClr val="000000"/>
                        </a:solidFill>
                        <a:effectLst/>
                        <a:latin typeface="Segoe Script" panose="020B0504020000000003"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228836061"/>
                  </a:ext>
                </a:extLst>
              </a:tr>
              <a:tr h="190474">
                <a:tc>
                  <a:txBody>
                    <a:bodyPr/>
                    <a:lstStyle/>
                    <a:p>
                      <a:pPr algn="l" fontAlgn="b"/>
                      <a:r>
                        <a:rPr lang="en-US" sz="900" u="none" strike="noStrike">
                          <a:effectLst/>
                        </a:rPr>
                        <a:t>Ty Cobb</a:t>
                      </a:r>
                      <a:endParaRPr lang="en-US" sz="900" b="0" i="0" u="none" strike="noStrike">
                        <a:solidFill>
                          <a:srgbClr val="000000"/>
                        </a:solidFill>
                        <a:effectLst/>
                        <a:latin typeface="Segoe Script" panose="020B0504020000000003"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2953267132"/>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2784564284"/>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3043058700"/>
                  </a:ext>
                </a:extLst>
              </a:tr>
              <a:tr h="159998">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ctr" fontAlgn="b"/>
                      <a:r>
                        <a:rPr lang="en-US" sz="900" u="none" strike="noStrike">
                          <a:effectLst/>
                        </a:rPr>
                        <a:t>LEGEND</a:t>
                      </a:r>
                      <a:endParaRPr lang="en-US" sz="900" b="1"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802576174"/>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r>
                        <a:rPr lang="en-US" sz="900" u="none" strike="noStrike">
                          <a:effectLst/>
                        </a:rPr>
                        <a:t>n/a=Not needed </a:t>
                      </a:r>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1894295916"/>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r>
                        <a:rPr lang="en-US" sz="900" u="none" strike="noStrike">
                          <a:effectLst/>
                        </a:rPr>
                        <a:t>x=previously given</a:t>
                      </a:r>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1289145489"/>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r>
                        <a:rPr lang="en-US" sz="900" u="none" strike="noStrike">
                          <a:effectLst/>
                        </a:rPr>
                        <a:t>?= ask them today</a:t>
                      </a:r>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2158662546"/>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r>
                        <a:rPr lang="en-US" sz="900" u="none" strike="noStrike">
                          <a:effectLst/>
                        </a:rPr>
                        <a:t>D=declined today</a:t>
                      </a:r>
                      <a:endParaRPr lang="en-US" sz="900" b="0" i="0" u="none" strike="noStrike">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121607014"/>
                  </a:ext>
                </a:extLst>
              </a:tr>
              <a:tr h="159998">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r>
                        <a:rPr lang="en-US" sz="900" u="none" strike="noStrike">
                          <a:effectLst/>
                        </a:rPr>
                        <a:t>checkmark=given today</a:t>
                      </a:r>
                      <a:endParaRPr lang="en-US" sz="900" b="0" i="0" u="none" strike="noStrike">
                        <a:solidFill>
                          <a:srgbClr val="FFFFFF"/>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1660216298"/>
                  </a:ext>
                </a:extLst>
              </a:tr>
              <a:tr h="152379">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619" marR="7619" marT="7619"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7619" marR="7619" marT="7619" marB="0" anchor="b"/>
                </a:tc>
                <a:extLst>
                  <a:ext uri="{0D108BD9-81ED-4DB2-BD59-A6C34878D82A}">
                    <a16:rowId xmlns:a16="http://schemas.microsoft.com/office/drawing/2014/main" xmlns="" val="4189114744"/>
                  </a:ext>
                </a:extLst>
              </a:tr>
            </a:tbl>
          </a:graphicData>
        </a:graphic>
      </p:graphicFrame>
    </p:spTree>
    <p:extLst>
      <p:ext uri="{BB962C8B-B14F-4D97-AF65-F5344CB8AC3E}">
        <p14:creationId xmlns:p14="http://schemas.microsoft.com/office/powerpoint/2010/main" val="18543025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Reconcile </a:t>
            </a:r>
          </a:p>
        </p:txBody>
      </p:sp>
      <p:sp>
        <p:nvSpPr>
          <p:cNvPr id="3" name="Content Placeholder 2"/>
          <p:cNvSpPr>
            <a:spLocks noGrp="1"/>
          </p:cNvSpPr>
          <p:nvPr>
            <p:ph sz="quarter" idx="1"/>
          </p:nvPr>
        </p:nvSpPr>
        <p:spPr/>
        <p:txBody>
          <a:bodyPr/>
          <a:lstStyle/>
          <a:p>
            <a:r>
              <a:rPr lang="en-US" dirty="0"/>
              <a:t>Old rates with new rates of immunization after one month</a:t>
            </a:r>
          </a:p>
          <a:p>
            <a:r>
              <a:rPr lang="en-US" dirty="0"/>
              <a:t>Number of doses ordered-number of doses on hand = number of vaccine doses administered</a:t>
            </a:r>
          </a:p>
          <a:p>
            <a:r>
              <a:rPr lang="en-US" dirty="0"/>
              <a:t>Number of doses billed=number doses given ?</a:t>
            </a:r>
          </a:p>
          <a:p>
            <a:r>
              <a:rPr lang="en-US" dirty="0"/>
              <a:t>Total Payments for vaccine and vaccine administration fees received= </a:t>
            </a:r>
            <a:r>
              <a:rPr lang="en-US"/>
              <a:t>total  </a:t>
            </a:r>
            <a:r>
              <a:rPr lang="en-US" dirty="0"/>
              <a:t>$</a:t>
            </a:r>
          </a:p>
          <a:p>
            <a:endParaRPr lang="en-US" dirty="0"/>
          </a:p>
        </p:txBody>
      </p:sp>
    </p:spTree>
    <p:extLst>
      <p:ext uri="{BB962C8B-B14F-4D97-AF65-F5344CB8AC3E}">
        <p14:creationId xmlns:p14="http://schemas.microsoft.com/office/powerpoint/2010/main" val="21867256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How did we do?</a:t>
            </a:r>
          </a:p>
        </p:txBody>
      </p:sp>
      <p:sp>
        <p:nvSpPr>
          <p:cNvPr id="3" name="Content Placeholder 2"/>
          <p:cNvSpPr>
            <a:spLocks noGrp="1"/>
          </p:cNvSpPr>
          <p:nvPr>
            <p:ph sz="quarter" idx="1"/>
          </p:nvPr>
        </p:nvSpPr>
        <p:spPr/>
        <p:txBody>
          <a:bodyPr/>
          <a:lstStyle/>
          <a:p>
            <a:r>
              <a:rPr lang="en-US" dirty="0"/>
              <a:t>Improvement in administration rate?</a:t>
            </a:r>
          </a:p>
          <a:p>
            <a:r>
              <a:rPr lang="en-US" dirty="0"/>
              <a:t>Loss rate ?</a:t>
            </a:r>
          </a:p>
          <a:p>
            <a:r>
              <a:rPr lang="en-US" dirty="0"/>
              <a:t>Billed rate ?</a:t>
            </a:r>
          </a:p>
          <a:p>
            <a:r>
              <a:rPr lang="en-US" dirty="0"/>
              <a:t>What are we doing wrong to create loss rate</a:t>
            </a:r>
          </a:p>
          <a:p>
            <a:r>
              <a:rPr lang="en-US" dirty="0"/>
              <a:t>What are we doing wrong to create lost billings</a:t>
            </a:r>
          </a:p>
          <a:p>
            <a:r>
              <a:rPr lang="en-US" dirty="0"/>
              <a:t>What is our return on investment ?</a:t>
            </a:r>
          </a:p>
        </p:txBody>
      </p:sp>
    </p:spTree>
    <p:extLst>
      <p:ext uri="{BB962C8B-B14F-4D97-AF65-F5344CB8AC3E}">
        <p14:creationId xmlns:p14="http://schemas.microsoft.com/office/powerpoint/2010/main" val="281893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Fields of Interest</a:t>
            </a:r>
            <a:br>
              <a:rPr lang="en-US" dirty="0"/>
            </a:br>
            <a:endParaRPr lang="en-US" dirty="0"/>
          </a:p>
        </p:txBody>
      </p:sp>
      <p:sp>
        <p:nvSpPr>
          <p:cNvPr id="3" name="Content Placeholder 2"/>
          <p:cNvSpPr>
            <a:spLocks noGrp="1"/>
          </p:cNvSpPr>
          <p:nvPr>
            <p:ph sz="quarter" idx="1"/>
          </p:nvPr>
        </p:nvSpPr>
        <p:spPr/>
        <p:txBody>
          <a:bodyPr/>
          <a:lstStyle/>
          <a:p>
            <a:r>
              <a:rPr lang="en-US" sz="3200" dirty="0"/>
              <a:t>Improving  efficiency of Primary Care Practices</a:t>
            </a:r>
          </a:p>
          <a:p>
            <a:r>
              <a:rPr lang="en-US" sz="3200" dirty="0"/>
              <a:t>Improving Financial Performance of Primary Care Practice</a:t>
            </a:r>
          </a:p>
          <a:p>
            <a:r>
              <a:rPr lang="en-US" sz="3200" dirty="0"/>
              <a:t>Increasing the Prevalence of High Functioning PCMH’s and PCMH Neighbors</a:t>
            </a:r>
          </a:p>
        </p:txBody>
      </p:sp>
    </p:spTree>
    <p:extLst>
      <p:ext uri="{BB962C8B-B14F-4D97-AF65-F5344CB8AC3E}">
        <p14:creationId xmlns:p14="http://schemas.microsoft.com/office/powerpoint/2010/main" val="35584670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what to change</a:t>
            </a:r>
          </a:p>
        </p:txBody>
      </p:sp>
      <p:sp>
        <p:nvSpPr>
          <p:cNvPr id="3" name="Content Placeholder 2"/>
          <p:cNvSpPr>
            <a:spLocks noGrp="1"/>
          </p:cNvSpPr>
          <p:nvPr>
            <p:ph sz="quarter" idx="1"/>
          </p:nvPr>
        </p:nvSpPr>
        <p:spPr/>
        <p:txBody>
          <a:bodyPr/>
          <a:lstStyle/>
          <a:p>
            <a:r>
              <a:rPr lang="en-US" dirty="0"/>
              <a:t>Identify gaps in performance</a:t>
            </a:r>
          </a:p>
          <a:p>
            <a:pPr lvl="1"/>
            <a:r>
              <a:rPr lang="en-US" dirty="0" err="1"/>
              <a:t>ie</a:t>
            </a:r>
            <a:r>
              <a:rPr lang="en-US" dirty="0"/>
              <a:t>   missing doses ?</a:t>
            </a:r>
          </a:p>
          <a:p>
            <a:pPr lvl="1"/>
            <a:r>
              <a:rPr lang="en-US" dirty="0" err="1"/>
              <a:t>ie</a:t>
            </a:r>
            <a:r>
              <a:rPr lang="en-US" dirty="0"/>
              <a:t> payments below expected ?</a:t>
            </a:r>
          </a:p>
        </p:txBody>
      </p:sp>
    </p:spTree>
    <p:extLst>
      <p:ext uri="{BB962C8B-B14F-4D97-AF65-F5344CB8AC3E}">
        <p14:creationId xmlns:p14="http://schemas.microsoft.com/office/powerpoint/2010/main" val="27860993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predict number of doses needed</a:t>
            </a:r>
          </a:p>
        </p:txBody>
      </p:sp>
      <p:sp>
        <p:nvSpPr>
          <p:cNvPr id="3" name="Content Placeholder 2"/>
          <p:cNvSpPr>
            <a:spLocks noGrp="1"/>
          </p:cNvSpPr>
          <p:nvPr>
            <p:ph sz="quarter" idx="1"/>
          </p:nvPr>
        </p:nvSpPr>
        <p:spPr>
          <a:xfrm>
            <a:off x="215520" y="1589567"/>
            <a:ext cx="8857443" cy="4175613"/>
          </a:xfrm>
        </p:spPr>
        <p:txBody>
          <a:bodyPr/>
          <a:lstStyle/>
          <a:p>
            <a:r>
              <a:rPr lang="en-US" dirty="0" err="1"/>
              <a:t>Zostavax</a:t>
            </a:r>
            <a:endParaRPr lang="en-US" dirty="0"/>
          </a:p>
          <a:p>
            <a:r>
              <a:rPr lang="en-US" dirty="0"/>
              <a:t>Number of patients in your practice 60 and over?</a:t>
            </a:r>
          </a:p>
          <a:p>
            <a:pPr lvl="1"/>
            <a:r>
              <a:rPr lang="en-US" dirty="0"/>
              <a:t>Very expensive and not a good way to learn</a:t>
            </a:r>
          </a:p>
          <a:p>
            <a:pPr lvl="1"/>
            <a:endParaRPr lang="en-US" dirty="0"/>
          </a:p>
          <a:p>
            <a:pPr lvl="1"/>
            <a:r>
              <a:rPr lang="en-US" dirty="0"/>
              <a:t>How about starting with 10?</a:t>
            </a:r>
          </a:p>
          <a:p>
            <a:pPr marL="365125" lvl="1" indent="0">
              <a:buNone/>
            </a:pPr>
            <a:r>
              <a:rPr lang="en-US" dirty="0"/>
              <a:t>Part D adjudication </a:t>
            </a:r>
            <a:r>
              <a:rPr lang="en-US" dirty="0" smtClean="0"/>
              <a:t>through </a:t>
            </a:r>
            <a:r>
              <a:rPr lang="en-US" dirty="0" smtClean="0">
                <a:hlinkClick r:id="rId3"/>
              </a:rPr>
              <a:t>https</a:t>
            </a:r>
            <a:r>
              <a:rPr lang="en-US" dirty="0">
                <a:hlinkClick r:id="rId3"/>
              </a:rPr>
              <a:t>://</a:t>
            </a:r>
            <a:r>
              <a:rPr lang="en-US" dirty="0" smtClean="0">
                <a:hlinkClick r:id="rId3"/>
              </a:rPr>
              <a:t>www.mytransactrx.com</a:t>
            </a:r>
            <a:endParaRPr lang="en-US" dirty="0" smtClean="0"/>
          </a:p>
          <a:p>
            <a:pPr lvl="1"/>
            <a:r>
              <a:rPr lang="en-US" dirty="0" smtClean="0"/>
              <a:t>Commercial: </a:t>
            </a:r>
            <a:r>
              <a:rPr lang="en-US" dirty="0" smtClean="0">
                <a:hlinkClick r:id="rId4"/>
              </a:rPr>
              <a:t>www.checkcoveragenow.com</a:t>
            </a:r>
            <a:r>
              <a:rPr lang="en-US" dirty="0" smtClean="0"/>
              <a:t> </a:t>
            </a:r>
            <a:endParaRPr lang="en-US" dirty="0"/>
          </a:p>
          <a:p>
            <a:pPr marL="365125" lvl="1" indent="0">
              <a:buNone/>
            </a:pPr>
            <a:endParaRPr lang="en-US" dirty="0"/>
          </a:p>
        </p:txBody>
      </p:sp>
    </p:spTree>
    <p:extLst>
      <p:ext uri="{BB962C8B-B14F-4D97-AF65-F5344CB8AC3E}">
        <p14:creationId xmlns:p14="http://schemas.microsoft.com/office/powerpoint/2010/main" val="23506539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WINNING ATTITUDE</a:t>
            </a:r>
          </a:p>
        </p:txBody>
      </p:sp>
      <p:sp>
        <p:nvSpPr>
          <p:cNvPr id="3" name="Content Placeholder 2"/>
          <p:cNvSpPr>
            <a:spLocks noGrp="1"/>
          </p:cNvSpPr>
          <p:nvPr>
            <p:ph sz="quarter" idx="1"/>
          </p:nvPr>
        </p:nvSpPr>
        <p:spPr/>
        <p:txBody>
          <a:bodyPr/>
          <a:lstStyle/>
          <a:p>
            <a:r>
              <a:rPr lang="en-US" sz="4800" dirty="0"/>
              <a:t>“I HAVE A GOAL”</a:t>
            </a:r>
          </a:p>
          <a:p>
            <a:r>
              <a:rPr lang="en-US" sz="4800" dirty="0"/>
              <a:t>“I WILL CONTROL WHAT I CAN CONTROL AND MOVE ON”</a:t>
            </a:r>
          </a:p>
          <a:p>
            <a:r>
              <a:rPr lang="en-US" sz="4800" dirty="0"/>
              <a:t>“SO WHAT, NOW WHAT ?”</a:t>
            </a:r>
          </a:p>
        </p:txBody>
      </p:sp>
    </p:spTree>
    <p:extLst>
      <p:ext uri="{BB962C8B-B14F-4D97-AF65-F5344CB8AC3E}">
        <p14:creationId xmlns:p14="http://schemas.microsoft.com/office/powerpoint/2010/main" val="41825894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ALTOGETHER NOW !</a:t>
            </a:r>
          </a:p>
        </p:txBody>
      </p:sp>
      <p:sp>
        <p:nvSpPr>
          <p:cNvPr id="3" name="Content Placeholder 2"/>
          <p:cNvSpPr>
            <a:spLocks noGrp="1"/>
          </p:cNvSpPr>
          <p:nvPr>
            <p:ph sz="quarter" idx="1"/>
          </p:nvPr>
        </p:nvSpPr>
        <p:spPr/>
        <p:txBody>
          <a:bodyPr/>
          <a:lstStyle/>
          <a:p>
            <a:pPr marL="0" indent="0" algn="ctr">
              <a:buNone/>
            </a:pPr>
            <a:r>
              <a:rPr lang="en-US" sz="6000" b="1" dirty="0"/>
              <a:t>“VACCINE ADMINISTRATION WILL BE PROFITABLE FOR MY PRACTICE”</a:t>
            </a:r>
          </a:p>
        </p:txBody>
      </p:sp>
    </p:spTree>
    <p:extLst>
      <p:ext uri="{BB962C8B-B14F-4D97-AF65-F5344CB8AC3E}">
        <p14:creationId xmlns:p14="http://schemas.microsoft.com/office/powerpoint/2010/main" val="2776811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 O\Downloads\image.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052"/>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1436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985652"/>
          </a:xfrm>
        </p:spPr>
        <p:txBody>
          <a:bodyPr>
            <a:normAutofit fontScale="90000"/>
          </a:bodyPr>
          <a:lstStyle/>
          <a:p>
            <a:pPr algn="ctr"/>
            <a:r>
              <a:rPr lang="en-US" dirty="0"/>
              <a:t>Tomato example of compounded Return on investment</a:t>
            </a:r>
          </a:p>
        </p:txBody>
      </p:sp>
      <p:sp>
        <p:nvSpPr>
          <p:cNvPr id="3" name="Content Placeholder 2"/>
          <p:cNvSpPr>
            <a:spLocks noGrp="1"/>
          </p:cNvSpPr>
          <p:nvPr>
            <p:ph sz="quarter" idx="1"/>
          </p:nvPr>
        </p:nvSpPr>
        <p:spPr>
          <a:xfrm>
            <a:off x="606153" y="1401289"/>
            <a:ext cx="8159002" cy="4363892"/>
          </a:xfrm>
        </p:spPr>
        <p:txBody>
          <a:bodyPr/>
          <a:lstStyle/>
          <a:p>
            <a:r>
              <a:rPr lang="en-US" dirty="0"/>
              <a:t>Borrow $10</a:t>
            </a:r>
          </a:p>
          <a:p>
            <a:r>
              <a:rPr lang="en-US" dirty="0"/>
              <a:t>Purchase a bag of tomato seeds for $10</a:t>
            </a:r>
          </a:p>
          <a:p>
            <a:r>
              <a:rPr lang="en-US" dirty="0"/>
              <a:t>Plant the seeds and sell the  tomatoes for $30</a:t>
            </a:r>
          </a:p>
          <a:p>
            <a:r>
              <a:rPr lang="en-US" dirty="0"/>
              <a:t>Pay back the borrowed $10</a:t>
            </a:r>
          </a:p>
          <a:p>
            <a:r>
              <a:rPr lang="en-US" dirty="0"/>
              <a:t>Save $10 of profit in the bank</a:t>
            </a:r>
          </a:p>
          <a:p>
            <a:r>
              <a:rPr lang="en-US" dirty="0"/>
              <a:t>Buy a new bag of tomato seeds for $10</a:t>
            </a:r>
          </a:p>
          <a:p>
            <a:r>
              <a:rPr lang="en-US" dirty="0"/>
              <a:t>Plant the seeds and sell the tomatoes for $30</a:t>
            </a:r>
          </a:p>
          <a:p>
            <a:r>
              <a:rPr lang="en-US" dirty="0"/>
              <a:t>Save the $20 profit in the bank and buy another bag of tomato seeds for $10</a:t>
            </a:r>
          </a:p>
        </p:txBody>
      </p:sp>
    </p:spTree>
    <p:extLst>
      <p:ext uri="{BB962C8B-B14F-4D97-AF65-F5344CB8AC3E}">
        <p14:creationId xmlns:p14="http://schemas.microsoft.com/office/powerpoint/2010/main" val="10172123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926275"/>
          </a:xfrm>
        </p:spPr>
        <p:txBody>
          <a:bodyPr/>
          <a:lstStyle/>
          <a:p>
            <a:pPr algn="ctr"/>
            <a:r>
              <a:rPr lang="en-US" dirty="0"/>
              <a:t>Concept of Return on Investment</a:t>
            </a:r>
          </a:p>
        </p:txBody>
      </p:sp>
      <p:sp>
        <p:nvSpPr>
          <p:cNvPr id="3" name="Content Placeholder 2"/>
          <p:cNvSpPr>
            <a:spLocks noGrp="1"/>
          </p:cNvSpPr>
          <p:nvPr>
            <p:ph sz="quarter" idx="1"/>
          </p:nvPr>
        </p:nvSpPr>
        <p:spPr>
          <a:xfrm>
            <a:off x="606153" y="1318161"/>
            <a:ext cx="8159002" cy="4619500"/>
          </a:xfrm>
        </p:spPr>
        <p:txBody>
          <a:bodyPr/>
          <a:lstStyle/>
          <a:p>
            <a:r>
              <a:rPr lang="en-US" dirty="0"/>
              <a:t>Set aside(or borrow) seed money at end of each year to buy your vaccine for beginning of the new year</a:t>
            </a:r>
          </a:p>
          <a:p>
            <a:r>
              <a:rPr lang="en-US" dirty="0"/>
              <a:t>Separate account for vaccine revenue and purchase</a:t>
            </a:r>
          </a:p>
          <a:p>
            <a:r>
              <a:rPr lang="en-US" dirty="0"/>
              <a:t>Do not steal from this account through the year</a:t>
            </a:r>
          </a:p>
          <a:p>
            <a:r>
              <a:rPr lang="en-US" dirty="0"/>
              <a:t>Purchase replacement vaccine doses with revenues deposited in this account</a:t>
            </a:r>
          </a:p>
          <a:p>
            <a:r>
              <a:rPr lang="en-US" dirty="0"/>
              <a:t>Write yourself a nice bonus check at year’s end</a:t>
            </a:r>
          </a:p>
        </p:txBody>
      </p:sp>
    </p:spTree>
    <p:extLst>
      <p:ext uri="{BB962C8B-B14F-4D97-AF65-F5344CB8AC3E}">
        <p14:creationId xmlns:p14="http://schemas.microsoft.com/office/powerpoint/2010/main" val="30879017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57686" y="3772135"/>
            <a:ext cx="8161573" cy="1828800"/>
          </a:xfrm>
        </p:spPr>
        <p:txBody>
          <a:bodyPr/>
          <a:lstStyle/>
          <a:p>
            <a:r>
              <a:rPr lang="en-US" dirty="0" smtClean="0"/>
              <a:t/>
            </a:r>
            <a:br>
              <a:rPr lang="en-US" dirty="0" smtClean="0"/>
            </a:br>
            <a:r>
              <a:rPr lang="en-US" dirty="0" smtClean="0"/>
              <a:t>Vaccine Reimbursement Tips</a:t>
            </a:r>
            <a:r>
              <a:rPr lang="en-US" dirty="0"/>
              <a:t/>
            </a:r>
            <a:br>
              <a:rPr lang="en-US" dirty="0"/>
            </a:br>
            <a:r>
              <a:rPr lang="en-US" dirty="0"/>
              <a:t/>
            </a:r>
            <a:br>
              <a:rPr lang="en-US" dirty="0"/>
            </a:br>
            <a:r>
              <a:rPr lang="en-US" sz="2800" b="0" i="1" dirty="0" smtClean="0"/>
              <a:t/>
            </a:r>
            <a:br>
              <a:rPr lang="en-US" sz="2800" b="0" i="1" dirty="0" smtClean="0"/>
            </a:br>
            <a:r>
              <a:rPr lang="en-US" sz="2800" b="0" i="1" dirty="0" smtClean="0"/>
              <a:t>Dr. Jason Goldman, MD, FACP</a:t>
            </a:r>
            <a:br>
              <a:rPr lang="en-US" sz="2800" b="0" i="1" dirty="0" smtClean="0"/>
            </a:br>
            <a:r>
              <a:rPr lang="es-ES" sz="2600" b="0" i="1" dirty="0"/>
              <a:t/>
            </a:r>
            <a:br>
              <a:rPr lang="es-ES" sz="2600" b="0" i="1" dirty="0"/>
            </a:br>
            <a:r>
              <a:rPr lang="es-ES" sz="2600" b="0" dirty="0" err="1"/>
              <a:t>February</a:t>
            </a:r>
            <a:r>
              <a:rPr lang="es-ES" sz="2600" b="0" dirty="0"/>
              <a:t> </a:t>
            </a:r>
            <a:r>
              <a:rPr lang="es-ES" sz="2600" b="0" dirty="0" smtClean="0"/>
              <a:t>28, </a:t>
            </a:r>
            <a:r>
              <a:rPr lang="es-ES" sz="2600" b="0" dirty="0"/>
              <a:t>2016</a:t>
            </a:r>
            <a:br>
              <a:rPr lang="es-ES" sz="2600" b="0" dirty="0"/>
            </a:br>
            <a:r>
              <a:rPr lang="es-ES" sz="2600" b="0" i="1" dirty="0"/>
              <a:t>I </a:t>
            </a:r>
            <a:r>
              <a:rPr lang="es-ES" sz="2600" b="0" i="1" dirty="0" err="1"/>
              <a:t>Raise</a:t>
            </a:r>
            <a:r>
              <a:rPr lang="es-ES" sz="2600" b="0" i="1" dirty="0"/>
              <a:t> </a:t>
            </a:r>
            <a:r>
              <a:rPr lang="es-ES" sz="2600" b="0" i="1" dirty="0" err="1"/>
              <a:t>the</a:t>
            </a:r>
            <a:r>
              <a:rPr lang="es-ES" sz="2600" b="0" i="1" dirty="0"/>
              <a:t> </a:t>
            </a:r>
            <a:r>
              <a:rPr lang="es-ES" sz="2600" b="0" i="1" dirty="0" err="1"/>
              <a:t>Rates</a:t>
            </a:r>
            <a:r>
              <a:rPr lang="es-ES" sz="2600" b="0" i="1" dirty="0"/>
              <a:t> </a:t>
            </a:r>
            <a:r>
              <a:rPr lang="es-ES" sz="2600" b="0" dirty="0" err="1"/>
              <a:t>Champion</a:t>
            </a:r>
            <a:r>
              <a:rPr lang="es-ES" sz="2600" b="0" dirty="0"/>
              <a:t> Training</a:t>
            </a:r>
            <a:r>
              <a:rPr lang="es-ES" sz="2600" b="0" i="1" dirty="0"/>
              <a:t/>
            </a:r>
            <a:br>
              <a:rPr lang="es-ES" sz="2600" b="0" i="1" dirty="0"/>
            </a:br>
            <a:endParaRPr lang="en-US" altLang="en-US" sz="2600" b="0" i="1" dirty="0"/>
          </a:p>
        </p:txBody>
      </p:sp>
    </p:spTree>
    <p:extLst>
      <p:ext uri="{BB962C8B-B14F-4D97-AF65-F5344CB8AC3E}">
        <p14:creationId xmlns:p14="http://schemas.microsoft.com/office/powerpoint/2010/main" val="14498358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Supply side</a:t>
            </a:r>
            <a:endParaRPr lang="en-US" b="1" dirty="0"/>
          </a:p>
        </p:txBody>
      </p:sp>
      <p:sp>
        <p:nvSpPr>
          <p:cNvPr id="3" name="Content Placeholder 2"/>
          <p:cNvSpPr>
            <a:spLocks noGrp="1"/>
          </p:cNvSpPr>
          <p:nvPr>
            <p:ph idx="1"/>
          </p:nvPr>
        </p:nvSpPr>
        <p:spPr>
          <a:xfrm>
            <a:off x="159792" y="1558445"/>
            <a:ext cx="8895426" cy="4351338"/>
          </a:xfrm>
        </p:spPr>
        <p:txBody>
          <a:bodyPr/>
          <a:lstStyle/>
          <a:p>
            <a:r>
              <a:rPr lang="en-US" sz="2700" dirty="0" smtClean="0"/>
              <a:t>Buy direct from manufacturer</a:t>
            </a:r>
          </a:p>
          <a:p>
            <a:r>
              <a:rPr lang="en-US" sz="2700" dirty="0" smtClean="0"/>
              <a:t>Group purchasing organization </a:t>
            </a:r>
          </a:p>
          <a:p>
            <a:pPr lvl="1"/>
            <a:r>
              <a:rPr lang="en-US" sz="2400" dirty="0" smtClean="0"/>
              <a:t>e.g. Atlantic Health Partners</a:t>
            </a:r>
          </a:p>
          <a:p>
            <a:r>
              <a:rPr lang="en-US" sz="2700" dirty="0" smtClean="0"/>
              <a:t>Buy multiple vaccines for discount</a:t>
            </a:r>
          </a:p>
          <a:p>
            <a:r>
              <a:rPr lang="en-US" sz="2700" dirty="0" smtClean="0"/>
              <a:t>Defer paying invoice usually several months</a:t>
            </a:r>
          </a:p>
          <a:p>
            <a:r>
              <a:rPr lang="en-US" sz="2700" dirty="0" smtClean="0"/>
              <a:t>Pay promptly on due date for further discounts </a:t>
            </a:r>
          </a:p>
          <a:p>
            <a:r>
              <a:rPr lang="en-US" sz="2700" dirty="0" smtClean="0"/>
              <a:t>Order what is needed to avoid vaccine loss from expiration</a:t>
            </a:r>
          </a:p>
          <a:p>
            <a:r>
              <a:rPr lang="en-US" sz="2700" dirty="0" smtClean="0"/>
              <a:t>Many manufactures will take back unused vaccines and credit account</a:t>
            </a:r>
            <a:endParaRPr lang="en-US" sz="2700" dirty="0"/>
          </a:p>
        </p:txBody>
      </p:sp>
    </p:spTree>
    <p:extLst>
      <p:ext uri="{BB962C8B-B14F-4D97-AF65-F5344CB8AC3E}">
        <p14:creationId xmlns:p14="http://schemas.microsoft.com/office/powerpoint/2010/main" val="2686233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Manufacturers</a:t>
            </a:r>
            <a:endParaRPr lang="en-US" dirty="0"/>
          </a:p>
        </p:txBody>
      </p:sp>
      <p:sp>
        <p:nvSpPr>
          <p:cNvPr id="3" name="Content Placeholder 2"/>
          <p:cNvSpPr>
            <a:spLocks noGrp="1"/>
          </p:cNvSpPr>
          <p:nvPr>
            <p:ph idx="1"/>
          </p:nvPr>
        </p:nvSpPr>
        <p:spPr/>
        <p:txBody>
          <a:bodyPr/>
          <a:lstStyle/>
          <a:p>
            <a:r>
              <a:rPr lang="en-US" dirty="0" smtClean="0"/>
              <a:t>Pfizer: </a:t>
            </a:r>
            <a:r>
              <a:rPr lang="en-US" dirty="0" smtClean="0">
                <a:hlinkClick r:id="rId2"/>
              </a:rPr>
              <a:t>www.pfizerpro.com</a:t>
            </a:r>
            <a:r>
              <a:rPr lang="en-US" dirty="0" smtClean="0"/>
              <a:t> </a:t>
            </a:r>
          </a:p>
          <a:p>
            <a:r>
              <a:rPr lang="en-US" dirty="0" smtClean="0"/>
              <a:t>Merck: </a:t>
            </a:r>
            <a:r>
              <a:rPr lang="en-US" dirty="0" smtClean="0">
                <a:hlinkClick r:id="rId3"/>
              </a:rPr>
              <a:t>www.merckvaccines.com</a:t>
            </a:r>
            <a:r>
              <a:rPr lang="en-US" dirty="0" smtClean="0"/>
              <a:t> </a:t>
            </a:r>
          </a:p>
          <a:p>
            <a:r>
              <a:rPr lang="en-US" dirty="0"/>
              <a:t>Sanofi </a:t>
            </a:r>
            <a:r>
              <a:rPr lang="en-US" dirty="0" smtClean="0"/>
              <a:t>Aventis: </a:t>
            </a:r>
            <a:r>
              <a:rPr lang="en-US" dirty="0" smtClean="0">
                <a:hlinkClick r:id="rId4"/>
              </a:rPr>
              <a:t>www.vaccineshoppe.com</a:t>
            </a:r>
            <a:r>
              <a:rPr lang="en-US" dirty="0" smtClean="0"/>
              <a:t> </a:t>
            </a:r>
          </a:p>
          <a:p>
            <a:r>
              <a:rPr lang="en-US" dirty="0" smtClean="0"/>
              <a:t>GlaxoSmithKline: </a:t>
            </a:r>
            <a:r>
              <a:rPr lang="en-US" dirty="0" smtClean="0">
                <a:hlinkClick r:id="rId5"/>
              </a:rPr>
              <a:t>www.gskdirect.com</a:t>
            </a:r>
            <a:endParaRPr lang="en-US" dirty="0"/>
          </a:p>
        </p:txBody>
      </p:sp>
    </p:spTree>
    <p:extLst>
      <p:ext uri="{BB962C8B-B14F-4D97-AF65-F5344CB8AC3E}">
        <p14:creationId xmlns:p14="http://schemas.microsoft.com/office/powerpoint/2010/main" val="176238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BARRIERS TO IMMUNIZATION</a:t>
            </a:r>
          </a:p>
        </p:txBody>
      </p:sp>
      <p:sp>
        <p:nvSpPr>
          <p:cNvPr id="3" name="Content Placeholder 2"/>
          <p:cNvSpPr>
            <a:spLocks noGrp="1"/>
          </p:cNvSpPr>
          <p:nvPr>
            <p:ph sz="quarter" idx="1"/>
          </p:nvPr>
        </p:nvSpPr>
        <p:spPr/>
        <p:txBody>
          <a:bodyPr/>
          <a:lstStyle/>
          <a:p>
            <a:pPr marL="0" indent="0">
              <a:buNone/>
            </a:pPr>
            <a:endParaRPr lang="en-US" dirty="0"/>
          </a:p>
          <a:p>
            <a:r>
              <a:rPr lang="en-US" dirty="0"/>
              <a:t>ACA DID NOT FIX ALL VACCINE COVERAGE PROBLEMS FOR THE INSURED</a:t>
            </a:r>
          </a:p>
          <a:p>
            <a:r>
              <a:rPr lang="en-US" dirty="0"/>
              <a:t>PARTIALLY INSURED POPULATIONS</a:t>
            </a:r>
          </a:p>
          <a:p>
            <a:r>
              <a:rPr lang="en-US" dirty="0"/>
              <a:t>PHYSICIAN/ CLINICIAN KNOWLEDGE</a:t>
            </a:r>
          </a:p>
          <a:p>
            <a:r>
              <a:rPr lang="en-US" dirty="0"/>
              <a:t>PHYSICIAN AND STAFF ENGAGEMENT</a:t>
            </a:r>
          </a:p>
          <a:p>
            <a:r>
              <a:rPr lang="en-US" dirty="0"/>
              <a:t>EMR problems</a:t>
            </a:r>
          </a:p>
          <a:p>
            <a:pPr marL="0" indent="0">
              <a:buNone/>
            </a:pPr>
            <a:endParaRPr lang="en-US" dirty="0"/>
          </a:p>
          <a:p>
            <a:endParaRPr lang="en-US" dirty="0"/>
          </a:p>
        </p:txBody>
      </p:sp>
    </p:spTree>
    <p:extLst>
      <p:ext uri="{BB962C8B-B14F-4D97-AF65-F5344CB8AC3E}">
        <p14:creationId xmlns:p14="http://schemas.microsoft.com/office/powerpoint/2010/main" val="13690987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Part D</a:t>
            </a:r>
            <a:endParaRPr lang="en-US" dirty="0"/>
          </a:p>
        </p:txBody>
      </p:sp>
      <p:sp>
        <p:nvSpPr>
          <p:cNvPr id="3" name="Content Placeholder 2"/>
          <p:cNvSpPr>
            <a:spLocks noGrp="1"/>
          </p:cNvSpPr>
          <p:nvPr>
            <p:ph idx="1"/>
          </p:nvPr>
        </p:nvSpPr>
        <p:spPr/>
        <p:txBody>
          <a:bodyPr/>
          <a:lstStyle/>
          <a:p>
            <a:r>
              <a:rPr lang="en-US" dirty="0" smtClean="0">
                <a:hlinkClick r:id="rId2"/>
              </a:rPr>
              <a:t>www.MytransactRX.com</a:t>
            </a:r>
            <a:r>
              <a:rPr lang="en-US" dirty="0" smtClean="0"/>
              <a:t> </a:t>
            </a:r>
          </a:p>
          <a:p>
            <a:r>
              <a:rPr lang="en-US" dirty="0" smtClean="0"/>
              <a:t>Allows to check coverage of patients, print out proof, submit claim all  through portal and then direct deposit to account</a:t>
            </a:r>
          </a:p>
          <a:p>
            <a:r>
              <a:rPr lang="en-US" dirty="0" smtClean="0"/>
              <a:t>Check for </a:t>
            </a:r>
            <a:r>
              <a:rPr lang="en-US" dirty="0" err="1" smtClean="0"/>
              <a:t>Zostavax</a:t>
            </a:r>
            <a:r>
              <a:rPr lang="en-US" dirty="0" smtClean="0"/>
              <a:t> and Tdap</a:t>
            </a:r>
          </a:p>
          <a:p>
            <a:r>
              <a:rPr lang="en-US" dirty="0" smtClean="0"/>
              <a:t>Limited if patient is not covered or information not up-to-date </a:t>
            </a:r>
          </a:p>
          <a:p>
            <a:r>
              <a:rPr lang="en-US" dirty="0" smtClean="0"/>
              <a:t>Can also check for several other vaccines</a:t>
            </a:r>
            <a:endParaRPr lang="en-US" dirty="0"/>
          </a:p>
        </p:txBody>
      </p:sp>
    </p:spTree>
    <p:extLst>
      <p:ext uri="{BB962C8B-B14F-4D97-AF65-F5344CB8AC3E}">
        <p14:creationId xmlns:p14="http://schemas.microsoft.com/office/powerpoint/2010/main" val="29840300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Zostavax</a:t>
            </a:r>
            <a:r>
              <a:rPr lang="en-US" dirty="0" smtClean="0"/>
              <a:t> Commercial Payers</a:t>
            </a:r>
            <a:endParaRPr lang="en-US" dirty="0"/>
          </a:p>
        </p:txBody>
      </p:sp>
      <p:sp>
        <p:nvSpPr>
          <p:cNvPr id="3" name="Content Placeholder 2"/>
          <p:cNvSpPr>
            <a:spLocks noGrp="1"/>
          </p:cNvSpPr>
          <p:nvPr>
            <p:ph idx="1"/>
          </p:nvPr>
        </p:nvSpPr>
        <p:spPr/>
        <p:txBody>
          <a:bodyPr/>
          <a:lstStyle/>
          <a:p>
            <a:r>
              <a:rPr lang="en-US" dirty="0" smtClean="0">
                <a:hlinkClick r:id="rId2"/>
              </a:rPr>
              <a:t>www.checkcoveragenow.com</a:t>
            </a:r>
            <a:r>
              <a:rPr lang="en-US" dirty="0" smtClean="0"/>
              <a:t> </a:t>
            </a:r>
          </a:p>
          <a:p>
            <a:r>
              <a:rPr lang="en-US" dirty="0" smtClean="0"/>
              <a:t>Similar to </a:t>
            </a:r>
            <a:r>
              <a:rPr lang="en-US" dirty="0" err="1" smtClean="0"/>
              <a:t>TransactRX</a:t>
            </a:r>
            <a:r>
              <a:rPr lang="en-US" dirty="0" smtClean="0"/>
              <a:t> </a:t>
            </a:r>
          </a:p>
          <a:p>
            <a:r>
              <a:rPr lang="en-US" dirty="0" smtClean="0"/>
              <a:t>Can look at benefits and show to patient</a:t>
            </a:r>
          </a:p>
          <a:p>
            <a:r>
              <a:rPr lang="en-US" dirty="0" smtClean="0"/>
              <a:t>Submit through normal claims process</a:t>
            </a:r>
          </a:p>
          <a:p>
            <a:r>
              <a:rPr lang="en-US" dirty="0" smtClean="0"/>
              <a:t>Can also check several other vaccines</a:t>
            </a:r>
          </a:p>
          <a:p>
            <a:endParaRPr lang="en-US" dirty="0"/>
          </a:p>
        </p:txBody>
      </p:sp>
    </p:spTree>
    <p:extLst>
      <p:ext uri="{BB962C8B-B14F-4D97-AF65-F5344CB8AC3E}">
        <p14:creationId xmlns:p14="http://schemas.microsoft.com/office/powerpoint/2010/main" val="170372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 Tips</a:t>
            </a:r>
            <a:endParaRPr lang="en-US" dirty="0"/>
          </a:p>
        </p:txBody>
      </p:sp>
      <p:sp>
        <p:nvSpPr>
          <p:cNvPr id="3" name="Content Placeholder 2"/>
          <p:cNvSpPr>
            <a:spLocks noGrp="1"/>
          </p:cNvSpPr>
          <p:nvPr>
            <p:ph idx="1"/>
          </p:nvPr>
        </p:nvSpPr>
        <p:spPr>
          <a:xfrm>
            <a:off x="242155" y="1589567"/>
            <a:ext cx="8591127" cy="4175613"/>
          </a:xfrm>
        </p:spPr>
        <p:txBody>
          <a:bodyPr/>
          <a:lstStyle/>
          <a:p>
            <a:r>
              <a:rPr lang="en-US" dirty="0" smtClean="0"/>
              <a:t>Dx code for all vaccines Z23</a:t>
            </a:r>
          </a:p>
          <a:p>
            <a:r>
              <a:rPr lang="en-US" dirty="0" smtClean="0"/>
              <a:t>Know the CPT for each vaccines, check with manufacturer</a:t>
            </a:r>
          </a:p>
          <a:p>
            <a:r>
              <a:rPr lang="en-US" dirty="0" smtClean="0"/>
              <a:t>Medicare vaccines for Flu (G0008), PPSV 23 (G0009), and Hepatitis B (G0010), use G code as first dose</a:t>
            </a:r>
          </a:p>
          <a:p>
            <a:r>
              <a:rPr lang="en-US" dirty="0" smtClean="0"/>
              <a:t>Second administration is 90472 then number of units for each vaccine </a:t>
            </a:r>
          </a:p>
          <a:p>
            <a:r>
              <a:rPr lang="en-US" dirty="0" smtClean="0"/>
              <a:t>Modifier 25 on EM code with modifier 59 for vaccines</a:t>
            </a:r>
          </a:p>
          <a:p>
            <a:endParaRPr lang="en-US" dirty="0" smtClean="0"/>
          </a:p>
          <a:p>
            <a:endParaRPr lang="en-US" dirty="0"/>
          </a:p>
        </p:txBody>
      </p:sp>
    </p:spTree>
    <p:extLst>
      <p:ext uri="{BB962C8B-B14F-4D97-AF65-F5344CB8AC3E}">
        <p14:creationId xmlns:p14="http://schemas.microsoft.com/office/powerpoint/2010/main" val="19934444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Examples</a:t>
            </a:r>
            <a:endParaRPr lang="en-US" dirty="0"/>
          </a:p>
        </p:txBody>
      </p:sp>
      <p:sp>
        <p:nvSpPr>
          <p:cNvPr id="3" name="Content Placeholder 2"/>
          <p:cNvSpPr>
            <a:spLocks noGrp="1"/>
          </p:cNvSpPr>
          <p:nvPr>
            <p:ph idx="1"/>
          </p:nvPr>
        </p:nvSpPr>
        <p:spPr>
          <a:xfrm>
            <a:off x="224398" y="1536299"/>
            <a:ext cx="8821939" cy="4175613"/>
          </a:xfrm>
        </p:spPr>
        <p:txBody>
          <a:bodyPr/>
          <a:lstStyle/>
          <a:p>
            <a:r>
              <a:rPr lang="en-US" sz="2800" dirty="0" smtClean="0"/>
              <a:t>Patient comes in only for high dose flu shot – Medicare or Medicare advantage</a:t>
            </a:r>
          </a:p>
          <a:p>
            <a:pPr lvl="1"/>
            <a:r>
              <a:rPr lang="en-US" dirty="0" smtClean="0"/>
              <a:t>No physician visit</a:t>
            </a:r>
          </a:p>
          <a:p>
            <a:pPr lvl="1"/>
            <a:r>
              <a:rPr lang="en-US" dirty="0" smtClean="0"/>
              <a:t>Bill 90662 and G0008</a:t>
            </a:r>
          </a:p>
          <a:p>
            <a:r>
              <a:rPr lang="en-US" sz="2800" dirty="0" smtClean="0"/>
              <a:t>If seen by physician for visit then bill:</a:t>
            </a:r>
          </a:p>
          <a:p>
            <a:pPr lvl="1"/>
            <a:r>
              <a:rPr lang="en-US" dirty="0" smtClean="0"/>
              <a:t>E/M code appropriate level such as 99213-25, G0008-59 and 90662-59</a:t>
            </a:r>
          </a:p>
          <a:p>
            <a:pPr lvl="1"/>
            <a:r>
              <a:rPr lang="en-US" dirty="0" smtClean="0"/>
              <a:t>**Do not use 99211 and vaccines unless patient is specifically having a separate service such as blood pressure adjustment, etc.**</a:t>
            </a:r>
          </a:p>
          <a:p>
            <a:pPr marL="0" indent="0">
              <a:buNone/>
            </a:pPr>
            <a:endParaRPr lang="en-US" dirty="0"/>
          </a:p>
        </p:txBody>
      </p:sp>
    </p:spTree>
    <p:extLst>
      <p:ext uri="{BB962C8B-B14F-4D97-AF65-F5344CB8AC3E}">
        <p14:creationId xmlns:p14="http://schemas.microsoft.com/office/powerpoint/2010/main" val="25561023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lstStyle/>
          <a:p>
            <a:r>
              <a:rPr lang="en-US" dirty="0" smtClean="0"/>
              <a:t>Patient comes in for flu, Hep B, and Pneumonia with Medicare, then bill:</a:t>
            </a:r>
          </a:p>
          <a:p>
            <a:pPr lvl="1"/>
            <a:r>
              <a:rPr lang="en-US" dirty="0" smtClean="0"/>
              <a:t>G0008, 90662, G0009, 90732, G0010, 90746</a:t>
            </a:r>
          </a:p>
          <a:p>
            <a:r>
              <a:rPr lang="en-US" dirty="0" smtClean="0"/>
              <a:t>If commercial, then bill:</a:t>
            </a:r>
          </a:p>
          <a:p>
            <a:pPr lvl="1"/>
            <a:r>
              <a:rPr lang="en-US" dirty="0" smtClean="0"/>
              <a:t>90471, 90686 (</a:t>
            </a:r>
            <a:r>
              <a:rPr lang="en-US" dirty="0" err="1" smtClean="0"/>
              <a:t>quadravalent</a:t>
            </a:r>
            <a:r>
              <a:rPr lang="en-US" dirty="0" smtClean="0"/>
              <a:t>), 90472 for 2 units, 90732, 90746</a:t>
            </a:r>
          </a:p>
          <a:p>
            <a:r>
              <a:rPr lang="en-US" dirty="0" smtClean="0"/>
              <a:t>Again if with E/M then modifier 25 on E/M and modifier 59 on each administration and each vaccine</a:t>
            </a:r>
          </a:p>
          <a:p>
            <a:endParaRPr lang="en-US" dirty="0"/>
          </a:p>
        </p:txBody>
      </p:sp>
    </p:spTree>
    <p:extLst>
      <p:ext uri="{BB962C8B-B14F-4D97-AF65-F5344CB8AC3E}">
        <p14:creationId xmlns:p14="http://schemas.microsoft.com/office/powerpoint/2010/main" val="5657879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a:xfrm>
            <a:off x="268788" y="1589567"/>
            <a:ext cx="8537847" cy="4175613"/>
          </a:xfrm>
        </p:spPr>
        <p:txBody>
          <a:bodyPr/>
          <a:lstStyle/>
          <a:p>
            <a:r>
              <a:rPr lang="en-US" dirty="0" smtClean="0"/>
              <a:t>Flu, pneumonia and hep B with other vaccines</a:t>
            </a:r>
          </a:p>
          <a:p>
            <a:r>
              <a:rPr lang="en-US" dirty="0" smtClean="0"/>
              <a:t>Patient with pneumonia and zostavax</a:t>
            </a:r>
          </a:p>
          <a:p>
            <a:pPr lvl="1"/>
            <a:r>
              <a:rPr lang="en-US" dirty="0" smtClean="0"/>
              <a:t>Medicare G0009, 90732, 90472, 90736</a:t>
            </a:r>
          </a:p>
          <a:p>
            <a:pPr lvl="1"/>
            <a:r>
              <a:rPr lang="en-US" dirty="0" smtClean="0"/>
              <a:t>Commercial 90471, 90472, 90732, 90736</a:t>
            </a:r>
          </a:p>
          <a:p>
            <a:r>
              <a:rPr lang="en-US" dirty="0" smtClean="0"/>
              <a:t>Flu, pneumonia and zostavax</a:t>
            </a:r>
          </a:p>
          <a:p>
            <a:pPr lvl="1"/>
            <a:r>
              <a:rPr lang="en-US" dirty="0" smtClean="0"/>
              <a:t>Medicare G0008, 90662, G0009, 90732, 90472, 90736</a:t>
            </a:r>
          </a:p>
          <a:p>
            <a:pPr lvl="1"/>
            <a:r>
              <a:rPr lang="en-US" dirty="0" smtClean="0"/>
              <a:t>Commercial 90471,90472 2 units, 90732, 90736, 90685</a:t>
            </a:r>
          </a:p>
          <a:p>
            <a:r>
              <a:rPr lang="en-US" dirty="0" smtClean="0"/>
              <a:t>Tdap 90715, 90471</a:t>
            </a:r>
            <a:endParaRPr lang="en-US" dirty="0"/>
          </a:p>
        </p:txBody>
      </p:sp>
    </p:spTree>
    <p:extLst>
      <p:ext uri="{BB962C8B-B14F-4D97-AF65-F5344CB8AC3E}">
        <p14:creationId xmlns:p14="http://schemas.microsoft.com/office/powerpoint/2010/main" val="101988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BARRIERS TO IMMUNIZATION</a:t>
            </a:r>
          </a:p>
        </p:txBody>
      </p:sp>
      <p:sp>
        <p:nvSpPr>
          <p:cNvPr id="3" name="Content Placeholder 2"/>
          <p:cNvSpPr>
            <a:spLocks noGrp="1"/>
          </p:cNvSpPr>
          <p:nvPr>
            <p:ph sz="quarter" idx="1"/>
          </p:nvPr>
        </p:nvSpPr>
        <p:spPr/>
        <p:txBody>
          <a:bodyPr/>
          <a:lstStyle/>
          <a:p>
            <a:pPr marL="0" indent="0">
              <a:buNone/>
            </a:pPr>
            <a:endParaRPr lang="en-US" dirty="0"/>
          </a:p>
          <a:p>
            <a:r>
              <a:rPr lang="en-US" dirty="0"/>
              <a:t>Patients often say “No thank you”</a:t>
            </a:r>
          </a:p>
          <a:p>
            <a:r>
              <a:rPr lang="en-US" dirty="0"/>
              <a:t>Physicians and other clinicians say “No thank you”</a:t>
            </a:r>
          </a:p>
          <a:p>
            <a:pPr lvl="2"/>
            <a:r>
              <a:rPr lang="en-US" dirty="0"/>
              <a:t>Risk aversion = fear of loss outweighs hope of gain</a:t>
            </a:r>
          </a:p>
          <a:p>
            <a:endParaRPr lang="en-US" dirty="0"/>
          </a:p>
          <a:p>
            <a:pPr marL="1143000" lvl="3" indent="0" algn="ctr">
              <a:buNone/>
            </a:pPr>
            <a:r>
              <a:rPr lang="en-US" dirty="0"/>
              <a:t>              “Model </a:t>
            </a:r>
            <a:r>
              <a:rPr lang="en-US" dirty="0" err="1"/>
              <a:t>Dependant</a:t>
            </a:r>
            <a:r>
              <a:rPr lang="en-US" dirty="0"/>
              <a:t> Realism”</a:t>
            </a:r>
          </a:p>
          <a:p>
            <a:pPr marL="1874520" lvl="5" indent="0" algn="ctr">
              <a:buNone/>
            </a:pPr>
            <a:r>
              <a:rPr lang="en-US" dirty="0"/>
              <a:t>Stephen Hawking in “The Grand Design”</a:t>
            </a:r>
          </a:p>
          <a:p>
            <a:endParaRPr lang="en-US" dirty="0"/>
          </a:p>
        </p:txBody>
      </p:sp>
    </p:spTree>
    <p:extLst>
      <p:ext uri="{BB962C8B-B14F-4D97-AF65-F5344CB8AC3E}">
        <p14:creationId xmlns:p14="http://schemas.microsoft.com/office/powerpoint/2010/main" val="404927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228600"/>
            <a:ext cx="8630478" cy="990600"/>
          </a:xfrm>
        </p:spPr>
        <p:txBody>
          <a:bodyPr/>
          <a:lstStyle/>
          <a:p>
            <a:pPr algn="ctr"/>
            <a:r>
              <a:rPr lang="en-US" dirty="0"/>
              <a:t>HISTORY OF THE VACCINE ADMINISTRATION  PAYMENT  (CODES 90471 AND G0008)</a:t>
            </a:r>
          </a:p>
        </p:txBody>
      </p:sp>
      <p:graphicFrame>
        <p:nvGraphicFramePr>
          <p:cNvPr id="3" name="Table 2"/>
          <p:cNvGraphicFramePr>
            <a:graphicFrameLocks noGrp="1"/>
          </p:cNvGraphicFramePr>
          <p:nvPr>
            <p:extLst>
              <p:ext uri="{D42A27DB-BD31-4B8C-83A1-F6EECF244321}">
                <p14:modId xmlns:p14="http://schemas.microsoft.com/office/powerpoint/2010/main" val="3060421219"/>
              </p:ext>
            </p:extLst>
          </p:nvPr>
        </p:nvGraphicFramePr>
        <p:xfrm>
          <a:off x="742121" y="1600202"/>
          <a:ext cx="7633252" cy="4283770"/>
        </p:xfrm>
        <a:graphic>
          <a:graphicData uri="http://schemas.openxmlformats.org/drawingml/2006/table">
            <a:tbl>
              <a:tblPr/>
              <a:tblGrid>
                <a:gridCol w="1254553">
                  <a:extLst>
                    <a:ext uri="{9D8B030D-6E8A-4147-A177-3AD203B41FA5}">
                      <a16:colId xmlns:a16="http://schemas.microsoft.com/office/drawing/2014/main" xmlns="" val="1964196492"/>
                    </a:ext>
                  </a:extLst>
                </a:gridCol>
                <a:gridCol w="1494311">
                  <a:extLst>
                    <a:ext uri="{9D8B030D-6E8A-4147-A177-3AD203B41FA5}">
                      <a16:colId xmlns:a16="http://schemas.microsoft.com/office/drawing/2014/main" xmlns="" val="3704933372"/>
                    </a:ext>
                  </a:extLst>
                </a:gridCol>
                <a:gridCol w="1962678">
                  <a:extLst>
                    <a:ext uri="{9D8B030D-6E8A-4147-A177-3AD203B41FA5}">
                      <a16:colId xmlns:a16="http://schemas.microsoft.com/office/drawing/2014/main" xmlns="" val="2449463101"/>
                    </a:ext>
                  </a:extLst>
                </a:gridCol>
                <a:gridCol w="1025944">
                  <a:extLst>
                    <a:ext uri="{9D8B030D-6E8A-4147-A177-3AD203B41FA5}">
                      <a16:colId xmlns:a16="http://schemas.microsoft.com/office/drawing/2014/main" xmlns="" val="697009757"/>
                    </a:ext>
                  </a:extLst>
                </a:gridCol>
                <a:gridCol w="1895766">
                  <a:extLst>
                    <a:ext uri="{9D8B030D-6E8A-4147-A177-3AD203B41FA5}">
                      <a16:colId xmlns:a16="http://schemas.microsoft.com/office/drawing/2014/main" xmlns="" val="1773970191"/>
                    </a:ext>
                  </a:extLst>
                </a:gridCol>
              </a:tblGrid>
              <a:tr h="564333">
                <a:tc>
                  <a:txBody>
                    <a:bodyPr/>
                    <a:lstStyle/>
                    <a:p>
                      <a:pPr algn="l" fontAlgn="b"/>
                      <a:r>
                        <a:rPr lang="en-US" sz="1000" b="1" i="1" u="sng" strike="noStrike">
                          <a:solidFill>
                            <a:srgbClr val="000000"/>
                          </a:solidFill>
                          <a:effectLst/>
                          <a:latin typeface="Calibri" panose="020F0502020204030204" pitchFamily="34" charset="0"/>
                        </a:rPr>
                        <a:t> </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1" u="sng" strike="noStrike">
                          <a:solidFill>
                            <a:srgbClr val="000000"/>
                          </a:solidFill>
                          <a:effectLst/>
                          <a:latin typeface="Calibri" panose="020F0502020204030204" pitchFamily="34" charset="0"/>
                        </a:rPr>
                        <a:t>                   Medicare Administrative Contractor Region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1" u="sng"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1" u="sng"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11030517"/>
                  </a:ext>
                </a:extLst>
              </a:tr>
              <a:tr h="195246">
                <a:tc>
                  <a:txBody>
                    <a:bodyPr/>
                    <a:lstStyle/>
                    <a:p>
                      <a:pPr algn="l" fontAlgn="b"/>
                      <a:r>
                        <a:rPr lang="en-US" sz="1000" b="1" i="1" u="sng" strike="noStrike">
                          <a:solidFill>
                            <a:srgbClr val="000000"/>
                          </a:solidFill>
                          <a:effectLst/>
                          <a:latin typeface="Calibri" panose="020F0502020204030204" pitchFamily="34" charset="0"/>
                        </a:rPr>
                        <a:t> </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1" u="sng"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1" u="sng"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1" u="sng"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1313917"/>
                  </a:ext>
                </a:extLst>
              </a:tr>
              <a:tr h="195246">
                <a:tc>
                  <a:txBody>
                    <a:bodyPr/>
                    <a:lstStyle/>
                    <a:p>
                      <a:pPr algn="l" fontAlgn="b"/>
                      <a:r>
                        <a:rPr lang="en-US" sz="1000" b="1" i="0" u="none" strike="noStrike">
                          <a:solidFill>
                            <a:srgbClr val="000000"/>
                          </a:solidFill>
                          <a:effectLst/>
                          <a:latin typeface="Calibri" panose="020F0502020204030204" pitchFamily="34" charset="0"/>
                        </a:rPr>
                        <a:t>YEAR</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1" i="0" u="none" strike="noStrike" dirty="0">
                          <a:solidFill>
                            <a:schemeClr val="bg2"/>
                          </a:solidFill>
                          <a:effectLst/>
                          <a:latin typeface="Calibri" panose="020F0502020204030204" pitchFamily="34" charset="0"/>
                        </a:rPr>
                        <a:t>ALABAMA</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1" i="0" u="none" strike="noStrike">
                          <a:solidFill>
                            <a:srgbClr val="000000"/>
                          </a:solidFill>
                          <a:effectLst/>
                          <a:latin typeface="Calibri" panose="020F0502020204030204" pitchFamily="34" charset="0"/>
                        </a:rPr>
                        <a:t>FT LAUDERDALE</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1" i="0" u="none" strike="noStrike">
                          <a:solidFill>
                            <a:srgbClr val="000000"/>
                          </a:solidFill>
                          <a:effectLst/>
                          <a:latin typeface="Calibri" panose="020F0502020204030204" pitchFamily="34" charset="0"/>
                        </a:rPr>
                        <a:t>MIAMI</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REST OF FLORIDA</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394797842"/>
                  </a:ext>
                </a:extLst>
              </a:tr>
              <a:tr h="195246">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chemeClr val="bg2"/>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627291698"/>
                  </a:ext>
                </a:extLst>
              </a:tr>
              <a:tr h="195246">
                <a:tc>
                  <a:txBody>
                    <a:bodyPr/>
                    <a:lstStyle/>
                    <a:p>
                      <a:pPr algn="l" fontAlgn="b"/>
                      <a:r>
                        <a:rPr lang="en-US" sz="1000" b="0" i="0" u="none" strike="noStrike">
                          <a:solidFill>
                            <a:srgbClr val="000000"/>
                          </a:solidFill>
                          <a:effectLst/>
                          <a:latin typeface="Calibri" panose="020F0502020204030204" pitchFamily="34" charset="0"/>
                        </a:rPr>
                        <a:t>1999</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$2.00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2524492677"/>
                  </a:ext>
                </a:extLst>
              </a:tr>
              <a:tr h="195246">
                <a:tc>
                  <a:txBody>
                    <a:bodyPr/>
                    <a:lstStyle/>
                    <a:p>
                      <a:pPr algn="l" fontAlgn="b"/>
                      <a:r>
                        <a:rPr lang="en-US" sz="1000" b="0" i="0" u="none" strike="noStrike">
                          <a:solidFill>
                            <a:srgbClr val="000000"/>
                          </a:solidFill>
                          <a:effectLst/>
                          <a:latin typeface="Calibri" panose="020F0502020204030204" pitchFamily="34" charset="0"/>
                        </a:rPr>
                        <a:t>2000</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$2.00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1552255199"/>
                  </a:ext>
                </a:extLst>
              </a:tr>
              <a:tr h="195246">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1023024542"/>
                  </a:ext>
                </a:extLst>
              </a:tr>
              <a:tr h="195246">
                <a:tc>
                  <a:txBody>
                    <a:bodyPr/>
                    <a:lstStyle/>
                    <a:p>
                      <a:pPr algn="l" fontAlgn="b"/>
                      <a:r>
                        <a:rPr lang="en-US" sz="1000" b="0" i="0" u="none" strike="noStrike">
                          <a:solidFill>
                            <a:srgbClr val="000000"/>
                          </a:solidFill>
                          <a:effectLst/>
                          <a:latin typeface="Calibri" panose="020F0502020204030204" pitchFamily="34" charset="0"/>
                        </a:rPr>
                        <a:t>2002</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$3.44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$4.36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$4.72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$3.88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72472142"/>
                  </a:ext>
                </a:extLst>
              </a:tr>
              <a:tr h="195246">
                <a:tc>
                  <a:txBody>
                    <a:bodyPr/>
                    <a:lstStyle/>
                    <a:p>
                      <a:pPr algn="l" fontAlgn="b"/>
                      <a:r>
                        <a:rPr lang="en-US" sz="1000" b="0" i="0" u="none" strike="noStrike">
                          <a:solidFill>
                            <a:srgbClr val="000000"/>
                          </a:solidFill>
                          <a:effectLst/>
                          <a:latin typeface="Calibri" panose="020F0502020204030204" pitchFamily="34" charset="0"/>
                        </a:rPr>
                        <a:t>2003</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$6.70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$8.18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$8.67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$7.43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2344583047"/>
                  </a:ext>
                </a:extLst>
              </a:tr>
              <a:tr h="195246">
                <a:tc>
                  <a:txBody>
                    <a:bodyPr/>
                    <a:lstStyle/>
                    <a:p>
                      <a:pPr algn="l" fontAlgn="b"/>
                      <a:r>
                        <a:rPr lang="en-US" sz="1000" b="0" i="0" u="none" strike="noStrike">
                          <a:solidFill>
                            <a:srgbClr val="000000"/>
                          </a:solidFill>
                          <a:effectLst/>
                          <a:latin typeface="Calibri" panose="020F0502020204030204" pitchFamily="34" charset="0"/>
                        </a:rPr>
                        <a:t>2004</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chemeClr val="bg2"/>
                          </a:solidFill>
                          <a:effectLst/>
                          <a:latin typeface="Calibri" panose="020F0502020204030204" pitchFamily="34" charset="0"/>
                        </a:rPr>
                        <a:t>$7.11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$8.65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$9.14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$7.89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3332223263"/>
                  </a:ext>
                </a:extLst>
              </a:tr>
              <a:tr h="195246">
                <a:tc>
                  <a:txBody>
                    <a:bodyPr/>
                    <a:lstStyle/>
                    <a:p>
                      <a:pPr algn="l" fontAlgn="b"/>
                      <a:r>
                        <a:rPr lang="en-US" sz="1000" b="0" i="0" u="none" strike="noStrike">
                          <a:solidFill>
                            <a:srgbClr val="000000"/>
                          </a:solidFill>
                          <a:effectLst/>
                          <a:latin typeface="Calibri" panose="020F0502020204030204" pitchFamily="34" charset="0"/>
                        </a:rPr>
                        <a:t>2005</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chemeClr val="bg2"/>
                          </a:solidFill>
                          <a:effectLst/>
                          <a:latin typeface="Calibri" panose="020F0502020204030204" pitchFamily="34" charset="0"/>
                        </a:rPr>
                        <a:t>$16.81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$18.87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$19.68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$17.97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2138072320"/>
                  </a:ext>
                </a:extLst>
              </a:tr>
              <a:tr h="195246">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182990607"/>
                  </a:ext>
                </a:extLst>
              </a:tr>
              <a:tr h="195246">
                <a:tc>
                  <a:txBody>
                    <a:bodyPr/>
                    <a:lstStyle/>
                    <a:p>
                      <a:pPr algn="l" fontAlgn="b"/>
                      <a:r>
                        <a:rPr lang="en-US" sz="1000" b="0" i="0" u="none" strike="noStrike">
                          <a:solidFill>
                            <a:srgbClr val="000000"/>
                          </a:solidFill>
                          <a:effectLst/>
                          <a:latin typeface="Calibri" panose="020F0502020204030204" pitchFamily="34" charset="0"/>
                        </a:rPr>
                        <a:t>2009</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$18.62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$21.63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$22.70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$20.30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2045585253"/>
                  </a:ext>
                </a:extLst>
              </a:tr>
              <a:tr h="195246">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2010490433"/>
                  </a:ext>
                </a:extLst>
              </a:tr>
              <a:tr h="195246">
                <a:tc>
                  <a:txBody>
                    <a:bodyPr/>
                    <a:lstStyle/>
                    <a:p>
                      <a:pPr algn="l" fontAlgn="b"/>
                      <a:r>
                        <a:rPr lang="en-US" sz="1000" b="0" i="0" u="none" strike="noStrike">
                          <a:solidFill>
                            <a:srgbClr val="000000"/>
                          </a:solidFill>
                          <a:effectLst/>
                          <a:latin typeface="Calibri" panose="020F0502020204030204" pitchFamily="34" charset="0"/>
                        </a:rPr>
                        <a:t>2011</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$21.71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$24.18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$25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$22.91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3868044712"/>
                  </a:ext>
                </a:extLst>
              </a:tr>
              <a:tr h="195246">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3790311210"/>
                  </a:ext>
                </a:extLst>
              </a:tr>
              <a:tr h="195246">
                <a:tc>
                  <a:txBody>
                    <a:bodyPr/>
                    <a:lstStyle/>
                    <a:p>
                      <a:pPr algn="l" fontAlgn="b"/>
                      <a:r>
                        <a:rPr lang="en-US" sz="1000" b="0" i="0" u="none" strike="noStrike">
                          <a:solidFill>
                            <a:srgbClr val="000000"/>
                          </a:solidFill>
                          <a:effectLst/>
                          <a:latin typeface="Calibri" panose="020F0502020204030204" pitchFamily="34" charset="0"/>
                        </a:rPr>
                        <a:t>2013</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$22.71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$25.41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$27.54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$27.20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4025016964"/>
                  </a:ext>
                </a:extLst>
              </a:tr>
              <a:tr h="195246">
                <a:tc>
                  <a:txBody>
                    <a:bodyPr/>
                    <a:lstStyle/>
                    <a:p>
                      <a:pPr algn="l" fontAlgn="b"/>
                      <a:r>
                        <a:rPr lang="en-US" sz="1000" b="0" i="0" u="none" strike="noStrike">
                          <a:solidFill>
                            <a:srgbClr val="000000"/>
                          </a:solidFill>
                          <a:effectLst/>
                          <a:latin typeface="Calibri" panose="020F0502020204030204" pitchFamily="34" charset="0"/>
                        </a:rPr>
                        <a:t>2014</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$22.71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$26.14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$26.49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$24.56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884370112"/>
                  </a:ext>
                </a:extLst>
              </a:tr>
              <a:tr h="195246">
                <a:tc>
                  <a:txBody>
                    <a:bodyPr/>
                    <a:lstStyle/>
                    <a:p>
                      <a:pPr algn="l" fontAlgn="b"/>
                      <a:r>
                        <a:rPr lang="en-US" sz="1000" b="0" i="0" u="none" strike="noStrike">
                          <a:solidFill>
                            <a:srgbClr val="000000"/>
                          </a:solidFill>
                          <a:effectLst/>
                          <a:latin typeface="Calibri" panose="020F0502020204030204" pitchFamily="34" charset="0"/>
                        </a:rPr>
                        <a:t> </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2597589810"/>
                  </a:ext>
                </a:extLst>
              </a:tr>
              <a:tr h="205009">
                <a:tc>
                  <a:txBody>
                    <a:bodyPr/>
                    <a:lstStyle/>
                    <a:p>
                      <a:pPr algn="l" fontAlgn="b"/>
                      <a:r>
                        <a:rPr lang="en-US" sz="1000" b="0" i="0" u="none" strike="noStrike">
                          <a:solidFill>
                            <a:srgbClr val="000000"/>
                          </a:solidFill>
                          <a:effectLst/>
                          <a:latin typeface="Calibri" panose="020F0502020204030204" pitchFamily="34" charset="0"/>
                        </a:rPr>
                        <a:t>2016</a:t>
                      </a:r>
                    </a:p>
                  </a:txBody>
                  <a:tcPr marL="8910" marR="8910" marT="8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chemeClr val="bg2"/>
                          </a:solidFill>
                          <a:effectLst/>
                          <a:latin typeface="Calibri" panose="020F0502020204030204" pitchFamily="34" charset="0"/>
                        </a:rPr>
                        <a:t>$23.12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000" b="0" i="0" u="none" strike="noStrike">
                          <a:solidFill>
                            <a:srgbClr val="000000"/>
                          </a:solidFill>
                          <a:effectLst/>
                          <a:latin typeface="Calibri" panose="020F0502020204030204" pitchFamily="34" charset="0"/>
                        </a:rPr>
                        <a:t>$26.25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b"/>
                      <a:r>
                        <a:rPr lang="en-US" sz="1000" b="0" i="0" u="none" strike="noStrike">
                          <a:solidFill>
                            <a:srgbClr val="000000"/>
                          </a:solidFill>
                          <a:effectLst/>
                          <a:latin typeface="Calibri" panose="020F0502020204030204" pitchFamily="34" charset="0"/>
                        </a:rPr>
                        <a:t>$26.52 </a:t>
                      </a:r>
                    </a:p>
                  </a:txBody>
                  <a:tcPr marL="8910" marR="8910" marT="8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Calibri" panose="020F0502020204030204" pitchFamily="34" charset="0"/>
                        </a:rPr>
                        <a:t>$24.77 </a:t>
                      </a:r>
                    </a:p>
                  </a:txBody>
                  <a:tcPr marL="8910" marR="8910" marT="8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2695232400"/>
                  </a:ext>
                </a:extLst>
              </a:tr>
            </a:tbl>
          </a:graphicData>
        </a:graphic>
      </p:graphicFrame>
    </p:spTree>
    <p:extLst>
      <p:ext uri="{BB962C8B-B14F-4D97-AF65-F5344CB8AC3E}">
        <p14:creationId xmlns:p14="http://schemas.microsoft.com/office/powerpoint/2010/main" val="4133210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6253"/>
            <a:ext cx="8229600" cy="1082842"/>
          </a:xfrm>
        </p:spPr>
        <p:txBody>
          <a:bodyPr/>
          <a:lstStyle/>
          <a:p>
            <a:pPr algn="ctr"/>
            <a:r>
              <a:rPr lang="en-US" dirty="0"/>
              <a:t> MEDICARE VACCINE PROFIT</a:t>
            </a:r>
          </a:p>
        </p:txBody>
      </p:sp>
      <p:sp>
        <p:nvSpPr>
          <p:cNvPr id="6" name="Content Placeholder 5"/>
          <p:cNvSpPr>
            <a:spLocks noGrp="1"/>
          </p:cNvSpPr>
          <p:nvPr>
            <p:ph sz="half" idx="1"/>
          </p:nvPr>
        </p:nvSpPr>
        <p:spPr>
          <a:xfrm>
            <a:off x="457200" y="2528928"/>
            <a:ext cx="4038600" cy="1858308"/>
          </a:xfrm>
        </p:spPr>
        <p:style>
          <a:lnRef idx="2">
            <a:schemeClr val="accent3"/>
          </a:lnRef>
          <a:fillRef idx="1">
            <a:schemeClr val="lt1"/>
          </a:fillRef>
          <a:effectRef idx="0">
            <a:schemeClr val="accent3"/>
          </a:effectRef>
          <a:fontRef idx="minor">
            <a:schemeClr val="dk1"/>
          </a:fontRef>
        </p:style>
        <p:txBody>
          <a:bodyPr>
            <a:noAutofit/>
          </a:bodyPr>
          <a:lstStyle/>
          <a:p>
            <a:r>
              <a:rPr lang="en-US" sz="3000" dirty="0"/>
              <a:t>Vaccine Reimbursement exceeds vaccine cost by $6-$25 per dose</a:t>
            </a:r>
          </a:p>
        </p:txBody>
      </p:sp>
      <p:sp>
        <p:nvSpPr>
          <p:cNvPr id="7" name="Content Placeholder 6"/>
          <p:cNvSpPr>
            <a:spLocks noGrp="1"/>
          </p:cNvSpPr>
          <p:nvPr>
            <p:ph sz="half" idx="2"/>
          </p:nvPr>
        </p:nvSpPr>
        <p:spPr>
          <a:xfrm>
            <a:off x="4662967" y="2528929"/>
            <a:ext cx="4038600" cy="1834442"/>
          </a:xfrm>
        </p:spPr>
        <p:style>
          <a:lnRef idx="2">
            <a:schemeClr val="accent3"/>
          </a:lnRef>
          <a:fillRef idx="1">
            <a:schemeClr val="lt1"/>
          </a:fillRef>
          <a:effectRef idx="0">
            <a:schemeClr val="accent3"/>
          </a:effectRef>
          <a:fontRef idx="minor">
            <a:schemeClr val="dk1"/>
          </a:fontRef>
        </p:style>
        <p:txBody>
          <a:bodyPr>
            <a:noAutofit/>
          </a:bodyPr>
          <a:lstStyle/>
          <a:p>
            <a:r>
              <a:rPr lang="en-US" sz="2700" dirty="0"/>
              <a:t>Administration fee reimbursement</a:t>
            </a:r>
          </a:p>
          <a:p>
            <a:r>
              <a:rPr lang="en-US" sz="2700" dirty="0"/>
              <a:t>$24.85 on east coast *</a:t>
            </a:r>
          </a:p>
          <a:p>
            <a:r>
              <a:rPr lang="en-US" sz="2700" dirty="0"/>
              <a:t>$25.34 on west coast *</a:t>
            </a:r>
          </a:p>
        </p:txBody>
      </p:sp>
      <p:sp>
        <p:nvSpPr>
          <p:cNvPr id="2" name="Slide Number Placeholder 1"/>
          <p:cNvSpPr>
            <a:spLocks noGrp="1"/>
          </p:cNvSpPr>
          <p:nvPr>
            <p:ph type="sldNum" sz="quarter" idx="12"/>
          </p:nvPr>
        </p:nvSpPr>
        <p:spPr/>
        <p:txBody>
          <a:bodyPr/>
          <a:lstStyle/>
          <a:p>
            <a:fld id="{BC3B90A3-DB62-45BD-B9BA-672B58DFC760}" type="slidenum">
              <a:rPr lang="en-US" smtClean="0"/>
              <a:pPr/>
              <a:t>7</a:t>
            </a:fld>
            <a:endParaRPr lang="en-US" dirty="0"/>
          </a:p>
        </p:txBody>
      </p:sp>
      <p:sp>
        <p:nvSpPr>
          <p:cNvPr id="8" name="TextBox 7"/>
          <p:cNvSpPr txBox="1"/>
          <p:nvPr/>
        </p:nvSpPr>
        <p:spPr>
          <a:xfrm>
            <a:off x="457200" y="4895850"/>
            <a:ext cx="7906908" cy="715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4050" dirty="0"/>
              <a:t>Return on Investment is 19% to 207%</a:t>
            </a:r>
          </a:p>
        </p:txBody>
      </p:sp>
      <p:sp>
        <p:nvSpPr>
          <p:cNvPr id="9" name="TextBox 8"/>
          <p:cNvSpPr txBox="1"/>
          <p:nvPr/>
        </p:nvSpPr>
        <p:spPr>
          <a:xfrm>
            <a:off x="5606144" y="4387237"/>
            <a:ext cx="2707793" cy="507831"/>
          </a:xfrm>
          <a:prstGeom prst="rect">
            <a:avLst/>
          </a:prstGeom>
          <a:noFill/>
        </p:spPr>
        <p:txBody>
          <a:bodyPr wrap="none" rtlCol="0">
            <a:spAutoFit/>
          </a:bodyPr>
          <a:lstStyle/>
          <a:p>
            <a:r>
              <a:rPr lang="en-US" sz="2700" dirty="0"/>
              <a:t>* 90471 or G008</a:t>
            </a:r>
          </a:p>
        </p:txBody>
      </p:sp>
      <p:sp>
        <p:nvSpPr>
          <p:cNvPr id="5" name="TextBox 4"/>
          <p:cNvSpPr txBox="1"/>
          <p:nvPr/>
        </p:nvSpPr>
        <p:spPr>
          <a:xfrm>
            <a:off x="457200" y="2049957"/>
            <a:ext cx="4038600"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dirty="0"/>
              <a:t>Vaccine Cost</a:t>
            </a:r>
          </a:p>
        </p:txBody>
      </p:sp>
      <p:sp>
        <p:nvSpPr>
          <p:cNvPr id="10" name="TextBox 9"/>
          <p:cNvSpPr txBox="1"/>
          <p:nvPr/>
        </p:nvSpPr>
        <p:spPr>
          <a:xfrm>
            <a:off x="4662967" y="2047863"/>
            <a:ext cx="4023833"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400" dirty="0"/>
              <a:t>Vaccine Administration Fee</a:t>
            </a:r>
          </a:p>
        </p:txBody>
      </p:sp>
    </p:spTree>
    <p:extLst>
      <p:ext uri="{BB962C8B-B14F-4D97-AF65-F5344CB8AC3E}">
        <p14:creationId xmlns:p14="http://schemas.microsoft.com/office/powerpoint/2010/main" val="2607189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PLEASE REPEAT AFTER ME !</a:t>
            </a:r>
          </a:p>
        </p:txBody>
      </p:sp>
      <p:sp>
        <p:nvSpPr>
          <p:cNvPr id="3" name="Content Placeholder 2"/>
          <p:cNvSpPr>
            <a:spLocks noGrp="1"/>
          </p:cNvSpPr>
          <p:nvPr>
            <p:ph sz="quarter" idx="1"/>
          </p:nvPr>
        </p:nvSpPr>
        <p:spPr/>
        <p:txBody>
          <a:bodyPr/>
          <a:lstStyle/>
          <a:p>
            <a:r>
              <a:rPr lang="en-US" sz="4800" dirty="0"/>
              <a:t>1  +  1  =   2</a:t>
            </a:r>
          </a:p>
          <a:p>
            <a:endParaRPr lang="en-US" dirty="0"/>
          </a:p>
          <a:p>
            <a:pPr marL="0" indent="0" algn="ctr">
              <a:buNone/>
            </a:pPr>
            <a:r>
              <a:rPr lang="en-US" b="1" dirty="0"/>
              <a:t>“At least on paper, PURCHASE AND ADMINISTRATION OF VACCINES FOR MEDICARE PATIENTS Seems to BE PROFITABLE”</a:t>
            </a:r>
          </a:p>
        </p:txBody>
      </p:sp>
    </p:spTree>
    <p:extLst>
      <p:ext uri="{BB962C8B-B14F-4D97-AF65-F5344CB8AC3E}">
        <p14:creationId xmlns:p14="http://schemas.microsoft.com/office/powerpoint/2010/main" val="130123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 COMMERCIAL VACCINE PROFIT</a:t>
            </a:r>
          </a:p>
        </p:txBody>
      </p:sp>
      <p:sp>
        <p:nvSpPr>
          <p:cNvPr id="4" name="Text Placeholder 3"/>
          <p:cNvSpPr>
            <a:spLocks noGrp="1"/>
          </p:cNvSpPr>
          <p:nvPr>
            <p:ph type="body" idx="1"/>
          </p:nvPr>
        </p:nvSpPr>
        <p:spPr>
          <a:xfrm>
            <a:off x="457200" y="1752600"/>
            <a:ext cx="4040188" cy="64008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n-US" dirty="0"/>
              <a:t>Vaccine Cost </a:t>
            </a:r>
          </a:p>
        </p:txBody>
      </p:sp>
      <p:sp>
        <p:nvSpPr>
          <p:cNvPr id="6" name="Text Placeholder 5"/>
          <p:cNvSpPr>
            <a:spLocks noGrp="1"/>
          </p:cNvSpPr>
          <p:nvPr>
            <p:ph type="body" sz="half" idx="3"/>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n-US" dirty="0"/>
              <a:t>Vaccine Administration Fee</a:t>
            </a:r>
          </a:p>
        </p:txBody>
      </p:sp>
      <p:sp>
        <p:nvSpPr>
          <p:cNvPr id="5" name="Content Placeholder 4"/>
          <p:cNvSpPr>
            <a:spLocks noGrp="1"/>
          </p:cNvSpPr>
          <p:nvPr>
            <p:ph sz="quarter" idx="2"/>
          </p:nvPr>
        </p:nvSpPr>
        <p:spPr>
          <a:xfrm>
            <a:off x="457200" y="2392680"/>
            <a:ext cx="4040188" cy="2708709"/>
          </a:xfrm>
        </p:spPr>
        <p:style>
          <a:lnRef idx="2">
            <a:schemeClr val="accent3"/>
          </a:lnRef>
          <a:fillRef idx="1">
            <a:schemeClr val="lt1"/>
          </a:fillRef>
          <a:effectRef idx="0">
            <a:schemeClr val="accent3"/>
          </a:effectRef>
          <a:fontRef idx="minor">
            <a:schemeClr val="dk1"/>
          </a:fontRef>
        </p:style>
        <p:txBody>
          <a:bodyPr/>
          <a:lstStyle/>
          <a:p>
            <a:endParaRPr lang="en-US" dirty="0"/>
          </a:p>
          <a:p>
            <a:r>
              <a:rPr lang="en-US" sz="2700" dirty="0"/>
              <a:t>Vaccine Reimbursement exceeds vaccine cost by $6-$18 per dose</a:t>
            </a:r>
          </a:p>
        </p:txBody>
      </p:sp>
      <p:sp>
        <p:nvSpPr>
          <p:cNvPr id="7" name="Content Placeholder 6"/>
          <p:cNvSpPr>
            <a:spLocks noGrp="1"/>
          </p:cNvSpPr>
          <p:nvPr>
            <p:ph sz="quarter" idx="4"/>
          </p:nvPr>
        </p:nvSpPr>
        <p:spPr>
          <a:xfrm>
            <a:off x="4645026" y="2392680"/>
            <a:ext cx="4041775" cy="2708709"/>
          </a:xfrm>
        </p:spPr>
        <p:style>
          <a:lnRef idx="2">
            <a:schemeClr val="accent3"/>
          </a:lnRef>
          <a:fillRef idx="1">
            <a:schemeClr val="lt1"/>
          </a:fillRef>
          <a:effectRef idx="0">
            <a:schemeClr val="accent3"/>
          </a:effectRef>
          <a:fontRef idx="minor">
            <a:schemeClr val="dk1"/>
          </a:fontRef>
        </p:style>
        <p:txBody>
          <a:bodyPr>
            <a:normAutofit/>
          </a:bodyPr>
          <a:lstStyle/>
          <a:p>
            <a:endParaRPr lang="en-US" dirty="0"/>
          </a:p>
          <a:p>
            <a:r>
              <a:rPr lang="en-US" sz="2700" dirty="0"/>
              <a:t>Averages $24.85 per dose on east coast</a:t>
            </a:r>
          </a:p>
          <a:p>
            <a:r>
              <a:rPr lang="en-US" sz="2700" dirty="0"/>
              <a:t>Averages $39.25 per dose on west coast</a:t>
            </a:r>
          </a:p>
        </p:txBody>
      </p:sp>
      <p:sp>
        <p:nvSpPr>
          <p:cNvPr id="2" name="Slide Number Placeholder 1"/>
          <p:cNvSpPr>
            <a:spLocks noGrp="1"/>
          </p:cNvSpPr>
          <p:nvPr>
            <p:ph type="sldNum" sz="quarter" idx="12"/>
          </p:nvPr>
        </p:nvSpPr>
        <p:spPr/>
        <p:txBody>
          <a:bodyPr/>
          <a:lstStyle/>
          <a:p>
            <a:fld id="{BC3B90A3-DB62-45BD-B9BA-672B58DFC760}" type="slidenum">
              <a:rPr lang="en-US" smtClean="0">
                <a:solidFill>
                  <a:srgbClr val="DBF5F9">
                    <a:shade val="90000"/>
                  </a:srgbClr>
                </a:solidFill>
              </a:rPr>
              <a:pPr/>
              <a:t>9</a:t>
            </a:fld>
            <a:endParaRPr lang="en-US" dirty="0">
              <a:solidFill>
                <a:srgbClr val="DBF5F9">
                  <a:shade val="90000"/>
                </a:srgbClr>
              </a:solidFill>
            </a:endParaRPr>
          </a:p>
        </p:txBody>
      </p:sp>
      <p:sp>
        <p:nvSpPr>
          <p:cNvPr id="8" name="TextBox 7"/>
          <p:cNvSpPr txBox="1"/>
          <p:nvPr/>
        </p:nvSpPr>
        <p:spPr>
          <a:xfrm>
            <a:off x="326572" y="5275110"/>
            <a:ext cx="8523514"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3600" dirty="0"/>
              <a:t>Return on Investment range 20% to 233% </a:t>
            </a:r>
          </a:p>
        </p:txBody>
      </p:sp>
    </p:spTree>
    <p:extLst>
      <p:ext uri="{BB962C8B-B14F-4D97-AF65-F5344CB8AC3E}">
        <p14:creationId xmlns:p14="http://schemas.microsoft.com/office/powerpoint/2010/main" val="72661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P Quality Connect Template">
  <a:themeElements>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ACP Quality Connect Template</Template>
  <TotalTime>2416</TotalTime>
  <Words>4154</Words>
  <Application>Microsoft Office PowerPoint</Application>
  <PresentationFormat>On-screen Show (4:3)</PresentationFormat>
  <Paragraphs>806</Paragraphs>
  <Slides>45</Slides>
  <Notes>36</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ACP Quality Connect Template</vt:lpstr>
      <vt:lpstr> Dollars and Cents of Immunization  in Your Practice   Dr. Jason Goldman Dr. C. Michael Soppet  February 28, 2016 I Raise the Rates Champion Training </vt:lpstr>
      <vt:lpstr>Charles M Soppet, MD, FACP Internal Medicine Associates of Dothan</vt:lpstr>
      <vt:lpstr>Fields of Interest </vt:lpstr>
      <vt:lpstr>BARRIERS TO IMMUNIZATION</vt:lpstr>
      <vt:lpstr>BARRIERS TO IMMUNIZATION</vt:lpstr>
      <vt:lpstr>HISTORY OF THE VACCINE ADMINISTRATION  PAYMENT  (CODES 90471 AND G0008)</vt:lpstr>
      <vt:lpstr> MEDICARE VACCINE PROFIT</vt:lpstr>
      <vt:lpstr>PLEASE REPEAT AFTER ME !</vt:lpstr>
      <vt:lpstr> COMMERCIAL VACCINE PROFIT</vt:lpstr>
      <vt:lpstr>PLEASE REPEAT AFTER ME !</vt:lpstr>
      <vt:lpstr>Details for Medicare Vaccines </vt:lpstr>
      <vt:lpstr>Details for Commercial Insurance- Example</vt:lpstr>
      <vt:lpstr>PDSA -What to expect</vt:lpstr>
      <vt:lpstr>Please repeat after me</vt:lpstr>
      <vt:lpstr>UNTIL IT DOESN’T </vt:lpstr>
      <vt:lpstr>METHODS OF LOSING MONEY</vt:lpstr>
      <vt:lpstr>STEPS TO IMMUNIZE</vt:lpstr>
      <vt:lpstr>Logging Vaccines: Simple Procedure</vt:lpstr>
      <vt:lpstr>LOW TECH INVENTORY CONTROL</vt:lpstr>
      <vt:lpstr>Vax Refrigeration/Storage</vt:lpstr>
      <vt:lpstr>Vaccine Storage</vt:lpstr>
      <vt:lpstr>How to Charge and Code for Vaccines</vt:lpstr>
      <vt:lpstr>Plan-Do-Study-Act (PDSA Cycle) [the Chronic Care Model , see 1st module, ACP Immunization Portal]</vt:lpstr>
      <vt:lpstr>Plan:    Profit on Pneumococcal Polysaccharide Vaccine 23  (You and your patient)</vt:lpstr>
      <vt:lpstr>Do:   Administer the Vaccine</vt:lpstr>
      <vt:lpstr>Standing orders for Vaccines</vt:lpstr>
      <vt:lpstr>PDSA DAILY WORKSHEET FOR VACCINES</vt:lpstr>
      <vt:lpstr>Study:  Reconcile </vt:lpstr>
      <vt:lpstr>STUDY:  How did we do?</vt:lpstr>
      <vt:lpstr>Plan:  what to change</vt:lpstr>
      <vt:lpstr>How to predict number of doses needed</vt:lpstr>
      <vt:lpstr>WINNING ATTITUDE</vt:lpstr>
      <vt:lpstr>ALTOGETHER NOW !</vt:lpstr>
      <vt:lpstr>PowerPoint Presentation</vt:lpstr>
      <vt:lpstr>Tomato example of compounded Return on investment</vt:lpstr>
      <vt:lpstr>Concept of Return on Investment</vt:lpstr>
      <vt:lpstr> Vaccine Reimbursement Tips   Dr. Jason Goldman, MD, FACP  February 28, 2016 I Raise the Rates Champion Training </vt:lpstr>
      <vt:lpstr>Supply side</vt:lpstr>
      <vt:lpstr>Manufacturers</vt:lpstr>
      <vt:lpstr>Medicare Part D</vt:lpstr>
      <vt:lpstr>Zostavax Commercial Payers</vt:lpstr>
      <vt:lpstr>Reimbursement Tips</vt:lpstr>
      <vt:lpstr>Billing Examples</vt:lpstr>
      <vt:lpstr>More Examples</vt:lpstr>
      <vt:lpstr>More Examples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ACP Centennial Powerpoint Template</dc:title>
  <dc:creator>RebeccaG</dc:creator>
  <cp:lastModifiedBy>RebeccaG</cp:lastModifiedBy>
  <cp:revision>198</cp:revision>
  <cp:lastPrinted>2014-10-09T17:23:32Z</cp:lastPrinted>
  <dcterms:created xsi:type="dcterms:W3CDTF">2015-04-17T17:24:07Z</dcterms:created>
  <dcterms:modified xsi:type="dcterms:W3CDTF">2016-04-01T14:28:33Z</dcterms:modified>
</cp:coreProperties>
</file>