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7" r:id="rId3"/>
    <p:sldId id="267" r:id="rId4"/>
    <p:sldId id="279" r:id="rId5"/>
    <p:sldId id="295" r:id="rId6"/>
    <p:sldId id="297" r:id="rId7"/>
    <p:sldId id="269" r:id="rId8"/>
    <p:sldId id="280" r:id="rId9"/>
    <p:sldId id="289" r:id="rId10"/>
    <p:sldId id="275" r:id="rId11"/>
    <p:sldId id="298" r:id="rId12"/>
    <p:sldId id="300" r:id="rId13"/>
    <p:sldId id="277" r:id="rId14"/>
    <p:sldId id="265" r:id="rId15"/>
    <p:sldId id="301" r:id="rId16"/>
    <p:sldId id="303" r:id="rId17"/>
    <p:sldId id="268" r:id="rId18"/>
    <p:sldId id="263" r:id="rId19"/>
    <p:sldId id="264" r:id="rId20"/>
    <p:sldId id="299" r:id="rId21"/>
    <p:sldId id="304" r:id="rId22"/>
    <p:sldId id="288" r:id="rId23"/>
    <p:sldId id="283" r:id="rId24"/>
    <p:sldId id="282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zi, Maria" initials="mc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66"/>
    <a:srgbClr val="2EB135"/>
    <a:srgbClr val="B5B7B4"/>
    <a:srgbClr val="FFC82E"/>
    <a:srgbClr val="007E66"/>
    <a:srgbClr val="00A3DD"/>
    <a:srgbClr val="1EB53A"/>
    <a:srgbClr val="007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8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0EDC4-1B4A-4448-9B27-185FAF2D033F}" type="datetimeFigureOut">
              <a:rPr lang="en-US"/>
              <a:pPr>
                <a:defRPr/>
              </a:pPr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6AF862-AD0D-47E8-80B5-F218A809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C51CF-80EF-45B7-873F-705AE9506C9F}" type="datetimeFigureOut">
              <a:rPr lang="en-US"/>
              <a:pPr>
                <a:defRPr/>
              </a:pPr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0EC1EA-07A0-4FA0-85C5-97754687A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3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70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52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80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8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3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Nurses,</a:t>
            </a:r>
            <a:r>
              <a:rPr lang="en-US" baseline="0" dirty="0" smtClean="0"/>
              <a:t> NPs, PHN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62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Minimal Masters and Advanced</a:t>
            </a:r>
            <a:r>
              <a:rPr lang="en-US" baseline="0" dirty="0" smtClean="0"/>
              <a:t> Clinical Training</a:t>
            </a:r>
            <a:endParaRPr lang="en-US" dirty="0" smtClean="0"/>
          </a:p>
          <a:p>
            <a:r>
              <a:rPr lang="en-US" dirty="0" smtClean="0"/>
              <a:t>Emphasis</a:t>
            </a:r>
            <a:r>
              <a:rPr lang="en-US" baseline="0" dirty="0" smtClean="0"/>
              <a:t> on disease prevention and health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Lou</a:t>
            </a:r>
            <a:r>
              <a:rPr lang="en-US" baseline="0" dirty="0" smtClean="0"/>
              <a:t> Gehrig: ALS   Arthur Ashe:  HIV  Jackie Robinson: DM  Roger </a:t>
            </a:r>
            <a:r>
              <a:rPr lang="en-US" baseline="0" dirty="0" err="1" smtClean="0"/>
              <a:t>Staubach</a:t>
            </a:r>
            <a:r>
              <a:rPr lang="en-US" baseline="0" dirty="0" smtClean="0"/>
              <a:t>: concussions;  Jackie Joyner </a:t>
            </a:r>
            <a:r>
              <a:rPr lang="en-US" baseline="0" dirty="0" err="1" smtClean="0"/>
              <a:t>Kersee</a:t>
            </a:r>
            <a:r>
              <a:rPr lang="en-US" baseline="0" dirty="0" smtClean="0"/>
              <a:t>:  Asthma;  Pat </a:t>
            </a:r>
            <a:r>
              <a:rPr lang="en-US" baseline="0" dirty="0" err="1" smtClean="0"/>
              <a:t>Summitt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Alzhiemers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09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06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3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Aequanimitas, and Other Addresses (1905)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50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Baseline data (vaccine, age, diagnosis)</a:t>
            </a:r>
          </a:p>
          <a:p>
            <a:pPr marL="0" marR="0" lvl="2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CE</a:t>
            </a:r>
            <a:r>
              <a:rPr lang="en-US" baseline="0" dirty="0" smtClean="0"/>
              <a:t> City: </a:t>
            </a:r>
            <a:r>
              <a:rPr lang="en-US" dirty="0" smtClean="0"/>
              <a:t>View performance, identify patient outliers and address gaps, improvement tools, documentation/ reporting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78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36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72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8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32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word clinician physician assistant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4EF6-CFB9-4D8E-8865-6DBEC0092F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14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 centered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4EF6-CFB9-4D8E-8865-6DBEC0092FA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1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81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43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76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15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82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5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747839" y="6025339"/>
            <a:ext cx="7396162" cy="870762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025339"/>
            <a:ext cx="1747838" cy="870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25339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747838" y="6025338"/>
            <a:ext cx="1" cy="870763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1866668" y="6145269"/>
            <a:ext cx="5831114" cy="59279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9" y="6282332"/>
            <a:ext cx="1461680" cy="3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17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5278"/>
          <a:stretch/>
        </p:blipFill>
        <p:spPr>
          <a:xfrm>
            <a:off x="8071649" y="143460"/>
            <a:ext cx="968217" cy="102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CAAE-F962-4BBF-AA73-E5698E57A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17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153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0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3379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3044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A139B-9C2F-4C58-B4C2-2D1A7A325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6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3990278"/>
          </a:xfrm>
          <a:solidFill>
            <a:srgbClr val="BFB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ln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39902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0280DC-E516-4875-86CC-8997A57A8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9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18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47838" y="6025339"/>
            <a:ext cx="7396163" cy="832661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25338"/>
            <a:ext cx="9144000" cy="1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47838" y="6025338"/>
            <a:ext cx="0" cy="8326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9" y="6282332"/>
            <a:ext cx="1461680" cy="3471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6" r:id="rId3"/>
    <p:sldLayoutId id="2147483679" r:id="rId4"/>
    <p:sldLayoutId id="2147483680" r:id="rId5"/>
    <p:sldLayoutId id="2147483681" r:id="rId6"/>
    <p:sldLayoutId id="214748368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e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33.pn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375557" y="3192471"/>
            <a:ext cx="8304909" cy="2375572"/>
          </a:xfrm>
        </p:spPr>
        <p:txBody>
          <a:bodyPr/>
          <a:lstStyle/>
          <a:p>
            <a:r>
              <a:rPr lang="en-US" dirty="0"/>
              <a:t>Creating a Team of </a:t>
            </a:r>
            <a:r>
              <a:rPr lang="en-US" dirty="0" smtClean="0"/>
              <a:t>Champions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0" i="1" dirty="0" smtClean="0"/>
              <a:t/>
            </a:r>
            <a:br>
              <a:rPr lang="en-US" sz="2800" b="0" i="1" dirty="0" smtClean="0"/>
            </a:br>
            <a:r>
              <a:rPr lang="en-US" sz="2600" b="0" i="1" dirty="0" smtClean="0"/>
              <a:t>Maria C. </a:t>
            </a:r>
            <a:r>
              <a:rPr lang="en-US" sz="2600" b="0" i="1" dirty="0"/>
              <a:t>Lanzi, </a:t>
            </a:r>
            <a:r>
              <a:rPr lang="es-ES" sz="2600" b="0" i="1" dirty="0"/>
              <a:t>MS, MPH, </a:t>
            </a:r>
            <a:r>
              <a:rPr lang="es-ES" sz="2600" b="0" i="1" dirty="0" smtClean="0"/>
              <a:t>ANP-BC</a:t>
            </a:r>
            <a:br>
              <a:rPr lang="es-ES" sz="2600" b="0" i="1" dirty="0" smtClean="0"/>
            </a:br>
            <a:r>
              <a:rPr lang="en-US" sz="2600" b="0" i="1" dirty="0" smtClean="0"/>
              <a:t>Sara </a:t>
            </a:r>
            <a:r>
              <a:rPr lang="en-US" sz="2600" b="0" i="1" dirty="0"/>
              <a:t>Wallach MD, </a:t>
            </a:r>
            <a:r>
              <a:rPr lang="en-US" sz="2600" b="0" i="1" dirty="0" smtClean="0"/>
              <a:t>FACP </a:t>
            </a:r>
            <a:r>
              <a:rPr lang="es-ES" sz="2600" b="0" i="1" dirty="0" smtClean="0"/>
              <a:t/>
            </a:r>
            <a:br>
              <a:rPr lang="es-ES" sz="2600" b="0" i="1" dirty="0" smtClean="0"/>
            </a:br>
            <a:r>
              <a:rPr lang="es-ES" sz="2600" b="0" dirty="0" err="1" smtClean="0"/>
              <a:t>February</a:t>
            </a:r>
            <a:r>
              <a:rPr lang="es-ES" sz="2600" b="0" dirty="0" smtClean="0"/>
              <a:t> 28, </a:t>
            </a:r>
            <a:r>
              <a:rPr lang="es-ES" sz="2600" b="0" dirty="0"/>
              <a:t>2016</a:t>
            </a:r>
            <a:br>
              <a:rPr lang="es-ES" sz="2600" b="0" dirty="0"/>
            </a:br>
            <a:r>
              <a:rPr lang="es-ES" sz="2600" b="0" i="1" dirty="0"/>
              <a:t>I </a:t>
            </a:r>
            <a:r>
              <a:rPr lang="es-ES" sz="2600" b="0" i="1" dirty="0" err="1"/>
              <a:t>Raise</a:t>
            </a:r>
            <a:r>
              <a:rPr lang="es-ES" sz="2600" b="0" i="1" dirty="0"/>
              <a:t> the </a:t>
            </a:r>
            <a:r>
              <a:rPr lang="es-ES" sz="2600" b="0" i="1" dirty="0" err="1"/>
              <a:t>Rates</a:t>
            </a:r>
            <a:r>
              <a:rPr lang="es-ES" sz="2600" b="0" i="1" dirty="0"/>
              <a:t> </a:t>
            </a:r>
            <a:r>
              <a:rPr lang="es-ES" sz="2600" b="0" dirty="0" err="1"/>
              <a:t>Champion</a:t>
            </a:r>
            <a:r>
              <a:rPr lang="es-ES" sz="2600" b="0" dirty="0"/>
              <a:t> Training</a:t>
            </a:r>
            <a:r>
              <a:rPr lang="es-ES" sz="2600" b="0" i="1" dirty="0"/>
              <a:t/>
            </a:r>
            <a:br>
              <a:rPr lang="es-ES" sz="2600" b="0" i="1" dirty="0"/>
            </a:br>
            <a:endParaRPr lang="en-US" altLang="en-US" sz="26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211349" y="1491451"/>
            <a:ext cx="4979177" cy="45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56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the Healthcare Team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39932" y="1703729"/>
            <a:ext cx="3047553" cy="2020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600" y="1683651"/>
            <a:ext cx="2930599" cy="1967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73" y="3892356"/>
            <a:ext cx="2677525" cy="1874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45" y="3746377"/>
            <a:ext cx="2949573" cy="19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4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Healthcare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Multidisciplinary Cooperative 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Includes physicians, nurses, pharmacists, et 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Ensure </a:t>
            </a:r>
            <a:r>
              <a:rPr lang="en-US" dirty="0"/>
              <a:t>that critical elements of care </a:t>
            </a:r>
            <a:r>
              <a:rPr lang="en-US" dirty="0" smtClean="0"/>
              <a:t>are </a:t>
            </a:r>
            <a:r>
              <a:rPr lang="en-US" dirty="0"/>
              <a:t>competently </a:t>
            </a:r>
            <a:r>
              <a:rPr lang="en-US" dirty="0" smtClean="0"/>
              <a:t>performed, including: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opulation management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rotocol </a:t>
            </a:r>
            <a:r>
              <a:rPr lang="en-US" dirty="0"/>
              <a:t>based regulation of </a:t>
            </a:r>
            <a:r>
              <a:rPr lang="en-US" dirty="0" smtClean="0"/>
              <a:t>medication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elf </a:t>
            </a:r>
            <a:r>
              <a:rPr lang="en-US" dirty="0"/>
              <a:t>management </a:t>
            </a:r>
            <a:r>
              <a:rPr lang="en-US" dirty="0" smtClean="0"/>
              <a:t>support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ntensive </a:t>
            </a:r>
            <a:r>
              <a:rPr lang="en-US" dirty="0"/>
              <a:t>follow up</a:t>
            </a:r>
          </a:p>
          <a:p>
            <a:r>
              <a:rPr lang="en-US" dirty="0" smtClean="0"/>
              <a:t>Patient-Centric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Healthcare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Partnership, not hierarchal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Interdependent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oles </a:t>
            </a:r>
            <a:r>
              <a:rPr lang="en-US" dirty="0"/>
              <a:t>are dynamic, context dependent, processual, and </a:t>
            </a:r>
            <a:r>
              <a:rPr lang="en-US" dirty="0" smtClean="0"/>
              <a:t>interactional </a:t>
            </a:r>
            <a:r>
              <a:rPr lang="en-US" sz="1100" dirty="0" smtClean="0"/>
              <a:t>(</a:t>
            </a:r>
            <a:r>
              <a:rPr lang="en-US" sz="1100" dirty="0" err="1" smtClean="0"/>
              <a:t>Contadriopoulos</a:t>
            </a:r>
            <a:r>
              <a:rPr lang="en-US" sz="1100" dirty="0" smtClean="0"/>
              <a:t>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the most of all </a:t>
            </a:r>
            <a:r>
              <a:rPr lang="en-US" dirty="0" smtClean="0"/>
              <a:t>interactions </a:t>
            </a:r>
            <a:r>
              <a:rPr lang="en-US" sz="1200" dirty="0" smtClean="0"/>
              <a:t>(</a:t>
            </a:r>
            <a:r>
              <a:rPr lang="en-US" sz="1200" dirty="0" err="1" smtClean="0"/>
              <a:t>Lindeke</a:t>
            </a:r>
            <a:r>
              <a:rPr lang="en-US" sz="1200" dirty="0" smtClean="0"/>
              <a:t>) </a:t>
            </a:r>
            <a:endParaRPr lang="en-US" sz="2700" dirty="0"/>
          </a:p>
          <a:p>
            <a:pPr lvl="1"/>
            <a:r>
              <a:rPr lang="en-US" dirty="0"/>
              <a:t>U</a:t>
            </a:r>
            <a:r>
              <a:rPr lang="en-US" dirty="0" smtClean="0"/>
              <a:t>tilize </a:t>
            </a:r>
            <a:r>
              <a:rPr lang="en-US" dirty="0"/>
              <a:t>the best knowledge and abilities of all health team members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roduce </a:t>
            </a:r>
            <a:r>
              <a:rPr lang="en-US" dirty="0"/>
              <a:t>positive patient </a:t>
            </a:r>
            <a:r>
              <a:rPr lang="en-US" dirty="0" smtClean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7280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 I Raise the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65125" lvl="1" indent="0">
              <a:buNone/>
            </a:pPr>
            <a:endParaRPr lang="en-US" sz="4400" dirty="0" smtClean="0"/>
          </a:p>
          <a:p>
            <a:pPr marL="365125" lvl="1" indent="0" algn="ctr">
              <a:buNone/>
            </a:pPr>
            <a:r>
              <a:rPr lang="en-US" sz="4400" dirty="0" smtClean="0">
                <a:solidFill>
                  <a:srgbClr val="007C66"/>
                </a:solidFill>
              </a:rPr>
              <a:t>Improve </a:t>
            </a:r>
            <a:r>
              <a:rPr lang="en-US" sz="4400" dirty="0">
                <a:solidFill>
                  <a:srgbClr val="007C66"/>
                </a:solidFill>
              </a:rPr>
              <a:t>Immunization </a:t>
            </a:r>
            <a:r>
              <a:rPr lang="en-US" sz="4400" dirty="0" smtClean="0">
                <a:solidFill>
                  <a:srgbClr val="007C66"/>
                </a:solidFill>
              </a:rPr>
              <a:t>Rates</a:t>
            </a:r>
          </a:p>
          <a:p>
            <a:pPr marL="365125" lvl="1" indent="0" algn="ctr">
              <a:buNone/>
            </a:pPr>
            <a:r>
              <a:rPr lang="en-US" sz="4400" dirty="0" smtClean="0"/>
              <a:t>But how?</a:t>
            </a:r>
          </a:p>
        </p:txBody>
      </p:sp>
    </p:spTree>
    <p:extLst>
      <p:ext uri="{BB962C8B-B14F-4D97-AF65-F5344CB8AC3E}">
        <p14:creationId xmlns:p14="http://schemas.microsoft.com/office/powerpoint/2010/main" val="33575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Trusted healthcare professionals</a:t>
            </a:r>
          </a:p>
          <a:p>
            <a:r>
              <a:rPr lang="en-US" dirty="0" smtClean="0"/>
              <a:t>Largest segment of healthcare professionals</a:t>
            </a:r>
          </a:p>
          <a:p>
            <a:r>
              <a:rPr lang="en-US" dirty="0" smtClean="0"/>
              <a:t>Work in all aspects of healthcare delivery</a:t>
            </a:r>
          </a:p>
          <a:p>
            <a:pPr lvl="1"/>
            <a:r>
              <a:rPr lang="en-US" dirty="0" smtClean="0"/>
              <a:t>Hospitals, Offices, Schools, Public Health, homes</a:t>
            </a:r>
          </a:p>
          <a:p>
            <a:r>
              <a:rPr lang="en-US" dirty="0" smtClean="0"/>
              <a:t>Continuum </a:t>
            </a:r>
            <a:r>
              <a:rPr lang="en-US" dirty="0"/>
              <a:t>of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irect </a:t>
            </a:r>
            <a:r>
              <a:rPr lang="en-US" dirty="0"/>
              <a:t>patient care, health promotion, patient </a:t>
            </a:r>
            <a:r>
              <a:rPr lang="en-US" dirty="0" smtClean="0"/>
              <a:t>education </a:t>
            </a:r>
            <a:r>
              <a:rPr lang="en-US" dirty="0"/>
              <a:t>and coordination of care </a:t>
            </a:r>
            <a:endParaRPr lang="en-US" dirty="0" smtClean="0"/>
          </a:p>
          <a:p>
            <a:r>
              <a:rPr lang="en-US" dirty="0" smtClean="0"/>
              <a:t>Patient Care, leadership, research, policy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Practitioners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400" dirty="0" smtClean="0"/>
              <a:t>Additional Advanced Education (Master’s) and Advanced Clinical Training</a:t>
            </a:r>
          </a:p>
          <a:p>
            <a:r>
              <a:rPr lang="en-US" sz="2400" dirty="0" smtClean="0"/>
              <a:t>Diagnose, Treat and Prescribe (state dependent) </a:t>
            </a:r>
          </a:p>
          <a:p>
            <a:r>
              <a:rPr lang="en-US" sz="2400" dirty="0" smtClean="0"/>
              <a:t>Disease </a:t>
            </a:r>
            <a:r>
              <a:rPr lang="en-US" sz="2400" dirty="0"/>
              <a:t>prevention and health </a:t>
            </a:r>
            <a:r>
              <a:rPr lang="en-US" sz="2400" dirty="0" smtClean="0"/>
              <a:t>management</a:t>
            </a:r>
          </a:p>
          <a:p>
            <a:r>
              <a:rPr lang="en-US" sz="2400" dirty="0" smtClean="0"/>
              <a:t>High Quality Cost-Effective Care</a:t>
            </a:r>
          </a:p>
          <a:p>
            <a:r>
              <a:rPr lang="en-US" sz="2400" dirty="0" smtClean="0"/>
              <a:t>IOM Report 2012:</a:t>
            </a:r>
            <a:r>
              <a:rPr lang="en-US" sz="2400" dirty="0"/>
              <a:t> quality, patient-centered, accessible, and affordable care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275"/>
            <a:ext cx="8153400" cy="990600"/>
          </a:xfrm>
        </p:spPr>
        <p:txBody>
          <a:bodyPr/>
          <a:lstStyle/>
          <a:p>
            <a:r>
              <a:rPr lang="en-US" dirty="0"/>
              <a:t>Recognizing a Champion</a:t>
            </a:r>
          </a:p>
        </p:txBody>
      </p:sp>
      <p:sp>
        <p:nvSpPr>
          <p:cNvPr id="5" name="AutoShape 2" descr="Image result for arthur ashe on wheaties box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arthur ashe on wheaties box"/>
          <p:cNvSpPr>
            <a:spLocks noChangeAspect="1" noChangeArrowheads="1"/>
          </p:cNvSpPr>
          <p:nvPr/>
        </p:nvSpPr>
        <p:spPr bwMode="auto">
          <a:xfrm>
            <a:off x="-152400" y="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84" y="2969902"/>
            <a:ext cx="2206171" cy="2902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38" y="1463675"/>
            <a:ext cx="2381250" cy="2381250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45" y="3391879"/>
            <a:ext cx="1889760" cy="2657856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96" y="1757799"/>
            <a:ext cx="1352550" cy="1714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81" y="3508602"/>
            <a:ext cx="1647029" cy="23641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9" y="1656896"/>
            <a:ext cx="1756666" cy="24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a Practice Champion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8138" y="1534887"/>
            <a:ext cx="8054862" cy="4416878"/>
          </a:xfrm>
        </p:spPr>
        <p:txBody>
          <a:bodyPr/>
          <a:lstStyle/>
          <a:p>
            <a:r>
              <a:rPr lang="en-US" dirty="0" smtClean="0"/>
              <a:t>Believes in the project (Immunization)</a:t>
            </a:r>
          </a:p>
          <a:p>
            <a:r>
              <a:rPr lang="en-US" dirty="0" smtClean="0"/>
              <a:t>Trusted </a:t>
            </a:r>
            <a:r>
              <a:rPr lang="en-US" dirty="0"/>
              <a:t>and </a:t>
            </a:r>
            <a:r>
              <a:rPr lang="en-US" dirty="0" smtClean="0"/>
              <a:t>Respected</a:t>
            </a:r>
          </a:p>
          <a:p>
            <a:r>
              <a:rPr lang="en-US" dirty="0" smtClean="0"/>
              <a:t>Accepts role and responsibility</a:t>
            </a:r>
          </a:p>
          <a:p>
            <a:pPr lvl="1"/>
            <a:r>
              <a:rPr lang="en-US" dirty="0" smtClean="0"/>
              <a:t>Directly influences patient care</a:t>
            </a:r>
          </a:p>
          <a:p>
            <a:pPr lvl="1"/>
            <a:r>
              <a:rPr lang="en-US" dirty="0" smtClean="0"/>
              <a:t>Accountable for outcome (increasing rates)</a:t>
            </a:r>
          </a:p>
          <a:p>
            <a:r>
              <a:rPr lang="en-US" dirty="0" smtClean="0"/>
              <a:t>Good communicator</a:t>
            </a:r>
          </a:p>
          <a:p>
            <a:r>
              <a:rPr lang="en-US" dirty="0" smtClean="0"/>
              <a:t>Resilient &amp; Persistent</a:t>
            </a:r>
          </a:p>
          <a:p>
            <a:r>
              <a:rPr lang="en-US" dirty="0" smtClean="0"/>
              <a:t>Transformational Leader</a:t>
            </a:r>
          </a:p>
          <a:p>
            <a:endParaRPr lang="en-US" sz="18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Empowering The Champion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Designated Leader of Team Project</a:t>
            </a:r>
          </a:p>
          <a:p>
            <a:pPr lvl="1"/>
            <a:r>
              <a:rPr lang="en-US" dirty="0" smtClean="0"/>
              <a:t>Clear to practice and team </a:t>
            </a:r>
          </a:p>
          <a:p>
            <a:r>
              <a:rPr lang="en-US" dirty="0" smtClean="0"/>
              <a:t>Empowered </a:t>
            </a:r>
            <a:r>
              <a:rPr lang="en-US" dirty="0"/>
              <a:t>to </a:t>
            </a:r>
            <a:r>
              <a:rPr lang="en-US" dirty="0" smtClean="0"/>
              <a:t>make decisions</a:t>
            </a:r>
          </a:p>
          <a:p>
            <a:pPr lvl="2"/>
            <a:r>
              <a:rPr lang="en-US" dirty="0" smtClean="0"/>
              <a:t>Assess, Recommend, Administer, Document</a:t>
            </a:r>
          </a:p>
          <a:p>
            <a:pPr lvl="3"/>
            <a:r>
              <a:rPr lang="en-US" dirty="0" smtClean="0"/>
              <a:t>Use of Standing orders</a:t>
            </a:r>
          </a:p>
          <a:p>
            <a:pPr lvl="3"/>
            <a:r>
              <a:rPr lang="en-US" dirty="0" smtClean="0"/>
              <a:t>Chart/Clinician Reminder and Recall strategies</a:t>
            </a:r>
          </a:p>
          <a:p>
            <a:pPr lvl="3"/>
            <a:r>
              <a:rPr lang="en-US" dirty="0" smtClean="0"/>
              <a:t>Addressing “missed opportunities”</a:t>
            </a:r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8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Sir William Osler</a:t>
            </a:r>
            <a:br>
              <a:rPr lang="en-US" dirty="0" smtClean="0"/>
            </a:br>
            <a:r>
              <a:rPr lang="en-US" dirty="0" smtClean="0"/>
              <a:t>July 12, 1849 – December 29, 1919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5" y="1963715"/>
            <a:ext cx="2563991" cy="32983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93582" y="1900231"/>
            <a:ext cx="56277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en-US" sz="2200" dirty="0" smtClean="0">
                <a:latin typeface="Calibri" pitchFamily="34" charset="0"/>
              </a:rPr>
              <a:t>“In </a:t>
            </a:r>
            <a:r>
              <a:rPr lang="en-US" altLang="en-US" sz="2200" dirty="0">
                <a:latin typeface="Calibri" pitchFamily="34" charset="0"/>
              </a:rPr>
              <a:t>the gradual division of labor, by which civilization has emerged from barbarism, the doctor and nurse have been </a:t>
            </a:r>
            <a:r>
              <a:rPr lang="en-US" altLang="en-US" sz="2200" dirty="0" smtClean="0">
                <a:latin typeface="Calibri" pitchFamily="34" charset="0"/>
              </a:rPr>
              <a:t>evolved.” </a:t>
            </a:r>
          </a:p>
          <a:p>
            <a:pPr lvl="0" eaLnBrk="0" hangingPunct="0"/>
            <a:endParaRPr lang="en-US" altLang="en-US" sz="2200" dirty="0">
              <a:latin typeface="Calibri" pitchFamily="34" charset="0"/>
            </a:endParaRPr>
          </a:p>
          <a:p>
            <a:pPr lvl="0" eaLnBrk="0" hangingPunct="0"/>
            <a:endParaRPr lang="en-US" altLang="en-US" sz="2200" dirty="0" smtClean="0">
              <a:latin typeface="Calibri" pitchFamily="34" charset="0"/>
            </a:endParaRPr>
          </a:p>
          <a:p>
            <a:r>
              <a:rPr lang="en-US" sz="2200" dirty="0">
                <a:latin typeface="Calibri" pitchFamily="34" charset="0"/>
              </a:rPr>
              <a:t>“The trained nurse has become one of the great blessings of humanity, taking a place beside the physician and the priest, and not inferior to either in her mission.”  	</a:t>
            </a:r>
          </a:p>
          <a:p>
            <a:pPr marL="0" lvl="0" indent="0" eaLnBrk="0" hangingPunct="0">
              <a:buNone/>
            </a:pPr>
            <a:r>
              <a:rPr lang="en-US" altLang="en-US" dirty="0">
                <a:latin typeface="Calibri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336145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of the Champion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 </a:t>
            </a:r>
            <a:r>
              <a:rPr lang="en-US" dirty="0"/>
              <a:t>as the Role Model – Best Practices</a:t>
            </a:r>
          </a:p>
          <a:p>
            <a:r>
              <a:rPr lang="en-US" dirty="0"/>
              <a:t>Peer to Peer and Staff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Use ACP tools</a:t>
            </a:r>
          </a:p>
          <a:p>
            <a:pPr lvl="1"/>
            <a:r>
              <a:rPr lang="en-US" dirty="0" smtClean="0"/>
              <a:t>Baseline data and Specific target goal</a:t>
            </a:r>
          </a:p>
          <a:p>
            <a:pPr lvl="1"/>
            <a:r>
              <a:rPr lang="en-US" dirty="0" smtClean="0"/>
              <a:t>Standing </a:t>
            </a:r>
            <a:r>
              <a:rPr lang="en-US" dirty="0"/>
              <a:t>Orders Protocol</a:t>
            </a:r>
          </a:p>
          <a:p>
            <a:pPr lvl="1"/>
            <a:r>
              <a:rPr lang="en-US" dirty="0" smtClean="0"/>
              <a:t>Specific </a:t>
            </a:r>
            <a:r>
              <a:rPr lang="en-US" dirty="0"/>
              <a:t>Communication Techniques</a:t>
            </a:r>
          </a:p>
          <a:p>
            <a:pPr lvl="1"/>
            <a:r>
              <a:rPr lang="en-US" dirty="0" smtClean="0"/>
              <a:t>CECity MedConcert Platform</a:t>
            </a:r>
          </a:p>
          <a:p>
            <a:r>
              <a:rPr lang="en-US" dirty="0" smtClean="0"/>
              <a:t>Communicates Progress Back to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7" y="1903429"/>
            <a:ext cx="8753377" cy="272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72" y="1793195"/>
            <a:ext cx="3497035" cy="39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4156"/>
            <a:ext cx="8153400" cy="615043"/>
          </a:xfrm>
        </p:spPr>
        <p:txBody>
          <a:bodyPr/>
          <a:lstStyle/>
          <a:p>
            <a:r>
              <a:rPr lang="en-US" sz="2000" dirty="0"/>
              <a:t>Principles Supporting Dynamic Clinical Care Teams: An American College of Physicians Position Paper Doherty R and Crowley R, for ACP’s Health and Public Policy Committee Ann Intern Med. 2013;159(9):620-626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532" y="1615741"/>
            <a:ext cx="903746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Responsibilities </a:t>
            </a:r>
            <a:r>
              <a:rPr lang="en-US" sz="1900" dirty="0">
                <a:latin typeface="Calibri" pitchFamily="34" charset="0"/>
              </a:rPr>
              <a:t>for a patient's care </a:t>
            </a:r>
            <a:r>
              <a:rPr lang="en-US" sz="1900" dirty="0" smtClean="0">
                <a:latin typeface="Calibri" pitchFamily="34" charset="0"/>
              </a:rPr>
              <a:t>within a collaborative and multidisciplinary  team should </a:t>
            </a:r>
            <a:r>
              <a:rPr lang="en-US" sz="1900" dirty="0">
                <a:latin typeface="Calibri" pitchFamily="34" charset="0"/>
              </a:rPr>
              <a:t>be based on what is in the patient's best interest. </a:t>
            </a:r>
            <a:endParaRPr lang="en-US" sz="19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ACP reaffirms the importance </a:t>
            </a:r>
            <a:r>
              <a:rPr lang="en-US" sz="1900" dirty="0">
                <a:latin typeface="Calibri" pitchFamily="34" charset="0"/>
              </a:rPr>
              <a:t>of patients having access to a </a:t>
            </a:r>
            <a:r>
              <a:rPr lang="en-US" sz="1900" dirty="0" smtClean="0">
                <a:latin typeface="Calibri" pitchFamily="34" charset="0"/>
              </a:rPr>
              <a:t>personal physician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Teams </a:t>
            </a:r>
            <a:r>
              <a:rPr lang="en-US" sz="1900" dirty="0">
                <a:latin typeface="Calibri" pitchFamily="34" charset="0"/>
              </a:rPr>
              <a:t>must have the flexibility “to determine the roles and responsibilities expected of them based on shared goals and the needs of the patient.” </a:t>
            </a:r>
            <a:endParaRPr lang="en-US" sz="19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Well-functioning </a:t>
            </a:r>
            <a:r>
              <a:rPr lang="en-US" sz="1900" dirty="0">
                <a:latin typeface="Calibri" pitchFamily="34" charset="0"/>
              </a:rPr>
              <a:t>teams will assign responsibilities to advanced practice nurses, other registered nurses, physician assistants, clinical pharmacists, and other health care professionals for specific dimensions of care. </a:t>
            </a:r>
            <a:endParaRPr lang="en-US" sz="19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A </a:t>
            </a:r>
            <a:r>
              <a:rPr lang="en-US" sz="1900" dirty="0">
                <a:latin typeface="Calibri" pitchFamily="34" charset="0"/>
              </a:rPr>
              <a:t>cooperative approach by physicians, advanced practice nurses, other registered nurses, physician assistants, clinical pharmacists, and other health care professionals in collaborative team models will be needed to address physician shortages.  </a:t>
            </a:r>
            <a:endParaRPr lang="en-US" sz="1900" dirty="0" smtClean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</a:rPr>
              <a:t>A </a:t>
            </a:r>
            <a:r>
              <a:rPr lang="en-US" sz="1900" dirty="0">
                <a:latin typeface="Calibri" pitchFamily="34" charset="0"/>
              </a:rPr>
              <a:t>unique strength of multidisciplinary teams is that clinicians from different disciplines and specialties bring distinct training, skills, knowledge bases, competencies, and patient care experiences to the team. </a:t>
            </a:r>
          </a:p>
        </p:txBody>
      </p:sp>
    </p:spTree>
    <p:extLst>
      <p:ext uri="{BB962C8B-B14F-4D97-AF65-F5344CB8AC3E}">
        <p14:creationId xmlns:p14="http://schemas.microsoft.com/office/powerpoint/2010/main" val="12973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dirty="0" err="1" smtClean="0"/>
              <a:t>Contandriopoulos</a:t>
            </a:r>
            <a:r>
              <a:rPr lang="en-US" sz="1200" dirty="0" smtClean="0"/>
              <a:t> et el. A Process-based Framework to Guide Nurse Practitioners Integration into Primary Healthcare Teams: Results From a Logic Analysis. BMC Health Services Research (2015) 15:78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Mitchell et al.  Core Principles &amp; Values of Effective Team-Based Health Care.  Institute of Medicine. October 2012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Team-Based Competencies: Building a Shared Foundation for Education and Clinical Practice. Conference proceedings, February 2011.  Health Resources and Services Administration, Josiah Macy Jr. Foundation, the Robert Wood Johnson Foundation, the ABIM Foundation and the </a:t>
            </a:r>
            <a:r>
              <a:rPr lang="en-US" sz="1200" dirty="0" err="1" smtClean="0"/>
              <a:t>Interprofessional</a:t>
            </a:r>
            <a:r>
              <a:rPr lang="en-US" sz="1200" dirty="0" smtClean="0"/>
              <a:t> Education Collaborative. 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Wagner</a:t>
            </a:r>
            <a:r>
              <a:rPr lang="en-US" sz="1200" dirty="0"/>
              <a:t>, E. H. (2000). The role of patient care teams in chronic disease management. </a:t>
            </a:r>
            <a:r>
              <a:rPr lang="en-US" sz="1200" i="1" dirty="0"/>
              <a:t>BMJ : British Medical Journal</a:t>
            </a:r>
            <a:r>
              <a:rPr lang="en-US" sz="1200" dirty="0"/>
              <a:t>, </a:t>
            </a:r>
            <a:r>
              <a:rPr lang="en-US" sz="1200" i="1" dirty="0"/>
              <a:t>320</a:t>
            </a:r>
            <a:r>
              <a:rPr lang="en-US" sz="1200" dirty="0"/>
              <a:t>(7234), 569–572</a:t>
            </a:r>
            <a:r>
              <a:rPr lang="en-US" sz="1200" dirty="0" smtClean="0"/>
              <a:t>.</a:t>
            </a:r>
            <a:r>
              <a:rPr lang="en-US" sz="1200" b="1" dirty="0"/>
              <a:t> </a:t>
            </a:r>
            <a:endParaRPr lang="en-US" sz="1200" b="1" dirty="0" smtClean="0"/>
          </a:p>
          <a:p>
            <a:pPr marL="228600" indent="-228600">
              <a:buAutoNum type="arabicPeriod"/>
            </a:pPr>
            <a:r>
              <a:rPr lang="en-US" sz="1200" dirty="0" err="1" smtClean="0"/>
              <a:t>Lindeke</a:t>
            </a:r>
            <a:r>
              <a:rPr lang="en-US" sz="1200" dirty="0" smtClean="0"/>
              <a:t>, Linda</a:t>
            </a:r>
            <a:r>
              <a:rPr lang="en-US" sz="1200" dirty="0"/>
              <a:t> </a:t>
            </a:r>
            <a:r>
              <a:rPr lang="en-US" sz="1200" dirty="0" smtClean="0"/>
              <a:t>L,</a:t>
            </a:r>
            <a:r>
              <a:rPr lang="en-US" sz="1200" dirty="0"/>
              <a:t> PhD, RN, CNP</a:t>
            </a:r>
            <a:r>
              <a:rPr lang="en-US" sz="1200" b="1" dirty="0" smtClean="0"/>
              <a:t> </a:t>
            </a:r>
            <a:r>
              <a:rPr lang="en-US" sz="1200" dirty="0" smtClean="0"/>
              <a:t>and </a:t>
            </a:r>
            <a:r>
              <a:rPr lang="en-US" sz="1200" dirty="0" err="1" smtClean="0"/>
              <a:t>Sieckert</a:t>
            </a:r>
            <a:r>
              <a:rPr lang="en-US" sz="1200" dirty="0" smtClean="0"/>
              <a:t>, Ann M, BAN.  Nurse-Physician </a:t>
            </a:r>
            <a:r>
              <a:rPr lang="en-US" sz="1200" dirty="0"/>
              <a:t>Workplace </a:t>
            </a:r>
            <a:r>
              <a:rPr lang="en-US" sz="1200" dirty="0" smtClean="0"/>
              <a:t>Collaboration. Online Journal of  </a:t>
            </a:r>
            <a:r>
              <a:rPr lang="en-US" sz="1200" dirty="0"/>
              <a:t>Issues </a:t>
            </a:r>
            <a:r>
              <a:rPr lang="en-US" sz="1200" dirty="0" smtClean="0"/>
              <a:t>in Nursing.</a:t>
            </a:r>
            <a:r>
              <a:rPr lang="en-US" sz="1200" dirty="0"/>
              <a:t> 2005;10(1)  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smtClean="0"/>
              <a:t>Principles </a:t>
            </a:r>
            <a:r>
              <a:rPr lang="en-US" sz="1200" dirty="0"/>
              <a:t>Supporting Dynamic Clinical Care Teams: An American College of Physicians Position Paper Doherty R and Crowley R, for ACP’s Health and Public Policy Committee Ann Intern Med. 2013;159(9):620-626 </a:t>
            </a:r>
          </a:p>
          <a:p>
            <a:pPr marL="228600" indent="-228600">
              <a:buAutoNum type="arabicPeriod"/>
            </a:pPr>
            <a:r>
              <a:rPr lang="en-US" sz="1200" b="1" dirty="0" smtClean="0"/>
              <a:t> </a:t>
            </a:r>
            <a:r>
              <a:rPr lang="en-US" sz="1200" dirty="0" smtClean="0"/>
              <a:t>Gottschalk, BS and </a:t>
            </a:r>
            <a:r>
              <a:rPr lang="en-US" sz="1200" dirty="0" err="1" smtClean="0"/>
              <a:t>Flocke</a:t>
            </a:r>
            <a:r>
              <a:rPr lang="en-US" sz="1200" dirty="0" smtClean="0"/>
              <a:t>, Susan A. </a:t>
            </a:r>
            <a:r>
              <a:rPr lang="en-US" sz="1200" dirty="0" err="1" smtClean="0"/>
              <a:t>Phd</a:t>
            </a:r>
            <a:r>
              <a:rPr lang="en-US" sz="1200" dirty="0" smtClean="0"/>
              <a:t>. Time </a:t>
            </a:r>
            <a:r>
              <a:rPr lang="en-US" sz="1200" dirty="0"/>
              <a:t>Spent in Face-to-Face Patient Care and Work Outside the Examination </a:t>
            </a:r>
            <a:r>
              <a:rPr lang="en-US" sz="1200" dirty="0" smtClean="0"/>
              <a:t>Room</a:t>
            </a:r>
            <a:r>
              <a:rPr lang="en-US" sz="1200" b="1" dirty="0" smtClean="0"/>
              <a:t>. </a:t>
            </a:r>
            <a:r>
              <a:rPr lang="en-US" sz="1200" dirty="0" smtClean="0"/>
              <a:t>Annals of Family Medicine, March 25, 2005.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Institute of Medicine Report:  The Future of Nursing: Leading the Change, Advancing Health. 2010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Institute of Medicine Report:  Best Practice Innovation Collaborative. </a:t>
            </a:r>
            <a:r>
              <a:rPr lang="en-US" sz="1200" dirty="0"/>
              <a:t>2012. 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/>
              <a:t> </a:t>
            </a:r>
            <a:r>
              <a:rPr lang="en-US" sz="1200" dirty="0" smtClean="0"/>
              <a:t>Principles </a:t>
            </a:r>
            <a:r>
              <a:rPr lang="en-US" sz="1200" dirty="0"/>
              <a:t>Supporting Dynamic Clinical Care Teams: An American College of Physicians Position Paper Doherty R and Crowley R, for ACP’s Health and Public Policy Committee Ann Intern Med. 2013;159(9):620-626  </a:t>
            </a:r>
            <a:br>
              <a:rPr lang="en-US" sz="1200" dirty="0"/>
            </a:br>
            <a:endParaRPr lang="en-US" sz="1200" dirty="0"/>
          </a:p>
          <a:p>
            <a:pPr marL="228600" indent="-228600">
              <a:buAutoNum type="arabicPeriod"/>
            </a:pPr>
            <a:endParaRPr lang="en-US" sz="1200" dirty="0"/>
          </a:p>
          <a:p>
            <a:pPr marL="228600" indent="-228600">
              <a:buAutoNum type="arabicPeriod"/>
            </a:pPr>
            <a:endParaRPr lang="en-US" sz="1200" dirty="0" smtClean="0"/>
          </a:p>
          <a:p>
            <a:pPr marL="228600" indent="-228600">
              <a:buAutoNum type="arabicPeriod"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228600" indent="-228600">
              <a:buAutoNum type="arabicPeriod"/>
            </a:pPr>
            <a:endParaRPr lang="en-US" sz="1200" dirty="0" smtClean="0"/>
          </a:p>
          <a:p>
            <a:pPr marL="228600" indent="-228600">
              <a:buAutoNum type="arabicPeriod"/>
            </a:pPr>
            <a:endParaRPr lang="en-US" sz="1200" dirty="0" smtClean="0"/>
          </a:p>
          <a:p>
            <a:pPr marL="228600" indent="-228600">
              <a:buAutoNum type="arabicPeriod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07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57686" y="3772135"/>
            <a:ext cx="8161573" cy="1828800"/>
          </a:xfrm>
        </p:spPr>
        <p:txBody>
          <a:bodyPr/>
          <a:lstStyle/>
          <a:p>
            <a:r>
              <a:rPr lang="en-US" dirty="0"/>
              <a:t>Creating a Team of </a:t>
            </a:r>
            <a:r>
              <a:rPr lang="en-US" dirty="0" smtClean="0"/>
              <a:t>Champions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0" i="1" dirty="0" smtClean="0"/>
              <a:t/>
            </a:r>
            <a:br>
              <a:rPr lang="en-US" sz="2800" b="0" i="1" dirty="0" smtClean="0"/>
            </a:br>
            <a:r>
              <a:rPr lang="en-US" sz="2600" b="0" i="1" dirty="0" smtClean="0"/>
              <a:t>Maria C. </a:t>
            </a:r>
            <a:r>
              <a:rPr lang="en-US" sz="2600" b="0" i="1" dirty="0"/>
              <a:t>Lanzi, </a:t>
            </a:r>
            <a:r>
              <a:rPr lang="es-ES" sz="2600" b="0" i="1" dirty="0"/>
              <a:t>MS, MPH, ANP, COHN-S</a:t>
            </a:r>
            <a:r>
              <a:rPr lang="en-US" sz="2600" b="0" i="1" dirty="0"/>
              <a:t/>
            </a:r>
            <a:br>
              <a:rPr lang="en-US" sz="2600" b="0" i="1" dirty="0"/>
            </a:br>
            <a:r>
              <a:rPr lang="en-US" sz="2600" b="0" i="1" dirty="0"/>
              <a:t>Sara Wallach MD, FACP </a:t>
            </a:r>
            <a:r>
              <a:rPr lang="es-ES" sz="2600" b="0" i="1" dirty="0"/>
              <a:t/>
            </a:r>
            <a:br>
              <a:rPr lang="es-ES" sz="2600" b="0" i="1" dirty="0"/>
            </a:br>
            <a:r>
              <a:rPr lang="es-ES" sz="2600" b="0" i="1" dirty="0"/>
              <a:t/>
            </a:r>
            <a:br>
              <a:rPr lang="es-ES" sz="2600" b="0" i="1" dirty="0"/>
            </a:br>
            <a:r>
              <a:rPr lang="es-ES" sz="2600" b="0" dirty="0" err="1"/>
              <a:t>February</a:t>
            </a:r>
            <a:r>
              <a:rPr lang="es-ES" sz="2600" b="0" dirty="0"/>
              <a:t> 27, 2016</a:t>
            </a:r>
            <a:br>
              <a:rPr lang="es-ES" sz="2600" b="0" dirty="0"/>
            </a:br>
            <a:r>
              <a:rPr lang="es-ES" sz="2600" b="0" i="1" dirty="0"/>
              <a:t>I </a:t>
            </a:r>
            <a:r>
              <a:rPr lang="es-ES" sz="2600" b="0" i="1" dirty="0" err="1"/>
              <a:t>Raise</a:t>
            </a:r>
            <a:r>
              <a:rPr lang="es-ES" sz="2600" b="0" i="1" dirty="0"/>
              <a:t> </a:t>
            </a:r>
            <a:r>
              <a:rPr lang="es-ES" sz="2600" b="0" i="1" dirty="0" err="1"/>
              <a:t>the</a:t>
            </a:r>
            <a:r>
              <a:rPr lang="es-ES" sz="2600" b="0" i="1" dirty="0"/>
              <a:t> </a:t>
            </a:r>
            <a:r>
              <a:rPr lang="es-ES" sz="2600" b="0" i="1" dirty="0" err="1"/>
              <a:t>Rates</a:t>
            </a:r>
            <a:r>
              <a:rPr lang="es-ES" sz="2600" b="0" i="1" dirty="0"/>
              <a:t> </a:t>
            </a:r>
            <a:r>
              <a:rPr lang="es-ES" sz="2600" b="0" dirty="0" err="1"/>
              <a:t>Champion</a:t>
            </a:r>
            <a:r>
              <a:rPr lang="es-ES" sz="2600" b="0" dirty="0"/>
              <a:t> Training</a:t>
            </a:r>
            <a:r>
              <a:rPr lang="es-ES" sz="2600" b="0" i="1" dirty="0"/>
              <a:t/>
            </a:r>
            <a:br>
              <a:rPr lang="es-ES" sz="2600" b="0" i="1" dirty="0"/>
            </a:br>
            <a:endParaRPr lang="en-US" altLang="en-US" sz="2600" b="0" i="1" dirty="0"/>
          </a:p>
        </p:txBody>
      </p:sp>
    </p:spTree>
    <p:extLst>
      <p:ext uri="{BB962C8B-B14F-4D97-AF65-F5344CB8AC3E}">
        <p14:creationId xmlns:p14="http://schemas.microsoft.com/office/powerpoint/2010/main" val="31754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 Raise the Rates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82156" y="1686742"/>
            <a:ext cx="8158162" cy="4176712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7C66"/>
                </a:solidFill>
              </a:rPr>
              <a:t>Leveraging  with Graduate Medical Education</a:t>
            </a:r>
            <a:endParaRPr lang="en-US" sz="3600" b="1" dirty="0">
              <a:solidFill>
                <a:srgbClr val="007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16" y="201966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National Residency Programs Locations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1" y="1252158"/>
            <a:ext cx="6960232" cy="4737274"/>
          </a:xfrm>
        </p:spPr>
      </p:pic>
    </p:spTree>
    <p:extLst>
      <p:ext uri="{BB962C8B-B14F-4D97-AF65-F5344CB8AC3E}">
        <p14:creationId xmlns:p14="http://schemas.microsoft.com/office/powerpoint/2010/main" val="19473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Medicare Funding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9" y="1280410"/>
            <a:ext cx="7821227" cy="4716725"/>
          </a:xfrm>
        </p:spPr>
      </p:pic>
    </p:spTree>
    <p:extLst>
      <p:ext uri="{BB962C8B-B14F-4D97-AF65-F5344CB8AC3E}">
        <p14:creationId xmlns:p14="http://schemas.microsoft.com/office/powerpoint/2010/main" val="30106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7" y="-8878"/>
            <a:ext cx="8934546" cy="6899333"/>
          </a:xfrm>
        </p:spPr>
      </p:pic>
    </p:spTree>
    <p:extLst>
      <p:ext uri="{BB962C8B-B14F-4D97-AF65-F5344CB8AC3E}">
        <p14:creationId xmlns:p14="http://schemas.microsoft.com/office/powerpoint/2010/main" val="28098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2" y="1589567"/>
            <a:ext cx="8366397" cy="4411182"/>
          </a:xfrm>
        </p:spPr>
        <p:txBody>
          <a:bodyPr/>
          <a:lstStyle/>
          <a:p>
            <a:pPr marL="571500"/>
            <a:r>
              <a:rPr lang="en-US" sz="2800" dirty="0" smtClean="0"/>
              <a:t>Patriarchal, Traditional Male-Female Roles</a:t>
            </a:r>
          </a:p>
          <a:p>
            <a:pPr lvl="1"/>
            <a:r>
              <a:rPr lang="en-US" sz="2500" dirty="0" smtClean="0"/>
              <a:t>Only </a:t>
            </a:r>
            <a:r>
              <a:rPr lang="en-US" sz="2400" dirty="0" smtClean="0"/>
              <a:t>physicians</a:t>
            </a:r>
            <a:r>
              <a:rPr lang="en-US" sz="2500" dirty="0" smtClean="0"/>
              <a:t> (usually male) were </a:t>
            </a:r>
            <a:r>
              <a:rPr lang="en-US" sz="2500" dirty="0"/>
              <a:t>responsible for decisions on diagnosis and </a:t>
            </a:r>
            <a:r>
              <a:rPr lang="en-US" sz="2500" dirty="0" smtClean="0"/>
              <a:t>treatment</a:t>
            </a:r>
          </a:p>
          <a:p>
            <a:endParaRPr lang="en-US" sz="2800" dirty="0" smtClean="0"/>
          </a:p>
          <a:p>
            <a:r>
              <a:rPr lang="en-US" sz="2800" dirty="0" smtClean="0"/>
              <a:t>Healthcare </a:t>
            </a:r>
            <a:r>
              <a:rPr lang="en-US" sz="2800" dirty="0"/>
              <a:t>Hierarchy</a:t>
            </a:r>
          </a:p>
          <a:p>
            <a:pPr lvl="1"/>
            <a:r>
              <a:rPr lang="en-US" sz="2400" dirty="0"/>
              <a:t>Scope and Degrees of Authority</a:t>
            </a:r>
          </a:p>
          <a:p>
            <a:pPr lvl="1"/>
            <a:r>
              <a:rPr lang="en-US" sz="2400" dirty="0" smtClean="0"/>
              <a:t>Centralized </a:t>
            </a:r>
            <a:r>
              <a:rPr lang="en-US" sz="2400" dirty="0"/>
              <a:t>power in decision making</a:t>
            </a:r>
          </a:p>
          <a:p>
            <a:pPr lvl="1"/>
            <a:r>
              <a:rPr lang="en-US" sz="2400" dirty="0" smtClean="0"/>
              <a:t>Worked </a:t>
            </a:r>
            <a:r>
              <a:rPr lang="en-US" sz="2400" dirty="0"/>
              <a:t>autonomously</a:t>
            </a:r>
          </a:p>
          <a:p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31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48" y="201966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History of Graduate Medical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1919 Flexner Report</a:t>
            </a:r>
          </a:p>
          <a:p>
            <a:r>
              <a:rPr lang="en-US" dirty="0" smtClean="0"/>
              <a:t>1970s Safety Net Hospitals</a:t>
            </a:r>
          </a:p>
          <a:p>
            <a:r>
              <a:rPr lang="en-US" dirty="0" smtClean="0"/>
              <a:t>1981 Accreditation Council for GME</a:t>
            </a:r>
          </a:p>
          <a:p>
            <a:r>
              <a:rPr lang="en-US" dirty="0" smtClean="0"/>
              <a:t>1989 Bell Commission-”Night Floats”</a:t>
            </a:r>
          </a:p>
          <a:p>
            <a:r>
              <a:rPr lang="en-US" dirty="0" smtClean="0"/>
              <a:t>2011 16 hour work shifts for PGY1s</a:t>
            </a:r>
          </a:p>
          <a:p>
            <a:r>
              <a:rPr lang="en-US" dirty="0" smtClean="0"/>
              <a:t>2015 Institute of Medicine GME Recommendations</a:t>
            </a:r>
          </a:p>
          <a:p>
            <a:r>
              <a:rPr lang="en-US" dirty="0" smtClean="0"/>
              <a:t>2016 Merger of ACGME and AOA accreditation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0" y="273050"/>
            <a:ext cx="8259202" cy="869950"/>
          </a:xfrm>
        </p:spPr>
        <p:txBody>
          <a:bodyPr/>
          <a:lstStyle/>
          <a:p>
            <a:r>
              <a:rPr lang="en-US" sz="3400" dirty="0"/>
              <a:t>Accreditation Council for Graduate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Medical Education</a:t>
            </a:r>
            <a:endParaRPr lang="en-US" sz="3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90" y="1792185"/>
            <a:ext cx="6101226" cy="38895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072216"/>
            <a:ext cx="2681056" cy="3138997"/>
          </a:xfrm>
          <a:noFill/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b="1" dirty="0" smtClean="0">
                <a:latin typeface="Calibri" pitchFamily="34" charset="0"/>
              </a:rPr>
              <a:t>Formulated in 1981</a:t>
            </a:r>
            <a:endParaRPr lang="en-US" sz="1700" b="1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>
                <a:latin typeface="Calibri" pitchFamily="34" charset="0"/>
              </a:rPr>
              <a:t>Standardized Training </a:t>
            </a:r>
            <a:r>
              <a:rPr lang="en-US" sz="1700" b="1" dirty="0">
                <a:latin typeface="Calibri" pitchFamily="34" charset="0"/>
              </a:rPr>
              <a:t>Requirements for Institutions and Programs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b="1" dirty="0" smtClean="0">
                <a:latin typeface="Calibri" pitchFamily="34" charset="0"/>
              </a:rPr>
              <a:t>Mandates </a:t>
            </a:r>
            <a:r>
              <a:rPr lang="en-US" sz="1700" b="1" dirty="0">
                <a:latin typeface="Calibri" pitchFamily="34" charset="0"/>
              </a:rPr>
              <a:t>Ambulatory Training </a:t>
            </a:r>
            <a:r>
              <a:rPr lang="en-US" sz="1700" b="1" dirty="0" smtClean="0">
                <a:latin typeface="Calibri" pitchFamily="34" charset="0"/>
              </a:rPr>
              <a:t>for Primary Care Programs </a:t>
            </a:r>
            <a:endParaRPr lang="en-US" sz="17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38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4364" y="228600"/>
            <a:ext cx="3799643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Objectives in 1981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53" y="1855907"/>
            <a:ext cx="8159002" cy="4175613"/>
          </a:xfrm>
        </p:spPr>
        <p:txBody>
          <a:bodyPr>
            <a:normAutofit/>
          </a:bodyPr>
          <a:lstStyle/>
          <a:p>
            <a:r>
              <a:rPr lang="en-US" dirty="0" smtClean="0"/>
              <a:t> Program structure</a:t>
            </a:r>
          </a:p>
          <a:p>
            <a:r>
              <a:rPr lang="en-US" dirty="0" smtClean="0"/>
              <a:t> Amount </a:t>
            </a:r>
            <a:r>
              <a:rPr lang="en-US" dirty="0"/>
              <a:t>and quality of formal </a:t>
            </a:r>
            <a:r>
              <a:rPr lang="en-US" dirty="0" smtClean="0"/>
              <a:t>teaching </a:t>
            </a:r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alance </a:t>
            </a:r>
            <a:r>
              <a:rPr lang="en-US" dirty="0"/>
              <a:t>between service and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 Promoted </a:t>
            </a:r>
            <a:r>
              <a:rPr lang="en-US" dirty="0"/>
              <a:t>resident evaluation and </a:t>
            </a:r>
            <a:r>
              <a:rPr lang="en-US" dirty="0" smtClean="0"/>
              <a:t>feedback</a:t>
            </a:r>
          </a:p>
          <a:p>
            <a:r>
              <a:rPr lang="en-US" dirty="0"/>
              <a:t>R</a:t>
            </a:r>
            <a:r>
              <a:rPr lang="en-US" dirty="0" smtClean="0"/>
              <a:t>equired </a:t>
            </a:r>
            <a:r>
              <a:rPr lang="en-US" dirty="0"/>
              <a:t>financial and benefit support for </a:t>
            </a:r>
            <a:r>
              <a:rPr lang="en-US" dirty="0" smtClean="0"/>
              <a:t>trainees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 smtClean="0"/>
              <a:t>Adapted </a:t>
            </a:r>
            <a:r>
              <a:rPr lang="en-US" sz="1200" dirty="0" err="1" smtClean="0"/>
              <a:t>Nasca</a:t>
            </a:r>
            <a:r>
              <a:rPr lang="en-US" sz="1200" dirty="0" smtClean="0"/>
              <a:t> </a:t>
            </a:r>
            <a:r>
              <a:rPr lang="en-US" sz="1200" dirty="0"/>
              <a:t>,TJ N </a:t>
            </a:r>
            <a:r>
              <a:rPr lang="en-US" sz="1200" dirty="0" err="1"/>
              <a:t>Engl</a:t>
            </a:r>
            <a:r>
              <a:rPr lang="en-US" sz="1200" dirty="0"/>
              <a:t> J Med 2012; </a:t>
            </a:r>
            <a:r>
              <a:rPr lang="en-US" sz="1200" dirty="0" smtClean="0"/>
              <a:t>366:1051-1056 March </a:t>
            </a:r>
            <a:r>
              <a:rPr lang="en-US" sz="1200" dirty="0"/>
              <a:t>15,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92962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Competencies, 1996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0" y="1509206"/>
            <a:ext cx="7599285" cy="4500978"/>
          </a:xfrm>
        </p:spPr>
      </p:pic>
    </p:spTree>
    <p:extLst>
      <p:ext uri="{BB962C8B-B14F-4D97-AF65-F5344CB8AC3E}">
        <p14:creationId xmlns:p14="http://schemas.microsoft.com/office/powerpoint/2010/main" val="36587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626" y="193089"/>
            <a:ext cx="8153400" cy="9906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ACGME New Accreditation System, 2013</a:t>
            </a:r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nnual </a:t>
            </a:r>
            <a:r>
              <a:rPr lang="en-US" dirty="0"/>
              <a:t>data </a:t>
            </a:r>
            <a:r>
              <a:rPr lang="en-US" dirty="0" smtClean="0"/>
              <a:t>collection – extends accreditation length </a:t>
            </a:r>
            <a:r>
              <a:rPr lang="en-US" dirty="0"/>
              <a:t>to 10 </a:t>
            </a:r>
            <a:r>
              <a:rPr lang="en-US" dirty="0" smtClean="0"/>
              <a:t>years; site visit every 10 years</a:t>
            </a:r>
            <a:endParaRPr lang="en-US" dirty="0"/>
          </a:p>
          <a:p>
            <a:r>
              <a:rPr lang="en-US" dirty="0" smtClean="0"/>
              <a:t> Milestones</a:t>
            </a:r>
            <a:r>
              <a:rPr lang="en-US" dirty="0"/>
              <a:t>, </a:t>
            </a:r>
            <a:r>
              <a:rPr lang="en-US" dirty="0" smtClean="0"/>
              <a:t>ACGME </a:t>
            </a:r>
            <a:r>
              <a:rPr lang="en-US" dirty="0"/>
              <a:t>resident and faculty </a:t>
            </a:r>
            <a:r>
              <a:rPr lang="en-US" dirty="0" smtClean="0"/>
              <a:t>surveys, operative </a:t>
            </a:r>
            <a:r>
              <a:rPr lang="en-US" dirty="0"/>
              <a:t>and case-log </a:t>
            </a:r>
            <a:r>
              <a:rPr lang="en-US" dirty="0" smtClean="0"/>
              <a:t>data</a:t>
            </a:r>
          </a:p>
          <a:p>
            <a:r>
              <a:rPr lang="en-US" dirty="0"/>
              <a:t>S</a:t>
            </a:r>
            <a:r>
              <a:rPr lang="en-US" dirty="0" smtClean="0"/>
              <a:t>elf-study </a:t>
            </a:r>
            <a:r>
              <a:rPr lang="en-US" dirty="0"/>
              <a:t>before the 10-year site </a:t>
            </a:r>
            <a:r>
              <a:rPr lang="en-US" dirty="0" smtClean="0"/>
              <a:t>visit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t="4551" r="-454"/>
          <a:stretch/>
        </p:blipFill>
        <p:spPr bwMode="auto">
          <a:xfrm>
            <a:off x="0" y="53256"/>
            <a:ext cx="9185707" cy="676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5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56" y="193148"/>
            <a:ext cx="8077200" cy="869950"/>
          </a:xfrm>
        </p:spPr>
        <p:txBody>
          <a:bodyPr/>
          <a:lstStyle/>
          <a:p>
            <a:r>
              <a:rPr lang="en-US" dirty="0"/>
              <a:t>The New Accreditation System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52" y="1140226"/>
            <a:ext cx="5053445" cy="50913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615" y="1646068"/>
            <a:ext cx="2959224" cy="3990278"/>
          </a:xfrm>
          <a:noFill/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Development Driven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Observation Based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Multi-source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Promotes Standardization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Eliminates Grade Inflation</a:t>
            </a:r>
          </a:p>
        </p:txBody>
      </p:sp>
    </p:spTree>
    <p:extLst>
      <p:ext uri="{BB962C8B-B14F-4D97-AF65-F5344CB8AC3E}">
        <p14:creationId xmlns:p14="http://schemas.microsoft.com/office/powerpoint/2010/main" val="25304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454" y="42162"/>
            <a:ext cx="8153400" cy="990600"/>
          </a:xfrm>
        </p:spPr>
        <p:txBody>
          <a:bodyPr/>
          <a:lstStyle/>
          <a:p>
            <a:r>
              <a:rPr lang="en-US" dirty="0" smtClean="0"/>
              <a:t>Clinical Learning Environment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" y="3444528"/>
            <a:ext cx="4432133" cy="3518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97" y="2458005"/>
            <a:ext cx="4645063" cy="440887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34122"/>
            <a:ext cx="4495800" cy="137160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" y="994299"/>
            <a:ext cx="4505109" cy="28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423862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1564697"/>
          </a:xfrm>
        </p:spPr>
      </p:pic>
      <p:sp>
        <p:nvSpPr>
          <p:cNvPr id="14" name="Rectangle 13"/>
          <p:cNvSpPr/>
          <p:nvPr/>
        </p:nvSpPr>
        <p:spPr>
          <a:xfrm>
            <a:off x="381000" y="2294375"/>
            <a:ext cx="8534400" cy="312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700"/>
              </a:spcBef>
              <a:buClr>
                <a:srgbClr val="1EB53A"/>
              </a:buClr>
              <a:buSzPct val="115000"/>
              <a:buFont typeface="Wingdings" pitchFamily="2" charset="2"/>
              <a:buChar char="§"/>
            </a:pPr>
            <a:r>
              <a:rPr lang="en-US" sz="2900" dirty="0">
                <a:latin typeface="Calibri"/>
                <a:ea typeface="Calibri" pitchFamily="34" charset="0"/>
                <a:cs typeface="Calibri"/>
              </a:rPr>
              <a:t>Institutional based-Representative Hospital</a:t>
            </a:r>
          </a:p>
          <a:p>
            <a:pPr marL="457200" indent="-457200">
              <a:spcBef>
                <a:spcPts val="700"/>
              </a:spcBef>
              <a:buClr>
                <a:srgbClr val="1EB53A"/>
              </a:buClr>
              <a:buSzPct val="115000"/>
              <a:buFont typeface="Wingdings" pitchFamily="2" charset="2"/>
              <a:buChar char="§"/>
            </a:pPr>
            <a:r>
              <a:rPr lang="en-US" sz="2900" dirty="0">
                <a:latin typeface="Calibri"/>
                <a:ea typeface="Calibri" pitchFamily="34" charset="0"/>
                <a:cs typeface="Calibri"/>
              </a:rPr>
              <a:t>C-suite</a:t>
            </a:r>
          </a:p>
          <a:p>
            <a:pPr marL="457200" indent="-457200">
              <a:spcBef>
                <a:spcPts val="700"/>
              </a:spcBef>
              <a:buClr>
                <a:srgbClr val="1EB53A"/>
              </a:buClr>
              <a:buSzPct val="115000"/>
              <a:buFont typeface="Wingdings" pitchFamily="2" charset="2"/>
              <a:buChar char="§"/>
            </a:pPr>
            <a:r>
              <a:rPr lang="en-US" sz="2900" dirty="0">
                <a:latin typeface="Calibri"/>
                <a:ea typeface="Calibri" pitchFamily="34" charset="0"/>
                <a:cs typeface="Calibri"/>
              </a:rPr>
              <a:t>Focuses on Institutional Environment</a:t>
            </a:r>
          </a:p>
          <a:p>
            <a:pPr marL="457200" indent="-457200">
              <a:spcBef>
                <a:spcPts val="700"/>
              </a:spcBef>
              <a:buClr>
                <a:srgbClr val="1EB53A"/>
              </a:buClr>
              <a:buSzPct val="115000"/>
              <a:buFont typeface="Wingdings" pitchFamily="2" charset="2"/>
              <a:buChar char="§"/>
            </a:pPr>
            <a:r>
              <a:rPr lang="en-US" sz="2900" dirty="0">
                <a:latin typeface="Calibri"/>
                <a:ea typeface="Calibri" pitchFamily="34" charset="0"/>
                <a:cs typeface="Calibri"/>
              </a:rPr>
              <a:t>Resident Well being</a:t>
            </a:r>
          </a:p>
          <a:p>
            <a:pPr marL="457200" indent="-457200">
              <a:spcBef>
                <a:spcPts val="700"/>
              </a:spcBef>
              <a:buClr>
                <a:srgbClr val="1EB53A"/>
              </a:buClr>
              <a:buSzPct val="115000"/>
              <a:buFont typeface="Wingdings" pitchFamily="2" charset="2"/>
              <a:buChar char="§"/>
            </a:pPr>
            <a:r>
              <a:rPr lang="en-US" sz="2900" dirty="0">
                <a:latin typeface="Calibri"/>
                <a:ea typeface="Calibri" pitchFamily="34" charset="0"/>
                <a:cs typeface="Calibri"/>
              </a:rPr>
              <a:t>Resident Training in Quality, Patient Safety, Health Care Disparities</a:t>
            </a:r>
          </a:p>
        </p:txBody>
      </p:sp>
    </p:spTree>
    <p:extLst>
      <p:ext uri="{BB962C8B-B14F-4D97-AF65-F5344CB8AC3E}">
        <p14:creationId xmlns:p14="http://schemas.microsoft.com/office/powerpoint/2010/main" val="27892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210105" y="1669466"/>
            <a:ext cx="4278768" cy="4175613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 smtClean="0"/>
              <a:t>1) Resident/fellow </a:t>
            </a:r>
            <a:r>
              <a:rPr lang="en-US" sz="3100" dirty="0"/>
              <a:t>and faculty member education on reducing health care </a:t>
            </a:r>
            <a:r>
              <a:rPr lang="en-US" sz="3100" dirty="0" smtClean="0"/>
              <a:t>disparities (Pathway </a:t>
            </a:r>
            <a:r>
              <a:rPr lang="en-US" sz="3100" dirty="0"/>
              <a:t>5)</a:t>
            </a:r>
          </a:p>
          <a:p>
            <a:r>
              <a:rPr lang="en-US" sz="3100" dirty="0" smtClean="0"/>
              <a:t>2</a:t>
            </a:r>
            <a:r>
              <a:rPr lang="en-US" sz="3100" dirty="0"/>
              <a:t>) Residents/fellows are engaged in QI activities addressing health care disparities for the vulnerable populations served by the clinical </a:t>
            </a:r>
            <a:r>
              <a:rPr lang="en-US" sz="3100" dirty="0" smtClean="0"/>
              <a:t>site (Pathway </a:t>
            </a:r>
            <a:r>
              <a:rPr lang="en-US" sz="3100" dirty="0"/>
              <a:t>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1517272"/>
            <a:ext cx="4648200" cy="5257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CLER Performance Improvement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1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Reinforcing the Divide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2057" y="1589567"/>
            <a:ext cx="8159002" cy="4175613"/>
          </a:xfrm>
        </p:spPr>
        <p:txBody>
          <a:bodyPr/>
          <a:lstStyle/>
          <a:p>
            <a:r>
              <a:rPr lang="en-US" sz="2800" dirty="0" smtClean="0"/>
              <a:t>Distinct </a:t>
            </a:r>
            <a:r>
              <a:rPr lang="en-US" sz="2800" dirty="0"/>
              <a:t>higher institutions of learning</a:t>
            </a:r>
          </a:p>
          <a:p>
            <a:pPr lvl="2"/>
            <a:r>
              <a:rPr lang="en-US" sz="2400" dirty="0"/>
              <a:t>Cultural bias and differences</a:t>
            </a:r>
          </a:p>
          <a:p>
            <a:pPr lvl="2"/>
            <a:r>
              <a:rPr lang="en-US" sz="2400" dirty="0" smtClean="0"/>
              <a:t>Preconceived </a:t>
            </a:r>
            <a:r>
              <a:rPr lang="en-US" sz="2400" dirty="0"/>
              <a:t>notions </a:t>
            </a:r>
          </a:p>
          <a:p>
            <a:pPr lvl="3"/>
            <a:r>
              <a:rPr lang="en-US" dirty="0"/>
              <a:t>L</a:t>
            </a:r>
            <a:r>
              <a:rPr lang="en-US" dirty="0" smtClean="0"/>
              <a:t>evel </a:t>
            </a:r>
            <a:r>
              <a:rPr lang="en-US" dirty="0"/>
              <a:t>of education</a:t>
            </a:r>
          </a:p>
          <a:p>
            <a:pPr lvl="3"/>
            <a:r>
              <a:rPr lang="en-US" dirty="0"/>
              <a:t>T</a:t>
            </a:r>
            <a:r>
              <a:rPr lang="en-US" dirty="0" smtClean="0"/>
              <a:t>raining </a:t>
            </a:r>
            <a:endParaRPr lang="en-US" dirty="0"/>
          </a:p>
          <a:p>
            <a:pPr lvl="3"/>
            <a:r>
              <a:rPr lang="en-US" dirty="0"/>
              <a:t>P</a:t>
            </a:r>
            <a:r>
              <a:rPr lang="en-US" dirty="0" smtClean="0"/>
              <a:t>ractice</a:t>
            </a:r>
            <a:endParaRPr lang="en-US" dirty="0"/>
          </a:p>
          <a:p>
            <a:pPr marL="457200" lvl="2" indent="-457200">
              <a:spcBef>
                <a:spcPts val="700"/>
              </a:spcBef>
              <a:buSzPct val="115000"/>
              <a:buFont typeface="Wingdings" pitchFamily="2" charset="2"/>
              <a:buChar char="§"/>
            </a:pPr>
            <a:endParaRPr lang="en-US" sz="2400" dirty="0" smtClean="0"/>
          </a:p>
          <a:p>
            <a:pPr marL="457200" lvl="2" indent="-457200">
              <a:spcBef>
                <a:spcPts val="700"/>
              </a:spcBef>
              <a:buSzPct val="115000"/>
              <a:buFont typeface="Wingdings" pitchFamily="2" charset="2"/>
              <a:buChar char="§"/>
            </a:pPr>
            <a:r>
              <a:rPr lang="en-US" sz="2400" dirty="0" smtClean="0"/>
              <a:t>Ineffective communication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33" y="2380148"/>
            <a:ext cx="3406217" cy="30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01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IOM Recommendations, Triple AAIM</a:t>
            </a:r>
            <a:endParaRPr lang="en-US" sz="32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04503" y="1752600"/>
            <a:ext cx="3483428" cy="399027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457200" indent="-4572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Wingdings" pitchFamily="2" charset="2"/>
              <a:buChar char="§"/>
              <a:defRPr sz="29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1pPr>
            <a:lvl2pPr marL="822325" indent="-45720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1EB53A"/>
              </a:buClr>
              <a:buSzPct val="115000"/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2pPr>
            <a:lvl3pPr marL="1028700" indent="-3429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3pPr>
            <a:lvl4pPr marL="1485900" indent="-3429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4pPr>
            <a:lvl5pPr marL="1943100" indent="-3429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1EB53A"/>
              </a:buClr>
              <a:buSzPct val="7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Calibri" pitchFamily="34" charset="0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Encourage production of a physician workforce better prepared to work in, help lead, and continually improve an evolving health care delivery system that can provide better individual care, better population health, and lower cost.  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1079" y="1181911"/>
            <a:ext cx="4208016" cy="56430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316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Graduate Medical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Resident physicians are the future of medicine</a:t>
            </a:r>
          </a:p>
          <a:p>
            <a:r>
              <a:rPr lang="en-US" dirty="0" smtClean="0"/>
              <a:t>Technologically Savvy</a:t>
            </a:r>
          </a:p>
          <a:p>
            <a:r>
              <a:rPr lang="en-US" dirty="0" smtClean="0"/>
              <a:t>ACGME requirements-Clinical Learning Environment Standards</a:t>
            </a:r>
          </a:p>
          <a:p>
            <a:r>
              <a:rPr lang="en-US" dirty="0" smtClean="0"/>
              <a:t>Address Institute of Medicine Concerns</a:t>
            </a:r>
          </a:p>
          <a:p>
            <a:r>
              <a:rPr lang="en-US" dirty="0" smtClean="0"/>
              <a:t>Twenty-six </a:t>
            </a:r>
            <a:r>
              <a:rPr lang="en-US" dirty="0"/>
              <a:t>c</a:t>
            </a:r>
            <a:r>
              <a:rPr lang="en-US" dirty="0" smtClean="0"/>
              <a:t>ore and subspecialty programs</a:t>
            </a:r>
          </a:p>
          <a:p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Engage 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Champions</a:t>
            </a:r>
          </a:p>
          <a:p>
            <a:r>
              <a:rPr lang="en-US" dirty="0" smtClean="0"/>
              <a:t>Evaluate performance on Quality Improvement Projects</a:t>
            </a:r>
          </a:p>
          <a:p>
            <a:r>
              <a:rPr lang="en-US" dirty="0" smtClean="0"/>
              <a:t>Publications and Presentations</a:t>
            </a:r>
          </a:p>
          <a:p>
            <a:r>
              <a:rPr lang="en-US" dirty="0" smtClean="0"/>
              <a:t>Authentic Leaders</a:t>
            </a:r>
            <a:r>
              <a:rPr lang="en-US" smtClean="0"/>
              <a:t>; Validation</a:t>
            </a:r>
          </a:p>
          <a:p>
            <a:r>
              <a:rPr lang="en-US" dirty="0" smtClean="0"/>
              <a:t>Acquire Team building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8" y="496410"/>
            <a:ext cx="8077200" cy="4953000"/>
          </a:xfrm>
        </p:spPr>
      </p:pic>
    </p:spTree>
    <p:extLst>
      <p:ext uri="{BB962C8B-B14F-4D97-AF65-F5344CB8AC3E}">
        <p14:creationId xmlns:p14="http://schemas.microsoft.com/office/powerpoint/2010/main" val="21270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Population is vulnerable with significant health </a:t>
            </a:r>
            <a:r>
              <a:rPr lang="en-US" dirty="0"/>
              <a:t>c</a:t>
            </a:r>
            <a:r>
              <a:rPr lang="en-US" dirty="0" smtClean="0"/>
              <a:t>are disparities</a:t>
            </a:r>
          </a:p>
          <a:p>
            <a:r>
              <a:rPr lang="en-US" dirty="0" smtClean="0"/>
              <a:t>Connectivity of Electronic Health Records</a:t>
            </a:r>
          </a:p>
          <a:p>
            <a:r>
              <a:rPr lang="en-US" dirty="0" smtClean="0"/>
              <a:t>Time management</a:t>
            </a:r>
          </a:p>
          <a:p>
            <a:r>
              <a:rPr lang="en-US" dirty="0" smtClean="0"/>
              <a:t>Changing resident  rotations and training requirements</a:t>
            </a:r>
          </a:p>
          <a:p>
            <a:r>
              <a:rPr lang="en-US" dirty="0" smtClean="0"/>
              <a:t>Resident well  care and 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Goals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57400"/>
            <a:ext cx="4648200" cy="3352800"/>
          </a:xfrm>
        </p:spPr>
      </p:pic>
    </p:spTree>
    <p:extLst>
      <p:ext uri="{BB962C8B-B14F-4D97-AF65-F5344CB8AC3E}">
        <p14:creationId xmlns:p14="http://schemas.microsoft.com/office/powerpoint/2010/main" val="13669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Old Days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47172"/>
            <a:ext cx="3062169" cy="1721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164" y="1484200"/>
            <a:ext cx="2247900" cy="2114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49" y="1608365"/>
            <a:ext cx="1222608" cy="1721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818" y="1587614"/>
            <a:ext cx="1710294" cy="2143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5241" y="3613800"/>
            <a:ext cx="1902117" cy="2402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3478" y="2870016"/>
            <a:ext cx="1560711" cy="19874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1453" y="1608365"/>
            <a:ext cx="3048264" cy="2438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5558" y="3330349"/>
            <a:ext cx="3438442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6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Primary Care before ACA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Average visit: 15 minutes as far back as the 1950’s</a:t>
            </a:r>
          </a:p>
          <a:p>
            <a:r>
              <a:rPr lang="en-US" dirty="0" smtClean="0"/>
              <a:t>Pre- 1992: Medicare Usual and customary</a:t>
            </a:r>
          </a:p>
          <a:p>
            <a:r>
              <a:rPr lang="en-US" dirty="0" smtClean="0"/>
              <a:t>1992 Medicare changes to RVU and documentation increases</a:t>
            </a:r>
          </a:p>
          <a:p>
            <a:r>
              <a:rPr lang="en-US" dirty="0" smtClean="0"/>
              <a:t>1992-1998 face to face time: 55% of timed visit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“Time </a:t>
            </a:r>
            <a:r>
              <a:rPr lang="en-US" dirty="0"/>
              <a:t>constraints limit the ability of physicians to comply with preventive services </a:t>
            </a:r>
            <a:r>
              <a:rPr lang="en-US" dirty="0" smtClean="0"/>
              <a:t>recommendations.”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383236" cy="990600"/>
          </a:xfrm>
        </p:spPr>
        <p:txBody>
          <a:bodyPr/>
          <a:lstStyle/>
          <a:p>
            <a:pPr algn="ctr"/>
            <a:r>
              <a:rPr lang="en-US" dirty="0" smtClean="0"/>
              <a:t>Fantasy Island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08" y="4216891"/>
            <a:ext cx="2552700" cy="1790700"/>
          </a:xfrm>
          <a:prstGeom prst="rect">
            <a:avLst/>
          </a:prstGeom>
        </p:spPr>
      </p:pic>
      <p:pic>
        <p:nvPicPr>
          <p:cNvPr id="22" name="Content Placeholder 21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43" y="1498547"/>
            <a:ext cx="2619375" cy="1743075"/>
          </a:xfr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85" y="1432292"/>
            <a:ext cx="2619375" cy="1743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2" y="1499409"/>
            <a:ext cx="2619375" cy="1743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5" y="4076830"/>
            <a:ext cx="2419350" cy="1885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33" y="4361544"/>
            <a:ext cx="2857500" cy="16002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80" y="2618468"/>
            <a:ext cx="2609850" cy="17526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9279" y="1498547"/>
            <a:ext cx="1035419" cy="138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90" y="2727836"/>
            <a:ext cx="2854768" cy="15338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40" y="284980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9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Overload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96" y="2813870"/>
            <a:ext cx="4924069" cy="310242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9" y="1519005"/>
            <a:ext cx="1773039" cy="2265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78" y="1533522"/>
            <a:ext cx="1483468" cy="1902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19" y="1502881"/>
            <a:ext cx="1511987" cy="2327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09" y="2954955"/>
            <a:ext cx="2305050" cy="2305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93" y="1611164"/>
            <a:ext cx="28575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3278" y="4068449"/>
            <a:ext cx="2466975" cy="1847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9" y="2485001"/>
            <a:ext cx="1589139" cy="2318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22" y="4230374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9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Primary Care after ACA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Increase in chronic disease management</a:t>
            </a:r>
          </a:p>
          <a:p>
            <a:pPr lvl="1"/>
            <a:r>
              <a:rPr lang="en-US" dirty="0" smtClean="0"/>
              <a:t>75% of primary care visits -multiple chronic diseases</a:t>
            </a:r>
          </a:p>
          <a:p>
            <a:pPr lvl="1"/>
            <a:r>
              <a:rPr lang="en-US" dirty="0" smtClean="0"/>
              <a:t>Average primary care visit - 18 minutes </a:t>
            </a:r>
          </a:p>
          <a:p>
            <a:pPr lvl="1"/>
            <a:r>
              <a:rPr lang="en-US" dirty="0" smtClean="0"/>
              <a:t>Average number of issues/visit-  7.1</a:t>
            </a:r>
          </a:p>
          <a:p>
            <a:pPr lvl="1"/>
            <a:r>
              <a:rPr lang="en-US" dirty="0" smtClean="0"/>
              <a:t>2.5 – 3 minutes per issue 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800" dirty="0"/>
              <a:t>Increase in non clinical work </a:t>
            </a:r>
            <a:r>
              <a:rPr lang="en-US" sz="2800" dirty="0" smtClean="0"/>
              <a:t>load</a:t>
            </a:r>
          </a:p>
          <a:p>
            <a:pPr lvl="1"/>
            <a:r>
              <a:rPr lang="en-US" dirty="0"/>
              <a:t>Ever-changing regulations, quality metrics, and practice requirements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21583" y="6256955"/>
            <a:ext cx="3839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Medical Economics, August 9, 2013</a:t>
            </a:r>
          </a:p>
        </p:txBody>
      </p:sp>
    </p:spTree>
    <p:extLst>
      <p:ext uri="{BB962C8B-B14F-4D97-AF65-F5344CB8AC3E}">
        <p14:creationId xmlns:p14="http://schemas.microsoft.com/office/powerpoint/2010/main" val="3778091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P Quality Connect Template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ACP Quality Connect Template</Template>
  <TotalTime>1087</TotalTime>
  <Words>1385</Words>
  <Application>Microsoft Office PowerPoint</Application>
  <PresentationFormat>On-screen Show (4:3)</PresentationFormat>
  <Paragraphs>239</Paragraphs>
  <Slides>45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ACP Quality Connect Template</vt:lpstr>
      <vt:lpstr>Creating a Team of Champions   Maria C. Lanzi, MS, MPH, ANP-BC Sara Wallach MD, FACP  February 28, 2016 I Raise the Rates Champion Training </vt:lpstr>
      <vt:lpstr>Sir William Osler July 12, 1849 – December 29, 1919</vt:lpstr>
      <vt:lpstr>Historical Perspective</vt:lpstr>
      <vt:lpstr>Reinforcing the Divide</vt:lpstr>
      <vt:lpstr>The Good Old Days</vt:lpstr>
      <vt:lpstr>Life in Primary Care before ACA</vt:lpstr>
      <vt:lpstr>Fantasy Island</vt:lpstr>
      <vt:lpstr>Information Overload</vt:lpstr>
      <vt:lpstr>Life in Primary Care after ACA</vt:lpstr>
      <vt:lpstr>The Reality</vt:lpstr>
      <vt:lpstr>Birth of the Healthcare Team</vt:lpstr>
      <vt:lpstr>The Healthcare Team</vt:lpstr>
      <vt:lpstr>The Healthcare Team</vt:lpstr>
      <vt:lpstr>Goal:  I Raise the Rates</vt:lpstr>
      <vt:lpstr>Nurses</vt:lpstr>
      <vt:lpstr>Nurse Practitioners</vt:lpstr>
      <vt:lpstr>Recognizing a Champion</vt:lpstr>
      <vt:lpstr>Identifying a Practice Champion</vt:lpstr>
      <vt:lpstr>Empowering The Champion</vt:lpstr>
      <vt:lpstr>Responsibilities of the Champion</vt:lpstr>
      <vt:lpstr>PowerPoint Presentation</vt:lpstr>
      <vt:lpstr>Thank you</vt:lpstr>
      <vt:lpstr>Principles Supporting Dynamic Clinical Care Teams: An American College of Physicians Position Paper Doherty R and Crowley R, for ACP’s Health and Public Policy Committee Ann Intern Med. 2013;159(9):620-626   </vt:lpstr>
      <vt:lpstr>References</vt:lpstr>
      <vt:lpstr>Creating a Team of Champions   Maria C. Lanzi, MS, MPH, ANP, COHN-S Sara Wallach MD, FACP   February 27, 2016 I Raise the Rates Champion Training </vt:lpstr>
      <vt:lpstr>I Raise the Rates</vt:lpstr>
      <vt:lpstr>National Residency Programs Locations</vt:lpstr>
      <vt:lpstr>State Medicare Funding</vt:lpstr>
      <vt:lpstr>PowerPoint Presentation</vt:lpstr>
      <vt:lpstr>History of Graduate Medical Education</vt:lpstr>
      <vt:lpstr>Accreditation Council for Graduate  Medical Education</vt:lpstr>
      <vt:lpstr>Objectives in 1981</vt:lpstr>
      <vt:lpstr>General Competencies, 1996</vt:lpstr>
      <vt:lpstr>ACGME New Accreditation System, 2013</vt:lpstr>
      <vt:lpstr>PowerPoint Presentation</vt:lpstr>
      <vt:lpstr>The New Accreditation System</vt:lpstr>
      <vt:lpstr>Clinical Learning Environment</vt:lpstr>
      <vt:lpstr>PowerPoint Presentation</vt:lpstr>
      <vt:lpstr>CLER Performance Improvement Standards</vt:lpstr>
      <vt:lpstr>IOM Recommendations, Triple AAIM</vt:lpstr>
      <vt:lpstr>Why Graduate Medical Education</vt:lpstr>
      <vt:lpstr>How to Engage Residents</vt:lpstr>
      <vt:lpstr>PowerPoint Presentation</vt:lpstr>
      <vt:lpstr>Challenges to Implementation</vt:lpstr>
      <vt:lpstr>Common Goals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ACP Centennial Powerpoint Template</dc:title>
  <dc:creator>RebeccaG</dc:creator>
  <cp:lastModifiedBy>RebeccaG</cp:lastModifiedBy>
  <cp:revision>113</cp:revision>
  <cp:lastPrinted>2014-10-09T17:23:32Z</cp:lastPrinted>
  <dcterms:created xsi:type="dcterms:W3CDTF">2015-04-17T17:24:07Z</dcterms:created>
  <dcterms:modified xsi:type="dcterms:W3CDTF">2016-04-01T14:27:12Z</dcterms:modified>
</cp:coreProperties>
</file>