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6" r:id="rId2"/>
    <p:sldId id="290" r:id="rId3"/>
    <p:sldId id="277" r:id="rId4"/>
    <p:sldId id="268" r:id="rId5"/>
    <p:sldId id="278" r:id="rId6"/>
    <p:sldId id="279" r:id="rId7"/>
    <p:sldId id="280" r:id="rId8"/>
    <p:sldId id="281" r:id="rId9"/>
    <p:sldId id="282" r:id="rId10"/>
    <p:sldId id="283" r:id="rId11"/>
    <p:sldId id="266" r:id="rId12"/>
    <p:sldId id="257" r:id="rId13"/>
    <p:sldId id="265" r:id="rId14"/>
    <p:sldId id="271" r:id="rId15"/>
    <p:sldId id="273" r:id="rId16"/>
    <p:sldId id="287" r:id="rId17"/>
    <p:sldId id="288" r:id="rId18"/>
    <p:sldId id="286" r:id="rId19"/>
    <p:sldId id="260" r:id="rId20"/>
    <p:sldId id="285" r:id="rId21"/>
    <p:sldId id="291" r:id="rId22"/>
    <p:sldId id="261" r:id="rId23"/>
    <p:sldId id="289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6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8505-1739-4E93-A873-C00D222AC2D2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47790-76F4-4200-AC14-22809DFB3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910486-C6B2-4893-B03D-F628CC8A4CCB}" type="slidenum">
              <a:rPr 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7790-76F4-4200-AC14-22809DFB37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2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6464D-6572-4359-87AB-3D09B323698C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98A9747-0CDB-434B-8D08-431FB963CA18}" type="datetime1">
              <a:rPr lang="en-US">
                <a:solidFill>
                  <a:prstClr val="black"/>
                </a:solidFill>
              </a:rPr>
              <a:pPr>
                <a:defRPr/>
              </a:pPr>
              <a:t>6/23/2015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53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4124" indent="-29389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75576" indent="-23511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45806" indent="-23511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16036" indent="-23511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8626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56496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2672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96957" indent="-235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1BFB833-200A-4B82-89C9-CD2D5FAFFD1D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75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United States, a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benefit manager 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most often a third party administrator (TPA) of prescription drug programs but sometimes can be a service inside of an integrated healthcare system (e.g.: Kaiser or VA). They are primarily responsible for processing and paying prescription drug claims.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8EB55-368D-4EF3-90A7-53C5D59D76F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6464D-6572-4359-87AB-3D09B323698C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CA067D-75FA-446A-B701-04E53822160D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</a:t>
            </a:r>
            <a:r>
              <a:rPr lang="en-US" sz="1200" i="1" dirty="0" smtClean="0"/>
              <a:t>I Raise the Rates</a:t>
            </a:r>
            <a:r>
              <a:rPr lang="en-US" sz="1200" dirty="0" smtClean="0"/>
              <a:t> Platform allows you to assess your performance across five immunization</a:t>
            </a:r>
          </a:p>
          <a:p>
            <a:r>
              <a:rPr lang="en-US" sz="1200" dirty="0" smtClean="0"/>
              <a:t>measures, including: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Required Measures:</a:t>
            </a:r>
          </a:p>
          <a:p>
            <a:pPr lvl="0"/>
            <a:r>
              <a:rPr lang="en-US" sz="1200" dirty="0" smtClean="0"/>
              <a:t>Influenza Vaccination</a:t>
            </a:r>
          </a:p>
          <a:p>
            <a:pPr lvl="0"/>
            <a:r>
              <a:rPr lang="en-US" sz="1200" dirty="0" smtClean="0"/>
              <a:t>Pneumococcal Vaccination for Adults 65 and Over</a:t>
            </a:r>
          </a:p>
          <a:p>
            <a:pPr lvl="0"/>
            <a:r>
              <a:rPr lang="en-US" sz="1200" dirty="0" smtClean="0"/>
              <a:t>Pneumococcal for High Risk Individuals</a:t>
            </a:r>
          </a:p>
          <a:p>
            <a:r>
              <a:rPr lang="en-US" sz="1200" dirty="0" smtClean="0"/>
              <a:t>Optional Measures:</a:t>
            </a:r>
          </a:p>
          <a:p>
            <a:pPr lvl="0"/>
            <a:r>
              <a:rPr lang="en-US" sz="1200" dirty="0" smtClean="0"/>
              <a:t> </a:t>
            </a:r>
            <a:r>
              <a:rPr lang="en-US" sz="1200" dirty="0" err="1" smtClean="0"/>
              <a:t>Tdap</a:t>
            </a:r>
            <a:r>
              <a:rPr lang="en-US" sz="1200" dirty="0" smtClean="0"/>
              <a:t> (Tetanus, Diphtheria and Pertussis)</a:t>
            </a:r>
          </a:p>
          <a:p>
            <a:pPr lvl="0"/>
            <a:r>
              <a:rPr lang="en-US" sz="1200" dirty="0" smtClean="0"/>
              <a:t>Herpes Zoster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Overview:</a:t>
            </a:r>
          </a:p>
          <a:p>
            <a:pPr lvl="0"/>
            <a:r>
              <a:rPr lang="en-US" sz="1200" dirty="0" smtClean="0"/>
              <a:t>Enter data for a minimum of 25 patients to assess your baseline immunization rates and identify gaps in your performance. </a:t>
            </a:r>
          </a:p>
          <a:p>
            <a:pPr lvl="0"/>
            <a:r>
              <a:rPr lang="en-US" sz="1200" dirty="0" smtClean="0"/>
              <a:t>Link to tools and resources on the platform to develop and implement an action plan to increase your rates. </a:t>
            </a:r>
          </a:p>
          <a:p>
            <a:pPr lvl="0"/>
            <a:r>
              <a:rPr lang="en-US" sz="1200" dirty="0" smtClean="0"/>
              <a:t>Enter data for an additional 25 patients to see your improvement.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The following timelines are recommended for your baseline and follow-up data collection: 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Baseline data collection: Random sample of 25 patients, age 19 and up, seen from July 2014 to June 2015</a:t>
            </a:r>
          </a:p>
          <a:p>
            <a:r>
              <a:rPr lang="en-US" sz="1200" dirty="0" smtClean="0"/>
              <a:t>Follow-up data collection: Random sample of 25 patients, age 19 and up, seen from July 2015 to June 2016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More frequent data entry can be conducted if desired. </a:t>
            </a:r>
          </a:p>
          <a:p>
            <a:r>
              <a:rPr lang="en-US" sz="1200" dirty="0" smtClean="0"/>
              <a:t> 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7790-76F4-4200-AC14-22809DFB37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7790-76F4-4200-AC14-22809DFB37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0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6464D-6572-4359-87AB-3D09B323698C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1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79D54E-B9AA-4EF2-B3F4-20E677A512A5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26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47790-76F4-4200-AC14-22809DFB37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6464D-6572-4359-87AB-3D09B323698C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9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06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26725" b="26072"/>
          <a:stretch/>
        </p:blipFill>
        <p:spPr>
          <a:xfrm>
            <a:off x="7662481" y="17791"/>
            <a:ext cx="1352719" cy="5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26725" b="26072"/>
          <a:stretch/>
        </p:blipFill>
        <p:spPr>
          <a:xfrm>
            <a:off x="7619999" y="6184854"/>
            <a:ext cx="1352719" cy="5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r="26725" b="26072"/>
          <a:stretch/>
        </p:blipFill>
        <p:spPr>
          <a:xfrm>
            <a:off x="7662481" y="17791"/>
            <a:ext cx="1352719" cy="5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0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25634" b="28423"/>
          <a:stretch/>
        </p:blipFill>
        <p:spPr>
          <a:xfrm>
            <a:off x="3641208" y="6062958"/>
            <a:ext cx="1464192" cy="6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8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0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1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E2FD-D003-43D7-9465-F9F391693346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2E04-0C6D-41A4-BFB3-726F257FE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2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353498" y="5787473"/>
            <a:ext cx="4162031" cy="270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7558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Arno Pro" panose="02020502040506020403" pitchFamily="18" charset="0"/>
              </a:rPr>
              <a:t>The Leader in Performance Management for Pay for Value, Professionalism and Performance Improvement</a:t>
            </a:r>
          </a:p>
        </p:txBody>
      </p:sp>
      <p:pic>
        <p:nvPicPr>
          <p:cNvPr id="189442" name="Picture 7" descr="PPT_CECity_tPILLc_transparent.png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0"/>
          <a:stretch/>
        </p:blipFill>
        <p:spPr bwMode="auto">
          <a:xfrm>
            <a:off x="1143001" y="4213698"/>
            <a:ext cx="1369378" cy="186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51148" y="1656006"/>
            <a:ext cx="5383894" cy="3537812"/>
            <a:chOff x="4008614" y="1931768"/>
            <a:chExt cx="4783908" cy="4717082"/>
          </a:xfrm>
        </p:grpSpPr>
        <p:grpSp>
          <p:nvGrpSpPr>
            <p:cNvPr id="4" name="Group 3"/>
            <p:cNvGrpSpPr/>
            <p:nvPr/>
          </p:nvGrpSpPr>
          <p:grpSpPr>
            <a:xfrm>
              <a:off x="4122225" y="3716134"/>
              <a:ext cx="4556687" cy="1988974"/>
              <a:chOff x="4254714" y="3455288"/>
              <a:chExt cx="4556687" cy="198897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254714" y="3455288"/>
                <a:ext cx="4556687" cy="328649"/>
              </a:xfrm>
              <a:prstGeom prst="rect">
                <a:avLst/>
              </a:prstGeom>
            </p:spPr>
            <p:txBody>
              <a:bodyPr lIns="68397" tIns="34199" rIns="68397" bIns="34199">
                <a:spAutoFit/>
              </a:bodyPr>
              <a:lstStyle/>
              <a:p>
                <a:pPr marL="256479" indent="-256479" algn="ctr" defTabSz="684136">
                  <a:buClr>
                    <a:srgbClr val="DDE8F3"/>
                  </a:buClr>
                  <a:buSzPct val="75000"/>
                  <a:defRPr/>
                </a:pPr>
                <a:endParaRPr lang="en-US" sz="1153" kern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6409899" y="5151874"/>
                <a:ext cx="246307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6479" indent="-256479" algn="ctr" defTabSz="684136">
                  <a:spcAft>
                    <a:spcPts val="449"/>
                  </a:spcAft>
                  <a:buClr>
                    <a:srgbClr val="DDE8F3"/>
                  </a:buClr>
                  <a:buSzPct val="75000"/>
                  <a:defRPr/>
                </a:pPr>
                <a:endParaRPr lang="en-US" sz="825" kern="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008614" y="1931768"/>
              <a:ext cx="4783908" cy="3713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6479" indent="-256479" algn="ctr" defTabSz="684136">
                <a:buClr>
                  <a:srgbClr val="DDE8F3"/>
                </a:buClr>
                <a:buSzPct val="75000"/>
                <a:defRPr/>
              </a:pPr>
              <a:r>
                <a:rPr lang="en-US" sz="2800" b="1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rbri"/>
                  <a:cs typeface="Arial" pitchFamily="34" charset="0"/>
                </a:rPr>
                <a:t>Presenting</a:t>
              </a:r>
              <a:endPara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rbri"/>
                <a:cs typeface="Arial" pitchFamily="34" charset="0"/>
              </a:endParaRPr>
            </a:p>
            <a:p>
              <a:pPr marL="256479" indent="-256479" algn="ctr" defTabSz="684136">
                <a:buClr>
                  <a:srgbClr val="DDE8F3"/>
                </a:buClr>
                <a:buSzPct val="75000"/>
                <a:defRPr/>
              </a:pPr>
              <a:endPara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rbri"/>
                <a:cs typeface="Arial" pitchFamily="34" charset="0"/>
              </a:endParaRPr>
            </a:p>
            <a:p>
              <a:pPr algn="ctr" defTabSz="684136">
                <a:buClr>
                  <a:srgbClr val="DDE8F3"/>
                </a:buClr>
                <a:buSzPct val="75000"/>
                <a:defRPr/>
              </a:pPr>
              <a:r>
                <a:rPr lang="en-US" sz="2800" i="1" kern="0" dirty="0">
                  <a:solidFill>
                    <a:schemeClr val="accent1"/>
                  </a:solidFill>
                  <a:latin typeface="Calirbri"/>
                  <a:cs typeface="Arial" pitchFamily="34" charset="0"/>
                </a:rPr>
                <a:t>iRaise the Rates</a:t>
              </a:r>
            </a:p>
            <a:p>
              <a:pPr algn="ctr" defTabSz="684136">
                <a:buClr>
                  <a:srgbClr val="DDE8F3"/>
                </a:buClr>
                <a:buSzPct val="75000"/>
                <a:defRPr/>
              </a:pPr>
              <a:r>
                <a:rPr lang="en-US" sz="2800" i="1" kern="0" dirty="0" smtClean="0">
                  <a:solidFill>
                    <a:schemeClr val="accent1"/>
                  </a:solidFill>
                  <a:latin typeface="Calirbri"/>
                  <a:cs typeface="Arial" pitchFamily="34" charset="0"/>
                </a:rPr>
                <a:t>Champions Training Program </a:t>
              </a:r>
              <a:endParaRPr lang="en-US" sz="2800" i="1" kern="0" dirty="0">
                <a:solidFill>
                  <a:schemeClr val="accent1"/>
                </a:solidFill>
                <a:latin typeface="Calirbri"/>
                <a:cs typeface="Arial" pitchFamily="34" charset="0"/>
              </a:endParaRPr>
            </a:p>
            <a:p>
              <a:pPr algn="ctr" defTabSz="684136">
                <a:buClr>
                  <a:srgbClr val="DDE8F3"/>
                </a:buClr>
                <a:buSzPct val="75000"/>
                <a:defRPr/>
              </a:pPr>
              <a:endParaRPr lang="en-US" sz="2800" i="1" kern="0" dirty="0">
                <a:solidFill>
                  <a:schemeClr val="accent1"/>
                </a:solidFill>
                <a:latin typeface="Calirbri"/>
                <a:cs typeface="Arial" pitchFamily="34" charset="0"/>
              </a:endParaRPr>
            </a:p>
            <a:p>
              <a:pPr algn="ctr" defTabSz="684136">
                <a:lnSpc>
                  <a:spcPts val="2100"/>
                </a:lnSpc>
                <a:buClr>
                  <a:srgbClr val="DDE8F3"/>
                </a:buClr>
                <a:buSzPct val="75000"/>
                <a:defRPr/>
              </a:pPr>
              <a:r>
                <a:rPr lang="en-US" sz="2800" b="1" kern="0" dirty="0" err="1" smtClean="0">
                  <a:solidFill>
                    <a:schemeClr val="accent1"/>
                  </a:solidFill>
                  <a:latin typeface="Calirbri"/>
                  <a:cs typeface="Arial" pitchFamily="34" charset="0"/>
                </a:rPr>
                <a:t>MedConcert</a:t>
              </a:r>
              <a:r>
                <a:rPr lang="en-US" sz="2800" b="1" kern="0" dirty="0" smtClean="0">
                  <a:solidFill>
                    <a:schemeClr val="accent1"/>
                  </a:solidFill>
                  <a:latin typeface="Calirbri"/>
                  <a:cs typeface="Arial" pitchFamily="34" charset="0"/>
                </a:rPr>
                <a:t> Platform</a:t>
              </a:r>
            </a:p>
            <a:p>
              <a:pPr algn="ctr" defTabSz="684136">
                <a:lnSpc>
                  <a:spcPts val="2100"/>
                </a:lnSpc>
                <a:buClr>
                  <a:srgbClr val="DDE8F3"/>
                </a:buClr>
                <a:buSzPct val="75000"/>
                <a:defRPr/>
              </a:pPr>
              <a:endParaRPr lang="en-US" sz="2800" b="1" kern="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05796" y="6052874"/>
              <a:ext cx="4572000" cy="5959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56479" indent="-256479" algn="ctr" defTabSz="684136">
                <a:spcBef>
                  <a:spcPts val="225"/>
                </a:spcBef>
                <a:spcAft>
                  <a:spcPts val="225"/>
                </a:spcAft>
                <a:buClr>
                  <a:srgbClr val="DDE8F3"/>
                </a:buClr>
                <a:buSzPct val="75000"/>
                <a:defRPr/>
              </a:pPr>
              <a:r>
                <a:rPr lang="en-US" sz="12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rbri"/>
                  <a:cs typeface="Arial" pitchFamily="34" charset="0"/>
                </a:rPr>
                <a:t>CECity | ACP | QHC | Pfizer</a:t>
              </a:r>
            </a:p>
            <a:p>
              <a:pPr marL="256479" indent="-256479" algn="ctr" defTabSz="684136">
                <a:buClr>
                  <a:srgbClr val="DDE8F3"/>
                </a:buClr>
                <a:buSzPct val="75000"/>
                <a:defRPr/>
              </a:pPr>
              <a:r>
                <a:rPr lang="en-US" sz="938" b="1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rbri"/>
                  <a:cs typeface="Arial" pitchFamily="34" charset="0"/>
                </a:rPr>
                <a:t>Presentation and Discussion</a:t>
              </a:r>
            </a:p>
          </p:txBody>
        </p:sp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729253" y="5763409"/>
            <a:ext cx="1276156" cy="1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94" tIns="30997" rIns="61994" bIns="30997">
            <a:spAutoFit/>
          </a:bodyPr>
          <a:lstStyle/>
          <a:p>
            <a:pPr algn="ctr" defTabSz="683205" fontAlgn="base">
              <a:spcBef>
                <a:spcPct val="0"/>
              </a:spcBef>
              <a:spcAft>
                <a:spcPct val="0"/>
              </a:spcAft>
            </a:pPr>
            <a:r>
              <a:rPr lang="en-US" sz="61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Not for Distribution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99001" y="5464596"/>
            <a:ext cx="3584571" cy="351949"/>
            <a:chOff x="2340749" y="6180133"/>
            <a:chExt cx="4779428" cy="469265"/>
          </a:xfrm>
        </p:grpSpPr>
        <p:pic>
          <p:nvPicPr>
            <p:cNvPr id="189443" name="Picture 17"/>
            <p:cNvPicPr>
              <a:picLocks noChangeAspect="1"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749" y="6221997"/>
              <a:ext cx="1368339" cy="38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/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347" y="6180133"/>
              <a:ext cx="798830" cy="469265"/>
            </a:xfrm>
            <a:prstGeom prst="rect">
              <a:avLst/>
            </a:prstGeom>
            <a:noFill/>
          </p:spPr>
        </p:pic>
        <p:pic>
          <p:nvPicPr>
            <p:cNvPr id="19" name="Picture 18"/>
            <p:cNvPicPr/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391" y="6243410"/>
              <a:ext cx="1489653" cy="3427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Picture 20"/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08" y="1024588"/>
            <a:ext cx="983669" cy="425594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73" y="1024587"/>
            <a:ext cx="1603330" cy="3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b="1" i="1" dirty="0"/>
              <a:t/>
            </a:r>
            <a:br>
              <a:rPr lang="en-US" sz="2475" b="1" i="1" dirty="0"/>
            </a:br>
            <a:r>
              <a:rPr lang="en-US" sz="2475" b="1" i="1" dirty="0"/>
              <a:t>Benchmarks/Peer Comparators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Benchmarks </a:t>
            </a:r>
          </a:p>
          <a:p>
            <a:pPr lvl="1"/>
            <a:r>
              <a:rPr lang="en-US" dirty="0" smtClean="0"/>
              <a:t>CDC National Average</a:t>
            </a:r>
          </a:p>
          <a:p>
            <a:pPr lvl="1"/>
            <a:r>
              <a:rPr lang="en-US" dirty="0" smtClean="0"/>
              <a:t>Healthy people 2020</a:t>
            </a:r>
          </a:p>
          <a:p>
            <a:pPr lvl="1"/>
            <a:r>
              <a:rPr lang="en-US" dirty="0" smtClean="0"/>
              <a:t>Individual provider – personal goals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Peer Comparators</a:t>
            </a:r>
          </a:p>
          <a:p>
            <a:pPr lvl="1"/>
            <a:r>
              <a:rPr lang="en-US" dirty="0" smtClean="0"/>
              <a:t>Participants 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s. All participants in platform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s. participants in practice</a:t>
            </a:r>
          </a:p>
          <a:p>
            <a:pPr lvl="2"/>
            <a:r>
              <a:rPr lang="en-US" dirty="0"/>
              <a:t>v</a:t>
            </a:r>
            <a:r>
              <a:rPr lang="en-US" dirty="0" smtClean="0"/>
              <a:t>s. state participants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0A34-CD98-44E9-AF80-DF19958A0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9067" y="4607124"/>
            <a:ext cx="139583" cy="1569839"/>
            <a:chOff x="8776540" y="76200"/>
            <a:chExt cx="295831" cy="3365167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4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Medconcert: Multitenant, cloud-based platform for continuous improvement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08817" y="1690689"/>
            <a:ext cx="8593618" cy="426851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116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62058" y="6073714"/>
            <a:ext cx="8129964" cy="7585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7444594" y="6669265"/>
            <a:ext cx="1697901" cy="2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1317" fontAlgn="base">
              <a:spcBef>
                <a:spcPct val="0"/>
              </a:spcBef>
              <a:spcAft>
                <a:spcPct val="0"/>
              </a:spcAft>
            </a:pPr>
            <a:r>
              <a:rPr lang="en-US" sz="798" dirty="0">
                <a:solidFill>
                  <a:srgbClr val="FF0000"/>
                </a:solidFill>
                <a:cs typeface="Arial" panose="020B0604020202020204" pitchFamily="34" charset="0"/>
              </a:rPr>
              <a:t>Confidential – Not for Distribution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349843" y="3300163"/>
            <a:ext cx="3250666" cy="9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1317">
              <a:defRPr/>
            </a:pPr>
            <a:r>
              <a:rPr lang="en-US" sz="2300" b="1" kern="0" dirty="0" smtClean="0">
                <a:solidFill>
                  <a:srgbClr val="1F497D"/>
                </a:solidFill>
              </a:rPr>
              <a:t>ACP Adult</a:t>
            </a:r>
          </a:p>
          <a:p>
            <a:pPr defTabSz="911317">
              <a:defRPr/>
            </a:pPr>
            <a:r>
              <a:rPr lang="en-US" sz="2300" b="1" kern="0" dirty="0" smtClean="0">
                <a:solidFill>
                  <a:srgbClr val="1F497D"/>
                </a:solidFill>
              </a:rPr>
              <a:t>Immunization Platform and Performance Improvement Program</a:t>
            </a:r>
          </a:p>
          <a:p>
            <a:pPr defTabSz="911317">
              <a:defRPr/>
            </a:pPr>
            <a:endParaRPr lang="en-US" sz="1800" b="1" kern="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1317">
              <a:defRPr/>
            </a:pPr>
            <a:endParaRPr lang="en-US" sz="18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1317">
              <a:defRPr/>
            </a:pPr>
            <a:r>
              <a:rPr lang="en-US" sz="1800" b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HOME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208637" y="431567"/>
            <a:ext cx="5458621" cy="581858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09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97104" y="167733"/>
            <a:ext cx="4608746" cy="6407957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6437" y="3231151"/>
            <a:ext cx="3250666" cy="9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1317">
              <a:defRPr/>
            </a:pPr>
            <a:r>
              <a:rPr lang="en-US" sz="2300" b="1" kern="0" dirty="0" smtClean="0">
                <a:solidFill>
                  <a:srgbClr val="1F497D"/>
                </a:solidFill>
              </a:rPr>
              <a:t>ACP Adult</a:t>
            </a:r>
          </a:p>
          <a:p>
            <a:pPr defTabSz="911317">
              <a:defRPr/>
            </a:pPr>
            <a:r>
              <a:rPr lang="en-US" sz="2300" b="1" kern="0" dirty="0" smtClean="0">
                <a:solidFill>
                  <a:srgbClr val="1F497D"/>
                </a:solidFill>
              </a:rPr>
              <a:t>Immunization Platform  and Performance Improvement Program</a:t>
            </a:r>
          </a:p>
          <a:p>
            <a:pPr defTabSz="911317">
              <a:defRPr/>
            </a:pPr>
            <a:endParaRPr lang="en-US" sz="1800" b="1" kern="0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1317">
              <a:defRPr/>
            </a:pPr>
            <a:endParaRPr lang="en-US" sz="18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1317">
              <a:defRPr/>
            </a:pPr>
            <a:r>
              <a:rPr lang="en-US" sz="1800" b="1" kern="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HOME PAGE</a:t>
            </a:r>
          </a:p>
        </p:txBody>
      </p:sp>
    </p:spTree>
    <p:extLst>
      <p:ext uri="{BB962C8B-B14F-4D97-AF65-F5344CB8AC3E}">
        <p14:creationId xmlns:p14="http://schemas.microsoft.com/office/powerpoint/2010/main" val="349148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51868" y="308758"/>
            <a:ext cx="5625192" cy="598516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9382" y="486888"/>
            <a:ext cx="2375065" cy="4822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Data Collection Methods: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Manual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Data Upload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Data Integration/feed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90112" y="5309164"/>
            <a:ext cx="1574937" cy="1298669"/>
          </a:xfrm>
          <a:prstGeom prst="wedgeRoundRectCallout">
            <a:avLst>
              <a:gd name="adj1" fmla="val 99500"/>
              <a:gd name="adj2" fmla="val -93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data entry using online chart tool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142672" y="2570672"/>
            <a:ext cx="1561809" cy="1173191"/>
          </a:xfrm>
          <a:prstGeom prst="wedgeRoundRectCallout">
            <a:avLst>
              <a:gd name="adj1" fmla="val -36208"/>
              <a:gd name="adj2" fmla="val 1141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Upload Excel Spreadsheet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5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0650" y="154378"/>
            <a:ext cx="4048131" cy="6532099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929376" y="2833999"/>
            <a:ext cx="4548585" cy="332509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2790357" y="2484742"/>
            <a:ext cx="1774339" cy="1050801"/>
          </a:xfrm>
          <a:prstGeom prst="wedgeRoundRectCallout">
            <a:avLst>
              <a:gd name="adj1" fmla="val -128083"/>
              <a:gd name="adj2" fmla="val 930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Patient Demographics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30792" y="287163"/>
            <a:ext cx="330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Manual Chart Entry Form 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314517" y="4621828"/>
            <a:ext cx="1639473" cy="1210420"/>
          </a:xfrm>
          <a:prstGeom prst="wedgeRoundRectCallout">
            <a:avLst>
              <a:gd name="adj1" fmla="val -115689"/>
              <a:gd name="adj2" fmla="val -903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Measure Questions driven by age and encounter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178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Pneumonia Vaccination Status for Older Adults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of patients aged 65 or older who ever received a pneumococcal vaccination.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measure is used to assess the percentage of older adults 65 years and older who have ever received a pneumococcal vaccination.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Denominator: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aged 65 or older with a valid patient encounter code.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DENOMINATOR Criteria (Eligible Cases):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aged ≥ 65 years on date of encounter</a:t>
            </a:r>
          </a:p>
          <a:p>
            <a:pPr indent="457200"/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 patient encounter codes (CPT or HCPCS):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90945, 90947, 90951, 90952, 90953, 90954, 90955, 90956, 90957, 90958, 90959, 90960, 90961, 90962, 90963, 90964, 90965, 90966, 90967, 90968, 90969, 90970, 99201, 99202, 99203, 99204, 99205, 99211, 99212, 99213, 99214, 99215, 99304, 99305, 99306, 99307, 99308, 99309, 99310, 99315, 99316, 99324, 99325, 99326, 99327, 99328, 99334, 99335, 99336, 99337, 99341, 99342, 99343, 99344, 99345, 99347, 99348, 99349, 99350, 99356, 99357, G0402, G0438, G0439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NUMERATOR: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who have ever received a pneumococcal vaccination.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Met: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CPT II:	4040F</a:t>
            </a:r>
          </a:p>
          <a:p>
            <a:pPr marL="13716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HCPCS:	G8864</a:t>
            </a:r>
          </a:p>
          <a:p>
            <a:pPr marL="13716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CPT:	90732</a:t>
            </a:r>
          </a:p>
          <a:p>
            <a:pPr indent="457200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CVX:		33, 100, 109, 133</a:t>
            </a:r>
          </a:p>
          <a:p>
            <a:pPr marL="13716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RxNorm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287523, 1182409</a:t>
            </a:r>
          </a:p>
          <a:p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Not Met: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CPT II:	4040F-8P</a:t>
            </a:r>
          </a:p>
          <a:p>
            <a:pPr marL="1371600" marR="0" indent="-91440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HCPCS:	G8867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Rationale: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Pneumonia is common cause of illness and death in the elderly and persons with certain underlying conditions such as heart failure, diabetes, cystic fibrosis, asthma, sickle cell anemia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COPD.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8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Do We Improve?</a:t>
            </a:r>
          </a:p>
        </p:txBody>
      </p:sp>
      <p:pic>
        <p:nvPicPr>
          <p:cNvPr id="31747" name="Picture 5" descr="cow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b="2602"/>
          <a:stretch>
            <a:fillRect/>
          </a:stretch>
        </p:blipFill>
        <p:spPr bwMode="auto">
          <a:xfrm>
            <a:off x="1676400" y="16002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008562" y="345047"/>
            <a:ext cx="6772615" cy="505298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394869" y="4114201"/>
            <a:ext cx="3522855" cy="25676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6893" y="1486290"/>
            <a:ext cx="1801669" cy="9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1317">
              <a:defRPr/>
            </a:pPr>
            <a:r>
              <a:rPr lang="en-US" sz="1800" b="1" kern="0" dirty="0" smtClean="0">
                <a:solidFill>
                  <a:schemeClr val="accent1">
                    <a:lumMod val="50000"/>
                  </a:schemeClr>
                </a:solidFill>
              </a:rPr>
              <a:t>My Performance Dashboard</a:t>
            </a:r>
          </a:p>
        </p:txBody>
      </p:sp>
    </p:spTree>
    <p:extLst>
      <p:ext uri="{BB962C8B-B14F-4D97-AF65-F5344CB8AC3E}">
        <p14:creationId xmlns:p14="http://schemas.microsoft.com/office/powerpoint/2010/main" val="2505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62058" y="6073714"/>
            <a:ext cx="8129964" cy="7585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6543574"/>
            <a:ext cx="1697901" cy="2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1317" fontAlgn="base">
              <a:spcBef>
                <a:spcPct val="0"/>
              </a:spcBef>
              <a:spcAft>
                <a:spcPct val="0"/>
              </a:spcAft>
            </a:pPr>
            <a:r>
              <a:rPr lang="en-US" sz="798" dirty="0">
                <a:solidFill>
                  <a:srgbClr val="FF0000"/>
                </a:solidFill>
                <a:cs typeface="Arial" panose="020B0604020202020204" pitchFamily="34" charset="0"/>
              </a:rPr>
              <a:t>Confidential – Not for Distribution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164018" y="3991143"/>
            <a:ext cx="2769135" cy="9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1317">
              <a:defRPr/>
            </a:pPr>
            <a:endParaRPr lang="en-US" sz="2300" b="1" kern="0" dirty="0" smtClean="0">
              <a:solidFill>
                <a:srgbClr val="1F497D"/>
              </a:solidFill>
            </a:endParaRPr>
          </a:p>
          <a:p>
            <a:pPr defTabSz="911317">
              <a:defRPr/>
            </a:pPr>
            <a:endParaRPr lang="en-US" sz="18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1317">
              <a:defRPr/>
            </a:pPr>
            <a:endParaRPr lang="en-US" sz="1700" b="1" kern="0" dirty="0" smtClean="0">
              <a:solidFill>
                <a:schemeClr val="accent3"/>
              </a:solidFill>
            </a:endParaRPr>
          </a:p>
          <a:p>
            <a:pPr defTabSz="911317">
              <a:defRPr/>
            </a:pPr>
            <a:endParaRPr lang="en-US" sz="1700" b="1" kern="0" dirty="0" smtClean="0">
              <a:solidFill>
                <a:schemeClr val="accent3"/>
              </a:solidFill>
            </a:endParaRPr>
          </a:p>
          <a:p>
            <a:pPr defTabSz="911317">
              <a:defRPr/>
            </a:pPr>
            <a:r>
              <a:rPr lang="en-US" sz="1700" b="1" kern="0" dirty="0" smtClean="0">
                <a:solidFill>
                  <a:schemeClr val="accent1">
                    <a:lumMod val="50000"/>
                  </a:schemeClr>
                </a:solidFill>
              </a:rPr>
              <a:t>System/Practice-based Interventions, Tools, Resources</a:t>
            </a:r>
          </a:p>
          <a:p>
            <a:pPr defTabSz="911317">
              <a:defRPr/>
            </a:pPr>
            <a:endParaRPr lang="en-US" sz="17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defTabSz="911317">
              <a:defRPr/>
            </a:pPr>
            <a:r>
              <a:rPr lang="en-US" sz="1700" b="1" kern="0" dirty="0" smtClean="0">
                <a:solidFill>
                  <a:schemeClr val="accent1">
                    <a:lumMod val="50000"/>
                  </a:schemeClr>
                </a:solidFill>
              </a:rPr>
              <a:t>Patient Education and Engagement Tools and Resources</a:t>
            </a:r>
          </a:p>
          <a:p>
            <a:pPr defTabSz="911317">
              <a:defRPr/>
            </a:pPr>
            <a:endParaRPr lang="en-US" sz="17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 defTabSz="911317">
              <a:defRPr/>
            </a:pPr>
            <a:r>
              <a:rPr lang="en-US" sz="1700" b="1" kern="0" dirty="0" smtClean="0">
                <a:solidFill>
                  <a:schemeClr val="accent1">
                    <a:lumMod val="50000"/>
                  </a:schemeClr>
                </a:solidFill>
              </a:rPr>
              <a:t>Culture of Quality Improvement Learning and other tools</a:t>
            </a:r>
          </a:p>
          <a:p>
            <a:pPr defTabSz="911317">
              <a:defRPr/>
            </a:pPr>
            <a:endParaRPr lang="en-US" sz="17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340" y="164468"/>
            <a:ext cx="84321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1317">
              <a:defRPr/>
            </a:pPr>
            <a:r>
              <a:rPr lang="en-US" sz="2300" b="1" kern="0" dirty="0" smtClean="0">
                <a:solidFill>
                  <a:srgbClr val="1F497D"/>
                </a:solidFill>
              </a:rPr>
              <a:t>Improvement</a:t>
            </a:r>
            <a:endParaRPr lang="en-US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defTabSz="911317">
              <a:defRPr/>
            </a:pPr>
            <a:endParaRPr lang="en-US" sz="2300" b="1" kern="0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46716" y="273364"/>
            <a:ext cx="6134445" cy="511740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08763" y="3060233"/>
            <a:ext cx="3333029" cy="367816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19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ndanee.files.wordpress.com/2014/04/elephant-in-the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74" y="1747295"/>
            <a:ext cx="7096674" cy="47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Elephant in the Room: 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21214" y="1232000"/>
            <a:ext cx="5938046" cy="405184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050785" y="3214485"/>
            <a:ext cx="5353007" cy="3643515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669565" y="207469"/>
            <a:ext cx="4902127" cy="234595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1213" y="207469"/>
            <a:ext cx="3448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Population Health Management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6307776"/>
            <a:ext cx="609600" cy="55022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8667750" cy="79461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Performance Monitor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n-US" sz="3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Organizations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42586" y="1186791"/>
            <a:ext cx="1929100" cy="440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1317" eaLnBrk="1" hangingPunct="1">
              <a:defRPr/>
            </a:pPr>
            <a:r>
              <a:rPr lang="en-US" sz="1800" b="1" kern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Network Performance Dashboards for Provider Network </a:t>
            </a:r>
            <a:endParaRPr lang="en-US" sz="1800" b="1" i="1" u="sng" kern="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defTabSz="911317" eaLnBrk="1" hangingPunct="1">
              <a:defRPr/>
            </a:pPr>
            <a:endParaRPr lang="en-US" sz="1400" b="1" kern="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defTabSz="911317" eaLnBrk="1" hangingPunct="1">
              <a:defRPr/>
            </a:pP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Provider and Enterprise Population </a:t>
            </a:r>
            <a:r>
              <a:rPr lang="en-US" sz="1400" b="1" kern="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Health </a:t>
            </a: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Management and Analytics</a:t>
            </a:r>
            <a:endParaRPr lang="en-US" sz="1400" b="1" kern="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defTabSz="911317" eaLnBrk="1" hangingPunct="1">
              <a:defRPr/>
            </a:pPr>
            <a:endParaRPr lang="en-US" sz="1100" b="1" kern="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defTabSz="911317" eaLnBrk="1" hangingPunct="1">
              <a:defRPr/>
            </a:pPr>
            <a:endParaRPr lang="en-US" sz="1100" b="1" kern="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defTabSz="911317" eaLnBrk="1" hangingPunct="1">
              <a:defRPr/>
            </a:pPr>
            <a:r>
              <a:rPr lang="en-US" sz="1600" b="1" kern="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Drill down to locations, providers and patient populations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973869" y="670421"/>
            <a:ext cx="5348378" cy="60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62058" y="6073714"/>
            <a:ext cx="8129964" cy="7585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0" y="6543574"/>
            <a:ext cx="1697901" cy="21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1317" fontAlgn="base">
              <a:spcBef>
                <a:spcPct val="0"/>
              </a:spcBef>
              <a:spcAft>
                <a:spcPct val="0"/>
              </a:spcAft>
            </a:pPr>
            <a:r>
              <a:rPr lang="en-US" sz="798" dirty="0">
                <a:solidFill>
                  <a:srgbClr val="FF0000"/>
                </a:solidFill>
                <a:cs typeface="Arial" panose="020B0604020202020204" pitchFamily="34" charset="0"/>
              </a:rPr>
              <a:t>Confidential – Not for Distribution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313333" y="3357403"/>
            <a:ext cx="2769135" cy="90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1317">
              <a:defRPr/>
            </a:pPr>
            <a:endParaRPr lang="en-US" sz="2300" b="1" kern="0" dirty="0" smtClean="0">
              <a:solidFill>
                <a:srgbClr val="1F497D"/>
              </a:solidFill>
            </a:endParaRPr>
          </a:p>
          <a:p>
            <a:pPr defTabSz="911317">
              <a:defRPr/>
            </a:pPr>
            <a:endParaRPr lang="en-US" sz="18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911317">
              <a:defRPr/>
            </a:pPr>
            <a:endParaRPr lang="en-US" sz="1800" b="1" kern="0" dirty="0" smtClean="0">
              <a:solidFill>
                <a:srgbClr val="9BBB59"/>
              </a:solidFill>
            </a:endParaRPr>
          </a:p>
          <a:p>
            <a:pPr defTabSz="911317">
              <a:defRPr/>
            </a:pPr>
            <a:endParaRPr lang="en-US" sz="1800" b="1" kern="0" dirty="0">
              <a:solidFill>
                <a:srgbClr val="9BBB59"/>
              </a:solidFill>
            </a:endParaRPr>
          </a:p>
          <a:p>
            <a:pPr defTabSz="911317">
              <a:defRPr/>
            </a:pPr>
            <a:endParaRPr lang="en-US" sz="1800" b="1" kern="0" dirty="0" smtClean="0">
              <a:solidFill>
                <a:srgbClr val="9BBB59"/>
              </a:solidFill>
            </a:endParaRPr>
          </a:p>
          <a:p>
            <a:pPr defTabSz="911317">
              <a:defRPr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Communication and Collaboration Tools for Sharing, Scaling and Spreading Improvement</a:t>
            </a:r>
          </a:p>
          <a:p>
            <a:pPr defTabSz="911317">
              <a:defRPr/>
            </a:pPr>
            <a:endParaRPr lang="en-US" sz="1700" b="1" kern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58" y="48354"/>
            <a:ext cx="547423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317">
              <a:defRPr/>
            </a:pPr>
            <a:r>
              <a:rPr lang="en-US" sz="2000" b="1" kern="0" dirty="0" smtClean="0">
                <a:solidFill>
                  <a:srgbClr val="1F497D"/>
                </a:solidFill>
              </a:rPr>
              <a:t>Building a Learning Health System Community…</a:t>
            </a:r>
          </a:p>
          <a:p>
            <a:pPr defTabSz="911317">
              <a:defRPr/>
            </a:pPr>
            <a:endParaRPr lang="en-US" sz="2300" b="1" kern="0" dirty="0">
              <a:solidFill>
                <a:srgbClr val="1F497D"/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47" y="563880"/>
            <a:ext cx="5266959" cy="622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868591" y="83996"/>
            <a:ext cx="248147" cy="2790825"/>
            <a:chOff x="8776540" y="76200"/>
            <a:chExt cx="295831" cy="3365167"/>
          </a:xfrm>
        </p:grpSpPr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94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Next Steps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Finalize Platform (In final testing stages)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Onboard participants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Provide Registration information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Support multiple data source submissions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Platform training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Group webinars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One-on-one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826" y="3692851"/>
            <a:ext cx="4409524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13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38400" y="1371603"/>
            <a:ext cx="4267200" cy="60959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 smtClean="0"/>
              <a:t>Partnering </a:t>
            </a:r>
            <a:r>
              <a:rPr lang="en-US" sz="3200" dirty="0"/>
              <a:t>for </a:t>
            </a:r>
            <a:r>
              <a:rPr lang="en-US" sz="3200" dirty="0" smtClean="0"/>
              <a:t>Quality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0" y="1981200"/>
            <a:ext cx="3429000" cy="0"/>
          </a:xfrm>
          <a:prstGeom prst="line">
            <a:avLst/>
          </a:prstGeom>
          <a:ln w="28575">
            <a:solidFill>
              <a:srgbClr val="1E416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9800" y="2343150"/>
            <a:ext cx="6705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105400"/>
            <a:ext cx="3124200" cy="9630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2043" y="2019300"/>
            <a:ext cx="7339914" cy="609600"/>
          </a:xfrm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000" b="1" i="1" dirty="0" smtClean="0">
                <a:solidFill>
                  <a:srgbClr val="73AFB6"/>
                </a:solidFill>
              </a:rPr>
              <a:t>Improving Quality Through Plan-Pharmacy Collaboration</a:t>
            </a:r>
          </a:p>
          <a:p>
            <a:pPr algn="ctr"/>
            <a:r>
              <a:rPr lang="en-US" sz="2000" b="1" i="1" dirty="0" smtClean="0">
                <a:solidFill>
                  <a:srgbClr val="73AFB6"/>
                </a:solidFill>
              </a:rPr>
              <a:t>Enabled by EQuIPP</a:t>
            </a:r>
            <a:endParaRPr lang="en-US" sz="2000" b="1" i="1" dirty="0">
              <a:solidFill>
                <a:srgbClr val="73AFB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4210049"/>
            <a:ext cx="3534398" cy="895351"/>
            <a:chOff x="351802" y="4591049"/>
            <a:chExt cx="3534398" cy="895351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51802" y="4591049"/>
              <a:ext cx="3534398" cy="3429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1E4164"/>
                  </a:solidFill>
                  <a:latin typeface="Myriad Pro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latin typeface="Myriad Pro Light" pitchFamily="34" charset="0"/>
                </a:rPr>
                <a:t>David Nau, PhD, RPh, </a:t>
              </a:r>
              <a:r>
                <a:rPr lang="en-US" sz="1600" dirty="0" err="1" smtClean="0">
                  <a:latin typeface="Myriad Pro Light" pitchFamily="34" charset="0"/>
                </a:rPr>
                <a:t>FAPhA</a:t>
              </a:r>
              <a:endParaRPr lang="en-US" sz="1600" dirty="0" smtClean="0">
                <a:latin typeface="Myriad Pro Light" pitchFamily="34" charset="0"/>
              </a:endParaRPr>
            </a:p>
            <a:p>
              <a:r>
                <a:rPr lang="en-US" sz="1600" dirty="0" smtClean="0">
                  <a:latin typeface="Myriad Pro Light" pitchFamily="34" charset="0"/>
                </a:rPr>
                <a:t>President</a:t>
              </a:r>
              <a:endParaRPr lang="en-US" sz="1600" dirty="0">
                <a:latin typeface="Myriad Pro Light" pitchFamily="34" charset="0"/>
              </a:endParaRPr>
            </a:p>
          </p:txBody>
        </p:sp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51802" y="5079325"/>
              <a:ext cx="2438400" cy="40707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rgbClr val="1E416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73AFB6"/>
                  </a:solidFill>
                </a:rPr>
                <a:t>DNau@PharmacyQuality.com</a:t>
              </a:r>
              <a:endParaRPr lang="en-US" sz="1400" b="1" dirty="0">
                <a:solidFill>
                  <a:srgbClr val="73AFB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 bwMode="auto">
          <a:xfrm>
            <a:off x="5867400" y="2168895"/>
            <a:ext cx="3038871" cy="1793505"/>
          </a:xfrm>
          <a:prstGeom prst="roundRect">
            <a:avLst/>
          </a:prstGeom>
          <a:noFill/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2845" tIns="41422" rIns="82845" bIns="41422" numCol="1" rtlCol="0" anchor="t" anchorCtr="0" compatLnSpc="1">
            <a:prstTxWarp prst="textNoShape">
              <a:avLst/>
            </a:prstTxWarp>
          </a:bodyPr>
          <a:lstStyle/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3366"/>
                </a:solidFill>
              </a:rPr>
              <a:t>How is my network performing?</a:t>
            </a: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366"/>
                </a:solidFill>
              </a:rPr>
              <a:t>How </a:t>
            </a:r>
            <a:r>
              <a:rPr lang="en-US" sz="1400" dirty="0" smtClean="0">
                <a:solidFill>
                  <a:srgbClr val="003366"/>
                </a:solidFill>
              </a:rPr>
              <a:t>do we compare as a plan?</a:t>
            </a:r>
            <a:endParaRPr lang="en-US" sz="1400" i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366"/>
                </a:solidFill>
              </a:rPr>
              <a:t>How </a:t>
            </a:r>
            <a:r>
              <a:rPr lang="en-US" sz="1400" dirty="0" smtClean="0">
                <a:solidFill>
                  <a:srgbClr val="003366"/>
                </a:solidFill>
              </a:rPr>
              <a:t>can we create networks to properly share value based on high performance?</a:t>
            </a: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6200" y="2209800"/>
            <a:ext cx="2743200" cy="1905000"/>
          </a:xfrm>
          <a:prstGeom prst="roundRect">
            <a:avLst/>
          </a:prstGeom>
          <a:noFill/>
          <a:ln w="31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82845" tIns="41422" rIns="82845" bIns="41422" numCol="1" rtlCol="0" anchor="t" anchorCtr="0" compatLnSpc="1">
            <a:prstTxWarp prst="textNoShape">
              <a:avLst/>
            </a:prstTxWarp>
          </a:bodyPr>
          <a:lstStyle/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3366"/>
                </a:solidFill>
              </a:rPr>
              <a:t>How do we compare vs. peers?</a:t>
            </a:r>
            <a: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US" sz="14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366"/>
                </a:solidFill>
              </a:rPr>
              <a:t>How do we </a:t>
            </a:r>
            <a:r>
              <a:rPr lang="en-US" sz="1400" dirty="0" smtClean="0">
                <a:solidFill>
                  <a:srgbClr val="003366"/>
                </a:solidFill>
              </a:rPr>
              <a:t>compare vs. state? </a:t>
            </a: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algn="ctr" defTabSz="828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3366"/>
                </a:solidFill>
              </a:rPr>
              <a:t>How </a:t>
            </a:r>
            <a:r>
              <a:rPr lang="en-US" sz="1400" dirty="0" smtClean="0">
                <a:solidFill>
                  <a:srgbClr val="003366"/>
                </a:solidFill>
              </a:rPr>
              <a:t>can we compete to participate in value-based, shared-risk or tiered networks?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354306" name="Picture 7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719871" cy="233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7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28600" y="4343400"/>
          <a:ext cx="5562600" cy="2239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872"/>
                <a:gridCol w="312695"/>
                <a:gridCol w="4313033"/>
              </a:tblGrid>
              <a:tr h="1290122">
                <a:tc>
                  <a:txBody>
                    <a:bodyPr/>
                    <a:lstStyle/>
                    <a:p>
                      <a:pPr algn="ctr"/>
                      <a:r>
                        <a:rPr lang="en-US" sz="900" b="0" baseline="0" dirty="0" smtClean="0">
                          <a:solidFill>
                            <a:schemeClr val="bg1"/>
                          </a:solidFill>
                        </a:rPr>
                        <a:t>Overview</a:t>
                      </a:r>
                    </a:p>
                  </a:txBody>
                  <a:tcPr marT="45542" marB="4554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 marT="45542" marB="4554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888" lvl="1" indent="-246888" algn="l" defTabSz="828629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/>
                      </a:pPr>
                      <a:r>
                        <a:rPr lang="en-US" sz="14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PQS is a Joint Venture (for profit) between</a:t>
                      </a:r>
                      <a:r>
                        <a:rPr lang="en-US" sz="1400" b="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 CECity and Pharmacy Quality Alliance (non-profit), trusted licensor of medication-use quality measures</a:t>
                      </a:r>
                    </a:p>
                    <a:p>
                      <a:pPr marL="246888" lvl="1" indent="-246888" algn="l" defTabSz="828629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/>
                      </a:pPr>
                      <a:r>
                        <a:rPr lang="en-US" sz="1400" b="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CECity platform leveraged to present unbiased performance at  provider, organization, state, national and payor network level</a:t>
                      </a:r>
                    </a:p>
                    <a:p>
                      <a:pPr marL="246888" lvl="1" indent="-246888" algn="l" defTabSz="828629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defRPr/>
                      </a:pPr>
                      <a:r>
                        <a:rPr lang="en-US" sz="1400" b="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Includes core “measures that matter” – Medicare Stars (Part D)</a:t>
                      </a:r>
                    </a:p>
                    <a:p>
                      <a:pPr marL="246888" marR="0" lvl="1" indent="-246888" algn="l" defTabSz="828629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1400" b="0" kern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Major health plans and Chain Pharmacies are all in</a:t>
                      </a:r>
                    </a:p>
                  </a:txBody>
                  <a:tcPr marT="45542" marB="4554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96674" name="Title 1"/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8839200" cy="609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EQuIPP 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a typeface="+mn-ea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                  </a:t>
            </a:r>
            <a:r>
              <a:rPr lang="en-US" sz="200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Performance Measurement and Assessment for</a:t>
            </a:r>
            <a:br>
              <a:rPr lang="en-US" sz="2000" dirty="0" smtClean="0">
                <a:solidFill>
                  <a:schemeClr val="tx1"/>
                </a:solidFill>
                <a:ea typeface="+mn-ea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Pharmacy &amp; Health Plans</a:t>
            </a:r>
          </a:p>
        </p:txBody>
      </p:sp>
      <p:sp>
        <p:nvSpPr>
          <p:cNvPr id="15" name="Isosceles Triangle 14"/>
          <p:cNvSpPr/>
          <p:nvPr/>
        </p:nvSpPr>
        <p:spPr bwMode="auto">
          <a:xfrm rot="5400000">
            <a:off x="1124843" y="5428357"/>
            <a:ext cx="531613" cy="190500"/>
          </a:xfrm>
          <a:prstGeom prst="triangl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75" tIns="39675" rIns="39675" bIns="39675" anchor="ctr"/>
          <a:lstStyle/>
          <a:p>
            <a:pPr algn="ctr" defTabSz="14402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1295400"/>
            <a:ext cx="1585233" cy="360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txBody>
          <a:bodyPr wrap="square" lIns="82845" tIns="41422" rIns="82845" bIns="41422">
            <a:spAutoFit/>
          </a:bodyPr>
          <a:lstStyle/>
          <a:p>
            <a:pPr indent="-228879" algn="ctr" defTabSz="913031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 dirty="0" smtClean="0">
                <a:ln w="0"/>
                <a:solidFill>
                  <a:srgbClr val="00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Pharmacy</a:t>
            </a:r>
            <a:endParaRPr lang="en-US" kern="0" dirty="0">
              <a:ln w="0"/>
              <a:solidFill>
                <a:srgbClr val="0033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1898" y="1411645"/>
            <a:ext cx="1450500" cy="360652"/>
          </a:xfrm>
          <a:prstGeom prst="rect">
            <a:avLst/>
          </a:prstGeom>
          <a:solidFill>
            <a:schemeClr val="bg1"/>
          </a:solidFill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2845" tIns="41422" rIns="82845" bIns="41422">
            <a:spAutoFit/>
          </a:bodyPr>
          <a:lstStyle/>
          <a:p>
            <a:pPr indent="-228879" algn="ctr" defTabSz="913031" eaLnBrk="0" fontAlgn="base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kern="0" dirty="0" smtClean="0">
                <a:ln w="0"/>
                <a:solidFill>
                  <a:srgbClr val="00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Health Plans</a:t>
            </a:r>
          </a:p>
        </p:txBody>
      </p:sp>
      <p:grpSp>
        <p:nvGrpSpPr>
          <p:cNvPr id="7" name="Group 21"/>
          <p:cNvGrpSpPr/>
          <p:nvPr/>
        </p:nvGrpSpPr>
        <p:grpSpPr>
          <a:xfrm>
            <a:off x="2589686" y="1772298"/>
            <a:ext cx="4687462" cy="1198339"/>
            <a:chOff x="2854050" y="1828419"/>
            <a:chExt cx="5165974" cy="1325107"/>
          </a:xfrm>
        </p:grpSpPr>
        <p:cxnSp>
          <p:nvCxnSpPr>
            <p:cNvPr id="14" name="Straight Connector 13"/>
            <p:cNvCxnSpPr>
              <a:stCxn id="19" idx="2"/>
            </p:cNvCxnSpPr>
            <p:nvPr/>
          </p:nvCxnSpPr>
          <p:spPr bwMode="auto">
            <a:xfrm flipH="1">
              <a:off x="4954636" y="1828419"/>
              <a:ext cx="3065388" cy="1325107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2854050" y="3110945"/>
              <a:ext cx="210058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26"/>
          <p:cNvGrpSpPr/>
          <p:nvPr/>
        </p:nvGrpSpPr>
        <p:grpSpPr>
          <a:xfrm flipH="1">
            <a:off x="1429509" y="1687790"/>
            <a:ext cx="4684782" cy="1276177"/>
            <a:chOff x="2807537" y="1737392"/>
            <a:chExt cx="5163020" cy="1411180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4591360" y="1737392"/>
              <a:ext cx="3379197" cy="141118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2807537" y="3104095"/>
              <a:ext cx="210058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6"/>
          <p:cNvGrpSpPr>
            <a:grpSpLocks noChangeAspect="1"/>
          </p:cNvGrpSpPr>
          <p:nvPr/>
        </p:nvGrpSpPr>
        <p:grpSpPr>
          <a:xfrm>
            <a:off x="2981726" y="1474562"/>
            <a:ext cx="2386928" cy="2110610"/>
            <a:chOff x="378774" y="613426"/>
            <a:chExt cx="3507458" cy="3111847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8" t="1194" b="2246"/>
            <a:stretch/>
          </p:blipFill>
          <p:spPr>
            <a:xfrm>
              <a:off x="1828832" y="1933905"/>
              <a:ext cx="2057400" cy="1791368"/>
            </a:xfrm>
            <a:prstGeom prst="rect">
              <a:avLst/>
            </a:prstGeom>
            <a:effectLst/>
            <a:scene3d>
              <a:camera prst="isometricOffAxis1Right"/>
              <a:lightRig rig="threePt" dir="t"/>
            </a:scene3d>
            <a:sp3d>
              <a:bevelT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74" y="1804834"/>
              <a:ext cx="2057400" cy="1772019"/>
            </a:xfrm>
            <a:prstGeom prst="rect">
              <a:avLst/>
            </a:prstGeom>
            <a:effectLst/>
            <a:scene3d>
              <a:camera prst="isometricOffAxis1Left"/>
              <a:lightRig rig="threePt" dir="t"/>
            </a:scene3d>
            <a:sp3d>
              <a:bevelT/>
            </a:sp3d>
          </p:spPr>
        </p:pic>
        <p:pic>
          <p:nvPicPr>
            <p:cNvPr id="17" name="Picture 2"/>
            <p:cNvPicPr>
              <a:picLocks noChangeArrowheads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1" t="1888" r="11850"/>
            <a:stretch>
              <a:fillRect/>
            </a:stretch>
          </p:blipFill>
          <p:spPr bwMode="auto">
            <a:xfrm>
              <a:off x="1335450" y="613426"/>
              <a:ext cx="2057400" cy="2057400"/>
            </a:xfrm>
            <a:prstGeom prst="rect">
              <a:avLst/>
            </a:prstGeom>
            <a:noFill/>
            <a:ln>
              <a:noFill/>
            </a:ln>
            <a:scene3d>
              <a:camera prst="isometricOffAxis1Top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21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97834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What is EQuIPP 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762000"/>
            <a:ext cx="78486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0"/>
              </a:spcBef>
              <a:buClr>
                <a:srgbClr val="1F497D"/>
              </a:buClr>
              <a:buSzPct val="90000"/>
              <a:buFont typeface="Wingdings" pitchFamily="2" charset="2"/>
              <a:buChar char="S"/>
            </a:pPr>
            <a:endParaRPr lang="en-US" sz="2000" noProof="1" smtClean="0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  <a:p>
            <a:pPr marL="342900" indent="-342900">
              <a:spcBef>
                <a:spcPts val="2000"/>
              </a:spcBef>
              <a:buClr>
                <a:srgbClr val="1F497D"/>
              </a:buClr>
              <a:buSzPct val="90000"/>
              <a:buFont typeface="Wingdings" pitchFamily="2" charset="2"/>
              <a:buChar char="S"/>
            </a:pPr>
            <a:endParaRPr lang="en-US" sz="2000" noProof="1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9563" y="1038225"/>
            <a:ext cx="8301037" cy="4760913"/>
          </a:xfrm>
          <a:prstGeom prst="rect">
            <a:avLst/>
          </a:prstGeom>
        </p:spPr>
        <p:txBody>
          <a:bodyPr/>
          <a:lstStyle/>
          <a:p>
            <a:pPr marL="190500" indent="-190500">
              <a:spcBef>
                <a:spcPct val="6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+mn-lt"/>
                <a:ea typeface="MS PGothic" panose="020B0600070205080204" pitchFamily="34" charset="-128"/>
                <a:cs typeface="MS PGothic" charset="0"/>
              </a:rPr>
              <a:t>EQuIPP is a multi-plan, multi-pharmacy, collaborative to:</a:t>
            </a:r>
          </a:p>
          <a:p>
            <a:pPr marL="647700" lvl="1" indent="-190500">
              <a:spcBef>
                <a:spcPct val="6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  <a:ea typeface="MS PGothic" panose="020B0600070205080204" pitchFamily="34" charset="-128"/>
                <a:cs typeface="MS PGothic" charset="0"/>
              </a:rPr>
              <a:t>Support collaboration of health plans, PBMs and pharmacies for   Quality Improvement related to medication use</a:t>
            </a:r>
          </a:p>
          <a:p>
            <a:pPr marL="647700" lvl="1" indent="-190500">
              <a:spcBef>
                <a:spcPct val="6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ea typeface="MS PGothic" panose="020B0600070205080204" pitchFamily="34" charset="-128"/>
                <a:cs typeface="MS PGothic" charset="0"/>
              </a:rPr>
              <a:t>Allow consistent, standardized assessment </a:t>
            </a:r>
            <a:r>
              <a:rPr lang="en-US" sz="2000" kern="0" dirty="0">
                <a:ea typeface="MS PGothic" panose="020B0600070205080204" pitchFamily="34" charset="-128"/>
                <a:cs typeface="MS PGothic" charset="0"/>
              </a:rPr>
              <a:t>of </a:t>
            </a:r>
            <a:r>
              <a:rPr lang="en-US" sz="2000" kern="0" dirty="0" smtClean="0">
                <a:ea typeface="MS PGothic" panose="020B0600070205080204" pitchFamily="34" charset="-128"/>
                <a:cs typeface="MS PGothic" charset="0"/>
              </a:rPr>
              <a:t>community </a:t>
            </a:r>
            <a:r>
              <a:rPr lang="en-US" sz="2000" kern="0" dirty="0">
                <a:ea typeface="MS PGothic" panose="020B0600070205080204" pitchFamily="34" charset="-128"/>
                <a:cs typeface="MS PGothic" charset="0"/>
              </a:rPr>
              <a:t>pharmacy performance on </a:t>
            </a:r>
            <a:r>
              <a:rPr lang="en-US" sz="2000" kern="0" dirty="0" smtClean="0">
                <a:ea typeface="MS PGothic" panose="020B0600070205080204" pitchFamily="34" charset="-128"/>
                <a:cs typeface="MS PGothic" charset="0"/>
              </a:rPr>
              <a:t>Part </a:t>
            </a:r>
            <a:r>
              <a:rPr lang="en-US" sz="2000" kern="0" dirty="0">
                <a:ea typeface="MS PGothic" panose="020B0600070205080204" pitchFamily="34" charset="-128"/>
                <a:cs typeface="MS PGothic" charset="0"/>
              </a:rPr>
              <a:t>D </a:t>
            </a:r>
            <a:r>
              <a:rPr lang="en-US" sz="2000" kern="0" dirty="0" smtClean="0">
                <a:ea typeface="MS PGothic" panose="020B0600070205080204" pitchFamily="34" charset="-128"/>
                <a:cs typeface="MS PGothic" charset="0"/>
              </a:rPr>
              <a:t>stars and other quality measures</a:t>
            </a:r>
            <a:endParaRPr lang="en-US" sz="2000" kern="0" dirty="0" smtClean="0"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647700" lvl="1" indent="-190500">
              <a:spcBef>
                <a:spcPct val="6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a typeface="MS PGothic" panose="020B0600070205080204" pitchFamily="34" charset="-128"/>
                <a:cs typeface="MS PGothic" charset="0"/>
              </a:rPr>
              <a:t>Enable faster, more-refined, benchmarking of Part D stars performance in key market </a:t>
            </a:r>
            <a:r>
              <a:rPr lang="en-US" sz="2000" kern="0" dirty="0" smtClean="0">
                <a:ea typeface="MS PGothic" panose="020B0600070205080204" pitchFamily="34" charset="-128"/>
                <a:cs typeface="MS PGothic" charset="0"/>
              </a:rPr>
              <a:t>areas</a:t>
            </a:r>
            <a:endParaRPr lang="en-US" sz="2000" kern="0" dirty="0"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190500" indent="-190500">
              <a:spcBef>
                <a:spcPct val="6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  <a:ea typeface="MS PGothic" panose="020B0600070205080204" pitchFamily="34" charset="-128"/>
                <a:cs typeface="MS PGothic" charset="0"/>
              </a:rPr>
              <a:t>EQuIPP provides a neutral assessment of quality for trusted performance assessment and benchmarking by all parties.  </a:t>
            </a:r>
          </a:p>
          <a:p>
            <a:pPr marL="190500" indent="-190500">
              <a:spcBef>
                <a:spcPct val="6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  <a:ea typeface="MS PGothic" panose="020B0600070205080204" pitchFamily="34" charset="-128"/>
                <a:cs typeface="MS PGothic" charset="0"/>
              </a:rPr>
              <a:t>EQuIPP lays the foundation for performance-based contracts and payment systems for pharmacy networks</a:t>
            </a:r>
            <a:endParaRPr lang="en-US" sz="2000" kern="0" dirty="0"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20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5922" y="536118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Participants</a:t>
            </a:r>
            <a:endParaRPr lang="en-US" sz="3200" dirty="0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252319" y="1066800"/>
            <a:ext cx="4560627" cy="61555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numCol="2">
            <a:spAutoFit/>
          </a:bodyPr>
          <a:lstStyle/>
          <a:p>
            <a:pPr marL="342900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Pharmacies 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8787" lvl="1" eaLnBrk="1" hangingPunct="1">
              <a:spcBef>
                <a:spcPts val="638"/>
              </a:spcBef>
              <a:buClr>
                <a:srgbClr val="003366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Chains: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CVS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Rite Aid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Kroger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Safeway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ThriftyWhite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Kinney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Tops Markets</a:t>
            </a:r>
          </a:p>
          <a:p>
            <a:pPr marL="458787" lvl="1" eaLnBrk="1" hangingPunct="1">
              <a:spcBef>
                <a:spcPts val="638"/>
              </a:spcBef>
              <a:buClr>
                <a:srgbClr val="003366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800" i="1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8787" lvl="1" eaLnBrk="1" hangingPunct="1">
              <a:spcBef>
                <a:spcPts val="638"/>
              </a:spcBef>
              <a:buClr>
                <a:srgbClr val="003366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Independents:</a:t>
            </a:r>
          </a:p>
          <a:p>
            <a:pPr marL="800100" lvl="1" indent="-341313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Health Mart 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 Shoppe 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LeaderNET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APNS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CIPN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CARE Coop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PPOK</a:t>
            </a:r>
          </a:p>
          <a:p>
            <a:pPr marL="458787" lvl="1" eaLnBrk="1" hangingPunct="1">
              <a:spcBef>
                <a:spcPts val="638"/>
              </a:spcBef>
              <a:buClr>
                <a:srgbClr val="003366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Walmart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Walgreens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Target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Meijer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Giant Eagle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BI-LO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Albertsons</a:t>
            </a: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SUPERVALU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AccessHealth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1313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Good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Neighbor </a:t>
            </a:r>
          </a:p>
          <a:p>
            <a:pPr marL="800100" lvl="1" indent="-341313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APSC</a:t>
            </a:r>
          </a:p>
          <a:p>
            <a:pPr marL="800100" lvl="1" indent="-341313">
              <a:spcBef>
                <a:spcPts val="638"/>
              </a:spcBef>
              <a:buClr>
                <a:srgbClr val="003366"/>
              </a:buClr>
              <a:buSzPct val="100000"/>
              <a:buFont typeface="Wingdings" charset="0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SPC</a:t>
            </a:r>
          </a:p>
          <a:p>
            <a:pPr marL="744537" lvl="1" indent="-285750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United Drugs</a:t>
            </a:r>
          </a:p>
          <a:p>
            <a:pPr marL="744537" lvl="1" indent="-285750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EPIC Network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744537" lvl="1" indent="-285750" eaLnBrk="1" hangingPunct="1">
              <a:spcBef>
                <a:spcPts val="638"/>
              </a:spcBef>
              <a:buClr>
                <a:srgbClr val="003366"/>
              </a:buClr>
              <a:buSzPct val="100000"/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PBA/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Trinet</a:t>
            </a:r>
            <a:endParaRPr lang="en-US" sz="16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824319" y="1066800"/>
            <a:ext cx="431513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1313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1313">
              <a:spcBef>
                <a:spcPct val="30000"/>
              </a:spcBef>
              <a:buClr>
                <a:schemeClr val="accent1"/>
              </a:buClr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38"/>
              </a:spcBef>
              <a:buClr>
                <a:srgbClr val="003366"/>
              </a:buClr>
            </a:pPr>
            <a:r>
              <a:rPr lang="en-US" sz="2400" b="0" dirty="0">
                <a:solidFill>
                  <a:srgbClr val="000000"/>
                </a:solidFill>
                <a:cs typeface="Arial" panose="020B0604020202020204" pitchFamily="34" charset="0"/>
              </a:rPr>
              <a:t>Health </a:t>
            </a:r>
            <a:r>
              <a:rPr lang="en-US" sz="24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Plans / PBMs</a:t>
            </a:r>
            <a:endParaRPr lang="en-US" sz="24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Humana</a:t>
            </a: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Coventry</a:t>
            </a: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Wellcare</a:t>
            </a: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Cigna –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HealthSpring</a:t>
            </a: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Caremark - </a:t>
            </a: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Silverscript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Inland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Empire Health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Plan (CA)</a:t>
            </a:r>
          </a:p>
          <a:p>
            <a:pPr lvl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UPMC Health Plan (PA)</a:t>
            </a:r>
          </a:p>
          <a:p>
            <a:pPr lvl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Gateway Health Plan (PA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Healthfirst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of NYC</a:t>
            </a:r>
          </a:p>
          <a:p>
            <a:pPr lvl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Express Scripts (2015)</a:t>
            </a:r>
          </a:p>
          <a:p>
            <a:pPr lvl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Prime Therapeutics (2015)</a:t>
            </a:r>
          </a:p>
          <a:p>
            <a:pPr marL="914400" lvl="2" indent="0">
              <a:spcBef>
                <a:spcPts val="638"/>
              </a:spcBef>
              <a:buClr>
                <a:srgbClr val="003366"/>
              </a:buClr>
              <a:buNone/>
            </a:pPr>
            <a:endParaRPr lang="en-US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14400" lvl="2" indent="0">
              <a:spcBef>
                <a:spcPts val="638"/>
              </a:spcBef>
              <a:buClr>
                <a:srgbClr val="003366"/>
              </a:buClr>
              <a:buNone/>
            </a:pPr>
            <a:endParaRPr lang="en-US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14400" lvl="2" indent="0">
              <a:spcBef>
                <a:spcPts val="638"/>
              </a:spcBef>
              <a:buClr>
                <a:srgbClr val="003366"/>
              </a:buClr>
              <a:buNone/>
            </a:pPr>
            <a:endParaRPr lang="en-US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638"/>
              </a:spcBef>
              <a:buClr>
                <a:srgbClr val="003366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1685" y="5562600"/>
            <a:ext cx="320040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1E4164"/>
                </a:solidFill>
              </a:rPr>
              <a:t>EQuIPP</a:t>
            </a:r>
            <a:r>
              <a:rPr lang="en-US" sz="1400" b="1" dirty="0" smtClean="0">
                <a:solidFill>
                  <a:srgbClr val="1E4164"/>
                </a:solidFill>
              </a:rPr>
              <a:t> Statistics: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E4164"/>
                </a:solidFill>
              </a:rPr>
              <a:t>Over 15 million lives in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E4164"/>
                </a:solidFill>
              </a:rPr>
              <a:t>Over 54,000 participating pharmacies </a:t>
            </a:r>
            <a:endParaRPr lang="en-US" sz="14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549" y="343612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Data Flow for </a:t>
            </a:r>
            <a:r>
              <a:rPr lang="en-US" sz="3200" dirty="0" err="1" smtClean="0"/>
              <a:t>EQuIPP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800100" y="1610934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Plan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0100" y="243712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72236" y="3353795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Pharmacy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43182" y="2609850"/>
            <a:ext cx="17526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EQuIPP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629400" y="1696302"/>
            <a:ext cx="1828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29400" y="2802341"/>
            <a:ext cx="1828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/ MTM Platforms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00100" y="4232230"/>
            <a:ext cx="1752600" cy="533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ACO</a:t>
            </a:r>
          </a:p>
          <a:p>
            <a:pPr algn="ctr"/>
            <a:r>
              <a:rPr lang="en-US" sz="1400" i="1" dirty="0" smtClean="0"/>
              <a:t>(Future)</a:t>
            </a:r>
            <a:endParaRPr lang="en-US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1295400"/>
            <a:ext cx="2133600" cy="369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45558" y="2952750"/>
            <a:ext cx="82512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629400" y="3908380"/>
            <a:ext cx="18288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P4P reports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77000" y="1295400"/>
            <a:ext cx="2133600" cy="369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563737" y="2935691"/>
            <a:ext cx="837063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endCxn id="11" idx="2"/>
          </p:cNvCxnSpPr>
          <p:nvPr/>
        </p:nvCxnSpPr>
        <p:spPr>
          <a:xfrm flipV="1">
            <a:off x="1676400" y="4991100"/>
            <a:ext cx="0" cy="571501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9" idx="2"/>
          </p:cNvCxnSpPr>
          <p:nvPr/>
        </p:nvCxnSpPr>
        <p:spPr>
          <a:xfrm rot="5400000">
            <a:off x="4320441" y="2319195"/>
            <a:ext cx="551455" cy="589526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97873" y="2708370"/>
            <a:ext cx="583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563737" y="2723758"/>
            <a:ext cx="722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Results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89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/>
              <a:t>EQuIPP</a:t>
            </a:r>
            <a:r>
              <a:rPr lang="en-US" sz="3200" dirty="0" smtClean="0"/>
              <a:t> Core Measures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066800" y="1038225"/>
            <a:ext cx="8077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190500" indent="-1905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4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EQuIPP </a:t>
            </a:r>
            <a:r>
              <a:rPr lang="en-US" sz="2400" kern="0" noProof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core measures </a:t>
            </a:r>
            <a:r>
              <a:rPr lang="en-US" sz="24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are from PQA:</a:t>
            </a:r>
            <a:endParaRPr lang="en-US" sz="2200" b="1" kern="0" noProof="1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81000" lvl="1" indent="-1889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2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3 measures of medication safety</a:t>
            </a:r>
          </a:p>
          <a:p>
            <a:pPr marL="561975" lvl="2" indent="-1793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0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High risk medications in the elderly</a:t>
            </a:r>
          </a:p>
          <a:p>
            <a:pPr marL="561975" lvl="2" indent="-1793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0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Appropriate treatment of blood pressure in persons with diabetes</a:t>
            </a:r>
          </a:p>
          <a:p>
            <a:pPr marL="561975" lvl="2" indent="-1793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0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Drug-drug interactions</a:t>
            </a:r>
          </a:p>
          <a:p>
            <a:pPr marL="381000" lvl="1" indent="-18891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2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3 measures of medication adherence </a:t>
            </a:r>
          </a:p>
          <a:p>
            <a:pPr marL="561975" lvl="2" indent="-1793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0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Oral diabetes medications</a:t>
            </a:r>
          </a:p>
          <a:p>
            <a:pPr marL="561975" lvl="2" indent="-1793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0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Cholesterol medication (statins)</a:t>
            </a:r>
          </a:p>
          <a:p>
            <a:pPr marL="561975" lvl="2" indent="-1793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r>
              <a:rPr lang="en-US" sz="20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Blood pressure (renin-angiotensin system antagonists)</a:t>
            </a:r>
            <a:endParaRPr lang="en-US" sz="1400" kern="0" noProof="1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561975" lvl="2" indent="-1793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FontTx/>
              <a:buChar char="-"/>
              <a:defRPr/>
            </a:pPr>
            <a:endParaRPr lang="en-US" sz="2000" kern="0" noProof="1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81000" lvl="1" indent="-188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4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Additional quality measures can be </a:t>
            </a:r>
            <a:r>
              <a:rPr lang="en-US" sz="2400" kern="0" noProof="1" smtClean="0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added </a:t>
            </a:r>
            <a:r>
              <a:rPr lang="en-US" sz="2400" kern="0" noProof="1">
                <a:solidFill>
                  <a:srgbClr val="000000"/>
                </a:solidFill>
                <a:latin typeface="Arial"/>
                <a:ea typeface="MS PGothic" panose="020B0600070205080204" pitchFamily="34" charset="-128"/>
                <a:cs typeface="MS PGothic" charset="0"/>
              </a:rPr>
              <a:t>to  align with CMS, NCQA, URAC or other initiatives</a:t>
            </a:r>
          </a:p>
          <a:p>
            <a:pPr marL="381000" lvl="1" indent="-188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6B9B1A"/>
              </a:buClr>
              <a:buFontTx/>
              <a:buChar char="-"/>
              <a:defRPr/>
            </a:pPr>
            <a:endParaRPr lang="en-US" kern="0" noProof="1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  <a:p>
            <a:pPr marL="381000" lvl="1" indent="-1889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6B9B1A"/>
              </a:buClr>
              <a:buFontTx/>
              <a:buChar char="-"/>
              <a:defRPr/>
            </a:pPr>
            <a:endParaRPr lang="en-US" kern="0" noProof="1">
              <a:solidFill>
                <a:srgbClr val="000000"/>
              </a:solidFill>
              <a:latin typeface="Arial"/>
              <a:ea typeface="MS PGothic" panose="020B0600070205080204" pitchFamily="34" charset="-128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3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1189544" y="5412536"/>
            <a:ext cx="6097473" cy="5689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28372" name="Rounded Rectangle 22"/>
          <p:cNvSpPr>
            <a:spLocks noChangeArrowheads="1"/>
          </p:cNvSpPr>
          <p:nvPr/>
        </p:nvSpPr>
        <p:spPr bwMode="auto">
          <a:xfrm>
            <a:off x="1361424" y="5413534"/>
            <a:ext cx="3998012" cy="3153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61994" tIns="30997" rIns="61994" bIns="30997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3205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1357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0727" name="Group 30726"/>
          <p:cNvGrpSpPr/>
          <p:nvPr/>
        </p:nvGrpSpPr>
        <p:grpSpPr>
          <a:xfrm>
            <a:off x="2276780" y="4674133"/>
            <a:ext cx="3944107" cy="1277321"/>
            <a:chOff x="1105103" y="5204331"/>
            <a:chExt cx="6182414" cy="1703094"/>
          </a:xfrm>
        </p:grpSpPr>
        <p:sp>
          <p:nvSpPr>
            <p:cNvPr id="30723" name="Curved Up Arrow 30722"/>
            <p:cNvSpPr/>
            <p:nvPr/>
          </p:nvSpPr>
          <p:spPr bwMode="auto">
            <a:xfrm flipH="1">
              <a:off x="1105103" y="5985225"/>
              <a:ext cx="6182414" cy="922200"/>
            </a:xfrm>
            <a:prstGeom prst="curved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0725" name="Rectangle 30724"/>
            <p:cNvSpPr/>
            <p:nvPr/>
          </p:nvSpPr>
          <p:spPr>
            <a:xfrm>
              <a:off x="1626189" y="5204331"/>
              <a:ext cx="5498190" cy="1446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7768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b="1" dirty="0">
                  <a:solidFill>
                    <a:srgbClr val="003366"/>
                  </a:solidFill>
                </a:rPr>
                <a:t>RAPID FEEDBACK LOOPS</a:t>
              </a:r>
            </a:p>
            <a:p>
              <a:pPr algn="ctr" defTabSz="107768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Aggregate Data Feeds, Outcomes Research Reports</a:t>
              </a:r>
            </a:p>
            <a:p>
              <a:pPr algn="ctr" defTabSz="107768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National Benchmarking Reports, Clinical Guidance and Decision Support Tools, Population Health Studies</a:t>
              </a:r>
            </a:p>
            <a:p>
              <a:pPr algn="ctr" defTabSz="107768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Shared Lessons Learned &amp; New Evidence</a:t>
              </a:r>
              <a:br>
                <a:rPr lang="en-US" sz="105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</a:br>
              <a:endParaRPr lang="en-US" sz="450" dirty="0">
                <a:solidFill>
                  <a:srgbClr val="000000">
                    <a:lumMod val="50000"/>
                    <a:lumOff val="50000"/>
                  </a:srgbClr>
                </a:solidFill>
              </a:endParaRPr>
            </a:p>
            <a:p>
              <a:pPr algn="ctr" defTabSz="107768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50" b="1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(SSO or Data Feed Option for Presentation in 3</a:t>
              </a:r>
              <a:r>
                <a:rPr lang="en-US" sz="750" b="1" baseline="30000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rd</a:t>
              </a:r>
              <a:r>
                <a:rPr lang="en-US" sz="750" b="1" dirty="0">
                  <a:solidFill>
                    <a:srgbClr val="000000">
                      <a:lumMod val="50000"/>
                      <a:lumOff val="50000"/>
                    </a:srgbClr>
                  </a:solidFill>
                </a:rPr>
                <a:t> Party Systems)</a:t>
              </a:r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1400175" y="1564793"/>
            <a:ext cx="6334125" cy="1674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6738628" y="5859199"/>
            <a:ext cx="1249061" cy="1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83488" fontAlgn="base">
              <a:spcBef>
                <a:spcPct val="0"/>
              </a:spcBef>
              <a:spcAft>
                <a:spcPct val="0"/>
              </a:spcAft>
            </a:pPr>
            <a:r>
              <a:rPr lang="en-US" sz="599" dirty="0">
                <a:solidFill>
                  <a:srgbClr val="FF0000"/>
                </a:solidFill>
                <a:cs typeface="Arial" panose="020B0604020202020204" pitchFamily="34" charset="0"/>
              </a:rPr>
              <a:t>Confidential – Not for Distribution</a:t>
            </a: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1230393" y="839648"/>
            <a:ext cx="6393881" cy="46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83488">
              <a:defRPr/>
            </a:pPr>
            <a:r>
              <a:rPr lang="en-US" sz="1650" b="1" kern="0" dirty="0">
                <a:solidFill>
                  <a:schemeClr val="tx2"/>
                </a:solidFill>
              </a:rPr>
              <a:t>Data Sources, Submission, Feedback</a:t>
            </a:r>
            <a:endParaRPr lang="en-US" sz="1350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394221" y="1429645"/>
            <a:ext cx="5937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648206" y="2107674"/>
            <a:ext cx="1780808" cy="2124929"/>
            <a:chOff x="3340273" y="1667232"/>
            <a:chExt cx="2374410" cy="2833238"/>
          </a:xfrm>
        </p:grpSpPr>
        <p:pic>
          <p:nvPicPr>
            <p:cNvPr id="30750" name="Picture 307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0273" y="2365701"/>
              <a:ext cx="2257124" cy="2134769"/>
            </a:xfrm>
            <a:prstGeom prst="rect">
              <a:avLst/>
            </a:prstGeom>
          </p:spPr>
        </p:pic>
        <p:sp>
          <p:nvSpPr>
            <p:cNvPr id="167" name="Rectangle 166"/>
            <p:cNvSpPr/>
            <p:nvPr/>
          </p:nvSpPr>
          <p:spPr>
            <a:xfrm>
              <a:off x="3416618" y="1667232"/>
              <a:ext cx="229806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50" b="1" kern="0" dirty="0">
                  <a:solidFill>
                    <a:srgbClr val="76BC43"/>
                  </a:solidFill>
                </a:rPr>
                <a:t>CECity Platform</a:t>
              </a:r>
            </a:p>
            <a:p>
              <a:pPr algn="ctr">
                <a:defRPr/>
              </a:pPr>
              <a:r>
                <a:rPr lang="en-US" sz="1350" b="1" kern="0" dirty="0">
                  <a:solidFill>
                    <a:srgbClr val="76BC43"/>
                  </a:solidFill>
                  <a:latin typeface="Arial"/>
                </a:rPr>
                <a:t>MedConcert Portal</a:t>
              </a:r>
              <a:endParaRPr lang="en-US" sz="135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88663" y="1510832"/>
            <a:ext cx="2737874" cy="4280244"/>
            <a:chOff x="5260883" y="871443"/>
            <a:chExt cx="3650499" cy="5706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75326" y="1522328"/>
              <a:ext cx="2089904" cy="1522169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260883" y="871443"/>
              <a:ext cx="3650499" cy="5706992"/>
              <a:chOff x="5260883" y="871443"/>
              <a:chExt cx="3650499" cy="5706992"/>
            </a:xfrm>
          </p:grpSpPr>
          <p:sp>
            <p:nvSpPr>
              <p:cNvPr id="184" name="Right Arrow 183"/>
              <p:cNvSpPr/>
              <p:nvPr/>
            </p:nvSpPr>
            <p:spPr bwMode="auto">
              <a:xfrm>
                <a:off x="5260883" y="3167950"/>
                <a:ext cx="1297750" cy="593024"/>
              </a:xfrm>
              <a:prstGeom prst="rightArrow">
                <a:avLst/>
              </a:prstGeom>
              <a:solidFill>
                <a:srgbClr val="003366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788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Feed Info Back</a:t>
                </a: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236601" y="871443"/>
                <a:ext cx="793380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350" b="1" kern="0" dirty="0">
                    <a:solidFill>
                      <a:srgbClr val="76BC43"/>
                    </a:solidFill>
                  </a:rPr>
                  <a:t>Value</a:t>
                </a:r>
                <a:endParaRPr lang="en-US" sz="1350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414543" y="3032436"/>
                <a:ext cx="2496839" cy="1527486"/>
                <a:chOff x="6566943" y="3270561"/>
                <a:chExt cx="2496839" cy="1527486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610" t="77453" r="7905" b="14765"/>
                <a:stretch/>
              </p:blipFill>
              <p:spPr>
                <a:xfrm>
                  <a:off x="6770515" y="3642126"/>
                  <a:ext cx="2029742" cy="1155921"/>
                </a:xfrm>
                <a:prstGeom prst="rect">
                  <a:avLst/>
                </a:prstGeom>
              </p:spPr>
            </p:pic>
            <p:sp>
              <p:nvSpPr>
                <p:cNvPr id="171" name="Rectangle 170"/>
                <p:cNvSpPr/>
                <p:nvPr/>
              </p:nvSpPr>
              <p:spPr>
                <a:xfrm>
                  <a:off x="6566943" y="3270561"/>
                  <a:ext cx="2496839" cy="3539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25" b="1" kern="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Patient-Clinical Partnerships</a:t>
                  </a:r>
                  <a:endParaRPr lang="en-US" sz="11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30751" name="Rectangle 30750"/>
              <p:cNvSpPr/>
              <p:nvPr/>
            </p:nvSpPr>
            <p:spPr>
              <a:xfrm>
                <a:off x="6586644" y="1229519"/>
                <a:ext cx="2133491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25" b="1" kern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Science and Informatics</a:t>
                </a:r>
                <a:endParaRPr lang="en-US" sz="1125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944305" y="4638973"/>
                <a:ext cx="1527427" cy="1010970"/>
                <a:chOff x="7096705" y="4819948"/>
                <a:chExt cx="1527427" cy="1010970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7308446" y="4819948"/>
                  <a:ext cx="1058410" cy="3539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25" b="1" kern="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Incentives</a:t>
                  </a:r>
                  <a:endParaRPr lang="en-US" sz="11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7096705" y="5109248"/>
                  <a:ext cx="1527427" cy="721670"/>
                  <a:chOff x="7065227" y="5033702"/>
                  <a:chExt cx="1527427" cy="721670"/>
                </a:xfrm>
              </p:grpSpPr>
              <p:pic>
                <p:nvPicPr>
                  <p:cNvPr id="176" name="Picture 175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352" t="29228" r="60473" b="57782"/>
                  <a:stretch/>
                </p:blipFill>
                <p:spPr>
                  <a:xfrm>
                    <a:off x="7065227" y="5073647"/>
                    <a:ext cx="623274" cy="641780"/>
                  </a:xfrm>
                  <a:prstGeom prst="rect">
                    <a:avLst/>
                  </a:prstGeom>
                </p:spPr>
              </p:pic>
              <p:pic>
                <p:nvPicPr>
                  <p:cNvPr id="177" name="Picture 2" descr="image00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4849" t="10850" r="14155" b="73563"/>
                  <a:stretch/>
                </p:blipFill>
                <p:spPr bwMode="auto">
                  <a:xfrm>
                    <a:off x="7860419" y="5033702"/>
                    <a:ext cx="732235" cy="7216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7167853" y="5751273"/>
                <a:ext cx="1080332" cy="827162"/>
                <a:chOff x="7320253" y="5827473"/>
                <a:chExt cx="1080332" cy="827162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7474737" y="5827473"/>
                  <a:ext cx="831852" cy="3539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25" b="1" kern="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Culture</a:t>
                  </a:r>
                  <a:endParaRPr lang="en-US" sz="112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pic>
              <p:nvPicPr>
                <p:cNvPr id="182" name="Picture 181"/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20253" y="6182925"/>
                  <a:ext cx="1080332" cy="47171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" name="Group 1"/>
          <p:cNvGrpSpPr/>
          <p:nvPr/>
        </p:nvGrpSpPr>
        <p:grpSpPr>
          <a:xfrm>
            <a:off x="1178730" y="1607996"/>
            <a:ext cx="2519482" cy="4344868"/>
            <a:chOff x="47639" y="1000993"/>
            <a:chExt cx="3359309" cy="5793157"/>
          </a:xfrm>
        </p:grpSpPr>
        <p:grpSp>
          <p:nvGrpSpPr>
            <p:cNvPr id="71" name="Group 70"/>
            <p:cNvGrpSpPr/>
            <p:nvPr/>
          </p:nvGrpSpPr>
          <p:grpSpPr>
            <a:xfrm>
              <a:off x="110601" y="2670787"/>
              <a:ext cx="1220849" cy="1201350"/>
              <a:chOff x="395753" y="3269087"/>
              <a:chExt cx="1376429" cy="127513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395753" y="3273544"/>
                <a:ext cx="1376429" cy="1270679"/>
                <a:chOff x="-48704" y="2286000"/>
                <a:chExt cx="1376429" cy="1270679"/>
              </a:xfrm>
            </p:grpSpPr>
            <p:grpSp>
              <p:nvGrpSpPr>
                <p:cNvPr id="80" name="Group 79"/>
                <p:cNvGrpSpPr/>
                <p:nvPr/>
              </p:nvGrpSpPr>
              <p:grpSpPr>
                <a:xfrm>
                  <a:off x="505325" y="2286000"/>
                  <a:ext cx="264695" cy="553453"/>
                  <a:chOff x="505325" y="2286000"/>
                  <a:chExt cx="264695" cy="553453"/>
                </a:xfrm>
              </p:grpSpPr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528703" y="2286000"/>
                    <a:ext cx="217938" cy="216568"/>
                  </a:xfrm>
                  <a:prstGeom prst="ellipse">
                    <a:avLst/>
                  </a:prstGeom>
                  <a:solidFill>
                    <a:srgbClr val="0033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350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3" name="Flowchart: Delay 82"/>
                  <p:cNvSpPr/>
                  <p:nvPr/>
                </p:nvSpPr>
                <p:spPr bwMode="auto">
                  <a:xfrm rot="16200000">
                    <a:off x="469230" y="2538663"/>
                    <a:ext cx="336885" cy="264695"/>
                  </a:xfrm>
                  <a:prstGeom prst="flowChartDelay">
                    <a:avLst/>
                  </a:prstGeom>
                  <a:solidFill>
                    <a:srgbClr val="0033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350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81" name="TextBox 80"/>
                <p:cNvSpPr txBox="1"/>
                <p:nvPr/>
              </p:nvSpPr>
              <p:spPr>
                <a:xfrm>
                  <a:off x="-48704" y="2827094"/>
                  <a:ext cx="1376429" cy="729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050"/>
                    </a:lnSpc>
                    <a:defRPr/>
                  </a:pPr>
                  <a:r>
                    <a:rPr lang="en-US" sz="12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Practices</a:t>
                  </a:r>
                </a:p>
                <a:p>
                  <a:pPr algn="ctr">
                    <a:lnSpc>
                      <a:spcPts val="1050"/>
                    </a:lnSpc>
                    <a:defRPr/>
                  </a:pPr>
                  <a:r>
                    <a:rPr lang="en-US" sz="1200" b="1" i="1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with access</a:t>
                  </a:r>
                </a:p>
                <a:p>
                  <a:pPr algn="ctr">
                    <a:lnSpc>
                      <a:spcPts val="1050"/>
                    </a:lnSpc>
                    <a:defRPr/>
                  </a:pPr>
                  <a:r>
                    <a:rPr lang="en-US" sz="12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to EMRs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1245522" y="3269087"/>
                <a:ext cx="264695" cy="553453"/>
                <a:chOff x="505325" y="2286000"/>
                <a:chExt cx="264695" cy="553453"/>
              </a:xfrm>
            </p:grpSpPr>
            <p:sp>
              <p:nvSpPr>
                <p:cNvPr id="78" name="Oval 77"/>
                <p:cNvSpPr/>
                <p:nvPr/>
              </p:nvSpPr>
              <p:spPr bwMode="auto">
                <a:xfrm>
                  <a:off x="528703" y="2286000"/>
                  <a:ext cx="217938" cy="216568"/>
                </a:xfrm>
                <a:prstGeom prst="ellipse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9" name="Flowchart: Delay 78"/>
                <p:cNvSpPr/>
                <p:nvPr/>
              </p:nvSpPr>
              <p:spPr bwMode="auto">
                <a:xfrm rot="16200000">
                  <a:off x="469230" y="2538663"/>
                  <a:ext cx="336885" cy="264695"/>
                </a:xfrm>
                <a:prstGeom prst="flowChartDelay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650366" y="3269087"/>
                <a:ext cx="264695" cy="553453"/>
                <a:chOff x="505325" y="2286000"/>
                <a:chExt cx="264695" cy="553453"/>
              </a:xfrm>
            </p:grpSpPr>
            <p:sp>
              <p:nvSpPr>
                <p:cNvPr id="76" name="Oval 75"/>
                <p:cNvSpPr/>
                <p:nvPr/>
              </p:nvSpPr>
              <p:spPr bwMode="auto">
                <a:xfrm>
                  <a:off x="528703" y="2286000"/>
                  <a:ext cx="217938" cy="216568"/>
                </a:xfrm>
                <a:prstGeom prst="ellipse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7" name="Flowchart: Delay 76"/>
                <p:cNvSpPr/>
                <p:nvPr/>
              </p:nvSpPr>
              <p:spPr bwMode="auto">
                <a:xfrm rot="16200000">
                  <a:off x="469230" y="2538663"/>
                  <a:ext cx="336885" cy="264695"/>
                </a:xfrm>
                <a:prstGeom prst="flowChartDelay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67" name="Rectangle 66"/>
            <p:cNvSpPr/>
            <p:nvPr/>
          </p:nvSpPr>
          <p:spPr>
            <a:xfrm>
              <a:off x="47639" y="1000993"/>
              <a:ext cx="1556409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50" b="1" kern="0" dirty="0">
                  <a:solidFill>
                    <a:srgbClr val="76BC43"/>
                  </a:solidFill>
                </a:rPr>
                <a:t>Data Partners</a:t>
              </a:r>
              <a:endParaRPr lang="en-US" sz="1350" kern="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230845" y="1445982"/>
              <a:ext cx="996427" cy="1201350"/>
              <a:chOff x="522263" y="3269087"/>
              <a:chExt cx="1123408" cy="12751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522263" y="3273544"/>
                <a:ext cx="1123408" cy="1270679"/>
                <a:chOff x="77806" y="2286000"/>
                <a:chExt cx="1123408" cy="1270679"/>
              </a:xfrm>
            </p:grpSpPr>
            <p:grpSp>
              <p:nvGrpSpPr>
                <p:cNvPr id="105" name="Group 104"/>
                <p:cNvGrpSpPr/>
                <p:nvPr/>
              </p:nvGrpSpPr>
              <p:grpSpPr>
                <a:xfrm>
                  <a:off x="505325" y="2286000"/>
                  <a:ext cx="264695" cy="553453"/>
                  <a:chOff x="505325" y="2286000"/>
                  <a:chExt cx="264695" cy="553453"/>
                </a:xfrm>
              </p:grpSpPr>
              <p:sp>
                <p:nvSpPr>
                  <p:cNvPr id="107" name="Oval 106"/>
                  <p:cNvSpPr/>
                  <p:nvPr/>
                </p:nvSpPr>
                <p:spPr bwMode="auto">
                  <a:xfrm>
                    <a:off x="528703" y="2286000"/>
                    <a:ext cx="217938" cy="216568"/>
                  </a:xfrm>
                  <a:prstGeom prst="ellipse">
                    <a:avLst/>
                  </a:prstGeom>
                  <a:solidFill>
                    <a:srgbClr val="0033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350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08" name="Flowchart: Delay 107"/>
                  <p:cNvSpPr/>
                  <p:nvPr/>
                </p:nvSpPr>
                <p:spPr bwMode="auto">
                  <a:xfrm rot="16200000">
                    <a:off x="469230" y="2538663"/>
                    <a:ext cx="336885" cy="264695"/>
                  </a:xfrm>
                  <a:prstGeom prst="flowChartDelay">
                    <a:avLst/>
                  </a:prstGeom>
                  <a:solidFill>
                    <a:srgbClr val="00336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350" kern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77806" y="2827094"/>
                  <a:ext cx="1123408" cy="7295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050"/>
                    </a:lnSpc>
                    <a:defRPr/>
                  </a:pPr>
                  <a:r>
                    <a:rPr lang="en-US" sz="12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Practices</a:t>
                  </a:r>
                </a:p>
                <a:p>
                  <a:pPr algn="ctr">
                    <a:lnSpc>
                      <a:spcPts val="1050"/>
                    </a:lnSpc>
                    <a:defRPr/>
                  </a:pPr>
                  <a:r>
                    <a:rPr lang="en-US" sz="1200" b="1" i="1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without</a:t>
                  </a:r>
                </a:p>
                <a:p>
                  <a:pPr algn="ctr">
                    <a:lnSpc>
                      <a:spcPts val="1050"/>
                    </a:lnSpc>
                    <a:defRPr/>
                  </a:pPr>
                  <a:r>
                    <a:rPr lang="en-US" sz="1200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</a:rPr>
                    <a:t>EMRs</a:t>
                  </a: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1245522" y="3269087"/>
                <a:ext cx="264695" cy="553453"/>
                <a:chOff x="505325" y="2286000"/>
                <a:chExt cx="264695" cy="553453"/>
              </a:xfrm>
            </p:grpSpPr>
            <p:sp>
              <p:nvSpPr>
                <p:cNvPr id="103" name="Oval 102"/>
                <p:cNvSpPr/>
                <p:nvPr/>
              </p:nvSpPr>
              <p:spPr bwMode="auto">
                <a:xfrm>
                  <a:off x="528703" y="2286000"/>
                  <a:ext cx="217938" cy="216568"/>
                </a:xfrm>
                <a:prstGeom prst="ellipse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4" name="Flowchart: Delay 103"/>
                <p:cNvSpPr/>
                <p:nvPr/>
              </p:nvSpPr>
              <p:spPr bwMode="auto">
                <a:xfrm rot="16200000">
                  <a:off x="469230" y="2538663"/>
                  <a:ext cx="336885" cy="264695"/>
                </a:xfrm>
                <a:prstGeom prst="flowChartDelay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650366" y="3269087"/>
                <a:ext cx="264695" cy="553453"/>
                <a:chOff x="505325" y="2286000"/>
                <a:chExt cx="264695" cy="553453"/>
              </a:xfrm>
            </p:grpSpPr>
            <p:sp>
              <p:nvSpPr>
                <p:cNvPr id="101" name="Oval 100"/>
                <p:cNvSpPr/>
                <p:nvPr/>
              </p:nvSpPr>
              <p:spPr bwMode="auto">
                <a:xfrm>
                  <a:off x="528703" y="2286000"/>
                  <a:ext cx="217938" cy="216568"/>
                </a:xfrm>
                <a:prstGeom prst="ellipse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02" name="Flowchart: Delay 101"/>
                <p:cNvSpPr/>
                <p:nvPr/>
              </p:nvSpPr>
              <p:spPr bwMode="auto">
                <a:xfrm rot="16200000">
                  <a:off x="469230" y="2538663"/>
                  <a:ext cx="336885" cy="264695"/>
                </a:xfrm>
                <a:prstGeom prst="flowChartDelay">
                  <a:avLst/>
                </a:prstGeom>
                <a:solidFill>
                  <a:srgbClr val="00336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 kern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5" name="Cloud Callout 14"/>
            <p:cNvSpPr/>
            <p:nvPr/>
          </p:nvSpPr>
          <p:spPr>
            <a:xfrm>
              <a:off x="143597" y="3845711"/>
              <a:ext cx="1354243" cy="526370"/>
            </a:xfrm>
            <a:prstGeom prst="cloudCallout">
              <a:avLst>
                <a:gd name="adj1" fmla="val 46688"/>
                <a:gd name="adj2" fmla="val -75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825" b="1" dirty="0">
                  <a:solidFill>
                    <a:srgbClr val="FF0000"/>
                  </a:solidFill>
                </a:rPr>
                <a:t>LSU Drilling Platform</a:t>
              </a:r>
            </a:p>
          </p:txBody>
        </p:sp>
        <p:sp>
          <p:nvSpPr>
            <p:cNvPr id="110" name="Cloud Callout 109"/>
            <p:cNvSpPr/>
            <p:nvPr/>
          </p:nvSpPr>
          <p:spPr>
            <a:xfrm>
              <a:off x="143597" y="4454459"/>
              <a:ext cx="1354243" cy="526370"/>
            </a:xfrm>
            <a:prstGeom prst="cloudCallout">
              <a:avLst>
                <a:gd name="adj1" fmla="val 46688"/>
                <a:gd name="adj2" fmla="val -75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38" dirty="0">
                  <a:solidFill>
                    <a:schemeClr val="tx2"/>
                  </a:solidFill>
                </a:rPr>
                <a:t>HIEs</a:t>
              </a:r>
            </a:p>
          </p:txBody>
        </p:sp>
        <p:sp>
          <p:nvSpPr>
            <p:cNvPr id="111" name="Cloud Callout 110"/>
            <p:cNvSpPr/>
            <p:nvPr/>
          </p:nvSpPr>
          <p:spPr>
            <a:xfrm>
              <a:off x="143597" y="5112399"/>
              <a:ext cx="1354243" cy="526370"/>
            </a:xfrm>
            <a:prstGeom prst="cloudCallout">
              <a:avLst>
                <a:gd name="adj1" fmla="val 46688"/>
                <a:gd name="adj2" fmla="val -75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38" dirty="0">
                  <a:solidFill>
                    <a:schemeClr val="tx2"/>
                  </a:solidFill>
                </a:rPr>
                <a:t>Payors</a:t>
              </a:r>
            </a:p>
          </p:txBody>
        </p:sp>
        <p:sp>
          <p:nvSpPr>
            <p:cNvPr id="112" name="Cloud Callout 111"/>
            <p:cNvSpPr/>
            <p:nvPr/>
          </p:nvSpPr>
          <p:spPr>
            <a:xfrm>
              <a:off x="143597" y="5714759"/>
              <a:ext cx="1354243" cy="552363"/>
            </a:xfrm>
            <a:prstGeom prst="cloudCallout">
              <a:avLst>
                <a:gd name="adj1" fmla="val 46688"/>
                <a:gd name="adj2" fmla="val -75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938" dirty="0">
                  <a:solidFill>
                    <a:schemeClr val="tx2"/>
                  </a:solidFill>
                </a:rPr>
                <a:t>Patient Reported</a:t>
              </a: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884861" y="1629333"/>
              <a:ext cx="855000" cy="351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dirty="0">
                  <a:solidFill>
                    <a:schemeClr val="tx2"/>
                  </a:solidFill>
                </a:rPr>
                <a:t>Online Web Forms for Data Entry or Data File Upload</a:t>
              </a:r>
            </a:p>
          </p:txBody>
        </p:sp>
        <p:cxnSp>
          <p:nvCxnSpPr>
            <p:cNvPr id="22" name="Straight Arrow Connector 21"/>
            <p:cNvCxnSpPr>
              <a:stCxn id="15" idx="4"/>
              <a:endCxn id="70" idx="1"/>
            </p:cNvCxnSpPr>
            <p:nvPr/>
          </p:nvCxnSpPr>
          <p:spPr>
            <a:xfrm flipV="1">
              <a:off x="1452987" y="3462946"/>
              <a:ext cx="420302" cy="2510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0" idx="4"/>
              <a:endCxn id="70" idx="2"/>
            </p:cNvCxnSpPr>
            <p:nvPr/>
          </p:nvCxnSpPr>
          <p:spPr>
            <a:xfrm flipV="1">
              <a:off x="1452987" y="3759458"/>
              <a:ext cx="1657449" cy="563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1" idx="4"/>
              <a:endCxn id="70" idx="2"/>
            </p:cNvCxnSpPr>
            <p:nvPr/>
          </p:nvCxnSpPr>
          <p:spPr>
            <a:xfrm flipV="1">
              <a:off x="1452987" y="3759458"/>
              <a:ext cx="1657449" cy="12212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4"/>
              <a:endCxn id="70" idx="2"/>
            </p:cNvCxnSpPr>
            <p:nvPr/>
          </p:nvCxnSpPr>
          <p:spPr>
            <a:xfrm flipV="1">
              <a:off x="1452987" y="3759458"/>
              <a:ext cx="1657449" cy="1817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04" idx="2"/>
              <a:endCxn id="119" idx="1"/>
            </p:cNvCxnSpPr>
            <p:nvPr/>
          </p:nvCxnSpPr>
          <p:spPr>
            <a:xfrm flipV="1">
              <a:off x="1107129" y="1805179"/>
              <a:ext cx="777732" cy="35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1241596" y="2637914"/>
              <a:ext cx="855000" cy="351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dirty="0">
                  <a:solidFill>
                    <a:schemeClr val="tx2"/>
                  </a:solidFill>
                </a:rPr>
                <a:t>Online Tools for</a:t>
              </a:r>
              <a:br>
                <a:rPr lang="en-US" sz="750" dirty="0">
                  <a:solidFill>
                    <a:schemeClr val="tx2"/>
                  </a:solidFill>
                </a:rPr>
              </a:br>
              <a:r>
                <a:rPr lang="en-US" sz="750" dirty="0">
                  <a:solidFill>
                    <a:schemeClr val="tx2"/>
                  </a:solidFill>
                </a:rPr>
                <a:t>Data File Upload</a:t>
              </a:r>
            </a:p>
          </p:txBody>
        </p:sp>
        <p:cxnSp>
          <p:nvCxnSpPr>
            <p:cNvPr id="135" name="Straight Arrow Connector 134"/>
            <p:cNvCxnSpPr>
              <a:stCxn id="119" idx="2"/>
            </p:cNvCxnSpPr>
            <p:nvPr/>
          </p:nvCxnSpPr>
          <p:spPr>
            <a:xfrm>
              <a:off x="2312361" y="1981024"/>
              <a:ext cx="0" cy="13014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79" idx="2"/>
            </p:cNvCxnSpPr>
            <p:nvPr/>
          </p:nvCxnSpPr>
          <p:spPr>
            <a:xfrm flipV="1">
              <a:off x="1099095" y="2822683"/>
              <a:ext cx="313843" cy="210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V="1">
              <a:off x="1873289" y="2812012"/>
              <a:ext cx="454457" cy="1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ight Arrow 69"/>
            <p:cNvSpPr/>
            <p:nvPr/>
          </p:nvSpPr>
          <p:spPr bwMode="auto">
            <a:xfrm>
              <a:off x="1873289" y="3166434"/>
              <a:ext cx="1533659" cy="593024"/>
            </a:xfrm>
            <a:prstGeom prst="rightArrow">
              <a:avLst/>
            </a:prstGeom>
            <a:solidFill>
              <a:srgbClr val="003366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788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rPr>
                <a:t>Feed Data Forward</a:t>
              </a:r>
            </a:p>
          </p:txBody>
        </p:sp>
        <p:sp>
          <p:nvSpPr>
            <p:cNvPr id="187" name="Cloud Callout 186"/>
            <p:cNvSpPr/>
            <p:nvPr/>
          </p:nvSpPr>
          <p:spPr>
            <a:xfrm>
              <a:off x="116523" y="6352681"/>
              <a:ext cx="1699658" cy="441469"/>
            </a:xfrm>
            <a:prstGeom prst="cloudCallout">
              <a:avLst>
                <a:gd name="adj1" fmla="val 46688"/>
                <a:gd name="adj2" fmla="val -7502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750" dirty="0">
                  <a:solidFill>
                    <a:schemeClr val="tx2"/>
                  </a:solidFill>
                </a:rPr>
                <a:t>State Registry, Others</a:t>
              </a:r>
            </a:p>
          </p:txBody>
        </p:sp>
        <p:cxnSp>
          <p:nvCxnSpPr>
            <p:cNvPr id="192" name="Straight Arrow Connector 191"/>
            <p:cNvCxnSpPr>
              <a:stCxn id="187" idx="4"/>
              <a:endCxn id="70" idx="2"/>
            </p:cNvCxnSpPr>
            <p:nvPr/>
          </p:nvCxnSpPr>
          <p:spPr>
            <a:xfrm flipV="1">
              <a:off x="1759888" y="3759458"/>
              <a:ext cx="1350548" cy="24827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25257" y="3077586"/>
            <a:ext cx="186110" cy="2093119"/>
            <a:chOff x="8776540" y="76200"/>
            <a:chExt cx="295831" cy="3365167"/>
          </a:xfrm>
        </p:grpSpPr>
        <p:pic>
          <p:nvPicPr>
            <p:cNvPr id="85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85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7" name="Picture 86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8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  <p:cxnSp>
        <p:nvCxnSpPr>
          <p:cNvPr id="113" name="Straight Arrow Connector 112"/>
          <p:cNvCxnSpPr>
            <a:endCxn id="15" idx="4"/>
          </p:cNvCxnSpPr>
          <p:nvPr/>
        </p:nvCxnSpPr>
        <p:spPr>
          <a:xfrm>
            <a:off x="1967321" y="3232075"/>
            <a:ext cx="265419" cy="410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EQuIPP – Basic Services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762000"/>
            <a:ext cx="78486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  <a:buClr>
                <a:srgbClr val="1F497D"/>
              </a:buClr>
              <a:buSzPct val="90000"/>
            </a:pPr>
            <a:endParaRPr lang="en-US" sz="2000" noProof="1" smtClean="0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  <a:p>
            <a:pPr algn="ctr">
              <a:spcBef>
                <a:spcPts val="2000"/>
              </a:spcBef>
              <a:buClr>
                <a:srgbClr val="1F497D"/>
              </a:buClr>
              <a:buSzPct val="90000"/>
            </a:pPr>
            <a:endParaRPr lang="en-US" sz="2000" noProof="1" smtClean="0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  <a:p>
            <a:pPr>
              <a:spcBef>
                <a:spcPts val="2000"/>
              </a:spcBef>
              <a:buClr>
                <a:srgbClr val="1F497D"/>
              </a:buClr>
              <a:buSzPct val="90000"/>
            </a:pPr>
            <a:endParaRPr lang="en-US" sz="2000" noProof="1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50018" y="762000"/>
            <a:ext cx="8843963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1313">
              <a:spcBef>
                <a:spcPct val="6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1313">
              <a:spcBef>
                <a:spcPct val="30000"/>
              </a:spcBef>
              <a:buClr>
                <a:schemeClr val="accent1"/>
              </a:buClr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accent1"/>
              </a:buClr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38"/>
              </a:spcBef>
              <a:buClr>
                <a:srgbClr val="000066"/>
              </a:buClr>
            </a:pPr>
            <a:r>
              <a:rPr lang="en-US" sz="2400" b="0" dirty="0">
                <a:solidFill>
                  <a:srgbClr val="000000"/>
                </a:solidFill>
                <a:cs typeface="Arial" panose="020B0604020202020204" pitchFamily="34" charset="0"/>
              </a:rPr>
              <a:t>Health </a:t>
            </a:r>
            <a:r>
              <a:rPr lang="en-US" sz="24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plans &amp; PBMs:</a:t>
            </a:r>
            <a:endParaRPr lang="en-US" sz="24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Access to performance dashboards that display their performance and relevant benchmarks on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quality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metrics across lines of business and across geographic regions</a:t>
            </a:r>
          </a:p>
          <a:p>
            <a:pPr lvl="1" eaLnBrk="1" hangingPunct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Visibility into the performance of their pharmacy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network</a:t>
            </a:r>
          </a:p>
          <a:p>
            <a:pPr lvl="1" eaLnBrk="1" hangingPunct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Neutral intermediary for performance-based contracts with pharmacies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rgbClr val="000000"/>
                </a:solidFill>
                <a:cs typeface="Arial" panose="020B0604020202020204" pitchFamily="34" charset="0"/>
              </a:rPr>
              <a:t>Insights Report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provided once each quarter </a:t>
            </a:r>
          </a:p>
          <a:p>
            <a:pPr lvl="2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analyzes performance patterns and identifies outliers</a:t>
            </a: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638"/>
              </a:spcBef>
              <a:buClr>
                <a:srgbClr val="000066"/>
              </a:buClr>
            </a:pPr>
            <a:endParaRPr lang="en-US" sz="10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638"/>
              </a:spcBef>
              <a:buClr>
                <a:srgbClr val="000066"/>
              </a:buClr>
            </a:pPr>
            <a:r>
              <a:rPr lang="en-US" sz="24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Pharmacies:</a:t>
            </a:r>
          </a:p>
          <a:p>
            <a:pPr lvl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rgbClr val="000000"/>
                </a:solidFill>
                <a:cs typeface="Arial" panose="020B0604020202020204" pitchFamily="34" charset="0"/>
              </a:rPr>
              <a:t>Access </a:t>
            </a:r>
            <a:r>
              <a:rPr lang="en-US" b="0" dirty="0">
                <a:solidFill>
                  <a:srgbClr val="000000"/>
                </a:solidFill>
                <a:cs typeface="Arial" panose="020B0604020202020204" pitchFamily="34" charset="0"/>
              </a:rPr>
              <a:t>to </a:t>
            </a:r>
            <a:r>
              <a:rPr lang="en-US" b="0" dirty="0" smtClean="0">
                <a:solidFill>
                  <a:srgbClr val="000000"/>
                </a:solidFill>
                <a:cs typeface="Arial" panose="020B0604020202020204" pitchFamily="34" charset="0"/>
              </a:rPr>
              <a:t>performance </a:t>
            </a:r>
            <a:r>
              <a:rPr lang="en-US" b="0" dirty="0">
                <a:solidFill>
                  <a:srgbClr val="000000"/>
                </a:solidFill>
                <a:cs typeface="Arial" panose="020B0604020202020204" pitchFamily="34" charset="0"/>
              </a:rPr>
              <a:t>dashboards that report their scores and relevant benchmarks across the same key quality measures</a:t>
            </a:r>
          </a:p>
          <a:p>
            <a:pPr lvl="1" eaLnBrk="1" hangingPunct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EQuIPP supports multi-tier views of a pharmacy organization</a:t>
            </a:r>
            <a:r>
              <a:rPr lang="ja-JP" altLang="en-US" dirty="0">
                <a:solidFill>
                  <a:srgbClr val="000000"/>
                </a:solidFill>
                <a:cs typeface="Arial" panose="020B0604020202020204" pitchFamily="34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s performance – from the individual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store, 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through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districts/regions</a:t>
            </a:r>
            <a:r>
              <a:rPr lang="en-US" altLang="ja-JP" dirty="0">
                <a:solidFill>
                  <a:srgbClr val="000000"/>
                </a:solidFill>
                <a:cs typeface="Arial" panose="020B0604020202020204" pitchFamily="34" charset="0"/>
              </a:rPr>
              <a:t>, to the corporate </a:t>
            </a: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rollup</a:t>
            </a:r>
          </a:p>
          <a:p>
            <a:pPr lvl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altLang="ja-JP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cs typeface="Arial" panose="020B0604020202020204" pitchFamily="34" charset="0"/>
              </a:rPr>
              <a:t>Insights Report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provided once each quarter </a:t>
            </a:r>
          </a:p>
          <a:p>
            <a:pPr lvl="2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analyzes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performance patterns and identifies competitive position</a:t>
            </a:r>
          </a:p>
          <a:p>
            <a:pPr lvl="1" eaLnBrk="1" hangingPunct="1">
              <a:spcBef>
                <a:spcPts val="638"/>
              </a:spcBef>
              <a:buClr>
                <a:srgbClr val="000066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07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5762" y="838200"/>
            <a:ext cx="8758238" cy="5146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1E41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b="1" noProof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Outliers are patients who represent improvement opportunities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Outliers can be identified from a standard EQuIPP data feed or based on supplemental file provided by clients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Include a brief documentation function to allow pharmacists to track outreach</a:t>
            </a:r>
          </a:p>
          <a:p>
            <a:pPr marL="108585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noProof="1" smtClean="0">
                <a:cs typeface="Times New Roman" panose="02020603050405020304" pitchFamily="18" charset="0"/>
              </a:rPr>
              <a:t>Outlier documentation can be provided to clients to help determine future interventions</a:t>
            </a:r>
            <a:endParaRPr lang="en-US" sz="1600" noProof="1" smtClean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3301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Patient Outlier Capability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6590"/>
            <a:ext cx="4782403" cy="194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78" y="2133600"/>
            <a:ext cx="4276725" cy="210694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9055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38200"/>
            <a:ext cx="9144000" cy="51466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1E41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b="1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Background</a:t>
            </a:r>
          </a:p>
          <a:p>
            <a:pPr marL="108585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Quality Rating System (QRS) has announced that the 3 PDC measures </a:t>
            </a:r>
            <a:r>
              <a:rPr lang="en-US" sz="1800" dirty="0" smtClean="0"/>
              <a:t>will </a:t>
            </a:r>
            <a:r>
              <a:rPr lang="en-US" sz="1800" dirty="0"/>
              <a:t>be part of the 2015 Beta Test </a:t>
            </a:r>
            <a:r>
              <a:rPr lang="en-US" sz="1800" dirty="0" smtClean="0"/>
              <a:t>Set </a:t>
            </a:r>
          </a:p>
          <a:p>
            <a:pPr marL="108585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Plans will directly submit PDC rates to CMS along with HEDIS rates, and all measure rates must pass NCQA audit parameters</a:t>
            </a:r>
          </a:p>
          <a:p>
            <a:pPr marL="108585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CMS will publicly report performance scores beginning </a:t>
            </a:r>
            <a:r>
              <a:rPr lang="en-US" sz="1800" dirty="0"/>
              <a:t>in the 2016 open enrollment period for the 2017 coverage </a:t>
            </a:r>
            <a:r>
              <a:rPr lang="en-US" sz="1800" dirty="0" smtClean="0"/>
              <a:t>year</a:t>
            </a:r>
            <a:endParaRPr lang="en-US" sz="1800" noProof="1"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2000" b="1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New Role for PQS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sz="1800" dirty="0"/>
              <a:t>PQS can perform the PDC calculations for your plan to optimize the likelihood that they will pass the NCQA audit</a:t>
            </a:r>
            <a:r>
              <a:rPr lang="en-US" sz="1400" dirty="0"/>
              <a:t>  </a:t>
            </a:r>
          </a:p>
          <a:p>
            <a:pPr marL="1428750" lvl="2"/>
            <a:r>
              <a:rPr lang="en-US" sz="1600" dirty="0"/>
              <a:t>PQA “software certification” processes for vendors is in </a:t>
            </a:r>
            <a:r>
              <a:rPr lang="en-US" sz="1600" dirty="0" smtClean="0"/>
              <a:t>development</a:t>
            </a:r>
          </a:p>
          <a:p>
            <a:pPr marL="1028700" lvl="1">
              <a:buFont typeface="Wingdings" panose="05000000000000000000" pitchFamily="2" charset="2"/>
              <a:buChar char="§"/>
            </a:pPr>
            <a:r>
              <a:rPr lang="en-US" sz="1800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PQS will distribute PDC measure performance to pharmacies in EQuIPP</a:t>
            </a:r>
            <a:r>
              <a:rPr lang="en-US" sz="1800" dirty="0"/>
              <a:t> ™</a:t>
            </a:r>
            <a:r>
              <a:rPr lang="en-US" sz="1800" noProof="1" smtClean="0">
                <a:solidFill>
                  <a:schemeClr val="tx1"/>
                </a:solidFill>
                <a:cs typeface="Times New Roman" panose="02020603050405020304" pitchFamily="18" charset="0"/>
              </a:rPr>
              <a:t> network </a:t>
            </a:r>
          </a:p>
          <a:p>
            <a:pPr marL="108585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noProof="1" smtClean="0">
                <a:cs typeface="Times New Roman" panose="02020603050405020304" pitchFamily="18" charset="0"/>
              </a:rPr>
              <a:t>Marketplace/Exchange plans should start on 2014 on performance improvement; 2014-2015 claims data will drive the scores made public in 2016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97834"/>
            <a:ext cx="91440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E4164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Marketplace/Exchange Plan Support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Don Berwick, MD</a:t>
            </a:r>
            <a:br>
              <a:rPr lang="en-US" dirty="0" smtClean="0"/>
            </a:br>
            <a:r>
              <a:rPr lang="en-US" dirty="0" smtClean="0"/>
              <a:t>Founder Institute for Healthcare Improvement</a:t>
            </a:r>
            <a:endParaRPr lang="en-US" dirty="0"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2209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/>
              <a:t>“ I am not interested in Measurement Per se, I am obsessed with improvement and the role that measurement has in that process “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271713" y="449580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/>
            </a:r>
            <a:br>
              <a:rPr lang="en-US" altLang="en-US" sz="1800">
                <a:latin typeface="Arial" panose="020B0604020202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33800"/>
            <a:ext cx="4286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" descr="cecity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172200"/>
            <a:ext cx="1504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719" y="699774"/>
            <a:ext cx="5915025" cy="5233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250" b="1" dirty="0" smtClean="0"/>
              <a:t>Measure</a:t>
            </a:r>
            <a:r>
              <a:rPr lang="en-US" sz="2400" b="1" dirty="0" smtClean="0"/>
              <a:t> Selection: Standardized Definitions based on ACIP Guidelines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421940" y="4443844"/>
            <a:ext cx="139583" cy="1569839"/>
            <a:chOff x="8776540" y="76200"/>
            <a:chExt cx="295831" cy="3365167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312118" y="1803083"/>
          <a:ext cx="6519764" cy="4039454"/>
        </p:xfrm>
        <a:graphic>
          <a:graphicData uri="http://schemas.openxmlformats.org/drawingml/2006/table">
            <a:tbl>
              <a:tblPr/>
              <a:tblGrid>
                <a:gridCol w="1351406"/>
                <a:gridCol w="1722786"/>
                <a:gridCol w="1722786"/>
                <a:gridCol w="1722786"/>
              </a:tblGrid>
              <a:tr h="200943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 Title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Denominator 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Numerator Description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</a:tr>
              <a:tr h="142727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</a:tr>
              <a:tr h="834796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Influenza Vaccination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patients aged 6 months or older seen during a visit between October 1 and March 31 who received an influenza vaccination OR who reported previous receipt of an influenza vaccination.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aged 6 months or older seen for a visit between October 1 and March 31 with a valid patient encounter code.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who received an influenza vaccination OR reported previous receipt of an influenza vaccination.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419553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Pneumonia Vaccination Status for Older Adults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patients aged 65 or older who ever received a pneumococcal vaccination.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aged 65 or older with a valid patient encounter code.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who have ever received a pneumococcal vaccination.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</a:tr>
              <a:tr h="1111624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Risk Pneumococcal Vaccination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percentage of patients aged 19 through 64 with a high risk condition, who either received a pneumococcal vaccination (reported separately) OR had a contraindication to pneumococcal vaccination (reported separately).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 aged 19 through 64 with a high risk condition (e.g., diabetes, heart failure, COPD, end-stage kidney disease, nephritic syndrome, chronic kidney disease, chronic dialysis, asplenia, malignancy, solid organ transplant, on immunosuppressive medications, HIV) and a valid patient encounter code.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 Patients who received a pneumococcal vaccination OR 2. Patients who have a contraindication to pneumococcal vaccination.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  <a:tr h="557969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Herpes Zoster (Shingles) Vaccination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patients aged 60 or older who received a herpes zoster vaccination OR who reported previous receipt of a herpes zoster vaccination.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aged 60 or older with a valid patient encounter code.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who received a herpes zoster vaccination OR who reported previous receipt of herpes zoster vaccination.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</a:tr>
              <a:tr h="771842"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Tdap (Tetanus, Diphtheria, Acellular Pertussis) Vaccination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Percentage of patients aged 19 or older who received a primary vaccine series of tetanus/diphtheria/acellular pertussis (tdap) vaccine OR who reported previous receipt of Tdap vaccination.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aged 19 or older with a valid patient encounter code.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Patients who received </a:t>
                      </a:r>
                      <a:r>
                        <a:rPr lang="en-US" sz="7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Tdap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vaccination OR who reported previous receipt of </a:t>
                      </a:r>
                      <a:r>
                        <a:rPr lang="en-US" sz="7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Tdap</a:t>
                      </a:r>
                      <a:r>
                        <a:rPr lang="en-US" sz="7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vaccination.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86" marR="3486" marT="348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b="1" i="1" dirty="0"/>
              <a:t/>
            </a:r>
            <a:br>
              <a:rPr lang="en-US" sz="2475" b="1" i="1" dirty="0"/>
            </a:br>
            <a:r>
              <a:rPr lang="en-US" sz="2475" b="1" i="1" kern="0" dirty="0"/>
              <a:t>Measure Requirements</a:t>
            </a:r>
            <a:endParaRPr lang="en-US" sz="2475" b="1" i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Influenza Vaccination</a:t>
            </a:r>
          </a:p>
          <a:p>
            <a:pPr lvl="1"/>
            <a:r>
              <a:rPr lang="en-US" dirty="0" smtClean="0"/>
              <a:t>Pneumonia Vaccination for Older Adults</a:t>
            </a:r>
          </a:p>
          <a:p>
            <a:pPr lvl="1"/>
            <a:r>
              <a:rPr lang="en-US" dirty="0" smtClean="0"/>
              <a:t>Pneumonia Vaccination for High Risk Individuals</a:t>
            </a:r>
          </a:p>
          <a:p>
            <a:endParaRPr lang="en-US" dirty="0"/>
          </a:p>
          <a:p>
            <a:r>
              <a:rPr lang="en-US" dirty="0" smtClean="0"/>
              <a:t>Optional </a:t>
            </a:r>
          </a:p>
          <a:p>
            <a:pPr lvl="1"/>
            <a:r>
              <a:rPr lang="en-US" dirty="0" smtClean="0"/>
              <a:t>Herpes Zoster (Shingles Vaccination)</a:t>
            </a:r>
          </a:p>
          <a:p>
            <a:pPr lvl="1"/>
            <a:r>
              <a:rPr lang="en-US" dirty="0" smtClean="0"/>
              <a:t>Tetanus, Diphtheria, </a:t>
            </a:r>
            <a:r>
              <a:rPr lang="en-US" dirty="0" err="1" smtClean="0"/>
              <a:t>Acellular</a:t>
            </a:r>
            <a:r>
              <a:rPr lang="en-US" dirty="0" smtClean="0"/>
              <a:t>, </a:t>
            </a:r>
            <a:r>
              <a:rPr lang="en-US" dirty="0" err="1" smtClean="0"/>
              <a:t>Pertusis</a:t>
            </a:r>
            <a:r>
              <a:rPr lang="en-US" dirty="0" smtClean="0"/>
              <a:t> (</a:t>
            </a:r>
            <a:r>
              <a:rPr lang="en-US" dirty="0" err="1" smtClean="0"/>
              <a:t>tdap</a:t>
            </a:r>
            <a:r>
              <a:rPr lang="en-US" dirty="0" smtClean="0"/>
              <a:t>) vaccination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0A34-CD98-44E9-AF80-DF19958A0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6187" y="4411908"/>
            <a:ext cx="139583" cy="1569839"/>
            <a:chOff x="8776540" y="76200"/>
            <a:chExt cx="295831" cy="3365167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6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b="1" i="1" dirty="0"/>
              <a:t/>
            </a:r>
            <a:br>
              <a:rPr lang="en-US" sz="2475" b="1" i="1" dirty="0"/>
            </a:br>
            <a:r>
              <a:rPr lang="en-US" sz="2475" b="1" i="1" kern="0" dirty="0"/>
              <a:t>Data Methods/Sources</a:t>
            </a:r>
            <a:endParaRPr lang="en-US" sz="2475" b="1" i="1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data feeds </a:t>
            </a:r>
          </a:p>
          <a:p>
            <a:pPr lvl="1"/>
            <a:r>
              <a:rPr lang="en-US" dirty="0" smtClean="0"/>
              <a:t>Louisiana</a:t>
            </a:r>
          </a:p>
          <a:p>
            <a:pPr lvl="2"/>
            <a:r>
              <a:rPr lang="en-US" dirty="0" smtClean="0"/>
              <a:t>LSU/HCSD</a:t>
            </a:r>
          </a:p>
          <a:p>
            <a:pPr lvl="1"/>
            <a:r>
              <a:rPr lang="en-US" dirty="0" smtClean="0"/>
              <a:t>UAMS (EHR/Epic)</a:t>
            </a:r>
          </a:p>
          <a:p>
            <a:pPr lvl="1"/>
            <a:r>
              <a:rPr lang="en-US" dirty="0" smtClean="0"/>
              <a:t>Arkansas Department of Health Immunization Registry (supplemental data)</a:t>
            </a:r>
          </a:p>
          <a:p>
            <a:pPr lvl="1"/>
            <a:r>
              <a:rPr lang="en-US" dirty="0" smtClean="0"/>
              <a:t>UAMS Aging Institute: 3 Geriatric clinics</a:t>
            </a:r>
          </a:p>
          <a:p>
            <a:r>
              <a:rPr lang="en-US" dirty="0" smtClean="0"/>
              <a:t>Manual Chart Forms/Upload</a:t>
            </a:r>
          </a:p>
          <a:p>
            <a:pPr lvl="1"/>
            <a:r>
              <a:rPr lang="en-US" dirty="0" smtClean="0"/>
              <a:t>Individual/Group practices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0A34-CD98-44E9-AF80-DF19958A0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7963" y="4841808"/>
            <a:ext cx="139583" cy="1569839"/>
            <a:chOff x="8776540" y="76200"/>
            <a:chExt cx="295831" cy="3365167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b="1" i="1" dirty="0"/>
              <a:t/>
            </a:r>
            <a:br>
              <a:rPr lang="en-US" sz="2475" b="1" i="1" dirty="0"/>
            </a:br>
            <a:r>
              <a:rPr lang="en-US" sz="2475" b="1" i="1" dirty="0"/>
              <a:t>Sampling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Manual/upload input</a:t>
            </a:r>
          </a:p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Minimum 25 randomly selected patient records for each review periods</a:t>
            </a:r>
          </a:p>
          <a:p>
            <a:pPr marL="342900" lvl="1" indent="0">
              <a:buNone/>
            </a:pP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Electronic Data Feed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100% </a:t>
            </a:r>
            <a:r>
              <a:rPr lang="en-US" dirty="0" smtClean="0"/>
              <a:t>eligible patient </a:t>
            </a:r>
            <a:r>
              <a:rPr lang="en-US" dirty="0"/>
              <a:t>population </a:t>
            </a:r>
          </a:p>
          <a:p>
            <a:r>
              <a:rPr lang="en-US" dirty="0"/>
              <a:t>Frequency of data feed to be determined by source – monthly recommended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0A34-CD98-44E9-AF80-DF19958A0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0258" y="4786512"/>
            <a:ext cx="139583" cy="1569839"/>
            <a:chOff x="8776540" y="76200"/>
            <a:chExt cx="295831" cy="3365167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4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b="1" i="1" dirty="0"/>
              <a:t/>
            </a:r>
            <a:br>
              <a:rPr lang="en-US" sz="2475" b="1" i="1" dirty="0"/>
            </a:br>
            <a:r>
              <a:rPr lang="en-US" sz="2475" b="1" i="1" dirty="0"/>
              <a:t>Review Periods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July 2014 – June 2015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Follow-up (post intervention)</a:t>
            </a:r>
          </a:p>
          <a:p>
            <a:pPr lvl="1"/>
            <a:r>
              <a:rPr lang="en-US" dirty="0" smtClean="0"/>
              <a:t>July 2015 – June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00A34-CD98-44E9-AF80-DF19958A0A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1925" y="4627224"/>
            <a:ext cx="139583" cy="1569839"/>
            <a:chOff x="8776540" y="76200"/>
            <a:chExt cx="295831" cy="3365167"/>
          </a:xfrm>
        </p:grpSpPr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6980" y="76200"/>
              <a:ext cx="23495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661208" y="1254476"/>
              <a:ext cx="526493" cy="278267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57923" y="2164813"/>
              <a:ext cx="769412" cy="162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632868" y="3001864"/>
              <a:ext cx="583175" cy="295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1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On-screen Show (4:3)</PresentationFormat>
  <Paragraphs>403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The Elephant in the Room:  Data</vt:lpstr>
      <vt:lpstr>PowerPoint Presentation</vt:lpstr>
      <vt:lpstr>Don Berwick, MD Founder Institute for Healthcare Improvement</vt:lpstr>
      <vt:lpstr> Measure Selection: Standardized Definitions based on ACIP Guidelines</vt:lpstr>
      <vt:lpstr> Measure Requirements</vt:lpstr>
      <vt:lpstr> Data Methods/Sources</vt:lpstr>
      <vt:lpstr> Sampling</vt:lpstr>
      <vt:lpstr> Review Periods</vt:lpstr>
      <vt:lpstr> Benchmarks/Peer Comparators</vt:lpstr>
      <vt:lpstr>Medconcert: Multitenant, cloud-based platform for continuous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Improve?</vt:lpstr>
      <vt:lpstr>PowerPoint Presentation</vt:lpstr>
      <vt:lpstr>PowerPoint Presentation</vt:lpstr>
      <vt:lpstr>PowerPoint Presentation</vt:lpstr>
      <vt:lpstr>Performance Monitor – Organizations</vt:lpstr>
      <vt:lpstr>PowerPoint Presentation</vt:lpstr>
      <vt:lpstr>Next Steps </vt:lpstr>
      <vt:lpstr>Partnering for Quality</vt:lpstr>
      <vt:lpstr>EQuIPP                      Performance Measurement and Assessment for                                        Pharmacy &amp; Health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Gehring</dc:creator>
  <cp:lastModifiedBy>RebeccaG</cp:lastModifiedBy>
  <cp:revision>1</cp:revision>
  <dcterms:modified xsi:type="dcterms:W3CDTF">2015-06-23T14:52:17Z</dcterms:modified>
</cp:coreProperties>
</file>