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528E4-82DC-427B-A7CB-07D035370B01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4E0C1-BDBA-4DE8-AE09-728A7E60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47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1413B-8447-469B-AADE-68B66C8EDC2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D2EFF-9BBB-4AE0-B36A-04DCB63C5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98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5F49284-5189-4698-8795-F301FD41AFF9}" type="slidenum">
              <a:rPr lang="en-US" smtClean="0">
                <a:solidFill>
                  <a:srgbClr val="000000"/>
                </a:solidFill>
                <a:latin typeface="Garamond" pitchFamily="18" charset="0"/>
              </a:rPr>
              <a:pPr/>
              <a:t>2</a:t>
            </a:fld>
            <a:endParaRPr lang="en-US" smtClean="0">
              <a:solidFill>
                <a:srgbClr val="0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824D979-77BE-4959-BD4F-7EDFC3A0741F}" type="slidenum">
              <a:rPr lang="en-US" smtClean="0">
                <a:solidFill>
                  <a:srgbClr val="000000"/>
                </a:solidFill>
                <a:latin typeface="Garamond" pitchFamily="18" charset="0"/>
              </a:rPr>
              <a:pPr/>
              <a:t>18</a:t>
            </a:fld>
            <a:endParaRPr lang="en-US" smtClean="0">
              <a:solidFill>
                <a:srgbClr val="0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B5895224-4CA1-41B6-8033-57C19D5A90CF}" type="slidenum">
              <a:rPr lang="en-US" smtClean="0">
                <a:solidFill>
                  <a:srgbClr val="000000"/>
                </a:solidFill>
                <a:latin typeface="Garamond" pitchFamily="18" charset="0"/>
              </a:rPr>
              <a:pPr/>
              <a:t>19</a:t>
            </a:fld>
            <a:endParaRPr lang="en-US" smtClean="0">
              <a:solidFill>
                <a:srgbClr val="0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6B4CD9A-AE86-4861-8A55-475BCB888ED6}" type="slidenum">
              <a:rPr lang="en-US" smtClean="0">
                <a:solidFill>
                  <a:srgbClr val="000000"/>
                </a:solidFill>
                <a:latin typeface="Garamond" pitchFamily="18" charset="0"/>
              </a:rPr>
              <a:pPr/>
              <a:t>20</a:t>
            </a:fld>
            <a:endParaRPr lang="en-US" smtClean="0">
              <a:solidFill>
                <a:srgbClr val="0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5E91579-2B9A-486E-817F-6ED4AF5F400A}" type="slidenum">
              <a:rPr lang="en-US" smtClean="0">
                <a:solidFill>
                  <a:srgbClr val="000000"/>
                </a:solidFill>
                <a:latin typeface="Garamond" pitchFamily="18" charset="0"/>
              </a:rPr>
              <a:pPr/>
              <a:t>21</a:t>
            </a:fld>
            <a:endParaRPr lang="en-US" smtClean="0">
              <a:solidFill>
                <a:srgbClr val="0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6E4D85A-B508-473C-9FBC-B6B9269E1D07}" type="slidenum">
              <a:rPr lang="en-US" smtClean="0">
                <a:solidFill>
                  <a:srgbClr val="000000"/>
                </a:solidFill>
                <a:latin typeface="Garamond" pitchFamily="18" charset="0"/>
              </a:rPr>
              <a:pPr/>
              <a:t>9</a:t>
            </a:fld>
            <a:endParaRPr lang="en-US" smtClean="0">
              <a:solidFill>
                <a:srgbClr val="0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D2EFF-9BBB-4AE0-B36A-04DCB63C5D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60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ADAA6-0611-44F5-ABAB-D4437A95815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31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EF7701A-FA4A-43D0-BEA4-3CE480BEF92C}" type="slidenum">
              <a:rPr lang="en-US" smtClean="0">
                <a:solidFill>
                  <a:srgbClr val="000000"/>
                </a:solidFill>
                <a:latin typeface="Garamond" pitchFamily="18" charset="0"/>
              </a:rPr>
              <a:pPr/>
              <a:t>13</a:t>
            </a:fld>
            <a:endParaRPr lang="en-US" smtClean="0">
              <a:solidFill>
                <a:srgbClr val="0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862A60D-F756-4FE0-8FF0-5FDD2B20FB5F}" type="slidenum">
              <a:rPr lang="en-US" smtClean="0">
                <a:solidFill>
                  <a:srgbClr val="000000"/>
                </a:solidFill>
                <a:latin typeface="Garamond" pitchFamily="18" charset="0"/>
              </a:rPr>
              <a:pPr/>
              <a:t>14</a:t>
            </a:fld>
            <a:endParaRPr lang="en-US" smtClean="0">
              <a:solidFill>
                <a:srgbClr val="0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22AA48F-94A8-4CAD-BCBC-4DA5A46768C4}" type="slidenum">
              <a:rPr lang="en-US" smtClean="0">
                <a:solidFill>
                  <a:srgbClr val="000000"/>
                </a:solidFill>
                <a:latin typeface="Garamond" pitchFamily="18" charset="0"/>
              </a:rPr>
              <a:pPr/>
              <a:t>15</a:t>
            </a:fld>
            <a:endParaRPr lang="en-US" smtClean="0">
              <a:solidFill>
                <a:srgbClr val="0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0460659-E8AC-4953-9F1F-BA7D87476E7F}" type="slidenum">
              <a:rPr lang="en-US" smtClean="0">
                <a:solidFill>
                  <a:srgbClr val="000000"/>
                </a:solidFill>
                <a:latin typeface="Garamond" pitchFamily="18" charset="0"/>
              </a:rPr>
              <a:pPr/>
              <a:t>16</a:t>
            </a:fld>
            <a:endParaRPr lang="en-US" smtClean="0">
              <a:solidFill>
                <a:srgbClr val="0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58ABE65-9344-45ED-9DA7-070FB8FD678D}" type="slidenum">
              <a:rPr lang="en-US" smtClean="0">
                <a:solidFill>
                  <a:srgbClr val="000000"/>
                </a:solidFill>
                <a:latin typeface="Garamond" pitchFamily="18" charset="0"/>
              </a:rPr>
              <a:pPr/>
              <a:t>17</a:t>
            </a:fld>
            <a:endParaRPr lang="en-US" smtClean="0">
              <a:solidFill>
                <a:srgbClr val="0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2DC-953D-4496-A837-5756F27C23A0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46B-0E73-416C-9F3C-82724368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0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2DC-953D-4496-A837-5756F27C23A0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46B-0E73-416C-9F3C-82724368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1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2DC-953D-4496-A837-5756F27C23A0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46B-0E73-416C-9F3C-82724368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6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2DC-953D-4496-A837-5756F27C23A0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46B-0E73-416C-9F3C-82724368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0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2DC-953D-4496-A837-5756F27C23A0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46B-0E73-416C-9F3C-82724368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2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2DC-953D-4496-A837-5756F27C23A0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46B-0E73-416C-9F3C-82724368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4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2DC-953D-4496-A837-5756F27C23A0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46B-0E73-416C-9F3C-82724368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0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2DC-953D-4496-A837-5756F27C23A0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46B-0E73-416C-9F3C-82724368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4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2DC-953D-4496-A837-5756F27C23A0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46B-0E73-416C-9F3C-82724368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2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2DC-953D-4496-A837-5756F27C23A0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46B-0E73-416C-9F3C-82724368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7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2DC-953D-4496-A837-5756F27C23A0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A46B-0E73-416C-9F3C-82724368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8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102DC-953D-4496-A837-5756F27C23A0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AA46B-0E73-416C-9F3C-82724368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545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685800"/>
            <a:ext cx="84582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 IMMUNIZATION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Unexploited Opportunity for Prevention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4343400"/>
            <a:ext cx="8077200" cy="1981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400" dirty="0" smtClean="0">
                <a:effectLst/>
              </a:rPr>
              <a:t>William Schaffner, MD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dirty="0" smtClean="0">
                <a:effectLst/>
              </a:rPr>
              <a:t>Professor of Preventive Medicine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dirty="0" smtClean="0">
                <a:effectLst/>
              </a:rPr>
              <a:t>Department of Health Policy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dirty="0" smtClean="0">
                <a:effectLst/>
              </a:rPr>
              <a:t>Professor of Medicine (Infectious Diseases)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dirty="0" smtClean="0">
                <a:effectLst/>
              </a:rPr>
              <a:t>Vanderbilt University School of Medicine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dirty="0" smtClean="0">
                <a:effectLst/>
              </a:rPr>
              <a:t>Nashville, TN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sz="2400" dirty="0" smtClean="0">
              <a:effectLst/>
            </a:endParaRPr>
          </a:p>
          <a:p>
            <a:pPr eaLnBrk="1" hangingPunct="1"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151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Immunization Contrasts - 1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365760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800" u="sng" dirty="0" smtClean="0"/>
              <a:t>Pediatric</a:t>
            </a:r>
          </a:p>
          <a:p>
            <a:r>
              <a:rPr lang="en-US" sz="2800" dirty="0" smtClean="0"/>
              <a:t>Diseases distinctive</a:t>
            </a:r>
          </a:p>
          <a:p>
            <a:r>
              <a:rPr lang="en-US" sz="2800" dirty="0" smtClean="0"/>
              <a:t>Fabulous vaccines</a:t>
            </a:r>
          </a:p>
          <a:p>
            <a:r>
              <a:rPr lang="en-US" sz="2800" dirty="0" smtClean="0"/>
              <a:t>Interrupt transmission</a:t>
            </a:r>
          </a:p>
          <a:p>
            <a:r>
              <a:rPr lang="en-US" sz="2800" dirty="0" smtClean="0"/>
              <a:t>Eliminate disease</a:t>
            </a:r>
          </a:p>
          <a:p>
            <a:r>
              <a:rPr lang="en-US" sz="2800" dirty="0" smtClean="0"/>
              <a:t>Universal coverage</a:t>
            </a:r>
          </a:p>
          <a:p>
            <a:r>
              <a:rPr lang="en-US" sz="2800" dirty="0" smtClean="0"/>
              <a:t>Active programs: find everyone</a:t>
            </a:r>
          </a:p>
          <a:p>
            <a:r>
              <a:rPr lang="en-US" sz="2800" dirty="0" smtClean="0"/>
              <a:t>National/global vision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1905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495800" y="1600200"/>
            <a:ext cx="411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600" u="sng" dirty="0" smtClean="0">
                <a:effectLst/>
              </a:rPr>
              <a:t>Adult</a:t>
            </a:r>
          </a:p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effectLst/>
              </a:rPr>
              <a:t>Diseases not as distinctive</a:t>
            </a:r>
          </a:p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effectLst/>
              </a:rPr>
              <a:t>Good vaccines</a:t>
            </a:r>
          </a:p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effectLst/>
              </a:rPr>
              <a:t>Personal protection</a:t>
            </a:r>
          </a:p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effectLst/>
              </a:rPr>
              <a:t>Reduce risk</a:t>
            </a:r>
          </a:p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effectLst/>
              </a:rPr>
              <a:t>Targeted populations</a:t>
            </a:r>
          </a:p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effectLst/>
              </a:rPr>
              <a:t>Passive: try to immunize those presenting for care</a:t>
            </a:r>
          </a:p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effectLst/>
              </a:rPr>
              <a:t>Focus on practice </a:t>
            </a:r>
            <a:endParaRPr lang="en-US" sz="2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151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Immunization Contrasts - 2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Pediatric</a:t>
            </a:r>
          </a:p>
          <a:p>
            <a:r>
              <a:rPr lang="en-US" dirty="0" smtClean="0"/>
              <a:t>Create hurdles: “no shots, no school</a:t>
            </a:r>
          </a:p>
          <a:p>
            <a:r>
              <a:rPr lang="en-US" dirty="0" smtClean="0"/>
              <a:t>Recommendations clearly communicated </a:t>
            </a:r>
          </a:p>
          <a:p>
            <a:r>
              <a:rPr lang="en-US" dirty="0" smtClean="0"/>
              <a:t>Funding rather secure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5029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Adult</a:t>
            </a:r>
          </a:p>
          <a:p>
            <a:r>
              <a:rPr lang="en-US" dirty="0" smtClean="0"/>
              <a:t>Averse to hurdles</a:t>
            </a:r>
          </a:p>
          <a:p>
            <a:endParaRPr lang="en-US" dirty="0" smtClean="0"/>
          </a:p>
          <a:p>
            <a:r>
              <a:rPr lang="en-US" dirty="0" smtClean="0"/>
              <a:t>Recommendations inadequately communicated</a:t>
            </a:r>
          </a:p>
          <a:p>
            <a:r>
              <a:rPr lang="en-US" dirty="0" smtClean="0"/>
              <a:t>Funding less certain</a:t>
            </a:r>
          </a:p>
        </p:txBody>
      </p:sp>
    </p:spTree>
    <p:extLst>
      <p:ext uri="{BB962C8B-B14F-4D97-AF65-F5344CB8AC3E}">
        <p14:creationId xmlns:p14="http://schemas.microsoft.com/office/powerpoint/2010/main" val="268292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CORE ADULT VACCINES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INFLUENZA</a:t>
            </a:r>
          </a:p>
          <a:p>
            <a:pPr marL="0" indent="0" algn="ctr">
              <a:buNone/>
            </a:pPr>
            <a:r>
              <a:rPr lang="en-US" dirty="0" smtClean="0"/>
              <a:t>PNEUMOCOCCAL</a:t>
            </a:r>
          </a:p>
          <a:p>
            <a:pPr marL="0" indent="0" algn="ctr">
              <a:buNone/>
            </a:pPr>
            <a:r>
              <a:rPr lang="en-US" dirty="0" smtClean="0"/>
              <a:t>TDAP/TD</a:t>
            </a:r>
          </a:p>
          <a:p>
            <a:pPr marL="0" indent="0" algn="ctr">
              <a:buNone/>
            </a:pPr>
            <a:r>
              <a:rPr lang="en-US" dirty="0" smtClean="0"/>
              <a:t>ZOSTER</a:t>
            </a:r>
          </a:p>
          <a:p>
            <a:pPr marL="0" indent="0" algn="ctr">
              <a:buNone/>
            </a:pPr>
            <a:r>
              <a:rPr lang="en-US" dirty="0" smtClean="0"/>
              <a:t>HEPATITIS B</a:t>
            </a:r>
          </a:p>
          <a:p>
            <a:pPr marL="0" indent="0" algn="ctr">
              <a:buNone/>
            </a:pPr>
            <a:r>
              <a:rPr lang="en-US" dirty="0" smtClean="0"/>
              <a:t>HPV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5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Burden of Vaccine-Preventable Diseases – 1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1600" smtClean="0">
              <a:effectLst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2800" smtClean="0">
              <a:effectLst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669105"/>
              </p:ext>
            </p:extLst>
          </p:nvPr>
        </p:nvGraphicFramePr>
        <p:xfrm>
          <a:off x="755060" y="1641765"/>
          <a:ext cx="7696200" cy="4338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8154"/>
                <a:gridCol w="5048046"/>
              </a:tblGrid>
              <a:tr h="551295"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1" marR="914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United States/Annual Rates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anchor="ctr"/>
                </a:tc>
              </a:tr>
              <a:tr h="972705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INFLUENZA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anchor="ctr"/>
                </a:tc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200,000 hospitalizations</a:t>
                      </a:r>
                    </a:p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36,000</a:t>
                      </a:r>
                      <a:r>
                        <a:rPr lang="en-US" sz="2200" baseline="0" dirty="0" smtClean="0">
                          <a:latin typeface="Arial" pitchFamily="34" charset="0"/>
                          <a:cs typeface="Arial" pitchFamily="34" charset="0"/>
                        </a:rPr>
                        <a:t> deaths (&gt;85% elderly)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anchor="ctr"/>
                </a:tc>
              </a:tr>
              <a:tr h="1558635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INVASIVE PNEUMOCOCCAL DISEASE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anchor="ctr"/>
                </a:tc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44,000 cases</a:t>
                      </a:r>
                    </a:p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4500 deaths</a:t>
                      </a:r>
                    </a:p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Higher rates in elderly, AA, persons with comorbidities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anchor="ctr"/>
                </a:tc>
              </a:tr>
              <a:tr h="125609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HEPATITIS B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anchor="ctr"/>
                </a:tc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51,000 infections (&gt;95%</a:t>
                      </a:r>
                      <a:r>
                        <a:rPr lang="en-US" sz="2200" baseline="0" dirty="0" smtClean="0">
                          <a:latin typeface="Arial" pitchFamily="34" charset="0"/>
                          <a:cs typeface="Arial" pitchFamily="34" charset="0"/>
                        </a:rPr>
                        <a:t> adults)</a:t>
                      </a:r>
                    </a:p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latin typeface="Arial" pitchFamily="34" charset="0"/>
                          <a:cs typeface="Arial" pitchFamily="34" charset="0"/>
                        </a:rPr>
                        <a:t>2000-3000 deaths</a:t>
                      </a:r>
                    </a:p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latin typeface="Arial" pitchFamily="34" charset="0"/>
                          <a:cs typeface="Arial" pitchFamily="34" charset="0"/>
                        </a:rPr>
                        <a:t>1.25 (m) chronic HBV infection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anchor="ctr"/>
                </a:tc>
              </a:tr>
            </a:tbl>
          </a:graphicData>
        </a:graphic>
      </p:graphicFrame>
      <p:sp>
        <p:nvSpPr>
          <p:cNvPr id="61461" name="Rectangle 4"/>
          <p:cNvSpPr>
            <a:spLocks noChangeArrowheads="1"/>
          </p:cNvSpPr>
          <p:nvPr/>
        </p:nvSpPr>
        <p:spPr bwMode="auto">
          <a:xfrm>
            <a:off x="304800" y="6477000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solidFill>
                  <a:srgbClr val="FFFFFF"/>
                </a:solidFill>
              </a:rPr>
              <a:t>Centers for Disease Control and Prevention. http://www.cdc.gov/.</a:t>
            </a:r>
          </a:p>
        </p:txBody>
      </p:sp>
      <p:sp>
        <p:nvSpPr>
          <p:cNvPr id="61462" name="Rectangle 4"/>
          <p:cNvSpPr>
            <a:spLocks noChangeArrowheads="1"/>
          </p:cNvSpPr>
          <p:nvPr/>
        </p:nvSpPr>
        <p:spPr bwMode="auto">
          <a:xfrm>
            <a:off x="304800" y="6172200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400" dirty="0" smtClean="0">
                <a:solidFill>
                  <a:srgbClr val="FFFFFF"/>
                </a:solidFill>
              </a:rPr>
              <a:t>AA, African </a:t>
            </a:r>
            <a:r>
              <a:rPr lang="en-US" sz="1400" dirty="0">
                <a:solidFill>
                  <a:srgbClr val="FFFFFF"/>
                </a:solidFill>
              </a:rPr>
              <a:t>American; </a:t>
            </a:r>
            <a:r>
              <a:rPr lang="en-US" sz="1400" dirty="0" smtClean="0">
                <a:solidFill>
                  <a:srgbClr val="FFFFFF"/>
                </a:solidFill>
              </a:rPr>
              <a:t>HBV, hepatitis </a:t>
            </a:r>
            <a:r>
              <a:rPr lang="en-US" sz="1400" dirty="0">
                <a:solidFill>
                  <a:srgbClr val="FFFFFF"/>
                </a:solidFill>
              </a:rPr>
              <a:t>B </a:t>
            </a:r>
            <a:r>
              <a:rPr lang="en-US" sz="1400" dirty="0" smtClean="0">
                <a:solidFill>
                  <a:srgbClr val="FFFFFF"/>
                </a:solidFill>
              </a:rPr>
              <a:t>virus.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81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Burden of Vaccine-Preventable Diseases – 2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1600" smtClean="0">
              <a:effectLst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2800" smtClean="0">
              <a:effectLst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810696"/>
              </p:ext>
            </p:extLst>
          </p:nvPr>
        </p:nvGraphicFramePr>
        <p:xfrm>
          <a:off x="762000" y="2014538"/>
          <a:ext cx="7772400" cy="400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860"/>
                <a:gridCol w="5142540"/>
              </a:tblGrid>
              <a:tr h="555832">
                <a:tc>
                  <a:txBody>
                    <a:bodyPr/>
                    <a:lstStyle/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1" marR="91451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United States/Annual Rates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27" marB="45727" anchor="ctr"/>
                </a:tc>
              </a:tr>
              <a:tr h="154443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HUMAN PAPILLOMAVIRUS (HPV)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27" marB="45727" anchor="ctr"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6.2</a:t>
                      </a:r>
                      <a:r>
                        <a:rPr lang="en-US" sz="2200" baseline="0" dirty="0" smtClean="0">
                          <a:latin typeface="Arial" pitchFamily="34" charset="0"/>
                          <a:cs typeface="Arial" pitchFamily="34" charset="0"/>
                        </a:rPr>
                        <a:t> million new infections</a:t>
                      </a:r>
                      <a:endParaRPr lang="en-US" sz="2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200" baseline="0" dirty="0" smtClean="0">
                          <a:latin typeface="Arial" pitchFamily="34" charset="0"/>
                          <a:cs typeface="Arial" pitchFamily="34" charset="0"/>
                        </a:rPr>
                        <a:t> HPV strains cause 70%  of cervical cancers and most anal, head and neck cancers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27" marB="45727" anchor="ctr"/>
                </a:tc>
              </a:tr>
              <a:tr h="190500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PERTUSSIS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27" marB="45727" anchor="ctr"/>
                </a:tc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Outbreaks</a:t>
                      </a:r>
                      <a:r>
                        <a:rPr lang="en-US" sz="2200" baseline="0" dirty="0" smtClean="0">
                          <a:latin typeface="Arial" pitchFamily="34" charset="0"/>
                          <a:cs typeface="Arial" pitchFamily="34" charset="0"/>
                        </a:rPr>
                        <a:t> throughout US adolescents and young adults</a:t>
                      </a:r>
                    </a:p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latin typeface="Arial" pitchFamily="34" charset="0"/>
                          <a:cs typeface="Arial" pitchFamily="34" charset="0"/>
                        </a:rPr>
                        <a:t>Most severe in infants</a:t>
                      </a:r>
                    </a:p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latin typeface="Arial" pitchFamily="34" charset="0"/>
                          <a:cs typeface="Arial" pitchFamily="34" charset="0"/>
                        </a:rPr>
                        <a:t>Source is usually an adult or </a:t>
                      </a:r>
                      <a:br>
                        <a:rPr lang="en-US" sz="2200" baseline="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2200" baseline="0" dirty="0" smtClean="0">
                          <a:latin typeface="Arial" pitchFamily="34" charset="0"/>
                          <a:cs typeface="Arial" pitchFamily="34" charset="0"/>
                        </a:rPr>
                        <a:t>older child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27" marB="45727" anchor="ctr"/>
                </a:tc>
              </a:tr>
            </a:tbl>
          </a:graphicData>
        </a:graphic>
      </p:graphicFrame>
      <p:sp>
        <p:nvSpPr>
          <p:cNvPr id="62482" name="Rectangle 4"/>
          <p:cNvSpPr>
            <a:spLocks noChangeArrowheads="1"/>
          </p:cNvSpPr>
          <p:nvPr/>
        </p:nvSpPr>
        <p:spPr bwMode="auto">
          <a:xfrm>
            <a:off x="304800" y="6477000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solidFill>
                  <a:srgbClr val="FFFFFF"/>
                </a:solidFill>
              </a:rPr>
              <a:t>Centers for Disease Control and Prevention. http://www.cdc.gov/.</a:t>
            </a:r>
          </a:p>
        </p:txBody>
      </p:sp>
    </p:spTree>
    <p:extLst>
      <p:ext uri="{BB962C8B-B14F-4D97-AF65-F5344CB8AC3E}">
        <p14:creationId xmlns:p14="http://schemas.microsoft.com/office/powerpoint/2010/main" val="38554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Burden of Vaccine-Preventable Diseases – 3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1600" smtClean="0">
              <a:effectLst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2800" smtClean="0">
              <a:effectLst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990558"/>
              </p:ext>
            </p:extLst>
          </p:nvPr>
        </p:nvGraphicFramePr>
        <p:xfrm>
          <a:off x="762000" y="2112963"/>
          <a:ext cx="7772400" cy="2154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550"/>
                <a:gridCol w="5241850"/>
              </a:tblGrid>
              <a:tr h="508065">
                <a:tc>
                  <a:txBody>
                    <a:bodyPr/>
                    <a:lstStyle/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United States/Annual Rates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26" marB="45726" anchor="ctr"/>
                </a:tc>
              </a:tr>
              <a:tr h="1646172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SHINGLES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26" marB="45726" anchor="ctr"/>
                </a:tc>
                <a:tc>
                  <a:txBody>
                    <a:bodyPr/>
                    <a:lstStyle/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1 (m)</a:t>
                      </a:r>
                      <a:r>
                        <a:rPr lang="en-US" sz="2200" baseline="0" dirty="0" smtClean="0">
                          <a:latin typeface="Arial" pitchFamily="34" charset="0"/>
                          <a:cs typeface="Arial" pitchFamily="34" charset="0"/>
                        </a:rPr>
                        <a:t> cases </a:t>
                      </a:r>
                    </a:p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latin typeface="Arial" pitchFamily="34" charset="0"/>
                          <a:cs typeface="Arial" pitchFamily="34" charset="0"/>
                        </a:rPr>
                        <a:t>Lifetime risk 30%</a:t>
                      </a:r>
                    </a:p>
                    <a:p>
                      <a:pPr marL="234950" indent="-234950">
                        <a:buFont typeface="Arial" pitchFamily="34" charset="0"/>
                        <a:buChar char="•"/>
                      </a:pPr>
                      <a:r>
                        <a:rPr lang="en-US" sz="2200" baseline="0" dirty="0" smtClean="0">
                          <a:latin typeface="Arial" pitchFamily="34" charset="0"/>
                          <a:cs typeface="Arial" pitchFamily="34" charset="0"/>
                        </a:rPr>
                        <a:t>Incidence of shingles and </a:t>
                      </a:r>
                      <a:r>
                        <a:rPr lang="en-US" sz="2200" baseline="0" dirty="0" err="1" smtClean="0">
                          <a:latin typeface="Arial" pitchFamily="34" charset="0"/>
                          <a:cs typeface="Arial" pitchFamily="34" charset="0"/>
                        </a:rPr>
                        <a:t>postherpetic</a:t>
                      </a:r>
                      <a:r>
                        <a:rPr lang="en-US" sz="2200" baseline="0" dirty="0" smtClean="0">
                          <a:latin typeface="Arial" pitchFamily="34" charset="0"/>
                          <a:cs typeface="Arial" pitchFamily="34" charset="0"/>
                        </a:rPr>
                        <a:t> neuralgia increases with age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26" marB="45726" anchor="ctr"/>
                </a:tc>
              </a:tr>
            </a:tbl>
          </a:graphicData>
        </a:graphic>
      </p:graphicFrame>
      <p:sp>
        <p:nvSpPr>
          <p:cNvPr id="63503" name="Rectangle 4"/>
          <p:cNvSpPr>
            <a:spLocks noChangeArrowheads="1"/>
          </p:cNvSpPr>
          <p:nvPr/>
        </p:nvSpPr>
        <p:spPr bwMode="auto">
          <a:xfrm>
            <a:off x="304800" y="6473825"/>
            <a:ext cx="822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solidFill>
                  <a:srgbClr val="FFFFFF"/>
                </a:solidFill>
              </a:rPr>
              <a:t>Centers for Disease Control and Prevention. http://www.cdc.gov/.</a:t>
            </a:r>
          </a:p>
        </p:txBody>
      </p:sp>
    </p:spTree>
    <p:extLst>
      <p:ext uri="{BB962C8B-B14F-4D97-AF65-F5344CB8AC3E}">
        <p14:creationId xmlns:p14="http://schemas.microsoft.com/office/powerpoint/2010/main" val="297581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Adult Vaccination Rates Too Low – 1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157226" y="6183415"/>
            <a:ext cx="8678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200" b="1" dirty="0">
                <a:solidFill>
                  <a:srgbClr val="FFFFFF"/>
                </a:solidFill>
              </a:rPr>
              <a:t>Centers for Disease Control and Prevention. National Health Interview Survey. </a:t>
            </a:r>
            <a:r>
              <a:rPr lang="en-US" sz="1200" b="1" dirty="0" smtClean="0">
                <a:solidFill>
                  <a:srgbClr val="FFFFFF"/>
                </a:solidFill>
              </a:rPr>
              <a:t>2011; </a:t>
            </a:r>
            <a:r>
              <a:rPr lang="en-US" sz="1200" b="1" dirty="0"/>
              <a:t>Williams WW. </a:t>
            </a:r>
            <a:r>
              <a:rPr lang="en-US" sz="1200" b="1" dirty="0" smtClean="0"/>
              <a:t>Presented </a:t>
            </a:r>
            <a:r>
              <a:rPr lang="en-US" sz="1200" b="1" dirty="0"/>
              <a:t>at: ACIP meeting; February 21, 2013; Atlanta, GA. http://www.cdc.gov</a:t>
            </a:r>
            <a:r>
              <a:rPr lang="en-US" sz="1200" b="1" dirty="0" smtClean="0"/>
              <a:t>/ vaccines/</a:t>
            </a:r>
            <a:r>
              <a:rPr lang="en-US" sz="1200" b="1" dirty="0" err="1" smtClean="0"/>
              <a:t>acip</a:t>
            </a:r>
            <a:r>
              <a:rPr lang="en-US" sz="1200" b="1" dirty="0" smtClean="0"/>
              <a:t>/meetings/downloads/slides-feb-2013/02-Adult-Vax-Williams.pdf</a:t>
            </a:r>
            <a:r>
              <a:rPr lang="en-US" sz="1200" b="1" dirty="0"/>
              <a:t>. Accessed April 25, 2013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64541" name="Rectangle 3"/>
          <p:cNvSpPr>
            <a:spLocks noChangeArrowheads="1"/>
          </p:cNvSpPr>
          <p:nvPr/>
        </p:nvSpPr>
        <p:spPr bwMode="auto">
          <a:xfrm>
            <a:off x="157226" y="4957825"/>
            <a:ext cx="1524000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3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HCW, health </a:t>
            </a:r>
            <a:r>
              <a:rPr lang="en-US" sz="13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care worker; </a:t>
            </a:r>
            <a:r>
              <a:rPr lang="en-US" sz="13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TDAP, tetanus</a:t>
            </a:r>
            <a:r>
              <a:rPr lang="en-US" sz="13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diphtheria, and </a:t>
            </a:r>
            <a:r>
              <a:rPr lang="en-US" sz="13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pertussis.</a:t>
            </a:r>
            <a:endParaRPr lang="en-US" sz="13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035901"/>
              </p:ext>
            </p:extLst>
          </p:nvPr>
        </p:nvGraphicFramePr>
        <p:xfrm>
          <a:off x="1683330" y="1143000"/>
          <a:ext cx="5562600" cy="4937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3506"/>
                <a:gridCol w="2099094"/>
              </a:tblGrid>
              <a:tr h="401693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Arial" pitchFamily="34" charset="0"/>
                          <a:cs typeface="Arial" pitchFamily="34" charset="0"/>
                        </a:rPr>
                        <a:t>INFLUENZA</a:t>
                      </a:r>
                      <a:endParaRPr lang="en-US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1693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65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66%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1693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50-64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1693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19-49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33%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1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HCW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200" dirty="0" smtClean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65%</a:t>
                      </a:r>
                    </a:p>
                  </a:txBody>
                  <a:tcPr marT="45723" marB="45723"/>
                </a:tc>
              </a:tr>
              <a:tr h="401699">
                <a:tc gridSpan="2">
                  <a:txBody>
                    <a:bodyPr/>
                    <a:lstStyle/>
                    <a:p>
                      <a:r>
                        <a:rPr lang="en-US" sz="22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PNEUMOCOCCAL </a:t>
                      </a:r>
                      <a:endParaRPr lang="en-US" sz="22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2931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2200" u="none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</a:t>
                      </a:r>
                      <a:r>
                        <a:rPr lang="en-US" sz="220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US" sz="2200" dirty="0" smtClean="0">
                        <a:ln>
                          <a:noFill/>
                        </a:ln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200" dirty="0" smtClean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     AA</a:t>
                      </a:r>
                    </a:p>
                    <a:p>
                      <a:r>
                        <a:rPr lang="en-US" sz="2200" dirty="0" smtClean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     Hispanic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200" dirty="0" smtClean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62%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200" dirty="0" smtClean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48%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200" dirty="0" smtClean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43%</a:t>
                      </a:r>
                    </a:p>
                  </a:txBody>
                  <a:tcPr marT="45723" marB="45723"/>
                </a:tc>
              </a:tr>
              <a:tr h="401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19-64 (high risk)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200" dirty="0" smtClean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T="45723" marB="45723"/>
                </a:tc>
              </a:tr>
              <a:tr h="401699">
                <a:tc gridSpan="2">
                  <a:txBody>
                    <a:bodyPr/>
                    <a:lstStyle/>
                    <a:p>
                      <a:r>
                        <a:rPr lang="en-US" sz="22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TDAP</a:t>
                      </a:r>
                      <a:endParaRPr lang="en-US" sz="22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1699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19-64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200" dirty="0" smtClean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13%</a:t>
                      </a:r>
                    </a:p>
                  </a:txBody>
                  <a:tcPr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27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Adult Vaccination Rates Too Low –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45625"/>
            <a:ext cx="8229600" cy="2743200"/>
          </a:xfrm>
        </p:spPr>
        <p:txBody>
          <a:bodyPr/>
          <a:lstStyle/>
          <a:p>
            <a:pPr marL="0" indent="0" algn="ctr">
              <a:spcBef>
                <a:spcPts val="1000"/>
              </a:spcBef>
              <a:buFont typeface="Wingdings" pitchFamily="2" charset="2"/>
              <a:buNone/>
              <a:tabLst>
                <a:tab pos="2401888" algn="l"/>
              </a:tabLst>
              <a:defRPr/>
            </a:pPr>
            <a:r>
              <a:rPr lang="en-US" sz="2800" b="1" dirty="0" smtClean="0">
                <a:effectLst/>
              </a:rPr>
              <a:t>Conclusions: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/>
              </a:rPr>
              <a:t>Coverage remaining very low – </a:t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tiny improvement since 2009</a:t>
            </a:r>
          </a:p>
          <a:p>
            <a:pPr marL="0" indent="0"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Racial/Ethnic disparities persist</a:t>
            </a:r>
          </a:p>
          <a:p>
            <a:pPr marL="0" indent="0" algn="ctr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400" b="1" dirty="0" smtClean="0">
              <a:solidFill>
                <a:srgbClr val="FFFF00"/>
              </a:solidFill>
              <a:effectLst/>
            </a:endParaRP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3000" b="1" dirty="0" smtClean="0">
                <a:solidFill>
                  <a:srgbClr val="FFFF00"/>
                </a:solidFill>
                <a:effectLst/>
              </a:rPr>
              <a:t>An opportunity for improvement!</a:t>
            </a:r>
            <a:endParaRPr lang="en-US" sz="3000" b="1" dirty="0">
              <a:solidFill>
                <a:srgbClr val="FFFF00"/>
              </a:solidFill>
            </a:endParaRPr>
          </a:p>
        </p:txBody>
      </p:sp>
      <p:cxnSp>
        <p:nvCxnSpPr>
          <p:cNvPr id="65540" name="Straight Connector 4"/>
          <p:cNvCxnSpPr>
            <a:cxnSpLocks noChangeShapeType="1"/>
          </p:cNvCxnSpPr>
          <p:nvPr/>
        </p:nvCxnSpPr>
        <p:spPr bwMode="auto">
          <a:xfrm>
            <a:off x="427038" y="4722812"/>
            <a:ext cx="8153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553688"/>
              </p:ext>
            </p:extLst>
          </p:nvPr>
        </p:nvGraphicFramePr>
        <p:xfrm>
          <a:off x="1805568" y="1219195"/>
          <a:ext cx="55626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3506"/>
                <a:gridCol w="20990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Arial" pitchFamily="34" charset="0"/>
                          <a:cs typeface="Arial" pitchFamily="34" charset="0"/>
                        </a:rPr>
                        <a:t>HPV</a:t>
                      </a:r>
                      <a:endParaRPr lang="en-US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9916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Women, 19-26</a:t>
                      </a:r>
                      <a:br>
                        <a:rPr lang="en-US" sz="22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</a:br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(1 dose)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2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HERPES ZOSTER (shingles)</a:t>
                      </a:r>
                      <a:endParaRPr lang="en-US" sz="22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3954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2200" u="none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</a:t>
                      </a:r>
                      <a:r>
                        <a:rPr lang="en-US" sz="220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2200" dirty="0" smtClean="0">
                        <a:ln>
                          <a:noFill/>
                        </a:ln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200" dirty="0" smtClean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     AA</a:t>
                      </a:r>
                    </a:p>
                    <a:p>
                      <a:r>
                        <a:rPr lang="en-US" sz="2200" dirty="0" smtClean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     Hispanic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  <a:tabLst>
                          <a:tab pos="1204913" algn="r"/>
                        </a:tabLst>
                      </a:pPr>
                      <a:r>
                        <a:rPr lang="en-US" sz="2200" dirty="0" smtClean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	16%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  <a:tabLst>
                          <a:tab pos="1204913" algn="r"/>
                        </a:tabLst>
                      </a:pPr>
                      <a:r>
                        <a:rPr lang="en-US" sz="2200" dirty="0" smtClean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	8%</a:t>
                      </a:r>
                      <a:br>
                        <a:rPr lang="en-US" sz="2200" dirty="0" smtClean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2200" dirty="0" smtClean="0">
                          <a:ln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	8%</a:t>
                      </a:r>
                    </a:p>
                  </a:txBody>
                  <a:tcPr marT="45723" marB="45723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04105" y="4211787"/>
            <a:ext cx="588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Centers for Disease Control and Prevention (CDC). </a:t>
            </a:r>
            <a:r>
              <a:rPr lang="en-US" sz="1200" b="1" i="1" dirty="0"/>
              <a:t>MMWR </a:t>
            </a:r>
            <a:r>
              <a:rPr lang="en-US" sz="1200" b="1" i="1" dirty="0" err="1"/>
              <a:t>Morb</a:t>
            </a:r>
            <a:r>
              <a:rPr lang="en-US" sz="1200" b="1" i="1" dirty="0"/>
              <a:t> Mortal </a:t>
            </a:r>
            <a:r>
              <a:rPr lang="en-US" sz="1200" b="1" i="1" dirty="0" err="1"/>
              <a:t>Wkly</a:t>
            </a:r>
            <a:r>
              <a:rPr lang="en-US" sz="1200" b="1" i="1" dirty="0"/>
              <a:t> Rep</a:t>
            </a:r>
            <a:r>
              <a:rPr lang="en-US" sz="1200" b="1" dirty="0"/>
              <a:t>. 2013;62(4):66-72.</a:t>
            </a:r>
          </a:p>
          <a:p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1494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457200" y="53788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Reasons Why Patients </a:t>
            </a:r>
            <a:br>
              <a:rPr lang="en-US" sz="3600" dirty="0" smtClean="0">
                <a:solidFill>
                  <a:srgbClr val="FFC000"/>
                </a:solidFill>
              </a:rPr>
            </a:br>
            <a:r>
              <a:rPr lang="en-US" sz="3600" dirty="0" smtClean="0">
                <a:solidFill>
                  <a:srgbClr val="FFC000"/>
                </a:solidFill>
              </a:rPr>
              <a:t>Not Vaccinated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0430"/>
            <a:ext cx="8229600" cy="4525963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  <a:defRPr/>
            </a:pPr>
            <a:r>
              <a:rPr lang="en-US" dirty="0" smtClean="0"/>
              <a:t>Healthy, don’t think they need it</a:t>
            </a:r>
          </a:p>
          <a:p>
            <a:pPr>
              <a:spcBef>
                <a:spcPts val="1000"/>
              </a:spcBef>
              <a:spcAft>
                <a:spcPts val="1000"/>
              </a:spcAft>
              <a:defRPr/>
            </a:pPr>
            <a:r>
              <a:rPr lang="en-US" dirty="0" smtClean="0"/>
              <a:t>Didn’t know about disease</a:t>
            </a:r>
          </a:p>
          <a:p>
            <a:pPr>
              <a:spcBef>
                <a:spcPts val="1000"/>
              </a:spcBef>
              <a:spcAft>
                <a:spcPts val="1000"/>
              </a:spcAft>
              <a:defRPr/>
            </a:pPr>
            <a:r>
              <a:rPr lang="en-US" dirty="0" smtClean="0"/>
              <a:t>Didn’t know about vaccine</a:t>
            </a:r>
          </a:p>
          <a:p>
            <a:pPr>
              <a:spcBef>
                <a:spcPts val="1000"/>
              </a:spcBef>
              <a:spcAft>
                <a:spcPts val="1000"/>
              </a:spcAft>
              <a:defRPr/>
            </a:pPr>
            <a:r>
              <a:rPr lang="en-US" dirty="0" smtClean="0"/>
              <a:t>Doctor didn’t recommend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7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6"/>
          <p:cNvSpPr>
            <a:spLocks noChangeArrowheads="1"/>
          </p:cNvSpPr>
          <p:nvPr/>
        </p:nvSpPr>
        <p:spPr bwMode="auto">
          <a:xfrm>
            <a:off x="7277100" y="4692650"/>
            <a:ext cx="1409700" cy="747713"/>
          </a:xfrm>
          <a:prstGeom prst="rect">
            <a:avLst/>
          </a:prstGeom>
          <a:solidFill>
            <a:srgbClr val="AA3F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67587" name="Rectangle 27"/>
          <p:cNvSpPr>
            <a:spLocks noChangeArrowheads="1"/>
          </p:cNvSpPr>
          <p:nvPr/>
        </p:nvSpPr>
        <p:spPr bwMode="auto">
          <a:xfrm>
            <a:off x="5276850" y="4351338"/>
            <a:ext cx="1409700" cy="1095375"/>
          </a:xfrm>
          <a:prstGeom prst="rect">
            <a:avLst/>
          </a:prstGeom>
          <a:solidFill>
            <a:srgbClr val="7CA1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67588" name="Rectangle 29"/>
          <p:cNvSpPr>
            <a:spLocks noChangeArrowheads="1"/>
          </p:cNvSpPr>
          <p:nvPr/>
        </p:nvSpPr>
        <p:spPr bwMode="auto">
          <a:xfrm>
            <a:off x="3276600" y="4808538"/>
            <a:ext cx="1409700" cy="638175"/>
          </a:xfrm>
          <a:prstGeom prst="rect">
            <a:avLst/>
          </a:prstGeom>
          <a:solidFill>
            <a:srgbClr val="6EA92D"/>
          </a:solidFill>
          <a:ln>
            <a:noFill/>
          </a:ln>
          <a:extLst/>
        </p:spPr>
        <p:txBody>
          <a:bodyPr/>
          <a:lstStyle/>
          <a:p>
            <a:pPr eaLnBrk="0" hangingPunct="0"/>
            <a:endParaRPr lang="en-US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67589" name="AutoShape 33"/>
          <p:cNvSpPr>
            <a:spLocks noChangeArrowheads="1"/>
          </p:cNvSpPr>
          <p:nvPr/>
        </p:nvSpPr>
        <p:spPr bwMode="auto">
          <a:xfrm>
            <a:off x="3276600" y="2417615"/>
            <a:ext cx="5029200" cy="860425"/>
          </a:xfrm>
          <a:prstGeom prst="rightArrow">
            <a:avLst>
              <a:gd name="adj1" fmla="val 57465"/>
              <a:gd name="adj2" fmla="val 93020"/>
            </a:avLst>
          </a:prstGeom>
          <a:gradFill rotWithShape="1">
            <a:gsLst>
              <a:gs pos="0">
                <a:schemeClr val="bg1"/>
              </a:gs>
              <a:gs pos="100000">
                <a:srgbClr val="B9CDE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0" scaled="0"/>
                <a:tileRect/>
              </a:gradFill>
              <a:latin typeface="Garamond" pitchFamily="18" charset="0"/>
            </a:endParaRPr>
          </a:p>
        </p:txBody>
      </p:sp>
      <p:sp>
        <p:nvSpPr>
          <p:cNvPr id="67590" name="Rectangle 28"/>
          <p:cNvSpPr>
            <a:spLocks noChangeArrowheads="1"/>
          </p:cNvSpPr>
          <p:nvPr/>
        </p:nvSpPr>
        <p:spPr bwMode="auto">
          <a:xfrm>
            <a:off x="1295400" y="2362200"/>
            <a:ext cx="1409700" cy="30845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67591" name="TextBox 5"/>
          <p:cNvSpPr txBox="1">
            <a:spLocks noChangeArrowheads="1"/>
          </p:cNvSpPr>
          <p:nvPr/>
        </p:nvSpPr>
        <p:spPr bwMode="auto">
          <a:xfrm>
            <a:off x="401775" y="1413160"/>
            <a:ext cx="3200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Most physicians say, </a:t>
            </a:r>
            <a:r>
              <a:rPr lang="en-US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 talk to all of my patients about vaccines”</a:t>
            </a:r>
          </a:p>
        </p:txBody>
      </p:sp>
      <p:sp>
        <p:nvSpPr>
          <p:cNvPr id="67592" name="TextBox 13"/>
          <p:cNvSpPr txBox="1">
            <a:spLocks noChangeArrowheads="1"/>
          </p:cNvSpPr>
          <p:nvPr/>
        </p:nvSpPr>
        <p:spPr bwMode="auto">
          <a:xfrm>
            <a:off x="3429000" y="2590795"/>
            <a:ext cx="3733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22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But few patients agree</a:t>
            </a:r>
          </a:p>
        </p:txBody>
      </p:sp>
      <p:sp>
        <p:nvSpPr>
          <p:cNvPr id="67593" name="TextBox 6"/>
          <p:cNvSpPr txBox="1">
            <a:spLocks noChangeArrowheads="1"/>
          </p:cNvSpPr>
          <p:nvPr/>
        </p:nvSpPr>
        <p:spPr bwMode="auto">
          <a:xfrm>
            <a:off x="2971800" y="3754143"/>
            <a:ext cx="2057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15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“Yes, I </a:t>
            </a:r>
            <a:r>
              <a:rPr lang="en-US" sz="15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regularly</a:t>
            </a:r>
            <a:r>
              <a:rPr lang="en-US" sz="15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discuss vaccines </a:t>
            </a:r>
            <a:r>
              <a:rPr lang="en-US" sz="15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5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with </a:t>
            </a:r>
            <a:r>
              <a:rPr lang="en-US" sz="15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my health care provider”</a:t>
            </a:r>
          </a:p>
        </p:txBody>
      </p:sp>
      <p:sp>
        <p:nvSpPr>
          <p:cNvPr id="67594" name="TextBox 12"/>
          <p:cNvSpPr txBox="1">
            <a:spLocks noChangeArrowheads="1"/>
          </p:cNvSpPr>
          <p:nvPr/>
        </p:nvSpPr>
        <p:spPr bwMode="auto">
          <a:xfrm>
            <a:off x="4876800" y="3301848"/>
            <a:ext cx="2209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15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“I </a:t>
            </a:r>
            <a:r>
              <a:rPr lang="en-US" sz="15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occasionally</a:t>
            </a:r>
            <a:r>
              <a:rPr lang="en-US" sz="15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5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discuss </a:t>
            </a:r>
            <a:r>
              <a:rPr lang="en-US" sz="15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vaccines </a:t>
            </a:r>
            <a:r>
              <a:rPr lang="en-US" sz="15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5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with </a:t>
            </a:r>
            <a:r>
              <a:rPr lang="en-US" sz="15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my </a:t>
            </a:r>
            <a:r>
              <a:rPr lang="en-US" sz="15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health </a:t>
            </a:r>
            <a:r>
              <a:rPr lang="en-US" sz="15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care provider”</a:t>
            </a:r>
          </a:p>
        </p:txBody>
      </p:sp>
      <p:sp>
        <p:nvSpPr>
          <p:cNvPr id="67595" name="TextBox 18"/>
          <p:cNvSpPr txBox="1">
            <a:spLocks noChangeArrowheads="1"/>
          </p:cNvSpPr>
          <p:nvPr/>
        </p:nvSpPr>
        <p:spPr bwMode="auto">
          <a:xfrm>
            <a:off x="3276600" y="4938713"/>
            <a:ext cx="1409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22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18%</a:t>
            </a:r>
          </a:p>
        </p:txBody>
      </p:sp>
      <p:sp>
        <p:nvSpPr>
          <p:cNvPr id="67596" name="TextBox 19"/>
          <p:cNvSpPr txBox="1">
            <a:spLocks noChangeArrowheads="1"/>
          </p:cNvSpPr>
          <p:nvPr/>
        </p:nvSpPr>
        <p:spPr bwMode="auto">
          <a:xfrm>
            <a:off x="5276850" y="4572000"/>
            <a:ext cx="1409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22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31%</a:t>
            </a:r>
          </a:p>
        </p:txBody>
      </p:sp>
      <p:sp>
        <p:nvSpPr>
          <p:cNvPr id="67597" name="TextBox 22"/>
          <p:cNvSpPr txBox="1">
            <a:spLocks noChangeArrowheads="1"/>
          </p:cNvSpPr>
          <p:nvPr/>
        </p:nvSpPr>
        <p:spPr bwMode="auto">
          <a:xfrm>
            <a:off x="0" y="188913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3000" b="1" dirty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When It Comes to Vaccines, </a:t>
            </a:r>
          </a:p>
          <a:p>
            <a:pPr algn="ctr"/>
            <a:r>
              <a:rPr lang="en-US" sz="3000" b="1" dirty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Doctors and Patients Aren’t Hearing One Another</a:t>
            </a:r>
          </a:p>
        </p:txBody>
      </p:sp>
      <p:sp>
        <p:nvSpPr>
          <p:cNvPr id="67598" name="TextBox 23"/>
          <p:cNvSpPr txBox="1">
            <a:spLocks noChangeArrowheads="1"/>
          </p:cNvSpPr>
          <p:nvPr/>
        </p:nvSpPr>
        <p:spPr bwMode="auto">
          <a:xfrm>
            <a:off x="314325" y="6473825"/>
            <a:ext cx="8520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b="1" dirty="0">
                <a:solidFill>
                  <a:srgbClr val="FFFFFF"/>
                </a:solidFill>
              </a:rPr>
              <a:t>Results are based on surveys by the National Foundation for Infectious Diseases. November 2010.</a:t>
            </a:r>
          </a:p>
        </p:txBody>
      </p:sp>
      <p:sp>
        <p:nvSpPr>
          <p:cNvPr id="67599" name="TextBox 26"/>
          <p:cNvSpPr txBox="1">
            <a:spLocks noChangeArrowheads="1"/>
          </p:cNvSpPr>
          <p:nvPr/>
        </p:nvSpPr>
        <p:spPr bwMode="auto">
          <a:xfrm>
            <a:off x="1371600" y="2763838"/>
            <a:ext cx="13334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22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87%</a:t>
            </a:r>
          </a:p>
        </p:txBody>
      </p:sp>
      <p:sp>
        <p:nvSpPr>
          <p:cNvPr id="67600" name="Rectangle 44"/>
          <p:cNvSpPr>
            <a:spLocks noChangeArrowheads="1"/>
          </p:cNvSpPr>
          <p:nvPr/>
        </p:nvSpPr>
        <p:spPr bwMode="auto">
          <a:xfrm>
            <a:off x="1447800" y="5486400"/>
            <a:ext cx="12054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Physicians</a:t>
            </a:r>
          </a:p>
        </p:txBody>
      </p:sp>
      <p:sp>
        <p:nvSpPr>
          <p:cNvPr id="67601" name="Rectangle 45"/>
          <p:cNvSpPr>
            <a:spLocks noChangeArrowheads="1"/>
          </p:cNvSpPr>
          <p:nvPr/>
        </p:nvSpPr>
        <p:spPr bwMode="auto">
          <a:xfrm>
            <a:off x="5557838" y="5687530"/>
            <a:ext cx="897682" cy="208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Patients</a:t>
            </a:r>
          </a:p>
        </p:txBody>
      </p:sp>
      <p:sp>
        <p:nvSpPr>
          <p:cNvPr id="67602" name="TextBox 19"/>
          <p:cNvSpPr txBox="1">
            <a:spLocks noChangeArrowheads="1"/>
          </p:cNvSpPr>
          <p:nvPr/>
        </p:nvSpPr>
        <p:spPr bwMode="auto">
          <a:xfrm>
            <a:off x="7277100" y="4875213"/>
            <a:ext cx="1409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22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21%</a:t>
            </a:r>
          </a:p>
        </p:txBody>
      </p:sp>
      <p:sp>
        <p:nvSpPr>
          <p:cNvPr id="67603" name="Text Box 32"/>
          <p:cNvSpPr txBox="1">
            <a:spLocks noChangeArrowheads="1"/>
          </p:cNvSpPr>
          <p:nvPr/>
        </p:nvSpPr>
        <p:spPr bwMode="auto">
          <a:xfrm>
            <a:off x="7162800" y="3861085"/>
            <a:ext cx="16764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5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“I </a:t>
            </a:r>
            <a:r>
              <a:rPr lang="en-US" sz="15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don't recall ever </a:t>
            </a:r>
            <a:r>
              <a:rPr lang="en-US" sz="15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discussing </a:t>
            </a:r>
            <a:r>
              <a:rPr lang="en-US" sz="15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vaccines”</a:t>
            </a:r>
            <a:endParaRPr lang="en-US" sz="15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3848101" y="5562600"/>
            <a:ext cx="2286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809707" y="5563394"/>
            <a:ext cx="2286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962400" y="5678488"/>
            <a:ext cx="39624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607" name="Line 44"/>
          <p:cNvSpPr>
            <a:spLocks noChangeShapeType="1"/>
          </p:cNvSpPr>
          <p:nvPr/>
        </p:nvSpPr>
        <p:spPr bwMode="auto">
          <a:xfrm>
            <a:off x="936625" y="5441950"/>
            <a:ext cx="7897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18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46238"/>
            <a:ext cx="7315200" cy="452596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4400" i="1" dirty="0" smtClean="0">
                <a:solidFill>
                  <a:srgbClr val="FFCC00"/>
                </a:solidFill>
                <a:latin typeface="Calibri" pitchFamily="34" charset="0"/>
              </a:rPr>
              <a:t>It is better to avert the malady by care than to have to apply physic after it has appeared.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4000" dirty="0" smtClean="0"/>
          </a:p>
          <a:p>
            <a:pPr algn="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3600" dirty="0" smtClean="0">
                <a:latin typeface="Calibri" pitchFamily="34" charset="0"/>
              </a:rPr>
              <a:t>—Shao </a:t>
            </a:r>
            <a:r>
              <a:rPr lang="en-US" sz="3600" dirty="0" err="1" smtClean="0">
                <a:latin typeface="Calibri" pitchFamily="34" charset="0"/>
              </a:rPr>
              <a:t>Tze</a:t>
            </a:r>
            <a:endParaRPr lang="en-US" sz="3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13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4000" b="1" dirty="0" smtClean="0">
                <a:effectLst/>
              </a:rPr>
              <a:t>BE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4000" b="1" dirty="0" smtClean="0">
                <a:effectLst/>
              </a:rPr>
              <a:t>AN </a:t>
            </a:r>
            <a:r>
              <a:rPr lang="en-US" sz="4000" b="1" dirty="0" smtClean="0">
                <a:solidFill>
                  <a:srgbClr val="FFC000"/>
                </a:solidFill>
                <a:effectLst/>
              </a:rPr>
              <a:t>ADVOCATE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4000" b="1" dirty="0" smtClean="0">
                <a:effectLst/>
              </a:rPr>
              <a:t>FOR VACCINATING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4000" b="1" dirty="0" smtClean="0">
                <a:effectLst/>
              </a:rPr>
              <a:t>YOUR ADULT PATIENTS!</a:t>
            </a:r>
          </a:p>
        </p:txBody>
      </p:sp>
    </p:spTree>
    <p:extLst>
      <p:ext uri="{BB962C8B-B14F-4D97-AF65-F5344CB8AC3E}">
        <p14:creationId xmlns:p14="http://schemas.microsoft.com/office/powerpoint/2010/main" val="322357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2438400" y="1485305"/>
            <a:ext cx="6629400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When meditating over a disease, </a:t>
            </a:r>
            <a:r>
              <a:rPr lang="en-US" sz="4000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 </a:t>
            </a:r>
            <a:r>
              <a:rPr lang="en-US" sz="4000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never think of finding a remedy for it, </a:t>
            </a:r>
            <a:r>
              <a:rPr lang="en-US" sz="4000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n-US" sz="4000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US" sz="4000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but </a:t>
            </a:r>
            <a:r>
              <a:rPr lang="en-US" sz="4000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instead, a means of preventing it.</a:t>
            </a:r>
          </a:p>
          <a:p>
            <a:pPr>
              <a:spcBef>
                <a:spcPct val="50000"/>
              </a:spcBef>
            </a:pP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			    </a:t>
            </a: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Louis </a:t>
            </a: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Pasteur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2209800" cy="305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691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A.C.I.P.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4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33400" y="2117725"/>
            <a:ext cx="8077200" cy="19208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CDC’s</a:t>
            </a:r>
            <a:br>
              <a:rPr lang="en-US" dirty="0" smtClean="0"/>
            </a:br>
            <a:r>
              <a:rPr lang="en-US" dirty="0" smtClean="0">
                <a:solidFill>
                  <a:srgbClr val="FFC000"/>
                </a:solidFill>
              </a:rPr>
              <a:t>Advisory Committee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on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Immunization Practices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7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Immunization Successes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Selected as one of 10 great public health achievements of the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Smallpox eradication (globally)</a:t>
            </a:r>
          </a:p>
          <a:p>
            <a:r>
              <a:rPr lang="en-US" dirty="0" smtClean="0"/>
              <a:t>Polio elimination (most of the world)</a:t>
            </a:r>
          </a:p>
          <a:p>
            <a:r>
              <a:rPr lang="en-US" dirty="0" smtClean="0"/>
              <a:t>Measles elimination (western hemisphere)</a:t>
            </a:r>
          </a:p>
          <a:p>
            <a:r>
              <a:rPr lang="en-US" dirty="0" smtClean="0"/>
              <a:t>Rubella elimination (western hemisphere)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dirty="0" smtClean="0"/>
              <a:t>CDC, MMWR 1999;48:241-243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6181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Estimated Return on Investment of Childhood Vaccines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For each birth cohort vaccinated against 13 diseases in accordance with the schedule of </a:t>
            </a:r>
            <a:r>
              <a:rPr lang="en-US" sz="2600" dirty="0" err="1" smtClean="0"/>
              <a:t>DTaP</a:t>
            </a:r>
            <a:r>
              <a:rPr lang="en-US" sz="2600" dirty="0" smtClean="0"/>
              <a:t>, </a:t>
            </a:r>
            <a:r>
              <a:rPr lang="en-US" sz="2600" dirty="0" err="1" smtClean="0"/>
              <a:t>Hib</a:t>
            </a:r>
            <a:r>
              <a:rPr lang="en-US" sz="2600" dirty="0" smtClean="0"/>
              <a:t>, IPV, MMR, </a:t>
            </a:r>
            <a:r>
              <a:rPr lang="en-US" sz="2600" dirty="0" err="1"/>
              <a:t>H</a:t>
            </a:r>
            <a:r>
              <a:rPr lang="en-US" sz="2600" dirty="0" err="1" smtClean="0"/>
              <a:t>ep</a:t>
            </a:r>
            <a:r>
              <a:rPr lang="en-US" sz="2600" dirty="0" smtClean="0"/>
              <a:t> B, Varicella, </a:t>
            </a:r>
            <a:r>
              <a:rPr lang="en-US" sz="2600" dirty="0" err="1" smtClean="0"/>
              <a:t>Hep</a:t>
            </a:r>
            <a:r>
              <a:rPr lang="en-US" sz="2600" dirty="0" smtClean="0"/>
              <a:t> A, Pneumo-7, and Rotavirus vaccines:</a:t>
            </a:r>
          </a:p>
          <a:p>
            <a:pPr lvl="1"/>
            <a:r>
              <a:rPr lang="en-US" sz="2000" dirty="0" smtClean="0"/>
              <a:t>42,000 lives are saved</a:t>
            </a:r>
          </a:p>
          <a:p>
            <a:pPr lvl="1"/>
            <a:r>
              <a:rPr lang="en-US" sz="2000" dirty="0" smtClean="0"/>
              <a:t>20M cases of disease are prevented</a:t>
            </a:r>
          </a:p>
          <a:p>
            <a:pPr lvl="1"/>
            <a:r>
              <a:rPr lang="en-US" sz="2000" dirty="0" smtClean="0"/>
              <a:t>13.6 billion dollars in direct costs are saved</a:t>
            </a:r>
          </a:p>
          <a:p>
            <a:pPr lvl="1"/>
            <a:r>
              <a:rPr lang="en-US" sz="2000" dirty="0" smtClean="0"/>
              <a:t>68.9 billion dollars in direct plus indirect (societal) costs are saved</a:t>
            </a:r>
          </a:p>
          <a:p>
            <a:pPr lvl="1"/>
            <a:r>
              <a:rPr lang="en-US" sz="2000" dirty="0" smtClean="0"/>
              <a:t>For each dollar invested in these vaccinations, $10.20 is saved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1100" dirty="0" smtClean="0"/>
              <a:t>See presentation: by </a:t>
            </a:r>
            <a:r>
              <a:rPr lang="en-US" sz="1100" dirty="0" err="1" smtClean="0"/>
              <a:t>Fangjun</a:t>
            </a:r>
            <a:r>
              <a:rPr lang="en-US" sz="1100" dirty="0" smtClean="0"/>
              <a:t> Zhou – Tuesday Mar 29, Workshop D2 11:30am</a:t>
            </a:r>
          </a:p>
          <a:p>
            <a:pPr lvl="1">
              <a:buNone/>
            </a:pPr>
            <a:r>
              <a:rPr lang="en-US" sz="1100" dirty="0" smtClean="0"/>
              <a:t>Preliminary results of updated analysis from Zhou et al, Arch of </a:t>
            </a:r>
            <a:r>
              <a:rPr lang="en-US" sz="1100" dirty="0" err="1" smtClean="0"/>
              <a:t>Ped</a:t>
            </a:r>
            <a:r>
              <a:rPr lang="en-US" sz="1100" dirty="0" smtClean="0"/>
              <a:t> and </a:t>
            </a:r>
            <a:r>
              <a:rPr lang="en-US" sz="1100" dirty="0" err="1" smtClean="0"/>
              <a:t>Adolesc</a:t>
            </a:r>
            <a:r>
              <a:rPr lang="en-US" sz="1100" dirty="0" smtClean="0"/>
              <a:t> Med 2005</a:t>
            </a:r>
          </a:p>
        </p:txBody>
      </p:sp>
    </p:spTree>
    <p:extLst>
      <p:ext uri="{BB962C8B-B14F-4D97-AF65-F5344CB8AC3E}">
        <p14:creationId xmlns:p14="http://schemas.microsoft.com/office/powerpoint/2010/main" val="7020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322520" cy="684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298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Invigoration of Adult Immunization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success of infant/childhood, adolescent program</a:t>
            </a:r>
          </a:p>
          <a:p>
            <a:r>
              <a:rPr lang="en-US" dirty="0" smtClean="0"/>
              <a:t>New vaccines targeted at adults</a:t>
            </a:r>
          </a:p>
          <a:p>
            <a:r>
              <a:rPr lang="en-US" dirty="0" smtClean="0"/>
              <a:t>Recognition of the burden of adult vaccine-preventable disease – </a:t>
            </a:r>
            <a:r>
              <a:rPr lang="en-US" dirty="0" smtClean="0">
                <a:solidFill>
                  <a:srgbClr val="FFC000"/>
                </a:solidFill>
              </a:rPr>
              <a:t>the majority of cases and deaths due to vaccine-preventable diseases now occur in adults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35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Adult Immunization Concepts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57200" y="1413160"/>
            <a:ext cx="8229600" cy="4648200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3000" dirty="0" smtClean="0">
                <a:effectLst/>
              </a:rPr>
              <a:t>The vast majority of vaccine-preventable diseases occur in adults</a:t>
            </a:r>
          </a:p>
          <a:p>
            <a:pPr>
              <a:spcAft>
                <a:spcPts val="1000"/>
              </a:spcAft>
            </a:pPr>
            <a:r>
              <a:rPr lang="en-US" sz="3000" dirty="0" smtClean="0">
                <a:effectLst/>
              </a:rPr>
              <a:t>These diseases produce substantial morbidity and mortality</a:t>
            </a:r>
          </a:p>
          <a:p>
            <a:pPr>
              <a:spcAft>
                <a:spcPts val="1000"/>
              </a:spcAft>
            </a:pPr>
            <a:r>
              <a:rPr lang="en-US" sz="3000" dirty="0" smtClean="0">
                <a:effectLst/>
              </a:rPr>
              <a:t>Vaccine coverage of adults is suboptimal, with notable disparities of race/ethnicity and income</a:t>
            </a:r>
          </a:p>
          <a:p>
            <a:pPr>
              <a:spcAft>
                <a:spcPts val="1000"/>
              </a:spcAft>
            </a:pPr>
            <a:r>
              <a:rPr lang="en-US" sz="3000" dirty="0" smtClean="0">
                <a:effectLst/>
              </a:rPr>
              <a:t>Your advocacy for vaccines will benefit </a:t>
            </a:r>
            <a:br>
              <a:rPr lang="en-US" sz="3000" dirty="0" smtClean="0">
                <a:effectLst/>
              </a:rPr>
            </a:br>
            <a:r>
              <a:rPr lang="en-US" sz="3000" dirty="0" smtClean="0">
                <a:effectLst/>
              </a:rPr>
              <a:t>your patients</a:t>
            </a:r>
          </a:p>
        </p:txBody>
      </p:sp>
      <p:sp>
        <p:nvSpPr>
          <p:cNvPr id="58372" name="TextBox 3"/>
          <p:cNvSpPr txBox="1">
            <a:spLocks noChangeArrowheads="1"/>
          </p:cNvSpPr>
          <p:nvPr/>
        </p:nvSpPr>
        <p:spPr bwMode="auto">
          <a:xfrm>
            <a:off x="304800" y="6473825"/>
            <a:ext cx="87174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400" b="1" dirty="0">
                <a:solidFill>
                  <a:srgbClr val="FFFFFF"/>
                </a:solidFill>
              </a:rPr>
              <a:t>Centers for Disease Control and Prevention (CDC). </a:t>
            </a:r>
            <a:r>
              <a:rPr lang="en-US" sz="1400" b="1" i="1" dirty="0">
                <a:solidFill>
                  <a:srgbClr val="FFFFFF"/>
                </a:solidFill>
              </a:rPr>
              <a:t>MMWR </a:t>
            </a:r>
            <a:r>
              <a:rPr lang="en-US" sz="1400" b="1" i="1" dirty="0" err="1">
                <a:solidFill>
                  <a:srgbClr val="FFFFFF"/>
                </a:solidFill>
              </a:rPr>
              <a:t>Morb</a:t>
            </a:r>
            <a:r>
              <a:rPr lang="en-US" sz="1400" b="1" i="1" dirty="0">
                <a:solidFill>
                  <a:srgbClr val="FFFFFF"/>
                </a:solidFill>
              </a:rPr>
              <a:t> Mortal </a:t>
            </a:r>
            <a:r>
              <a:rPr lang="en-US" sz="1400" b="1" i="1" dirty="0" err="1">
                <a:solidFill>
                  <a:srgbClr val="FFFFFF"/>
                </a:solidFill>
              </a:rPr>
              <a:t>Wkly</a:t>
            </a:r>
            <a:r>
              <a:rPr lang="en-US" sz="1400" b="1" i="1" dirty="0">
                <a:solidFill>
                  <a:srgbClr val="FFFFFF"/>
                </a:solidFill>
              </a:rPr>
              <a:t> Rep</a:t>
            </a:r>
            <a:r>
              <a:rPr lang="en-US" sz="1400" b="1" dirty="0">
                <a:solidFill>
                  <a:srgbClr val="FFFFFF"/>
                </a:solidFill>
              </a:rPr>
              <a:t>. </a:t>
            </a:r>
            <a:r>
              <a:rPr lang="en-US" sz="1400" b="1" dirty="0" smtClean="0">
                <a:solidFill>
                  <a:srgbClr val="FFFFFF"/>
                </a:solidFill>
              </a:rPr>
              <a:t>2012;61(04</a:t>
            </a:r>
            <a:r>
              <a:rPr lang="en-US" sz="1400" b="1" dirty="0">
                <a:solidFill>
                  <a:srgbClr val="FFFFFF"/>
                </a:solidFill>
              </a:rPr>
              <a:t>):66-72.</a:t>
            </a:r>
          </a:p>
        </p:txBody>
      </p:sp>
    </p:spTree>
    <p:extLst>
      <p:ext uri="{BB962C8B-B14F-4D97-AF65-F5344CB8AC3E}">
        <p14:creationId xmlns:p14="http://schemas.microsoft.com/office/powerpoint/2010/main" val="361841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848</Words>
  <Application>Microsoft Office PowerPoint</Application>
  <PresentationFormat>On-screen Show (4:3)</PresentationFormat>
  <Paragraphs>184</Paragraphs>
  <Slides>21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ADULT IMMUNIZATION  An Unexploited Opportunity for Prevention</vt:lpstr>
      <vt:lpstr>PowerPoint Presentation</vt:lpstr>
      <vt:lpstr>A.C.I.P.</vt:lpstr>
      <vt:lpstr>CDC’s Advisory Committee on Immunization Practices</vt:lpstr>
      <vt:lpstr>Immunization Successes</vt:lpstr>
      <vt:lpstr>Estimated Return on Investment of Childhood Vaccines</vt:lpstr>
      <vt:lpstr>PowerPoint Presentation</vt:lpstr>
      <vt:lpstr>Invigoration of Adult Immunization</vt:lpstr>
      <vt:lpstr>Adult Immunization Concepts</vt:lpstr>
      <vt:lpstr>Immunization Contrasts - 1</vt:lpstr>
      <vt:lpstr>Immunization Contrasts - 2</vt:lpstr>
      <vt:lpstr>CORE ADULT VACCINES</vt:lpstr>
      <vt:lpstr>Burden of Vaccine-Preventable Diseases – 1</vt:lpstr>
      <vt:lpstr>Burden of Vaccine-Preventable Diseases – 2</vt:lpstr>
      <vt:lpstr>Burden of Vaccine-Preventable Diseases – 3</vt:lpstr>
      <vt:lpstr>Adult Vaccination Rates Too Low – 1</vt:lpstr>
      <vt:lpstr>Adult Vaccination Rates Too Low – 2</vt:lpstr>
      <vt:lpstr>Reasons Why Patients  Not Vaccinated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IMMUNIZATION  An Unexploited Opportunity for Prevention</dc:title>
  <dc:creator>Dyer, Katie A</dc:creator>
  <cp:lastModifiedBy>RebeccaG</cp:lastModifiedBy>
  <cp:revision>3</cp:revision>
  <cp:lastPrinted>2015-04-10T19:01:05Z</cp:lastPrinted>
  <dcterms:created xsi:type="dcterms:W3CDTF">2015-04-10T18:46:16Z</dcterms:created>
  <dcterms:modified xsi:type="dcterms:W3CDTF">2015-04-13T14:37:00Z</dcterms:modified>
</cp:coreProperties>
</file>