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30"/>
  </p:notesMasterIdLst>
  <p:handoutMasterIdLst>
    <p:handoutMasterId r:id="rId31"/>
  </p:handoutMasterIdLst>
  <p:sldIdLst>
    <p:sldId id="259" r:id="rId5"/>
    <p:sldId id="272" r:id="rId6"/>
    <p:sldId id="291" r:id="rId7"/>
    <p:sldId id="261" r:id="rId8"/>
    <p:sldId id="271" r:id="rId9"/>
    <p:sldId id="293" r:id="rId10"/>
    <p:sldId id="292" r:id="rId11"/>
    <p:sldId id="294" r:id="rId12"/>
    <p:sldId id="295" r:id="rId13"/>
    <p:sldId id="329" r:id="rId14"/>
    <p:sldId id="298" r:id="rId15"/>
    <p:sldId id="303" r:id="rId16"/>
    <p:sldId id="262" r:id="rId17"/>
    <p:sldId id="330" r:id="rId18"/>
    <p:sldId id="331" r:id="rId19"/>
    <p:sldId id="307" r:id="rId20"/>
    <p:sldId id="313" r:id="rId21"/>
    <p:sldId id="318" r:id="rId22"/>
    <p:sldId id="314" r:id="rId23"/>
    <p:sldId id="316" r:id="rId24"/>
    <p:sldId id="317" r:id="rId25"/>
    <p:sldId id="326" r:id="rId26"/>
    <p:sldId id="327" r:id="rId27"/>
    <p:sldId id="322" r:id="rId28"/>
    <p:sldId id="328" r:id="rId2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w Cen MT" pitchFamily="34" charset="0"/>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976202-40AD-8D9C-5E1F-F645E73B7F48}" name="Kelly Tuttle" initials="KT" userId="S::ktuttle@acponline.org::f567daaf-1091-4ed8-bcb0-f0669eb36eeb" providerId="AD"/>
  <p188:author id="{7802C04A-E50D-ECB1-144B-1B5F371F8E89}" name="Donna Marie Williams" initials="DW" userId="S::dowillia@wakehealth.edu::3fb889b4-b3c4-4a9a-a08f-231c7c9bc990" providerId="AD"/>
  <p188:author id="{9EC9DB5B-BF23-A8B0-98AB-444C4FD5B1B3}" name="Nick Gogno" initials="NG" userId="Nick Gogno" providerId="None"/>
  <p188:author id="{99315A6B-E68D-3AC0-765B-8DBA26A4FB43}" name="Nick Gogno" initials="NG" userId="S::NGogno@acponline.org::6f255bed-eb93-4135-84d9-7a22e47ac3a5" providerId="AD"/>
  <p188:author id="{989BC8FF-D364-3DF6-8310-79776A5E7348}" name="Clare Sipler" initials="CS" userId="S::CSipler@acponline.org::18733221-9375-44b0-af64-1ed2434e87ac"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DD"/>
    <a:srgbClr val="003497"/>
    <a:srgbClr val="F5F5F5"/>
    <a:srgbClr val="007E66"/>
    <a:srgbClr val="B5B7B4"/>
    <a:srgbClr val="FFC82E"/>
    <a:srgbClr val="2EB135"/>
    <a:srgbClr val="1EB53A"/>
    <a:srgbClr val="007C66"/>
    <a:srgbClr val="007C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429" autoAdjust="0"/>
  </p:normalViewPr>
  <p:slideViewPr>
    <p:cSldViewPr snapToGrid="0">
      <p:cViewPr varScale="1">
        <p:scale>
          <a:sx n="61" d="100"/>
          <a:sy n="61" d="100"/>
        </p:scale>
        <p:origin x="43" y="343"/>
      </p:cViewPr>
      <p:guideLst/>
    </p:cSldViewPr>
  </p:slideViewPr>
  <p:outlineViewPr>
    <p:cViewPr>
      <p:scale>
        <a:sx n="33" d="100"/>
        <a:sy n="33" d="100"/>
      </p:scale>
      <p:origin x="0" y="-19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Employer-Based</c:v>
                </c:pt>
              </c:strCache>
            </c:strRef>
          </c:tx>
          <c:spPr>
            <a:solidFill>
              <a:srgbClr val="003497"/>
            </a:soli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Sheet1!$B$2</c:f>
              <c:numCache>
                <c:formatCode>0.00%</c:formatCode>
                <c:ptCount val="1"/>
                <c:pt idx="0">
                  <c:v>0.496</c:v>
                </c:pt>
              </c:numCache>
            </c:numRef>
          </c:val>
          <c:extLst>
            <c:ext xmlns:c16="http://schemas.microsoft.com/office/drawing/2014/chart" uri="{C3380CC4-5D6E-409C-BE32-E72D297353CC}">
              <c16:uniqueId val="{00000000-05B4-49F2-8A0F-D173787E7F25}"/>
            </c:ext>
          </c:extLst>
        </c:ser>
        <c:ser>
          <c:idx val="1"/>
          <c:order val="1"/>
          <c:tx>
            <c:strRef>
              <c:f>Sheet1!$C$1</c:f>
              <c:strCache>
                <c:ptCount val="1"/>
                <c:pt idx="0">
                  <c:v>Medicaid and CHIPS</c:v>
                </c:pt>
              </c:strCache>
            </c:strRef>
          </c:tx>
          <c:spPr>
            <a:solidFill>
              <a:srgbClr val="0070C0"/>
            </a:soli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Sheet1!$C$2</c:f>
              <c:numCache>
                <c:formatCode>0.00%</c:formatCode>
                <c:ptCount val="1"/>
                <c:pt idx="0">
                  <c:v>0.19800000000000001</c:v>
                </c:pt>
              </c:numCache>
            </c:numRef>
          </c:val>
          <c:extLst>
            <c:ext xmlns:c16="http://schemas.microsoft.com/office/drawing/2014/chart" uri="{C3380CC4-5D6E-409C-BE32-E72D297353CC}">
              <c16:uniqueId val="{00000001-05B4-49F2-8A0F-D173787E7F25}"/>
            </c:ext>
          </c:extLst>
        </c:ser>
        <c:ser>
          <c:idx val="2"/>
          <c:order val="2"/>
          <c:tx>
            <c:strRef>
              <c:f>Sheet1!$D$1</c:f>
              <c:strCache>
                <c:ptCount val="1"/>
                <c:pt idx="0">
                  <c:v>Medicare (65+)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Sheet1!$D$2</c:f>
              <c:numCache>
                <c:formatCode>0.00%</c:formatCode>
                <c:ptCount val="1"/>
                <c:pt idx="0">
                  <c:v>0.156</c:v>
                </c:pt>
              </c:numCache>
            </c:numRef>
          </c:val>
          <c:extLst>
            <c:ext xmlns:c16="http://schemas.microsoft.com/office/drawing/2014/chart" uri="{C3380CC4-5D6E-409C-BE32-E72D297353CC}">
              <c16:uniqueId val="{00000002-05B4-49F2-8A0F-D173787E7F25}"/>
            </c:ext>
          </c:extLst>
        </c:ser>
        <c:ser>
          <c:idx val="3"/>
          <c:order val="3"/>
          <c:tx>
            <c:strRef>
              <c:f>Sheet1!$E$1</c:f>
              <c:strCache>
                <c:ptCount val="1"/>
                <c:pt idx="0">
                  <c:v>Uninsured</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Sheet1!$E$2</c:f>
              <c:numCache>
                <c:formatCode>0.00%</c:formatCode>
                <c:ptCount val="1"/>
                <c:pt idx="0">
                  <c:v>8.5999999999999993E-2</c:v>
                </c:pt>
              </c:numCache>
            </c:numRef>
          </c:val>
          <c:extLst>
            <c:ext xmlns:c16="http://schemas.microsoft.com/office/drawing/2014/chart" uri="{C3380CC4-5D6E-409C-BE32-E72D297353CC}">
              <c16:uniqueId val="{00000004-05B4-49F2-8A0F-D173787E7F25}"/>
            </c:ext>
          </c:extLst>
        </c:ser>
        <c:ser>
          <c:idx val="4"/>
          <c:order val="4"/>
          <c:tx>
            <c:strRef>
              <c:f>Sheet1!$F$1</c:f>
              <c:strCache>
                <c:ptCount val="1"/>
                <c:pt idx="0">
                  <c:v>Military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Sheet1!$F$2</c:f>
              <c:numCache>
                <c:formatCode>0.00%</c:formatCode>
                <c:ptCount val="1"/>
                <c:pt idx="0">
                  <c:v>2.3E-2</c:v>
                </c:pt>
              </c:numCache>
            </c:numRef>
          </c:val>
          <c:extLst>
            <c:ext xmlns:c16="http://schemas.microsoft.com/office/drawing/2014/chart" uri="{C3380CC4-5D6E-409C-BE32-E72D297353CC}">
              <c16:uniqueId val="{00000005-05B4-49F2-8A0F-D173787E7F25}"/>
            </c:ext>
          </c:extLst>
        </c:ser>
        <c:ser>
          <c:idx val="5"/>
          <c:order val="5"/>
          <c:tx>
            <c:strRef>
              <c:f>Sheet1!$G$1</c:f>
              <c:strCache>
                <c:ptCount val="1"/>
                <c:pt idx="0">
                  <c:v>Non-Group</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2019 Data</c:v>
                </c:pt>
              </c:strCache>
            </c:strRef>
          </c:cat>
          <c:val>
            <c:numRef>
              <c:f>Sheet1!$G$2</c:f>
              <c:numCache>
                <c:formatCode>0.00%</c:formatCode>
                <c:ptCount val="1"/>
                <c:pt idx="0">
                  <c:v>5.5E-2</c:v>
                </c:pt>
              </c:numCache>
            </c:numRef>
          </c:val>
          <c:extLst>
            <c:ext xmlns:c16="http://schemas.microsoft.com/office/drawing/2014/chart" uri="{C3380CC4-5D6E-409C-BE32-E72D297353CC}">
              <c16:uniqueId val="{00000006-05B4-49F2-8A0F-D173787E7F25}"/>
            </c:ext>
          </c:extLst>
        </c:ser>
        <c:dLbls>
          <c:dLblPos val="outEnd"/>
          <c:showLegendKey val="0"/>
          <c:showVal val="1"/>
          <c:showCatName val="0"/>
          <c:showSerName val="0"/>
          <c:showPercent val="0"/>
          <c:showBubbleSize val="0"/>
        </c:dLbls>
        <c:gapWidth val="100"/>
        <c:overlap val="-24"/>
        <c:axId val="1255115392"/>
        <c:axId val="1255114144"/>
      </c:barChart>
      <c:catAx>
        <c:axId val="1255115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5114144"/>
        <c:crosses val="autoZero"/>
        <c:auto val="1"/>
        <c:lblAlgn val="ctr"/>
        <c:lblOffset val="100"/>
        <c:noMultiLvlLbl val="0"/>
      </c:catAx>
      <c:valAx>
        <c:axId val="125511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51153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94AC94-422B-4710-AADE-B267A7D80112}" type="doc">
      <dgm:prSet loTypeId="urn:microsoft.com/office/officeart/2005/8/layout/vList4" loCatId="picture" qsTypeId="urn:microsoft.com/office/officeart/2005/8/quickstyle/simple2" qsCatId="simple" csTypeId="urn:microsoft.com/office/officeart/2005/8/colors/accent4_1" csCatId="accent4" phldr="1"/>
      <dgm:spPr/>
      <dgm:t>
        <a:bodyPr/>
        <a:lstStyle/>
        <a:p>
          <a:endParaRPr lang="en-US"/>
        </a:p>
      </dgm:t>
    </dgm:pt>
    <dgm:pt modelId="{AD15E077-8C36-48BF-B9FB-E3A6CAE00BCD}">
      <dgm:prSet/>
      <dgm:spPr/>
      <dgm:t>
        <a:bodyPr/>
        <a:lstStyle/>
        <a:p>
          <a:r>
            <a:rPr lang="en-US" dirty="0"/>
            <a:t>How does insurance status affect treatment adherence? </a:t>
          </a:r>
        </a:p>
      </dgm:t>
    </dgm:pt>
    <dgm:pt modelId="{626CC385-AF13-4D03-91B1-510416291003}" type="parTrans" cxnId="{6BABD9E9-9455-442E-8A2D-50C5DCBA5BF1}">
      <dgm:prSet/>
      <dgm:spPr/>
      <dgm:t>
        <a:bodyPr/>
        <a:lstStyle/>
        <a:p>
          <a:endParaRPr lang="en-US"/>
        </a:p>
      </dgm:t>
    </dgm:pt>
    <dgm:pt modelId="{1ABFCC39-F0F3-471B-AFB0-0A23EC5D495D}" type="sibTrans" cxnId="{6BABD9E9-9455-442E-8A2D-50C5DCBA5BF1}">
      <dgm:prSet/>
      <dgm:spPr/>
      <dgm:t>
        <a:bodyPr/>
        <a:lstStyle/>
        <a:p>
          <a:endParaRPr lang="en-US"/>
        </a:p>
      </dgm:t>
    </dgm:pt>
    <dgm:pt modelId="{703466DD-1719-4B23-9C27-943B64888853}">
      <dgm:prSet/>
      <dgm:spPr/>
      <dgm:t>
        <a:bodyPr/>
        <a:lstStyle/>
        <a:p>
          <a:r>
            <a:rPr lang="en-US"/>
            <a:t>How do different types of insurance affect costs?</a:t>
          </a:r>
        </a:p>
      </dgm:t>
    </dgm:pt>
    <dgm:pt modelId="{7F83EA91-6DD0-4443-ABED-0C4E438E3F79}" type="parTrans" cxnId="{2BCB15F2-A4D0-42A6-8FA8-555E1DCAE7F7}">
      <dgm:prSet/>
      <dgm:spPr/>
      <dgm:t>
        <a:bodyPr/>
        <a:lstStyle/>
        <a:p>
          <a:endParaRPr lang="en-US"/>
        </a:p>
      </dgm:t>
    </dgm:pt>
    <dgm:pt modelId="{2F2F8EC0-2652-49BA-BE90-096ED50EBCC2}" type="sibTrans" cxnId="{2BCB15F2-A4D0-42A6-8FA8-555E1DCAE7F7}">
      <dgm:prSet/>
      <dgm:spPr/>
      <dgm:t>
        <a:bodyPr/>
        <a:lstStyle/>
        <a:p>
          <a:endParaRPr lang="en-US"/>
        </a:p>
      </dgm:t>
    </dgm:pt>
    <dgm:pt modelId="{E7744A34-7B7B-44C2-A16B-D855F97EBD95}">
      <dgm:prSet/>
      <dgm:spPr/>
      <dgm:t>
        <a:bodyPr/>
        <a:lstStyle/>
        <a:p>
          <a:r>
            <a:rPr lang="en-US"/>
            <a:t>Do health care reimbursement models encourage or discourage high value care?</a:t>
          </a:r>
        </a:p>
      </dgm:t>
    </dgm:pt>
    <dgm:pt modelId="{F4120781-F0B6-456D-8DFB-1E56D700E155}" type="parTrans" cxnId="{107FF273-A552-4111-998A-AE898E88D8FA}">
      <dgm:prSet/>
      <dgm:spPr/>
      <dgm:t>
        <a:bodyPr/>
        <a:lstStyle/>
        <a:p>
          <a:endParaRPr lang="en-US"/>
        </a:p>
      </dgm:t>
    </dgm:pt>
    <dgm:pt modelId="{FF4ACC3D-049D-4B77-8341-72BB80E8E22B}" type="sibTrans" cxnId="{107FF273-A552-4111-998A-AE898E88D8FA}">
      <dgm:prSet/>
      <dgm:spPr/>
      <dgm:t>
        <a:bodyPr/>
        <a:lstStyle/>
        <a:p>
          <a:endParaRPr lang="en-US"/>
        </a:p>
      </dgm:t>
    </dgm:pt>
    <dgm:pt modelId="{907C3209-6A89-4FDC-8D4E-CC67ED5B6EAD}">
      <dgm:prSet/>
      <dgm:spPr/>
      <dgm:t>
        <a:bodyPr/>
        <a:lstStyle/>
        <a:p>
          <a:r>
            <a:rPr lang="en-US" dirty="0"/>
            <a:t>How can we provide individualized care for our patients?</a:t>
          </a:r>
        </a:p>
      </dgm:t>
    </dgm:pt>
    <dgm:pt modelId="{E2223929-47A8-48F5-96EF-D3604C388F82}" type="parTrans" cxnId="{7C3AF7DA-731C-4B36-B4ED-8131B7953576}">
      <dgm:prSet/>
      <dgm:spPr/>
      <dgm:t>
        <a:bodyPr/>
        <a:lstStyle/>
        <a:p>
          <a:endParaRPr lang="en-US"/>
        </a:p>
      </dgm:t>
    </dgm:pt>
    <dgm:pt modelId="{645CD725-9BE6-40DC-9E68-F992C295C836}" type="sibTrans" cxnId="{7C3AF7DA-731C-4B36-B4ED-8131B7953576}">
      <dgm:prSet/>
      <dgm:spPr/>
      <dgm:t>
        <a:bodyPr/>
        <a:lstStyle/>
        <a:p>
          <a:endParaRPr lang="en-US"/>
        </a:p>
      </dgm:t>
    </dgm:pt>
    <dgm:pt modelId="{3DBA30C4-45E0-4F48-BEE9-8124574BBC75}" type="pres">
      <dgm:prSet presAssocID="{9494AC94-422B-4710-AADE-B267A7D80112}" presName="linear" presStyleCnt="0">
        <dgm:presLayoutVars>
          <dgm:dir/>
          <dgm:resizeHandles val="exact"/>
        </dgm:presLayoutVars>
      </dgm:prSet>
      <dgm:spPr/>
    </dgm:pt>
    <dgm:pt modelId="{B5D073B1-3598-4D43-B6E4-F2A74CE801A6}" type="pres">
      <dgm:prSet presAssocID="{AD15E077-8C36-48BF-B9FB-E3A6CAE00BCD}" presName="comp" presStyleCnt="0"/>
      <dgm:spPr/>
    </dgm:pt>
    <dgm:pt modelId="{28062D49-13A4-4E63-8833-9AE5D084ABED}" type="pres">
      <dgm:prSet presAssocID="{AD15E077-8C36-48BF-B9FB-E3A6CAE00BCD}" presName="box" presStyleLbl="node1" presStyleIdx="0" presStyleCnt="4"/>
      <dgm:spPr/>
    </dgm:pt>
    <dgm:pt modelId="{4B23EC9C-D99D-4520-B86C-450A81679E2C}" type="pres">
      <dgm:prSet presAssocID="{AD15E077-8C36-48BF-B9FB-E3A6CAE00BCD}" presName="img"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7367" r="27367"/>
          </a:stretch>
        </a:blipFill>
      </dgm:spPr>
      <dgm:extLst>
        <a:ext uri="{E40237B7-FDA0-4F09-8148-C483321AD2D9}">
          <dgm14:cNvPr xmlns:dgm14="http://schemas.microsoft.com/office/drawing/2010/diagram" id="0" name="" descr="Medicine outline"/>
        </a:ext>
      </dgm:extLst>
    </dgm:pt>
    <dgm:pt modelId="{D3C89A82-8751-4795-80C3-9887B8863A39}" type="pres">
      <dgm:prSet presAssocID="{AD15E077-8C36-48BF-B9FB-E3A6CAE00BCD}" presName="text" presStyleLbl="node1" presStyleIdx="0" presStyleCnt="4">
        <dgm:presLayoutVars>
          <dgm:bulletEnabled val="1"/>
        </dgm:presLayoutVars>
      </dgm:prSet>
      <dgm:spPr/>
    </dgm:pt>
    <dgm:pt modelId="{F02AF8DF-CE50-4991-A904-D16455E828E9}" type="pres">
      <dgm:prSet presAssocID="{1ABFCC39-F0F3-471B-AFB0-0A23EC5D495D}" presName="spacer" presStyleCnt="0"/>
      <dgm:spPr/>
    </dgm:pt>
    <dgm:pt modelId="{20D7A59A-6CC6-4E94-9D6F-038928DCE3AD}" type="pres">
      <dgm:prSet presAssocID="{703466DD-1719-4B23-9C27-943B64888853}" presName="comp" presStyleCnt="0"/>
      <dgm:spPr/>
    </dgm:pt>
    <dgm:pt modelId="{9C1CA70F-91FC-43BF-971D-8E33FB05970B}" type="pres">
      <dgm:prSet presAssocID="{703466DD-1719-4B23-9C27-943B64888853}" presName="box" presStyleLbl="node1" presStyleIdx="1" presStyleCnt="4"/>
      <dgm:spPr/>
    </dgm:pt>
    <dgm:pt modelId="{CF4CD56C-6822-41DC-B344-447FC25A01B5}" type="pres">
      <dgm:prSet presAssocID="{703466DD-1719-4B23-9C27-943B64888853}"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7367" r="27367"/>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635B356-654B-48F7-A773-0702C3CED17F}" type="pres">
      <dgm:prSet presAssocID="{703466DD-1719-4B23-9C27-943B64888853}" presName="text" presStyleLbl="node1" presStyleIdx="1" presStyleCnt="4">
        <dgm:presLayoutVars>
          <dgm:bulletEnabled val="1"/>
        </dgm:presLayoutVars>
      </dgm:prSet>
      <dgm:spPr/>
    </dgm:pt>
    <dgm:pt modelId="{0D65A1BC-4AFB-47E1-BE30-AC78CD4142B0}" type="pres">
      <dgm:prSet presAssocID="{2F2F8EC0-2652-49BA-BE90-096ED50EBCC2}" presName="spacer" presStyleCnt="0"/>
      <dgm:spPr/>
    </dgm:pt>
    <dgm:pt modelId="{C10FE9E1-9CFF-4C9E-BD8A-E87BD14EF424}" type="pres">
      <dgm:prSet presAssocID="{E7744A34-7B7B-44C2-A16B-D855F97EBD95}" presName="comp" presStyleCnt="0"/>
      <dgm:spPr/>
    </dgm:pt>
    <dgm:pt modelId="{048BE431-946D-407F-BADF-B95E4E8C0A21}" type="pres">
      <dgm:prSet presAssocID="{E7744A34-7B7B-44C2-A16B-D855F97EBD95}" presName="box" presStyleLbl="node1" presStyleIdx="2" presStyleCnt="4"/>
      <dgm:spPr/>
    </dgm:pt>
    <dgm:pt modelId="{E6C00939-DE78-4560-9036-E5063AA5DC93}" type="pres">
      <dgm:prSet presAssocID="{E7744A34-7B7B-44C2-A16B-D855F97EBD95}" presName="img" presStyleLbl="fgImgPlace1" presStyleIdx="2" presStyleCnt="4"/>
      <dgm:spPr>
        <a:blipFill dpi="0"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7367" r="27367"/>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F7C9F9C-4895-41C6-AD16-06FA15E3B9AD}" type="pres">
      <dgm:prSet presAssocID="{E7744A34-7B7B-44C2-A16B-D855F97EBD95}" presName="text" presStyleLbl="node1" presStyleIdx="2" presStyleCnt="4">
        <dgm:presLayoutVars>
          <dgm:bulletEnabled val="1"/>
        </dgm:presLayoutVars>
      </dgm:prSet>
      <dgm:spPr/>
    </dgm:pt>
    <dgm:pt modelId="{B61FBB29-7D83-4859-9C9E-76919349CEA9}" type="pres">
      <dgm:prSet presAssocID="{FF4ACC3D-049D-4B77-8341-72BB80E8E22B}" presName="spacer" presStyleCnt="0"/>
      <dgm:spPr/>
    </dgm:pt>
    <dgm:pt modelId="{87614774-20D4-4D98-A59F-EDA85035F130}" type="pres">
      <dgm:prSet presAssocID="{907C3209-6A89-4FDC-8D4E-CC67ED5B6EAD}" presName="comp" presStyleCnt="0"/>
      <dgm:spPr/>
    </dgm:pt>
    <dgm:pt modelId="{875B462F-D092-4386-9118-9F2FB0504DED}" type="pres">
      <dgm:prSet presAssocID="{907C3209-6A89-4FDC-8D4E-CC67ED5B6EAD}" presName="box" presStyleLbl="node1" presStyleIdx="3" presStyleCnt="4"/>
      <dgm:spPr/>
    </dgm:pt>
    <dgm:pt modelId="{583875BF-0BA6-400B-B408-652132F43BAC}" type="pres">
      <dgm:prSet presAssocID="{907C3209-6A89-4FDC-8D4E-CC67ED5B6EAD}"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7367" r="27367"/>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157D5D0-9E54-491F-9F86-C79DB1215575}" type="pres">
      <dgm:prSet presAssocID="{907C3209-6A89-4FDC-8D4E-CC67ED5B6EAD}" presName="text" presStyleLbl="node1" presStyleIdx="3" presStyleCnt="4">
        <dgm:presLayoutVars>
          <dgm:bulletEnabled val="1"/>
        </dgm:presLayoutVars>
      </dgm:prSet>
      <dgm:spPr/>
    </dgm:pt>
  </dgm:ptLst>
  <dgm:cxnLst>
    <dgm:cxn modelId="{D80E9665-C549-440D-8EF5-4EF976B5C460}" type="presOf" srcId="{907C3209-6A89-4FDC-8D4E-CC67ED5B6EAD}" destId="{E157D5D0-9E54-491F-9F86-C79DB1215575}" srcOrd="1" destOrd="0" presId="urn:microsoft.com/office/officeart/2005/8/layout/vList4"/>
    <dgm:cxn modelId="{107FF273-A552-4111-998A-AE898E88D8FA}" srcId="{9494AC94-422B-4710-AADE-B267A7D80112}" destId="{E7744A34-7B7B-44C2-A16B-D855F97EBD95}" srcOrd="2" destOrd="0" parTransId="{F4120781-F0B6-456D-8DFB-1E56D700E155}" sibTransId="{FF4ACC3D-049D-4B77-8341-72BB80E8E22B}"/>
    <dgm:cxn modelId="{E8854B77-04BD-4B37-BBE7-5D0F944127F9}" type="presOf" srcId="{9494AC94-422B-4710-AADE-B267A7D80112}" destId="{3DBA30C4-45E0-4F48-BEE9-8124574BBC75}" srcOrd="0" destOrd="0" presId="urn:microsoft.com/office/officeart/2005/8/layout/vList4"/>
    <dgm:cxn modelId="{BFA7E857-C2C1-44F7-BEDF-A33ECB467BC6}" type="presOf" srcId="{E7744A34-7B7B-44C2-A16B-D855F97EBD95}" destId="{7F7C9F9C-4895-41C6-AD16-06FA15E3B9AD}" srcOrd="1" destOrd="0" presId="urn:microsoft.com/office/officeart/2005/8/layout/vList4"/>
    <dgm:cxn modelId="{B29BD188-5439-4180-97E6-407A293EFF5B}" type="presOf" srcId="{703466DD-1719-4B23-9C27-943B64888853}" destId="{8635B356-654B-48F7-A773-0702C3CED17F}" srcOrd="1" destOrd="0" presId="urn:microsoft.com/office/officeart/2005/8/layout/vList4"/>
    <dgm:cxn modelId="{1113CAAD-3035-40A4-8641-C78588EFDC3A}" type="presOf" srcId="{AD15E077-8C36-48BF-B9FB-E3A6CAE00BCD}" destId="{D3C89A82-8751-4795-80C3-9887B8863A39}" srcOrd="1" destOrd="0" presId="urn:microsoft.com/office/officeart/2005/8/layout/vList4"/>
    <dgm:cxn modelId="{166E7BC0-C851-4A57-95F0-6B194B46895B}" type="presOf" srcId="{703466DD-1719-4B23-9C27-943B64888853}" destId="{9C1CA70F-91FC-43BF-971D-8E33FB05970B}" srcOrd="0" destOrd="0" presId="urn:microsoft.com/office/officeart/2005/8/layout/vList4"/>
    <dgm:cxn modelId="{A05519C8-0FD5-46B4-ACE6-1C55CF958939}" type="presOf" srcId="{AD15E077-8C36-48BF-B9FB-E3A6CAE00BCD}" destId="{28062D49-13A4-4E63-8833-9AE5D084ABED}" srcOrd="0" destOrd="0" presId="urn:microsoft.com/office/officeart/2005/8/layout/vList4"/>
    <dgm:cxn modelId="{7C3AF7DA-731C-4B36-B4ED-8131B7953576}" srcId="{9494AC94-422B-4710-AADE-B267A7D80112}" destId="{907C3209-6A89-4FDC-8D4E-CC67ED5B6EAD}" srcOrd="3" destOrd="0" parTransId="{E2223929-47A8-48F5-96EF-D3604C388F82}" sibTransId="{645CD725-9BE6-40DC-9E68-F992C295C836}"/>
    <dgm:cxn modelId="{6BABD9E9-9455-442E-8A2D-50C5DCBA5BF1}" srcId="{9494AC94-422B-4710-AADE-B267A7D80112}" destId="{AD15E077-8C36-48BF-B9FB-E3A6CAE00BCD}" srcOrd="0" destOrd="0" parTransId="{626CC385-AF13-4D03-91B1-510416291003}" sibTransId="{1ABFCC39-F0F3-471B-AFB0-0A23EC5D495D}"/>
    <dgm:cxn modelId="{2BCB15F2-A4D0-42A6-8FA8-555E1DCAE7F7}" srcId="{9494AC94-422B-4710-AADE-B267A7D80112}" destId="{703466DD-1719-4B23-9C27-943B64888853}" srcOrd="1" destOrd="0" parTransId="{7F83EA91-6DD0-4443-ABED-0C4E438E3F79}" sibTransId="{2F2F8EC0-2652-49BA-BE90-096ED50EBCC2}"/>
    <dgm:cxn modelId="{2151A6F4-78A5-4366-B0D4-C25083DAFB0C}" type="presOf" srcId="{907C3209-6A89-4FDC-8D4E-CC67ED5B6EAD}" destId="{875B462F-D092-4386-9118-9F2FB0504DED}" srcOrd="0" destOrd="0" presId="urn:microsoft.com/office/officeart/2005/8/layout/vList4"/>
    <dgm:cxn modelId="{7E79ABFA-4385-43EB-A02D-394B116D57D5}" type="presOf" srcId="{E7744A34-7B7B-44C2-A16B-D855F97EBD95}" destId="{048BE431-946D-407F-BADF-B95E4E8C0A21}" srcOrd="0" destOrd="0" presId="urn:microsoft.com/office/officeart/2005/8/layout/vList4"/>
    <dgm:cxn modelId="{16E3C690-7698-4C1D-AB29-BE2CBAAD3FD1}" type="presParOf" srcId="{3DBA30C4-45E0-4F48-BEE9-8124574BBC75}" destId="{B5D073B1-3598-4D43-B6E4-F2A74CE801A6}" srcOrd="0" destOrd="0" presId="urn:microsoft.com/office/officeart/2005/8/layout/vList4"/>
    <dgm:cxn modelId="{A8F1DD31-BAB6-4507-8375-9543E43930D7}" type="presParOf" srcId="{B5D073B1-3598-4D43-B6E4-F2A74CE801A6}" destId="{28062D49-13A4-4E63-8833-9AE5D084ABED}" srcOrd="0" destOrd="0" presId="urn:microsoft.com/office/officeart/2005/8/layout/vList4"/>
    <dgm:cxn modelId="{C9F90A61-744E-4C28-A20D-B3110659EFB6}" type="presParOf" srcId="{B5D073B1-3598-4D43-B6E4-F2A74CE801A6}" destId="{4B23EC9C-D99D-4520-B86C-450A81679E2C}" srcOrd="1" destOrd="0" presId="urn:microsoft.com/office/officeart/2005/8/layout/vList4"/>
    <dgm:cxn modelId="{2BF509DA-9429-484B-93D8-B7F71B43881D}" type="presParOf" srcId="{B5D073B1-3598-4D43-B6E4-F2A74CE801A6}" destId="{D3C89A82-8751-4795-80C3-9887B8863A39}" srcOrd="2" destOrd="0" presId="urn:microsoft.com/office/officeart/2005/8/layout/vList4"/>
    <dgm:cxn modelId="{34E1C5F1-A3F0-419A-94C5-AEACDD8183FF}" type="presParOf" srcId="{3DBA30C4-45E0-4F48-BEE9-8124574BBC75}" destId="{F02AF8DF-CE50-4991-A904-D16455E828E9}" srcOrd="1" destOrd="0" presId="urn:microsoft.com/office/officeart/2005/8/layout/vList4"/>
    <dgm:cxn modelId="{5E91370B-13AF-44D2-9D57-DA1DCFDB4165}" type="presParOf" srcId="{3DBA30C4-45E0-4F48-BEE9-8124574BBC75}" destId="{20D7A59A-6CC6-4E94-9D6F-038928DCE3AD}" srcOrd="2" destOrd="0" presId="urn:microsoft.com/office/officeart/2005/8/layout/vList4"/>
    <dgm:cxn modelId="{DC5464DB-068E-4C9B-97F5-C4010C7934F9}" type="presParOf" srcId="{20D7A59A-6CC6-4E94-9D6F-038928DCE3AD}" destId="{9C1CA70F-91FC-43BF-971D-8E33FB05970B}" srcOrd="0" destOrd="0" presId="urn:microsoft.com/office/officeart/2005/8/layout/vList4"/>
    <dgm:cxn modelId="{F443E37D-DDD8-4BC3-A22B-8C3DF8D8E420}" type="presParOf" srcId="{20D7A59A-6CC6-4E94-9D6F-038928DCE3AD}" destId="{CF4CD56C-6822-41DC-B344-447FC25A01B5}" srcOrd="1" destOrd="0" presId="urn:microsoft.com/office/officeart/2005/8/layout/vList4"/>
    <dgm:cxn modelId="{6492F3D6-6F48-4975-AAF2-5BE6649EBA0C}" type="presParOf" srcId="{20D7A59A-6CC6-4E94-9D6F-038928DCE3AD}" destId="{8635B356-654B-48F7-A773-0702C3CED17F}" srcOrd="2" destOrd="0" presId="urn:microsoft.com/office/officeart/2005/8/layout/vList4"/>
    <dgm:cxn modelId="{6797FD56-E673-4600-B981-6FC69EBC3427}" type="presParOf" srcId="{3DBA30C4-45E0-4F48-BEE9-8124574BBC75}" destId="{0D65A1BC-4AFB-47E1-BE30-AC78CD4142B0}" srcOrd="3" destOrd="0" presId="urn:microsoft.com/office/officeart/2005/8/layout/vList4"/>
    <dgm:cxn modelId="{A0CA2097-E1F5-4469-8A38-A4CE40954463}" type="presParOf" srcId="{3DBA30C4-45E0-4F48-BEE9-8124574BBC75}" destId="{C10FE9E1-9CFF-4C9E-BD8A-E87BD14EF424}" srcOrd="4" destOrd="0" presId="urn:microsoft.com/office/officeart/2005/8/layout/vList4"/>
    <dgm:cxn modelId="{B683FBB8-BF00-40FC-825C-F66367E45FD8}" type="presParOf" srcId="{C10FE9E1-9CFF-4C9E-BD8A-E87BD14EF424}" destId="{048BE431-946D-407F-BADF-B95E4E8C0A21}" srcOrd="0" destOrd="0" presId="urn:microsoft.com/office/officeart/2005/8/layout/vList4"/>
    <dgm:cxn modelId="{8EE06E86-3090-4806-8421-2F5E768FB72C}" type="presParOf" srcId="{C10FE9E1-9CFF-4C9E-BD8A-E87BD14EF424}" destId="{E6C00939-DE78-4560-9036-E5063AA5DC93}" srcOrd="1" destOrd="0" presId="urn:microsoft.com/office/officeart/2005/8/layout/vList4"/>
    <dgm:cxn modelId="{2B64F628-0C45-4018-A378-01CE65B71AE9}" type="presParOf" srcId="{C10FE9E1-9CFF-4C9E-BD8A-E87BD14EF424}" destId="{7F7C9F9C-4895-41C6-AD16-06FA15E3B9AD}" srcOrd="2" destOrd="0" presId="urn:microsoft.com/office/officeart/2005/8/layout/vList4"/>
    <dgm:cxn modelId="{9353B149-7CCC-4EDF-A7F8-2FBD21295421}" type="presParOf" srcId="{3DBA30C4-45E0-4F48-BEE9-8124574BBC75}" destId="{B61FBB29-7D83-4859-9C9E-76919349CEA9}" srcOrd="5" destOrd="0" presId="urn:microsoft.com/office/officeart/2005/8/layout/vList4"/>
    <dgm:cxn modelId="{C4E53193-27D9-47C6-BFE5-78FB9ECB6094}" type="presParOf" srcId="{3DBA30C4-45E0-4F48-BEE9-8124574BBC75}" destId="{87614774-20D4-4D98-A59F-EDA85035F130}" srcOrd="6" destOrd="0" presId="urn:microsoft.com/office/officeart/2005/8/layout/vList4"/>
    <dgm:cxn modelId="{450A18EE-971C-4273-9167-7E0D7C5915CA}" type="presParOf" srcId="{87614774-20D4-4D98-A59F-EDA85035F130}" destId="{875B462F-D092-4386-9118-9F2FB0504DED}" srcOrd="0" destOrd="0" presId="urn:microsoft.com/office/officeart/2005/8/layout/vList4"/>
    <dgm:cxn modelId="{829E7DB2-BC79-46BD-B388-5845CACC6227}" type="presParOf" srcId="{87614774-20D4-4D98-A59F-EDA85035F130}" destId="{583875BF-0BA6-400B-B408-652132F43BAC}" srcOrd="1" destOrd="0" presId="urn:microsoft.com/office/officeart/2005/8/layout/vList4"/>
    <dgm:cxn modelId="{BC245B8B-671E-4B9D-888F-C8A52FCF5BF7}" type="presParOf" srcId="{87614774-20D4-4D98-A59F-EDA85035F130}" destId="{E157D5D0-9E54-491F-9F86-C79DB121557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27EA63-3B74-4C1E-BE0A-AEBE1B833991}"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D7375FF2-E6E4-48FD-A2A1-26B27EC2C5DB}">
      <dgm:prSet/>
      <dgm:spPr/>
      <dgm:t>
        <a:bodyPr/>
        <a:lstStyle/>
        <a:p>
          <a:r>
            <a:rPr lang="en-US" dirty="0"/>
            <a:t>Mr. Torres, a 62-year-old man, presents to his primary care physician with gross hematuria for the past week. He has a significant smoking history of 50 pack-years.</a:t>
          </a:r>
        </a:p>
      </dgm:t>
    </dgm:pt>
    <dgm:pt modelId="{4BD2A09E-E495-4FA8-808E-ADF7D89D5DB1}" type="parTrans" cxnId="{030BE0D9-C496-4825-B184-882937973261}">
      <dgm:prSet/>
      <dgm:spPr/>
      <dgm:t>
        <a:bodyPr/>
        <a:lstStyle/>
        <a:p>
          <a:endParaRPr lang="en-US"/>
        </a:p>
      </dgm:t>
    </dgm:pt>
    <dgm:pt modelId="{20E9EA75-7B5B-4688-91E6-82D32133DAAD}" type="sibTrans" cxnId="{030BE0D9-C496-4825-B184-882937973261}">
      <dgm:prSet/>
      <dgm:spPr/>
      <dgm:t>
        <a:bodyPr/>
        <a:lstStyle/>
        <a:p>
          <a:endParaRPr lang="en-US"/>
        </a:p>
      </dgm:t>
    </dgm:pt>
    <dgm:pt modelId="{D3A76FEA-FBAB-4F53-ACE7-E7AEB2CA142B}">
      <dgm:prSet/>
      <dgm:spPr/>
      <dgm:t>
        <a:bodyPr/>
        <a:lstStyle/>
        <a:p>
          <a:r>
            <a:rPr lang="en-US" dirty="0"/>
            <a:t>Physical exam is normal. Complete blood count, basic metabolic panel, and liver function tests are all unremarkable. Urine dipstick indicates 3+ blood.</a:t>
          </a:r>
        </a:p>
      </dgm:t>
    </dgm:pt>
    <dgm:pt modelId="{316D634C-95F0-483C-BB27-5755F96947FE}" type="parTrans" cxnId="{325347D2-5E5F-45CE-80B7-93FDFB318398}">
      <dgm:prSet/>
      <dgm:spPr/>
      <dgm:t>
        <a:bodyPr/>
        <a:lstStyle/>
        <a:p>
          <a:endParaRPr lang="en-US"/>
        </a:p>
      </dgm:t>
    </dgm:pt>
    <dgm:pt modelId="{A1D30F9E-DB6A-406B-9D42-BD1DEED51908}" type="sibTrans" cxnId="{325347D2-5E5F-45CE-80B7-93FDFB318398}">
      <dgm:prSet/>
      <dgm:spPr/>
      <dgm:t>
        <a:bodyPr/>
        <a:lstStyle/>
        <a:p>
          <a:endParaRPr lang="en-US"/>
        </a:p>
      </dgm:t>
    </dgm:pt>
    <dgm:pt modelId="{D8EC1633-DCCA-4727-9263-D9BEE231AF7A}">
      <dgm:prSet/>
      <dgm:spPr/>
      <dgm:t>
        <a:bodyPr/>
        <a:lstStyle/>
        <a:p>
          <a:r>
            <a:rPr lang="en-US" dirty="0"/>
            <a:t>You tell the patient you think he should undergo CT and be evaluated by a urologist for cystoscopy.</a:t>
          </a:r>
        </a:p>
      </dgm:t>
    </dgm:pt>
    <dgm:pt modelId="{5475F426-9BE1-45DE-A0AF-93444B70BBDE}" type="parTrans" cxnId="{5DE45CFB-DBC0-456B-B7FA-A888A61A516A}">
      <dgm:prSet/>
      <dgm:spPr/>
      <dgm:t>
        <a:bodyPr/>
        <a:lstStyle/>
        <a:p>
          <a:endParaRPr lang="en-US"/>
        </a:p>
      </dgm:t>
    </dgm:pt>
    <dgm:pt modelId="{B9BB5E68-3627-484E-85D5-962F2164C567}" type="sibTrans" cxnId="{5DE45CFB-DBC0-456B-B7FA-A888A61A516A}">
      <dgm:prSet/>
      <dgm:spPr/>
      <dgm:t>
        <a:bodyPr/>
        <a:lstStyle/>
        <a:p>
          <a:endParaRPr lang="en-US"/>
        </a:p>
      </dgm:t>
    </dgm:pt>
    <dgm:pt modelId="{968EFB22-B22D-4BC1-9FA4-15D5093D518F}">
      <dgm:prSet/>
      <dgm:spPr/>
      <dgm:t>
        <a:bodyPr/>
        <a:lstStyle/>
        <a:p>
          <a:r>
            <a:rPr lang="en-US" dirty="0"/>
            <a:t>The patient asks you what he can expect to pay out-of-pocket for this workup.</a:t>
          </a:r>
        </a:p>
      </dgm:t>
    </dgm:pt>
    <dgm:pt modelId="{F66E440A-CD06-4A66-A344-A9C390FEC412}" type="parTrans" cxnId="{5BBF7F64-118D-492B-BA2E-E79CF21703D8}">
      <dgm:prSet/>
      <dgm:spPr/>
      <dgm:t>
        <a:bodyPr/>
        <a:lstStyle/>
        <a:p>
          <a:endParaRPr lang="en-US"/>
        </a:p>
      </dgm:t>
    </dgm:pt>
    <dgm:pt modelId="{DD3E6A9C-FEDC-4872-9FF9-47D18A228E21}" type="sibTrans" cxnId="{5BBF7F64-118D-492B-BA2E-E79CF21703D8}">
      <dgm:prSet/>
      <dgm:spPr/>
      <dgm:t>
        <a:bodyPr/>
        <a:lstStyle/>
        <a:p>
          <a:endParaRPr lang="en-US"/>
        </a:p>
      </dgm:t>
    </dgm:pt>
    <dgm:pt modelId="{689B69DE-83DE-4453-AB79-94BA53BC89A7}" type="pres">
      <dgm:prSet presAssocID="{FF27EA63-3B74-4C1E-BE0A-AEBE1B833991}" presName="vert0" presStyleCnt="0">
        <dgm:presLayoutVars>
          <dgm:dir/>
          <dgm:animOne val="branch"/>
          <dgm:animLvl val="lvl"/>
        </dgm:presLayoutVars>
      </dgm:prSet>
      <dgm:spPr/>
    </dgm:pt>
    <dgm:pt modelId="{43A19545-F483-432B-8585-66572ED11953}" type="pres">
      <dgm:prSet presAssocID="{D7375FF2-E6E4-48FD-A2A1-26B27EC2C5DB}" presName="thickLine" presStyleLbl="alignNode1" presStyleIdx="0" presStyleCnt="4"/>
      <dgm:spPr/>
    </dgm:pt>
    <dgm:pt modelId="{80F34999-7820-4638-B549-21E8AC1F5A13}" type="pres">
      <dgm:prSet presAssocID="{D7375FF2-E6E4-48FD-A2A1-26B27EC2C5DB}" presName="horz1" presStyleCnt="0"/>
      <dgm:spPr/>
    </dgm:pt>
    <dgm:pt modelId="{9874B776-7D07-4426-B4EB-10D96BB256CD}" type="pres">
      <dgm:prSet presAssocID="{D7375FF2-E6E4-48FD-A2A1-26B27EC2C5DB}" presName="tx1" presStyleLbl="revTx" presStyleIdx="0" presStyleCnt="4"/>
      <dgm:spPr/>
    </dgm:pt>
    <dgm:pt modelId="{64BAC44A-B53B-438F-A894-B17467B54A58}" type="pres">
      <dgm:prSet presAssocID="{D7375FF2-E6E4-48FD-A2A1-26B27EC2C5DB}" presName="vert1" presStyleCnt="0"/>
      <dgm:spPr/>
    </dgm:pt>
    <dgm:pt modelId="{6F3A0D31-FE1B-4E42-8970-8D56E6B3EABC}" type="pres">
      <dgm:prSet presAssocID="{D3A76FEA-FBAB-4F53-ACE7-E7AEB2CA142B}" presName="thickLine" presStyleLbl="alignNode1" presStyleIdx="1" presStyleCnt="4"/>
      <dgm:spPr/>
    </dgm:pt>
    <dgm:pt modelId="{3AACEF86-AA75-49D0-9D14-0717F1D124AC}" type="pres">
      <dgm:prSet presAssocID="{D3A76FEA-FBAB-4F53-ACE7-E7AEB2CA142B}" presName="horz1" presStyleCnt="0"/>
      <dgm:spPr/>
    </dgm:pt>
    <dgm:pt modelId="{463E0186-5AAA-44BD-A69C-D7E40DE7226E}" type="pres">
      <dgm:prSet presAssocID="{D3A76FEA-FBAB-4F53-ACE7-E7AEB2CA142B}" presName="tx1" presStyleLbl="revTx" presStyleIdx="1" presStyleCnt="4"/>
      <dgm:spPr/>
    </dgm:pt>
    <dgm:pt modelId="{6F4F9659-EADF-44D6-954F-813C7741DCB0}" type="pres">
      <dgm:prSet presAssocID="{D3A76FEA-FBAB-4F53-ACE7-E7AEB2CA142B}" presName="vert1" presStyleCnt="0"/>
      <dgm:spPr/>
    </dgm:pt>
    <dgm:pt modelId="{7BE3E2A4-C256-4E92-9EA2-A9AC916B2E1E}" type="pres">
      <dgm:prSet presAssocID="{D8EC1633-DCCA-4727-9263-D9BEE231AF7A}" presName="thickLine" presStyleLbl="alignNode1" presStyleIdx="2" presStyleCnt="4"/>
      <dgm:spPr/>
    </dgm:pt>
    <dgm:pt modelId="{A230DC56-A675-4AF3-9B95-D9EFD7155BBE}" type="pres">
      <dgm:prSet presAssocID="{D8EC1633-DCCA-4727-9263-D9BEE231AF7A}" presName="horz1" presStyleCnt="0"/>
      <dgm:spPr/>
    </dgm:pt>
    <dgm:pt modelId="{0B1F14C4-B72D-46BA-8FE2-AAC70546CF1A}" type="pres">
      <dgm:prSet presAssocID="{D8EC1633-DCCA-4727-9263-D9BEE231AF7A}" presName="tx1" presStyleLbl="revTx" presStyleIdx="2" presStyleCnt="4"/>
      <dgm:spPr/>
    </dgm:pt>
    <dgm:pt modelId="{D0329D7D-8A28-457B-89C9-04D83516B389}" type="pres">
      <dgm:prSet presAssocID="{D8EC1633-DCCA-4727-9263-D9BEE231AF7A}" presName="vert1" presStyleCnt="0"/>
      <dgm:spPr/>
    </dgm:pt>
    <dgm:pt modelId="{51ACFA14-E02F-4F95-8B42-937EC8F65F60}" type="pres">
      <dgm:prSet presAssocID="{968EFB22-B22D-4BC1-9FA4-15D5093D518F}" presName="thickLine" presStyleLbl="alignNode1" presStyleIdx="3" presStyleCnt="4"/>
      <dgm:spPr/>
    </dgm:pt>
    <dgm:pt modelId="{C4FC68FB-A121-4848-8669-3DDAF30F0E65}" type="pres">
      <dgm:prSet presAssocID="{968EFB22-B22D-4BC1-9FA4-15D5093D518F}" presName="horz1" presStyleCnt="0"/>
      <dgm:spPr/>
    </dgm:pt>
    <dgm:pt modelId="{17E81CA6-2E1A-4E67-B7D7-89DA2192776B}" type="pres">
      <dgm:prSet presAssocID="{968EFB22-B22D-4BC1-9FA4-15D5093D518F}" presName="tx1" presStyleLbl="revTx" presStyleIdx="3" presStyleCnt="4"/>
      <dgm:spPr/>
    </dgm:pt>
    <dgm:pt modelId="{1424B10E-7F70-485F-AFB8-BB77730C0786}" type="pres">
      <dgm:prSet presAssocID="{968EFB22-B22D-4BC1-9FA4-15D5093D518F}" presName="vert1" presStyleCnt="0"/>
      <dgm:spPr/>
    </dgm:pt>
  </dgm:ptLst>
  <dgm:cxnLst>
    <dgm:cxn modelId="{5BBF7F64-118D-492B-BA2E-E79CF21703D8}" srcId="{FF27EA63-3B74-4C1E-BE0A-AEBE1B833991}" destId="{968EFB22-B22D-4BC1-9FA4-15D5093D518F}" srcOrd="3" destOrd="0" parTransId="{F66E440A-CD06-4A66-A344-A9C390FEC412}" sibTransId="{DD3E6A9C-FEDC-4872-9FF9-47D18A228E21}"/>
    <dgm:cxn modelId="{25496347-612B-45FD-91D0-B823885377A3}" type="presOf" srcId="{968EFB22-B22D-4BC1-9FA4-15D5093D518F}" destId="{17E81CA6-2E1A-4E67-B7D7-89DA2192776B}" srcOrd="0" destOrd="0" presId="urn:microsoft.com/office/officeart/2008/layout/LinedList"/>
    <dgm:cxn modelId="{71FA98BE-7223-475C-BB5A-BB4D901D3296}" type="presOf" srcId="{FF27EA63-3B74-4C1E-BE0A-AEBE1B833991}" destId="{689B69DE-83DE-4453-AB79-94BA53BC89A7}" srcOrd="0" destOrd="0" presId="urn:microsoft.com/office/officeart/2008/layout/LinedList"/>
    <dgm:cxn modelId="{C94DAFCE-B7D1-4162-B52F-738E19FF30DE}" type="presOf" srcId="{D3A76FEA-FBAB-4F53-ACE7-E7AEB2CA142B}" destId="{463E0186-5AAA-44BD-A69C-D7E40DE7226E}" srcOrd="0" destOrd="0" presId="urn:microsoft.com/office/officeart/2008/layout/LinedList"/>
    <dgm:cxn modelId="{325347D2-5E5F-45CE-80B7-93FDFB318398}" srcId="{FF27EA63-3B74-4C1E-BE0A-AEBE1B833991}" destId="{D3A76FEA-FBAB-4F53-ACE7-E7AEB2CA142B}" srcOrd="1" destOrd="0" parTransId="{316D634C-95F0-483C-BB27-5755F96947FE}" sibTransId="{A1D30F9E-DB6A-406B-9D42-BD1DEED51908}"/>
    <dgm:cxn modelId="{030BE0D9-C496-4825-B184-882937973261}" srcId="{FF27EA63-3B74-4C1E-BE0A-AEBE1B833991}" destId="{D7375FF2-E6E4-48FD-A2A1-26B27EC2C5DB}" srcOrd="0" destOrd="0" parTransId="{4BD2A09E-E495-4FA8-808E-ADF7D89D5DB1}" sibTransId="{20E9EA75-7B5B-4688-91E6-82D32133DAAD}"/>
    <dgm:cxn modelId="{9FF0D3E6-F4A3-4FBE-B8FB-91F8B49640A4}" type="presOf" srcId="{D7375FF2-E6E4-48FD-A2A1-26B27EC2C5DB}" destId="{9874B776-7D07-4426-B4EB-10D96BB256CD}" srcOrd="0" destOrd="0" presId="urn:microsoft.com/office/officeart/2008/layout/LinedList"/>
    <dgm:cxn modelId="{202908F0-EFF8-4EB2-983C-85DD1ABDC16A}" type="presOf" srcId="{D8EC1633-DCCA-4727-9263-D9BEE231AF7A}" destId="{0B1F14C4-B72D-46BA-8FE2-AAC70546CF1A}" srcOrd="0" destOrd="0" presId="urn:microsoft.com/office/officeart/2008/layout/LinedList"/>
    <dgm:cxn modelId="{5DE45CFB-DBC0-456B-B7FA-A888A61A516A}" srcId="{FF27EA63-3B74-4C1E-BE0A-AEBE1B833991}" destId="{D8EC1633-DCCA-4727-9263-D9BEE231AF7A}" srcOrd="2" destOrd="0" parTransId="{5475F426-9BE1-45DE-A0AF-93444B70BBDE}" sibTransId="{B9BB5E68-3627-484E-85D5-962F2164C567}"/>
    <dgm:cxn modelId="{9B6E0DC9-7CBB-44C8-942C-0431B0D940C3}" type="presParOf" srcId="{689B69DE-83DE-4453-AB79-94BA53BC89A7}" destId="{43A19545-F483-432B-8585-66572ED11953}" srcOrd="0" destOrd="0" presId="urn:microsoft.com/office/officeart/2008/layout/LinedList"/>
    <dgm:cxn modelId="{092F1E2D-AA8C-4376-887F-C33779A6D252}" type="presParOf" srcId="{689B69DE-83DE-4453-AB79-94BA53BC89A7}" destId="{80F34999-7820-4638-B549-21E8AC1F5A13}" srcOrd="1" destOrd="0" presId="urn:microsoft.com/office/officeart/2008/layout/LinedList"/>
    <dgm:cxn modelId="{E7F2DB29-AE31-4A3B-BD73-BF8A67D49390}" type="presParOf" srcId="{80F34999-7820-4638-B549-21E8AC1F5A13}" destId="{9874B776-7D07-4426-B4EB-10D96BB256CD}" srcOrd="0" destOrd="0" presId="urn:microsoft.com/office/officeart/2008/layout/LinedList"/>
    <dgm:cxn modelId="{EB918503-A4CC-4EDD-8F91-7261DEF822F5}" type="presParOf" srcId="{80F34999-7820-4638-B549-21E8AC1F5A13}" destId="{64BAC44A-B53B-438F-A894-B17467B54A58}" srcOrd="1" destOrd="0" presId="urn:microsoft.com/office/officeart/2008/layout/LinedList"/>
    <dgm:cxn modelId="{35E43363-2461-40C2-B389-2807D49885C5}" type="presParOf" srcId="{689B69DE-83DE-4453-AB79-94BA53BC89A7}" destId="{6F3A0D31-FE1B-4E42-8970-8D56E6B3EABC}" srcOrd="2" destOrd="0" presId="urn:microsoft.com/office/officeart/2008/layout/LinedList"/>
    <dgm:cxn modelId="{59AAAB67-33D7-4439-A20B-9E278299346E}" type="presParOf" srcId="{689B69DE-83DE-4453-AB79-94BA53BC89A7}" destId="{3AACEF86-AA75-49D0-9D14-0717F1D124AC}" srcOrd="3" destOrd="0" presId="urn:microsoft.com/office/officeart/2008/layout/LinedList"/>
    <dgm:cxn modelId="{035128C4-4035-4E9B-9E79-FED4ABE3D28D}" type="presParOf" srcId="{3AACEF86-AA75-49D0-9D14-0717F1D124AC}" destId="{463E0186-5AAA-44BD-A69C-D7E40DE7226E}" srcOrd="0" destOrd="0" presId="urn:microsoft.com/office/officeart/2008/layout/LinedList"/>
    <dgm:cxn modelId="{714FE97A-6589-4568-86FE-E996B6C58DF9}" type="presParOf" srcId="{3AACEF86-AA75-49D0-9D14-0717F1D124AC}" destId="{6F4F9659-EADF-44D6-954F-813C7741DCB0}" srcOrd="1" destOrd="0" presId="urn:microsoft.com/office/officeart/2008/layout/LinedList"/>
    <dgm:cxn modelId="{3C683AEC-2EC8-4F32-97D7-C2B2234E1981}" type="presParOf" srcId="{689B69DE-83DE-4453-AB79-94BA53BC89A7}" destId="{7BE3E2A4-C256-4E92-9EA2-A9AC916B2E1E}" srcOrd="4" destOrd="0" presId="urn:microsoft.com/office/officeart/2008/layout/LinedList"/>
    <dgm:cxn modelId="{8DE3732B-E926-4FD5-B8B1-43DC0F653801}" type="presParOf" srcId="{689B69DE-83DE-4453-AB79-94BA53BC89A7}" destId="{A230DC56-A675-4AF3-9B95-D9EFD7155BBE}" srcOrd="5" destOrd="0" presId="urn:microsoft.com/office/officeart/2008/layout/LinedList"/>
    <dgm:cxn modelId="{E27F5386-3152-4C49-BD54-707FFE1A54A3}" type="presParOf" srcId="{A230DC56-A675-4AF3-9B95-D9EFD7155BBE}" destId="{0B1F14C4-B72D-46BA-8FE2-AAC70546CF1A}" srcOrd="0" destOrd="0" presId="urn:microsoft.com/office/officeart/2008/layout/LinedList"/>
    <dgm:cxn modelId="{0565AD56-19DA-4480-96D0-DA462BF0AE8E}" type="presParOf" srcId="{A230DC56-A675-4AF3-9B95-D9EFD7155BBE}" destId="{D0329D7D-8A28-457B-89C9-04D83516B389}" srcOrd="1" destOrd="0" presId="urn:microsoft.com/office/officeart/2008/layout/LinedList"/>
    <dgm:cxn modelId="{3BDE9ED5-53D7-4821-B5FE-12FC2FA21CF0}" type="presParOf" srcId="{689B69DE-83DE-4453-AB79-94BA53BC89A7}" destId="{51ACFA14-E02F-4F95-8B42-937EC8F65F60}" srcOrd="6" destOrd="0" presId="urn:microsoft.com/office/officeart/2008/layout/LinedList"/>
    <dgm:cxn modelId="{2459E5EE-C933-41E7-B673-D9682DAD3B1E}" type="presParOf" srcId="{689B69DE-83DE-4453-AB79-94BA53BC89A7}" destId="{C4FC68FB-A121-4848-8669-3DDAF30F0E65}" srcOrd="7" destOrd="0" presId="urn:microsoft.com/office/officeart/2008/layout/LinedList"/>
    <dgm:cxn modelId="{31B116A0-CE82-43EA-A1DB-04BDD774B28F}" type="presParOf" srcId="{C4FC68FB-A121-4848-8669-3DDAF30F0E65}" destId="{17E81CA6-2E1A-4E67-B7D7-89DA2192776B}" srcOrd="0" destOrd="0" presId="urn:microsoft.com/office/officeart/2008/layout/LinedList"/>
    <dgm:cxn modelId="{C14AF539-9B4A-4002-ACC4-268C6B0384BB}" type="presParOf" srcId="{C4FC68FB-A121-4848-8669-3DDAF30F0E65}" destId="{1424B10E-7F70-485F-AFB8-BB77730C078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B5790B-5CD2-9B48-B8B2-C30C2D843DEA}" type="doc">
      <dgm:prSet loTypeId="urn:microsoft.com/office/officeart/2005/8/layout/chevron2" loCatId="" qsTypeId="urn:microsoft.com/office/officeart/2005/8/quickstyle/simple1" qsCatId="simple" csTypeId="urn:microsoft.com/office/officeart/2005/8/colors/colorful2" csCatId="colorful" phldr="1"/>
      <dgm:spPr/>
      <dgm:t>
        <a:bodyPr/>
        <a:lstStyle/>
        <a:p>
          <a:endParaRPr lang="en-US"/>
        </a:p>
      </dgm:t>
    </dgm:pt>
    <dgm:pt modelId="{E0AE5DA0-5F24-C34E-B16C-2416DF11DF6D}">
      <dgm:prSet phldrT="[Text]"/>
      <dgm:spPr/>
      <dgm:t>
        <a:bodyPr/>
        <a:lstStyle/>
        <a:p>
          <a:r>
            <a:rPr lang="en-US" dirty="0">
              <a:solidFill>
                <a:schemeClr val="tx1"/>
              </a:solidFill>
            </a:rPr>
            <a:t>1</a:t>
          </a:r>
        </a:p>
      </dgm:t>
    </dgm:pt>
    <dgm:pt modelId="{DA852B90-C221-F140-AEF6-EB0BD3710F99}" type="parTrans" cxnId="{6BAE802F-8955-FF4C-81A1-1F00995D063F}">
      <dgm:prSet/>
      <dgm:spPr/>
      <dgm:t>
        <a:bodyPr/>
        <a:lstStyle/>
        <a:p>
          <a:endParaRPr lang="en-US"/>
        </a:p>
      </dgm:t>
    </dgm:pt>
    <dgm:pt modelId="{3D5595C9-3558-8E40-9466-31D1268652CC}" type="sibTrans" cxnId="{6BAE802F-8955-FF4C-81A1-1F00995D063F}">
      <dgm:prSet/>
      <dgm:spPr/>
      <dgm:t>
        <a:bodyPr/>
        <a:lstStyle/>
        <a:p>
          <a:endParaRPr lang="en-US"/>
        </a:p>
      </dgm:t>
    </dgm:pt>
    <dgm:pt modelId="{12FCECEC-E020-1E4E-AE98-2F3EC08EE738}">
      <dgm:prSet phldrT="[Text]" custT="1"/>
      <dgm:spPr/>
      <dgm:t>
        <a:bodyPr/>
        <a:lstStyle/>
        <a:p>
          <a:r>
            <a:rPr lang="en-US" sz="1700" dirty="0">
              <a:ea typeface="ＭＳ Ｐゴシック" pitchFamily="34" charset="-128"/>
            </a:rPr>
            <a:t>Understand the benefits, harms, and relative costs of the interventions</a:t>
          </a:r>
          <a:endParaRPr lang="en-US" sz="1700" dirty="0"/>
        </a:p>
      </dgm:t>
    </dgm:pt>
    <dgm:pt modelId="{A6AFB3D7-8DD4-0345-856D-BEA74BBEAE23}" type="parTrans" cxnId="{9220F403-328A-0145-B18D-D470DCF5CE6A}">
      <dgm:prSet/>
      <dgm:spPr/>
      <dgm:t>
        <a:bodyPr/>
        <a:lstStyle/>
        <a:p>
          <a:endParaRPr lang="en-US"/>
        </a:p>
      </dgm:t>
    </dgm:pt>
    <dgm:pt modelId="{74969449-3D66-E942-8FE3-2E78D1D92F15}" type="sibTrans" cxnId="{9220F403-328A-0145-B18D-D470DCF5CE6A}">
      <dgm:prSet/>
      <dgm:spPr/>
      <dgm:t>
        <a:bodyPr/>
        <a:lstStyle/>
        <a:p>
          <a:endParaRPr lang="en-US"/>
        </a:p>
      </dgm:t>
    </dgm:pt>
    <dgm:pt modelId="{8C2550B1-A79B-F54D-892E-7EE42BC21E0A}">
      <dgm:prSet phldrT="[Text]" custT="1"/>
      <dgm:spPr/>
      <dgm:t>
        <a:bodyPr/>
        <a:lstStyle/>
        <a:p>
          <a:r>
            <a:rPr lang="en-US" sz="1700">
              <a:ea typeface="ＭＳ Ｐゴシック" pitchFamily="34" charset="-128"/>
            </a:rPr>
            <a:t>Decrease or eliminate interventions that provide no benefits and/or may be harmful</a:t>
          </a:r>
          <a:endParaRPr lang="en-US" sz="1700"/>
        </a:p>
      </dgm:t>
    </dgm:pt>
    <dgm:pt modelId="{6D8F24F5-4861-1A42-9949-C096998D7437}" type="parTrans" cxnId="{87DFB0DE-E30B-8549-8372-7F5FCE74B0DA}">
      <dgm:prSet/>
      <dgm:spPr/>
      <dgm:t>
        <a:bodyPr/>
        <a:lstStyle/>
        <a:p>
          <a:endParaRPr lang="en-US"/>
        </a:p>
      </dgm:t>
    </dgm:pt>
    <dgm:pt modelId="{7D255965-8025-DB47-BD46-EBADBC167557}" type="sibTrans" cxnId="{87DFB0DE-E30B-8549-8372-7F5FCE74B0DA}">
      <dgm:prSet/>
      <dgm:spPr/>
      <dgm:t>
        <a:bodyPr/>
        <a:lstStyle/>
        <a:p>
          <a:endParaRPr lang="en-US"/>
        </a:p>
      </dgm:t>
    </dgm:pt>
    <dgm:pt modelId="{51F497C4-DDDC-A345-9FD0-A6C4C5358F60}">
      <dgm:prSet phldrT="[Text]"/>
      <dgm:spPr/>
      <dgm:t>
        <a:bodyPr/>
        <a:lstStyle/>
        <a:p>
          <a:r>
            <a:rPr lang="en-US" dirty="0">
              <a:solidFill>
                <a:schemeClr val="tx1"/>
              </a:solidFill>
            </a:rPr>
            <a:t>3</a:t>
          </a:r>
        </a:p>
      </dgm:t>
    </dgm:pt>
    <dgm:pt modelId="{7B77B7A4-356A-774B-90FD-F05980D42018}" type="parTrans" cxnId="{4FBAB51F-04D0-D64A-8732-2E37B181F4D8}">
      <dgm:prSet/>
      <dgm:spPr/>
      <dgm:t>
        <a:bodyPr/>
        <a:lstStyle/>
        <a:p>
          <a:endParaRPr lang="en-US"/>
        </a:p>
      </dgm:t>
    </dgm:pt>
    <dgm:pt modelId="{207ADC25-416A-2B4B-B781-68B265391145}" type="sibTrans" cxnId="{4FBAB51F-04D0-D64A-8732-2E37B181F4D8}">
      <dgm:prSet/>
      <dgm:spPr/>
      <dgm:t>
        <a:bodyPr/>
        <a:lstStyle/>
        <a:p>
          <a:endParaRPr lang="en-US"/>
        </a:p>
      </dgm:t>
    </dgm:pt>
    <dgm:pt modelId="{6A04B17A-C6A3-E448-A4BC-8C24E45C0618}">
      <dgm:prSet phldrT="[Text]" custT="1"/>
      <dgm:spPr/>
      <dgm:t>
        <a:bodyPr/>
        <a:lstStyle/>
        <a:p>
          <a:r>
            <a:rPr lang="en-US" sz="1700" b="0">
              <a:ea typeface="ＭＳ Ｐゴシック" pitchFamily="34" charset="-128"/>
            </a:rPr>
            <a:t>Choose interventions and care settings to maximize benefits, minimize harms, and reduce costs</a:t>
          </a:r>
          <a:endParaRPr lang="en-US" sz="1700" b="0"/>
        </a:p>
      </dgm:t>
    </dgm:pt>
    <dgm:pt modelId="{9B4600AA-D4FA-D444-9FFF-9A7609016A57}" type="parTrans" cxnId="{E50EB875-2EFC-E04F-A3CD-FE5B3FB7B9C1}">
      <dgm:prSet/>
      <dgm:spPr/>
      <dgm:t>
        <a:bodyPr/>
        <a:lstStyle/>
        <a:p>
          <a:endParaRPr lang="en-US"/>
        </a:p>
      </dgm:t>
    </dgm:pt>
    <dgm:pt modelId="{FA0D03C7-BC2C-7744-B6B8-90FBD4BA8AE6}" type="sibTrans" cxnId="{E50EB875-2EFC-E04F-A3CD-FE5B3FB7B9C1}">
      <dgm:prSet/>
      <dgm:spPr/>
      <dgm:t>
        <a:bodyPr/>
        <a:lstStyle/>
        <a:p>
          <a:endParaRPr lang="en-US"/>
        </a:p>
      </dgm:t>
    </dgm:pt>
    <dgm:pt modelId="{FF286F08-79D6-9E40-84B6-2C44A4798000}">
      <dgm:prSet/>
      <dgm:spPr/>
      <dgm:t>
        <a:bodyPr/>
        <a:lstStyle/>
        <a:p>
          <a:r>
            <a:rPr lang="en-US" dirty="0">
              <a:solidFill>
                <a:schemeClr val="tx1"/>
              </a:solidFill>
            </a:rPr>
            <a:t>5</a:t>
          </a:r>
        </a:p>
      </dgm:t>
    </dgm:pt>
    <dgm:pt modelId="{B56F22E9-3E60-9342-9D9F-A9D23A5D8931}" type="parTrans" cxnId="{39486399-8CCD-AE4C-8B2D-7EA46FF4FE3B}">
      <dgm:prSet/>
      <dgm:spPr/>
      <dgm:t>
        <a:bodyPr/>
        <a:lstStyle/>
        <a:p>
          <a:endParaRPr lang="en-US"/>
        </a:p>
      </dgm:t>
    </dgm:pt>
    <dgm:pt modelId="{3BFC79B5-464E-D241-A40F-726EA6BDD4DC}" type="sibTrans" cxnId="{39486399-8CCD-AE4C-8B2D-7EA46FF4FE3B}">
      <dgm:prSet/>
      <dgm:spPr/>
      <dgm:t>
        <a:bodyPr/>
        <a:lstStyle/>
        <a:p>
          <a:endParaRPr lang="en-US"/>
        </a:p>
      </dgm:t>
    </dgm:pt>
    <dgm:pt modelId="{F483AB03-3FF0-D047-8AF6-15A50DA3CC09}">
      <dgm:prSet custT="1"/>
      <dgm:spPr/>
      <dgm:t>
        <a:bodyPr/>
        <a:lstStyle/>
        <a:p>
          <a:r>
            <a:rPr lang="en-US" sz="1700">
              <a:ea typeface="ＭＳ Ｐゴシック" pitchFamily="34" charset="-128"/>
            </a:rPr>
            <a:t>Customize a care plan that incorporates patient values and concerns</a:t>
          </a:r>
          <a:endParaRPr lang="en-US" sz="1700"/>
        </a:p>
      </dgm:t>
    </dgm:pt>
    <dgm:pt modelId="{A312AE7D-EBC3-A84F-9E5E-7ED8BD9519B1}" type="parTrans" cxnId="{C1A6CEB3-3F36-1745-8147-ECA87E24591E}">
      <dgm:prSet/>
      <dgm:spPr/>
      <dgm:t>
        <a:bodyPr/>
        <a:lstStyle/>
        <a:p>
          <a:endParaRPr lang="en-US"/>
        </a:p>
      </dgm:t>
    </dgm:pt>
    <dgm:pt modelId="{286E0D05-CDCA-E146-ACD0-B493C56E3D90}" type="sibTrans" cxnId="{C1A6CEB3-3F36-1745-8147-ECA87E24591E}">
      <dgm:prSet/>
      <dgm:spPr/>
      <dgm:t>
        <a:bodyPr/>
        <a:lstStyle/>
        <a:p>
          <a:endParaRPr lang="en-US"/>
        </a:p>
      </dgm:t>
    </dgm:pt>
    <dgm:pt modelId="{D910C4E6-C196-C74D-BFEE-2467046206C1}">
      <dgm:prSet custT="1"/>
      <dgm:spPr/>
      <dgm:t>
        <a:bodyPr/>
        <a:lstStyle/>
        <a:p>
          <a:r>
            <a:rPr lang="en-US" sz="1700" dirty="0">
              <a:ea typeface="ＭＳ Ｐゴシック" pitchFamily="34" charset="-128"/>
            </a:rPr>
            <a:t>Identify system-level opportunities to improve outcomes, minimize harms, and reduce waste</a:t>
          </a:r>
          <a:endParaRPr lang="en-US" sz="1700" dirty="0"/>
        </a:p>
      </dgm:t>
    </dgm:pt>
    <dgm:pt modelId="{304007F3-521B-FA45-99A0-51F6F76054BF}" type="parTrans" cxnId="{12B090D1-7C0A-8B4D-9643-712C75075412}">
      <dgm:prSet/>
      <dgm:spPr/>
      <dgm:t>
        <a:bodyPr/>
        <a:lstStyle/>
        <a:p>
          <a:endParaRPr lang="en-US"/>
        </a:p>
      </dgm:t>
    </dgm:pt>
    <dgm:pt modelId="{F190FBC5-CD18-DC40-A455-517E1A690DE8}" type="sibTrans" cxnId="{12B090D1-7C0A-8B4D-9643-712C75075412}">
      <dgm:prSet/>
      <dgm:spPr/>
      <dgm:t>
        <a:bodyPr/>
        <a:lstStyle/>
        <a:p>
          <a:endParaRPr lang="en-US"/>
        </a:p>
      </dgm:t>
    </dgm:pt>
    <dgm:pt modelId="{658E0EE7-650B-EC42-9B7C-EA4C30D4802B}">
      <dgm:prSet phldrT="[Text]"/>
      <dgm:spPr/>
      <dgm:t>
        <a:bodyPr/>
        <a:lstStyle/>
        <a:p>
          <a:r>
            <a:rPr lang="en-US" dirty="0">
              <a:solidFill>
                <a:schemeClr val="tx1"/>
              </a:solidFill>
            </a:rPr>
            <a:t>2</a:t>
          </a:r>
        </a:p>
      </dgm:t>
    </dgm:pt>
    <dgm:pt modelId="{8FDBE9D1-31B9-364F-B2F2-9E22F87D9DDE}" type="sibTrans" cxnId="{52F52FDC-5939-E34E-A485-304EB77FE257}">
      <dgm:prSet/>
      <dgm:spPr/>
      <dgm:t>
        <a:bodyPr/>
        <a:lstStyle/>
        <a:p>
          <a:endParaRPr lang="en-US"/>
        </a:p>
      </dgm:t>
    </dgm:pt>
    <dgm:pt modelId="{CD272B32-5C40-C544-BE6F-D43BA0BAA825}" type="parTrans" cxnId="{52F52FDC-5939-E34E-A485-304EB77FE257}">
      <dgm:prSet/>
      <dgm:spPr/>
      <dgm:t>
        <a:bodyPr/>
        <a:lstStyle/>
        <a:p>
          <a:endParaRPr lang="en-US"/>
        </a:p>
      </dgm:t>
    </dgm:pt>
    <dgm:pt modelId="{2E0D31A3-4C2A-EE49-A649-C325760AD942}">
      <dgm:prSet/>
      <dgm:spPr/>
      <dgm:t>
        <a:bodyPr/>
        <a:lstStyle/>
        <a:p>
          <a:r>
            <a:rPr lang="en-US" dirty="0">
              <a:solidFill>
                <a:schemeClr val="tx1"/>
              </a:solidFill>
            </a:rPr>
            <a:t>4</a:t>
          </a:r>
        </a:p>
      </dgm:t>
    </dgm:pt>
    <dgm:pt modelId="{7D045450-454E-8743-877E-E0E578B4F8B5}" type="sibTrans" cxnId="{54FF09E6-05FA-BF4C-B898-D52C98DC8513}">
      <dgm:prSet/>
      <dgm:spPr/>
      <dgm:t>
        <a:bodyPr/>
        <a:lstStyle/>
        <a:p>
          <a:endParaRPr lang="en-US"/>
        </a:p>
      </dgm:t>
    </dgm:pt>
    <dgm:pt modelId="{C365D090-AF99-1B4D-A398-375BDCE72648}" type="parTrans" cxnId="{54FF09E6-05FA-BF4C-B898-D52C98DC8513}">
      <dgm:prSet/>
      <dgm:spPr/>
      <dgm:t>
        <a:bodyPr/>
        <a:lstStyle/>
        <a:p>
          <a:endParaRPr lang="en-US"/>
        </a:p>
      </dgm:t>
    </dgm:pt>
    <dgm:pt modelId="{DEDB74BD-783B-3547-8A30-0A6C5799ACFF}" type="pres">
      <dgm:prSet presAssocID="{57B5790B-5CD2-9B48-B8B2-C30C2D843DEA}" presName="linearFlow" presStyleCnt="0">
        <dgm:presLayoutVars>
          <dgm:dir/>
          <dgm:animLvl val="lvl"/>
          <dgm:resizeHandles val="exact"/>
        </dgm:presLayoutVars>
      </dgm:prSet>
      <dgm:spPr/>
    </dgm:pt>
    <dgm:pt modelId="{227B3FD3-B7E4-DD49-AEFD-1A56DCC243C0}" type="pres">
      <dgm:prSet presAssocID="{E0AE5DA0-5F24-C34E-B16C-2416DF11DF6D}" presName="composite" presStyleCnt="0"/>
      <dgm:spPr/>
    </dgm:pt>
    <dgm:pt modelId="{53A18209-9A15-954B-B133-61277CB88119}" type="pres">
      <dgm:prSet presAssocID="{E0AE5DA0-5F24-C34E-B16C-2416DF11DF6D}" presName="parentText" presStyleLbl="alignNode1" presStyleIdx="0" presStyleCnt="5">
        <dgm:presLayoutVars>
          <dgm:chMax val="1"/>
          <dgm:bulletEnabled val="1"/>
        </dgm:presLayoutVars>
      </dgm:prSet>
      <dgm:spPr/>
    </dgm:pt>
    <dgm:pt modelId="{E011E10A-ECFF-EA43-8757-DBD1D859C4FC}" type="pres">
      <dgm:prSet presAssocID="{E0AE5DA0-5F24-C34E-B16C-2416DF11DF6D}" presName="descendantText" presStyleLbl="alignAcc1" presStyleIdx="0" presStyleCnt="5">
        <dgm:presLayoutVars>
          <dgm:bulletEnabled val="1"/>
        </dgm:presLayoutVars>
      </dgm:prSet>
      <dgm:spPr/>
    </dgm:pt>
    <dgm:pt modelId="{758F1D71-F31B-E741-B875-4EE64996B1F0}" type="pres">
      <dgm:prSet presAssocID="{3D5595C9-3558-8E40-9466-31D1268652CC}" presName="sp" presStyleCnt="0"/>
      <dgm:spPr/>
    </dgm:pt>
    <dgm:pt modelId="{33C1D060-0F5A-F44D-9BF1-3D5091A67BF5}" type="pres">
      <dgm:prSet presAssocID="{658E0EE7-650B-EC42-9B7C-EA4C30D4802B}" presName="composite" presStyleCnt="0"/>
      <dgm:spPr/>
    </dgm:pt>
    <dgm:pt modelId="{E8B5494E-5882-D14E-9E57-704CB479047A}" type="pres">
      <dgm:prSet presAssocID="{658E0EE7-650B-EC42-9B7C-EA4C30D4802B}" presName="parentText" presStyleLbl="alignNode1" presStyleIdx="1" presStyleCnt="5">
        <dgm:presLayoutVars>
          <dgm:chMax val="1"/>
          <dgm:bulletEnabled val="1"/>
        </dgm:presLayoutVars>
      </dgm:prSet>
      <dgm:spPr/>
    </dgm:pt>
    <dgm:pt modelId="{556EAB0F-8431-4642-B312-6B89499BD07F}" type="pres">
      <dgm:prSet presAssocID="{658E0EE7-650B-EC42-9B7C-EA4C30D4802B}" presName="descendantText" presStyleLbl="alignAcc1" presStyleIdx="1" presStyleCnt="5" custLinFactNeighborX="0">
        <dgm:presLayoutVars>
          <dgm:bulletEnabled val="1"/>
        </dgm:presLayoutVars>
      </dgm:prSet>
      <dgm:spPr/>
    </dgm:pt>
    <dgm:pt modelId="{5663CAE1-79CA-AE4A-9AA1-7D7DBAA53C7C}" type="pres">
      <dgm:prSet presAssocID="{8FDBE9D1-31B9-364F-B2F2-9E22F87D9DDE}" presName="sp" presStyleCnt="0"/>
      <dgm:spPr/>
    </dgm:pt>
    <dgm:pt modelId="{F4EFE97B-35B9-F045-8F84-AC13C206B674}" type="pres">
      <dgm:prSet presAssocID="{51F497C4-DDDC-A345-9FD0-A6C4C5358F60}" presName="composite" presStyleCnt="0"/>
      <dgm:spPr/>
    </dgm:pt>
    <dgm:pt modelId="{52E00EFE-D66E-F242-8358-F9970DE84B06}" type="pres">
      <dgm:prSet presAssocID="{51F497C4-DDDC-A345-9FD0-A6C4C5358F60}" presName="parentText" presStyleLbl="alignNode1" presStyleIdx="2" presStyleCnt="5">
        <dgm:presLayoutVars>
          <dgm:chMax val="1"/>
          <dgm:bulletEnabled val="1"/>
        </dgm:presLayoutVars>
      </dgm:prSet>
      <dgm:spPr/>
    </dgm:pt>
    <dgm:pt modelId="{079135DE-F6D9-474F-AADB-6D94AB778EEB}" type="pres">
      <dgm:prSet presAssocID="{51F497C4-DDDC-A345-9FD0-A6C4C5358F60}" presName="descendantText" presStyleLbl="alignAcc1" presStyleIdx="2" presStyleCnt="5">
        <dgm:presLayoutVars>
          <dgm:bulletEnabled val="1"/>
        </dgm:presLayoutVars>
      </dgm:prSet>
      <dgm:spPr/>
    </dgm:pt>
    <dgm:pt modelId="{13371E2E-6FB3-8449-90FF-91C1AE274BBC}" type="pres">
      <dgm:prSet presAssocID="{207ADC25-416A-2B4B-B781-68B265391145}" presName="sp" presStyleCnt="0"/>
      <dgm:spPr/>
    </dgm:pt>
    <dgm:pt modelId="{391ED998-6B9D-4D45-8228-CA5725653CBA}" type="pres">
      <dgm:prSet presAssocID="{2E0D31A3-4C2A-EE49-A649-C325760AD942}" presName="composite" presStyleCnt="0"/>
      <dgm:spPr/>
    </dgm:pt>
    <dgm:pt modelId="{149AFED7-1B88-994D-B0EF-86ED1707E2DC}" type="pres">
      <dgm:prSet presAssocID="{2E0D31A3-4C2A-EE49-A649-C325760AD942}" presName="parentText" presStyleLbl="alignNode1" presStyleIdx="3" presStyleCnt="5">
        <dgm:presLayoutVars>
          <dgm:chMax val="1"/>
          <dgm:bulletEnabled val="1"/>
        </dgm:presLayoutVars>
      </dgm:prSet>
      <dgm:spPr/>
    </dgm:pt>
    <dgm:pt modelId="{00956B1B-C3D3-8646-9773-215D1690BCEB}" type="pres">
      <dgm:prSet presAssocID="{2E0D31A3-4C2A-EE49-A649-C325760AD942}" presName="descendantText" presStyleLbl="alignAcc1" presStyleIdx="3" presStyleCnt="5">
        <dgm:presLayoutVars>
          <dgm:bulletEnabled val="1"/>
        </dgm:presLayoutVars>
      </dgm:prSet>
      <dgm:spPr/>
    </dgm:pt>
    <dgm:pt modelId="{C3AA8DEC-D32E-2D42-8A0A-DB1E5749695F}" type="pres">
      <dgm:prSet presAssocID="{7D045450-454E-8743-877E-E0E578B4F8B5}" presName="sp" presStyleCnt="0"/>
      <dgm:spPr/>
    </dgm:pt>
    <dgm:pt modelId="{D3026D5B-B3B1-5443-819D-CAD6F35DCC85}" type="pres">
      <dgm:prSet presAssocID="{FF286F08-79D6-9E40-84B6-2C44A4798000}" presName="composite" presStyleCnt="0"/>
      <dgm:spPr/>
    </dgm:pt>
    <dgm:pt modelId="{24674B42-B10F-B54E-B662-96A5700CD30C}" type="pres">
      <dgm:prSet presAssocID="{FF286F08-79D6-9E40-84B6-2C44A4798000}" presName="parentText" presStyleLbl="alignNode1" presStyleIdx="4" presStyleCnt="5">
        <dgm:presLayoutVars>
          <dgm:chMax val="1"/>
          <dgm:bulletEnabled val="1"/>
        </dgm:presLayoutVars>
      </dgm:prSet>
      <dgm:spPr/>
    </dgm:pt>
    <dgm:pt modelId="{BF6A804A-EEC7-E84F-9E26-B7A0E621A121}" type="pres">
      <dgm:prSet presAssocID="{FF286F08-79D6-9E40-84B6-2C44A4798000}" presName="descendantText" presStyleLbl="alignAcc1" presStyleIdx="4" presStyleCnt="5">
        <dgm:presLayoutVars>
          <dgm:bulletEnabled val="1"/>
        </dgm:presLayoutVars>
      </dgm:prSet>
      <dgm:spPr/>
    </dgm:pt>
  </dgm:ptLst>
  <dgm:cxnLst>
    <dgm:cxn modelId="{9220F403-328A-0145-B18D-D470DCF5CE6A}" srcId="{E0AE5DA0-5F24-C34E-B16C-2416DF11DF6D}" destId="{12FCECEC-E020-1E4E-AE98-2F3EC08EE738}" srcOrd="0" destOrd="0" parTransId="{A6AFB3D7-8DD4-0345-856D-BEA74BBEAE23}" sibTransId="{74969449-3D66-E942-8FE3-2E78D1D92F15}"/>
    <dgm:cxn modelId="{62AC2F17-8ED5-CE47-B985-73B97006F4B0}" type="presOf" srcId="{51F497C4-DDDC-A345-9FD0-A6C4C5358F60}" destId="{52E00EFE-D66E-F242-8358-F9970DE84B06}" srcOrd="0" destOrd="0" presId="urn:microsoft.com/office/officeart/2005/8/layout/chevron2"/>
    <dgm:cxn modelId="{4FBAB51F-04D0-D64A-8732-2E37B181F4D8}" srcId="{57B5790B-5CD2-9B48-B8B2-C30C2D843DEA}" destId="{51F497C4-DDDC-A345-9FD0-A6C4C5358F60}" srcOrd="2" destOrd="0" parTransId="{7B77B7A4-356A-774B-90FD-F05980D42018}" sibTransId="{207ADC25-416A-2B4B-B781-68B265391145}"/>
    <dgm:cxn modelId="{5D785F24-F862-ED46-B93D-8B1EAA38DC65}" type="presOf" srcId="{12FCECEC-E020-1E4E-AE98-2F3EC08EE738}" destId="{E011E10A-ECFF-EA43-8757-DBD1D859C4FC}" srcOrd="0" destOrd="0" presId="urn:microsoft.com/office/officeart/2005/8/layout/chevron2"/>
    <dgm:cxn modelId="{93B6F724-03DC-CE4B-8BAB-6FF86C05124E}" type="presOf" srcId="{D910C4E6-C196-C74D-BFEE-2467046206C1}" destId="{BF6A804A-EEC7-E84F-9E26-B7A0E621A121}" srcOrd="0" destOrd="0" presId="urn:microsoft.com/office/officeart/2005/8/layout/chevron2"/>
    <dgm:cxn modelId="{6BAE802F-8955-FF4C-81A1-1F00995D063F}" srcId="{57B5790B-5CD2-9B48-B8B2-C30C2D843DEA}" destId="{E0AE5DA0-5F24-C34E-B16C-2416DF11DF6D}" srcOrd="0" destOrd="0" parTransId="{DA852B90-C221-F140-AEF6-EB0BD3710F99}" sibTransId="{3D5595C9-3558-8E40-9466-31D1268652CC}"/>
    <dgm:cxn modelId="{E7AA4A40-2B6F-4E47-BDF2-75B736897765}" type="presOf" srcId="{F483AB03-3FF0-D047-8AF6-15A50DA3CC09}" destId="{00956B1B-C3D3-8646-9773-215D1690BCEB}" srcOrd="0" destOrd="0" presId="urn:microsoft.com/office/officeart/2005/8/layout/chevron2"/>
    <dgm:cxn modelId="{AB87AD43-D663-BA46-860E-4B0401947D9A}" type="presOf" srcId="{6A04B17A-C6A3-E448-A4BC-8C24E45C0618}" destId="{079135DE-F6D9-474F-AADB-6D94AB778EEB}" srcOrd="0" destOrd="0" presId="urn:microsoft.com/office/officeart/2005/8/layout/chevron2"/>
    <dgm:cxn modelId="{360CC953-28EE-1F49-9203-98565198B069}" type="presOf" srcId="{2E0D31A3-4C2A-EE49-A649-C325760AD942}" destId="{149AFED7-1B88-994D-B0EF-86ED1707E2DC}" srcOrd="0" destOrd="0" presId="urn:microsoft.com/office/officeart/2005/8/layout/chevron2"/>
    <dgm:cxn modelId="{E50EB875-2EFC-E04F-A3CD-FE5B3FB7B9C1}" srcId="{51F497C4-DDDC-A345-9FD0-A6C4C5358F60}" destId="{6A04B17A-C6A3-E448-A4BC-8C24E45C0618}" srcOrd="0" destOrd="0" parTransId="{9B4600AA-D4FA-D444-9FFF-9A7609016A57}" sibTransId="{FA0D03C7-BC2C-7744-B6B8-90FBD4BA8AE6}"/>
    <dgm:cxn modelId="{AD04AE77-28C7-D64E-8FA5-9EB1121E16CE}" type="presOf" srcId="{8C2550B1-A79B-F54D-892E-7EE42BC21E0A}" destId="{556EAB0F-8431-4642-B312-6B89499BD07F}" srcOrd="0" destOrd="0" presId="urn:microsoft.com/office/officeart/2005/8/layout/chevron2"/>
    <dgm:cxn modelId="{FC8BA47D-3DC9-BD49-B83B-70609378D635}" type="presOf" srcId="{57B5790B-5CD2-9B48-B8B2-C30C2D843DEA}" destId="{DEDB74BD-783B-3547-8A30-0A6C5799ACFF}" srcOrd="0" destOrd="0" presId="urn:microsoft.com/office/officeart/2005/8/layout/chevron2"/>
    <dgm:cxn modelId="{4D778D82-B377-444A-8A1C-7C80C3161B8E}" type="presOf" srcId="{FF286F08-79D6-9E40-84B6-2C44A4798000}" destId="{24674B42-B10F-B54E-B662-96A5700CD30C}" srcOrd="0" destOrd="0" presId="urn:microsoft.com/office/officeart/2005/8/layout/chevron2"/>
    <dgm:cxn modelId="{39486399-8CCD-AE4C-8B2D-7EA46FF4FE3B}" srcId="{57B5790B-5CD2-9B48-B8B2-C30C2D843DEA}" destId="{FF286F08-79D6-9E40-84B6-2C44A4798000}" srcOrd="4" destOrd="0" parTransId="{B56F22E9-3E60-9342-9D9F-A9D23A5D8931}" sibTransId="{3BFC79B5-464E-D241-A40F-726EA6BDD4DC}"/>
    <dgm:cxn modelId="{F711279A-DBAF-494C-BCE8-03F9F567F251}" type="presOf" srcId="{E0AE5DA0-5F24-C34E-B16C-2416DF11DF6D}" destId="{53A18209-9A15-954B-B133-61277CB88119}" srcOrd="0" destOrd="0" presId="urn:microsoft.com/office/officeart/2005/8/layout/chevron2"/>
    <dgm:cxn modelId="{C1A6CEB3-3F36-1745-8147-ECA87E24591E}" srcId="{2E0D31A3-4C2A-EE49-A649-C325760AD942}" destId="{F483AB03-3FF0-D047-8AF6-15A50DA3CC09}" srcOrd="0" destOrd="0" parTransId="{A312AE7D-EBC3-A84F-9E5E-7ED8BD9519B1}" sibTransId="{286E0D05-CDCA-E146-ACD0-B493C56E3D90}"/>
    <dgm:cxn modelId="{12B090D1-7C0A-8B4D-9643-712C75075412}" srcId="{FF286F08-79D6-9E40-84B6-2C44A4798000}" destId="{D910C4E6-C196-C74D-BFEE-2467046206C1}" srcOrd="0" destOrd="0" parTransId="{304007F3-521B-FA45-99A0-51F6F76054BF}" sibTransId="{F190FBC5-CD18-DC40-A455-517E1A690DE8}"/>
    <dgm:cxn modelId="{52F52FDC-5939-E34E-A485-304EB77FE257}" srcId="{57B5790B-5CD2-9B48-B8B2-C30C2D843DEA}" destId="{658E0EE7-650B-EC42-9B7C-EA4C30D4802B}" srcOrd="1" destOrd="0" parTransId="{CD272B32-5C40-C544-BE6F-D43BA0BAA825}" sibTransId="{8FDBE9D1-31B9-364F-B2F2-9E22F87D9DDE}"/>
    <dgm:cxn modelId="{2EEF9FDE-3D22-4E41-AE2F-801B591FEA35}" type="presOf" srcId="{658E0EE7-650B-EC42-9B7C-EA4C30D4802B}" destId="{E8B5494E-5882-D14E-9E57-704CB479047A}" srcOrd="0" destOrd="0" presId="urn:microsoft.com/office/officeart/2005/8/layout/chevron2"/>
    <dgm:cxn modelId="{87DFB0DE-E30B-8549-8372-7F5FCE74B0DA}" srcId="{658E0EE7-650B-EC42-9B7C-EA4C30D4802B}" destId="{8C2550B1-A79B-F54D-892E-7EE42BC21E0A}" srcOrd="0" destOrd="0" parTransId="{6D8F24F5-4861-1A42-9949-C096998D7437}" sibTransId="{7D255965-8025-DB47-BD46-EBADBC167557}"/>
    <dgm:cxn modelId="{54FF09E6-05FA-BF4C-B898-D52C98DC8513}" srcId="{57B5790B-5CD2-9B48-B8B2-C30C2D843DEA}" destId="{2E0D31A3-4C2A-EE49-A649-C325760AD942}" srcOrd="3" destOrd="0" parTransId="{C365D090-AF99-1B4D-A398-375BDCE72648}" sibTransId="{7D045450-454E-8743-877E-E0E578B4F8B5}"/>
    <dgm:cxn modelId="{DD1A508B-C395-CA47-8C3C-3C5F86C2BA91}" type="presParOf" srcId="{DEDB74BD-783B-3547-8A30-0A6C5799ACFF}" destId="{227B3FD3-B7E4-DD49-AEFD-1A56DCC243C0}" srcOrd="0" destOrd="0" presId="urn:microsoft.com/office/officeart/2005/8/layout/chevron2"/>
    <dgm:cxn modelId="{07CDF49C-8535-674C-A758-03958ED7A5B8}" type="presParOf" srcId="{227B3FD3-B7E4-DD49-AEFD-1A56DCC243C0}" destId="{53A18209-9A15-954B-B133-61277CB88119}" srcOrd="0" destOrd="0" presId="urn:microsoft.com/office/officeart/2005/8/layout/chevron2"/>
    <dgm:cxn modelId="{A836B274-3356-ED47-8C45-B4E7C985DDF5}" type="presParOf" srcId="{227B3FD3-B7E4-DD49-AEFD-1A56DCC243C0}" destId="{E011E10A-ECFF-EA43-8757-DBD1D859C4FC}" srcOrd="1" destOrd="0" presId="urn:microsoft.com/office/officeart/2005/8/layout/chevron2"/>
    <dgm:cxn modelId="{350B2257-E486-5A4C-91D0-DD5EC02362EA}" type="presParOf" srcId="{DEDB74BD-783B-3547-8A30-0A6C5799ACFF}" destId="{758F1D71-F31B-E741-B875-4EE64996B1F0}" srcOrd="1" destOrd="0" presId="urn:microsoft.com/office/officeart/2005/8/layout/chevron2"/>
    <dgm:cxn modelId="{7F5F8D31-0A3A-9B45-B974-DE6D4336D3BF}" type="presParOf" srcId="{DEDB74BD-783B-3547-8A30-0A6C5799ACFF}" destId="{33C1D060-0F5A-F44D-9BF1-3D5091A67BF5}" srcOrd="2" destOrd="0" presId="urn:microsoft.com/office/officeart/2005/8/layout/chevron2"/>
    <dgm:cxn modelId="{B24DFF56-B5EF-4D42-8341-EEDFB01A19C6}" type="presParOf" srcId="{33C1D060-0F5A-F44D-9BF1-3D5091A67BF5}" destId="{E8B5494E-5882-D14E-9E57-704CB479047A}" srcOrd="0" destOrd="0" presId="urn:microsoft.com/office/officeart/2005/8/layout/chevron2"/>
    <dgm:cxn modelId="{089716DC-1783-5944-990C-BC9BB0D710A2}" type="presParOf" srcId="{33C1D060-0F5A-F44D-9BF1-3D5091A67BF5}" destId="{556EAB0F-8431-4642-B312-6B89499BD07F}" srcOrd="1" destOrd="0" presId="urn:microsoft.com/office/officeart/2005/8/layout/chevron2"/>
    <dgm:cxn modelId="{51801BA3-4BF8-274E-9794-62C124B1B3D5}" type="presParOf" srcId="{DEDB74BD-783B-3547-8A30-0A6C5799ACFF}" destId="{5663CAE1-79CA-AE4A-9AA1-7D7DBAA53C7C}" srcOrd="3" destOrd="0" presId="urn:microsoft.com/office/officeart/2005/8/layout/chevron2"/>
    <dgm:cxn modelId="{BFDEDBB2-46F5-4A46-B536-01D3B1298155}" type="presParOf" srcId="{DEDB74BD-783B-3547-8A30-0A6C5799ACFF}" destId="{F4EFE97B-35B9-F045-8F84-AC13C206B674}" srcOrd="4" destOrd="0" presId="urn:microsoft.com/office/officeart/2005/8/layout/chevron2"/>
    <dgm:cxn modelId="{55EFCCFD-677A-4643-951E-BDB0E1EC1549}" type="presParOf" srcId="{F4EFE97B-35B9-F045-8F84-AC13C206B674}" destId="{52E00EFE-D66E-F242-8358-F9970DE84B06}" srcOrd="0" destOrd="0" presId="urn:microsoft.com/office/officeart/2005/8/layout/chevron2"/>
    <dgm:cxn modelId="{8BD733D6-DCD8-884B-AC9B-A1C8B7D76EAF}" type="presParOf" srcId="{F4EFE97B-35B9-F045-8F84-AC13C206B674}" destId="{079135DE-F6D9-474F-AADB-6D94AB778EEB}" srcOrd="1" destOrd="0" presId="urn:microsoft.com/office/officeart/2005/8/layout/chevron2"/>
    <dgm:cxn modelId="{C44A8014-C2F1-6040-85E5-1DF59926CB79}" type="presParOf" srcId="{DEDB74BD-783B-3547-8A30-0A6C5799ACFF}" destId="{13371E2E-6FB3-8449-90FF-91C1AE274BBC}" srcOrd="5" destOrd="0" presId="urn:microsoft.com/office/officeart/2005/8/layout/chevron2"/>
    <dgm:cxn modelId="{78E92770-CCC4-8445-9D6D-2F216D8EAF76}" type="presParOf" srcId="{DEDB74BD-783B-3547-8A30-0A6C5799ACFF}" destId="{391ED998-6B9D-4D45-8228-CA5725653CBA}" srcOrd="6" destOrd="0" presId="urn:microsoft.com/office/officeart/2005/8/layout/chevron2"/>
    <dgm:cxn modelId="{4A986CFA-719F-B342-8AFB-17E7A588C1CD}" type="presParOf" srcId="{391ED998-6B9D-4D45-8228-CA5725653CBA}" destId="{149AFED7-1B88-994D-B0EF-86ED1707E2DC}" srcOrd="0" destOrd="0" presId="urn:microsoft.com/office/officeart/2005/8/layout/chevron2"/>
    <dgm:cxn modelId="{2D5516C7-9120-894F-AB54-66F7EBADB863}" type="presParOf" srcId="{391ED998-6B9D-4D45-8228-CA5725653CBA}" destId="{00956B1B-C3D3-8646-9773-215D1690BCEB}" srcOrd="1" destOrd="0" presId="urn:microsoft.com/office/officeart/2005/8/layout/chevron2"/>
    <dgm:cxn modelId="{AF0CE828-1589-064C-AE89-3E73729F63FC}" type="presParOf" srcId="{DEDB74BD-783B-3547-8A30-0A6C5799ACFF}" destId="{C3AA8DEC-D32E-2D42-8A0A-DB1E5749695F}" srcOrd="7" destOrd="0" presId="urn:microsoft.com/office/officeart/2005/8/layout/chevron2"/>
    <dgm:cxn modelId="{EE635484-98BF-814A-A06C-24D59943F6B1}" type="presParOf" srcId="{DEDB74BD-783B-3547-8A30-0A6C5799ACFF}" destId="{D3026D5B-B3B1-5443-819D-CAD6F35DCC85}" srcOrd="8" destOrd="0" presId="urn:microsoft.com/office/officeart/2005/8/layout/chevron2"/>
    <dgm:cxn modelId="{93C69B0C-784A-6141-B463-A823949EE409}" type="presParOf" srcId="{D3026D5B-B3B1-5443-819D-CAD6F35DCC85}" destId="{24674B42-B10F-B54E-B662-96A5700CD30C}" srcOrd="0" destOrd="0" presId="urn:microsoft.com/office/officeart/2005/8/layout/chevron2"/>
    <dgm:cxn modelId="{4A62C9A2-5BFE-164F-9CB9-45796EEE81FD}" type="presParOf" srcId="{D3026D5B-B3B1-5443-819D-CAD6F35DCC85}" destId="{BF6A804A-EEC7-E84F-9E26-B7A0E621A12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E9D429-E9F1-4560-B5D9-DA32FE0F719A}"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796E1037-F546-41D2-82CE-8652612F439F}">
      <dgm:prSet/>
      <dgm:spPr/>
      <dgm:t>
        <a:bodyPr/>
        <a:lstStyle/>
        <a:p>
          <a:r>
            <a:rPr lang="en-US" dirty="0"/>
            <a:t>Insurance status, type of coverage, and out-of-pocket costs affect adherence to recommended treatment plans.</a:t>
          </a:r>
        </a:p>
      </dgm:t>
    </dgm:pt>
    <dgm:pt modelId="{033E6F8F-E4FE-40C9-9698-31B61058E0D5}" type="parTrans" cxnId="{D8E42620-9044-449F-AD24-66C39C59B002}">
      <dgm:prSet/>
      <dgm:spPr/>
      <dgm:t>
        <a:bodyPr/>
        <a:lstStyle/>
        <a:p>
          <a:endParaRPr lang="en-US"/>
        </a:p>
      </dgm:t>
    </dgm:pt>
    <dgm:pt modelId="{75C354C2-2512-4012-928A-D535FCB485E6}" type="sibTrans" cxnId="{D8E42620-9044-449F-AD24-66C39C59B002}">
      <dgm:prSet/>
      <dgm:spPr/>
      <dgm:t>
        <a:bodyPr/>
        <a:lstStyle/>
        <a:p>
          <a:endParaRPr lang="en-US"/>
        </a:p>
      </dgm:t>
    </dgm:pt>
    <dgm:pt modelId="{CCFE38A9-D9D8-4C31-9A8F-DC51F9DDCBB1}">
      <dgm:prSet/>
      <dgm:spPr/>
      <dgm:t>
        <a:bodyPr/>
        <a:lstStyle/>
        <a:p>
          <a:r>
            <a:rPr lang="en-US" dirty="0"/>
            <a:t>Step 4 in the High Value Care Module is to customize a care plan that incorporates patient values and concerns. </a:t>
          </a:r>
        </a:p>
      </dgm:t>
    </dgm:pt>
    <dgm:pt modelId="{A332AB97-0AAB-4669-AD33-AD398D38C194}" type="parTrans" cxnId="{3894CF40-3212-499D-8FC1-DEDCD92CF8E3}">
      <dgm:prSet/>
      <dgm:spPr/>
      <dgm:t>
        <a:bodyPr/>
        <a:lstStyle/>
        <a:p>
          <a:endParaRPr lang="en-US"/>
        </a:p>
      </dgm:t>
    </dgm:pt>
    <dgm:pt modelId="{6D1908C7-2F18-4EB9-BE4C-C3EBA3A8A635}" type="sibTrans" cxnId="{3894CF40-3212-499D-8FC1-DEDCD92CF8E3}">
      <dgm:prSet/>
      <dgm:spPr/>
      <dgm:t>
        <a:bodyPr/>
        <a:lstStyle/>
        <a:p>
          <a:endParaRPr lang="en-US"/>
        </a:p>
      </dgm:t>
    </dgm:pt>
    <dgm:pt modelId="{C7AF3E5F-D25D-4FEA-ADAA-997B85C56F0D}">
      <dgm:prSet/>
      <dgm:spPr/>
      <dgm:t>
        <a:bodyPr/>
        <a:lstStyle/>
        <a:p>
          <a:r>
            <a:rPr lang="en-US" dirty="0"/>
            <a:t>Given large differences in coverage and affordability, we must all seek to individualize patient care to improve quality and safety and decrease unnecessary costs.</a:t>
          </a:r>
        </a:p>
      </dgm:t>
    </dgm:pt>
    <dgm:pt modelId="{D3E6144A-CD8C-4AC9-A8A4-8C9761B6DD11}" type="parTrans" cxnId="{50601C8C-B3BC-4247-A30A-16E7F74F4098}">
      <dgm:prSet/>
      <dgm:spPr/>
      <dgm:t>
        <a:bodyPr/>
        <a:lstStyle/>
        <a:p>
          <a:endParaRPr lang="en-US"/>
        </a:p>
      </dgm:t>
    </dgm:pt>
    <dgm:pt modelId="{114ADC14-A6D6-4CB6-8854-C8ACA086F6EE}" type="sibTrans" cxnId="{50601C8C-B3BC-4247-A30A-16E7F74F4098}">
      <dgm:prSet/>
      <dgm:spPr/>
      <dgm:t>
        <a:bodyPr/>
        <a:lstStyle/>
        <a:p>
          <a:endParaRPr lang="en-US"/>
        </a:p>
      </dgm:t>
    </dgm:pt>
    <dgm:pt modelId="{F83E91B5-5961-41B0-8A76-A97F084AB8C0}" type="pres">
      <dgm:prSet presAssocID="{39E9D429-E9F1-4560-B5D9-DA32FE0F719A}" presName="linear" presStyleCnt="0">
        <dgm:presLayoutVars>
          <dgm:animLvl val="lvl"/>
          <dgm:resizeHandles val="exact"/>
        </dgm:presLayoutVars>
      </dgm:prSet>
      <dgm:spPr/>
    </dgm:pt>
    <dgm:pt modelId="{8BCE67A6-C7D1-4F5F-B53D-F7622E333715}" type="pres">
      <dgm:prSet presAssocID="{796E1037-F546-41D2-82CE-8652612F439F}" presName="parentText" presStyleLbl="node1" presStyleIdx="0" presStyleCnt="3">
        <dgm:presLayoutVars>
          <dgm:chMax val="0"/>
          <dgm:bulletEnabled val="1"/>
        </dgm:presLayoutVars>
      </dgm:prSet>
      <dgm:spPr/>
    </dgm:pt>
    <dgm:pt modelId="{B8507C26-5F5C-4446-86C7-BC3721FD4BD8}" type="pres">
      <dgm:prSet presAssocID="{75C354C2-2512-4012-928A-D535FCB485E6}" presName="spacer" presStyleCnt="0"/>
      <dgm:spPr/>
    </dgm:pt>
    <dgm:pt modelId="{C07EE1A0-33F2-4A53-BA01-F9198768E385}" type="pres">
      <dgm:prSet presAssocID="{CCFE38A9-D9D8-4C31-9A8F-DC51F9DDCBB1}" presName="parentText" presStyleLbl="node1" presStyleIdx="1" presStyleCnt="3">
        <dgm:presLayoutVars>
          <dgm:chMax val="0"/>
          <dgm:bulletEnabled val="1"/>
        </dgm:presLayoutVars>
      </dgm:prSet>
      <dgm:spPr/>
    </dgm:pt>
    <dgm:pt modelId="{95021052-AA2E-4D9D-A79A-2D586391BB36}" type="pres">
      <dgm:prSet presAssocID="{6D1908C7-2F18-4EB9-BE4C-C3EBA3A8A635}" presName="spacer" presStyleCnt="0"/>
      <dgm:spPr/>
    </dgm:pt>
    <dgm:pt modelId="{E321A386-6E85-4ACE-8C97-F8B6B81E5040}" type="pres">
      <dgm:prSet presAssocID="{C7AF3E5F-D25D-4FEA-ADAA-997B85C56F0D}" presName="parentText" presStyleLbl="node1" presStyleIdx="2" presStyleCnt="3">
        <dgm:presLayoutVars>
          <dgm:chMax val="0"/>
          <dgm:bulletEnabled val="1"/>
        </dgm:presLayoutVars>
      </dgm:prSet>
      <dgm:spPr/>
    </dgm:pt>
  </dgm:ptLst>
  <dgm:cxnLst>
    <dgm:cxn modelId="{D8E42620-9044-449F-AD24-66C39C59B002}" srcId="{39E9D429-E9F1-4560-B5D9-DA32FE0F719A}" destId="{796E1037-F546-41D2-82CE-8652612F439F}" srcOrd="0" destOrd="0" parTransId="{033E6F8F-E4FE-40C9-9698-31B61058E0D5}" sibTransId="{75C354C2-2512-4012-928A-D535FCB485E6}"/>
    <dgm:cxn modelId="{47950724-BB6F-480D-82D0-CB1CFB3E8597}" type="presOf" srcId="{796E1037-F546-41D2-82CE-8652612F439F}" destId="{8BCE67A6-C7D1-4F5F-B53D-F7622E333715}" srcOrd="0" destOrd="0" presId="urn:microsoft.com/office/officeart/2005/8/layout/vList2"/>
    <dgm:cxn modelId="{4837453F-E00A-4020-9614-62CBB4867993}" type="presOf" srcId="{CCFE38A9-D9D8-4C31-9A8F-DC51F9DDCBB1}" destId="{C07EE1A0-33F2-4A53-BA01-F9198768E385}" srcOrd="0" destOrd="0" presId="urn:microsoft.com/office/officeart/2005/8/layout/vList2"/>
    <dgm:cxn modelId="{3894CF40-3212-499D-8FC1-DEDCD92CF8E3}" srcId="{39E9D429-E9F1-4560-B5D9-DA32FE0F719A}" destId="{CCFE38A9-D9D8-4C31-9A8F-DC51F9DDCBB1}" srcOrd="1" destOrd="0" parTransId="{A332AB97-0AAB-4669-AD33-AD398D38C194}" sibTransId="{6D1908C7-2F18-4EB9-BE4C-C3EBA3A8A635}"/>
    <dgm:cxn modelId="{50601C8C-B3BC-4247-A30A-16E7F74F4098}" srcId="{39E9D429-E9F1-4560-B5D9-DA32FE0F719A}" destId="{C7AF3E5F-D25D-4FEA-ADAA-997B85C56F0D}" srcOrd="2" destOrd="0" parTransId="{D3E6144A-CD8C-4AC9-A8A4-8C9761B6DD11}" sibTransId="{114ADC14-A6D6-4CB6-8854-C8ACA086F6EE}"/>
    <dgm:cxn modelId="{BDB0569D-A426-4CC9-AC30-ACF43AE458EC}" type="presOf" srcId="{39E9D429-E9F1-4560-B5D9-DA32FE0F719A}" destId="{F83E91B5-5961-41B0-8A76-A97F084AB8C0}" srcOrd="0" destOrd="0" presId="urn:microsoft.com/office/officeart/2005/8/layout/vList2"/>
    <dgm:cxn modelId="{DF4494AE-3798-488A-94B3-172888C8520E}" type="presOf" srcId="{C7AF3E5F-D25D-4FEA-ADAA-997B85C56F0D}" destId="{E321A386-6E85-4ACE-8C97-F8B6B81E5040}" srcOrd="0" destOrd="0" presId="urn:microsoft.com/office/officeart/2005/8/layout/vList2"/>
    <dgm:cxn modelId="{637AB994-4937-4935-97B3-F58273A9E574}" type="presParOf" srcId="{F83E91B5-5961-41B0-8A76-A97F084AB8C0}" destId="{8BCE67A6-C7D1-4F5F-B53D-F7622E333715}" srcOrd="0" destOrd="0" presId="urn:microsoft.com/office/officeart/2005/8/layout/vList2"/>
    <dgm:cxn modelId="{BD624988-C680-44CE-B542-887613A8905C}" type="presParOf" srcId="{F83E91B5-5961-41B0-8A76-A97F084AB8C0}" destId="{B8507C26-5F5C-4446-86C7-BC3721FD4BD8}" srcOrd="1" destOrd="0" presId="urn:microsoft.com/office/officeart/2005/8/layout/vList2"/>
    <dgm:cxn modelId="{4E0B0D2F-49DC-4342-A26D-B0714C4678D9}" type="presParOf" srcId="{F83E91B5-5961-41B0-8A76-A97F084AB8C0}" destId="{C07EE1A0-33F2-4A53-BA01-F9198768E385}" srcOrd="2" destOrd="0" presId="urn:microsoft.com/office/officeart/2005/8/layout/vList2"/>
    <dgm:cxn modelId="{A15CB7C3-2C63-4A03-AD0C-22FB467030E9}" type="presParOf" srcId="{F83E91B5-5961-41B0-8A76-A97F084AB8C0}" destId="{95021052-AA2E-4D9D-A79A-2D586391BB36}" srcOrd="3" destOrd="0" presId="urn:microsoft.com/office/officeart/2005/8/layout/vList2"/>
    <dgm:cxn modelId="{0129BA40-DF2B-4DA1-BFFF-9B65E31CC500}" type="presParOf" srcId="{F83E91B5-5961-41B0-8A76-A97F084AB8C0}" destId="{E321A386-6E85-4ACE-8C97-F8B6B81E504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B5790B-5CD2-9B48-B8B2-C30C2D843DEA}" type="doc">
      <dgm:prSet loTypeId="urn:microsoft.com/office/officeart/2005/8/layout/chevron2" loCatId="" qsTypeId="urn:microsoft.com/office/officeart/2005/8/quickstyle/simple1" qsCatId="simple" csTypeId="urn:microsoft.com/office/officeart/2005/8/colors/colorful2" csCatId="colorful" phldr="1"/>
      <dgm:spPr/>
      <dgm:t>
        <a:bodyPr/>
        <a:lstStyle/>
        <a:p>
          <a:endParaRPr lang="en-US"/>
        </a:p>
      </dgm:t>
    </dgm:pt>
    <dgm:pt modelId="{E0AE5DA0-5F24-C34E-B16C-2416DF11DF6D}">
      <dgm:prSet phldrT="[Text]"/>
      <dgm:spPr/>
      <dgm:t>
        <a:bodyPr/>
        <a:lstStyle/>
        <a:p>
          <a:r>
            <a:rPr lang="en-US" dirty="0">
              <a:solidFill>
                <a:schemeClr val="tx1"/>
              </a:solidFill>
            </a:rPr>
            <a:t>1</a:t>
          </a:r>
        </a:p>
      </dgm:t>
    </dgm:pt>
    <dgm:pt modelId="{DA852B90-C221-F140-AEF6-EB0BD3710F99}" type="parTrans" cxnId="{6BAE802F-8955-FF4C-81A1-1F00995D063F}">
      <dgm:prSet/>
      <dgm:spPr/>
      <dgm:t>
        <a:bodyPr/>
        <a:lstStyle/>
        <a:p>
          <a:endParaRPr lang="en-US"/>
        </a:p>
      </dgm:t>
    </dgm:pt>
    <dgm:pt modelId="{3D5595C9-3558-8E40-9466-31D1268652CC}" type="sibTrans" cxnId="{6BAE802F-8955-FF4C-81A1-1F00995D063F}">
      <dgm:prSet/>
      <dgm:spPr/>
      <dgm:t>
        <a:bodyPr/>
        <a:lstStyle/>
        <a:p>
          <a:endParaRPr lang="en-US"/>
        </a:p>
      </dgm:t>
    </dgm:pt>
    <dgm:pt modelId="{12FCECEC-E020-1E4E-AE98-2F3EC08EE738}">
      <dgm:prSet phldrT="[Text]" custT="1"/>
      <dgm:spPr/>
      <dgm:t>
        <a:bodyPr/>
        <a:lstStyle/>
        <a:p>
          <a:r>
            <a:rPr lang="en-US" sz="1700" dirty="0">
              <a:ea typeface="ＭＳ Ｐゴシック" pitchFamily="34" charset="-128"/>
            </a:rPr>
            <a:t>Understand the benefits, harms, and relative costs of the interventions</a:t>
          </a:r>
          <a:endParaRPr lang="en-US" sz="1700" dirty="0"/>
        </a:p>
      </dgm:t>
    </dgm:pt>
    <dgm:pt modelId="{A6AFB3D7-8DD4-0345-856D-BEA74BBEAE23}" type="parTrans" cxnId="{9220F403-328A-0145-B18D-D470DCF5CE6A}">
      <dgm:prSet/>
      <dgm:spPr/>
      <dgm:t>
        <a:bodyPr/>
        <a:lstStyle/>
        <a:p>
          <a:endParaRPr lang="en-US"/>
        </a:p>
      </dgm:t>
    </dgm:pt>
    <dgm:pt modelId="{74969449-3D66-E942-8FE3-2E78D1D92F15}" type="sibTrans" cxnId="{9220F403-328A-0145-B18D-D470DCF5CE6A}">
      <dgm:prSet/>
      <dgm:spPr/>
      <dgm:t>
        <a:bodyPr/>
        <a:lstStyle/>
        <a:p>
          <a:endParaRPr lang="en-US"/>
        </a:p>
      </dgm:t>
    </dgm:pt>
    <dgm:pt modelId="{8C2550B1-A79B-F54D-892E-7EE42BC21E0A}">
      <dgm:prSet phldrT="[Text]" custT="1"/>
      <dgm:spPr/>
      <dgm:t>
        <a:bodyPr/>
        <a:lstStyle/>
        <a:p>
          <a:r>
            <a:rPr lang="en-US" sz="1700">
              <a:ea typeface="ＭＳ Ｐゴシック" pitchFamily="34" charset="-128"/>
            </a:rPr>
            <a:t>Decrease or eliminate interventions that provide no benefits and/or may be harmful</a:t>
          </a:r>
          <a:endParaRPr lang="en-US" sz="1700"/>
        </a:p>
      </dgm:t>
    </dgm:pt>
    <dgm:pt modelId="{6D8F24F5-4861-1A42-9949-C096998D7437}" type="parTrans" cxnId="{87DFB0DE-E30B-8549-8372-7F5FCE74B0DA}">
      <dgm:prSet/>
      <dgm:spPr/>
      <dgm:t>
        <a:bodyPr/>
        <a:lstStyle/>
        <a:p>
          <a:endParaRPr lang="en-US"/>
        </a:p>
      </dgm:t>
    </dgm:pt>
    <dgm:pt modelId="{7D255965-8025-DB47-BD46-EBADBC167557}" type="sibTrans" cxnId="{87DFB0DE-E30B-8549-8372-7F5FCE74B0DA}">
      <dgm:prSet/>
      <dgm:spPr/>
      <dgm:t>
        <a:bodyPr/>
        <a:lstStyle/>
        <a:p>
          <a:endParaRPr lang="en-US"/>
        </a:p>
      </dgm:t>
    </dgm:pt>
    <dgm:pt modelId="{51F497C4-DDDC-A345-9FD0-A6C4C5358F60}">
      <dgm:prSet phldrT="[Text]"/>
      <dgm:spPr/>
      <dgm:t>
        <a:bodyPr/>
        <a:lstStyle/>
        <a:p>
          <a:r>
            <a:rPr lang="en-US" dirty="0">
              <a:solidFill>
                <a:schemeClr val="tx1"/>
              </a:solidFill>
            </a:rPr>
            <a:t>3</a:t>
          </a:r>
        </a:p>
      </dgm:t>
    </dgm:pt>
    <dgm:pt modelId="{7B77B7A4-356A-774B-90FD-F05980D42018}" type="parTrans" cxnId="{4FBAB51F-04D0-D64A-8732-2E37B181F4D8}">
      <dgm:prSet/>
      <dgm:spPr/>
      <dgm:t>
        <a:bodyPr/>
        <a:lstStyle/>
        <a:p>
          <a:endParaRPr lang="en-US"/>
        </a:p>
      </dgm:t>
    </dgm:pt>
    <dgm:pt modelId="{207ADC25-416A-2B4B-B781-68B265391145}" type="sibTrans" cxnId="{4FBAB51F-04D0-D64A-8732-2E37B181F4D8}">
      <dgm:prSet/>
      <dgm:spPr/>
      <dgm:t>
        <a:bodyPr/>
        <a:lstStyle/>
        <a:p>
          <a:endParaRPr lang="en-US"/>
        </a:p>
      </dgm:t>
    </dgm:pt>
    <dgm:pt modelId="{6A04B17A-C6A3-E448-A4BC-8C24E45C0618}">
      <dgm:prSet phldrT="[Text]" custT="1"/>
      <dgm:spPr/>
      <dgm:t>
        <a:bodyPr/>
        <a:lstStyle/>
        <a:p>
          <a:r>
            <a:rPr lang="en-US" sz="1700" b="0">
              <a:ea typeface="ＭＳ Ｐゴシック" pitchFamily="34" charset="-128"/>
            </a:rPr>
            <a:t>Choose interventions and care settings to maximize benefits, minimize harms, and reduce costs</a:t>
          </a:r>
          <a:endParaRPr lang="en-US" sz="1700" b="0"/>
        </a:p>
      </dgm:t>
    </dgm:pt>
    <dgm:pt modelId="{9B4600AA-D4FA-D444-9FFF-9A7609016A57}" type="parTrans" cxnId="{E50EB875-2EFC-E04F-A3CD-FE5B3FB7B9C1}">
      <dgm:prSet/>
      <dgm:spPr/>
      <dgm:t>
        <a:bodyPr/>
        <a:lstStyle/>
        <a:p>
          <a:endParaRPr lang="en-US"/>
        </a:p>
      </dgm:t>
    </dgm:pt>
    <dgm:pt modelId="{FA0D03C7-BC2C-7744-B6B8-90FBD4BA8AE6}" type="sibTrans" cxnId="{E50EB875-2EFC-E04F-A3CD-FE5B3FB7B9C1}">
      <dgm:prSet/>
      <dgm:spPr/>
      <dgm:t>
        <a:bodyPr/>
        <a:lstStyle/>
        <a:p>
          <a:endParaRPr lang="en-US"/>
        </a:p>
      </dgm:t>
    </dgm:pt>
    <dgm:pt modelId="{FF286F08-79D6-9E40-84B6-2C44A4798000}">
      <dgm:prSet/>
      <dgm:spPr/>
      <dgm:t>
        <a:bodyPr/>
        <a:lstStyle/>
        <a:p>
          <a:r>
            <a:rPr lang="en-US" dirty="0">
              <a:solidFill>
                <a:schemeClr val="tx1"/>
              </a:solidFill>
            </a:rPr>
            <a:t>5</a:t>
          </a:r>
        </a:p>
      </dgm:t>
    </dgm:pt>
    <dgm:pt modelId="{B56F22E9-3E60-9342-9D9F-A9D23A5D8931}" type="parTrans" cxnId="{39486399-8CCD-AE4C-8B2D-7EA46FF4FE3B}">
      <dgm:prSet/>
      <dgm:spPr/>
      <dgm:t>
        <a:bodyPr/>
        <a:lstStyle/>
        <a:p>
          <a:endParaRPr lang="en-US"/>
        </a:p>
      </dgm:t>
    </dgm:pt>
    <dgm:pt modelId="{3BFC79B5-464E-D241-A40F-726EA6BDD4DC}" type="sibTrans" cxnId="{39486399-8CCD-AE4C-8B2D-7EA46FF4FE3B}">
      <dgm:prSet/>
      <dgm:spPr/>
      <dgm:t>
        <a:bodyPr/>
        <a:lstStyle/>
        <a:p>
          <a:endParaRPr lang="en-US"/>
        </a:p>
      </dgm:t>
    </dgm:pt>
    <dgm:pt modelId="{F483AB03-3FF0-D047-8AF6-15A50DA3CC09}">
      <dgm:prSet custT="1"/>
      <dgm:spPr/>
      <dgm:t>
        <a:bodyPr/>
        <a:lstStyle/>
        <a:p>
          <a:r>
            <a:rPr lang="en-US" sz="1700">
              <a:ea typeface="ＭＳ Ｐゴシック" pitchFamily="34" charset="-128"/>
            </a:rPr>
            <a:t>Customize a care plan that incorporates patient values and concerns</a:t>
          </a:r>
          <a:endParaRPr lang="en-US" sz="1700"/>
        </a:p>
      </dgm:t>
    </dgm:pt>
    <dgm:pt modelId="{A312AE7D-EBC3-A84F-9E5E-7ED8BD9519B1}" type="parTrans" cxnId="{C1A6CEB3-3F36-1745-8147-ECA87E24591E}">
      <dgm:prSet/>
      <dgm:spPr/>
      <dgm:t>
        <a:bodyPr/>
        <a:lstStyle/>
        <a:p>
          <a:endParaRPr lang="en-US"/>
        </a:p>
      </dgm:t>
    </dgm:pt>
    <dgm:pt modelId="{286E0D05-CDCA-E146-ACD0-B493C56E3D90}" type="sibTrans" cxnId="{C1A6CEB3-3F36-1745-8147-ECA87E24591E}">
      <dgm:prSet/>
      <dgm:spPr/>
      <dgm:t>
        <a:bodyPr/>
        <a:lstStyle/>
        <a:p>
          <a:endParaRPr lang="en-US"/>
        </a:p>
      </dgm:t>
    </dgm:pt>
    <dgm:pt modelId="{D910C4E6-C196-C74D-BFEE-2467046206C1}">
      <dgm:prSet custT="1"/>
      <dgm:spPr/>
      <dgm:t>
        <a:bodyPr/>
        <a:lstStyle/>
        <a:p>
          <a:r>
            <a:rPr lang="en-US" sz="1700" dirty="0">
              <a:ea typeface="ＭＳ Ｐゴシック" pitchFamily="34" charset="-128"/>
            </a:rPr>
            <a:t>Identify system-level opportunities to improve outcomes, minimize harms, and reduce waste</a:t>
          </a:r>
          <a:endParaRPr lang="en-US" sz="1700" dirty="0"/>
        </a:p>
      </dgm:t>
    </dgm:pt>
    <dgm:pt modelId="{304007F3-521B-FA45-99A0-51F6F76054BF}" type="parTrans" cxnId="{12B090D1-7C0A-8B4D-9643-712C75075412}">
      <dgm:prSet/>
      <dgm:spPr/>
      <dgm:t>
        <a:bodyPr/>
        <a:lstStyle/>
        <a:p>
          <a:endParaRPr lang="en-US"/>
        </a:p>
      </dgm:t>
    </dgm:pt>
    <dgm:pt modelId="{F190FBC5-CD18-DC40-A455-517E1A690DE8}" type="sibTrans" cxnId="{12B090D1-7C0A-8B4D-9643-712C75075412}">
      <dgm:prSet/>
      <dgm:spPr/>
      <dgm:t>
        <a:bodyPr/>
        <a:lstStyle/>
        <a:p>
          <a:endParaRPr lang="en-US"/>
        </a:p>
      </dgm:t>
    </dgm:pt>
    <dgm:pt modelId="{658E0EE7-650B-EC42-9B7C-EA4C30D4802B}">
      <dgm:prSet phldrT="[Text]"/>
      <dgm:spPr/>
      <dgm:t>
        <a:bodyPr/>
        <a:lstStyle/>
        <a:p>
          <a:r>
            <a:rPr lang="en-US" dirty="0">
              <a:solidFill>
                <a:schemeClr val="tx1"/>
              </a:solidFill>
            </a:rPr>
            <a:t>2</a:t>
          </a:r>
        </a:p>
      </dgm:t>
    </dgm:pt>
    <dgm:pt modelId="{8FDBE9D1-31B9-364F-B2F2-9E22F87D9DDE}" type="sibTrans" cxnId="{52F52FDC-5939-E34E-A485-304EB77FE257}">
      <dgm:prSet/>
      <dgm:spPr/>
      <dgm:t>
        <a:bodyPr/>
        <a:lstStyle/>
        <a:p>
          <a:endParaRPr lang="en-US"/>
        </a:p>
      </dgm:t>
    </dgm:pt>
    <dgm:pt modelId="{CD272B32-5C40-C544-BE6F-D43BA0BAA825}" type="parTrans" cxnId="{52F52FDC-5939-E34E-A485-304EB77FE257}">
      <dgm:prSet/>
      <dgm:spPr/>
      <dgm:t>
        <a:bodyPr/>
        <a:lstStyle/>
        <a:p>
          <a:endParaRPr lang="en-US"/>
        </a:p>
      </dgm:t>
    </dgm:pt>
    <dgm:pt modelId="{2E0D31A3-4C2A-EE49-A649-C325760AD942}">
      <dgm:prSet/>
      <dgm:spPr/>
      <dgm:t>
        <a:bodyPr/>
        <a:lstStyle/>
        <a:p>
          <a:r>
            <a:rPr lang="en-US" dirty="0">
              <a:solidFill>
                <a:schemeClr val="tx1"/>
              </a:solidFill>
            </a:rPr>
            <a:t>4</a:t>
          </a:r>
        </a:p>
      </dgm:t>
    </dgm:pt>
    <dgm:pt modelId="{7D045450-454E-8743-877E-E0E578B4F8B5}" type="sibTrans" cxnId="{54FF09E6-05FA-BF4C-B898-D52C98DC8513}">
      <dgm:prSet/>
      <dgm:spPr/>
      <dgm:t>
        <a:bodyPr/>
        <a:lstStyle/>
        <a:p>
          <a:endParaRPr lang="en-US"/>
        </a:p>
      </dgm:t>
    </dgm:pt>
    <dgm:pt modelId="{C365D090-AF99-1B4D-A398-375BDCE72648}" type="parTrans" cxnId="{54FF09E6-05FA-BF4C-B898-D52C98DC8513}">
      <dgm:prSet/>
      <dgm:spPr/>
      <dgm:t>
        <a:bodyPr/>
        <a:lstStyle/>
        <a:p>
          <a:endParaRPr lang="en-US"/>
        </a:p>
      </dgm:t>
    </dgm:pt>
    <dgm:pt modelId="{DEDB74BD-783B-3547-8A30-0A6C5799ACFF}" type="pres">
      <dgm:prSet presAssocID="{57B5790B-5CD2-9B48-B8B2-C30C2D843DEA}" presName="linearFlow" presStyleCnt="0">
        <dgm:presLayoutVars>
          <dgm:dir/>
          <dgm:animLvl val="lvl"/>
          <dgm:resizeHandles val="exact"/>
        </dgm:presLayoutVars>
      </dgm:prSet>
      <dgm:spPr/>
    </dgm:pt>
    <dgm:pt modelId="{227B3FD3-B7E4-DD49-AEFD-1A56DCC243C0}" type="pres">
      <dgm:prSet presAssocID="{E0AE5DA0-5F24-C34E-B16C-2416DF11DF6D}" presName="composite" presStyleCnt="0"/>
      <dgm:spPr/>
    </dgm:pt>
    <dgm:pt modelId="{53A18209-9A15-954B-B133-61277CB88119}" type="pres">
      <dgm:prSet presAssocID="{E0AE5DA0-5F24-C34E-B16C-2416DF11DF6D}" presName="parentText" presStyleLbl="alignNode1" presStyleIdx="0" presStyleCnt="5">
        <dgm:presLayoutVars>
          <dgm:chMax val="1"/>
          <dgm:bulletEnabled val="1"/>
        </dgm:presLayoutVars>
      </dgm:prSet>
      <dgm:spPr/>
    </dgm:pt>
    <dgm:pt modelId="{E011E10A-ECFF-EA43-8757-DBD1D859C4FC}" type="pres">
      <dgm:prSet presAssocID="{E0AE5DA0-5F24-C34E-B16C-2416DF11DF6D}" presName="descendantText" presStyleLbl="alignAcc1" presStyleIdx="0" presStyleCnt="5">
        <dgm:presLayoutVars>
          <dgm:bulletEnabled val="1"/>
        </dgm:presLayoutVars>
      </dgm:prSet>
      <dgm:spPr/>
    </dgm:pt>
    <dgm:pt modelId="{758F1D71-F31B-E741-B875-4EE64996B1F0}" type="pres">
      <dgm:prSet presAssocID="{3D5595C9-3558-8E40-9466-31D1268652CC}" presName="sp" presStyleCnt="0"/>
      <dgm:spPr/>
    </dgm:pt>
    <dgm:pt modelId="{33C1D060-0F5A-F44D-9BF1-3D5091A67BF5}" type="pres">
      <dgm:prSet presAssocID="{658E0EE7-650B-EC42-9B7C-EA4C30D4802B}" presName="composite" presStyleCnt="0"/>
      <dgm:spPr/>
    </dgm:pt>
    <dgm:pt modelId="{E8B5494E-5882-D14E-9E57-704CB479047A}" type="pres">
      <dgm:prSet presAssocID="{658E0EE7-650B-EC42-9B7C-EA4C30D4802B}" presName="parentText" presStyleLbl="alignNode1" presStyleIdx="1" presStyleCnt="5">
        <dgm:presLayoutVars>
          <dgm:chMax val="1"/>
          <dgm:bulletEnabled val="1"/>
        </dgm:presLayoutVars>
      </dgm:prSet>
      <dgm:spPr/>
    </dgm:pt>
    <dgm:pt modelId="{556EAB0F-8431-4642-B312-6B89499BD07F}" type="pres">
      <dgm:prSet presAssocID="{658E0EE7-650B-EC42-9B7C-EA4C30D4802B}" presName="descendantText" presStyleLbl="alignAcc1" presStyleIdx="1" presStyleCnt="5" custLinFactNeighborX="0">
        <dgm:presLayoutVars>
          <dgm:bulletEnabled val="1"/>
        </dgm:presLayoutVars>
      </dgm:prSet>
      <dgm:spPr/>
    </dgm:pt>
    <dgm:pt modelId="{5663CAE1-79CA-AE4A-9AA1-7D7DBAA53C7C}" type="pres">
      <dgm:prSet presAssocID="{8FDBE9D1-31B9-364F-B2F2-9E22F87D9DDE}" presName="sp" presStyleCnt="0"/>
      <dgm:spPr/>
    </dgm:pt>
    <dgm:pt modelId="{F4EFE97B-35B9-F045-8F84-AC13C206B674}" type="pres">
      <dgm:prSet presAssocID="{51F497C4-DDDC-A345-9FD0-A6C4C5358F60}" presName="composite" presStyleCnt="0"/>
      <dgm:spPr/>
    </dgm:pt>
    <dgm:pt modelId="{52E00EFE-D66E-F242-8358-F9970DE84B06}" type="pres">
      <dgm:prSet presAssocID="{51F497C4-DDDC-A345-9FD0-A6C4C5358F60}" presName="parentText" presStyleLbl="alignNode1" presStyleIdx="2" presStyleCnt="5">
        <dgm:presLayoutVars>
          <dgm:chMax val="1"/>
          <dgm:bulletEnabled val="1"/>
        </dgm:presLayoutVars>
      </dgm:prSet>
      <dgm:spPr/>
    </dgm:pt>
    <dgm:pt modelId="{079135DE-F6D9-474F-AADB-6D94AB778EEB}" type="pres">
      <dgm:prSet presAssocID="{51F497C4-DDDC-A345-9FD0-A6C4C5358F60}" presName="descendantText" presStyleLbl="alignAcc1" presStyleIdx="2" presStyleCnt="5">
        <dgm:presLayoutVars>
          <dgm:bulletEnabled val="1"/>
        </dgm:presLayoutVars>
      </dgm:prSet>
      <dgm:spPr/>
    </dgm:pt>
    <dgm:pt modelId="{13371E2E-6FB3-8449-90FF-91C1AE274BBC}" type="pres">
      <dgm:prSet presAssocID="{207ADC25-416A-2B4B-B781-68B265391145}" presName="sp" presStyleCnt="0"/>
      <dgm:spPr/>
    </dgm:pt>
    <dgm:pt modelId="{391ED998-6B9D-4D45-8228-CA5725653CBA}" type="pres">
      <dgm:prSet presAssocID="{2E0D31A3-4C2A-EE49-A649-C325760AD942}" presName="composite" presStyleCnt="0"/>
      <dgm:spPr/>
    </dgm:pt>
    <dgm:pt modelId="{149AFED7-1B88-994D-B0EF-86ED1707E2DC}" type="pres">
      <dgm:prSet presAssocID="{2E0D31A3-4C2A-EE49-A649-C325760AD942}" presName="parentText" presStyleLbl="alignNode1" presStyleIdx="3" presStyleCnt="5">
        <dgm:presLayoutVars>
          <dgm:chMax val="1"/>
          <dgm:bulletEnabled val="1"/>
        </dgm:presLayoutVars>
      </dgm:prSet>
      <dgm:spPr/>
    </dgm:pt>
    <dgm:pt modelId="{00956B1B-C3D3-8646-9773-215D1690BCEB}" type="pres">
      <dgm:prSet presAssocID="{2E0D31A3-4C2A-EE49-A649-C325760AD942}" presName="descendantText" presStyleLbl="alignAcc1" presStyleIdx="3" presStyleCnt="5">
        <dgm:presLayoutVars>
          <dgm:bulletEnabled val="1"/>
        </dgm:presLayoutVars>
      </dgm:prSet>
      <dgm:spPr/>
    </dgm:pt>
    <dgm:pt modelId="{C3AA8DEC-D32E-2D42-8A0A-DB1E5749695F}" type="pres">
      <dgm:prSet presAssocID="{7D045450-454E-8743-877E-E0E578B4F8B5}" presName="sp" presStyleCnt="0"/>
      <dgm:spPr/>
    </dgm:pt>
    <dgm:pt modelId="{D3026D5B-B3B1-5443-819D-CAD6F35DCC85}" type="pres">
      <dgm:prSet presAssocID="{FF286F08-79D6-9E40-84B6-2C44A4798000}" presName="composite" presStyleCnt="0"/>
      <dgm:spPr/>
    </dgm:pt>
    <dgm:pt modelId="{24674B42-B10F-B54E-B662-96A5700CD30C}" type="pres">
      <dgm:prSet presAssocID="{FF286F08-79D6-9E40-84B6-2C44A4798000}" presName="parentText" presStyleLbl="alignNode1" presStyleIdx="4" presStyleCnt="5">
        <dgm:presLayoutVars>
          <dgm:chMax val="1"/>
          <dgm:bulletEnabled val="1"/>
        </dgm:presLayoutVars>
      </dgm:prSet>
      <dgm:spPr/>
    </dgm:pt>
    <dgm:pt modelId="{BF6A804A-EEC7-E84F-9E26-B7A0E621A121}" type="pres">
      <dgm:prSet presAssocID="{FF286F08-79D6-9E40-84B6-2C44A4798000}" presName="descendantText" presStyleLbl="alignAcc1" presStyleIdx="4" presStyleCnt="5">
        <dgm:presLayoutVars>
          <dgm:bulletEnabled val="1"/>
        </dgm:presLayoutVars>
      </dgm:prSet>
      <dgm:spPr/>
    </dgm:pt>
  </dgm:ptLst>
  <dgm:cxnLst>
    <dgm:cxn modelId="{9220F403-328A-0145-B18D-D470DCF5CE6A}" srcId="{E0AE5DA0-5F24-C34E-B16C-2416DF11DF6D}" destId="{12FCECEC-E020-1E4E-AE98-2F3EC08EE738}" srcOrd="0" destOrd="0" parTransId="{A6AFB3D7-8DD4-0345-856D-BEA74BBEAE23}" sibTransId="{74969449-3D66-E942-8FE3-2E78D1D92F15}"/>
    <dgm:cxn modelId="{62AC2F17-8ED5-CE47-B985-73B97006F4B0}" type="presOf" srcId="{51F497C4-DDDC-A345-9FD0-A6C4C5358F60}" destId="{52E00EFE-D66E-F242-8358-F9970DE84B06}" srcOrd="0" destOrd="0" presId="urn:microsoft.com/office/officeart/2005/8/layout/chevron2"/>
    <dgm:cxn modelId="{4FBAB51F-04D0-D64A-8732-2E37B181F4D8}" srcId="{57B5790B-5CD2-9B48-B8B2-C30C2D843DEA}" destId="{51F497C4-DDDC-A345-9FD0-A6C4C5358F60}" srcOrd="2" destOrd="0" parTransId="{7B77B7A4-356A-774B-90FD-F05980D42018}" sibTransId="{207ADC25-416A-2B4B-B781-68B265391145}"/>
    <dgm:cxn modelId="{5D785F24-F862-ED46-B93D-8B1EAA38DC65}" type="presOf" srcId="{12FCECEC-E020-1E4E-AE98-2F3EC08EE738}" destId="{E011E10A-ECFF-EA43-8757-DBD1D859C4FC}" srcOrd="0" destOrd="0" presId="urn:microsoft.com/office/officeart/2005/8/layout/chevron2"/>
    <dgm:cxn modelId="{93B6F724-03DC-CE4B-8BAB-6FF86C05124E}" type="presOf" srcId="{D910C4E6-C196-C74D-BFEE-2467046206C1}" destId="{BF6A804A-EEC7-E84F-9E26-B7A0E621A121}" srcOrd="0" destOrd="0" presId="urn:microsoft.com/office/officeart/2005/8/layout/chevron2"/>
    <dgm:cxn modelId="{6BAE802F-8955-FF4C-81A1-1F00995D063F}" srcId="{57B5790B-5CD2-9B48-B8B2-C30C2D843DEA}" destId="{E0AE5DA0-5F24-C34E-B16C-2416DF11DF6D}" srcOrd="0" destOrd="0" parTransId="{DA852B90-C221-F140-AEF6-EB0BD3710F99}" sibTransId="{3D5595C9-3558-8E40-9466-31D1268652CC}"/>
    <dgm:cxn modelId="{E7AA4A40-2B6F-4E47-BDF2-75B736897765}" type="presOf" srcId="{F483AB03-3FF0-D047-8AF6-15A50DA3CC09}" destId="{00956B1B-C3D3-8646-9773-215D1690BCEB}" srcOrd="0" destOrd="0" presId="urn:microsoft.com/office/officeart/2005/8/layout/chevron2"/>
    <dgm:cxn modelId="{AB87AD43-D663-BA46-860E-4B0401947D9A}" type="presOf" srcId="{6A04B17A-C6A3-E448-A4BC-8C24E45C0618}" destId="{079135DE-F6D9-474F-AADB-6D94AB778EEB}" srcOrd="0" destOrd="0" presId="urn:microsoft.com/office/officeart/2005/8/layout/chevron2"/>
    <dgm:cxn modelId="{360CC953-28EE-1F49-9203-98565198B069}" type="presOf" srcId="{2E0D31A3-4C2A-EE49-A649-C325760AD942}" destId="{149AFED7-1B88-994D-B0EF-86ED1707E2DC}" srcOrd="0" destOrd="0" presId="urn:microsoft.com/office/officeart/2005/8/layout/chevron2"/>
    <dgm:cxn modelId="{E50EB875-2EFC-E04F-A3CD-FE5B3FB7B9C1}" srcId="{51F497C4-DDDC-A345-9FD0-A6C4C5358F60}" destId="{6A04B17A-C6A3-E448-A4BC-8C24E45C0618}" srcOrd="0" destOrd="0" parTransId="{9B4600AA-D4FA-D444-9FFF-9A7609016A57}" sibTransId="{FA0D03C7-BC2C-7744-B6B8-90FBD4BA8AE6}"/>
    <dgm:cxn modelId="{AD04AE77-28C7-D64E-8FA5-9EB1121E16CE}" type="presOf" srcId="{8C2550B1-A79B-F54D-892E-7EE42BC21E0A}" destId="{556EAB0F-8431-4642-B312-6B89499BD07F}" srcOrd="0" destOrd="0" presId="urn:microsoft.com/office/officeart/2005/8/layout/chevron2"/>
    <dgm:cxn modelId="{FC8BA47D-3DC9-BD49-B83B-70609378D635}" type="presOf" srcId="{57B5790B-5CD2-9B48-B8B2-C30C2D843DEA}" destId="{DEDB74BD-783B-3547-8A30-0A6C5799ACFF}" srcOrd="0" destOrd="0" presId="urn:microsoft.com/office/officeart/2005/8/layout/chevron2"/>
    <dgm:cxn modelId="{4D778D82-B377-444A-8A1C-7C80C3161B8E}" type="presOf" srcId="{FF286F08-79D6-9E40-84B6-2C44A4798000}" destId="{24674B42-B10F-B54E-B662-96A5700CD30C}" srcOrd="0" destOrd="0" presId="urn:microsoft.com/office/officeart/2005/8/layout/chevron2"/>
    <dgm:cxn modelId="{39486399-8CCD-AE4C-8B2D-7EA46FF4FE3B}" srcId="{57B5790B-5CD2-9B48-B8B2-C30C2D843DEA}" destId="{FF286F08-79D6-9E40-84B6-2C44A4798000}" srcOrd="4" destOrd="0" parTransId="{B56F22E9-3E60-9342-9D9F-A9D23A5D8931}" sibTransId="{3BFC79B5-464E-D241-A40F-726EA6BDD4DC}"/>
    <dgm:cxn modelId="{F711279A-DBAF-494C-BCE8-03F9F567F251}" type="presOf" srcId="{E0AE5DA0-5F24-C34E-B16C-2416DF11DF6D}" destId="{53A18209-9A15-954B-B133-61277CB88119}" srcOrd="0" destOrd="0" presId="urn:microsoft.com/office/officeart/2005/8/layout/chevron2"/>
    <dgm:cxn modelId="{C1A6CEB3-3F36-1745-8147-ECA87E24591E}" srcId="{2E0D31A3-4C2A-EE49-A649-C325760AD942}" destId="{F483AB03-3FF0-D047-8AF6-15A50DA3CC09}" srcOrd="0" destOrd="0" parTransId="{A312AE7D-EBC3-A84F-9E5E-7ED8BD9519B1}" sibTransId="{286E0D05-CDCA-E146-ACD0-B493C56E3D90}"/>
    <dgm:cxn modelId="{12B090D1-7C0A-8B4D-9643-712C75075412}" srcId="{FF286F08-79D6-9E40-84B6-2C44A4798000}" destId="{D910C4E6-C196-C74D-BFEE-2467046206C1}" srcOrd="0" destOrd="0" parTransId="{304007F3-521B-FA45-99A0-51F6F76054BF}" sibTransId="{F190FBC5-CD18-DC40-A455-517E1A690DE8}"/>
    <dgm:cxn modelId="{52F52FDC-5939-E34E-A485-304EB77FE257}" srcId="{57B5790B-5CD2-9B48-B8B2-C30C2D843DEA}" destId="{658E0EE7-650B-EC42-9B7C-EA4C30D4802B}" srcOrd="1" destOrd="0" parTransId="{CD272B32-5C40-C544-BE6F-D43BA0BAA825}" sibTransId="{8FDBE9D1-31B9-364F-B2F2-9E22F87D9DDE}"/>
    <dgm:cxn modelId="{2EEF9FDE-3D22-4E41-AE2F-801B591FEA35}" type="presOf" srcId="{658E0EE7-650B-EC42-9B7C-EA4C30D4802B}" destId="{E8B5494E-5882-D14E-9E57-704CB479047A}" srcOrd="0" destOrd="0" presId="urn:microsoft.com/office/officeart/2005/8/layout/chevron2"/>
    <dgm:cxn modelId="{87DFB0DE-E30B-8549-8372-7F5FCE74B0DA}" srcId="{658E0EE7-650B-EC42-9B7C-EA4C30D4802B}" destId="{8C2550B1-A79B-F54D-892E-7EE42BC21E0A}" srcOrd="0" destOrd="0" parTransId="{6D8F24F5-4861-1A42-9949-C096998D7437}" sibTransId="{7D255965-8025-DB47-BD46-EBADBC167557}"/>
    <dgm:cxn modelId="{54FF09E6-05FA-BF4C-B898-D52C98DC8513}" srcId="{57B5790B-5CD2-9B48-B8B2-C30C2D843DEA}" destId="{2E0D31A3-4C2A-EE49-A649-C325760AD942}" srcOrd="3" destOrd="0" parTransId="{C365D090-AF99-1B4D-A398-375BDCE72648}" sibTransId="{7D045450-454E-8743-877E-E0E578B4F8B5}"/>
    <dgm:cxn modelId="{DD1A508B-C395-CA47-8C3C-3C5F86C2BA91}" type="presParOf" srcId="{DEDB74BD-783B-3547-8A30-0A6C5799ACFF}" destId="{227B3FD3-B7E4-DD49-AEFD-1A56DCC243C0}" srcOrd="0" destOrd="0" presId="urn:microsoft.com/office/officeart/2005/8/layout/chevron2"/>
    <dgm:cxn modelId="{07CDF49C-8535-674C-A758-03958ED7A5B8}" type="presParOf" srcId="{227B3FD3-B7E4-DD49-AEFD-1A56DCC243C0}" destId="{53A18209-9A15-954B-B133-61277CB88119}" srcOrd="0" destOrd="0" presId="urn:microsoft.com/office/officeart/2005/8/layout/chevron2"/>
    <dgm:cxn modelId="{A836B274-3356-ED47-8C45-B4E7C985DDF5}" type="presParOf" srcId="{227B3FD3-B7E4-DD49-AEFD-1A56DCC243C0}" destId="{E011E10A-ECFF-EA43-8757-DBD1D859C4FC}" srcOrd="1" destOrd="0" presId="urn:microsoft.com/office/officeart/2005/8/layout/chevron2"/>
    <dgm:cxn modelId="{350B2257-E486-5A4C-91D0-DD5EC02362EA}" type="presParOf" srcId="{DEDB74BD-783B-3547-8A30-0A6C5799ACFF}" destId="{758F1D71-F31B-E741-B875-4EE64996B1F0}" srcOrd="1" destOrd="0" presId="urn:microsoft.com/office/officeart/2005/8/layout/chevron2"/>
    <dgm:cxn modelId="{7F5F8D31-0A3A-9B45-B974-DE6D4336D3BF}" type="presParOf" srcId="{DEDB74BD-783B-3547-8A30-0A6C5799ACFF}" destId="{33C1D060-0F5A-F44D-9BF1-3D5091A67BF5}" srcOrd="2" destOrd="0" presId="urn:microsoft.com/office/officeart/2005/8/layout/chevron2"/>
    <dgm:cxn modelId="{B24DFF56-B5EF-4D42-8341-EEDFB01A19C6}" type="presParOf" srcId="{33C1D060-0F5A-F44D-9BF1-3D5091A67BF5}" destId="{E8B5494E-5882-D14E-9E57-704CB479047A}" srcOrd="0" destOrd="0" presId="urn:microsoft.com/office/officeart/2005/8/layout/chevron2"/>
    <dgm:cxn modelId="{089716DC-1783-5944-990C-BC9BB0D710A2}" type="presParOf" srcId="{33C1D060-0F5A-F44D-9BF1-3D5091A67BF5}" destId="{556EAB0F-8431-4642-B312-6B89499BD07F}" srcOrd="1" destOrd="0" presId="urn:microsoft.com/office/officeart/2005/8/layout/chevron2"/>
    <dgm:cxn modelId="{51801BA3-4BF8-274E-9794-62C124B1B3D5}" type="presParOf" srcId="{DEDB74BD-783B-3547-8A30-0A6C5799ACFF}" destId="{5663CAE1-79CA-AE4A-9AA1-7D7DBAA53C7C}" srcOrd="3" destOrd="0" presId="urn:microsoft.com/office/officeart/2005/8/layout/chevron2"/>
    <dgm:cxn modelId="{BFDEDBB2-46F5-4A46-B536-01D3B1298155}" type="presParOf" srcId="{DEDB74BD-783B-3547-8A30-0A6C5799ACFF}" destId="{F4EFE97B-35B9-F045-8F84-AC13C206B674}" srcOrd="4" destOrd="0" presId="urn:microsoft.com/office/officeart/2005/8/layout/chevron2"/>
    <dgm:cxn modelId="{55EFCCFD-677A-4643-951E-BDB0E1EC1549}" type="presParOf" srcId="{F4EFE97B-35B9-F045-8F84-AC13C206B674}" destId="{52E00EFE-D66E-F242-8358-F9970DE84B06}" srcOrd="0" destOrd="0" presId="urn:microsoft.com/office/officeart/2005/8/layout/chevron2"/>
    <dgm:cxn modelId="{8BD733D6-DCD8-884B-AC9B-A1C8B7D76EAF}" type="presParOf" srcId="{F4EFE97B-35B9-F045-8F84-AC13C206B674}" destId="{079135DE-F6D9-474F-AADB-6D94AB778EEB}" srcOrd="1" destOrd="0" presId="urn:microsoft.com/office/officeart/2005/8/layout/chevron2"/>
    <dgm:cxn modelId="{C44A8014-C2F1-6040-85E5-1DF59926CB79}" type="presParOf" srcId="{DEDB74BD-783B-3547-8A30-0A6C5799ACFF}" destId="{13371E2E-6FB3-8449-90FF-91C1AE274BBC}" srcOrd="5" destOrd="0" presId="urn:microsoft.com/office/officeart/2005/8/layout/chevron2"/>
    <dgm:cxn modelId="{78E92770-CCC4-8445-9D6D-2F216D8EAF76}" type="presParOf" srcId="{DEDB74BD-783B-3547-8A30-0A6C5799ACFF}" destId="{391ED998-6B9D-4D45-8228-CA5725653CBA}" srcOrd="6" destOrd="0" presId="urn:microsoft.com/office/officeart/2005/8/layout/chevron2"/>
    <dgm:cxn modelId="{4A986CFA-719F-B342-8AFB-17E7A588C1CD}" type="presParOf" srcId="{391ED998-6B9D-4D45-8228-CA5725653CBA}" destId="{149AFED7-1B88-994D-B0EF-86ED1707E2DC}" srcOrd="0" destOrd="0" presId="urn:microsoft.com/office/officeart/2005/8/layout/chevron2"/>
    <dgm:cxn modelId="{2D5516C7-9120-894F-AB54-66F7EBADB863}" type="presParOf" srcId="{391ED998-6B9D-4D45-8228-CA5725653CBA}" destId="{00956B1B-C3D3-8646-9773-215D1690BCEB}" srcOrd="1" destOrd="0" presId="urn:microsoft.com/office/officeart/2005/8/layout/chevron2"/>
    <dgm:cxn modelId="{AF0CE828-1589-064C-AE89-3E73729F63FC}" type="presParOf" srcId="{DEDB74BD-783B-3547-8A30-0A6C5799ACFF}" destId="{C3AA8DEC-D32E-2D42-8A0A-DB1E5749695F}" srcOrd="7" destOrd="0" presId="urn:microsoft.com/office/officeart/2005/8/layout/chevron2"/>
    <dgm:cxn modelId="{EE635484-98BF-814A-A06C-24D59943F6B1}" type="presParOf" srcId="{DEDB74BD-783B-3547-8A30-0A6C5799ACFF}" destId="{D3026D5B-B3B1-5443-819D-CAD6F35DCC85}" srcOrd="8" destOrd="0" presId="urn:microsoft.com/office/officeart/2005/8/layout/chevron2"/>
    <dgm:cxn modelId="{93C69B0C-784A-6141-B463-A823949EE409}" type="presParOf" srcId="{D3026D5B-B3B1-5443-819D-CAD6F35DCC85}" destId="{24674B42-B10F-B54E-B662-96A5700CD30C}" srcOrd="0" destOrd="0" presId="urn:microsoft.com/office/officeart/2005/8/layout/chevron2"/>
    <dgm:cxn modelId="{4A62C9A2-5BFE-164F-9CB9-45796EEE81FD}" type="presParOf" srcId="{D3026D5B-B3B1-5443-819D-CAD6F35DCC85}" destId="{BF6A804A-EEC7-E84F-9E26-B7A0E621A12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3EBC7-F2F0-4578-BE62-2954F8A3E6AC}"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n-US"/>
        </a:p>
      </dgm:t>
    </dgm:pt>
    <dgm:pt modelId="{BECA44E2-B21F-4D99-93D9-697D59120ECC}">
      <dgm:prSet/>
      <dgm:spPr/>
      <dgm:t>
        <a:bodyPr/>
        <a:lstStyle/>
        <a:p>
          <a:r>
            <a:rPr lang="en-US" dirty="0"/>
            <a:t>Out-of-pocket costs affect patients’ ability to obtain medications and services.</a:t>
          </a:r>
        </a:p>
      </dgm:t>
    </dgm:pt>
    <dgm:pt modelId="{DD554472-7802-433E-B5A4-B7F272847DE6}" type="parTrans" cxnId="{0CFE23F5-6EF2-4B28-AEB6-80D93E595011}">
      <dgm:prSet/>
      <dgm:spPr/>
      <dgm:t>
        <a:bodyPr/>
        <a:lstStyle/>
        <a:p>
          <a:endParaRPr lang="en-US"/>
        </a:p>
      </dgm:t>
    </dgm:pt>
    <dgm:pt modelId="{D8955725-285B-4168-8762-D3E3A061D3CB}" type="sibTrans" cxnId="{0CFE23F5-6EF2-4B28-AEB6-80D93E595011}">
      <dgm:prSet/>
      <dgm:spPr/>
      <dgm:t>
        <a:bodyPr/>
        <a:lstStyle/>
        <a:p>
          <a:endParaRPr lang="en-US"/>
        </a:p>
      </dgm:t>
    </dgm:pt>
    <dgm:pt modelId="{3769AE74-8FD0-48F8-A3EC-500D61535802}">
      <dgm:prSet/>
      <dgm:spPr/>
      <dgm:t>
        <a:bodyPr/>
        <a:lstStyle/>
        <a:p>
          <a:r>
            <a:rPr lang="en-US" dirty="0"/>
            <a:t>Patients may not mention this to their physicians.</a:t>
          </a:r>
        </a:p>
      </dgm:t>
    </dgm:pt>
    <dgm:pt modelId="{462379E7-4914-47A8-A8F0-391D8005892E}" type="parTrans" cxnId="{1467E777-FB35-4858-A11A-FAD1744A0B03}">
      <dgm:prSet/>
      <dgm:spPr/>
      <dgm:t>
        <a:bodyPr/>
        <a:lstStyle/>
        <a:p>
          <a:endParaRPr lang="en-US"/>
        </a:p>
      </dgm:t>
    </dgm:pt>
    <dgm:pt modelId="{7C15D7A7-11AA-45B9-A0CE-0CFED31B7B7B}" type="sibTrans" cxnId="{1467E777-FB35-4858-A11A-FAD1744A0B03}">
      <dgm:prSet/>
      <dgm:spPr/>
      <dgm:t>
        <a:bodyPr/>
        <a:lstStyle/>
        <a:p>
          <a:endParaRPr lang="en-US"/>
        </a:p>
      </dgm:t>
    </dgm:pt>
    <dgm:pt modelId="{A5B62D34-E794-4A01-A2C0-C20F7EDB5045}">
      <dgm:prSet/>
      <dgm:spPr/>
      <dgm:t>
        <a:bodyPr/>
        <a:lstStyle/>
        <a:p>
          <a:r>
            <a:rPr lang="en-US" dirty="0"/>
            <a:t>Patients may make choices based on cost without physician input.</a:t>
          </a:r>
        </a:p>
      </dgm:t>
    </dgm:pt>
    <dgm:pt modelId="{D1FE0F83-22ED-4532-80CB-CC3E21058C8C}" type="parTrans" cxnId="{9F4B8553-395F-4EAC-BBE7-C8A71643C6E2}">
      <dgm:prSet/>
      <dgm:spPr/>
      <dgm:t>
        <a:bodyPr/>
        <a:lstStyle/>
        <a:p>
          <a:endParaRPr lang="en-US"/>
        </a:p>
      </dgm:t>
    </dgm:pt>
    <dgm:pt modelId="{EBABB684-16DF-41CF-BBBA-65DF105FFB24}" type="sibTrans" cxnId="{9F4B8553-395F-4EAC-BBE7-C8A71643C6E2}">
      <dgm:prSet/>
      <dgm:spPr/>
      <dgm:t>
        <a:bodyPr/>
        <a:lstStyle/>
        <a:p>
          <a:endParaRPr lang="en-US"/>
        </a:p>
      </dgm:t>
    </dgm:pt>
    <dgm:pt modelId="{7E559887-3B82-417E-9056-BF4A88C5E6A1}" type="pres">
      <dgm:prSet presAssocID="{D953EBC7-F2F0-4578-BE62-2954F8A3E6AC}" presName="outerComposite" presStyleCnt="0">
        <dgm:presLayoutVars>
          <dgm:chMax val="5"/>
          <dgm:dir/>
          <dgm:resizeHandles val="exact"/>
        </dgm:presLayoutVars>
      </dgm:prSet>
      <dgm:spPr/>
    </dgm:pt>
    <dgm:pt modelId="{40323984-29C9-493A-84A4-A36284B31CC8}" type="pres">
      <dgm:prSet presAssocID="{D953EBC7-F2F0-4578-BE62-2954F8A3E6AC}" presName="dummyMaxCanvas" presStyleCnt="0">
        <dgm:presLayoutVars/>
      </dgm:prSet>
      <dgm:spPr/>
    </dgm:pt>
    <dgm:pt modelId="{3E96D78E-98AA-49FB-A9E4-C5A38C7A47B2}" type="pres">
      <dgm:prSet presAssocID="{D953EBC7-F2F0-4578-BE62-2954F8A3E6AC}" presName="ThreeNodes_1" presStyleLbl="node1" presStyleIdx="0" presStyleCnt="3">
        <dgm:presLayoutVars>
          <dgm:bulletEnabled val="1"/>
        </dgm:presLayoutVars>
      </dgm:prSet>
      <dgm:spPr/>
    </dgm:pt>
    <dgm:pt modelId="{1161BC8D-FBB7-4FD5-8CED-1B769DDB51A2}" type="pres">
      <dgm:prSet presAssocID="{D953EBC7-F2F0-4578-BE62-2954F8A3E6AC}" presName="ThreeNodes_2" presStyleLbl="node1" presStyleIdx="1" presStyleCnt="3">
        <dgm:presLayoutVars>
          <dgm:bulletEnabled val="1"/>
        </dgm:presLayoutVars>
      </dgm:prSet>
      <dgm:spPr/>
    </dgm:pt>
    <dgm:pt modelId="{84165BDA-B8BD-49D1-8223-AC4EC98ACAB2}" type="pres">
      <dgm:prSet presAssocID="{D953EBC7-F2F0-4578-BE62-2954F8A3E6AC}" presName="ThreeNodes_3" presStyleLbl="node1" presStyleIdx="2" presStyleCnt="3">
        <dgm:presLayoutVars>
          <dgm:bulletEnabled val="1"/>
        </dgm:presLayoutVars>
      </dgm:prSet>
      <dgm:spPr/>
    </dgm:pt>
    <dgm:pt modelId="{F4B06335-CD86-4020-8504-33DBCBC01B19}" type="pres">
      <dgm:prSet presAssocID="{D953EBC7-F2F0-4578-BE62-2954F8A3E6AC}" presName="ThreeConn_1-2" presStyleLbl="fgAccFollowNode1" presStyleIdx="0" presStyleCnt="2">
        <dgm:presLayoutVars>
          <dgm:bulletEnabled val="1"/>
        </dgm:presLayoutVars>
      </dgm:prSet>
      <dgm:spPr/>
    </dgm:pt>
    <dgm:pt modelId="{B423399E-E702-4A7B-BF40-60CAB76F5E16}" type="pres">
      <dgm:prSet presAssocID="{D953EBC7-F2F0-4578-BE62-2954F8A3E6AC}" presName="ThreeConn_2-3" presStyleLbl="fgAccFollowNode1" presStyleIdx="1" presStyleCnt="2">
        <dgm:presLayoutVars>
          <dgm:bulletEnabled val="1"/>
        </dgm:presLayoutVars>
      </dgm:prSet>
      <dgm:spPr/>
    </dgm:pt>
    <dgm:pt modelId="{CB3CAE62-0542-4EB2-A1AA-886CE5D6F533}" type="pres">
      <dgm:prSet presAssocID="{D953EBC7-F2F0-4578-BE62-2954F8A3E6AC}" presName="ThreeNodes_1_text" presStyleLbl="node1" presStyleIdx="2" presStyleCnt="3">
        <dgm:presLayoutVars>
          <dgm:bulletEnabled val="1"/>
        </dgm:presLayoutVars>
      </dgm:prSet>
      <dgm:spPr/>
    </dgm:pt>
    <dgm:pt modelId="{E2E8595A-394A-409D-9E69-DCC3A5BB1E3E}" type="pres">
      <dgm:prSet presAssocID="{D953EBC7-F2F0-4578-BE62-2954F8A3E6AC}" presName="ThreeNodes_2_text" presStyleLbl="node1" presStyleIdx="2" presStyleCnt="3">
        <dgm:presLayoutVars>
          <dgm:bulletEnabled val="1"/>
        </dgm:presLayoutVars>
      </dgm:prSet>
      <dgm:spPr/>
    </dgm:pt>
    <dgm:pt modelId="{3F5CF7CD-2020-4AA6-972E-E6767971DB67}" type="pres">
      <dgm:prSet presAssocID="{D953EBC7-F2F0-4578-BE62-2954F8A3E6AC}" presName="ThreeNodes_3_text" presStyleLbl="node1" presStyleIdx="2" presStyleCnt="3">
        <dgm:presLayoutVars>
          <dgm:bulletEnabled val="1"/>
        </dgm:presLayoutVars>
      </dgm:prSet>
      <dgm:spPr/>
    </dgm:pt>
  </dgm:ptLst>
  <dgm:cxnLst>
    <dgm:cxn modelId="{4B526926-1033-4443-A32F-E76F1752BD9B}" type="presOf" srcId="{D8955725-285B-4168-8762-D3E3A061D3CB}" destId="{F4B06335-CD86-4020-8504-33DBCBC01B19}" srcOrd="0" destOrd="0" presId="urn:microsoft.com/office/officeart/2005/8/layout/vProcess5"/>
    <dgm:cxn modelId="{89D8B23E-AFAB-48E3-A7E0-B18FC08BE5C8}" type="presOf" srcId="{3769AE74-8FD0-48F8-A3EC-500D61535802}" destId="{E2E8595A-394A-409D-9E69-DCC3A5BB1E3E}" srcOrd="1" destOrd="0" presId="urn:microsoft.com/office/officeart/2005/8/layout/vProcess5"/>
    <dgm:cxn modelId="{CB2F6C5F-4B45-4960-803F-4F4D88A0571A}" type="presOf" srcId="{A5B62D34-E794-4A01-A2C0-C20F7EDB5045}" destId="{3F5CF7CD-2020-4AA6-972E-E6767971DB67}" srcOrd="1" destOrd="0" presId="urn:microsoft.com/office/officeart/2005/8/layout/vProcess5"/>
    <dgm:cxn modelId="{9F4B8553-395F-4EAC-BBE7-C8A71643C6E2}" srcId="{D953EBC7-F2F0-4578-BE62-2954F8A3E6AC}" destId="{A5B62D34-E794-4A01-A2C0-C20F7EDB5045}" srcOrd="2" destOrd="0" parTransId="{D1FE0F83-22ED-4532-80CB-CC3E21058C8C}" sibTransId="{EBABB684-16DF-41CF-BBBA-65DF105FFB24}"/>
    <dgm:cxn modelId="{1467E777-FB35-4858-A11A-FAD1744A0B03}" srcId="{D953EBC7-F2F0-4578-BE62-2954F8A3E6AC}" destId="{3769AE74-8FD0-48F8-A3EC-500D61535802}" srcOrd="1" destOrd="0" parTransId="{462379E7-4914-47A8-A8F0-391D8005892E}" sibTransId="{7C15D7A7-11AA-45B9-A0CE-0CFED31B7B7B}"/>
    <dgm:cxn modelId="{6D19A3A2-10E8-406B-B6DE-921377771C0F}" type="presOf" srcId="{BECA44E2-B21F-4D99-93D9-697D59120ECC}" destId="{3E96D78E-98AA-49FB-A9E4-C5A38C7A47B2}" srcOrd="0" destOrd="0" presId="urn:microsoft.com/office/officeart/2005/8/layout/vProcess5"/>
    <dgm:cxn modelId="{3A6E28A8-6051-4EEB-B8EC-082BD5B70EA3}" type="presOf" srcId="{A5B62D34-E794-4A01-A2C0-C20F7EDB5045}" destId="{84165BDA-B8BD-49D1-8223-AC4EC98ACAB2}" srcOrd="0" destOrd="0" presId="urn:microsoft.com/office/officeart/2005/8/layout/vProcess5"/>
    <dgm:cxn modelId="{7E5973B8-117A-4DD0-8A55-75BD37B904BF}" type="presOf" srcId="{7C15D7A7-11AA-45B9-A0CE-0CFED31B7B7B}" destId="{B423399E-E702-4A7B-BF40-60CAB76F5E16}" srcOrd="0" destOrd="0" presId="urn:microsoft.com/office/officeart/2005/8/layout/vProcess5"/>
    <dgm:cxn modelId="{46975AE6-12B9-4B81-A53D-3D62E3550BBF}" type="presOf" srcId="{BECA44E2-B21F-4D99-93D9-697D59120ECC}" destId="{CB3CAE62-0542-4EB2-A1AA-886CE5D6F533}" srcOrd="1" destOrd="0" presId="urn:microsoft.com/office/officeart/2005/8/layout/vProcess5"/>
    <dgm:cxn modelId="{3B88C4F1-ECFB-47D2-8E9B-D03240B5696F}" type="presOf" srcId="{D953EBC7-F2F0-4578-BE62-2954F8A3E6AC}" destId="{7E559887-3B82-417E-9056-BF4A88C5E6A1}" srcOrd="0" destOrd="0" presId="urn:microsoft.com/office/officeart/2005/8/layout/vProcess5"/>
    <dgm:cxn modelId="{0CFE23F5-6EF2-4B28-AEB6-80D93E595011}" srcId="{D953EBC7-F2F0-4578-BE62-2954F8A3E6AC}" destId="{BECA44E2-B21F-4D99-93D9-697D59120ECC}" srcOrd="0" destOrd="0" parTransId="{DD554472-7802-433E-B5A4-B7F272847DE6}" sibTransId="{D8955725-285B-4168-8762-D3E3A061D3CB}"/>
    <dgm:cxn modelId="{88F78EF5-6619-46A8-BB28-D96D4B9393E2}" type="presOf" srcId="{3769AE74-8FD0-48F8-A3EC-500D61535802}" destId="{1161BC8D-FBB7-4FD5-8CED-1B769DDB51A2}" srcOrd="0" destOrd="0" presId="urn:microsoft.com/office/officeart/2005/8/layout/vProcess5"/>
    <dgm:cxn modelId="{0ECE31E0-0193-46CE-B5B6-0952A6FBA0F5}" type="presParOf" srcId="{7E559887-3B82-417E-9056-BF4A88C5E6A1}" destId="{40323984-29C9-493A-84A4-A36284B31CC8}" srcOrd="0" destOrd="0" presId="urn:microsoft.com/office/officeart/2005/8/layout/vProcess5"/>
    <dgm:cxn modelId="{045FC0FB-887C-4A16-B5BE-8DA3F0B8F58A}" type="presParOf" srcId="{7E559887-3B82-417E-9056-BF4A88C5E6A1}" destId="{3E96D78E-98AA-49FB-A9E4-C5A38C7A47B2}" srcOrd="1" destOrd="0" presId="urn:microsoft.com/office/officeart/2005/8/layout/vProcess5"/>
    <dgm:cxn modelId="{8D316A33-7844-4F4B-B589-B3A55893E194}" type="presParOf" srcId="{7E559887-3B82-417E-9056-BF4A88C5E6A1}" destId="{1161BC8D-FBB7-4FD5-8CED-1B769DDB51A2}" srcOrd="2" destOrd="0" presId="urn:microsoft.com/office/officeart/2005/8/layout/vProcess5"/>
    <dgm:cxn modelId="{B8A2DBCC-DB68-4F09-B4F2-D62A4C6E04E7}" type="presParOf" srcId="{7E559887-3B82-417E-9056-BF4A88C5E6A1}" destId="{84165BDA-B8BD-49D1-8223-AC4EC98ACAB2}" srcOrd="3" destOrd="0" presId="urn:microsoft.com/office/officeart/2005/8/layout/vProcess5"/>
    <dgm:cxn modelId="{CAC205A9-7D8A-4BC0-8C52-7D5916AC767A}" type="presParOf" srcId="{7E559887-3B82-417E-9056-BF4A88C5E6A1}" destId="{F4B06335-CD86-4020-8504-33DBCBC01B19}" srcOrd="4" destOrd="0" presId="urn:microsoft.com/office/officeart/2005/8/layout/vProcess5"/>
    <dgm:cxn modelId="{9E0020F5-D215-419B-90B5-EACCC536D241}" type="presParOf" srcId="{7E559887-3B82-417E-9056-BF4A88C5E6A1}" destId="{B423399E-E702-4A7B-BF40-60CAB76F5E16}" srcOrd="5" destOrd="0" presId="urn:microsoft.com/office/officeart/2005/8/layout/vProcess5"/>
    <dgm:cxn modelId="{FE885AEC-F30B-424A-A752-8500BB707B42}" type="presParOf" srcId="{7E559887-3B82-417E-9056-BF4A88C5E6A1}" destId="{CB3CAE62-0542-4EB2-A1AA-886CE5D6F533}" srcOrd="6" destOrd="0" presId="urn:microsoft.com/office/officeart/2005/8/layout/vProcess5"/>
    <dgm:cxn modelId="{15D0F9FF-01F9-43E2-8CB3-0A281880D592}" type="presParOf" srcId="{7E559887-3B82-417E-9056-BF4A88C5E6A1}" destId="{E2E8595A-394A-409D-9E69-DCC3A5BB1E3E}" srcOrd="7" destOrd="0" presId="urn:microsoft.com/office/officeart/2005/8/layout/vProcess5"/>
    <dgm:cxn modelId="{67FA9583-8F6F-4F42-B4BE-3AEBD549AB6B}" type="presParOf" srcId="{7E559887-3B82-417E-9056-BF4A88C5E6A1}" destId="{3F5CF7CD-2020-4AA6-972E-E6767971DB67}"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3A1E4C-A886-4A77-8393-E2523893A2E9}"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9597DEB0-AB3F-4502-A86F-A8B421ACB0A5}">
      <dgm:prSet phldrT="[Text]" custT="1"/>
      <dgm:spPr/>
      <dgm:t>
        <a:bodyPr/>
        <a:lstStyle/>
        <a:p>
          <a:r>
            <a:rPr lang="en-US" sz="2000" b="1" dirty="0"/>
            <a:t>Cost</a:t>
          </a:r>
          <a:r>
            <a:rPr lang="en-US" sz="1900" b="1" dirty="0"/>
            <a:t>: </a:t>
          </a:r>
          <a:r>
            <a:rPr lang="en-US" sz="1900" dirty="0"/>
            <a:t>Dollar amount for a clinician to deliver a health care service</a:t>
          </a:r>
        </a:p>
      </dgm:t>
    </dgm:pt>
    <dgm:pt modelId="{922F87F1-5638-4D88-A662-C5261A17FDF2}" type="parTrans" cxnId="{E1F4E54D-18B3-44A2-AA3A-DFF014099A99}">
      <dgm:prSet/>
      <dgm:spPr/>
      <dgm:t>
        <a:bodyPr/>
        <a:lstStyle/>
        <a:p>
          <a:endParaRPr lang="en-US"/>
        </a:p>
      </dgm:t>
    </dgm:pt>
    <dgm:pt modelId="{30A0E7A1-FB24-4150-B0D7-5BCE786FCBA8}" type="sibTrans" cxnId="{E1F4E54D-18B3-44A2-AA3A-DFF014099A99}">
      <dgm:prSet/>
      <dgm:spPr/>
      <dgm:t>
        <a:bodyPr/>
        <a:lstStyle/>
        <a:p>
          <a:endParaRPr lang="en-US"/>
        </a:p>
      </dgm:t>
    </dgm:pt>
    <dgm:pt modelId="{9AC6FDA4-8289-47CE-B634-BA8F61B11DF9}">
      <dgm:prSet phldrT="[Text]" custT="1"/>
      <dgm:spPr/>
      <dgm:t>
        <a:bodyPr/>
        <a:lstStyle/>
        <a:p>
          <a:r>
            <a:rPr lang="en-US" sz="2000" b="1" dirty="0"/>
            <a:t>Charge</a:t>
          </a:r>
          <a:r>
            <a:rPr lang="en-US" sz="1900" b="1" dirty="0"/>
            <a:t>:</a:t>
          </a:r>
          <a:r>
            <a:rPr lang="en-US" sz="1900" dirty="0"/>
            <a:t> Financial amount the health care provider asks for a service</a:t>
          </a:r>
        </a:p>
      </dgm:t>
    </dgm:pt>
    <dgm:pt modelId="{00CD1810-9B43-483F-8340-25F08F78E54E}" type="parTrans" cxnId="{71FD2917-7D0F-49EB-AF2D-2533E39D83A3}">
      <dgm:prSet/>
      <dgm:spPr/>
      <dgm:t>
        <a:bodyPr/>
        <a:lstStyle/>
        <a:p>
          <a:endParaRPr lang="en-US"/>
        </a:p>
      </dgm:t>
    </dgm:pt>
    <dgm:pt modelId="{C0726500-F338-4205-97A5-33B9B3448C13}" type="sibTrans" cxnId="{71FD2917-7D0F-49EB-AF2D-2533E39D83A3}">
      <dgm:prSet/>
      <dgm:spPr/>
      <dgm:t>
        <a:bodyPr/>
        <a:lstStyle/>
        <a:p>
          <a:endParaRPr lang="en-US"/>
        </a:p>
      </dgm:t>
    </dgm:pt>
    <dgm:pt modelId="{D565F831-5B6E-4672-8BE2-0AE9A8F3ADC4}">
      <dgm:prSet phldrT="[Text]" custT="1"/>
      <dgm:spPr/>
      <dgm:t>
        <a:bodyPr/>
        <a:lstStyle/>
        <a:p>
          <a:r>
            <a:rPr lang="en-US" sz="2000" b="1" dirty="0"/>
            <a:t>Reimbursement</a:t>
          </a:r>
          <a:r>
            <a:rPr lang="en-US" sz="1900" b="1" dirty="0"/>
            <a:t>:</a:t>
          </a:r>
          <a:r>
            <a:rPr lang="en-US" sz="1900" dirty="0"/>
            <a:t> Amount a third-party payer (i.e., insurance) negotiates as payment</a:t>
          </a:r>
        </a:p>
      </dgm:t>
    </dgm:pt>
    <dgm:pt modelId="{54699DC6-9AEF-4D8C-A888-30699D7873D4}" type="parTrans" cxnId="{253D3661-2896-413C-8F62-4F67A72FA2B9}">
      <dgm:prSet/>
      <dgm:spPr/>
      <dgm:t>
        <a:bodyPr/>
        <a:lstStyle/>
        <a:p>
          <a:endParaRPr lang="en-US"/>
        </a:p>
      </dgm:t>
    </dgm:pt>
    <dgm:pt modelId="{73C8BB5A-E557-446D-8E36-C76992A48CEF}" type="sibTrans" cxnId="{253D3661-2896-413C-8F62-4F67A72FA2B9}">
      <dgm:prSet/>
      <dgm:spPr/>
      <dgm:t>
        <a:bodyPr/>
        <a:lstStyle/>
        <a:p>
          <a:endParaRPr lang="en-US"/>
        </a:p>
      </dgm:t>
    </dgm:pt>
    <dgm:pt modelId="{C9A3D5D4-9146-4A38-BDB2-CA3E62F17DC1}">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000" b="1" dirty="0"/>
            <a:t>Price</a:t>
          </a:r>
          <a:r>
            <a:rPr lang="en-US" sz="1900" b="1" dirty="0"/>
            <a:t>:</a:t>
          </a:r>
          <a:r>
            <a:rPr lang="en-US" sz="1900" dirty="0"/>
            <a:t> Amount a patient pays out-of-pocket for a service</a:t>
          </a:r>
        </a:p>
      </dgm:t>
    </dgm:pt>
    <dgm:pt modelId="{C4501F7E-2D19-4E21-8756-D4A9CC0A3DCF}" type="parTrans" cxnId="{7B1E03A5-D45D-45D0-9AF4-A051DBFB6B51}">
      <dgm:prSet/>
      <dgm:spPr/>
      <dgm:t>
        <a:bodyPr/>
        <a:lstStyle/>
        <a:p>
          <a:endParaRPr lang="en-US"/>
        </a:p>
      </dgm:t>
    </dgm:pt>
    <dgm:pt modelId="{3CFCC69E-3C46-4D7C-ADBB-3096C40E8B82}" type="sibTrans" cxnId="{7B1E03A5-D45D-45D0-9AF4-A051DBFB6B51}">
      <dgm:prSet/>
      <dgm:spPr/>
      <dgm:t>
        <a:bodyPr/>
        <a:lstStyle/>
        <a:p>
          <a:endParaRPr lang="en-US"/>
        </a:p>
      </dgm:t>
    </dgm:pt>
    <dgm:pt modelId="{759C968E-A4AC-4B5B-B3DA-6E8D02B4A91A}" type="pres">
      <dgm:prSet presAssocID="{C73A1E4C-A886-4A77-8393-E2523893A2E9}" presName="diagram" presStyleCnt="0">
        <dgm:presLayoutVars>
          <dgm:chPref val="1"/>
          <dgm:dir/>
          <dgm:animOne val="branch"/>
          <dgm:animLvl val="lvl"/>
          <dgm:resizeHandles val="exact"/>
        </dgm:presLayoutVars>
      </dgm:prSet>
      <dgm:spPr/>
    </dgm:pt>
    <dgm:pt modelId="{9C7BB3C3-1FE0-48C2-9083-1D1D95E528D5}" type="pres">
      <dgm:prSet presAssocID="{9597DEB0-AB3F-4502-A86F-A8B421ACB0A5}" presName="root1" presStyleCnt="0"/>
      <dgm:spPr/>
    </dgm:pt>
    <dgm:pt modelId="{8F7C3734-FE1D-4821-99EB-F92BD09149F5}" type="pres">
      <dgm:prSet presAssocID="{9597DEB0-AB3F-4502-A86F-A8B421ACB0A5}" presName="LevelOneTextNode" presStyleLbl="node0" presStyleIdx="0" presStyleCnt="1">
        <dgm:presLayoutVars>
          <dgm:chPref val="3"/>
        </dgm:presLayoutVars>
      </dgm:prSet>
      <dgm:spPr/>
    </dgm:pt>
    <dgm:pt modelId="{F73F0E21-09F7-4E2D-B1EB-D772487FF426}" type="pres">
      <dgm:prSet presAssocID="{9597DEB0-AB3F-4502-A86F-A8B421ACB0A5}" presName="level2hierChild" presStyleCnt="0"/>
      <dgm:spPr/>
    </dgm:pt>
    <dgm:pt modelId="{CD51665D-5017-4D7A-B955-878215470400}" type="pres">
      <dgm:prSet presAssocID="{00CD1810-9B43-483F-8340-25F08F78E54E}" presName="conn2-1" presStyleLbl="parChTrans1D2" presStyleIdx="0" presStyleCnt="1"/>
      <dgm:spPr/>
    </dgm:pt>
    <dgm:pt modelId="{DE43F15F-F409-4F6D-9FB7-58A1EBFC3E88}" type="pres">
      <dgm:prSet presAssocID="{00CD1810-9B43-483F-8340-25F08F78E54E}" presName="connTx" presStyleLbl="parChTrans1D2" presStyleIdx="0" presStyleCnt="1"/>
      <dgm:spPr/>
    </dgm:pt>
    <dgm:pt modelId="{0E7AC06B-1762-40AA-A6E8-46287BF85DA9}" type="pres">
      <dgm:prSet presAssocID="{9AC6FDA4-8289-47CE-B634-BA8F61B11DF9}" presName="root2" presStyleCnt="0"/>
      <dgm:spPr/>
    </dgm:pt>
    <dgm:pt modelId="{48385CBA-BE99-4611-A4C8-6FF516B07DFD}" type="pres">
      <dgm:prSet presAssocID="{9AC6FDA4-8289-47CE-B634-BA8F61B11DF9}" presName="LevelTwoTextNode" presStyleLbl="node2" presStyleIdx="0" presStyleCnt="1" custScaleX="115304">
        <dgm:presLayoutVars>
          <dgm:chPref val="3"/>
        </dgm:presLayoutVars>
      </dgm:prSet>
      <dgm:spPr/>
    </dgm:pt>
    <dgm:pt modelId="{654AB54C-2079-490D-AECE-BAD11E859D41}" type="pres">
      <dgm:prSet presAssocID="{9AC6FDA4-8289-47CE-B634-BA8F61B11DF9}" presName="level3hierChild" presStyleCnt="0"/>
      <dgm:spPr/>
    </dgm:pt>
    <dgm:pt modelId="{BE7883B5-65F0-4E94-ACD4-7D4AA0217B2A}" type="pres">
      <dgm:prSet presAssocID="{54699DC6-9AEF-4D8C-A888-30699D7873D4}" presName="conn2-1" presStyleLbl="parChTrans1D3" presStyleIdx="0" presStyleCnt="2"/>
      <dgm:spPr/>
    </dgm:pt>
    <dgm:pt modelId="{29645155-BAB0-44F8-B42F-1345B224C6AA}" type="pres">
      <dgm:prSet presAssocID="{54699DC6-9AEF-4D8C-A888-30699D7873D4}" presName="connTx" presStyleLbl="parChTrans1D3" presStyleIdx="0" presStyleCnt="2"/>
      <dgm:spPr/>
    </dgm:pt>
    <dgm:pt modelId="{09195BCC-1CC7-46A3-81B0-2DCFDEBB34D3}" type="pres">
      <dgm:prSet presAssocID="{D565F831-5B6E-4672-8BE2-0AE9A8F3ADC4}" presName="root2" presStyleCnt="0"/>
      <dgm:spPr/>
    </dgm:pt>
    <dgm:pt modelId="{093C5FF3-82EB-48FD-91E7-EBD69E3C61B1}" type="pres">
      <dgm:prSet presAssocID="{D565F831-5B6E-4672-8BE2-0AE9A8F3ADC4}" presName="LevelTwoTextNode" presStyleLbl="node3" presStyleIdx="0" presStyleCnt="2">
        <dgm:presLayoutVars>
          <dgm:chPref val="3"/>
        </dgm:presLayoutVars>
      </dgm:prSet>
      <dgm:spPr/>
    </dgm:pt>
    <dgm:pt modelId="{33DBA0A5-47B8-4A17-B0C1-0607E05A89BA}" type="pres">
      <dgm:prSet presAssocID="{D565F831-5B6E-4672-8BE2-0AE9A8F3ADC4}" presName="level3hierChild" presStyleCnt="0"/>
      <dgm:spPr/>
    </dgm:pt>
    <dgm:pt modelId="{02FC62FB-55AC-485B-AC92-67F875BF415F}" type="pres">
      <dgm:prSet presAssocID="{C4501F7E-2D19-4E21-8756-D4A9CC0A3DCF}" presName="conn2-1" presStyleLbl="parChTrans1D3" presStyleIdx="1" presStyleCnt="2"/>
      <dgm:spPr/>
    </dgm:pt>
    <dgm:pt modelId="{D4752F91-081D-4DE9-A84B-FA717106112E}" type="pres">
      <dgm:prSet presAssocID="{C4501F7E-2D19-4E21-8756-D4A9CC0A3DCF}" presName="connTx" presStyleLbl="parChTrans1D3" presStyleIdx="1" presStyleCnt="2"/>
      <dgm:spPr/>
    </dgm:pt>
    <dgm:pt modelId="{9E79C1D9-F069-4621-92F5-F948A21296E7}" type="pres">
      <dgm:prSet presAssocID="{C9A3D5D4-9146-4A38-BDB2-CA3E62F17DC1}" presName="root2" presStyleCnt="0"/>
      <dgm:spPr/>
    </dgm:pt>
    <dgm:pt modelId="{D4923562-6649-4D43-BF9D-73B92DA0C8CA}" type="pres">
      <dgm:prSet presAssocID="{C9A3D5D4-9146-4A38-BDB2-CA3E62F17DC1}" presName="LevelTwoTextNode" presStyleLbl="node3" presStyleIdx="1" presStyleCnt="2">
        <dgm:presLayoutVars>
          <dgm:chPref val="3"/>
        </dgm:presLayoutVars>
      </dgm:prSet>
      <dgm:spPr/>
    </dgm:pt>
    <dgm:pt modelId="{089BE5AE-231E-4B17-B5C6-0F46CDF9659D}" type="pres">
      <dgm:prSet presAssocID="{C9A3D5D4-9146-4A38-BDB2-CA3E62F17DC1}" presName="level3hierChild" presStyleCnt="0"/>
      <dgm:spPr/>
    </dgm:pt>
  </dgm:ptLst>
  <dgm:cxnLst>
    <dgm:cxn modelId="{A325870B-D9D2-436E-B6FD-B895628C8F91}" type="presOf" srcId="{00CD1810-9B43-483F-8340-25F08F78E54E}" destId="{DE43F15F-F409-4F6D-9FB7-58A1EBFC3E88}" srcOrd="1" destOrd="0" presId="urn:microsoft.com/office/officeart/2005/8/layout/hierarchy2"/>
    <dgm:cxn modelId="{71FD2917-7D0F-49EB-AF2D-2533E39D83A3}" srcId="{9597DEB0-AB3F-4502-A86F-A8B421ACB0A5}" destId="{9AC6FDA4-8289-47CE-B634-BA8F61B11DF9}" srcOrd="0" destOrd="0" parTransId="{00CD1810-9B43-483F-8340-25F08F78E54E}" sibTransId="{C0726500-F338-4205-97A5-33B9B3448C13}"/>
    <dgm:cxn modelId="{F7549431-3A88-45CF-A70D-EBB6795C6CE5}" type="presOf" srcId="{C4501F7E-2D19-4E21-8756-D4A9CC0A3DCF}" destId="{D4752F91-081D-4DE9-A84B-FA717106112E}" srcOrd="1" destOrd="0" presId="urn:microsoft.com/office/officeart/2005/8/layout/hierarchy2"/>
    <dgm:cxn modelId="{95F32137-A78E-4FF4-9F5D-C786426A68D2}" type="presOf" srcId="{D565F831-5B6E-4672-8BE2-0AE9A8F3ADC4}" destId="{093C5FF3-82EB-48FD-91E7-EBD69E3C61B1}" srcOrd="0" destOrd="0" presId="urn:microsoft.com/office/officeart/2005/8/layout/hierarchy2"/>
    <dgm:cxn modelId="{5607863C-C6DF-4727-8F14-BB342AE1694E}" type="presOf" srcId="{54699DC6-9AEF-4D8C-A888-30699D7873D4}" destId="{BE7883B5-65F0-4E94-ACD4-7D4AA0217B2A}" srcOrd="0" destOrd="0" presId="urn:microsoft.com/office/officeart/2005/8/layout/hierarchy2"/>
    <dgm:cxn modelId="{A5BE1F3E-AD25-4397-8995-C60C59BF23DF}" type="presOf" srcId="{C9A3D5D4-9146-4A38-BDB2-CA3E62F17DC1}" destId="{D4923562-6649-4D43-BF9D-73B92DA0C8CA}" srcOrd="0" destOrd="0" presId="urn:microsoft.com/office/officeart/2005/8/layout/hierarchy2"/>
    <dgm:cxn modelId="{253D3661-2896-413C-8F62-4F67A72FA2B9}" srcId="{9AC6FDA4-8289-47CE-B634-BA8F61B11DF9}" destId="{D565F831-5B6E-4672-8BE2-0AE9A8F3ADC4}" srcOrd="0" destOrd="0" parTransId="{54699DC6-9AEF-4D8C-A888-30699D7873D4}" sibTransId="{73C8BB5A-E557-446D-8E36-C76992A48CEF}"/>
    <dgm:cxn modelId="{E1F4E54D-18B3-44A2-AA3A-DFF014099A99}" srcId="{C73A1E4C-A886-4A77-8393-E2523893A2E9}" destId="{9597DEB0-AB3F-4502-A86F-A8B421ACB0A5}" srcOrd="0" destOrd="0" parTransId="{922F87F1-5638-4D88-A662-C5261A17FDF2}" sibTransId="{30A0E7A1-FB24-4150-B0D7-5BCE786FCBA8}"/>
    <dgm:cxn modelId="{6EFB4381-B843-4F21-A7BC-1B5F097A32EF}" type="presOf" srcId="{54699DC6-9AEF-4D8C-A888-30699D7873D4}" destId="{29645155-BAB0-44F8-B42F-1345B224C6AA}" srcOrd="1" destOrd="0" presId="urn:microsoft.com/office/officeart/2005/8/layout/hierarchy2"/>
    <dgm:cxn modelId="{D646FD85-665F-45E5-B4C5-D7A83E48C40D}" type="presOf" srcId="{C4501F7E-2D19-4E21-8756-D4A9CC0A3DCF}" destId="{02FC62FB-55AC-485B-AC92-67F875BF415F}" srcOrd="0" destOrd="0" presId="urn:microsoft.com/office/officeart/2005/8/layout/hierarchy2"/>
    <dgm:cxn modelId="{2DE139A4-6AB5-4CF4-BBE0-99AE3CD807CD}" type="presOf" srcId="{9AC6FDA4-8289-47CE-B634-BA8F61B11DF9}" destId="{48385CBA-BE99-4611-A4C8-6FF516B07DFD}" srcOrd="0" destOrd="0" presId="urn:microsoft.com/office/officeart/2005/8/layout/hierarchy2"/>
    <dgm:cxn modelId="{7B1E03A5-D45D-45D0-9AF4-A051DBFB6B51}" srcId="{9AC6FDA4-8289-47CE-B634-BA8F61B11DF9}" destId="{C9A3D5D4-9146-4A38-BDB2-CA3E62F17DC1}" srcOrd="1" destOrd="0" parTransId="{C4501F7E-2D19-4E21-8756-D4A9CC0A3DCF}" sibTransId="{3CFCC69E-3C46-4D7C-ADBB-3096C40E8B82}"/>
    <dgm:cxn modelId="{9A8363AF-DE59-49D1-BA90-8B422FF03B04}" type="presOf" srcId="{C73A1E4C-A886-4A77-8393-E2523893A2E9}" destId="{759C968E-A4AC-4B5B-B3DA-6E8D02B4A91A}" srcOrd="0" destOrd="0" presId="urn:microsoft.com/office/officeart/2005/8/layout/hierarchy2"/>
    <dgm:cxn modelId="{3DDE8BEC-C6B9-4D55-8998-5D1404232304}" type="presOf" srcId="{9597DEB0-AB3F-4502-A86F-A8B421ACB0A5}" destId="{8F7C3734-FE1D-4821-99EB-F92BD09149F5}" srcOrd="0" destOrd="0" presId="urn:microsoft.com/office/officeart/2005/8/layout/hierarchy2"/>
    <dgm:cxn modelId="{353AE2F8-3408-4ECB-8B34-9BB89FA32FF1}" type="presOf" srcId="{00CD1810-9B43-483F-8340-25F08F78E54E}" destId="{CD51665D-5017-4D7A-B955-878215470400}" srcOrd="0" destOrd="0" presId="urn:microsoft.com/office/officeart/2005/8/layout/hierarchy2"/>
    <dgm:cxn modelId="{89BB70FE-C725-448A-8408-873CDDE2550C}" type="presParOf" srcId="{759C968E-A4AC-4B5B-B3DA-6E8D02B4A91A}" destId="{9C7BB3C3-1FE0-48C2-9083-1D1D95E528D5}" srcOrd="0" destOrd="0" presId="urn:microsoft.com/office/officeart/2005/8/layout/hierarchy2"/>
    <dgm:cxn modelId="{30FDE7A8-92FD-40E8-A0DC-5A9725DB8860}" type="presParOf" srcId="{9C7BB3C3-1FE0-48C2-9083-1D1D95E528D5}" destId="{8F7C3734-FE1D-4821-99EB-F92BD09149F5}" srcOrd="0" destOrd="0" presId="urn:microsoft.com/office/officeart/2005/8/layout/hierarchy2"/>
    <dgm:cxn modelId="{B491A4DF-4204-4D0A-8043-AF3466DAA7ED}" type="presParOf" srcId="{9C7BB3C3-1FE0-48C2-9083-1D1D95E528D5}" destId="{F73F0E21-09F7-4E2D-B1EB-D772487FF426}" srcOrd="1" destOrd="0" presId="urn:microsoft.com/office/officeart/2005/8/layout/hierarchy2"/>
    <dgm:cxn modelId="{AEEA1EB0-9B7F-450A-857B-B035F5BB24AA}" type="presParOf" srcId="{F73F0E21-09F7-4E2D-B1EB-D772487FF426}" destId="{CD51665D-5017-4D7A-B955-878215470400}" srcOrd="0" destOrd="0" presId="urn:microsoft.com/office/officeart/2005/8/layout/hierarchy2"/>
    <dgm:cxn modelId="{05E867A4-C555-4629-B394-78FE7BEDB32C}" type="presParOf" srcId="{CD51665D-5017-4D7A-B955-878215470400}" destId="{DE43F15F-F409-4F6D-9FB7-58A1EBFC3E88}" srcOrd="0" destOrd="0" presId="urn:microsoft.com/office/officeart/2005/8/layout/hierarchy2"/>
    <dgm:cxn modelId="{9BB8F98A-AD61-40FD-8B9D-7D910C8439B8}" type="presParOf" srcId="{F73F0E21-09F7-4E2D-B1EB-D772487FF426}" destId="{0E7AC06B-1762-40AA-A6E8-46287BF85DA9}" srcOrd="1" destOrd="0" presId="urn:microsoft.com/office/officeart/2005/8/layout/hierarchy2"/>
    <dgm:cxn modelId="{DDFD7C6C-7151-4389-BCE7-420F9C73A90B}" type="presParOf" srcId="{0E7AC06B-1762-40AA-A6E8-46287BF85DA9}" destId="{48385CBA-BE99-4611-A4C8-6FF516B07DFD}" srcOrd="0" destOrd="0" presId="urn:microsoft.com/office/officeart/2005/8/layout/hierarchy2"/>
    <dgm:cxn modelId="{7892D3E2-BD56-41C4-8689-4EF638A5F14D}" type="presParOf" srcId="{0E7AC06B-1762-40AA-A6E8-46287BF85DA9}" destId="{654AB54C-2079-490D-AECE-BAD11E859D41}" srcOrd="1" destOrd="0" presId="urn:microsoft.com/office/officeart/2005/8/layout/hierarchy2"/>
    <dgm:cxn modelId="{6ECA0C7C-C7AB-49BA-9703-6A1C2BCBBF39}" type="presParOf" srcId="{654AB54C-2079-490D-AECE-BAD11E859D41}" destId="{BE7883B5-65F0-4E94-ACD4-7D4AA0217B2A}" srcOrd="0" destOrd="0" presId="urn:microsoft.com/office/officeart/2005/8/layout/hierarchy2"/>
    <dgm:cxn modelId="{A2605B62-B12E-470B-ADE7-FDB32193FCD9}" type="presParOf" srcId="{BE7883B5-65F0-4E94-ACD4-7D4AA0217B2A}" destId="{29645155-BAB0-44F8-B42F-1345B224C6AA}" srcOrd="0" destOrd="0" presId="urn:microsoft.com/office/officeart/2005/8/layout/hierarchy2"/>
    <dgm:cxn modelId="{8C2BF762-03EB-4C36-B4AC-19D8F1B91733}" type="presParOf" srcId="{654AB54C-2079-490D-AECE-BAD11E859D41}" destId="{09195BCC-1CC7-46A3-81B0-2DCFDEBB34D3}" srcOrd="1" destOrd="0" presId="urn:microsoft.com/office/officeart/2005/8/layout/hierarchy2"/>
    <dgm:cxn modelId="{3281721E-EAD7-4CDD-8967-63C9B296B57E}" type="presParOf" srcId="{09195BCC-1CC7-46A3-81B0-2DCFDEBB34D3}" destId="{093C5FF3-82EB-48FD-91E7-EBD69E3C61B1}" srcOrd="0" destOrd="0" presId="urn:microsoft.com/office/officeart/2005/8/layout/hierarchy2"/>
    <dgm:cxn modelId="{62D7FE0D-2B37-4B4A-A950-5E9C9BF93E56}" type="presParOf" srcId="{09195BCC-1CC7-46A3-81B0-2DCFDEBB34D3}" destId="{33DBA0A5-47B8-4A17-B0C1-0607E05A89BA}" srcOrd="1" destOrd="0" presId="urn:microsoft.com/office/officeart/2005/8/layout/hierarchy2"/>
    <dgm:cxn modelId="{3679F1C2-D099-43FC-98C8-13CEB998E4AE}" type="presParOf" srcId="{654AB54C-2079-490D-AECE-BAD11E859D41}" destId="{02FC62FB-55AC-485B-AC92-67F875BF415F}" srcOrd="2" destOrd="0" presId="urn:microsoft.com/office/officeart/2005/8/layout/hierarchy2"/>
    <dgm:cxn modelId="{D17A5D9E-5296-40D2-9753-BB5B4C093905}" type="presParOf" srcId="{02FC62FB-55AC-485B-AC92-67F875BF415F}" destId="{D4752F91-081D-4DE9-A84B-FA717106112E}" srcOrd="0" destOrd="0" presId="urn:microsoft.com/office/officeart/2005/8/layout/hierarchy2"/>
    <dgm:cxn modelId="{9854A974-A339-4701-9212-B1F0765150A4}" type="presParOf" srcId="{654AB54C-2079-490D-AECE-BAD11E859D41}" destId="{9E79C1D9-F069-4621-92F5-F948A21296E7}" srcOrd="3" destOrd="0" presId="urn:microsoft.com/office/officeart/2005/8/layout/hierarchy2"/>
    <dgm:cxn modelId="{1F478105-45F2-4475-B296-7B6446CFF151}" type="presParOf" srcId="{9E79C1D9-F069-4621-92F5-F948A21296E7}" destId="{D4923562-6649-4D43-BF9D-73B92DA0C8CA}" srcOrd="0" destOrd="0" presId="urn:microsoft.com/office/officeart/2005/8/layout/hierarchy2"/>
    <dgm:cxn modelId="{581C5606-E45B-4DE2-9E30-287B2C1BF176}" type="presParOf" srcId="{9E79C1D9-F069-4621-92F5-F948A21296E7}" destId="{089BE5AE-231E-4B17-B5C6-0F46CDF9659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4375A7-8EA7-42C4-A7AA-D23FA69ECD36}"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CFEED134-D941-4A5E-B237-9D209B329612}">
      <dgm:prSet phldrT="[Text]"/>
      <dgm:spPr/>
      <dgm:t>
        <a:bodyPr/>
        <a:lstStyle/>
        <a:p>
          <a:r>
            <a:rPr lang="en-US" dirty="0"/>
            <a:t>Part A: Hospital services</a:t>
          </a:r>
        </a:p>
      </dgm:t>
      <dgm:extLst>
        <a:ext uri="{E40237B7-FDA0-4F09-8148-C483321AD2D9}">
          <dgm14:cNvPr xmlns:dgm14="http://schemas.microsoft.com/office/drawing/2010/diagram" id="0" name=""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
      </dgm:extLst>
    </dgm:pt>
    <dgm:pt modelId="{B5458028-8F71-4046-B589-3E6D32805846}" type="parTrans" cxnId="{691C91E4-93C9-4BF1-BAD0-9A76D138C7DD}">
      <dgm:prSet/>
      <dgm:spPr/>
      <dgm:t>
        <a:bodyPr/>
        <a:lstStyle/>
        <a:p>
          <a:endParaRPr lang="en-US"/>
        </a:p>
      </dgm:t>
    </dgm:pt>
    <dgm:pt modelId="{8899B7D9-586E-4836-BE74-8425BA04EB6E}" type="sibTrans" cxnId="{691C91E4-93C9-4BF1-BAD0-9A76D138C7DD}">
      <dgm:prSet/>
      <dgm:spPr/>
      <dgm:t>
        <a:bodyPr/>
        <a:lstStyle/>
        <a:p>
          <a:endParaRPr lang="en-US"/>
        </a:p>
      </dgm:t>
    </dgm:pt>
    <dgm:pt modelId="{4F51BC7D-A523-41B0-8057-2B9F7DFD037F}">
      <dgm:prSet phldrT="[Text]"/>
      <dgm:spPr/>
      <dgm:t>
        <a:bodyPr/>
        <a:lstStyle/>
        <a:p>
          <a:r>
            <a:rPr lang="en-US"/>
            <a:t>Part B: Physician services, outpatient, durable medical equipment</a:t>
          </a:r>
        </a:p>
      </dgm:t>
      <dgm:extLst>
        <a:ext uri="{E40237B7-FDA0-4F09-8148-C483321AD2D9}">
          <dgm14:cNvPr xmlns:dgm14="http://schemas.microsoft.com/office/drawing/2010/diagram" id="0" name=""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
      </dgm:extLst>
    </dgm:pt>
    <dgm:pt modelId="{BA6954E4-7360-4B39-AD02-40D13D8D8E17}" type="parTrans" cxnId="{D6382018-3BDC-4A6B-A2C6-EEA9376E879D}">
      <dgm:prSet/>
      <dgm:spPr/>
      <dgm:t>
        <a:bodyPr/>
        <a:lstStyle/>
        <a:p>
          <a:endParaRPr lang="en-US"/>
        </a:p>
      </dgm:t>
    </dgm:pt>
    <dgm:pt modelId="{C796EFB2-7B2A-4CB4-B1A2-A8E542EBE0D0}" type="sibTrans" cxnId="{D6382018-3BDC-4A6B-A2C6-EEA9376E879D}">
      <dgm:prSet/>
      <dgm:spPr/>
      <dgm:t>
        <a:bodyPr/>
        <a:lstStyle/>
        <a:p>
          <a:endParaRPr lang="en-US"/>
        </a:p>
      </dgm:t>
    </dgm:pt>
    <dgm:pt modelId="{AE42E9C9-45C9-484E-8384-49B0CA685F4E}">
      <dgm:prSet phldrT="[Text]"/>
      <dgm:spPr/>
      <dgm:t>
        <a:bodyPr/>
        <a:lstStyle/>
        <a:p>
          <a:r>
            <a:rPr lang="en-US" dirty="0"/>
            <a:t>Medicare Advantage (Part C): Medicare benefits through private insurers</a:t>
          </a:r>
        </a:p>
      </dgm:t>
      <dgm:extLst>
        <a:ext uri="{E40237B7-FDA0-4F09-8148-C483321AD2D9}">
          <dgm14:cNvPr xmlns:dgm14="http://schemas.microsoft.com/office/drawing/2010/diagram" id="0" name=""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
      </dgm:extLst>
    </dgm:pt>
    <dgm:pt modelId="{2AB432CD-E69A-4168-B5D2-2B9DFC180D60}" type="parTrans" cxnId="{A6B66D01-3C80-4B85-BE1C-16500C50EBC8}">
      <dgm:prSet/>
      <dgm:spPr/>
      <dgm:t>
        <a:bodyPr/>
        <a:lstStyle/>
        <a:p>
          <a:endParaRPr lang="en-US"/>
        </a:p>
      </dgm:t>
    </dgm:pt>
    <dgm:pt modelId="{655A9944-E28E-4842-98CB-0E36DBA8B75A}" type="sibTrans" cxnId="{A6B66D01-3C80-4B85-BE1C-16500C50EBC8}">
      <dgm:prSet/>
      <dgm:spPr/>
      <dgm:t>
        <a:bodyPr/>
        <a:lstStyle/>
        <a:p>
          <a:endParaRPr lang="en-US"/>
        </a:p>
      </dgm:t>
    </dgm:pt>
    <dgm:pt modelId="{04BA3C94-DD24-4103-B14E-8609DE4D86EC}">
      <dgm:prSet phldrT="[Text]"/>
      <dgm:spPr/>
      <dgm:t>
        <a:bodyPr/>
        <a:lstStyle/>
        <a:p>
          <a:r>
            <a:rPr lang="en-US" dirty="0"/>
            <a:t>Medigap: Supplemental insurance; can cover copays, deductibles, and other costs</a:t>
          </a:r>
        </a:p>
      </dgm:t>
      <dgm:extLst>
        <a:ext uri="{E40237B7-FDA0-4F09-8148-C483321AD2D9}">
          <dgm14:cNvPr xmlns:dgm14="http://schemas.microsoft.com/office/drawing/2010/diagram" id="0" name=""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
      </dgm:extLst>
    </dgm:pt>
    <dgm:pt modelId="{0BB57423-81E4-47C7-8B33-46963248DBCC}" type="parTrans" cxnId="{D8EAB65B-57B6-4467-A527-FC68DD4B545D}">
      <dgm:prSet/>
      <dgm:spPr/>
      <dgm:t>
        <a:bodyPr/>
        <a:lstStyle/>
        <a:p>
          <a:endParaRPr lang="en-US"/>
        </a:p>
      </dgm:t>
    </dgm:pt>
    <dgm:pt modelId="{F8A12C80-C5A3-4F12-AF95-5F7E3338020B}" type="sibTrans" cxnId="{D8EAB65B-57B6-4467-A527-FC68DD4B545D}">
      <dgm:prSet/>
      <dgm:spPr/>
      <dgm:t>
        <a:bodyPr/>
        <a:lstStyle/>
        <a:p>
          <a:endParaRPr lang="en-US"/>
        </a:p>
      </dgm:t>
    </dgm:pt>
    <dgm:pt modelId="{936E706A-EDCB-468C-94D4-55981458B1D4}">
      <dgm:prSet phldrT="[Text]"/>
      <dgm:spPr/>
      <dgm:t>
        <a:bodyPr/>
        <a:lstStyle/>
        <a:p>
          <a:r>
            <a:rPr lang="en-US" dirty="0"/>
            <a:t>Part D: Voluntary prescription coverage</a:t>
          </a:r>
        </a:p>
      </dgm:t>
      <dgm:extLst>
        <a:ext uri="{E40237B7-FDA0-4F09-8148-C483321AD2D9}">
          <dgm14:cNvPr xmlns:dgm14="http://schemas.microsoft.com/office/drawing/2010/diagram" id="0" name=""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
      </dgm:extLst>
    </dgm:pt>
    <dgm:pt modelId="{A3373716-FDA0-498D-8742-ADF55EA87C13}" type="sibTrans" cxnId="{3EA51ED5-C786-4682-B80D-ABE3784BE51D}">
      <dgm:prSet/>
      <dgm:spPr/>
      <dgm:t>
        <a:bodyPr/>
        <a:lstStyle/>
        <a:p>
          <a:endParaRPr lang="en-US"/>
        </a:p>
      </dgm:t>
    </dgm:pt>
    <dgm:pt modelId="{963FDC30-2F3F-432D-96D5-A22216918EC3}" type="parTrans" cxnId="{3EA51ED5-C786-4682-B80D-ABE3784BE51D}">
      <dgm:prSet/>
      <dgm:spPr/>
      <dgm:t>
        <a:bodyPr/>
        <a:lstStyle/>
        <a:p>
          <a:endParaRPr lang="en-US"/>
        </a:p>
      </dgm:t>
    </dgm:pt>
    <dgm:pt modelId="{B6BABE89-7703-442C-9909-3C61E6A48AAB}" type="pres">
      <dgm:prSet presAssocID="{084375A7-8EA7-42C4-A7AA-D23FA69ECD36}" presName="linear" presStyleCnt="0">
        <dgm:presLayoutVars>
          <dgm:dir/>
          <dgm:resizeHandles val="exact"/>
        </dgm:presLayoutVars>
      </dgm:prSet>
      <dgm:spPr/>
    </dgm:pt>
    <dgm:pt modelId="{49EB5066-D971-490F-93A1-9FB6D7C5F555}" type="pres">
      <dgm:prSet presAssocID="{CFEED134-D941-4A5E-B237-9D209B329612}" presName="comp" presStyleCnt="0"/>
      <dgm:spPr/>
    </dgm:pt>
    <dgm:pt modelId="{0EA0F507-4A92-4643-A70D-5EF54E7E97A9}" type="pres">
      <dgm:prSet presAssocID="{CFEED134-D941-4A5E-B237-9D209B329612}" presName="box" presStyleLbl="node1" presStyleIdx="0" presStyleCnt="5"/>
      <dgm:spPr/>
    </dgm:pt>
    <dgm:pt modelId="{D93A8884-4D17-4E7A-8AAD-801039A28169}" type="pres">
      <dgm:prSet presAssocID="{CFEED134-D941-4A5E-B237-9D209B329612}" presName="img" presStyleLbl="fgImgPlace1" presStyleIdx="0" presStyleCnt="5" custScaleX="36552" custScaleY="100892"/>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4242F36-E232-4A46-865B-E145E2656C4E}" type="pres">
      <dgm:prSet presAssocID="{CFEED134-D941-4A5E-B237-9D209B329612}" presName="text" presStyleLbl="node1" presStyleIdx="0" presStyleCnt="5">
        <dgm:presLayoutVars>
          <dgm:bulletEnabled val="1"/>
        </dgm:presLayoutVars>
      </dgm:prSet>
      <dgm:spPr/>
    </dgm:pt>
    <dgm:pt modelId="{5E053991-29B3-444C-8813-7C18E05C6524}" type="pres">
      <dgm:prSet presAssocID="{8899B7D9-586E-4836-BE74-8425BA04EB6E}" presName="spacer" presStyleCnt="0"/>
      <dgm:spPr/>
    </dgm:pt>
    <dgm:pt modelId="{6733E92E-F520-4AA9-8676-377B4A3E0ECC}" type="pres">
      <dgm:prSet presAssocID="{4F51BC7D-A523-41B0-8057-2B9F7DFD037F}" presName="comp" presStyleCnt="0"/>
      <dgm:spPr/>
    </dgm:pt>
    <dgm:pt modelId="{BBC489DF-2B70-49AB-9DEB-C38795AAD207}" type="pres">
      <dgm:prSet presAssocID="{4F51BC7D-A523-41B0-8057-2B9F7DFD037F}" presName="box" presStyleLbl="node1" presStyleIdx="1" presStyleCnt="5"/>
      <dgm:spPr/>
    </dgm:pt>
    <dgm:pt modelId="{62E62DD9-C039-49C8-A429-E721C70DB2A9}" type="pres">
      <dgm:prSet presAssocID="{4F51BC7D-A523-41B0-8057-2B9F7DFD037F}" presName="img" presStyleLbl="fgImgPlace1" presStyleIdx="1" presStyleCnt="5" custScaleX="38176" custScaleY="100892"/>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CA23849-E0E3-4287-A38F-578B8A661696}" type="pres">
      <dgm:prSet presAssocID="{4F51BC7D-A523-41B0-8057-2B9F7DFD037F}" presName="text" presStyleLbl="node1" presStyleIdx="1" presStyleCnt="5">
        <dgm:presLayoutVars>
          <dgm:bulletEnabled val="1"/>
        </dgm:presLayoutVars>
      </dgm:prSet>
      <dgm:spPr/>
    </dgm:pt>
    <dgm:pt modelId="{25526F45-A4D3-43A4-AFB7-30CDED34220B}" type="pres">
      <dgm:prSet presAssocID="{C796EFB2-7B2A-4CB4-B1A2-A8E542EBE0D0}" presName="spacer" presStyleCnt="0"/>
      <dgm:spPr/>
    </dgm:pt>
    <dgm:pt modelId="{ACC3185B-90E9-4468-99D8-C35F4B0FCD25}" type="pres">
      <dgm:prSet presAssocID="{936E706A-EDCB-468C-94D4-55981458B1D4}" presName="comp" presStyleCnt="0"/>
      <dgm:spPr/>
    </dgm:pt>
    <dgm:pt modelId="{0498BF26-7E6B-42A2-9E91-A06DD6E87B26}" type="pres">
      <dgm:prSet presAssocID="{936E706A-EDCB-468C-94D4-55981458B1D4}" presName="box" presStyleLbl="node1" presStyleIdx="2" presStyleCnt="5"/>
      <dgm:spPr/>
    </dgm:pt>
    <dgm:pt modelId="{BD5D70F1-FDE6-4FB0-AA8A-3245E49922F7}" type="pres">
      <dgm:prSet presAssocID="{936E706A-EDCB-468C-94D4-55981458B1D4}" presName="img" presStyleLbl="fgImgPlace1" presStyleIdx="2" presStyleCnt="5" custScaleX="39799" custScaleY="100892"/>
      <dgm:spPr>
        <a:blipFill dpi="0"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A16DE98-EA09-4C08-BBBD-C9D81F7498F9}" type="pres">
      <dgm:prSet presAssocID="{936E706A-EDCB-468C-94D4-55981458B1D4}" presName="text" presStyleLbl="node1" presStyleIdx="2" presStyleCnt="5">
        <dgm:presLayoutVars>
          <dgm:bulletEnabled val="1"/>
        </dgm:presLayoutVars>
      </dgm:prSet>
      <dgm:spPr/>
    </dgm:pt>
    <dgm:pt modelId="{FC790421-DCB1-4CCA-8D4F-964D4F00713B}" type="pres">
      <dgm:prSet presAssocID="{A3373716-FDA0-498D-8742-ADF55EA87C13}" presName="spacer" presStyleCnt="0"/>
      <dgm:spPr/>
    </dgm:pt>
    <dgm:pt modelId="{36268816-72CB-4DD6-9918-39ED0731E872}" type="pres">
      <dgm:prSet presAssocID="{AE42E9C9-45C9-484E-8384-49B0CA685F4E}" presName="comp" presStyleCnt="0"/>
      <dgm:spPr/>
    </dgm:pt>
    <dgm:pt modelId="{CAB342B2-9F38-491F-B399-F238062882F5}" type="pres">
      <dgm:prSet presAssocID="{AE42E9C9-45C9-484E-8384-49B0CA685F4E}" presName="box" presStyleLbl="node1" presStyleIdx="3" presStyleCnt="5"/>
      <dgm:spPr/>
    </dgm:pt>
    <dgm:pt modelId="{DA4F78A9-0BC8-41F6-8378-5F34A16BB3A4}" type="pres">
      <dgm:prSet presAssocID="{AE42E9C9-45C9-484E-8384-49B0CA685F4E}" presName="img" presStyleLbl="fgImgPlace1" presStyleIdx="3" presStyleCnt="5" custScaleX="38176" custScaleY="100892"/>
      <dgm:spPr>
        <a:blipFill dpi="0" rotWithShape="1">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01E808-9EDE-4E52-8E58-4AE1AC6D3879}" type="pres">
      <dgm:prSet presAssocID="{AE42E9C9-45C9-484E-8384-49B0CA685F4E}" presName="text" presStyleLbl="node1" presStyleIdx="3" presStyleCnt="5">
        <dgm:presLayoutVars>
          <dgm:bulletEnabled val="1"/>
        </dgm:presLayoutVars>
      </dgm:prSet>
      <dgm:spPr/>
    </dgm:pt>
    <dgm:pt modelId="{6A885762-0DF1-4879-AE83-6022C8FC9502}" type="pres">
      <dgm:prSet presAssocID="{655A9944-E28E-4842-98CB-0E36DBA8B75A}" presName="spacer" presStyleCnt="0"/>
      <dgm:spPr/>
    </dgm:pt>
    <dgm:pt modelId="{408D625E-C4AE-4FCE-AB95-380E1F5BB3EB}" type="pres">
      <dgm:prSet presAssocID="{04BA3C94-DD24-4103-B14E-8609DE4D86EC}" presName="comp" presStyleCnt="0"/>
      <dgm:spPr/>
    </dgm:pt>
    <dgm:pt modelId="{5BB5ADF1-EFF2-4DAE-9E0E-FB034ACF025C}" type="pres">
      <dgm:prSet presAssocID="{04BA3C94-DD24-4103-B14E-8609DE4D86EC}" presName="box" presStyleLbl="node1" presStyleIdx="4" presStyleCnt="5"/>
      <dgm:spPr/>
    </dgm:pt>
    <dgm:pt modelId="{9F04B1F3-C6DF-4FD8-8532-1550F6A770ED}" type="pres">
      <dgm:prSet presAssocID="{04BA3C94-DD24-4103-B14E-8609DE4D86EC}" presName="img" presStyleLbl="fgImgPlace1" presStyleIdx="4" presStyleCnt="5" custScaleX="36552" custScaleY="100892"/>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E743059-96E2-4F95-9BF6-1A53559368FE}" type="pres">
      <dgm:prSet presAssocID="{04BA3C94-DD24-4103-B14E-8609DE4D86EC}" presName="text" presStyleLbl="node1" presStyleIdx="4" presStyleCnt="5">
        <dgm:presLayoutVars>
          <dgm:bulletEnabled val="1"/>
        </dgm:presLayoutVars>
      </dgm:prSet>
      <dgm:spPr/>
    </dgm:pt>
  </dgm:ptLst>
  <dgm:cxnLst>
    <dgm:cxn modelId="{A6B66D01-3C80-4B85-BE1C-16500C50EBC8}" srcId="{084375A7-8EA7-42C4-A7AA-D23FA69ECD36}" destId="{AE42E9C9-45C9-484E-8384-49B0CA685F4E}" srcOrd="3" destOrd="0" parTransId="{2AB432CD-E69A-4168-B5D2-2B9DFC180D60}" sibTransId="{655A9944-E28E-4842-98CB-0E36DBA8B75A}"/>
    <dgm:cxn modelId="{D6382018-3BDC-4A6B-A2C6-EEA9376E879D}" srcId="{084375A7-8EA7-42C4-A7AA-D23FA69ECD36}" destId="{4F51BC7D-A523-41B0-8057-2B9F7DFD037F}" srcOrd="1" destOrd="0" parTransId="{BA6954E4-7360-4B39-AD02-40D13D8D8E17}" sibTransId="{C796EFB2-7B2A-4CB4-B1A2-A8E542EBE0D0}"/>
    <dgm:cxn modelId="{36B04839-AAA3-4104-8377-45B7C51C8FF5}" type="presOf" srcId="{AE42E9C9-45C9-484E-8384-49B0CA685F4E}" destId="{2F01E808-9EDE-4E52-8E58-4AE1AC6D3879}" srcOrd="1" destOrd="0" presId="urn:microsoft.com/office/officeart/2005/8/layout/vList4"/>
    <dgm:cxn modelId="{57F8903A-AD77-48A4-82F3-392EBBAE9CF1}" type="presOf" srcId="{084375A7-8EA7-42C4-A7AA-D23FA69ECD36}" destId="{B6BABE89-7703-442C-9909-3C61E6A48AAB}" srcOrd="0" destOrd="0" presId="urn:microsoft.com/office/officeart/2005/8/layout/vList4"/>
    <dgm:cxn modelId="{D8EAB65B-57B6-4467-A527-FC68DD4B545D}" srcId="{084375A7-8EA7-42C4-A7AA-D23FA69ECD36}" destId="{04BA3C94-DD24-4103-B14E-8609DE4D86EC}" srcOrd="4" destOrd="0" parTransId="{0BB57423-81E4-47C7-8B33-46963248DBCC}" sibTransId="{F8A12C80-C5A3-4F12-AF95-5F7E3338020B}"/>
    <dgm:cxn modelId="{A35DA759-A002-4683-B249-5B897DEEAFF6}" type="presOf" srcId="{04BA3C94-DD24-4103-B14E-8609DE4D86EC}" destId="{5E743059-96E2-4F95-9BF6-1A53559368FE}" srcOrd="1" destOrd="0" presId="urn:microsoft.com/office/officeart/2005/8/layout/vList4"/>
    <dgm:cxn modelId="{C2F2BD83-0B99-480E-A99A-AF4D062623EE}" type="presOf" srcId="{4F51BC7D-A523-41B0-8057-2B9F7DFD037F}" destId="{3CA23849-E0E3-4287-A38F-578B8A661696}" srcOrd="1" destOrd="0" presId="urn:microsoft.com/office/officeart/2005/8/layout/vList4"/>
    <dgm:cxn modelId="{8FBDAF90-9B18-419F-967A-FC4F3C27E33D}" type="presOf" srcId="{CFEED134-D941-4A5E-B237-9D209B329612}" destId="{0EA0F507-4A92-4643-A70D-5EF54E7E97A9}" srcOrd="0" destOrd="0" presId="urn:microsoft.com/office/officeart/2005/8/layout/vList4"/>
    <dgm:cxn modelId="{C0D63397-AD8D-4981-9A71-E1AFA8CF434F}" type="presOf" srcId="{936E706A-EDCB-468C-94D4-55981458B1D4}" destId="{0498BF26-7E6B-42A2-9E91-A06DD6E87B26}" srcOrd="0" destOrd="0" presId="urn:microsoft.com/office/officeart/2005/8/layout/vList4"/>
    <dgm:cxn modelId="{1731E798-A1F1-405E-885B-6A8122370169}" type="presOf" srcId="{CFEED134-D941-4A5E-B237-9D209B329612}" destId="{74242F36-E232-4A46-865B-E145E2656C4E}" srcOrd="1" destOrd="0" presId="urn:microsoft.com/office/officeart/2005/8/layout/vList4"/>
    <dgm:cxn modelId="{F22D03BC-902B-4D5B-A943-EB805FEB9E55}" type="presOf" srcId="{AE42E9C9-45C9-484E-8384-49B0CA685F4E}" destId="{CAB342B2-9F38-491F-B399-F238062882F5}" srcOrd="0" destOrd="0" presId="urn:microsoft.com/office/officeart/2005/8/layout/vList4"/>
    <dgm:cxn modelId="{3EA51ED5-C786-4682-B80D-ABE3784BE51D}" srcId="{084375A7-8EA7-42C4-A7AA-D23FA69ECD36}" destId="{936E706A-EDCB-468C-94D4-55981458B1D4}" srcOrd="2" destOrd="0" parTransId="{963FDC30-2F3F-432D-96D5-A22216918EC3}" sibTransId="{A3373716-FDA0-498D-8742-ADF55EA87C13}"/>
    <dgm:cxn modelId="{691C91E4-93C9-4BF1-BAD0-9A76D138C7DD}" srcId="{084375A7-8EA7-42C4-A7AA-D23FA69ECD36}" destId="{CFEED134-D941-4A5E-B237-9D209B329612}" srcOrd="0" destOrd="0" parTransId="{B5458028-8F71-4046-B589-3E6D32805846}" sibTransId="{8899B7D9-586E-4836-BE74-8425BA04EB6E}"/>
    <dgm:cxn modelId="{329E63E9-44D3-4ACA-ABD8-B3676828A615}" type="presOf" srcId="{04BA3C94-DD24-4103-B14E-8609DE4D86EC}" destId="{5BB5ADF1-EFF2-4DAE-9E0E-FB034ACF025C}" srcOrd="0" destOrd="0" presId="urn:microsoft.com/office/officeart/2005/8/layout/vList4"/>
    <dgm:cxn modelId="{9AF134F6-DDFD-43F7-8413-5BA326915758}" type="presOf" srcId="{936E706A-EDCB-468C-94D4-55981458B1D4}" destId="{8A16DE98-EA09-4C08-BBBD-C9D81F7498F9}" srcOrd="1" destOrd="0" presId="urn:microsoft.com/office/officeart/2005/8/layout/vList4"/>
    <dgm:cxn modelId="{EB6972F7-3365-451C-BF81-936AE6070FB1}" type="presOf" srcId="{4F51BC7D-A523-41B0-8057-2B9F7DFD037F}" destId="{BBC489DF-2B70-49AB-9DEB-C38795AAD207}" srcOrd="0" destOrd="0" presId="urn:microsoft.com/office/officeart/2005/8/layout/vList4"/>
    <dgm:cxn modelId="{1373D389-2049-4563-BD67-F88BBC9BE5F8}" type="presParOf" srcId="{B6BABE89-7703-442C-9909-3C61E6A48AAB}" destId="{49EB5066-D971-490F-93A1-9FB6D7C5F555}" srcOrd="0" destOrd="0" presId="urn:microsoft.com/office/officeart/2005/8/layout/vList4"/>
    <dgm:cxn modelId="{D6B3DC6D-6E1C-4B80-A51C-68337B7C3AC9}" type="presParOf" srcId="{49EB5066-D971-490F-93A1-9FB6D7C5F555}" destId="{0EA0F507-4A92-4643-A70D-5EF54E7E97A9}" srcOrd="0" destOrd="0" presId="urn:microsoft.com/office/officeart/2005/8/layout/vList4"/>
    <dgm:cxn modelId="{1CBA69D9-373B-41BA-A39D-EEA52EE6A6C5}" type="presParOf" srcId="{49EB5066-D971-490F-93A1-9FB6D7C5F555}" destId="{D93A8884-4D17-4E7A-8AAD-801039A28169}" srcOrd="1" destOrd="0" presId="urn:microsoft.com/office/officeart/2005/8/layout/vList4"/>
    <dgm:cxn modelId="{4A906635-13B9-4259-A220-DFA0275E1A8E}" type="presParOf" srcId="{49EB5066-D971-490F-93A1-9FB6D7C5F555}" destId="{74242F36-E232-4A46-865B-E145E2656C4E}" srcOrd="2" destOrd="0" presId="urn:microsoft.com/office/officeart/2005/8/layout/vList4"/>
    <dgm:cxn modelId="{02FBED51-F28D-4E6B-B4BC-A9529376BA7D}" type="presParOf" srcId="{B6BABE89-7703-442C-9909-3C61E6A48AAB}" destId="{5E053991-29B3-444C-8813-7C18E05C6524}" srcOrd="1" destOrd="0" presId="urn:microsoft.com/office/officeart/2005/8/layout/vList4"/>
    <dgm:cxn modelId="{43E3D609-019D-4A4D-ABA0-A55CF26E3EA1}" type="presParOf" srcId="{B6BABE89-7703-442C-9909-3C61E6A48AAB}" destId="{6733E92E-F520-4AA9-8676-377B4A3E0ECC}" srcOrd="2" destOrd="0" presId="urn:microsoft.com/office/officeart/2005/8/layout/vList4"/>
    <dgm:cxn modelId="{85494CDB-9040-41A3-A98D-BA0469F3E53C}" type="presParOf" srcId="{6733E92E-F520-4AA9-8676-377B4A3E0ECC}" destId="{BBC489DF-2B70-49AB-9DEB-C38795AAD207}" srcOrd="0" destOrd="0" presId="urn:microsoft.com/office/officeart/2005/8/layout/vList4"/>
    <dgm:cxn modelId="{BAAB4B51-F093-48E6-82B4-91DE182374FC}" type="presParOf" srcId="{6733E92E-F520-4AA9-8676-377B4A3E0ECC}" destId="{62E62DD9-C039-49C8-A429-E721C70DB2A9}" srcOrd="1" destOrd="0" presId="urn:microsoft.com/office/officeart/2005/8/layout/vList4"/>
    <dgm:cxn modelId="{9285ACE1-BB7D-496F-9652-87B737F1E713}" type="presParOf" srcId="{6733E92E-F520-4AA9-8676-377B4A3E0ECC}" destId="{3CA23849-E0E3-4287-A38F-578B8A661696}" srcOrd="2" destOrd="0" presId="urn:microsoft.com/office/officeart/2005/8/layout/vList4"/>
    <dgm:cxn modelId="{9B69FA55-AFA2-4705-A29D-C3F80710B78A}" type="presParOf" srcId="{B6BABE89-7703-442C-9909-3C61E6A48AAB}" destId="{25526F45-A4D3-43A4-AFB7-30CDED34220B}" srcOrd="3" destOrd="0" presId="urn:microsoft.com/office/officeart/2005/8/layout/vList4"/>
    <dgm:cxn modelId="{987A5CF3-3B9E-4CA6-991E-BE4AD57CCB83}" type="presParOf" srcId="{B6BABE89-7703-442C-9909-3C61E6A48AAB}" destId="{ACC3185B-90E9-4468-99D8-C35F4B0FCD25}" srcOrd="4" destOrd="0" presId="urn:microsoft.com/office/officeart/2005/8/layout/vList4"/>
    <dgm:cxn modelId="{52A1EF55-AF1F-4035-8C17-4039786A78A3}" type="presParOf" srcId="{ACC3185B-90E9-4468-99D8-C35F4B0FCD25}" destId="{0498BF26-7E6B-42A2-9E91-A06DD6E87B26}" srcOrd="0" destOrd="0" presId="urn:microsoft.com/office/officeart/2005/8/layout/vList4"/>
    <dgm:cxn modelId="{DABA83AF-81C5-4F22-BD24-9E158305229E}" type="presParOf" srcId="{ACC3185B-90E9-4468-99D8-C35F4B0FCD25}" destId="{BD5D70F1-FDE6-4FB0-AA8A-3245E49922F7}" srcOrd="1" destOrd="0" presId="urn:microsoft.com/office/officeart/2005/8/layout/vList4"/>
    <dgm:cxn modelId="{933420F1-4AFA-4D58-B631-0632C7A4DDA3}" type="presParOf" srcId="{ACC3185B-90E9-4468-99D8-C35F4B0FCD25}" destId="{8A16DE98-EA09-4C08-BBBD-C9D81F7498F9}" srcOrd="2" destOrd="0" presId="urn:microsoft.com/office/officeart/2005/8/layout/vList4"/>
    <dgm:cxn modelId="{19BA0D90-53B1-43BC-8B90-3CDECDF9B095}" type="presParOf" srcId="{B6BABE89-7703-442C-9909-3C61E6A48AAB}" destId="{FC790421-DCB1-4CCA-8D4F-964D4F00713B}" srcOrd="5" destOrd="0" presId="urn:microsoft.com/office/officeart/2005/8/layout/vList4"/>
    <dgm:cxn modelId="{B284C31D-5703-4C53-BBC2-EC01B53E6749}" type="presParOf" srcId="{B6BABE89-7703-442C-9909-3C61E6A48AAB}" destId="{36268816-72CB-4DD6-9918-39ED0731E872}" srcOrd="6" destOrd="0" presId="urn:microsoft.com/office/officeart/2005/8/layout/vList4"/>
    <dgm:cxn modelId="{82B800F8-A5DE-4E76-99FE-F68AF639BCF4}" type="presParOf" srcId="{36268816-72CB-4DD6-9918-39ED0731E872}" destId="{CAB342B2-9F38-491F-B399-F238062882F5}" srcOrd="0" destOrd="0" presId="urn:microsoft.com/office/officeart/2005/8/layout/vList4"/>
    <dgm:cxn modelId="{76D6064B-19F4-4A27-A7EC-CA246EA8179D}" type="presParOf" srcId="{36268816-72CB-4DD6-9918-39ED0731E872}" destId="{DA4F78A9-0BC8-41F6-8378-5F34A16BB3A4}" srcOrd="1" destOrd="0" presId="urn:microsoft.com/office/officeart/2005/8/layout/vList4"/>
    <dgm:cxn modelId="{00DB6948-6A1F-4E45-922D-1739A8531B20}" type="presParOf" srcId="{36268816-72CB-4DD6-9918-39ED0731E872}" destId="{2F01E808-9EDE-4E52-8E58-4AE1AC6D3879}" srcOrd="2" destOrd="0" presId="urn:microsoft.com/office/officeart/2005/8/layout/vList4"/>
    <dgm:cxn modelId="{D7DC1A08-FA3A-49A5-BFB6-386F69F70D88}" type="presParOf" srcId="{B6BABE89-7703-442C-9909-3C61E6A48AAB}" destId="{6A885762-0DF1-4879-AE83-6022C8FC9502}" srcOrd="7" destOrd="0" presId="urn:microsoft.com/office/officeart/2005/8/layout/vList4"/>
    <dgm:cxn modelId="{77B95967-F7B9-43DC-816F-EFD97AD60E52}" type="presParOf" srcId="{B6BABE89-7703-442C-9909-3C61E6A48AAB}" destId="{408D625E-C4AE-4FCE-AB95-380E1F5BB3EB}" srcOrd="8" destOrd="0" presId="urn:microsoft.com/office/officeart/2005/8/layout/vList4"/>
    <dgm:cxn modelId="{B7BB48E9-2F62-4BDB-93AA-E2D51724E7F4}" type="presParOf" srcId="{408D625E-C4AE-4FCE-AB95-380E1F5BB3EB}" destId="{5BB5ADF1-EFF2-4DAE-9E0E-FB034ACF025C}" srcOrd="0" destOrd="0" presId="urn:microsoft.com/office/officeart/2005/8/layout/vList4"/>
    <dgm:cxn modelId="{F77C5A8C-F81C-4D7E-9B6F-BC7184682DA5}" type="presParOf" srcId="{408D625E-C4AE-4FCE-AB95-380E1F5BB3EB}" destId="{9F04B1F3-C6DF-4FD8-8532-1550F6A770ED}" srcOrd="1" destOrd="0" presId="urn:microsoft.com/office/officeart/2005/8/layout/vList4"/>
    <dgm:cxn modelId="{366FAD76-2AEC-46CE-8F25-934FAE53A4A5}" type="presParOf" srcId="{408D625E-C4AE-4FCE-AB95-380E1F5BB3EB}" destId="{5E743059-96E2-4F95-9BF6-1A53559368F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525875-D328-47CE-BDCC-DE5096F4C7C0}"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9692B833-7265-4BE6-95E1-20301AE70674}">
      <dgm:prSet/>
      <dgm:spPr/>
      <dgm:t>
        <a:bodyPr/>
        <a:lstStyle/>
        <a:p>
          <a:r>
            <a:rPr lang="en-US" dirty="0"/>
            <a:t>Ms. O'Connor was admitted to the hospital for sepsis due to pyelonephritis. </a:t>
          </a:r>
        </a:p>
      </dgm:t>
    </dgm:pt>
    <dgm:pt modelId="{14E30349-DE00-48DF-813C-8B302E7068A4}" type="parTrans" cxnId="{525A765C-87F0-4843-BB4E-14F5EFA4F04B}">
      <dgm:prSet/>
      <dgm:spPr/>
      <dgm:t>
        <a:bodyPr/>
        <a:lstStyle/>
        <a:p>
          <a:endParaRPr lang="en-US"/>
        </a:p>
      </dgm:t>
    </dgm:pt>
    <dgm:pt modelId="{B7A8E518-722F-436D-9737-192E557EB228}" type="sibTrans" cxnId="{525A765C-87F0-4843-BB4E-14F5EFA4F04B}">
      <dgm:prSet/>
      <dgm:spPr/>
      <dgm:t>
        <a:bodyPr/>
        <a:lstStyle/>
        <a:p>
          <a:endParaRPr lang="en-US"/>
        </a:p>
      </dgm:t>
    </dgm:pt>
    <dgm:pt modelId="{015651B6-6BA8-415A-877F-CC398AF014BE}">
      <dgm:prSet/>
      <dgm:spPr/>
      <dgm:t>
        <a:bodyPr/>
        <a:lstStyle/>
        <a:p>
          <a:r>
            <a:rPr lang="en-US" dirty="0"/>
            <a:t>She has Medicare parts A, B, and D. She was admitted to the hospital for 3 days for IV antibiotics, fluids, and anti-emetics. </a:t>
          </a:r>
        </a:p>
      </dgm:t>
    </dgm:pt>
    <dgm:pt modelId="{73D54050-1947-40B0-A05F-05C3DB0A8A27}" type="parTrans" cxnId="{53FE35CA-8D32-45F7-99A8-F2D414490A48}">
      <dgm:prSet/>
      <dgm:spPr/>
      <dgm:t>
        <a:bodyPr/>
        <a:lstStyle/>
        <a:p>
          <a:endParaRPr lang="en-US"/>
        </a:p>
      </dgm:t>
    </dgm:pt>
    <dgm:pt modelId="{FEB4C5FF-D319-45EB-9AE5-5D06432119B0}" type="sibTrans" cxnId="{53FE35CA-8D32-45F7-99A8-F2D414490A48}">
      <dgm:prSet/>
      <dgm:spPr/>
      <dgm:t>
        <a:bodyPr/>
        <a:lstStyle/>
        <a:p>
          <a:endParaRPr lang="en-US"/>
        </a:p>
      </dgm:t>
    </dgm:pt>
    <dgm:pt modelId="{8E8998E2-D702-457E-993D-3E67A03A851C}" type="pres">
      <dgm:prSet presAssocID="{26525875-D328-47CE-BDCC-DE5096F4C7C0}" presName="vert0" presStyleCnt="0">
        <dgm:presLayoutVars>
          <dgm:dir/>
          <dgm:animOne val="branch"/>
          <dgm:animLvl val="lvl"/>
        </dgm:presLayoutVars>
      </dgm:prSet>
      <dgm:spPr/>
    </dgm:pt>
    <dgm:pt modelId="{C6A0DEF0-E11B-42AB-ACD2-3CF3BBA29C4E}" type="pres">
      <dgm:prSet presAssocID="{9692B833-7265-4BE6-95E1-20301AE70674}" presName="thickLine" presStyleLbl="alignNode1" presStyleIdx="0" presStyleCnt="2"/>
      <dgm:spPr/>
    </dgm:pt>
    <dgm:pt modelId="{622360E5-8000-42C3-80DF-48BC714BFB13}" type="pres">
      <dgm:prSet presAssocID="{9692B833-7265-4BE6-95E1-20301AE70674}" presName="horz1" presStyleCnt="0"/>
      <dgm:spPr/>
    </dgm:pt>
    <dgm:pt modelId="{F2FB095A-714C-471F-9978-F6FE7EEF74AB}" type="pres">
      <dgm:prSet presAssocID="{9692B833-7265-4BE6-95E1-20301AE70674}" presName="tx1" presStyleLbl="revTx" presStyleIdx="0" presStyleCnt="2"/>
      <dgm:spPr/>
    </dgm:pt>
    <dgm:pt modelId="{E9924548-9D8B-4A5C-8063-8E35500C33B5}" type="pres">
      <dgm:prSet presAssocID="{9692B833-7265-4BE6-95E1-20301AE70674}" presName="vert1" presStyleCnt="0"/>
      <dgm:spPr/>
    </dgm:pt>
    <dgm:pt modelId="{0A535AD7-A239-43EB-B733-4367BB0CA4A1}" type="pres">
      <dgm:prSet presAssocID="{015651B6-6BA8-415A-877F-CC398AF014BE}" presName="thickLine" presStyleLbl="alignNode1" presStyleIdx="1" presStyleCnt="2"/>
      <dgm:spPr/>
    </dgm:pt>
    <dgm:pt modelId="{8FE6D2B3-FDE0-4D8C-AC6A-458579757394}" type="pres">
      <dgm:prSet presAssocID="{015651B6-6BA8-415A-877F-CC398AF014BE}" presName="horz1" presStyleCnt="0"/>
      <dgm:spPr/>
    </dgm:pt>
    <dgm:pt modelId="{D9178CA7-0EFC-4942-949D-5AE032991FEB}" type="pres">
      <dgm:prSet presAssocID="{015651B6-6BA8-415A-877F-CC398AF014BE}" presName="tx1" presStyleLbl="revTx" presStyleIdx="1" presStyleCnt="2"/>
      <dgm:spPr/>
    </dgm:pt>
    <dgm:pt modelId="{6165B2D4-91B6-4EA9-8ECA-24C2F3372126}" type="pres">
      <dgm:prSet presAssocID="{015651B6-6BA8-415A-877F-CC398AF014BE}" presName="vert1" presStyleCnt="0"/>
      <dgm:spPr/>
    </dgm:pt>
  </dgm:ptLst>
  <dgm:cxnLst>
    <dgm:cxn modelId="{07A2B919-9780-4A2C-9341-32AC18D43467}" type="presOf" srcId="{26525875-D328-47CE-BDCC-DE5096F4C7C0}" destId="{8E8998E2-D702-457E-993D-3E67A03A851C}" srcOrd="0" destOrd="0" presId="urn:microsoft.com/office/officeart/2008/layout/LinedList"/>
    <dgm:cxn modelId="{A6993021-FEB8-4E90-B4F0-6A03BDD87239}" type="presOf" srcId="{015651B6-6BA8-415A-877F-CC398AF014BE}" destId="{D9178CA7-0EFC-4942-949D-5AE032991FEB}" srcOrd="0" destOrd="0" presId="urn:microsoft.com/office/officeart/2008/layout/LinedList"/>
    <dgm:cxn modelId="{DEA5B334-E893-41F7-B9BF-6BB4CC144E9F}" type="presOf" srcId="{9692B833-7265-4BE6-95E1-20301AE70674}" destId="{F2FB095A-714C-471F-9978-F6FE7EEF74AB}" srcOrd="0" destOrd="0" presId="urn:microsoft.com/office/officeart/2008/layout/LinedList"/>
    <dgm:cxn modelId="{525A765C-87F0-4843-BB4E-14F5EFA4F04B}" srcId="{26525875-D328-47CE-BDCC-DE5096F4C7C0}" destId="{9692B833-7265-4BE6-95E1-20301AE70674}" srcOrd="0" destOrd="0" parTransId="{14E30349-DE00-48DF-813C-8B302E7068A4}" sibTransId="{B7A8E518-722F-436D-9737-192E557EB228}"/>
    <dgm:cxn modelId="{53FE35CA-8D32-45F7-99A8-F2D414490A48}" srcId="{26525875-D328-47CE-BDCC-DE5096F4C7C0}" destId="{015651B6-6BA8-415A-877F-CC398AF014BE}" srcOrd="1" destOrd="0" parTransId="{73D54050-1947-40B0-A05F-05C3DB0A8A27}" sibTransId="{FEB4C5FF-D319-45EB-9AE5-5D06432119B0}"/>
    <dgm:cxn modelId="{F3A713AA-EC90-48C3-82BD-5F959C2DF5A8}" type="presParOf" srcId="{8E8998E2-D702-457E-993D-3E67A03A851C}" destId="{C6A0DEF0-E11B-42AB-ACD2-3CF3BBA29C4E}" srcOrd="0" destOrd="0" presId="urn:microsoft.com/office/officeart/2008/layout/LinedList"/>
    <dgm:cxn modelId="{7BCB2191-2F05-4E25-B18E-AB6FF8FE84AA}" type="presParOf" srcId="{8E8998E2-D702-457E-993D-3E67A03A851C}" destId="{622360E5-8000-42C3-80DF-48BC714BFB13}" srcOrd="1" destOrd="0" presId="urn:microsoft.com/office/officeart/2008/layout/LinedList"/>
    <dgm:cxn modelId="{62FCDA22-964E-465A-A49F-8E9356C44CE6}" type="presParOf" srcId="{622360E5-8000-42C3-80DF-48BC714BFB13}" destId="{F2FB095A-714C-471F-9978-F6FE7EEF74AB}" srcOrd="0" destOrd="0" presId="urn:microsoft.com/office/officeart/2008/layout/LinedList"/>
    <dgm:cxn modelId="{A99DFE12-348F-44E7-8C22-DD92C41ACC5B}" type="presParOf" srcId="{622360E5-8000-42C3-80DF-48BC714BFB13}" destId="{E9924548-9D8B-4A5C-8063-8E35500C33B5}" srcOrd="1" destOrd="0" presId="urn:microsoft.com/office/officeart/2008/layout/LinedList"/>
    <dgm:cxn modelId="{A7C4D835-1EC2-4F63-B797-80BF6A9B39F8}" type="presParOf" srcId="{8E8998E2-D702-457E-993D-3E67A03A851C}" destId="{0A535AD7-A239-43EB-B733-4367BB0CA4A1}" srcOrd="2" destOrd="0" presId="urn:microsoft.com/office/officeart/2008/layout/LinedList"/>
    <dgm:cxn modelId="{F1E7DD9D-9370-4C40-8ACB-7A6300271681}" type="presParOf" srcId="{8E8998E2-D702-457E-993D-3E67A03A851C}" destId="{8FE6D2B3-FDE0-4D8C-AC6A-458579757394}" srcOrd="3" destOrd="0" presId="urn:microsoft.com/office/officeart/2008/layout/LinedList"/>
    <dgm:cxn modelId="{AD277DEE-69C7-479F-B1D5-0BADEE23A617}" type="presParOf" srcId="{8FE6D2B3-FDE0-4D8C-AC6A-458579757394}" destId="{D9178CA7-0EFC-4942-949D-5AE032991FEB}" srcOrd="0" destOrd="0" presId="urn:microsoft.com/office/officeart/2008/layout/LinedList"/>
    <dgm:cxn modelId="{4503356C-2E23-43E9-AE0C-88CA79779536}" type="presParOf" srcId="{8FE6D2B3-FDE0-4D8C-AC6A-458579757394}" destId="{6165B2D4-91B6-4EA9-8ECA-24C2F337212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E3F8E7-FF4B-44A7-9BAE-F72E289BFCF6}"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8EBA008A-584F-42FE-AC13-65744A41ABC4}">
      <dgm:prSet/>
      <dgm:spPr/>
      <dgm:t>
        <a:bodyPr/>
        <a:lstStyle/>
        <a:p>
          <a:r>
            <a:rPr lang="en-US" dirty="0"/>
            <a:t>Mr. Watson has Medicare parts A, B, and D</a:t>
          </a:r>
          <a:r>
            <a:rPr lang="en-US"/>
            <a:t>. </a:t>
          </a:r>
          <a:endParaRPr lang="en-US" dirty="0"/>
        </a:p>
      </dgm:t>
    </dgm:pt>
    <dgm:pt modelId="{7B566FEE-2FD2-45D8-AB25-F9E0AE29727F}" type="parTrans" cxnId="{9EA5EB06-5D8D-47AC-B03D-12216A6122F5}">
      <dgm:prSet/>
      <dgm:spPr/>
      <dgm:t>
        <a:bodyPr/>
        <a:lstStyle/>
        <a:p>
          <a:endParaRPr lang="en-US"/>
        </a:p>
      </dgm:t>
    </dgm:pt>
    <dgm:pt modelId="{27A69334-3D10-4778-96CF-2B92E3FDEA0C}" type="sibTrans" cxnId="{9EA5EB06-5D8D-47AC-B03D-12216A6122F5}">
      <dgm:prSet/>
      <dgm:spPr/>
      <dgm:t>
        <a:bodyPr/>
        <a:lstStyle/>
        <a:p>
          <a:endParaRPr lang="en-US"/>
        </a:p>
      </dgm:t>
    </dgm:pt>
    <dgm:pt modelId="{1988610E-E4DC-422D-9485-D987BC50F5AE}">
      <dgm:prSet/>
      <dgm:spPr/>
      <dgm:t>
        <a:bodyPr/>
        <a:lstStyle/>
        <a:p>
          <a:r>
            <a:rPr lang="en-US" dirty="0"/>
            <a:t>If Mr. Watson had already met his deductible for the year, he would be asked to pay 20% of the charges for this episode of care.</a:t>
          </a:r>
        </a:p>
      </dgm:t>
    </dgm:pt>
    <dgm:pt modelId="{AF355C8D-9363-44E3-9F44-02A5112AC0DF}" type="parTrans" cxnId="{CE9F252A-6BF8-43D5-9107-5355552DA074}">
      <dgm:prSet/>
      <dgm:spPr/>
      <dgm:t>
        <a:bodyPr/>
        <a:lstStyle/>
        <a:p>
          <a:endParaRPr lang="en-US"/>
        </a:p>
      </dgm:t>
    </dgm:pt>
    <dgm:pt modelId="{3090BC1B-FB98-4537-9EBC-1D56817E147C}" type="sibTrans" cxnId="{CE9F252A-6BF8-43D5-9107-5355552DA074}">
      <dgm:prSet/>
      <dgm:spPr/>
      <dgm:t>
        <a:bodyPr/>
        <a:lstStyle/>
        <a:p>
          <a:endParaRPr lang="en-US"/>
        </a:p>
      </dgm:t>
    </dgm:pt>
    <dgm:pt modelId="{9AB31430-3CED-40BE-8EE5-FB9A05293245}">
      <dgm:prSet/>
      <dgm:spPr/>
      <dgm:t>
        <a:bodyPr/>
        <a:lstStyle/>
        <a:p>
          <a:r>
            <a:rPr lang="en-US" dirty="0"/>
            <a:t>She ordered a thyroid-stimulating hormone (TSH) to evaluate for hypothyroidism. </a:t>
          </a:r>
        </a:p>
      </dgm:t>
    </dgm:pt>
    <dgm:pt modelId="{0983888C-4157-43B4-88B3-7AB39962300F}" type="parTrans" cxnId="{26876372-50CF-449D-94F6-000F68F69955}">
      <dgm:prSet/>
      <dgm:spPr/>
      <dgm:t>
        <a:bodyPr/>
        <a:lstStyle/>
        <a:p>
          <a:endParaRPr lang="en-US"/>
        </a:p>
      </dgm:t>
    </dgm:pt>
    <dgm:pt modelId="{1AEC9DEE-0A0E-46FF-84BE-9C6785A3C403}" type="sibTrans" cxnId="{26876372-50CF-449D-94F6-000F68F69955}">
      <dgm:prSet/>
      <dgm:spPr/>
      <dgm:t>
        <a:bodyPr/>
        <a:lstStyle/>
        <a:p>
          <a:endParaRPr lang="en-US"/>
        </a:p>
      </dgm:t>
    </dgm:pt>
    <dgm:pt modelId="{6C3BA776-43FC-4919-ACBB-8190CF3E1ED7}">
      <dgm:prSet/>
      <dgm:spPr/>
      <dgm:t>
        <a:bodyPr/>
        <a:lstStyle/>
        <a:p>
          <a:r>
            <a:rPr lang="en-US" dirty="0"/>
            <a:t>The PCP visit charge was $200 and the charge for the TSH was $40, totaling $240.</a:t>
          </a:r>
        </a:p>
      </dgm:t>
    </dgm:pt>
    <dgm:pt modelId="{4C578337-5C18-4DE6-8485-C2E297B1008F}" type="parTrans" cxnId="{BF1CE6E8-FB31-4EF9-92D1-6F6E29463DB2}">
      <dgm:prSet/>
      <dgm:spPr/>
      <dgm:t>
        <a:bodyPr/>
        <a:lstStyle/>
        <a:p>
          <a:endParaRPr lang="en-US"/>
        </a:p>
      </dgm:t>
    </dgm:pt>
    <dgm:pt modelId="{DAEAC738-F3AB-4F64-975A-6B350B58496A}" type="sibTrans" cxnId="{BF1CE6E8-FB31-4EF9-92D1-6F6E29463DB2}">
      <dgm:prSet/>
      <dgm:spPr/>
      <dgm:t>
        <a:bodyPr/>
        <a:lstStyle/>
        <a:p>
          <a:endParaRPr lang="en-US"/>
        </a:p>
      </dgm:t>
    </dgm:pt>
    <dgm:pt modelId="{F997D2D7-D382-4F5C-8235-16DCCBD21317}">
      <dgm:prSet/>
      <dgm:spPr/>
      <dgm:t>
        <a:bodyPr/>
        <a:lstStyle/>
        <a:p>
          <a:r>
            <a:rPr lang="en-US" dirty="0"/>
            <a:t>He saw his primary care physician to be evaluated for heat and cold intolerance, weight gain, and constipation. </a:t>
          </a:r>
        </a:p>
      </dgm:t>
    </dgm:pt>
    <dgm:pt modelId="{61A47EF6-0002-47CB-A85F-AC6D55A3FF0F}" type="sibTrans" cxnId="{A336A711-14F9-4CD2-AEC2-492571CC513B}">
      <dgm:prSet/>
      <dgm:spPr/>
      <dgm:t>
        <a:bodyPr/>
        <a:lstStyle/>
        <a:p>
          <a:endParaRPr lang="en-US"/>
        </a:p>
      </dgm:t>
    </dgm:pt>
    <dgm:pt modelId="{C8C08532-5D61-47FA-B1A0-9D5098C381A1}" type="parTrans" cxnId="{A336A711-14F9-4CD2-AEC2-492571CC513B}">
      <dgm:prSet/>
      <dgm:spPr/>
      <dgm:t>
        <a:bodyPr/>
        <a:lstStyle/>
        <a:p>
          <a:endParaRPr lang="en-US"/>
        </a:p>
      </dgm:t>
    </dgm:pt>
    <dgm:pt modelId="{61844B4B-6EB7-4098-96C2-B506D56905A3}" type="pres">
      <dgm:prSet presAssocID="{AFE3F8E7-FF4B-44A7-9BAE-F72E289BFCF6}" presName="vert0" presStyleCnt="0">
        <dgm:presLayoutVars>
          <dgm:dir/>
          <dgm:animOne val="branch"/>
          <dgm:animLvl val="lvl"/>
        </dgm:presLayoutVars>
      </dgm:prSet>
      <dgm:spPr/>
    </dgm:pt>
    <dgm:pt modelId="{543722DC-7FA5-44F1-BF4D-75B06F6B8294}" type="pres">
      <dgm:prSet presAssocID="{8EBA008A-584F-42FE-AC13-65744A41ABC4}" presName="thickLine" presStyleLbl="alignNode1" presStyleIdx="0" presStyleCnt="5"/>
      <dgm:spPr/>
    </dgm:pt>
    <dgm:pt modelId="{A06C24FB-4F82-4060-83E6-895A1165D05F}" type="pres">
      <dgm:prSet presAssocID="{8EBA008A-584F-42FE-AC13-65744A41ABC4}" presName="horz1" presStyleCnt="0"/>
      <dgm:spPr/>
    </dgm:pt>
    <dgm:pt modelId="{FD67FD7E-C550-4832-B615-2760F2CB3980}" type="pres">
      <dgm:prSet presAssocID="{8EBA008A-584F-42FE-AC13-65744A41ABC4}" presName="tx1" presStyleLbl="revTx" presStyleIdx="0" presStyleCnt="5"/>
      <dgm:spPr/>
    </dgm:pt>
    <dgm:pt modelId="{22C8FD14-A5EB-4FB6-9E66-071202B3BDF9}" type="pres">
      <dgm:prSet presAssocID="{8EBA008A-584F-42FE-AC13-65744A41ABC4}" presName="vert1" presStyleCnt="0"/>
      <dgm:spPr/>
    </dgm:pt>
    <dgm:pt modelId="{738F562C-CC1D-4A00-96F1-E4C98F01A832}" type="pres">
      <dgm:prSet presAssocID="{F997D2D7-D382-4F5C-8235-16DCCBD21317}" presName="thickLine" presStyleLbl="alignNode1" presStyleIdx="1" presStyleCnt="5"/>
      <dgm:spPr/>
    </dgm:pt>
    <dgm:pt modelId="{D33B43E4-EF33-45CC-848B-6E3595DBFF59}" type="pres">
      <dgm:prSet presAssocID="{F997D2D7-D382-4F5C-8235-16DCCBD21317}" presName="horz1" presStyleCnt="0"/>
      <dgm:spPr/>
    </dgm:pt>
    <dgm:pt modelId="{DCE8A98C-0661-413A-8DFC-A26F73183AFE}" type="pres">
      <dgm:prSet presAssocID="{F997D2D7-D382-4F5C-8235-16DCCBD21317}" presName="tx1" presStyleLbl="revTx" presStyleIdx="1" presStyleCnt="5"/>
      <dgm:spPr/>
    </dgm:pt>
    <dgm:pt modelId="{BEC7DABE-DD1A-4A0E-942E-3355BF4C72B9}" type="pres">
      <dgm:prSet presAssocID="{F997D2D7-D382-4F5C-8235-16DCCBD21317}" presName="vert1" presStyleCnt="0"/>
      <dgm:spPr/>
    </dgm:pt>
    <dgm:pt modelId="{B977C622-FBD5-4E3D-8C68-49FFE21BBD6E}" type="pres">
      <dgm:prSet presAssocID="{9AB31430-3CED-40BE-8EE5-FB9A05293245}" presName="thickLine" presStyleLbl="alignNode1" presStyleIdx="2" presStyleCnt="5"/>
      <dgm:spPr/>
    </dgm:pt>
    <dgm:pt modelId="{88791E58-A3CA-41FB-B8DF-FCF917D16E16}" type="pres">
      <dgm:prSet presAssocID="{9AB31430-3CED-40BE-8EE5-FB9A05293245}" presName="horz1" presStyleCnt="0"/>
      <dgm:spPr/>
    </dgm:pt>
    <dgm:pt modelId="{954F8C1F-1D34-4D17-8C65-67C629A09FF7}" type="pres">
      <dgm:prSet presAssocID="{9AB31430-3CED-40BE-8EE5-FB9A05293245}" presName="tx1" presStyleLbl="revTx" presStyleIdx="2" presStyleCnt="5"/>
      <dgm:spPr/>
    </dgm:pt>
    <dgm:pt modelId="{E7F8E536-EFE0-4600-AF5C-A0E6AEC991C6}" type="pres">
      <dgm:prSet presAssocID="{9AB31430-3CED-40BE-8EE5-FB9A05293245}" presName="vert1" presStyleCnt="0"/>
      <dgm:spPr/>
    </dgm:pt>
    <dgm:pt modelId="{DF667C53-5714-4C6D-9053-FB19D66B253C}" type="pres">
      <dgm:prSet presAssocID="{6C3BA776-43FC-4919-ACBB-8190CF3E1ED7}" presName="thickLine" presStyleLbl="alignNode1" presStyleIdx="3" presStyleCnt="5"/>
      <dgm:spPr/>
    </dgm:pt>
    <dgm:pt modelId="{B43DAEE4-C251-40BF-A454-F4691AAA91DE}" type="pres">
      <dgm:prSet presAssocID="{6C3BA776-43FC-4919-ACBB-8190CF3E1ED7}" presName="horz1" presStyleCnt="0"/>
      <dgm:spPr/>
    </dgm:pt>
    <dgm:pt modelId="{DF625AB5-59F8-4F41-86EE-10230886E980}" type="pres">
      <dgm:prSet presAssocID="{6C3BA776-43FC-4919-ACBB-8190CF3E1ED7}" presName="tx1" presStyleLbl="revTx" presStyleIdx="3" presStyleCnt="5"/>
      <dgm:spPr/>
    </dgm:pt>
    <dgm:pt modelId="{D9315DE5-6133-4B8A-A1E6-581AB55E03C7}" type="pres">
      <dgm:prSet presAssocID="{6C3BA776-43FC-4919-ACBB-8190CF3E1ED7}" presName="vert1" presStyleCnt="0"/>
      <dgm:spPr/>
    </dgm:pt>
    <dgm:pt modelId="{8AE62CA0-644F-45F7-95A0-A3EE6E5C4D7B}" type="pres">
      <dgm:prSet presAssocID="{1988610E-E4DC-422D-9485-D987BC50F5AE}" presName="thickLine" presStyleLbl="alignNode1" presStyleIdx="4" presStyleCnt="5"/>
      <dgm:spPr/>
    </dgm:pt>
    <dgm:pt modelId="{F5810F8B-AA97-48DE-AA04-47740606BA35}" type="pres">
      <dgm:prSet presAssocID="{1988610E-E4DC-422D-9485-D987BC50F5AE}" presName="horz1" presStyleCnt="0"/>
      <dgm:spPr/>
    </dgm:pt>
    <dgm:pt modelId="{7B6CE60D-1E8B-4090-A18A-90852D5BC3D5}" type="pres">
      <dgm:prSet presAssocID="{1988610E-E4DC-422D-9485-D987BC50F5AE}" presName="tx1" presStyleLbl="revTx" presStyleIdx="4" presStyleCnt="5"/>
      <dgm:spPr/>
    </dgm:pt>
    <dgm:pt modelId="{CE13ACB6-C80B-4CDB-83AD-016E47090E66}" type="pres">
      <dgm:prSet presAssocID="{1988610E-E4DC-422D-9485-D987BC50F5AE}" presName="vert1" presStyleCnt="0"/>
      <dgm:spPr/>
    </dgm:pt>
  </dgm:ptLst>
  <dgm:cxnLst>
    <dgm:cxn modelId="{9EA5EB06-5D8D-47AC-B03D-12216A6122F5}" srcId="{AFE3F8E7-FF4B-44A7-9BAE-F72E289BFCF6}" destId="{8EBA008A-584F-42FE-AC13-65744A41ABC4}" srcOrd="0" destOrd="0" parTransId="{7B566FEE-2FD2-45D8-AB25-F9E0AE29727F}" sibTransId="{27A69334-3D10-4778-96CF-2B92E3FDEA0C}"/>
    <dgm:cxn modelId="{A336A711-14F9-4CD2-AEC2-492571CC513B}" srcId="{AFE3F8E7-FF4B-44A7-9BAE-F72E289BFCF6}" destId="{F997D2D7-D382-4F5C-8235-16DCCBD21317}" srcOrd="1" destOrd="0" parTransId="{C8C08532-5D61-47FA-B1A0-9D5098C381A1}" sibTransId="{61A47EF6-0002-47CB-A85F-AC6D55A3FF0F}"/>
    <dgm:cxn modelId="{CE9F252A-6BF8-43D5-9107-5355552DA074}" srcId="{AFE3F8E7-FF4B-44A7-9BAE-F72E289BFCF6}" destId="{1988610E-E4DC-422D-9485-D987BC50F5AE}" srcOrd="4" destOrd="0" parTransId="{AF355C8D-9363-44E3-9F44-02A5112AC0DF}" sibTransId="{3090BC1B-FB98-4537-9EBC-1D56817E147C}"/>
    <dgm:cxn modelId="{AB2A6961-DABF-4CD7-A709-9BC928ECD191}" type="presOf" srcId="{F997D2D7-D382-4F5C-8235-16DCCBD21317}" destId="{DCE8A98C-0661-413A-8DFC-A26F73183AFE}" srcOrd="0" destOrd="0" presId="urn:microsoft.com/office/officeart/2008/layout/LinedList"/>
    <dgm:cxn modelId="{3928CD47-D8E7-447E-A66F-A268AFDE5A0F}" type="presOf" srcId="{AFE3F8E7-FF4B-44A7-9BAE-F72E289BFCF6}" destId="{61844B4B-6EB7-4098-96C2-B506D56905A3}" srcOrd="0" destOrd="0" presId="urn:microsoft.com/office/officeart/2008/layout/LinedList"/>
    <dgm:cxn modelId="{26876372-50CF-449D-94F6-000F68F69955}" srcId="{AFE3F8E7-FF4B-44A7-9BAE-F72E289BFCF6}" destId="{9AB31430-3CED-40BE-8EE5-FB9A05293245}" srcOrd="2" destOrd="0" parTransId="{0983888C-4157-43B4-88B3-7AB39962300F}" sibTransId="{1AEC9DEE-0A0E-46FF-84BE-9C6785A3C403}"/>
    <dgm:cxn modelId="{B4337B9A-E831-41C2-894A-C7CDF7548199}" type="presOf" srcId="{6C3BA776-43FC-4919-ACBB-8190CF3E1ED7}" destId="{DF625AB5-59F8-4F41-86EE-10230886E980}" srcOrd="0" destOrd="0" presId="urn:microsoft.com/office/officeart/2008/layout/LinedList"/>
    <dgm:cxn modelId="{A76EF7A7-6AE9-4D19-9CBF-2C6369B416A0}" type="presOf" srcId="{1988610E-E4DC-422D-9485-D987BC50F5AE}" destId="{7B6CE60D-1E8B-4090-A18A-90852D5BC3D5}" srcOrd="0" destOrd="0" presId="urn:microsoft.com/office/officeart/2008/layout/LinedList"/>
    <dgm:cxn modelId="{21C3B6A8-E6D9-4A8D-8AB4-52F1EC042B27}" type="presOf" srcId="{9AB31430-3CED-40BE-8EE5-FB9A05293245}" destId="{954F8C1F-1D34-4D17-8C65-67C629A09FF7}" srcOrd="0" destOrd="0" presId="urn:microsoft.com/office/officeart/2008/layout/LinedList"/>
    <dgm:cxn modelId="{BF1CE6E8-FB31-4EF9-92D1-6F6E29463DB2}" srcId="{AFE3F8E7-FF4B-44A7-9BAE-F72E289BFCF6}" destId="{6C3BA776-43FC-4919-ACBB-8190CF3E1ED7}" srcOrd="3" destOrd="0" parTransId="{4C578337-5C18-4DE6-8485-C2E297B1008F}" sibTransId="{DAEAC738-F3AB-4F64-975A-6B350B58496A}"/>
    <dgm:cxn modelId="{8DABC7EA-B3A4-4F3C-996B-1E42EC0850CB}" type="presOf" srcId="{8EBA008A-584F-42FE-AC13-65744A41ABC4}" destId="{FD67FD7E-C550-4832-B615-2760F2CB3980}" srcOrd="0" destOrd="0" presId="urn:microsoft.com/office/officeart/2008/layout/LinedList"/>
    <dgm:cxn modelId="{B5724691-94B8-4673-A49D-0E03B17F2CCA}" type="presParOf" srcId="{61844B4B-6EB7-4098-96C2-B506D56905A3}" destId="{543722DC-7FA5-44F1-BF4D-75B06F6B8294}" srcOrd="0" destOrd="0" presId="urn:microsoft.com/office/officeart/2008/layout/LinedList"/>
    <dgm:cxn modelId="{7692062F-B3AD-42CF-BBE8-D8730B7B4BB6}" type="presParOf" srcId="{61844B4B-6EB7-4098-96C2-B506D56905A3}" destId="{A06C24FB-4F82-4060-83E6-895A1165D05F}" srcOrd="1" destOrd="0" presId="urn:microsoft.com/office/officeart/2008/layout/LinedList"/>
    <dgm:cxn modelId="{AE34D05C-024D-4D0F-A413-71415A0D0812}" type="presParOf" srcId="{A06C24FB-4F82-4060-83E6-895A1165D05F}" destId="{FD67FD7E-C550-4832-B615-2760F2CB3980}" srcOrd="0" destOrd="0" presId="urn:microsoft.com/office/officeart/2008/layout/LinedList"/>
    <dgm:cxn modelId="{A72E6AF9-AD6B-499D-BC9A-3E38E5FF5ADD}" type="presParOf" srcId="{A06C24FB-4F82-4060-83E6-895A1165D05F}" destId="{22C8FD14-A5EB-4FB6-9E66-071202B3BDF9}" srcOrd="1" destOrd="0" presId="urn:microsoft.com/office/officeart/2008/layout/LinedList"/>
    <dgm:cxn modelId="{B57461DC-E635-4EBE-B307-B25CA02EE943}" type="presParOf" srcId="{61844B4B-6EB7-4098-96C2-B506D56905A3}" destId="{738F562C-CC1D-4A00-96F1-E4C98F01A832}" srcOrd="2" destOrd="0" presId="urn:microsoft.com/office/officeart/2008/layout/LinedList"/>
    <dgm:cxn modelId="{7F54395C-3D1B-4DF8-9C0F-01688FF96966}" type="presParOf" srcId="{61844B4B-6EB7-4098-96C2-B506D56905A3}" destId="{D33B43E4-EF33-45CC-848B-6E3595DBFF59}" srcOrd="3" destOrd="0" presId="urn:microsoft.com/office/officeart/2008/layout/LinedList"/>
    <dgm:cxn modelId="{F2C0D6CB-9ACA-4309-B56B-1BECE798C58C}" type="presParOf" srcId="{D33B43E4-EF33-45CC-848B-6E3595DBFF59}" destId="{DCE8A98C-0661-413A-8DFC-A26F73183AFE}" srcOrd="0" destOrd="0" presId="urn:microsoft.com/office/officeart/2008/layout/LinedList"/>
    <dgm:cxn modelId="{58504508-0189-41D3-BEF2-BE6C8975B689}" type="presParOf" srcId="{D33B43E4-EF33-45CC-848B-6E3595DBFF59}" destId="{BEC7DABE-DD1A-4A0E-942E-3355BF4C72B9}" srcOrd="1" destOrd="0" presId="urn:microsoft.com/office/officeart/2008/layout/LinedList"/>
    <dgm:cxn modelId="{BB01958D-6A97-4D62-A203-E0D96C9769ED}" type="presParOf" srcId="{61844B4B-6EB7-4098-96C2-B506D56905A3}" destId="{B977C622-FBD5-4E3D-8C68-49FFE21BBD6E}" srcOrd="4" destOrd="0" presId="urn:microsoft.com/office/officeart/2008/layout/LinedList"/>
    <dgm:cxn modelId="{CC5E8225-BFA7-4CE0-8613-2472FBA7DA43}" type="presParOf" srcId="{61844B4B-6EB7-4098-96C2-B506D56905A3}" destId="{88791E58-A3CA-41FB-B8DF-FCF917D16E16}" srcOrd="5" destOrd="0" presId="urn:microsoft.com/office/officeart/2008/layout/LinedList"/>
    <dgm:cxn modelId="{B3357A7B-4540-47D6-B7D6-924B2AE0109E}" type="presParOf" srcId="{88791E58-A3CA-41FB-B8DF-FCF917D16E16}" destId="{954F8C1F-1D34-4D17-8C65-67C629A09FF7}" srcOrd="0" destOrd="0" presId="urn:microsoft.com/office/officeart/2008/layout/LinedList"/>
    <dgm:cxn modelId="{CA472710-FF62-46A2-9EFF-34109C4772D0}" type="presParOf" srcId="{88791E58-A3CA-41FB-B8DF-FCF917D16E16}" destId="{E7F8E536-EFE0-4600-AF5C-A0E6AEC991C6}" srcOrd="1" destOrd="0" presId="urn:microsoft.com/office/officeart/2008/layout/LinedList"/>
    <dgm:cxn modelId="{2FA825A7-456E-4C7D-AFE5-EA422C0FE5B3}" type="presParOf" srcId="{61844B4B-6EB7-4098-96C2-B506D56905A3}" destId="{DF667C53-5714-4C6D-9053-FB19D66B253C}" srcOrd="6" destOrd="0" presId="urn:microsoft.com/office/officeart/2008/layout/LinedList"/>
    <dgm:cxn modelId="{56526CEA-5235-434F-A59F-E022550E095D}" type="presParOf" srcId="{61844B4B-6EB7-4098-96C2-B506D56905A3}" destId="{B43DAEE4-C251-40BF-A454-F4691AAA91DE}" srcOrd="7" destOrd="0" presId="urn:microsoft.com/office/officeart/2008/layout/LinedList"/>
    <dgm:cxn modelId="{2D46389A-59A1-4A37-9890-8B8DB7F57FC9}" type="presParOf" srcId="{B43DAEE4-C251-40BF-A454-F4691AAA91DE}" destId="{DF625AB5-59F8-4F41-86EE-10230886E980}" srcOrd="0" destOrd="0" presId="urn:microsoft.com/office/officeart/2008/layout/LinedList"/>
    <dgm:cxn modelId="{0D52C449-466A-4934-8A19-98D3B071A45D}" type="presParOf" srcId="{B43DAEE4-C251-40BF-A454-F4691AAA91DE}" destId="{D9315DE5-6133-4B8A-A1E6-581AB55E03C7}" srcOrd="1" destOrd="0" presId="urn:microsoft.com/office/officeart/2008/layout/LinedList"/>
    <dgm:cxn modelId="{0E9C5978-C120-4519-BFF5-9FFFF89828F3}" type="presParOf" srcId="{61844B4B-6EB7-4098-96C2-B506D56905A3}" destId="{8AE62CA0-644F-45F7-95A0-A3EE6E5C4D7B}" srcOrd="8" destOrd="0" presId="urn:microsoft.com/office/officeart/2008/layout/LinedList"/>
    <dgm:cxn modelId="{0CA4B38E-2572-4473-9F30-5338921A20A0}" type="presParOf" srcId="{61844B4B-6EB7-4098-96C2-B506D56905A3}" destId="{F5810F8B-AA97-48DE-AA04-47740606BA35}" srcOrd="9" destOrd="0" presId="urn:microsoft.com/office/officeart/2008/layout/LinedList"/>
    <dgm:cxn modelId="{A533CECC-1E84-44D3-ACD2-A2D1557C0FF7}" type="presParOf" srcId="{F5810F8B-AA97-48DE-AA04-47740606BA35}" destId="{7B6CE60D-1E8B-4090-A18A-90852D5BC3D5}" srcOrd="0" destOrd="0" presId="urn:microsoft.com/office/officeart/2008/layout/LinedList"/>
    <dgm:cxn modelId="{DE29E298-5749-4542-AB1C-367B2571BDAF}" type="presParOf" srcId="{F5810F8B-AA97-48DE-AA04-47740606BA35}" destId="{CE13ACB6-C80B-4CDB-83AD-016E47090E6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EBBE57-2452-47EA-9083-06862A2E9854}"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3DB90FEB-99F2-433C-BFF1-416A054F04DD}">
      <dgm:prSet custT="1"/>
      <dgm:spPr/>
      <dgm:t>
        <a:bodyPr/>
        <a:lstStyle/>
        <a:p>
          <a:r>
            <a:rPr lang="en-US" sz="2000" dirty="0"/>
            <a:t>Federal program administered by the states, with the federal government paying between 50% and 76% of total costs</a:t>
          </a:r>
        </a:p>
      </dgm:t>
    </dgm:pt>
    <dgm:pt modelId="{31A7C4E0-E39F-4A2A-85EE-EC68F33CECDA}" type="parTrans" cxnId="{73F0E4F0-21B7-47E4-AB7D-FDC32E15A76F}">
      <dgm:prSet/>
      <dgm:spPr/>
      <dgm:t>
        <a:bodyPr/>
        <a:lstStyle/>
        <a:p>
          <a:endParaRPr lang="en-US"/>
        </a:p>
      </dgm:t>
    </dgm:pt>
    <dgm:pt modelId="{75185259-4859-4C44-8168-C05087495AA8}" type="sibTrans" cxnId="{73F0E4F0-21B7-47E4-AB7D-FDC32E15A76F}">
      <dgm:prSet/>
      <dgm:spPr/>
      <dgm:t>
        <a:bodyPr/>
        <a:lstStyle/>
        <a:p>
          <a:endParaRPr lang="en-US"/>
        </a:p>
      </dgm:t>
    </dgm:pt>
    <dgm:pt modelId="{E4271C74-A1AA-4F15-B514-C2A4C611301F}">
      <dgm:prSet custT="1"/>
      <dgm:spPr/>
      <dgm:t>
        <a:bodyPr/>
        <a:lstStyle/>
        <a:p>
          <a:r>
            <a:rPr lang="en-US" sz="2000" dirty="0"/>
            <a:t>Required coverage includes hospital, physician, laboratory, radiology, prenatal, preventive, nursing home, and home health services. Pharmacy is optional but covered in all states.</a:t>
          </a:r>
        </a:p>
      </dgm:t>
    </dgm:pt>
    <dgm:pt modelId="{0EE7ADEF-7228-40EB-95EA-A3AE84B84557}" type="parTrans" cxnId="{46395ED4-90F6-46FC-AE43-E7323D641A01}">
      <dgm:prSet/>
      <dgm:spPr/>
      <dgm:t>
        <a:bodyPr/>
        <a:lstStyle/>
        <a:p>
          <a:endParaRPr lang="en-US"/>
        </a:p>
      </dgm:t>
    </dgm:pt>
    <dgm:pt modelId="{5FC0FAB4-530D-4EA6-A158-04CB9972AD65}" type="sibTrans" cxnId="{46395ED4-90F6-46FC-AE43-E7323D641A01}">
      <dgm:prSet/>
      <dgm:spPr/>
      <dgm:t>
        <a:bodyPr/>
        <a:lstStyle/>
        <a:p>
          <a:endParaRPr lang="en-US"/>
        </a:p>
      </dgm:t>
    </dgm:pt>
    <dgm:pt modelId="{FC777AF2-FCB8-4BC9-A7F4-3433FA96BC14}">
      <dgm:prSet custT="1"/>
      <dgm:spPr/>
      <dgm:t>
        <a:bodyPr/>
        <a:lstStyle/>
        <a:p>
          <a:r>
            <a:rPr lang="en-US" sz="2000" dirty="0"/>
            <a:t>No requirement for prior tax payment and evolving work requirements in some states</a:t>
          </a:r>
        </a:p>
      </dgm:t>
    </dgm:pt>
    <dgm:pt modelId="{057C7C3C-DE75-4A43-BF11-DE15FF2F85F6}" type="parTrans" cxnId="{DBA60BCE-4788-4FC1-97F7-3BFF8DC4B281}">
      <dgm:prSet/>
      <dgm:spPr/>
      <dgm:t>
        <a:bodyPr/>
        <a:lstStyle/>
        <a:p>
          <a:endParaRPr lang="en-US"/>
        </a:p>
      </dgm:t>
    </dgm:pt>
    <dgm:pt modelId="{84204B02-B90A-48FE-BABE-17672BD01308}" type="sibTrans" cxnId="{DBA60BCE-4788-4FC1-97F7-3BFF8DC4B281}">
      <dgm:prSet/>
      <dgm:spPr/>
      <dgm:t>
        <a:bodyPr/>
        <a:lstStyle/>
        <a:p>
          <a:endParaRPr lang="en-US"/>
        </a:p>
      </dgm:t>
    </dgm:pt>
    <dgm:pt modelId="{2FD407F7-D8CB-488A-93A0-497A6712BC09}">
      <dgm:prSet custT="1"/>
      <dgm:spPr/>
      <dgm:t>
        <a:bodyPr/>
        <a:lstStyle/>
        <a:p>
          <a:r>
            <a:rPr lang="en-US" sz="2000" dirty="0"/>
            <a:t>Covered groups include nonelderly, low-income persons and those with disabilities</a:t>
          </a:r>
        </a:p>
      </dgm:t>
    </dgm:pt>
    <dgm:pt modelId="{B54DE7DA-3BDB-458C-829A-881232DB3FE0}" type="parTrans" cxnId="{871685D8-9335-40A7-9AD8-08E6B0F05756}">
      <dgm:prSet/>
      <dgm:spPr/>
      <dgm:t>
        <a:bodyPr/>
        <a:lstStyle/>
        <a:p>
          <a:endParaRPr lang="en-US"/>
        </a:p>
      </dgm:t>
    </dgm:pt>
    <dgm:pt modelId="{B79FA793-4CCA-4638-9A78-77C78D9A2145}" type="sibTrans" cxnId="{871685D8-9335-40A7-9AD8-08E6B0F05756}">
      <dgm:prSet/>
      <dgm:spPr/>
      <dgm:t>
        <a:bodyPr/>
        <a:lstStyle/>
        <a:p>
          <a:endParaRPr lang="en-US"/>
        </a:p>
      </dgm:t>
    </dgm:pt>
    <dgm:pt modelId="{6E8375C1-5685-4ABF-AE78-752B46D88D42}" type="pres">
      <dgm:prSet presAssocID="{9EEBBE57-2452-47EA-9083-06862A2E9854}" presName="linear" presStyleCnt="0">
        <dgm:presLayoutVars>
          <dgm:animLvl val="lvl"/>
          <dgm:resizeHandles val="exact"/>
        </dgm:presLayoutVars>
      </dgm:prSet>
      <dgm:spPr/>
    </dgm:pt>
    <dgm:pt modelId="{6FABE8CE-E16F-4247-9C0B-1323432DE90A}" type="pres">
      <dgm:prSet presAssocID="{3DB90FEB-99F2-433C-BFF1-416A054F04DD}" presName="parentText" presStyleLbl="node1" presStyleIdx="0" presStyleCnt="4">
        <dgm:presLayoutVars>
          <dgm:chMax val="0"/>
          <dgm:bulletEnabled val="1"/>
        </dgm:presLayoutVars>
      </dgm:prSet>
      <dgm:spPr/>
    </dgm:pt>
    <dgm:pt modelId="{A0C10E43-FB71-41AE-8F37-326BDB861AF3}" type="pres">
      <dgm:prSet presAssocID="{75185259-4859-4C44-8168-C05087495AA8}" presName="spacer" presStyleCnt="0"/>
      <dgm:spPr/>
    </dgm:pt>
    <dgm:pt modelId="{918B6030-7B11-4880-B6D2-4835D0F03E48}" type="pres">
      <dgm:prSet presAssocID="{2FD407F7-D8CB-488A-93A0-497A6712BC09}" presName="parentText" presStyleLbl="node1" presStyleIdx="1" presStyleCnt="4">
        <dgm:presLayoutVars>
          <dgm:chMax val="0"/>
          <dgm:bulletEnabled val="1"/>
        </dgm:presLayoutVars>
      </dgm:prSet>
      <dgm:spPr/>
    </dgm:pt>
    <dgm:pt modelId="{5F256E8B-84B8-476F-B923-FD63F10E3B94}" type="pres">
      <dgm:prSet presAssocID="{B79FA793-4CCA-4638-9A78-77C78D9A2145}" presName="spacer" presStyleCnt="0"/>
      <dgm:spPr/>
    </dgm:pt>
    <dgm:pt modelId="{8B50E251-E3A7-4892-9A5D-4F7D646CD911}" type="pres">
      <dgm:prSet presAssocID="{E4271C74-A1AA-4F15-B514-C2A4C611301F}" presName="parentText" presStyleLbl="node1" presStyleIdx="2" presStyleCnt="4">
        <dgm:presLayoutVars>
          <dgm:chMax val="0"/>
          <dgm:bulletEnabled val="1"/>
        </dgm:presLayoutVars>
      </dgm:prSet>
      <dgm:spPr/>
    </dgm:pt>
    <dgm:pt modelId="{8BA3473E-FB08-4A88-BC9D-043D195D2B0E}" type="pres">
      <dgm:prSet presAssocID="{5FC0FAB4-530D-4EA6-A158-04CB9972AD65}" presName="spacer" presStyleCnt="0"/>
      <dgm:spPr/>
    </dgm:pt>
    <dgm:pt modelId="{D0B1FEE9-84D9-48CE-8397-89A5B551C724}" type="pres">
      <dgm:prSet presAssocID="{FC777AF2-FCB8-4BC9-A7F4-3433FA96BC14}" presName="parentText" presStyleLbl="node1" presStyleIdx="3" presStyleCnt="4">
        <dgm:presLayoutVars>
          <dgm:chMax val="0"/>
          <dgm:bulletEnabled val="1"/>
        </dgm:presLayoutVars>
      </dgm:prSet>
      <dgm:spPr/>
    </dgm:pt>
  </dgm:ptLst>
  <dgm:cxnLst>
    <dgm:cxn modelId="{81271960-03E9-4078-8A70-BF0D7E93F3A5}" type="presOf" srcId="{E4271C74-A1AA-4F15-B514-C2A4C611301F}" destId="{8B50E251-E3A7-4892-9A5D-4F7D646CD911}" srcOrd="0" destOrd="0" presId="urn:microsoft.com/office/officeart/2005/8/layout/vList2"/>
    <dgm:cxn modelId="{2118206F-FEAB-454D-B587-6C2C96D803C6}" type="presOf" srcId="{3DB90FEB-99F2-433C-BFF1-416A054F04DD}" destId="{6FABE8CE-E16F-4247-9C0B-1323432DE90A}" srcOrd="0" destOrd="0" presId="urn:microsoft.com/office/officeart/2005/8/layout/vList2"/>
    <dgm:cxn modelId="{F3506E8B-0A3E-4F8C-BFE6-883DF5A73327}" type="presOf" srcId="{2FD407F7-D8CB-488A-93A0-497A6712BC09}" destId="{918B6030-7B11-4880-B6D2-4835D0F03E48}" srcOrd="0" destOrd="0" presId="urn:microsoft.com/office/officeart/2005/8/layout/vList2"/>
    <dgm:cxn modelId="{DAEB0FA2-069D-45EF-AA9E-8578C2554E98}" type="presOf" srcId="{FC777AF2-FCB8-4BC9-A7F4-3433FA96BC14}" destId="{D0B1FEE9-84D9-48CE-8397-89A5B551C724}" srcOrd="0" destOrd="0" presId="urn:microsoft.com/office/officeart/2005/8/layout/vList2"/>
    <dgm:cxn modelId="{C99BF3C0-028F-4D0E-8AA6-6060E055FF8A}" type="presOf" srcId="{9EEBBE57-2452-47EA-9083-06862A2E9854}" destId="{6E8375C1-5685-4ABF-AE78-752B46D88D42}" srcOrd="0" destOrd="0" presId="urn:microsoft.com/office/officeart/2005/8/layout/vList2"/>
    <dgm:cxn modelId="{DBA60BCE-4788-4FC1-97F7-3BFF8DC4B281}" srcId="{9EEBBE57-2452-47EA-9083-06862A2E9854}" destId="{FC777AF2-FCB8-4BC9-A7F4-3433FA96BC14}" srcOrd="3" destOrd="0" parTransId="{057C7C3C-DE75-4A43-BF11-DE15FF2F85F6}" sibTransId="{84204B02-B90A-48FE-BABE-17672BD01308}"/>
    <dgm:cxn modelId="{46395ED4-90F6-46FC-AE43-E7323D641A01}" srcId="{9EEBBE57-2452-47EA-9083-06862A2E9854}" destId="{E4271C74-A1AA-4F15-B514-C2A4C611301F}" srcOrd="2" destOrd="0" parTransId="{0EE7ADEF-7228-40EB-95EA-A3AE84B84557}" sibTransId="{5FC0FAB4-530D-4EA6-A158-04CB9972AD65}"/>
    <dgm:cxn modelId="{871685D8-9335-40A7-9AD8-08E6B0F05756}" srcId="{9EEBBE57-2452-47EA-9083-06862A2E9854}" destId="{2FD407F7-D8CB-488A-93A0-497A6712BC09}" srcOrd="1" destOrd="0" parTransId="{B54DE7DA-3BDB-458C-829A-881232DB3FE0}" sibTransId="{B79FA793-4CCA-4638-9A78-77C78D9A2145}"/>
    <dgm:cxn modelId="{73F0E4F0-21B7-47E4-AB7D-FDC32E15A76F}" srcId="{9EEBBE57-2452-47EA-9083-06862A2E9854}" destId="{3DB90FEB-99F2-433C-BFF1-416A054F04DD}" srcOrd="0" destOrd="0" parTransId="{31A7C4E0-E39F-4A2A-85EE-EC68F33CECDA}" sibTransId="{75185259-4859-4C44-8168-C05087495AA8}"/>
    <dgm:cxn modelId="{07255F14-EE59-43AA-B191-36243E961CC4}" type="presParOf" srcId="{6E8375C1-5685-4ABF-AE78-752B46D88D42}" destId="{6FABE8CE-E16F-4247-9C0B-1323432DE90A}" srcOrd="0" destOrd="0" presId="urn:microsoft.com/office/officeart/2005/8/layout/vList2"/>
    <dgm:cxn modelId="{84CF57DB-1842-432E-AF20-EE6DC21644D6}" type="presParOf" srcId="{6E8375C1-5685-4ABF-AE78-752B46D88D42}" destId="{A0C10E43-FB71-41AE-8F37-326BDB861AF3}" srcOrd="1" destOrd="0" presId="urn:microsoft.com/office/officeart/2005/8/layout/vList2"/>
    <dgm:cxn modelId="{861D8A0E-7951-4A17-8AF5-45CE86D2139A}" type="presParOf" srcId="{6E8375C1-5685-4ABF-AE78-752B46D88D42}" destId="{918B6030-7B11-4880-B6D2-4835D0F03E48}" srcOrd="2" destOrd="0" presId="urn:microsoft.com/office/officeart/2005/8/layout/vList2"/>
    <dgm:cxn modelId="{30D64C66-E238-47F6-AFF7-E4D407C9093E}" type="presParOf" srcId="{6E8375C1-5685-4ABF-AE78-752B46D88D42}" destId="{5F256E8B-84B8-476F-B923-FD63F10E3B94}" srcOrd="3" destOrd="0" presId="urn:microsoft.com/office/officeart/2005/8/layout/vList2"/>
    <dgm:cxn modelId="{24347C1F-3105-4D4B-BBFB-D43706E4B4DC}" type="presParOf" srcId="{6E8375C1-5685-4ABF-AE78-752B46D88D42}" destId="{8B50E251-E3A7-4892-9A5D-4F7D646CD911}" srcOrd="4" destOrd="0" presId="urn:microsoft.com/office/officeart/2005/8/layout/vList2"/>
    <dgm:cxn modelId="{FC6F98BC-6797-48D3-BCF6-E179C88FF1F6}" type="presParOf" srcId="{6E8375C1-5685-4ABF-AE78-752B46D88D42}" destId="{8BA3473E-FB08-4A88-BC9D-043D195D2B0E}" srcOrd="5" destOrd="0" presId="urn:microsoft.com/office/officeart/2005/8/layout/vList2"/>
    <dgm:cxn modelId="{95D412C9-AB71-44CE-984B-F855CEA2ACE7}" type="presParOf" srcId="{6E8375C1-5685-4ABF-AE78-752B46D88D42}" destId="{D0B1FEE9-84D9-48CE-8397-89A5B551C72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B32CE8-AF03-47BA-ACB4-24225EF83072}" type="doc">
      <dgm:prSet loTypeId="urn:microsoft.com/office/officeart/2008/layout/PictureStrips" loCatId="picture" qsTypeId="urn:microsoft.com/office/officeart/2005/8/quickstyle/simple1" qsCatId="simple" csTypeId="urn:microsoft.com/office/officeart/2005/8/colors/accent4_1" csCatId="accent4" phldr="1"/>
      <dgm:spPr/>
    </dgm:pt>
    <dgm:pt modelId="{F6493402-19ED-4C53-B027-23166DFBB886}">
      <dgm:prSet phldrT="[Text]"/>
      <dgm:spPr/>
      <dgm:t>
        <a:bodyPr/>
        <a:lstStyle/>
        <a:p>
          <a:r>
            <a:rPr lang="en-US" baseline="0" dirty="0"/>
            <a:t>Those who live in states that did not expand Medicaid and do not qualify</a:t>
          </a:r>
          <a:endParaRPr lang="en-US" dirty="0"/>
        </a:p>
      </dgm:t>
    </dgm:pt>
    <dgm:pt modelId="{035CB84E-ABAF-49FF-8342-B8BDE096C135}" type="parTrans" cxnId="{B36F0371-169B-487E-A440-8D4D0B9B7A51}">
      <dgm:prSet/>
      <dgm:spPr/>
      <dgm:t>
        <a:bodyPr/>
        <a:lstStyle/>
        <a:p>
          <a:endParaRPr lang="en-US"/>
        </a:p>
      </dgm:t>
    </dgm:pt>
    <dgm:pt modelId="{24C8C178-4FC5-414F-A791-CD3C8CBE89EA}" type="sibTrans" cxnId="{B36F0371-169B-487E-A440-8D4D0B9B7A51}">
      <dgm:prSet/>
      <dgm:spPr/>
      <dgm:t>
        <a:bodyPr/>
        <a:lstStyle/>
        <a:p>
          <a:endParaRPr lang="en-US"/>
        </a:p>
      </dgm:t>
    </dgm:pt>
    <dgm:pt modelId="{A1C77157-8128-48F5-A2A1-86964BE680E0}">
      <dgm:prSet phldrT="[Text]"/>
      <dgm:spPr/>
      <dgm:t>
        <a:bodyPr/>
        <a:lstStyle/>
        <a:p>
          <a:r>
            <a:rPr lang="en-US" baseline="0" dirty="0"/>
            <a:t>Those without other coverage who still feel that insurance is too expensive</a:t>
          </a:r>
          <a:endParaRPr lang="en-US" dirty="0"/>
        </a:p>
      </dgm:t>
    </dgm:pt>
    <dgm:pt modelId="{3C43EEF9-30FC-46A2-B0B8-E000E8CD8C38}" type="parTrans" cxnId="{7A91B1EF-C020-488E-9299-443714C5C88F}">
      <dgm:prSet/>
      <dgm:spPr/>
      <dgm:t>
        <a:bodyPr/>
        <a:lstStyle/>
        <a:p>
          <a:endParaRPr lang="en-US"/>
        </a:p>
      </dgm:t>
    </dgm:pt>
    <dgm:pt modelId="{EC2E90E3-E83E-42E1-B04C-3C476C5E0928}" type="sibTrans" cxnId="{7A91B1EF-C020-488E-9299-443714C5C88F}">
      <dgm:prSet/>
      <dgm:spPr/>
      <dgm:t>
        <a:bodyPr/>
        <a:lstStyle/>
        <a:p>
          <a:endParaRPr lang="en-US"/>
        </a:p>
      </dgm:t>
    </dgm:pt>
    <dgm:pt modelId="{CD2546F7-E766-49C0-8E54-272A61C12AF3}">
      <dgm:prSet phldrT="[Text]"/>
      <dgm:spPr/>
      <dgm:t>
        <a:bodyPr/>
        <a:lstStyle/>
        <a:p>
          <a:r>
            <a:rPr lang="en-US" dirty="0"/>
            <a:t>Undocumented persons</a:t>
          </a:r>
        </a:p>
      </dgm:t>
    </dgm:pt>
    <dgm:pt modelId="{E0081D39-EBB1-428F-8C9B-5D73615AF646}" type="parTrans" cxnId="{75B65761-E438-4576-AE02-C1F219461A4E}">
      <dgm:prSet/>
      <dgm:spPr/>
      <dgm:t>
        <a:bodyPr/>
        <a:lstStyle/>
        <a:p>
          <a:endParaRPr lang="en-US"/>
        </a:p>
      </dgm:t>
    </dgm:pt>
    <dgm:pt modelId="{88E0DD93-E7CA-40AE-8404-8DB1A405F28A}" type="sibTrans" cxnId="{75B65761-E438-4576-AE02-C1F219461A4E}">
      <dgm:prSet/>
      <dgm:spPr/>
      <dgm:t>
        <a:bodyPr/>
        <a:lstStyle/>
        <a:p>
          <a:endParaRPr lang="en-US"/>
        </a:p>
      </dgm:t>
    </dgm:pt>
    <dgm:pt modelId="{2C41CC84-0BFF-436D-A244-B8B53D58A366}">
      <dgm:prSet phldrT="[Text]"/>
      <dgm:spPr/>
      <dgm:t>
        <a:bodyPr/>
        <a:lstStyle/>
        <a:p>
          <a:r>
            <a:rPr lang="en-US" baseline="0" dirty="0"/>
            <a:t>Those who are eligible for Medicaid but have not enrolled</a:t>
          </a:r>
          <a:endParaRPr lang="en-US" dirty="0"/>
        </a:p>
      </dgm:t>
    </dgm:pt>
    <dgm:pt modelId="{9A2394C5-1167-4F84-9B4F-9AFEF1AE4531}" type="sibTrans" cxnId="{B2A9E199-B424-41DF-81F5-363C739C2AAB}">
      <dgm:prSet/>
      <dgm:spPr/>
      <dgm:t>
        <a:bodyPr/>
        <a:lstStyle/>
        <a:p>
          <a:endParaRPr lang="en-US"/>
        </a:p>
      </dgm:t>
    </dgm:pt>
    <dgm:pt modelId="{F6FFE60A-C308-4B40-A83E-AB89681789EC}" type="parTrans" cxnId="{B2A9E199-B424-41DF-81F5-363C739C2AAB}">
      <dgm:prSet/>
      <dgm:spPr/>
      <dgm:t>
        <a:bodyPr/>
        <a:lstStyle/>
        <a:p>
          <a:endParaRPr lang="en-US"/>
        </a:p>
      </dgm:t>
    </dgm:pt>
    <dgm:pt modelId="{B5FEBDCC-6A1C-48CE-988C-B2B07D5C14A8}" type="pres">
      <dgm:prSet presAssocID="{15B32CE8-AF03-47BA-ACB4-24225EF83072}" presName="Name0" presStyleCnt="0">
        <dgm:presLayoutVars>
          <dgm:dir/>
          <dgm:resizeHandles val="exact"/>
        </dgm:presLayoutVars>
      </dgm:prSet>
      <dgm:spPr/>
    </dgm:pt>
    <dgm:pt modelId="{B908C568-A8DC-47BB-9479-E59FC197BE4F}" type="pres">
      <dgm:prSet presAssocID="{2C41CC84-0BFF-436D-A244-B8B53D58A366}" presName="composite" presStyleCnt="0"/>
      <dgm:spPr/>
    </dgm:pt>
    <dgm:pt modelId="{FAA59A40-19B4-4A2E-BE48-0C68A4E93EA9}" type="pres">
      <dgm:prSet presAssocID="{2C41CC84-0BFF-436D-A244-B8B53D58A366}" presName="rect1" presStyleLbl="trAlignAcc1" presStyleIdx="0" presStyleCnt="4">
        <dgm:presLayoutVars>
          <dgm:bulletEnabled val="1"/>
        </dgm:presLayoutVars>
      </dgm:prSet>
      <dgm:spPr/>
    </dgm:pt>
    <dgm:pt modelId="{C1B95C12-C636-4A2F-AB3A-B01792B1BFB7}" type="pres">
      <dgm:prSet presAssocID="{2C41CC84-0BFF-436D-A244-B8B53D58A366}" presName="rect2" presStyleLbl="fgImgPlace1" presStyleIdx="0" presStyleCnt="4"/>
      <dgm:spPr>
        <a:blipFill>
          <a:blip xmlns:r="http://schemas.openxmlformats.org/officeDocument/2006/relationships" r:embed="rId1"/>
          <a:srcRect/>
          <a:stretch>
            <a:fillRect l="-62000" r="-62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64CBE10-B71A-418E-A3C3-D63D59347700}" type="pres">
      <dgm:prSet presAssocID="{9A2394C5-1167-4F84-9B4F-9AFEF1AE4531}" presName="sibTrans" presStyleCnt="0"/>
      <dgm:spPr/>
    </dgm:pt>
    <dgm:pt modelId="{CCAF494E-728E-42AA-8F2E-A51509022B2B}" type="pres">
      <dgm:prSet presAssocID="{F6493402-19ED-4C53-B027-23166DFBB886}" presName="composite" presStyleCnt="0"/>
      <dgm:spPr/>
    </dgm:pt>
    <dgm:pt modelId="{A3C1BCF4-4055-4693-AC17-DFCF6C6F719F}" type="pres">
      <dgm:prSet presAssocID="{F6493402-19ED-4C53-B027-23166DFBB886}" presName="rect1" presStyleLbl="trAlignAcc1" presStyleIdx="1" presStyleCnt="4">
        <dgm:presLayoutVars>
          <dgm:bulletEnabled val="1"/>
        </dgm:presLayoutVars>
      </dgm:prSet>
      <dgm:spPr/>
    </dgm:pt>
    <dgm:pt modelId="{DA11A839-EC8E-4C95-B0E3-D00BAEB37F7B}" type="pres">
      <dgm:prSet presAssocID="{F6493402-19ED-4C53-B027-23166DFBB886}" presName="rect2" presStyleLbl="fgImgPlace1" presStyleIdx="1" presStyleCnt="4" custLinFactNeighborX="3708" custLinFactNeighborY="-9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079FFB0-8FCC-4400-B86C-DD22AB1D518A}" type="pres">
      <dgm:prSet presAssocID="{24C8C178-4FC5-414F-A791-CD3C8CBE89EA}" presName="sibTrans" presStyleCnt="0"/>
      <dgm:spPr/>
    </dgm:pt>
    <dgm:pt modelId="{5CAB6E92-9ED9-40C2-AE43-304475F4F0A3}" type="pres">
      <dgm:prSet presAssocID="{A1C77157-8128-48F5-A2A1-86964BE680E0}" presName="composite" presStyleCnt="0"/>
      <dgm:spPr/>
    </dgm:pt>
    <dgm:pt modelId="{1FEB81BF-23E5-4F30-B6A3-D653BDF4F9EB}" type="pres">
      <dgm:prSet presAssocID="{A1C77157-8128-48F5-A2A1-86964BE680E0}" presName="rect1" presStyleLbl="trAlignAcc1" presStyleIdx="2" presStyleCnt="4">
        <dgm:presLayoutVars>
          <dgm:bulletEnabled val="1"/>
        </dgm:presLayoutVars>
      </dgm:prSet>
      <dgm:spPr/>
    </dgm:pt>
    <dgm:pt modelId="{0F362EEA-BABD-4FF6-90C2-F7FFC4855526}" type="pres">
      <dgm:prSet presAssocID="{A1C77157-8128-48F5-A2A1-86964BE680E0}"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AA82337-AF6E-44AD-B625-73857A4A9170}" type="pres">
      <dgm:prSet presAssocID="{EC2E90E3-E83E-42E1-B04C-3C476C5E0928}" presName="sibTrans" presStyleCnt="0"/>
      <dgm:spPr/>
    </dgm:pt>
    <dgm:pt modelId="{ACCB5CD1-3B61-4D82-9451-3C06F3EF2011}" type="pres">
      <dgm:prSet presAssocID="{CD2546F7-E766-49C0-8E54-272A61C12AF3}" presName="composite" presStyleCnt="0"/>
      <dgm:spPr/>
    </dgm:pt>
    <dgm:pt modelId="{C0217EB8-89CE-431D-800D-3289BC75B853}" type="pres">
      <dgm:prSet presAssocID="{CD2546F7-E766-49C0-8E54-272A61C12AF3}" presName="rect1" presStyleLbl="trAlignAcc1" presStyleIdx="3" presStyleCnt="4">
        <dgm:presLayoutVars>
          <dgm:bulletEnabled val="1"/>
        </dgm:presLayoutVars>
      </dgm:prSet>
      <dgm:spPr/>
    </dgm:pt>
    <dgm:pt modelId="{17BDA2DB-D88A-40DE-B7CB-D95F37F598B7}" type="pres">
      <dgm:prSet presAssocID="{CD2546F7-E766-49C0-8E54-272A61C12AF3}" presName="rect2"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75B65761-E438-4576-AE02-C1F219461A4E}" srcId="{15B32CE8-AF03-47BA-ACB4-24225EF83072}" destId="{CD2546F7-E766-49C0-8E54-272A61C12AF3}" srcOrd="3" destOrd="0" parTransId="{E0081D39-EBB1-428F-8C9B-5D73615AF646}" sibTransId="{88E0DD93-E7CA-40AE-8404-8DB1A405F28A}"/>
    <dgm:cxn modelId="{E99A984E-5BC7-4653-B4C6-A34FEB66A496}" type="presOf" srcId="{CD2546F7-E766-49C0-8E54-272A61C12AF3}" destId="{C0217EB8-89CE-431D-800D-3289BC75B853}" srcOrd="0" destOrd="0" presId="urn:microsoft.com/office/officeart/2008/layout/PictureStrips"/>
    <dgm:cxn modelId="{B36F0371-169B-487E-A440-8D4D0B9B7A51}" srcId="{15B32CE8-AF03-47BA-ACB4-24225EF83072}" destId="{F6493402-19ED-4C53-B027-23166DFBB886}" srcOrd="1" destOrd="0" parTransId="{035CB84E-ABAF-49FF-8342-B8BDE096C135}" sibTransId="{24C8C178-4FC5-414F-A791-CD3C8CBE89EA}"/>
    <dgm:cxn modelId="{B2A9E199-B424-41DF-81F5-363C739C2AAB}" srcId="{15B32CE8-AF03-47BA-ACB4-24225EF83072}" destId="{2C41CC84-0BFF-436D-A244-B8B53D58A366}" srcOrd="0" destOrd="0" parTransId="{F6FFE60A-C308-4B40-A83E-AB89681789EC}" sibTransId="{9A2394C5-1167-4F84-9B4F-9AFEF1AE4531}"/>
    <dgm:cxn modelId="{BE6EF9A4-27B8-4486-969F-861D8288C30C}" type="presOf" srcId="{F6493402-19ED-4C53-B027-23166DFBB886}" destId="{A3C1BCF4-4055-4693-AC17-DFCF6C6F719F}" srcOrd="0" destOrd="0" presId="urn:microsoft.com/office/officeart/2008/layout/PictureStrips"/>
    <dgm:cxn modelId="{43AC9DD1-A9C8-4859-B76F-72547AE206AC}" type="presOf" srcId="{A1C77157-8128-48F5-A2A1-86964BE680E0}" destId="{1FEB81BF-23E5-4F30-B6A3-D653BDF4F9EB}" srcOrd="0" destOrd="0" presId="urn:microsoft.com/office/officeart/2008/layout/PictureStrips"/>
    <dgm:cxn modelId="{2E5D38E4-49CB-4600-B9FF-07899E13CAAA}" type="presOf" srcId="{15B32CE8-AF03-47BA-ACB4-24225EF83072}" destId="{B5FEBDCC-6A1C-48CE-988C-B2B07D5C14A8}" srcOrd="0" destOrd="0" presId="urn:microsoft.com/office/officeart/2008/layout/PictureStrips"/>
    <dgm:cxn modelId="{7A91B1EF-C020-488E-9299-443714C5C88F}" srcId="{15B32CE8-AF03-47BA-ACB4-24225EF83072}" destId="{A1C77157-8128-48F5-A2A1-86964BE680E0}" srcOrd="2" destOrd="0" parTransId="{3C43EEF9-30FC-46A2-B0B8-E000E8CD8C38}" sibTransId="{EC2E90E3-E83E-42E1-B04C-3C476C5E0928}"/>
    <dgm:cxn modelId="{49A6D5FB-9B38-416A-A72B-8F9A3059185A}" type="presOf" srcId="{2C41CC84-0BFF-436D-A244-B8B53D58A366}" destId="{FAA59A40-19B4-4A2E-BE48-0C68A4E93EA9}" srcOrd="0" destOrd="0" presId="urn:microsoft.com/office/officeart/2008/layout/PictureStrips"/>
    <dgm:cxn modelId="{B9FD0A4C-32E0-4ADF-92CF-6AF0C41D0416}" type="presParOf" srcId="{B5FEBDCC-6A1C-48CE-988C-B2B07D5C14A8}" destId="{B908C568-A8DC-47BB-9479-E59FC197BE4F}" srcOrd="0" destOrd="0" presId="urn:microsoft.com/office/officeart/2008/layout/PictureStrips"/>
    <dgm:cxn modelId="{241D0C6E-3190-4691-B81D-96616F108979}" type="presParOf" srcId="{B908C568-A8DC-47BB-9479-E59FC197BE4F}" destId="{FAA59A40-19B4-4A2E-BE48-0C68A4E93EA9}" srcOrd="0" destOrd="0" presId="urn:microsoft.com/office/officeart/2008/layout/PictureStrips"/>
    <dgm:cxn modelId="{D77C8480-E755-4BE8-9C18-5060ECAAB856}" type="presParOf" srcId="{B908C568-A8DC-47BB-9479-E59FC197BE4F}" destId="{C1B95C12-C636-4A2F-AB3A-B01792B1BFB7}" srcOrd="1" destOrd="0" presId="urn:microsoft.com/office/officeart/2008/layout/PictureStrips"/>
    <dgm:cxn modelId="{3DE28415-2709-4BDF-9C7F-B06BD4B2CD91}" type="presParOf" srcId="{B5FEBDCC-6A1C-48CE-988C-B2B07D5C14A8}" destId="{B64CBE10-B71A-418E-A3C3-D63D59347700}" srcOrd="1" destOrd="0" presId="urn:microsoft.com/office/officeart/2008/layout/PictureStrips"/>
    <dgm:cxn modelId="{1F33292D-0464-4074-8D2D-1556EC326FA2}" type="presParOf" srcId="{B5FEBDCC-6A1C-48CE-988C-B2B07D5C14A8}" destId="{CCAF494E-728E-42AA-8F2E-A51509022B2B}" srcOrd="2" destOrd="0" presId="urn:microsoft.com/office/officeart/2008/layout/PictureStrips"/>
    <dgm:cxn modelId="{CBD4246C-2ED6-4D7C-AFE8-F4F062A7AA6C}" type="presParOf" srcId="{CCAF494E-728E-42AA-8F2E-A51509022B2B}" destId="{A3C1BCF4-4055-4693-AC17-DFCF6C6F719F}" srcOrd="0" destOrd="0" presId="urn:microsoft.com/office/officeart/2008/layout/PictureStrips"/>
    <dgm:cxn modelId="{351544AB-276D-4150-B536-5C70A0552983}" type="presParOf" srcId="{CCAF494E-728E-42AA-8F2E-A51509022B2B}" destId="{DA11A839-EC8E-4C95-B0E3-D00BAEB37F7B}" srcOrd="1" destOrd="0" presId="urn:microsoft.com/office/officeart/2008/layout/PictureStrips"/>
    <dgm:cxn modelId="{6A193E88-6E41-4F99-8721-BE99E1F2BA07}" type="presParOf" srcId="{B5FEBDCC-6A1C-48CE-988C-B2B07D5C14A8}" destId="{3079FFB0-8FCC-4400-B86C-DD22AB1D518A}" srcOrd="3" destOrd="0" presId="urn:microsoft.com/office/officeart/2008/layout/PictureStrips"/>
    <dgm:cxn modelId="{85923BDA-1EC3-4A50-BAD9-85FA3C4377B1}" type="presParOf" srcId="{B5FEBDCC-6A1C-48CE-988C-B2B07D5C14A8}" destId="{5CAB6E92-9ED9-40C2-AE43-304475F4F0A3}" srcOrd="4" destOrd="0" presId="urn:microsoft.com/office/officeart/2008/layout/PictureStrips"/>
    <dgm:cxn modelId="{4B16CFC9-4384-4D77-983B-E1D4E46EE1C7}" type="presParOf" srcId="{5CAB6E92-9ED9-40C2-AE43-304475F4F0A3}" destId="{1FEB81BF-23E5-4F30-B6A3-D653BDF4F9EB}" srcOrd="0" destOrd="0" presId="urn:microsoft.com/office/officeart/2008/layout/PictureStrips"/>
    <dgm:cxn modelId="{6B744262-FF1E-4755-9472-4592CC410C83}" type="presParOf" srcId="{5CAB6E92-9ED9-40C2-AE43-304475F4F0A3}" destId="{0F362EEA-BABD-4FF6-90C2-F7FFC4855526}" srcOrd="1" destOrd="0" presId="urn:microsoft.com/office/officeart/2008/layout/PictureStrips"/>
    <dgm:cxn modelId="{60E383F6-37E4-4255-BBE0-5AF23E3AB2D5}" type="presParOf" srcId="{B5FEBDCC-6A1C-48CE-988C-B2B07D5C14A8}" destId="{DAA82337-AF6E-44AD-B625-73857A4A9170}" srcOrd="5" destOrd="0" presId="urn:microsoft.com/office/officeart/2008/layout/PictureStrips"/>
    <dgm:cxn modelId="{A5C0D630-5756-48D0-8DFB-A463312656E1}" type="presParOf" srcId="{B5FEBDCC-6A1C-48CE-988C-B2B07D5C14A8}" destId="{ACCB5CD1-3B61-4D82-9451-3C06F3EF2011}" srcOrd="6" destOrd="0" presId="urn:microsoft.com/office/officeart/2008/layout/PictureStrips"/>
    <dgm:cxn modelId="{6A909E59-F25C-46EC-9A84-CAA57D64E742}" type="presParOf" srcId="{ACCB5CD1-3B61-4D82-9451-3C06F3EF2011}" destId="{C0217EB8-89CE-431D-800D-3289BC75B853}" srcOrd="0" destOrd="0" presId="urn:microsoft.com/office/officeart/2008/layout/PictureStrips"/>
    <dgm:cxn modelId="{EF950459-2AD3-4CB7-BE5D-B5E49F828E6B}" type="presParOf" srcId="{ACCB5CD1-3B61-4D82-9451-3C06F3EF2011}" destId="{17BDA2DB-D88A-40DE-B7CB-D95F37F598B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62D49-13A4-4E63-8833-9AE5D084ABED}">
      <dsp:nvSpPr>
        <dsp:cNvPr id="0" name=""/>
        <dsp:cNvSpPr/>
      </dsp:nvSpPr>
      <dsp:spPr>
        <a:xfrm>
          <a:off x="0" y="0"/>
          <a:ext cx="10058399" cy="1138271"/>
        </a:xfrm>
        <a:prstGeom prst="roundRect">
          <a:avLst>
            <a:gd name="adj" fmla="val 10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How does insurance status affect treatment adherence? </a:t>
          </a:r>
        </a:p>
      </dsp:txBody>
      <dsp:txXfrm>
        <a:off x="2125507" y="0"/>
        <a:ext cx="7932892" cy="1138271"/>
      </dsp:txXfrm>
    </dsp:sp>
    <dsp:sp modelId="{4B23EC9C-D99D-4520-B86C-450A81679E2C}">
      <dsp:nvSpPr>
        <dsp:cNvPr id="0" name=""/>
        <dsp:cNvSpPr/>
      </dsp:nvSpPr>
      <dsp:spPr>
        <a:xfrm>
          <a:off x="113827" y="113827"/>
          <a:ext cx="2011680" cy="910617"/>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7367" r="27367"/>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C1CA70F-91FC-43BF-971D-8E33FB05970B}">
      <dsp:nvSpPr>
        <dsp:cNvPr id="0" name=""/>
        <dsp:cNvSpPr/>
      </dsp:nvSpPr>
      <dsp:spPr>
        <a:xfrm>
          <a:off x="0" y="1252098"/>
          <a:ext cx="10058399" cy="1138271"/>
        </a:xfrm>
        <a:prstGeom prst="roundRect">
          <a:avLst>
            <a:gd name="adj" fmla="val 10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How do different types of insurance affect costs?</a:t>
          </a:r>
        </a:p>
      </dsp:txBody>
      <dsp:txXfrm>
        <a:off x="2125507" y="1252098"/>
        <a:ext cx="7932892" cy="1138271"/>
      </dsp:txXfrm>
    </dsp:sp>
    <dsp:sp modelId="{CF4CD56C-6822-41DC-B344-447FC25A01B5}">
      <dsp:nvSpPr>
        <dsp:cNvPr id="0" name=""/>
        <dsp:cNvSpPr/>
      </dsp:nvSpPr>
      <dsp:spPr>
        <a:xfrm>
          <a:off x="113827" y="1365926"/>
          <a:ext cx="2011680" cy="910617"/>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7367" r="27367"/>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48BE431-946D-407F-BADF-B95E4E8C0A21}">
      <dsp:nvSpPr>
        <dsp:cNvPr id="0" name=""/>
        <dsp:cNvSpPr/>
      </dsp:nvSpPr>
      <dsp:spPr>
        <a:xfrm>
          <a:off x="0" y="2504197"/>
          <a:ext cx="10058399" cy="1138271"/>
        </a:xfrm>
        <a:prstGeom prst="roundRect">
          <a:avLst>
            <a:gd name="adj" fmla="val 10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Do health care reimbursement models encourage or discourage high value care?</a:t>
          </a:r>
        </a:p>
      </dsp:txBody>
      <dsp:txXfrm>
        <a:off x="2125507" y="2504197"/>
        <a:ext cx="7932892" cy="1138271"/>
      </dsp:txXfrm>
    </dsp:sp>
    <dsp:sp modelId="{E6C00939-DE78-4560-9036-E5063AA5DC93}">
      <dsp:nvSpPr>
        <dsp:cNvPr id="0" name=""/>
        <dsp:cNvSpPr/>
      </dsp:nvSpPr>
      <dsp:spPr>
        <a:xfrm>
          <a:off x="113827" y="2618024"/>
          <a:ext cx="2011680" cy="910617"/>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7367" r="27367"/>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75B462F-D092-4386-9118-9F2FB0504DED}">
      <dsp:nvSpPr>
        <dsp:cNvPr id="0" name=""/>
        <dsp:cNvSpPr/>
      </dsp:nvSpPr>
      <dsp:spPr>
        <a:xfrm>
          <a:off x="0" y="3756296"/>
          <a:ext cx="10058399" cy="1138271"/>
        </a:xfrm>
        <a:prstGeom prst="roundRect">
          <a:avLst>
            <a:gd name="adj" fmla="val 10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How can we provide individualized care for our patients?</a:t>
          </a:r>
        </a:p>
      </dsp:txBody>
      <dsp:txXfrm>
        <a:off x="2125507" y="3756296"/>
        <a:ext cx="7932892" cy="1138271"/>
      </dsp:txXfrm>
    </dsp:sp>
    <dsp:sp modelId="{583875BF-0BA6-400B-B408-652132F43BAC}">
      <dsp:nvSpPr>
        <dsp:cNvPr id="0" name=""/>
        <dsp:cNvSpPr/>
      </dsp:nvSpPr>
      <dsp:spPr>
        <a:xfrm>
          <a:off x="113827" y="3870123"/>
          <a:ext cx="2011680" cy="910617"/>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7367" r="27367"/>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19545-F483-432B-8585-66572ED11953}">
      <dsp:nvSpPr>
        <dsp:cNvPr id="0" name=""/>
        <dsp:cNvSpPr/>
      </dsp:nvSpPr>
      <dsp:spPr>
        <a:xfrm>
          <a:off x="0" y="0"/>
          <a:ext cx="576770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4B776-7D07-4426-B4EB-10D96BB256CD}">
      <dsp:nvSpPr>
        <dsp:cNvPr id="0" name=""/>
        <dsp:cNvSpPr/>
      </dsp:nvSpPr>
      <dsp:spPr>
        <a:xfrm>
          <a:off x="0" y="0"/>
          <a:ext cx="5767705" cy="12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Mr. Torres, a 62-year-old man, presents to his primary care physician with gross hematuria for the past week. He has a significant smoking history of 50 pack-years.</a:t>
          </a:r>
        </a:p>
      </dsp:txBody>
      <dsp:txXfrm>
        <a:off x="0" y="0"/>
        <a:ext cx="5767705" cy="1227534"/>
      </dsp:txXfrm>
    </dsp:sp>
    <dsp:sp modelId="{6F3A0D31-FE1B-4E42-8970-8D56E6B3EABC}">
      <dsp:nvSpPr>
        <dsp:cNvPr id="0" name=""/>
        <dsp:cNvSpPr/>
      </dsp:nvSpPr>
      <dsp:spPr>
        <a:xfrm>
          <a:off x="0" y="1227534"/>
          <a:ext cx="5767705" cy="0"/>
        </a:xfrm>
        <a:prstGeom prst="line">
          <a:avLst/>
        </a:prstGeom>
        <a:solidFill>
          <a:schemeClr val="accent4">
            <a:hueOff val="314802"/>
            <a:satOff val="0"/>
            <a:lumOff val="3006"/>
            <a:alphaOff val="0"/>
          </a:schemeClr>
        </a:solidFill>
        <a:ln w="12700" cap="flat" cmpd="sng" algn="ctr">
          <a:solidFill>
            <a:schemeClr val="accent4">
              <a:hueOff val="314802"/>
              <a:satOff val="0"/>
              <a:lumOff val="30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E0186-5AAA-44BD-A69C-D7E40DE7226E}">
      <dsp:nvSpPr>
        <dsp:cNvPr id="0" name=""/>
        <dsp:cNvSpPr/>
      </dsp:nvSpPr>
      <dsp:spPr>
        <a:xfrm>
          <a:off x="0" y="1227534"/>
          <a:ext cx="5767705" cy="12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Physical exam is normal. Complete blood count, basic metabolic panel, and liver function tests are all unremarkable. Urine dipstick indicates 3+ blood.</a:t>
          </a:r>
        </a:p>
      </dsp:txBody>
      <dsp:txXfrm>
        <a:off x="0" y="1227534"/>
        <a:ext cx="5767705" cy="1227534"/>
      </dsp:txXfrm>
    </dsp:sp>
    <dsp:sp modelId="{7BE3E2A4-C256-4E92-9EA2-A9AC916B2E1E}">
      <dsp:nvSpPr>
        <dsp:cNvPr id="0" name=""/>
        <dsp:cNvSpPr/>
      </dsp:nvSpPr>
      <dsp:spPr>
        <a:xfrm>
          <a:off x="0" y="2455069"/>
          <a:ext cx="5767705" cy="0"/>
        </a:xfrm>
        <a:prstGeom prst="line">
          <a:avLst/>
        </a:prstGeom>
        <a:solidFill>
          <a:schemeClr val="accent4">
            <a:hueOff val="629604"/>
            <a:satOff val="0"/>
            <a:lumOff val="6013"/>
            <a:alphaOff val="0"/>
          </a:schemeClr>
        </a:solidFill>
        <a:ln w="12700" cap="flat" cmpd="sng" algn="ctr">
          <a:solidFill>
            <a:schemeClr val="accent4">
              <a:hueOff val="629604"/>
              <a:satOff val="0"/>
              <a:lumOff val="60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F14C4-B72D-46BA-8FE2-AAC70546CF1A}">
      <dsp:nvSpPr>
        <dsp:cNvPr id="0" name=""/>
        <dsp:cNvSpPr/>
      </dsp:nvSpPr>
      <dsp:spPr>
        <a:xfrm>
          <a:off x="0" y="2455069"/>
          <a:ext cx="5767705" cy="12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You tell the patient you think he should undergo CT and be evaluated by a urologist for cystoscopy.</a:t>
          </a:r>
        </a:p>
      </dsp:txBody>
      <dsp:txXfrm>
        <a:off x="0" y="2455069"/>
        <a:ext cx="5767705" cy="1227534"/>
      </dsp:txXfrm>
    </dsp:sp>
    <dsp:sp modelId="{51ACFA14-E02F-4F95-8B42-937EC8F65F60}">
      <dsp:nvSpPr>
        <dsp:cNvPr id="0" name=""/>
        <dsp:cNvSpPr/>
      </dsp:nvSpPr>
      <dsp:spPr>
        <a:xfrm>
          <a:off x="0" y="3682603"/>
          <a:ext cx="5767705" cy="0"/>
        </a:xfrm>
        <a:prstGeom prst="line">
          <a:avLst/>
        </a:prstGeom>
        <a:solidFill>
          <a:schemeClr val="accent4">
            <a:hueOff val="944406"/>
            <a:satOff val="0"/>
            <a:lumOff val="9019"/>
            <a:alphaOff val="0"/>
          </a:schemeClr>
        </a:solidFill>
        <a:ln w="12700" cap="flat" cmpd="sng" algn="ctr">
          <a:solidFill>
            <a:schemeClr val="accent4">
              <a:hueOff val="944406"/>
              <a:satOff val="0"/>
              <a:lumOff val="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81CA6-2E1A-4E67-B7D7-89DA2192776B}">
      <dsp:nvSpPr>
        <dsp:cNvPr id="0" name=""/>
        <dsp:cNvSpPr/>
      </dsp:nvSpPr>
      <dsp:spPr>
        <a:xfrm>
          <a:off x="0" y="3682603"/>
          <a:ext cx="5767705" cy="12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The patient asks you what he can expect to pay out-of-pocket for this workup.</a:t>
          </a:r>
        </a:p>
      </dsp:txBody>
      <dsp:txXfrm>
        <a:off x="0" y="3682603"/>
        <a:ext cx="5767705" cy="12275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18209-9A15-954B-B133-61277CB88119}">
      <dsp:nvSpPr>
        <dsp:cNvPr id="0" name=""/>
        <dsp:cNvSpPr/>
      </dsp:nvSpPr>
      <dsp:spPr>
        <a:xfrm rot="5400000">
          <a:off x="-160876" y="162941"/>
          <a:ext cx="1072510" cy="75075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1</a:t>
          </a:r>
        </a:p>
      </dsp:txBody>
      <dsp:txXfrm rot="-5400000">
        <a:off x="1" y="377444"/>
        <a:ext cx="750757" cy="321753"/>
      </dsp:txXfrm>
    </dsp:sp>
    <dsp:sp modelId="{E011E10A-ECFF-EA43-8757-DBD1D859C4FC}">
      <dsp:nvSpPr>
        <dsp:cNvPr id="0" name=""/>
        <dsp:cNvSpPr/>
      </dsp:nvSpPr>
      <dsp:spPr>
        <a:xfrm rot="5400000">
          <a:off x="5056012" y="-4303190"/>
          <a:ext cx="697131" cy="930764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ea typeface="ＭＳ Ｐゴシック" pitchFamily="34" charset="-128"/>
            </a:rPr>
            <a:t>Understand the benefits, harms, and relative costs of the interventions</a:t>
          </a:r>
          <a:endParaRPr lang="en-US" sz="1700" kern="1200" dirty="0"/>
        </a:p>
      </dsp:txBody>
      <dsp:txXfrm rot="-5400000">
        <a:off x="750757" y="36096"/>
        <a:ext cx="9273611" cy="629069"/>
      </dsp:txXfrm>
    </dsp:sp>
    <dsp:sp modelId="{E8B5494E-5882-D14E-9E57-704CB479047A}">
      <dsp:nvSpPr>
        <dsp:cNvPr id="0" name=""/>
        <dsp:cNvSpPr/>
      </dsp:nvSpPr>
      <dsp:spPr>
        <a:xfrm rot="5400000">
          <a:off x="-160876" y="1118140"/>
          <a:ext cx="1072510" cy="750757"/>
        </a:xfrm>
        <a:prstGeom prst="chevron">
          <a:avLst/>
        </a:prstGeom>
        <a:solidFill>
          <a:schemeClr val="accent2">
            <a:hueOff val="1103264"/>
            <a:satOff val="10314"/>
            <a:lumOff val="-49"/>
            <a:alphaOff val="0"/>
          </a:schemeClr>
        </a:solidFill>
        <a:ln w="12700" cap="flat" cmpd="sng" algn="ctr">
          <a:solidFill>
            <a:schemeClr val="accent2">
              <a:hueOff val="1103264"/>
              <a:satOff val="10314"/>
              <a:lumOff val="-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2</a:t>
          </a:r>
        </a:p>
      </dsp:txBody>
      <dsp:txXfrm rot="-5400000">
        <a:off x="1" y="1332643"/>
        <a:ext cx="750757" cy="321753"/>
      </dsp:txXfrm>
    </dsp:sp>
    <dsp:sp modelId="{556EAB0F-8431-4642-B312-6B89499BD07F}">
      <dsp:nvSpPr>
        <dsp:cNvPr id="0" name=""/>
        <dsp:cNvSpPr/>
      </dsp:nvSpPr>
      <dsp:spPr>
        <a:xfrm rot="5400000">
          <a:off x="5056012" y="-3347991"/>
          <a:ext cx="697131" cy="9307642"/>
        </a:xfrm>
        <a:prstGeom prst="round2SameRect">
          <a:avLst/>
        </a:prstGeom>
        <a:solidFill>
          <a:schemeClr val="lt1">
            <a:alpha val="90000"/>
            <a:hueOff val="0"/>
            <a:satOff val="0"/>
            <a:lumOff val="0"/>
            <a:alphaOff val="0"/>
          </a:schemeClr>
        </a:solidFill>
        <a:ln w="12700" cap="flat" cmpd="sng" algn="ctr">
          <a:solidFill>
            <a:schemeClr val="accent2">
              <a:hueOff val="1103264"/>
              <a:satOff val="10314"/>
              <a:lumOff val="-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ea typeface="ＭＳ Ｐゴシック" pitchFamily="34" charset="-128"/>
            </a:rPr>
            <a:t>Decrease or eliminate interventions that provide no benefits and/or may be harmful</a:t>
          </a:r>
          <a:endParaRPr lang="en-US" sz="1700" kern="1200"/>
        </a:p>
      </dsp:txBody>
      <dsp:txXfrm rot="-5400000">
        <a:off x="750757" y="991295"/>
        <a:ext cx="9273611" cy="629069"/>
      </dsp:txXfrm>
    </dsp:sp>
    <dsp:sp modelId="{52E00EFE-D66E-F242-8358-F9970DE84B06}">
      <dsp:nvSpPr>
        <dsp:cNvPr id="0" name=""/>
        <dsp:cNvSpPr/>
      </dsp:nvSpPr>
      <dsp:spPr>
        <a:xfrm rot="5400000">
          <a:off x="-160876" y="2073340"/>
          <a:ext cx="1072510" cy="750757"/>
        </a:xfrm>
        <a:prstGeom prst="chevron">
          <a:avLst/>
        </a:prstGeom>
        <a:solidFill>
          <a:schemeClr val="accent2">
            <a:hueOff val="2206528"/>
            <a:satOff val="20627"/>
            <a:lumOff val="-98"/>
            <a:alphaOff val="0"/>
          </a:schemeClr>
        </a:solidFill>
        <a:ln w="12700" cap="flat" cmpd="sng" algn="ctr">
          <a:solidFill>
            <a:schemeClr val="accent2">
              <a:hueOff val="2206528"/>
              <a:satOff val="20627"/>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3</a:t>
          </a:r>
        </a:p>
      </dsp:txBody>
      <dsp:txXfrm rot="-5400000">
        <a:off x="1" y="2287843"/>
        <a:ext cx="750757" cy="321753"/>
      </dsp:txXfrm>
    </dsp:sp>
    <dsp:sp modelId="{079135DE-F6D9-474F-AADB-6D94AB778EEB}">
      <dsp:nvSpPr>
        <dsp:cNvPr id="0" name=""/>
        <dsp:cNvSpPr/>
      </dsp:nvSpPr>
      <dsp:spPr>
        <a:xfrm rot="5400000">
          <a:off x="5056012" y="-2392791"/>
          <a:ext cx="697131" cy="9307642"/>
        </a:xfrm>
        <a:prstGeom prst="round2SameRect">
          <a:avLst/>
        </a:prstGeom>
        <a:solidFill>
          <a:schemeClr val="lt1">
            <a:alpha val="90000"/>
            <a:hueOff val="0"/>
            <a:satOff val="0"/>
            <a:lumOff val="0"/>
            <a:alphaOff val="0"/>
          </a:schemeClr>
        </a:solidFill>
        <a:ln w="12700" cap="flat" cmpd="sng" algn="ctr">
          <a:solidFill>
            <a:schemeClr val="accent2">
              <a:hueOff val="2206528"/>
              <a:satOff val="20627"/>
              <a:lumOff val="-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ea typeface="ＭＳ Ｐゴシック" pitchFamily="34" charset="-128"/>
            </a:rPr>
            <a:t>Choose interventions and care settings to maximize benefits, minimize harms, and reduce costs</a:t>
          </a:r>
          <a:endParaRPr lang="en-US" sz="1700" b="0" kern="1200"/>
        </a:p>
      </dsp:txBody>
      <dsp:txXfrm rot="-5400000">
        <a:off x="750757" y="1946495"/>
        <a:ext cx="9273611" cy="629069"/>
      </dsp:txXfrm>
    </dsp:sp>
    <dsp:sp modelId="{149AFED7-1B88-994D-B0EF-86ED1707E2DC}">
      <dsp:nvSpPr>
        <dsp:cNvPr id="0" name=""/>
        <dsp:cNvSpPr/>
      </dsp:nvSpPr>
      <dsp:spPr>
        <a:xfrm rot="5400000">
          <a:off x="-160876" y="3028539"/>
          <a:ext cx="1072510" cy="750757"/>
        </a:xfrm>
        <a:prstGeom prst="chevron">
          <a:avLst/>
        </a:prstGeom>
        <a:solidFill>
          <a:schemeClr val="accent2">
            <a:hueOff val="3309791"/>
            <a:satOff val="30941"/>
            <a:lumOff val="-147"/>
            <a:alphaOff val="0"/>
          </a:schemeClr>
        </a:solidFill>
        <a:ln w="12700" cap="flat" cmpd="sng" algn="ctr">
          <a:solidFill>
            <a:schemeClr val="accent2">
              <a:hueOff val="3309791"/>
              <a:satOff val="30941"/>
              <a:lumOff val="-1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4</a:t>
          </a:r>
        </a:p>
      </dsp:txBody>
      <dsp:txXfrm rot="-5400000">
        <a:off x="1" y="3243042"/>
        <a:ext cx="750757" cy="321753"/>
      </dsp:txXfrm>
    </dsp:sp>
    <dsp:sp modelId="{00956B1B-C3D3-8646-9773-215D1690BCEB}">
      <dsp:nvSpPr>
        <dsp:cNvPr id="0" name=""/>
        <dsp:cNvSpPr/>
      </dsp:nvSpPr>
      <dsp:spPr>
        <a:xfrm rot="5400000">
          <a:off x="5056012" y="-1437592"/>
          <a:ext cx="697131" cy="9307642"/>
        </a:xfrm>
        <a:prstGeom prst="round2SameRect">
          <a:avLst/>
        </a:prstGeom>
        <a:solidFill>
          <a:schemeClr val="lt1">
            <a:alpha val="90000"/>
            <a:hueOff val="0"/>
            <a:satOff val="0"/>
            <a:lumOff val="0"/>
            <a:alphaOff val="0"/>
          </a:schemeClr>
        </a:solidFill>
        <a:ln w="12700" cap="flat" cmpd="sng" algn="ctr">
          <a:solidFill>
            <a:schemeClr val="accent2">
              <a:hueOff val="3309791"/>
              <a:satOff val="30941"/>
              <a:lumOff val="-1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ea typeface="ＭＳ Ｐゴシック" pitchFamily="34" charset="-128"/>
            </a:rPr>
            <a:t>Customize a care plan that incorporates patient values and concerns</a:t>
          </a:r>
          <a:endParaRPr lang="en-US" sz="1700" kern="1200"/>
        </a:p>
      </dsp:txBody>
      <dsp:txXfrm rot="-5400000">
        <a:off x="750757" y="2901694"/>
        <a:ext cx="9273611" cy="629069"/>
      </dsp:txXfrm>
    </dsp:sp>
    <dsp:sp modelId="{24674B42-B10F-B54E-B662-96A5700CD30C}">
      <dsp:nvSpPr>
        <dsp:cNvPr id="0" name=""/>
        <dsp:cNvSpPr/>
      </dsp:nvSpPr>
      <dsp:spPr>
        <a:xfrm rot="5400000">
          <a:off x="-160876" y="3983739"/>
          <a:ext cx="1072510" cy="750757"/>
        </a:xfrm>
        <a:prstGeom prst="chevron">
          <a:avLst/>
        </a:prstGeom>
        <a:solidFill>
          <a:schemeClr val="accent2">
            <a:hueOff val="4413055"/>
            <a:satOff val="41255"/>
            <a:lumOff val="-196"/>
            <a:alphaOff val="0"/>
          </a:schemeClr>
        </a:solidFill>
        <a:ln w="12700" cap="flat" cmpd="sng" algn="ctr">
          <a:solidFill>
            <a:schemeClr val="accent2">
              <a:hueOff val="4413055"/>
              <a:satOff val="41255"/>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5</a:t>
          </a:r>
        </a:p>
      </dsp:txBody>
      <dsp:txXfrm rot="-5400000">
        <a:off x="1" y="4198242"/>
        <a:ext cx="750757" cy="321753"/>
      </dsp:txXfrm>
    </dsp:sp>
    <dsp:sp modelId="{BF6A804A-EEC7-E84F-9E26-B7A0E621A121}">
      <dsp:nvSpPr>
        <dsp:cNvPr id="0" name=""/>
        <dsp:cNvSpPr/>
      </dsp:nvSpPr>
      <dsp:spPr>
        <a:xfrm rot="5400000">
          <a:off x="5056012" y="-482392"/>
          <a:ext cx="697131" cy="9307642"/>
        </a:xfrm>
        <a:prstGeom prst="round2SameRect">
          <a:avLst/>
        </a:prstGeom>
        <a:solidFill>
          <a:schemeClr val="lt1">
            <a:alpha val="90000"/>
            <a:hueOff val="0"/>
            <a:satOff val="0"/>
            <a:lumOff val="0"/>
            <a:alphaOff val="0"/>
          </a:schemeClr>
        </a:solidFill>
        <a:ln w="12700" cap="flat" cmpd="sng" algn="ctr">
          <a:solidFill>
            <a:schemeClr val="accent2">
              <a:hueOff val="4413055"/>
              <a:satOff val="41255"/>
              <a:lumOff val="-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ea typeface="ＭＳ Ｐゴシック" pitchFamily="34" charset="-128"/>
            </a:rPr>
            <a:t>Identify system-level opportunities to improve outcomes, minimize harms, and reduce waste</a:t>
          </a:r>
          <a:endParaRPr lang="en-US" sz="1700" kern="1200" dirty="0"/>
        </a:p>
      </dsp:txBody>
      <dsp:txXfrm rot="-5400000">
        <a:off x="750757" y="3856894"/>
        <a:ext cx="9273611" cy="6290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67A6-C7D1-4F5F-B53D-F7622E333715}">
      <dsp:nvSpPr>
        <dsp:cNvPr id="0" name=""/>
        <dsp:cNvSpPr/>
      </dsp:nvSpPr>
      <dsp:spPr>
        <a:xfrm>
          <a:off x="0" y="66663"/>
          <a:ext cx="5882005" cy="155003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Insurance status, type of coverage, and out-of-pocket costs affect adherence to recommended treatment plans.</a:t>
          </a:r>
        </a:p>
      </dsp:txBody>
      <dsp:txXfrm>
        <a:off x="75666" y="142329"/>
        <a:ext cx="5730673" cy="1398698"/>
      </dsp:txXfrm>
    </dsp:sp>
    <dsp:sp modelId="{C07EE1A0-33F2-4A53-BA01-F9198768E385}">
      <dsp:nvSpPr>
        <dsp:cNvPr id="0" name=""/>
        <dsp:cNvSpPr/>
      </dsp:nvSpPr>
      <dsp:spPr>
        <a:xfrm>
          <a:off x="0" y="1680053"/>
          <a:ext cx="5882005" cy="155003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Step 4 in the High Value Care Module is to customize a care plan that incorporates patient values and concerns. </a:t>
          </a:r>
        </a:p>
      </dsp:txBody>
      <dsp:txXfrm>
        <a:off x="75666" y="1755719"/>
        <a:ext cx="5730673" cy="1398698"/>
      </dsp:txXfrm>
    </dsp:sp>
    <dsp:sp modelId="{E321A386-6E85-4ACE-8C97-F8B6B81E5040}">
      <dsp:nvSpPr>
        <dsp:cNvPr id="0" name=""/>
        <dsp:cNvSpPr/>
      </dsp:nvSpPr>
      <dsp:spPr>
        <a:xfrm>
          <a:off x="0" y="3293444"/>
          <a:ext cx="5882005" cy="155003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Given large differences in coverage and affordability, we must all seek to individualize patient care to improve quality and safety and decrease unnecessary costs.</a:t>
          </a:r>
        </a:p>
      </dsp:txBody>
      <dsp:txXfrm>
        <a:off x="75666" y="3369110"/>
        <a:ext cx="5730673" cy="1398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18209-9A15-954B-B133-61277CB88119}">
      <dsp:nvSpPr>
        <dsp:cNvPr id="0" name=""/>
        <dsp:cNvSpPr/>
      </dsp:nvSpPr>
      <dsp:spPr>
        <a:xfrm rot="5400000">
          <a:off x="-160876" y="162941"/>
          <a:ext cx="1072510" cy="75075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1</a:t>
          </a:r>
        </a:p>
      </dsp:txBody>
      <dsp:txXfrm rot="-5400000">
        <a:off x="1" y="377444"/>
        <a:ext cx="750757" cy="321753"/>
      </dsp:txXfrm>
    </dsp:sp>
    <dsp:sp modelId="{E011E10A-ECFF-EA43-8757-DBD1D859C4FC}">
      <dsp:nvSpPr>
        <dsp:cNvPr id="0" name=""/>
        <dsp:cNvSpPr/>
      </dsp:nvSpPr>
      <dsp:spPr>
        <a:xfrm rot="5400000">
          <a:off x="5056012" y="-4303190"/>
          <a:ext cx="697131" cy="930764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ea typeface="ＭＳ Ｐゴシック" pitchFamily="34" charset="-128"/>
            </a:rPr>
            <a:t>Understand the benefits, harms, and relative costs of the interventions</a:t>
          </a:r>
          <a:endParaRPr lang="en-US" sz="1700" kern="1200" dirty="0"/>
        </a:p>
      </dsp:txBody>
      <dsp:txXfrm rot="-5400000">
        <a:off x="750757" y="36096"/>
        <a:ext cx="9273611" cy="629069"/>
      </dsp:txXfrm>
    </dsp:sp>
    <dsp:sp modelId="{E8B5494E-5882-D14E-9E57-704CB479047A}">
      <dsp:nvSpPr>
        <dsp:cNvPr id="0" name=""/>
        <dsp:cNvSpPr/>
      </dsp:nvSpPr>
      <dsp:spPr>
        <a:xfrm rot="5400000">
          <a:off x="-160876" y="1118140"/>
          <a:ext cx="1072510" cy="750757"/>
        </a:xfrm>
        <a:prstGeom prst="chevron">
          <a:avLst/>
        </a:prstGeom>
        <a:solidFill>
          <a:schemeClr val="accent2">
            <a:hueOff val="1103264"/>
            <a:satOff val="10314"/>
            <a:lumOff val="-49"/>
            <a:alphaOff val="0"/>
          </a:schemeClr>
        </a:solidFill>
        <a:ln w="12700" cap="flat" cmpd="sng" algn="ctr">
          <a:solidFill>
            <a:schemeClr val="accent2">
              <a:hueOff val="1103264"/>
              <a:satOff val="10314"/>
              <a:lumOff val="-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2</a:t>
          </a:r>
        </a:p>
      </dsp:txBody>
      <dsp:txXfrm rot="-5400000">
        <a:off x="1" y="1332643"/>
        <a:ext cx="750757" cy="321753"/>
      </dsp:txXfrm>
    </dsp:sp>
    <dsp:sp modelId="{556EAB0F-8431-4642-B312-6B89499BD07F}">
      <dsp:nvSpPr>
        <dsp:cNvPr id="0" name=""/>
        <dsp:cNvSpPr/>
      </dsp:nvSpPr>
      <dsp:spPr>
        <a:xfrm rot="5400000">
          <a:off x="5056012" y="-3347991"/>
          <a:ext cx="697131" cy="9307642"/>
        </a:xfrm>
        <a:prstGeom prst="round2SameRect">
          <a:avLst/>
        </a:prstGeom>
        <a:solidFill>
          <a:schemeClr val="lt1">
            <a:alpha val="90000"/>
            <a:hueOff val="0"/>
            <a:satOff val="0"/>
            <a:lumOff val="0"/>
            <a:alphaOff val="0"/>
          </a:schemeClr>
        </a:solidFill>
        <a:ln w="12700" cap="flat" cmpd="sng" algn="ctr">
          <a:solidFill>
            <a:schemeClr val="accent2">
              <a:hueOff val="1103264"/>
              <a:satOff val="10314"/>
              <a:lumOff val="-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ea typeface="ＭＳ Ｐゴシック" pitchFamily="34" charset="-128"/>
            </a:rPr>
            <a:t>Decrease or eliminate interventions that provide no benefits and/or may be harmful</a:t>
          </a:r>
          <a:endParaRPr lang="en-US" sz="1700" kern="1200"/>
        </a:p>
      </dsp:txBody>
      <dsp:txXfrm rot="-5400000">
        <a:off x="750757" y="991295"/>
        <a:ext cx="9273611" cy="629069"/>
      </dsp:txXfrm>
    </dsp:sp>
    <dsp:sp modelId="{52E00EFE-D66E-F242-8358-F9970DE84B06}">
      <dsp:nvSpPr>
        <dsp:cNvPr id="0" name=""/>
        <dsp:cNvSpPr/>
      </dsp:nvSpPr>
      <dsp:spPr>
        <a:xfrm rot="5400000">
          <a:off x="-160876" y="2073340"/>
          <a:ext cx="1072510" cy="750757"/>
        </a:xfrm>
        <a:prstGeom prst="chevron">
          <a:avLst/>
        </a:prstGeom>
        <a:solidFill>
          <a:schemeClr val="accent2">
            <a:hueOff val="2206528"/>
            <a:satOff val="20627"/>
            <a:lumOff val="-98"/>
            <a:alphaOff val="0"/>
          </a:schemeClr>
        </a:solidFill>
        <a:ln w="12700" cap="flat" cmpd="sng" algn="ctr">
          <a:solidFill>
            <a:schemeClr val="accent2">
              <a:hueOff val="2206528"/>
              <a:satOff val="20627"/>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3</a:t>
          </a:r>
        </a:p>
      </dsp:txBody>
      <dsp:txXfrm rot="-5400000">
        <a:off x="1" y="2287843"/>
        <a:ext cx="750757" cy="321753"/>
      </dsp:txXfrm>
    </dsp:sp>
    <dsp:sp modelId="{079135DE-F6D9-474F-AADB-6D94AB778EEB}">
      <dsp:nvSpPr>
        <dsp:cNvPr id="0" name=""/>
        <dsp:cNvSpPr/>
      </dsp:nvSpPr>
      <dsp:spPr>
        <a:xfrm rot="5400000">
          <a:off x="5056012" y="-2392791"/>
          <a:ext cx="697131" cy="9307642"/>
        </a:xfrm>
        <a:prstGeom prst="round2SameRect">
          <a:avLst/>
        </a:prstGeom>
        <a:solidFill>
          <a:schemeClr val="lt1">
            <a:alpha val="90000"/>
            <a:hueOff val="0"/>
            <a:satOff val="0"/>
            <a:lumOff val="0"/>
            <a:alphaOff val="0"/>
          </a:schemeClr>
        </a:solidFill>
        <a:ln w="12700" cap="flat" cmpd="sng" algn="ctr">
          <a:solidFill>
            <a:schemeClr val="accent2">
              <a:hueOff val="2206528"/>
              <a:satOff val="20627"/>
              <a:lumOff val="-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ea typeface="ＭＳ Ｐゴシック" pitchFamily="34" charset="-128"/>
            </a:rPr>
            <a:t>Choose interventions and care settings to maximize benefits, minimize harms, and reduce costs</a:t>
          </a:r>
          <a:endParaRPr lang="en-US" sz="1700" b="0" kern="1200"/>
        </a:p>
      </dsp:txBody>
      <dsp:txXfrm rot="-5400000">
        <a:off x="750757" y="1946495"/>
        <a:ext cx="9273611" cy="629069"/>
      </dsp:txXfrm>
    </dsp:sp>
    <dsp:sp modelId="{149AFED7-1B88-994D-B0EF-86ED1707E2DC}">
      <dsp:nvSpPr>
        <dsp:cNvPr id="0" name=""/>
        <dsp:cNvSpPr/>
      </dsp:nvSpPr>
      <dsp:spPr>
        <a:xfrm rot="5400000">
          <a:off x="-160876" y="3028539"/>
          <a:ext cx="1072510" cy="750757"/>
        </a:xfrm>
        <a:prstGeom prst="chevron">
          <a:avLst/>
        </a:prstGeom>
        <a:solidFill>
          <a:schemeClr val="accent2">
            <a:hueOff val="3309791"/>
            <a:satOff val="30941"/>
            <a:lumOff val="-147"/>
            <a:alphaOff val="0"/>
          </a:schemeClr>
        </a:solidFill>
        <a:ln w="12700" cap="flat" cmpd="sng" algn="ctr">
          <a:solidFill>
            <a:schemeClr val="accent2">
              <a:hueOff val="3309791"/>
              <a:satOff val="30941"/>
              <a:lumOff val="-1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4</a:t>
          </a:r>
        </a:p>
      </dsp:txBody>
      <dsp:txXfrm rot="-5400000">
        <a:off x="1" y="3243042"/>
        <a:ext cx="750757" cy="321753"/>
      </dsp:txXfrm>
    </dsp:sp>
    <dsp:sp modelId="{00956B1B-C3D3-8646-9773-215D1690BCEB}">
      <dsp:nvSpPr>
        <dsp:cNvPr id="0" name=""/>
        <dsp:cNvSpPr/>
      </dsp:nvSpPr>
      <dsp:spPr>
        <a:xfrm rot="5400000">
          <a:off x="5056012" y="-1437592"/>
          <a:ext cx="697131" cy="9307642"/>
        </a:xfrm>
        <a:prstGeom prst="round2SameRect">
          <a:avLst/>
        </a:prstGeom>
        <a:solidFill>
          <a:schemeClr val="lt1">
            <a:alpha val="90000"/>
            <a:hueOff val="0"/>
            <a:satOff val="0"/>
            <a:lumOff val="0"/>
            <a:alphaOff val="0"/>
          </a:schemeClr>
        </a:solidFill>
        <a:ln w="12700" cap="flat" cmpd="sng" algn="ctr">
          <a:solidFill>
            <a:schemeClr val="accent2">
              <a:hueOff val="3309791"/>
              <a:satOff val="30941"/>
              <a:lumOff val="-1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ea typeface="ＭＳ Ｐゴシック" pitchFamily="34" charset="-128"/>
            </a:rPr>
            <a:t>Customize a care plan that incorporates patient values and concerns</a:t>
          </a:r>
          <a:endParaRPr lang="en-US" sz="1700" kern="1200"/>
        </a:p>
      </dsp:txBody>
      <dsp:txXfrm rot="-5400000">
        <a:off x="750757" y="2901694"/>
        <a:ext cx="9273611" cy="629069"/>
      </dsp:txXfrm>
    </dsp:sp>
    <dsp:sp modelId="{24674B42-B10F-B54E-B662-96A5700CD30C}">
      <dsp:nvSpPr>
        <dsp:cNvPr id="0" name=""/>
        <dsp:cNvSpPr/>
      </dsp:nvSpPr>
      <dsp:spPr>
        <a:xfrm rot="5400000">
          <a:off x="-160876" y="3983739"/>
          <a:ext cx="1072510" cy="750757"/>
        </a:xfrm>
        <a:prstGeom prst="chevron">
          <a:avLst/>
        </a:prstGeom>
        <a:solidFill>
          <a:schemeClr val="accent2">
            <a:hueOff val="4413055"/>
            <a:satOff val="41255"/>
            <a:lumOff val="-196"/>
            <a:alphaOff val="0"/>
          </a:schemeClr>
        </a:solidFill>
        <a:ln w="12700" cap="flat" cmpd="sng" algn="ctr">
          <a:solidFill>
            <a:schemeClr val="accent2">
              <a:hueOff val="4413055"/>
              <a:satOff val="41255"/>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5</a:t>
          </a:r>
        </a:p>
      </dsp:txBody>
      <dsp:txXfrm rot="-5400000">
        <a:off x="1" y="4198242"/>
        <a:ext cx="750757" cy="321753"/>
      </dsp:txXfrm>
    </dsp:sp>
    <dsp:sp modelId="{BF6A804A-EEC7-E84F-9E26-B7A0E621A121}">
      <dsp:nvSpPr>
        <dsp:cNvPr id="0" name=""/>
        <dsp:cNvSpPr/>
      </dsp:nvSpPr>
      <dsp:spPr>
        <a:xfrm rot="5400000">
          <a:off x="5056012" y="-482392"/>
          <a:ext cx="697131" cy="9307642"/>
        </a:xfrm>
        <a:prstGeom prst="round2SameRect">
          <a:avLst/>
        </a:prstGeom>
        <a:solidFill>
          <a:schemeClr val="lt1">
            <a:alpha val="90000"/>
            <a:hueOff val="0"/>
            <a:satOff val="0"/>
            <a:lumOff val="0"/>
            <a:alphaOff val="0"/>
          </a:schemeClr>
        </a:solidFill>
        <a:ln w="12700" cap="flat" cmpd="sng" algn="ctr">
          <a:solidFill>
            <a:schemeClr val="accent2">
              <a:hueOff val="4413055"/>
              <a:satOff val="41255"/>
              <a:lumOff val="-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ea typeface="ＭＳ Ｐゴシック" pitchFamily="34" charset="-128"/>
            </a:rPr>
            <a:t>Identify system-level opportunities to improve outcomes, minimize harms, and reduce waste</a:t>
          </a:r>
          <a:endParaRPr lang="en-US" sz="1700" kern="1200" dirty="0"/>
        </a:p>
      </dsp:txBody>
      <dsp:txXfrm rot="-5400000">
        <a:off x="750757" y="3856894"/>
        <a:ext cx="9273611" cy="629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6D78E-98AA-49FB-A9E4-C5A38C7A47B2}">
      <dsp:nvSpPr>
        <dsp:cNvPr id="0" name=""/>
        <dsp:cNvSpPr/>
      </dsp:nvSpPr>
      <dsp:spPr>
        <a:xfrm>
          <a:off x="0" y="0"/>
          <a:ext cx="5829299" cy="146923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Out-of-pocket costs affect patients’ ability to obtain medications and services.</a:t>
          </a:r>
        </a:p>
      </dsp:txBody>
      <dsp:txXfrm>
        <a:off x="43032" y="43032"/>
        <a:ext cx="4243884" cy="1383167"/>
      </dsp:txXfrm>
    </dsp:sp>
    <dsp:sp modelId="{1161BC8D-FBB7-4FD5-8CED-1B769DDB51A2}">
      <dsp:nvSpPr>
        <dsp:cNvPr id="0" name=""/>
        <dsp:cNvSpPr/>
      </dsp:nvSpPr>
      <dsp:spPr>
        <a:xfrm>
          <a:off x="514349" y="1714103"/>
          <a:ext cx="5829299" cy="146923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Patients may not mention this to their physicians.</a:t>
          </a:r>
        </a:p>
      </dsp:txBody>
      <dsp:txXfrm>
        <a:off x="557381" y="1757135"/>
        <a:ext cx="4273884" cy="1383167"/>
      </dsp:txXfrm>
    </dsp:sp>
    <dsp:sp modelId="{84165BDA-B8BD-49D1-8223-AC4EC98ACAB2}">
      <dsp:nvSpPr>
        <dsp:cNvPr id="0" name=""/>
        <dsp:cNvSpPr/>
      </dsp:nvSpPr>
      <dsp:spPr>
        <a:xfrm>
          <a:off x="1028699" y="3428206"/>
          <a:ext cx="5829299" cy="146923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Patients may make choices based on cost without physician input.</a:t>
          </a:r>
        </a:p>
      </dsp:txBody>
      <dsp:txXfrm>
        <a:off x="1071731" y="3471238"/>
        <a:ext cx="4273884" cy="1383167"/>
      </dsp:txXfrm>
    </dsp:sp>
    <dsp:sp modelId="{F4B06335-CD86-4020-8504-33DBCBC01B19}">
      <dsp:nvSpPr>
        <dsp:cNvPr id="0" name=""/>
        <dsp:cNvSpPr/>
      </dsp:nvSpPr>
      <dsp:spPr>
        <a:xfrm>
          <a:off x="4874298" y="1114167"/>
          <a:ext cx="955000" cy="955000"/>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89173" y="1114167"/>
        <a:ext cx="525250" cy="718638"/>
      </dsp:txXfrm>
    </dsp:sp>
    <dsp:sp modelId="{B423399E-E702-4A7B-BF40-60CAB76F5E16}">
      <dsp:nvSpPr>
        <dsp:cNvPr id="0" name=""/>
        <dsp:cNvSpPr/>
      </dsp:nvSpPr>
      <dsp:spPr>
        <a:xfrm>
          <a:off x="5388648" y="2818475"/>
          <a:ext cx="955000" cy="955000"/>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603523" y="2818475"/>
        <a:ext cx="525250" cy="718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3734-FE1D-4821-99EB-F92BD09149F5}">
      <dsp:nvSpPr>
        <dsp:cNvPr id="0" name=""/>
        <dsp:cNvSpPr/>
      </dsp:nvSpPr>
      <dsp:spPr>
        <a:xfrm>
          <a:off x="2166" y="2067445"/>
          <a:ext cx="2703016" cy="135150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Cost</a:t>
          </a:r>
          <a:r>
            <a:rPr lang="en-US" sz="1900" b="1" kern="1200" dirty="0"/>
            <a:t>: </a:t>
          </a:r>
          <a:r>
            <a:rPr lang="en-US" sz="1900" kern="1200" dirty="0"/>
            <a:t>Dollar amount for a clinician to deliver a health care service</a:t>
          </a:r>
        </a:p>
      </dsp:txBody>
      <dsp:txXfrm>
        <a:off x="41750" y="2107029"/>
        <a:ext cx="2623848" cy="1272340"/>
      </dsp:txXfrm>
    </dsp:sp>
    <dsp:sp modelId="{CD51665D-5017-4D7A-B955-878215470400}">
      <dsp:nvSpPr>
        <dsp:cNvPr id="0" name=""/>
        <dsp:cNvSpPr/>
      </dsp:nvSpPr>
      <dsp:spPr>
        <a:xfrm>
          <a:off x="2705182" y="2721029"/>
          <a:ext cx="1081206" cy="44340"/>
        </a:xfrm>
        <a:custGeom>
          <a:avLst/>
          <a:gdLst/>
          <a:ahLst/>
          <a:cxnLst/>
          <a:rect l="0" t="0" r="0" b="0"/>
          <a:pathLst>
            <a:path>
              <a:moveTo>
                <a:pt x="0" y="22170"/>
              </a:moveTo>
              <a:lnTo>
                <a:pt x="1081206" y="221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8756" y="2716169"/>
        <a:ext cx="54060" cy="54060"/>
      </dsp:txXfrm>
    </dsp:sp>
    <dsp:sp modelId="{48385CBA-BE99-4611-A4C8-6FF516B07DFD}">
      <dsp:nvSpPr>
        <dsp:cNvPr id="0" name=""/>
        <dsp:cNvSpPr/>
      </dsp:nvSpPr>
      <dsp:spPr>
        <a:xfrm>
          <a:off x="3786389" y="2067445"/>
          <a:ext cx="3116686" cy="135150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Charge</a:t>
          </a:r>
          <a:r>
            <a:rPr lang="en-US" sz="1900" b="1" kern="1200" dirty="0"/>
            <a:t>:</a:t>
          </a:r>
          <a:r>
            <a:rPr lang="en-US" sz="1900" kern="1200" dirty="0"/>
            <a:t> Financial amount the health care provider asks for a service</a:t>
          </a:r>
        </a:p>
      </dsp:txBody>
      <dsp:txXfrm>
        <a:off x="3825973" y="2107029"/>
        <a:ext cx="3037518" cy="1272340"/>
      </dsp:txXfrm>
    </dsp:sp>
    <dsp:sp modelId="{BE7883B5-65F0-4E94-ACD4-7D4AA0217B2A}">
      <dsp:nvSpPr>
        <dsp:cNvPr id="0" name=""/>
        <dsp:cNvSpPr/>
      </dsp:nvSpPr>
      <dsp:spPr>
        <a:xfrm rot="19457599">
          <a:off x="6777923" y="2332470"/>
          <a:ext cx="1331509" cy="44340"/>
        </a:xfrm>
        <a:custGeom>
          <a:avLst/>
          <a:gdLst/>
          <a:ahLst/>
          <a:cxnLst/>
          <a:rect l="0" t="0" r="0" b="0"/>
          <a:pathLst>
            <a:path>
              <a:moveTo>
                <a:pt x="0" y="22170"/>
              </a:moveTo>
              <a:lnTo>
                <a:pt x="1331509" y="221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10391" y="2321353"/>
        <a:ext cx="66575" cy="66575"/>
      </dsp:txXfrm>
    </dsp:sp>
    <dsp:sp modelId="{093C5FF3-82EB-48FD-91E7-EBD69E3C61B1}">
      <dsp:nvSpPr>
        <dsp:cNvPr id="0" name=""/>
        <dsp:cNvSpPr/>
      </dsp:nvSpPr>
      <dsp:spPr>
        <a:xfrm>
          <a:off x="7984282" y="1290328"/>
          <a:ext cx="2703016" cy="135150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Reimbursement</a:t>
          </a:r>
          <a:r>
            <a:rPr lang="en-US" sz="1900" b="1" kern="1200" dirty="0"/>
            <a:t>:</a:t>
          </a:r>
          <a:r>
            <a:rPr lang="en-US" sz="1900" kern="1200" dirty="0"/>
            <a:t> Amount a third-party payer (i.e., insurance) negotiates as payment</a:t>
          </a:r>
        </a:p>
      </dsp:txBody>
      <dsp:txXfrm>
        <a:off x="8023866" y="1329912"/>
        <a:ext cx="2623848" cy="1272340"/>
      </dsp:txXfrm>
    </dsp:sp>
    <dsp:sp modelId="{02FC62FB-55AC-485B-AC92-67F875BF415F}">
      <dsp:nvSpPr>
        <dsp:cNvPr id="0" name=""/>
        <dsp:cNvSpPr/>
      </dsp:nvSpPr>
      <dsp:spPr>
        <a:xfrm rot="2142401">
          <a:off x="6777923" y="3109588"/>
          <a:ext cx="1331509" cy="44340"/>
        </a:xfrm>
        <a:custGeom>
          <a:avLst/>
          <a:gdLst/>
          <a:ahLst/>
          <a:cxnLst/>
          <a:rect l="0" t="0" r="0" b="0"/>
          <a:pathLst>
            <a:path>
              <a:moveTo>
                <a:pt x="0" y="22170"/>
              </a:moveTo>
              <a:lnTo>
                <a:pt x="1331509" y="221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10391" y="3098470"/>
        <a:ext cx="66575" cy="66575"/>
      </dsp:txXfrm>
    </dsp:sp>
    <dsp:sp modelId="{D4923562-6649-4D43-BF9D-73B92DA0C8CA}">
      <dsp:nvSpPr>
        <dsp:cNvPr id="0" name=""/>
        <dsp:cNvSpPr/>
      </dsp:nvSpPr>
      <dsp:spPr>
        <a:xfrm>
          <a:off x="7984282" y="2844563"/>
          <a:ext cx="2703016" cy="1351508"/>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Price</a:t>
          </a:r>
          <a:r>
            <a:rPr lang="en-US" sz="1900" b="1" kern="1200" dirty="0"/>
            <a:t>:</a:t>
          </a:r>
          <a:r>
            <a:rPr lang="en-US" sz="1900" kern="1200" dirty="0"/>
            <a:t> Amount a patient pays out-of-pocket for a service</a:t>
          </a:r>
        </a:p>
      </dsp:txBody>
      <dsp:txXfrm>
        <a:off x="8023866" y="2884147"/>
        <a:ext cx="2623848" cy="1272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0F507-4A92-4643-A70D-5EF54E7E97A9}">
      <dsp:nvSpPr>
        <dsp:cNvPr id="0" name=""/>
        <dsp:cNvSpPr/>
      </dsp:nvSpPr>
      <dsp:spPr>
        <a:xfrm>
          <a:off x="0" y="0"/>
          <a:ext cx="10058399" cy="9063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Part A: Hospital services</a:t>
          </a:r>
        </a:p>
      </dsp:txBody>
      <dsp:txXfrm>
        <a:off x="2102311" y="0"/>
        <a:ext cx="7956088" cy="906312"/>
      </dsp:txXfrm>
    </dsp:sp>
    <dsp:sp modelId="{D93A8884-4D17-4E7A-8AAD-801039A28169}">
      <dsp:nvSpPr>
        <dsp:cNvPr id="0" name=""/>
        <dsp:cNvSpPr/>
      </dsp:nvSpPr>
      <dsp:spPr>
        <a:xfrm>
          <a:off x="728816" y="87397"/>
          <a:ext cx="735309" cy="731517"/>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489DF-2B70-49AB-9DEB-C38795AAD207}">
      <dsp:nvSpPr>
        <dsp:cNvPr id="0" name=""/>
        <dsp:cNvSpPr/>
      </dsp:nvSpPr>
      <dsp:spPr>
        <a:xfrm>
          <a:off x="0" y="996944"/>
          <a:ext cx="10058399" cy="9063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Part B: Physician services, outpatient, durable medical equipment</a:t>
          </a:r>
        </a:p>
      </dsp:txBody>
      <dsp:txXfrm>
        <a:off x="2102311" y="996944"/>
        <a:ext cx="7956088" cy="906312"/>
      </dsp:txXfrm>
    </dsp:sp>
    <dsp:sp modelId="{62E62DD9-C039-49C8-A429-E721C70DB2A9}">
      <dsp:nvSpPr>
        <dsp:cNvPr id="0" name=""/>
        <dsp:cNvSpPr/>
      </dsp:nvSpPr>
      <dsp:spPr>
        <a:xfrm>
          <a:off x="712481" y="1084341"/>
          <a:ext cx="767978" cy="731517"/>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98BF26-7E6B-42A2-9E91-A06DD6E87B26}">
      <dsp:nvSpPr>
        <dsp:cNvPr id="0" name=""/>
        <dsp:cNvSpPr/>
      </dsp:nvSpPr>
      <dsp:spPr>
        <a:xfrm>
          <a:off x="0" y="1993888"/>
          <a:ext cx="10058399" cy="9063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Part D: Voluntary prescription coverage</a:t>
          </a:r>
        </a:p>
      </dsp:txBody>
      <dsp:txXfrm>
        <a:off x="2102311" y="1993888"/>
        <a:ext cx="7956088" cy="906312"/>
      </dsp:txXfrm>
    </dsp:sp>
    <dsp:sp modelId="{BD5D70F1-FDE6-4FB0-AA8A-3245E49922F7}">
      <dsp:nvSpPr>
        <dsp:cNvPr id="0" name=""/>
        <dsp:cNvSpPr/>
      </dsp:nvSpPr>
      <dsp:spPr>
        <a:xfrm>
          <a:off x="696157" y="2081286"/>
          <a:ext cx="800628" cy="731517"/>
        </a:xfrm>
        <a:prstGeom prst="roundRect">
          <a:avLst>
            <a:gd name="adj" fmla="val 10000"/>
          </a:avLst>
        </a:prstGeom>
        <a:blipFill dpi="0"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B342B2-9F38-491F-B399-F238062882F5}">
      <dsp:nvSpPr>
        <dsp:cNvPr id="0" name=""/>
        <dsp:cNvSpPr/>
      </dsp:nvSpPr>
      <dsp:spPr>
        <a:xfrm>
          <a:off x="0" y="2990832"/>
          <a:ext cx="10058399" cy="9063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Medicare Advantage (Part C): Medicare benefits through private insurers</a:t>
          </a:r>
        </a:p>
      </dsp:txBody>
      <dsp:txXfrm>
        <a:off x="2102311" y="2990832"/>
        <a:ext cx="7956088" cy="906312"/>
      </dsp:txXfrm>
    </dsp:sp>
    <dsp:sp modelId="{DA4F78A9-0BC8-41F6-8378-5F34A16BB3A4}">
      <dsp:nvSpPr>
        <dsp:cNvPr id="0" name=""/>
        <dsp:cNvSpPr/>
      </dsp:nvSpPr>
      <dsp:spPr>
        <a:xfrm>
          <a:off x="712481" y="3078230"/>
          <a:ext cx="767978" cy="731517"/>
        </a:xfrm>
        <a:prstGeom prst="roundRect">
          <a:avLst>
            <a:gd name="adj" fmla="val 10000"/>
          </a:avLst>
        </a:prstGeom>
        <a:blipFill dpi="0" rotWithShape="1">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5ADF1-EFF2-4DAE-9E0E-FB034ACF025C}">
      <dsp:nvSpPr>
        <dsp:cNvPr id="0" name=""/>
        <dsp:cNvSpPr/>
      </dsp:nvSpPr>
      <dsp:spPr>
        <a:xfrm>
          <a:off x="0" y="3987777"/>
          <a:ext cx="10058399" cy="9063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Medigap: Supplemental insurance; can cover copays, deductibles, and other costs</a:t>
          </a:r>
        </a:p>
      </dsp:txBody>
      <dsp:txXfrm>
        <a:off x="2102311" y="3987777"/>
        <a:ext cx="7956088" cy="906312"/>
      </dsp:txXfrm>
    </dsp:sp>
    <dsp:sp modelId="{9F04B1F3-C6DF-4FD8-8532-1550F6A770ED}">
      <dsp:nvSpPr>
        <dsp:cNvPr id="0" name=""/>
        <dsp:cNvSpPr/>
      </dsp:nvSpPr>
      <dsp:spPr>
        <a:xfrm>
          <a:off x="728816" y="4075174"/>
          <a:ext cx="735309" cy="731517"/>
        </a:xfrm>
        <a:prstGeom prst="roundRect">
          <a:avLst>
            <a:gd name="adj" fmla="val 10000"/>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0DEF0-E11B-42AB-ACD2-3CF3BBA29C4E}">
      <dsp:nvSpPr>
        <dsp:cNvPr id="0" name=""/>
        <dsp:cNvSpPr/>
      </dsp:nvSpPr>
      <dsp:spPr>
        <a:xfrm>
          <a:off x="0" y="0"/>
          <a:ext cx="500678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B095A-714C-471F-9978-F6FE7EEF74AB}">
      <dsp:nvSpPr>
        <dsp:cNvPr id="0" name=""/>
        <dsp:cNvSpPr/>
      </dsp:nvSpPr>
      <dsp:spPr>
        <a:xfrm>
          <a:off x="0" y="0"/>
          <a:ext cx="5006788" cy="1381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Ms. O'Connor was admitted to the hospital for sepsis due to pyelonephritis. </a:t>
          </a:r>
        </a:p>
      </dsp:txBody>
      <dsp:txXfrm>
        <a:off x="0" y="0"/>
        <a:ext cx="5006788" cy="1381275"/>
      </dsp:txXfrm>
    </dsp:sp>
    <dsp:sp modelId="{0A535AD7-A239-43EB-B733-4367BB0CA4A1}">
      <dsp:nvSpPr>
        <dsp:cNvPr id="0" name=""/>
        <dsp:cNvSpPr/>
      </dsp:nvSpPr>
      <dsp:spPr>
        <a:xfrm>
          <a:off x="0" y="1381275"/>
          <a:ext cx="5006788" cy="0"/>
        </a:xfrm>
        <a:prstGeom prst="line">
          <a:avLst/>
        </a:prstGeom>
        <a:solidFill>
          <a:schemeClr val="accent4">
            <a:hueOff val="944406"/>
            <a:satOff val="0"/>
            <a:lumOff val="9019"/>
            <a:alphaOff val="0"/>
          </a:schemeClr>
        </a:solidFill>
        <a:ln w="12700" cap="flat" cmpd="sng" algn="ctr">
          <a:solidFill>
            <a:schemeClr val="accent4">
              <a:hueOff val="944406"/>
              <a:satOff val="0"/>
              <a:lumOff val="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78CA7-0EFC-4942-949D-5AE032991FEB}">
      <dsp:nvSpPr>
        <dsp:cNvPr id="0" name=""/>
        <dsp:cNvSpPr/>
      </dsp:nvSpPr>
      <dsp:spPr>
        <a:xfrm>
          <a:off x="0" y="1381275"/>
          <a:ext cx="5006788" cy="1381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She has Medicare parts A, B, and D. She was admitted to the hospital for 3 days for IV antibiotics, fluids, and anti-emetics. </a:t>
          </a:r>
        </a:p>
      </dsp:txBody>
      <dsp:txXfrm>
        <a:off x="0" y="1381275"/>
        <a:ext cx="5006788" cy="13812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722DC-7FA5-44F1-BF4D-75B06F6B8294}">
      <dsp:nvSpPr>
        <dsp:cNvPr id="0" name=""/>
        <dsp:cNvSpPr/>
      </dsp:nvSpPr>
      <dsp:spPr>
        <a:xfrm>
          <a:off x="0" y="606"/>
          <a:ext cx="510404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7FD7E-C550-4832-B615-2760F2CB3980}">
      <dsp:nvSpPr>
        <dsp:cNvPr id="0" name=""/>
        <dsp:cNvSpPr/>
      </dsp:nvSpPr>
      <dsp:spPr>
        <a:xfrm>
          <a:off x="0" y="606"/>
          <a:ext cx="5104041" cy="99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Mr. Watson has Medicare parts A, B, and D</a:t>
          </a:r>
          <a:r>
            <a:rPr lang="en-US" sz="2000" kern="1200"/>
            <a:t>. </a:t>
          </a:r>
          <a:endParaRPr lang="en-US" sz="2000" kern="1200" dirty="0"/>
        </a:p>
      </dsp:txBody>
      <dsp:txXfrm>
        <a:off x="0" y="606"/>
        <a:ext cx="5104041" cy="993103"/>
      </dsp:txXfrm>
    </dsp:sp>
    <dsp:sp modelId="{738F562C-CC1D-4A00-96F1-E4C98F01A832}">
      <dsp:nvSpPr>
        <dsp:cNvPr id="0" name=""/>
        <dsp:cNvSpPr/>
      </dsp:nvSpPr>
      <dsp:spPr>
        <a:xfrm>
          <a:off x="0" y="993709"/>
          <a:ext cx="5104041" cy="0"/>
        </a:xfrm>
        <a:prstGeom prst="line">
          <a:avLst/>
        </a:prstGeom>
        <a:solidFill>
          <a:schemeClr val="accent4">
            <a:hueOff val="236102"/>
            <a:satOff val="0"/>
            <a:lumOff val="2255"/>
            <a:alphaOff val="0"/>
          </a:schemeClr>
        </a:solidFill>
        <a:ln w="12700" cap="flat" cmpd="sng" algn="ctr">
          <a:solidFill>
            <a:schemeClr val="accent4">
              <a:hueOff val="236102"/>
              <a:satOff val="0"/>
              <a:lumOff val="2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8A98C-0661-413A-8DFC-A26F73183AFE}">
      <dsp:nvSpPr>
        <dsp:cNvPr id="0" name=""/>
        <dsp:cNvSpPr/>
      </dsp:nvSpPr>
      <dsp:spPr>
        <a:xfrm>
          <a:off x="0" y="993709"/>
          <a:ext cx="5104041" cy="99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He saw his primary care physician to be evaluated for heat and cold intolerance, weight gain, and constipation. </a:t>
          </a:r>
        </a:p>
      </dsp:txBody>
      <dsp:txXfrm>
        <a:off x="0" y="993709"/>
        <a:ext cx="5104041" cy="993103"/>
      </dsp:txXfrm>
    </dsp:sp>
    <dsp:sp modelId="{B977C622-FBD5-4E3D-8C68-49FFE21BBD6E}">
      <dsp:nvSpPr>
        <dsp:cNvPr id="0" name=""/>
        <dsp:cNvSpPr/>
      </dsp:nvSpPr>
      <dsp:spPr>
        <a:xfrm>
          <a:off x="0" y="1986812"/>
          <a:ext cx="5104041" cy="0"/>
        </a:xfrm>
        <a:prstGeom prst="line">
          <a:avLst/>
        </a:prstGeom>
        <a:solidFill>
          <a:schemeClr val="accent4">
            <a:hueOff val="472203"/>
            <a:satOff val="0"/>
            <a:lumOff val="4509"/>
            <a:alphaOff val="0"/>
          </a:schemeClr>
        </a:solidFill>
        <a:ln w="12700" cap="flat" cmpd="sng" algn="ctr">
          <a:solidFill>
            <a:schemeClr val="accent4">
              <a:hueOff val="472203"/>
              <a:satOff val="0"/>
              <a:lumOff val="45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F8C1F-1D34-4D17-8C65-67C629A09FF7}">
      <dsp:nvSpPr>
        <dsp:cNvPr id="0" name=""/>
        <dsp:cNvSpPr/>
      </dsp:nvSpPr>
      <dsp:spPr>
        <a:xfrm>
          <a:off x="0" y="1986812"/>
          <a:ext cx="5104041" cy="99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She ordered a thyroid-stimulating hormone (TSH) to evaluate for hypothyroidism. </a:t>
          </a:r>
        </a:p>
      </dsp:txBody>
      <dsp:txXfrm>
        <a:off x="0" y="1986812"/>
        <a:ext cx="5104041" cy="993103"/>
      </dsp:txXfrm>
    </dsp:sp>
    <dsp:sp modelId="{DF667C53-5714-4C6D-9053-FB19D66B253C}">
      <dsp:nvSpPr>
        <dsp:cNvPr id="0" name=""/>
        <dsp:cNvSpPr/>
      </dsp:nvSpPr>
      <dsp:spPr>
        <a:xfrm>
          <a:off x="0" y="2979915"/>
          <a:ext cx="5104041" cy="0"/>
        </a:xfrm>
        <a:prstGeom prst="line">
          <a:avLst/>
        </a:prstGeom>
        <a:solidFill>
          <a:schemeClr val="accent4">
            <a:hueOff val="708305"/>
            <a:satOff val="0"/>
            <a:lumOff val="6764"/>
            <a:alphaOff val="0"/>
          </a:schemeClr>
        </a:solidFill>
        <a:ln w="12700" cap="flat" cmpd="sng" algn="ctr">
          <a:solidFill>
            <a:schemeClr val="accent4">
              <a:hueOff val="708305"/>
              <a:satOff val="0"/>
              <a:lumOff val="6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25AB5-59F8-4F41-86EE-10230886E980}">
      <dsp:nvSpPr>
        <dsp:cNvPr id="0" name=""/>
        <dsp:cNvSpPr/>
      </dsp:nvSpPr>
      <dsp:spPr>
        <a:xfrm>
          <a:off x="0" y="2979915"/>
          <a:ext cx="5104041" cy="99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PCP visit charge was $200 and the charge for the TSH was $40, totaling $240.</a:t>
          </a:r>
        </a:p>
      </dsp:txBody>
      <dsp:txXfrm>
        <a:off x="0" y="2979915"/>
        <a:ext cx="5104041" cy="993103"/>
      </dsp:txXfrm>
    </dsp:sp>
    <dsp:sp modelId="{8AE62CA0-644F-45F7-95A0-A3EE6E5C4D7B}">
      <dsp:nvSpPr>
        <dsp:cNvPr id="0" name=""/>
        <dsp:cNvSpPr/>
      </dsp:nvSpPr>
      <dsp:spPr>
        <a:xfrm>
          <a:off x="0" y="3973018"/>
          <a:ext cx="5104041" cy="0"/>
        </a:xfrm>
        <a:prstGeom prst="line">
          <a:avLst/>
        </a:prstGeom>
        <a:solidFill>
          <a:schemeClr val="accent4">
            <a:hueOff val="944406"/>
            <a:satOff val="0"/>
            <a:lumOff val="9019"/>
            <a:alphaOff val="0"/>
          </a:schemeClr>
        </a:solidFill>
        <a:ln w="12700" cap="flat" cmpd="sng" algn="ctr">
          <a:solidFill>
            <a:schemeClr val="accent4">
              <a:hueOff val="944406"/>
              <a:satOff val="0"/>
              <a:lumOff val="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CE60D-1E8B-4090-A18A-90852D5BC3D5}">
      <dsp:nvSpPr>
        <dsp:cNvPr id="0" name=""/>
        <dsp:cNvSpPr/>
      </dsp:nvSpPr>
      <dsp:spPr>
        <a:xfrm>
          <a:off x="0" y="3973018"/>
          <a:ext cx="5104041" cy="99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If Mr. Watson had already met his deductible for the year, he would be asked to pay 20% of the charges for this episode of care.</a:t>
          </a:r>
        </a:p>
      </dsp:txBody>
      <dsp:txXfrm>
        <a:off x="0" y="3973018"/>
        <a:ext cx="5104041" cy="9931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BE8CE-E16F-4247-9C0B-1323432DE90A}">
      <dsp:nvSpPr>
        <dsp:cNvPr id="0" name=""/>
        <dsp:cNvSpPr/>
      </dsp:nvSpPr>
      <dsp:spPr>
        <a:xfrm>
          <a:off x="0" y="2346"/>
          <a:ext cx="5724844" cy="1366459"/>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Federal program administered by the states, with the federal government paying between 50% and 76% of total costs</a:t>
          </a:r>
        </a:p>
      </dsp:txBody>
      <dsp:txXfrm>
        <a:off x="66705" y="69051"/>
        <a:ext cx="5591434" cy="1233049"/>
      </dsp:txXfrm>
    </dsp:sp>
    <dsp:sp modelId="{918B6030-7B11-4880-B6D2-4835D0F03E48}">
      <dsp:nvSpPr>
        <dsp:cNvPr id="0" name=""/>
        <dsp:cNvSpPr/>
      </dsp:nvSpPr>
      <dsp:spPr>
        <a:xfrm>
          <a:off x="0" y="1382770"/>
          <a:ext cx="5724844" cy="1366459"/>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Covered groups include nonelderly, low-income persons and those with disabilities</a:t>
          </a:r>
        </a:p>
      </dsp:txBody>
      <dsp:txXfrm>
        <a:off x="66705" y="1449475"/>
        <a:ext cx="5591434" cy="1233049"/>
      </dsp:txXfrm>
    </dsp:sp>
    <dsp:sp modelId="{8B50E251-E3A7-4892-9A5D-4F7D646CD911}">
      <dsp:nvSpPr>
        <dsp:cNvPr id="0" name=""/>
        <dsp:cNvSpPr/>
      </dsp:nvSpPr>
      <dsp:spPr>
        <a:xfrm>
          <a:off x="0" y="2763194"/>
          <a:ext cx="5724844" cy="1366459"/>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Required coverage includes hospital, physician, laboratory, radiology, prenatal, preventive, nursing home, and home health services. Pharmacy is optional but covered in all states.</a:t>
          </a:r>
        </a:p>
      </dsp:txBody>
      <dsp:txXfrm>
        <a:off x="66705" y="2829899"/>
        <a:ext cx="5591434" cy="1233049"/>
      </dsp:txXfrm>
    </dsp:sp>
    <dsp:sp modelId="{D0B1FEE9-84D9-48CE-8397-89A5B551C724}">
      <dsp:nvSpPr>
        <dsp:cNvPr id="0" name=""/>
        <dsp:cNvSpPr/>
      </dsp:nvSpPr>
      <dsp:spPr>
        <a:xfrm>
          <a:off x="0" y="4143618"/>
          <a:ext cx="5724844" cy="1366459"/>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No requirement for prior tax payment and evolving work requirements in some states</a:t>
          </a:r>
        </a:p>
      </dsp:txBody>
      <dsp:txXfrm>
        <a:off x="66705" y="4210323"/>
        <a:ext cx="5591434" cy="12330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59A40-19B4-4A2E-BE48-0C68A4E93EA9}">
      <dsp:nvSpPr>
        <dsp:cNvPr id="0" name=""/>
        <dsp:cNvSpPr/>
      </dsp:nvSpPr>
      <dsp:spPr>
        <a:xfrm>
          <a:off x="198785" y="1212072"/>
          <a:ext cx="4696015" cy="1467504"/>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399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Those who are eligible for Medicaid but have not enrolled</a:t>
          </a:r>
          <a:endParaRPr lang="en-US" sz="2300" kern="1200" dirty="0"/>
        </a:p>
      </dsp:txBody>
      <dsp:txXfrm>
        <a:off x="198785" y="1212072"/>
        <a:ext cx="4696015" cy="1467504"/>
      </dsp:txXfrm>
    </dsp:sp>
    <dsp:sp modelId="{C1B95C12-C636-4A2F-AB3A-B01792B1BFB7}">
      <dsp:nvSpPr>
        <dsp:cNvPr id="0" name=""/>
        <dsp:cNvSpPr/>
      </dsp:nvSpPr>
      <dsp:spPr>
        <a:xfrm>
          <a:off x="3117" y="1000099"/>
          <a:ext cx="1027253" cy="1540880"/>
        </a:xfrm>
        <a:prstGeom prst="rect">
          <a:avLst/>
        </a:prstGeom>
        <a:blipFill>
          <a:blip xmlns:r="http://schemas.openxmlformats.org/officeDocument/2006/relationships" r:embed="rId1"/>
          <a:srcRect/>
          <a:stretch>
            <a:fillRect l="-62000" r="-62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1BCF4-4055-4693-AC17-DFCF6C6F719F}">
      <dsp:nvSpPr>
        <dsp:cNvPr id="0" name=""/>
        <dsp:cNvSpPr/>
      </dsp:nvSpPr>
      <dsp:spPr>
        <a:xfrm>
          <a:off x="5359266" y="1212072"/>
          <a:ext cx="4696015" cy="1467504"/>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399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Those who live in states that did not expand Medicaid and do not qualify</a:t>
          </a:r>
          <a:endParaRPr lang="en-US" sz="2300" kern="1200" dirty="0"/>
        </a:p>
      </dsp:txBody>
      <dsp:txXfrm>
        <a:off x="5359266" y="1212072"/>
        <a:ext cx="4696015" cy="1467504"/>
      </dsp:txXfrm>
    </dsp:sp>
    <dsp:sp modelId="{DA11A839-EC8E-4C95-B0E3-D00BAEB37F7B}">
      <dsp:nvSpPr>
        <dsp:cNvPr id="0" name=""/>
        <dsp:cNvSpPr/>
      </dsp:nvSpPr>
      <dsp:spPr>
        <a:xfrm>
          <a:off x="5201689" y="998574"/>
          <a:ext cx="1027253" cy="154088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EB81BF-23E5-4F30-B6A3-D653BDF4F9EB}">
      <dsp:nvSpPr>
        <dsp:cNvPr id="0" name=""/>
        <dsp:cNvSpPr/>
      </dsp:nvSpPr>
      <dsp:spPr>
        <a:xfrm>
          <a:off x="198785" y="3059498"/>
          <a:ext cx="4696015" cy="1467504"/>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399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Those without other coverage who still feel that insurance is too expensive</a:t>
          </a:r>
          <a:endParaRPr lang="en-US" sz="2300" kern="1200" dirty="0"/>
        </a:p>
      </dsp:txBody>
      <dsp:txXfrm>
        <a:off x="198785" y="3059498"/>
        <a:ext cx="4696015" cy="1467504"/>
      </dsp:txXfrm>
    </dsp:sp>
    <dsp:sp modelId="{0F362EEA-BABD-4FF6-90C2-F7FFC4855526}">
      <dsp:nvSpPr>
        <dsp:cNvPr id="0" name=""/>
        <dsp:cNvSpPr/>
      </dsp:nvSpPr>
      <dsp:spPr>
        <a:xfrm>
          <a:off x="3117" y="2847525"/>
          <a:ext cx="1027253" cy="15408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3000" r="-63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217EB8-89CE-431D-800D-3289BC75B853}">
      <dsp:nvSpPr>
        <dsp:cNvPr id="0" name=""/>
        <dsp:cNvSpPr/>
      </dsp:nvSpPr>
      <dsp:spPr>
        <a:xfrm>
          <a:off x="5359266" y="3059498"/>
          <a:ext cx="4696015" cy="1467504"/>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399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Undocumented persons</a:t>
          </a:r>
        </a:p>
      </dsp:txBody>
      <dsp:txXfrm>
        <a:off x="5359266" y="3059498"/>
        <a:ext cx="4696015" cy="1467504"/>
      </dsp:txXfrm>
    </dsp:sp>
    <dsp:sp modelId="{17BDA2DB-D88A-40DE-B7CB-D95F37F598B7}">
      <dsp:nvSpPr>
        <dsp:cNvPr id="0" name=""/>
        <dsp:cNvSpPr/>
      </dsp:nvSpPr>
      <dsp:spPr>
        <a:xfrm>
          <a:off x="5163599" y="2847525"/>
          <a:ext cx="1027253" cy="154088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2000" r="-62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3B0EDC4-1B4A-4448-9B27-185FAF2D033F}" type="datetimeFigureOut">
              <a:rPr lang="en-US"/>
              <a:pPr>
                <a:defRPr/>
              </a:pPr>
              <a:t>3/16/2023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96AF862-AD0D-47E8-80B5-F218A8098550}" type="slidenum">
              <a:rPr lang="en-US"/>
              <a:pPr>
                <a:defRPr/>
              </a:pPr>
              <a:t>‹#›</a:t>
            </a:fld>
            <a:endParaRPr lang="en-US"/>
          </a:p>
        </p:txBody>
      </p:sp>
    </p:spTree>
    <p:extLst>
      <p:ext uri="{BB962C8B-B14F-4D97-AF65-F5344CB8AC3E}">
        <p14:creationId xmlns:p14="http://schemas.microsoft.com/office/powerpoint/2010/main" val="3662603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3FC51CF-80EF-45B7-873F-705AE9506C9F}" type="datetimeFigureOut">
              <a:rPr lang="en-US"/>
              <a:pPr>
                <a:defRPr/>
              </a:pPr>
              <a:t>3/16/2023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90EC1EA-07A0-4FA0-85C5-97754687AA71}" type="slidenum">
              <a:rPr lang="en-US"/>
              <a:pPr>
                <a:defRPr/>
              </a:pPr>
              <a:t>‹#›</a:t>
            </a:fld>
            <a:endParaRPr lang="en-US"/>
          </a:p>
        </p:txBody>
      </p:sp>
    </p:spTree>
    <p:extLst>
      <p:ext uri="{BB962C8B-B14F-4D97-AF65-F5344CB8AC3E}">
        <p14:creationId xmlns:p14="http://schemas.microsoft.com/office/powerpoint/2010/main" val="375828591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 introduce speaker, and identify the purposes of this discussion, including the following:</a:t>
            </a:r>
          </a:p>
          <a:p>
            <a:pPr marL="171450" indent="-171450">
              <a:buFont typeface="Arial" panose="020B0604020202020204" pitchFamily="34" charset="0"/>
              <a:buChar char="•"/>
            </a:pPr>
            <a:r>
              <a:rPr lang="en-US" dirty="0"/>
              <a:t>To provide an understanding of the basic types of health insurance and how these payment models can affect patients financially. </a:t>
            </a:r>
          </a:p>
          <a:p>
            <a:pPr marL="171450" indent="-171450">
              <a:buFont typeface="Arial" panose="020B0604020202020204" pitchFamily="34" charset="0"/>
              <a:buChar char="•"/>
            </a:pPr>
            <a:r>
              <a:rPr lang="en-US" dirty="0"/>
              <a:t>To discuss how insurance coverage or lack thereof directly impacts out-of-pocket costs, which in turn affects ability to adhere to different treatment recommendations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a:t>
            </a:fld>
            <a:endParaRPr lang="en-US"/>
          </a:p>
        </p:txBody>
      </p:sp>
    </p:spTree>
    <p:extLst>
      <p:ext uri="{BB962C8B-B14F-4D97-AF65-F5344CB8AC3E}">
        <p14:creationId xmlns:p14="http://schemas.microsoft.com/office/powerpoint/2010/main" val="286020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refers to the dollar amount for a clinician to deliver a health care service. A charge is the amount the health care provider asks for a service and is often much higher than the cost. To cover the charges for insured patients, insurance negotiates a reimbursement payment to the provider. These reimbursements may drive charge inflation. The price is the amount a patient pays out-of-pocket for a service and depends on their health insurance coverage. It is the hardest number to estimate, but this number matters the most to patients.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10</a:t>
            </a:fld>
            <a:endParaRPr lang="en-US"/>
          </a:p>
        </p:txBody>
      </p:sp>
    </p:spTree>
    <p:extLst>
      <p:ext uri="{BB962C8B-B14F-4D97-AF65-F5344CB8AC3E}">
        <p14:creationId xmlns:p14="http://schemas.microsoft.com/office/powerpoint/2010/main" val="328952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So, what are the basic types of health insurance coverages? This chart shows that about half of health insurance is employment-based. The next most common source of insurance is from the government-based plans like Medicare, Medicaid, and CHIPS. Health coverage is not mutually exclusive, so the values in the chart add up to &gt;100%, but the bottom line is that most of health insurance is employment-based.</a:t>
            </a: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11</a:t>
            </a:fld>
            <a:endParaRPr lang="en-US"/>
          </a:p>
        </p:txBody>
      </p:sp>
    </p:spTree>
    <p:extLst>
      <p:ext uri="{BB962C8B-B14F-4D97-AF65-F5344CB8AC3E}">
        <p14:creationId xmlns:p14="http://schemas.microsoft.com/office/powerpoint/2010/main" val="3495507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Lato" panose="020F0502020204030203" pitchFamily="34" charset="0"/>
              </a:rPr>
              <a:t>Let's look at the options within Medicare, the government-based insurance for people 65 or older. US taxpayers are first eligible to sign up for Medicare 3 months before they turn 65 or earlier if they have a disability, end-stage renal disease, or ALS. When someone first enrolls in Medicare, they can choose either Original Medicare (Part A and Part B) or a Medicare Advantage Plan (Part C). Some people need to get additional coverage, like Medicare drug coverage or Medicare Supplement Insurance (Medigap). </a:t>
            </a:r>
            <a:r>
              <a:rPr lang="en-US" dirty="0">
                <a:cs typeface="Calibri"/>
              </a:rPr>
              <a:t>Details of the plans are in the prework and can be reviewed there.</a:t>
            </a:r>
          </a:p>
          <a:p>
            <a:endParaRPr lang="en-US" dirty="0">
              <a:cs typeface="Calibri"/>
            </a:endParaRPr>
          </a:p>
          <a:p>
            <a:r>
              <a:rPr lang="en-US" dirty="0">
                <a:cs typeface="Calibri"/>
              </a:rPr>
              <a:t>NB: If prework module was not assigned, video introduction to Medicare plans is at this link: https://youtu.be/4lnDj0DivDE</a:t>
            </a: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12</a:t>
            </a:fld>
            <a:endParaRPr lang="en-US"/>
          </a:p>
        </p:txBody>
      </p:sp>
    </p:spTree>
    <p:extLst>
      <p:ext uri="{BB962C8B-B14F-4D97-AF65-F5344CB8AC3E}">
        <p14:creationId xmlns:p14="http://schemas.microsoft.com/office/powerpoint/2010/main" val="339929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Medicare Part A covers admission to the hospital at no cost for those who qualify and is financed through social security taxes. All patients who have paid in for over 10 years are enrolled at age 65. Medicare Part B covers outpatient care, durable medical equipment, and preventive services and is funded jointly by federal taxes and by the individual, who pays an income-based, monthly premium. </a:t>
            </a:r>
            <a:r>
              <a:rPr lang="en-US" dirty="0"/>
              <a:t>Medicare beneficiaries</a:t>
            </a:r>
            <a:r>
              <a:rPr lang="en-US" baseline="0" dirty="0"/>
              <a:t> may elect for prescription coverage through </a:t>
            </a:r>
            <a:r>
              <a:rPr lang="en-US" dirty="0"/>
              <a:t>part</a:t>
            </a:r>
            <a:r>
              <a:rPr lang="en-US" baseline="0" dirty="0"/>
              <a:t> D, which can be</a:t>
            </a:r>
            <a:r>
              <a:rPr lang="en-US" dirty="0"/>
              <a:t> added to Parts A and B and incurs a monthly premium. Part C - Medicare Advantage plans are Medicare-approved plans offered by a private insurance company. These plans typically include parts A, B, and D bundled into one plan and may have additional benefits, such as vision, hearing, or dental. </a:t>
            </a:r>
            <a:r>
              <a:rPr lang="en-US" b="0" i="0" dirty="0">
                <a:solidFill>
                  <a:srgbClr val="313537"/>
                </a:solidFill>
                <a:effectLst/>
                <a:latin typeface="Inter" panose="02000503000000020004" pitchFamily="2" charset="0"/>
              </a:rPr>
              <a:t>Premiums and rules vary greatly based on the plan chosen. </a:t>
            </a:r>
            <a:r>
              <a:rPr lang="en-US" dirty="0"/>
              <a:t>Typically, individuals can only see doctors within the plan's network and referrals may be necessary.</a:t>
            </a:r>
            <a:endParaRPr lang="en-US" dirty="0">
              <a:cs typeface="Calibri"/>
            </a:endParaRP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13</a:t>
            </a:fld>
            <a:endParaRPr lang="en-US"/>
          </a:p>
        </p:txBody>
      </p:sp>
    </p:spTree>
    <p:extLst>
      <p:ext uri="{BB962C8B-B14F-4D97-AF65-F5344CB8AC3E}">
        <p14:creationId xmlns:p14="http://schemas.microsoft.com/office/powerpoint/2010/main" val="1671182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she has Medicare alone, her deductible will be $1600 for the hospital stay, regardless of her length of stay. As long as a patient with Medicare Part A stays in the hospital for 60 days or less, the out-of-pocket cost is only the $1600 deductible. However, after that, patients will pay more. But consider the magnitude of what</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$1600 hospital bill represents for the average American; that amount nearly equals the average monthly social security payment. Even having Medicare doesn’t set you apart from being significantly financially impacted by hospitalization.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14</a:t>
            </a:fld>
            <a:endParaRPr lang="en-US"/>
          </a:p>
        </p:txBody>
      </p:sp>
    </p:spTree>
    <p:extLst>
      <p:ext uri="{BB962C8B-B14F-4D97-AF65-F5344CB8AC3E}">
        <p14:creationId xmlns:p14="http://schemas.microsoft.com/office/powerpoint/2010/main" val="3584949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Medicare Part B is for </a:t>
            </a:r>
            <a:r>
              <a:rPr lang="en-US" sz="1800" dirty="0">
                <a:effectLst/>
                <a:latin typeface="Calibri" panose="020F0502020204030204" pitchFamily="34" charset="0"/>
                <a:ea typeface="Calibri" panose="020F0502020204030204" pitchFamily="34" charset="0"/>
                <a:cs typeface="Arial" panose="020B0604020202020204" pitchFamily="34" charset="0"/>
              </a:rPr>
              <a:t>physician services and outpatient care in some form. This case provides an example of how part B might work for a patient being evaluated for hypothyroidism.</a:t>
            </a:r>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15</a:t>
            </a:fld>
            <a:endParaRPr lang="en-US"/>
          </a:p>
        </p:txBody>
      </p:sp>
    </p:spTree>
    <p:extLst>
      <p:ext uri="{BB962C8B-B14F-4D97-AF65-F5344CB8AC3E}">
        <p14:creationId xmlns:p14="http://schemas.microsoft.com/office/powerpoint/2010/main" val="248432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Medicaid works differently than Medicare and is intended to provide health insurance coverage for those who are not old enough to qualify for Medicare and who are disabled and/or low-income. </a:t>
            </a:r>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16</a:t>
            </a:fld>
            <a:endParaRPr lang="en-US"/>
          </a:p>
        </p:txBody>
      </p:sp>
    </p:spTree>
    <p:extLst>
      <p:ext uri="{BB962C8B-B14F-4D97-AF65-F5344CB8AC3E}">
        <p14:creationId xmlns:p14="http://schemas.microsoft.com/office/powerpoint/2010/main" val="155133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Medicare and Medicaid, there are ongoing challenges with the number of uninsured Americans. This chart shows the number of uninsured and uninsured rate among the nonelderly population from 2008 to 2019. In the years before the Affordable Care Act (ACA), the uninsured rate hovered around 17%. After the major provisions of the ACA came into effect in 2014, the number dropped significantly and hovers around 10%. Certainly, this is an improvement, but there are still many people who do not have health insurance. </a:t>
            </a:r>
            <a:r>
              <a:rPr lang="en-US" sz="1800" dirty="0">
                <a:effectLst/>
                <a:latin typeface="Segoe UI" panose="020B0502040204020203" pitchFamily="34" charset="0"/>
              </a:rPr>
              <a:t>According to a 2019 survey by KFF, the majority of patients who were uninsured (74%) did not have coverage because it was not affordable for them.</a:t>
            </a:r>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17</a:t>
            </a:fld>
            <a:endParaRPr lang="en-US"/>
          </a:p>
        </p:txBody>
      </p:sp>
    </p:spTree>
    <p:extLst>
      <p:ext uri="{BB962C8B-B14F-4D97-AF65-F5344CB8AC3E}">
        <p14:creationId xmlns:p14="http://schemas.microsoft.com/office/powerpoint/2010/main" val="31671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Affordable Care Act (ACA) was enacted to decrease the number of uninsured Americans and reduce health care costs. With</a:t>
            </a:r>
            <a:r>
              <a:rPr lang="en-US" baseline="0" dirty="0"/>
              <a:t> the ACA changes, 55% of uninsured non-elderly are eligible for financial assistance to obtain coverage. Medicaid enrollment has grown 14%. </a:t>
            </a:r>
            <a:r>
              <a:rPr lang="en-US" dirty="0"/>
              <a:t>Uninsured Minorities: 26% of Hispanics</a:t>
            </a:r>
            <a:r>
              <a:rPr lang="en-US" baseline="0" dirty="0"/>
              <a:t> and 17% of Black Americans were uninsured in 2013 compared to 12% of non-Hispanic whites.</a:t>
            </a:r>
          </a:p>
          <a:p>
            <a:endParaRPr lang="en-US" baseline="0"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18</a:t>
            </a:fld>
            <a:endParaRPr lang="en-US"/>
          </a:p>
        </p:txBody>
      </p:sp>
    </p:spTree>
    <p:extLst>
      <p:ext uri="{BB962C8B-B14F-4D97-AF65-F5344CB8AC3E}">
        <p14:creationId xmlns:p14="http://schemas.microsoft.com/office/powerpoint/2010/main" val="1207360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pre-work for this session highlighted the concept that while care is certainly hard to access for uninsured patients, it may be also challenging for those who do have insurance. This chart shows the barriers to health care among nonelderly adults by insurance status in 2019. Let's look at the left side of the graph</a:t>
            </a:r>
            <a:r>
              <a:rPr lang="en-US" b="0" i="0" dirty="0">
                <a:solidFill>
                  <a:srgbClr val="202124"/>
                </a:solidFill>
                <a:effectLst/>
                <a:latin typeface="Roboto" panose="02000000000000000000" pitchFamily="2" charset="0"/>
              </a:rPr>
              <a:t>—</a:t>
            </a:r>
            <a:r>
              <a:rPr lang="en-US" dirty="0"/>
              <a:t>you may not be surprised to see that 41.5% of patients who were uninsured did not see a health professional, but why do you think that 12% of those with Medicaid did not see a doctor? How about those with other, private insurance? </a:t>
            </a:r>
          </a:p>
          <a:p>
            <a:endParaRPr lang="en-US" dirty="0"/>
          </a:p>
          <a:p>
            <a:r>
              <a:rPr lang="en-US" b="1" dirty="0"/>
              <a:t>Mention that all providers do not accept Medicaid, and those who do may have a long waiting list for appointments.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19</a:t>
            </a:fld>
            <a:endParaRPr lang="en-US"/>
          </a:p>
        </p:txBody>
      </p:sp>
    </p:spTree>
    <p:extLst>
      <p:ext uri="{BB962C8B-B14F-4D97-AF65-F5344CB8AC3E}">
        <p14:creationId xmlns:p14="http://schemas.microsoft.com/office/powerpoint/2010/main" val="196204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latin typeface="Tahoma" panose="020B0604030504040204" pitchFamily="34" charset="0"/>
                <a:ea typeface="Tahoma" panose="020B0604030504040204" pitchFamily="34" charset="0"/>
                <a:cs typeface="Tahoma" panose="020B0604030504040204" pitchFamily="34" charset="0"/>
              </a:rPr>
              <a:t>Here are a few essential questions about health care costs and payment models. The goals of our discussion today are to:</a:t>
            </a:r>
            <a:endParaRPr lang="en-US" sz="1200" dirty="0"/>
          </a:p>
          <a:p>
            <a:pPr marL="171450" indent="-171450">
              <a:buFont typeface="Arial" panose="020B0604020202020204" pitchFamily="34" charset="0"/>
              <a:buChar char="•"/>
            </a:pPr>
            <a:r>
              <a:rPr lang="en-US" sz="1200" dirty="0"/>
              <a:t>Describe the basic types of health insurance coverage and cost considerations from the patient’s perspective</a:t>
            </a:r>
          </a:p>
          <a:p>
            <a:pPr marL="171450" indent="-171450">
              <a:buFont typeface="Arial" panose="020B0604020202020204" pitchFamily="34" charset="0"/>
              <a:buChar char="•"/>
            </a:pPr>
            <a:r>
              <a:rPr lang="en-US" sz="1200" dirty="0"/>
              <a:t>Explain the complexity of health care costs including the large variation in out-of-pocket costs based on insurance status</a:t>
            </a:r>
          </a:p>
          <a:p>
            <a:pPr marL="171450" indent="-171450">
              <a:buFont typeface="Arial" panose="020B0604020202020204" pitchFamily="34" charset="0"/>
              <a:buChar char="•"/>
            </a:pPr>
            <a:r>
              <a:rPr lang="en-US" sz="1200" dirty="0"/>
              <a:t>Discuss the impact of insurance coverage and out-of-pocket costs on patients’ ability to adhere to treatment recommendations</a:t>
            </a:r>
          </a:p>
          <a:p>
            <a:pPr marL="171450" indent="-171450">
              <a:buFont typeface="Arial" panose="020B0604020202020204" pitchFamily="34" charset="0"/>
              <a:buChar char="•"/>
            </a:pPr>
            <a:r>
              <a:rPr lang="en-US" sz="1200" dirty="0"/>
              <a:t>Explain how provider reimbursement models can affect delivery of high value care to individuals and groups of patients</a:t>
            </a:r>
          </a:p>
          <a:p>
            <a:pPr marL="171450" indent="-171450">
              <a:buFont typeface="Arial" panose="020B0604020202020204" pitchFamily="34" charset="0"/>
              <a:buChar char="•"/>
            </a:pPr>
            <a:r>
              <a:rPr lang="en-US" sz="1200" dirty="0"/>
              <a:t>Encourage physicians to practice individualized, patient-centered medicine</a:t>
            </a: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a:t>
            </a:fld>
            <a:endParaRPr lang="en-US"/>
          </a:p>
        </p:txBody>
      </p:sp>
    </p:spTree>
    <p:extLst>
      <p:ext uri="{BB962C8B-B14F-4D97-AF65-F5344CB8AC3E}">
        <p14:creationId xmlns:p14="http://schemas.microsoft.com/office/powerpoint/2010/main" val="3385271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case that will help us practice identifying out-of-pocket costs for a patient’s treatment. In small groups, we will look up the out-of-pocket costs for this patient using the pricing info available on Healthcare Bluebook and Healthcare.gov.</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20</a:t>
            </a:fld>
            <a:endParaRPr lang="en-US"/>
          </a:p>
        </p:txBody>
      </p:sp>
    </p:spTree>
    <p:extLst>
      <p:ext uri="{BB962C8B-B14F-4D97-AF65-F5344CB8AC3E}">
        <p14:creationId xmlns:p14="http://schemas.microsoft.com/office/powerpoint/2010/main" val="395550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residents work in small groups for about 10-15 minutes and ask them to provide estimates for charges and out-of-pocket costs for Mr. Torres based on different insurance scenarios.</a:t>
            </a:r>
          </a:p>
          <a:p>
            <a:pPr marL="171450" indent="-171450">
              <a:buFont typeface="Arial" panose="020B0604020202020204" pitchFamily="34" charset="0"/>
              <a:buChar char="•"/>
            </a:pPr>
            <a:r>
              <a:rPr lang="en-US" dirty="0"/>
              <a:t>Complete the chart using Healthcare Bluebook</a:t>
            </a:r>
          </a:p>
          <a:p>
            <a:pPr marL="171450" indent="-171450">
              <a:buFont typeface="Arial" panose="020B0604020202020204" pitchFamily="34" charset="0"/>
              <a:buChar char="•"/>
            </a:pPr>
            <a:r>
              <a:rPr lang="en-US" dirty="0"/>
              <a:t>Use healthcare.gov to find the charges for a high-deductible plan (i.e., IBC Bronze)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21</a:t>
            </a:fld>
            <a:endParaRPr lang="en-US"/>
          </a:p>
        </p:txBody>
      </p:sp>
    </p:spTree>
    <p:extLst>
      <p:ext uri="{BB962C8B-B14F-4D97-AF65-F5344CB8AC3E}">
        <p14:creationId xmlns:p14="http://schemas.microsoft.com/office/powerpoint/2010/main" val="4174349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a:t>The patient</a:t>
            </a:r>
            <a:r>
              <a:rPr lang="en-US" baseline="0" dirty="0"/>
              <a:t> has a high deductible plan and was concerned about his out-of-pocket costs of the recommended plan</a:t>
            </a:r>
            <a:r>
              <a:rPr lang="en-US" b="0" i="0" dirty="0">
                <a:solidFill>
                  <a:srgbClr val="202124"/>
                </a:solidFill>
                <a:effectLst/>
                <a:latin typeface="Roboto" panose="02000000000000000000" pitchFamily="2" charset="0"/>
              </a:rPr>
              <a:t>—</a:t>
            </a:r>
            <a:r>
              <a:rPr lang="en-US" baseline="0" dirty="0"/>
              <a:t>over $5,000! He asks you if there are any alternatives to your initial plan. Cost, particularly out-of-pocket cost, impacts the adherence of all patients, even those with the best education and insurance. The Medicare out-of-pocket costs do not include co-insurance (such as the Medicare Advantage plan). </a:t>
            </a:r>
            <a:r>
              <a:rPr lang="en-US" dirty="0"/>
              <a:t>How do out-of-pocket</a:t>
            </a:r>
            <a:r>
              <a:rPr lang="en-US" baseline="0" dirty="0"/>
              <a:t> costs </a:t>
            </a:r>
            <a:r>
              <a:rPr lang="en-US" dirty="0"/>
              <a:t>affect adherence to the treatment plan?</a:t>
            </a: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22</a:t>
            </a:fld>
            <a:endParaRPr lang="en-US"/>
          </a:p>
        </p:txBody>
      </p:sp>
    </p:spTree>
    <p:extLst>
      <p:ext uri="{BB962C8B-B14F-4D97-AF65-F5344CB8AC3E}">
        <p14:creationId xmlns:p14="http://schemas.microsoft.com/office/powerpoint/2010/main" val="2697795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0" i="0" u="none" strike="noStrike" dirty="0">
                <a:solidFill>
                  <a:srgbClr val="000000"/>
                </a:solidFill>
                <a:effectLst/>
                <a:latin typeface="Calibri" panose="020F0502020204030204" pitchFamily="34" charset="0"/>
              </a:rPr>
              <a:t>Here are the five steps toward High Value Care again. Note that addressing patient concerns about their out-of-pocket costs and customizing a health care plan with them is step 4 in this framework. Think again of Mr. Torres’ case.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he can’t afford $1,000 in extra expenses, it may be better to change your management than to order all those interventions that the patient can’t afford to adhere to. That would save the doctor frustration (“this patient is noncompliant—what else can I do?”) and could help devise a management plan that, while not exactly what the primary physician would prefer, is still the best management plan that deals with the reality of financial constraints.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23</a:t>
            </a:fld>
            <a:endParaRPr lang="en-US"/>
          </a:p>
        </p:txBody>
      </p:sp>
    </p:spTree>
    <p:extLst>
      <p:ext uri="{BB962C8B-B14F-4D97-AF65-F5344CB8AC3E}">
        <p14:creationId xmlns:p14="http://schemas.microsoft.com/office/powerpoint/2010/main" val="247552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High value care is not “one size fits all medicine” and care plans must be individualized to reflect the values, concerns, and support systems of individual patients.</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24</a:t>
            </a:fld>
            <a:endParaRPr lang="en-US"/>
          </a:p>
        </p:txBody>
      </p:sp>
    </p:spTree>
    <p:extLst>
      <p:ext uri="{BB962C8B-B14F-4D97-AF65-F5344CB8AC3E}">
        <p14:creationId xmlns:p14="http://schemas.microsoft.com/office/powerpoint/2010/main" val="618718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EC1EA-07A0-4FA0-85C5-97754687A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19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back to the 5 steps toward high value care. In this presentation, we will be working through step 4: customizing a care plan that incorporates patient values and concerns.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3</a:t>
            </a:fld>
            <a:endParaRPr lang="en-US"/>
          </a:p>
        </p:txBody>
      </p:sp>
    </p:spTree>
    <p:extLst>
      <p:ext uri="{BB962C8B-B14F-4D97-AF65-F5344CB8AC3E}">
        <p14:creationId xmlns:p14="http://schemas.microsoft.com/office/powerpoint/2010/main" val="237451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create a care plan that incorporates patient values and concerns, first you must understand the individual patient’s perspective. Let’s look at a case of an uninsured man with type 2 diabetes to see how he deals with out-of-pocket health care costs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4</a:t>
            </a:fld>
            <a:endParaRPr lang="en-US"/>
          </a:p>
        </p:txBody>
      </p:sp>
    </p:spTree>
    <p:extLst>
      <p:ext uri="{BB962C8B-B14F-4D97-AF65-F5344CB8AC3E}">
        <p14:creationId xmlns:p14="http://schemas.microsoft.com/office/powerpoint/2010/main" val="163799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in the room have heard a similar story? How have you found out that the patient is rationing their medications—from an open conversation or when they present with uncontrolled disease?</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5</a:t>
            </a:fld>
            <a:endParaRPr lang="en-US"/>
          </a:p>
        </p:txBody>
      </p:sp>
    </p:spTree>
    <p:extLst>
      <p:ext uri="{BB962C8B-B14F-4D97-AF65-F5344CB8AC3E}">
        <p14:creationId xmlns:p14="http://schemas.microsoft.com/office/powerpoint/2010/main" val="52385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Patients are feeling the strain of increased out of pocket costs over time, and this limits their ability to obtain necessary medications and services. They may not be including their physicians in these cost conversations and making choices based on cost without physician input. Let’s look at another example of an insured patient with diabetes who has challenges covering the out-of-pocket costs.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6</a:t>
            </a:fld>
            <a:endParaRPr lang="en-US"/>
          </a:p>
        </p:txBody>
      </p:sp>
    </p:spTree>
    <p:extLst>
      <p:ext uri="{BB962C8B-B14F-4D97-AF65-F5344CB8AC3E}">
        <p14:creationId xmlns:p14="http://schemas.microsoft.com/office/powerpoint/2010/main" val="304082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Mr. Sanchez from the pre-work cases. Even in the scenario where he has some insurance coverage from his employer, the complexity of his health care costs and large variation in out-of-pocket costs lead to financial hardships for him when he suffers complications from treatment of a diabetic ulcer on his foot. </a:t>
            </a:r>
            <a:r>
              <a:rPr lang="en-US" sz="1800" dirty="0">
                <a:effectLst/>
                <a:latin typeface="Segoe UI" panose="020B0502040204020203" pitchFamily="34" charset="0"/>
              </a:rPr>
              <a:t>What could have gone differently to improve the health outcomes for Mr. Sanchez?</a:t>
            </a:r>
          </a:p>
          <a:p>
            <a:endParaRPr lang="en-US" sz="1800" dirty="0">
              <a:effectLst/>
              <a:latin typeface="Segoe UI" panose="020B0502040204020203" pitchFamily="34" charset="0"/>
            </a:endParaRPr>
          </a:p>
          <a:p>
            <a:r>
              <a:rPr lang="en-US" sz="1800" dirty="0">
                <a:effectLst/>
                <a:latin typeface="Segoe UI" panose="020B0502040204020203" pitchFamily="34" charset="0"/>
              </a:rPr>
              <a:t>If learners are struggling to think of downstream effects beyond wage garnishing and lack of work, offer the following ideas as prompts:</a:t>
            </a:r>
          </a:p>
          <a:p>
            <a:pPr marL="285750" marR="0" lvl="0" indent="-2857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his family may require unemployment benefits </a:t>
            </a:r>
          </a:p>
          <a:p>
            <a:pPr marL="285750" marR="0" lvl="0" indent="-2857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his children may suffer from suboptimal medical care due to financial constraints.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7</a:t>
            </a:fld>
            <a:endParaRPr lang="en-US"/>
          </a:p>
        </p:txBody>
      </p:sp>
    </p:spTree>
    <p:extLst>
      <p:ext uri="{BB962C8B-B14F-4D97-AF65-F5344CB8AC3E}">
        <p14:creationId xmlns:p14="http://schemas.microsoft.com/office/powerpoint/2010/main" val="382364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Having cost-of-care conversations with patients and understanding how their insurance status impacts their out-of-pocket costs is a part of </a:t>
            </a:r>
            <a:r>
              <a:rPr lang="en-US" sz="1200" dirty="0"/>
              <a:t>individualized, patient-centered medicine, but these conversations are not always put into practice.</a:t>
            </a:r>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8</a:t>
            </a:fld>
            <a:endParaRPr lang="en-US"/>
          </a:p>
        </p:txBody>
      </p:sp>
    </p:spTree>
    <p:extLst>
      <p:ext uri="{BB962C8B-B14F-4D97-AF65-F5344CB8AC3E}">
        <p14:creationId xmlns:p14="http://schemas.microsoft.com/office/powerpoint/2010/main" val="269272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A survey of primary care clinicians in Michigan asked how often they were having conversations with their patients about out-of-pocket costs. They found that 22% of clinicians discussed out-pocket-costs with patients and that of these, more than half reported a change in management plan based on those conversations. Cost conversations were more common among nonphysician clinicians, including PAs and NPs, those in rural settings, and those with fewer years in practice. So, residents </a:t>
            </a:r>
            <a:r>
              <a:rPr lang="en-US" dirty="0">
                <a:latin typeface="+mj-lt"/>
              </a:rPr>
              <a:t>take note</a:t>
            </a:r>
            <a:r>
              <a:rPr lang="en-US" b="0" i="0" dirty="0">
                <a:solidFill>
                  <a:srgbClr val="202124"/>
                </a:solidFill>
                <a:effectLst/>
                <a:latin typeface="+mj-lt"/>
              </a:rPr>
              <a:t>—</a:t>
            </a:r>
            <a:r>
              <a:rPr lang="en-US" dirty="0">
                <a:latin typeface="+mj-lt"/>
              </a:rPr>
              <a:t>you </a:t>
            </a:r>
            <a:r>
              <a:rPr lang="en-US" dirty="0"/>
              <a:t>may be ahead of your attendings on this one!</a:t>
            </a:r>
          </a:p>
          <a:p>
            <a:endParaRPr lang="en-US" dirty="0"/>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9</a:t>
            </a:fld>
            <a:endParaRPr lang="en-US"/>
          </a:p>
        </p:txBody>
      </p:sp>
    </p:spTree>
    <p:extLst>
      <p:ext uri="{BB962C8B-B14F-4D97-AF65-F5344CB8AC3E}">
        <p14:creationId xmlns:p14="http://schemas.microsoft.com/office/powerpoint/2010/main" val="2190100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FEDC7A-38C4-A048-9285-D468608059E9}"/>
              </a:ext>
            </a:extLst>
          </p:cNvPr>
          <p:cNvSpPr txBox="1"/>
          <p:nvPr userDrawn="1"/>
        </p:nvSpPr>
        <p:spPr>
          <a:xfrm>
            <a:off x="-3459296" y="-716096"/>
            <a:ext cx="184731" cy="461665"/>
          </a:xfrm>
          <a:prstGeom prst="rect">
            <a:avLst/>
          </a:prstGeom>
          <a:noFill/>
        </p:spPr>
        <p:txBody>
          <a:bodyPr wrap="none" rtlCol="0">
            <a:spAutoFit/>
          </a:bodyPr>
          <a:lstStyle/>
          <a:p>
            <a:pPr algn="l"/>
            <a:endParaRPr lang="en-US" sz="2400" err="1">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5C950DBB-1188-C543-AB4D-000FB4A934FA}"/>
              </a:ext>
            </a:extLst>
          </p:cNvPr>
          <p:cNvSpPr/>
          <p:nvPr userDrawn="1"/>
        </p:nvSpPr>
        <p:spPr>
          <a:xfrm>
            <a:off x="0" y="0"/>
            <a:ext cx="838504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22" name="Rectangle 21">
            <a:extLst>
              <a:ext uri="{FF2B5EF4-FFF2-40B4-BE49-F238E27FC236}">
                <a16:creationId xmlns:a16="http://schemas.microsoft.com/office/drawing/2014/main" id="{9F1F9B40-43D9-1B41-9C74-2019FC097BA4}"/>
              </a:ext>
            </a:extLst>
          </p:cNvPr>
          <p:cNvSpPr/>
          <p:nvPr userDrawn="1"/>
        </p:nvSpPr>
        <p:spPr>
          <a:xfrm>
            <a:off x="0" y="1016000"/>
            <a:ext cx="9950335" cy="4561840"/>
          </a:xfrm>
          <a:prstGeom prst="rect">
            <a:avLst/>
          </a:prstGeom>
          <a:solidFill>
            <a:srgbClr val="00349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Title 1">
            <a:extLst>
              <a:ext uri="{FF2B5EF4-FFF2-40B4-BE49-F238E27FC236}">
                <a16:creationId xmlns:a16="http://schemas.microsoft.com/office/drawing/2014/main" id="{8F57B117-E610-3043-9BB8-0A6DC56F94B4}"/>
              </a:ext>
            </a:extLst>
          </p:cNvPr>
          <p:cNvSpPr>
            <a:spLocks noGrp="1"/>
          </p:cNvSpPr>
          <p:nvPr>
            <p:ph type="ctrTitle"/>
          </p:nvPr>
        </p:nvSpPr>
        <p:spPr>
          <a:xfrm>
            <a:off x="1660051" y="1376312"/>
            <a:ext cx="7315200" cy="2790900"/>
          </a:xfrm>
        </p:spPr>
        <p:txBody>
          <a:bodyPr anchor="b">
            <a:normAutofit/>
          </a:bodyPr>
          <a:lstStyle>
            <a:lvl1pPr>
              <a:defRPr sz="3600">
                <a:solidFill>
                  <a:schemeClr val="bg1"/>
                </a:solidFill>
                <a:latin typeface="+mj-lt"/>
              </a:defRPr>
            </a:lvl1pPr>
          </a:lstStyle>
          <a:p>
            <a:r>
              <a:rPr lang="en-US"/>
              <a:t>Click to edit Master title style</a:t>
            </a:r>
          </a:p>
        </p:txBody>
      </p:sp>
      <p:sp>
        <p:nvSpPr>
          <p:cNvPr id="24" name="Subtitle 2">
            <a:extLst>
              <a:ext uri="{FF2B5EF4-FFF2-40B4-BE49-F238E27FC236}">
                <a16:creationId xmlns:a16="http://schemas.microsoft.com/office/drawing/2014/main" id="{245CAE12-65A0-D941-AA78-97F14972161C}"/>
              </a:ext>
            </a:extLst>
          </p:cNvPr>
          <p:cNvSpPr>
            <a:spLocks noGrp="1"/>
          </p:cNvSpPr>
          <p:nvPr>
            <p:ph type="subTitle" idx="1"/>
          </p:nvPr>
        </p:nvSpPr>
        <p:spPr>
          <a:xfrm>
            <a:off x="1660051" y="4167212"/>
            <a:ext cx="7315200" cy="1030934"/>
          </a:xfrm>
        </p:spPr>
        <p:txBody>
          <a:bodyPr/>
          <a:lstStyle>
            <a:lvl1pPr marL="0" indent="0">
              <a:buNone/>
              <a:defRPr>
                <a:solidFill>
                  <a:schemeClr val="bg1"/>
                </a:solidFill>
              </a:defRPr>
            </a:lvl1pPr>
          </a:lstStyle>
          <a:p>
            <a:r>
              <a:rPr lang="en-US"/>
              <a:t>Click to edit Master subtitle style</a:t>
            </a:r>
          </a:p>
        </p:txBody>
      </p:sp>
      <p:sp>
        <p:nvSpPr>
          <p:cNvPr id="38" name="Rectangle 37">
            <a:extLst>
              <a:ext uri="{FF2B5EF4-FFF2-40B4-BE49-F238E27FC236}">
                <a16:creationId xmlns:a16="http://schemas.microsoft.com/office/drawing/2014/main" id="{5417B23B-9E24-6A49-9622-D8FEE6C8E964}"/>
              </a:ext>
            </a:extLst>
          </p:cNvPr>
          <p:cNvSpPr/>
          <p:nvPr userDrawn="1"/>
        </p:nvSpPr>
        <p:spPr>
          <a:xfrm>
            <a:off x="731520" y="0"/>
            <a:ext cx="914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cp-highvaluecare-logo-rgb600">
            <a:extLst>
              <a:ext uri="{FF2B5EF4-FFF2-40B4-BE49-F238E27FC236}">
                <a16:creationId xmlns:a16="http://schemas.microsoft.com/office/drawing/2014/main" id="{40FD0764-E660-4BC2-84C1-64BED73D7DA9}"/>
              </a:ext>
            </a:extLst>
          </p:cNvPr>
          <p:cNvPicPr>
            <a:picLocks noChangeAspect="1"/>
          </p:cNvPicPr>
          <p:nvPr userDrawn="1"/>
        </p:nvPicPr>
        <p:blipFill>
          <a:blip r:embed="rId2"/>
          <a:srcRect/>
          <a:stretch>
            <a:fillRect/>
          </a:stretch>
        </p:blipFill>
        <p:spPr bwMode="auto">
          <a:xfrm>
            <a:off x="9564108" y="6001300"/>
            <a:ext cx="2324100" cy="469900"/>
          </a:xfrm>
          <a:prstGeom prst="rect">
            <a:avLst/>
          </a:prstGeom>
          <a:noFill/>
          <a:ln w="9525">
            <a:noFill/>
            <a:miter lim="800000"/>
            <a:headEnd/>
            <a:tailEnd/>
          </a:ln>
        </p:spPr>
      </p:pic>
    </p:spTree>
    <p:extLst>
      <p:ext uri="{BB962C8B-B14F-4D97-AF65-F5344CB8AC3E}">
        <p14:creationId xmlns:p14="http://schemas.microsoft.com/office/powerpoint/2010/main" val="14496431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lvl1pPr>
              <a:defRPr>
                <a:solidFill>
                  <a:srgbClr val="003497"/>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buClr>
                <a:srgbClr val="003497"/>
              </a:buClr>
              <a:defRPr sz="2200"/>
            </a:lvl1pPr>
            <a:lvl2pPr>
              <a:spcBef>
                <a:spcPts val="0"/>
              </a:spcBef>
              <a:buClr>
                <a:srgbClr val="003497"/>
              </a:buClr>
              <a:defRPr sz="2000"/>
            </a:lvl2pPr>
            <a:lvl3pPr>
              <a:buClr>
                <a:srgbClr val="003497"/>
              </a:buClr>
              <a:defRPr sz="1800"/>
            </a:lvl3pPr>
            <a:lvl4pPr>
              <a:buClr>
                <a:srgbClr val="003497"/>
              </a:buClr>
              <a:defRPr sz="1600"/>
            </a:lvl4pPr>
            <a:lvl5pPr>
              <a:buClr>
                <a:srgbClr val="003497"/>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5" name="Footer Placeholder 4">
            <a:extLst>
              <a:ext uri="{FF2B5EF4-FFF2-40B4-BE49-F238E27FC236}">
                <a16:creationId xmlns:a16="http://schemas.microsoft.com/office/drawing/2014/main" id="{9975B8AB-E8C6-6A4E-A77C-D0CD2C596F5A}"/>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47A53F1B-B96C-42C1-AD10-1F3B3F09D976}"/>
              </a:ext>
            </a:extLst>
          </p:cNvPr>
          <p:cNvPicPr>
            <a:picLocks noChangeAspect="1"/>
          </p:cNvPicPr>
          <p:nvPr userDrawn="1"/>
        </p:nvPicPr>
        <p:blipFill>
          <a:blip r:embed="rId2"/>
          <a:stretch>
            <a:fillRect/>
          </a:stretch>
        </p:blipFill>
        <p:spPr>
          <a:xfrm>
            <a:off x="11394220" y="6081350"/>
            <a:ext cx="668221" cy="643005"/>
          </a:xfrm>
          <a:prstGeom prst="rect">
            <a:avLst/>
          </a:prstGeom>
        </p:spPr>
      </p:pic>
    </p:spTree>
    <p:extLst>
      <p:ext uri="{BB962C8B-B14F-4D97-AF65-F5344CB8AC3E}">
        <p14:creationId xmlns:p14="http://schemas.microsoft.com/office/powerpoint/2010/main" val="107653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rgbClr val="003497"/>
                </a:solidFill>
                <a:latin typeface="+mj-lt"/>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rgbClr val="003497"/>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0038" y="5971430"/>
            <a:ext cx="2104838" cy="425107"/>
          </a:xfrm>
          <a:prstGeom prst="rect">
            <a:avLst/>
          </a:prstGeom>
        </p:spPr>
      </p:pic>
      <p:sp>
        <p:nvSpPr>
          <p:cNvPr id="8" name="Rectangle 7">
            <a:extLst>
              <a:ext uri="{FF2B5EF4-FFF2-40B4-BE49-F238E27FC236}">
                <a16:creationId xmlns:a16="http://schemas.microsoft.com/office/drawing/2014/main" id="{BD007FFA-4DA4-6044-92EC-3D797FB19419}"/>
              </a:ext>
            </a:extLst>
          </p:cNvPr>
          <p:cNvSpPr/>
          <p:nvPr userDrawn="1"/>
        </p:nvSpPr>
        <p:spPr>
          <a:xfrm>
            <a:off x="9175242" y="0"/>
            <a:ext cx="914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163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1295400" y="1279526"/>
            <a:ext cx="50292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324600" y="1279526"/>
            <a:ext cx="50292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9AFA3C1-3B7A-484C-828F-D47DBF2FBB34}"/>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C60FDEC5-1BB3-0D40-8DE5-80C73E9F7E79}"/>
              </a:ext>
            </a:extLst>
          </p:cNvPr>
          <p:cNvSpPr txBox="1"/>
          <p:nvPr userDrawn="1"/>
        </p:nvSpPr>
        <p:spPr>
          <a:xfrm>
            <a:off x="13517217" y="4240696"/>
            <a:ext cx="184731" cy="461665"/>
          </a:xfrm>
          <a:prstGeom prst="rect">
            <a:avLst/>
          </a:prstGeom>
          <a:noFill/>
        </p:spPr>
        <p:txBody>
          <a:bodyPr wrap="none" rtlCol="0">
            <a:spAutoFit/>
          </a:bodyPr>
          <a:lstStyle/>
          <a:p>
            <a:pPr algn="l"/>
            <a:endParaRPr lang="en-US" sz="2400" err="1">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D19FE441-F88F-4540-8793-54429DAD949C}"/>
              </a:ext>
            </a:extLst>
          </p:cNvPr>
          <p:cNvSpPr>
            <a:spLocks noGrp="1"/>
          </p:cNvSpPr>
          <p:nvPr>
            <p:ph type="sldNum" sz="quarter" idx="12"/>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1316950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8860" y="0"/>
            <a:ext cx="6073140" cy="6858000"/>
          </a:xfrm>
        </p:spPr>
        <p:txBody>
          <a:bodyPr anchor="t"/>
          <a:lstStyle>
            <a:lvl1pPr marL="0" indent="0" algn="ctr">
              <a:buNone/>
              <a:defRPr/>
            </a:lvl1pPr>
          </a:lstStyle>
          <a:p>
            <a:r>
              <a:rPr lang="en-US"/>
              <a:t>Click icon to add picture </a:t>
            </a:r>
          </a:p>
        </p:txBody>
      </p:sp>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1AFF218-C8B0-6540-A13A-908E7D3E6E1B}"/>
              </a:ext>
            </a:extLst>
          </p:cNvPr>
          <p:cNvSpPr>
            <a:spLocks noGrp="1"/>
          </p:cNvSpPr>
          <p:nvPr>
            <p:ph type="ftr" sz="quarter" idx="13"/>
          </p:nvPr>
        </p:nvSpPr>
        <p:spPr>
          <a:xfrm>
            <a:off x="833120" y="6384532"/>
            <a:ext cx="5029200" cy="274320"/>
          </a:xfrm>
        </p:spPr>
        <p:txBody>
          <a:bodyPr/>
          <a:lstStyle/>
          <a:p>
            <a:endParaRPr lang="en-US"/>
          </a:p>
        </p:txBody>
      </p:sp>
      <p:sp>
        <p:nvSpPr>
          <p:cNvPr id="4" name="Slide Number Placeholder 3">
            <a:extLst>
              <a:ext uri="{FF2B5EF4-FFF2-40B4-BE49-F238E27FC236}">
                <a16:creationId xmlns:a16="http://schemas.microsoft.com/office/drawing/2014/main" id="{B36828B4-7DB5-2645-969A-0A7D716D92EB}"/>
              </a:ext>
            </a:extLst>
          </p:cNvPr>
          <p:cNvSpPr>
            <a:spLocks noGrp="1"/>
          </p:cNvSpPr>
          <p:nvPr>
            <p:ph type="sldNum" sz="quarter" idx="14"/>
          </p:nvPr>
        </p:nvSpPr>
        <p:spPr>
          <a:xfrm>
            <a:off x="0" y="6391657"/>
            <a:ext cx="838200" cy="274320"/>
          </a:xfrm>
        </p:spPr>
        <p:txBody>
          <a:bodyPr/>
          <a:lstStyle>
            <a:lvl1pPr>
              <a:defRPr>
                <a:solidFill>
                  <a:schemeClr val="accent3"/>
                </a:solidFill>
              </a:defRPr>
            </a:lvl1pPr>
          </a:lstStyle>
          <a:p>
            <a:fld id="{461711D5-349D-4847-A71F-DCB6A6FF38BF}" type="slidenum">
              <a:rPr lang="en-US" smtClean="0"/>
              <a:pPr/>
              <a:t>‹#›</a:t>
            </a:fld>
            <a:endParaRPr lang="en-US"/>
          </a:p>
        </p:txBody>
      </p:sp>
      <p:sp>
        <p:nvSpPr>
          <p:cNvPr id="18" name="Rectangle 17">
            <a:extLst>
              <a:ext uri="{FF2B5EF4-FFF2-40B4-BE49-F238E27FC236}">
                <a16:creationId xmlns:a16="http://schemas.microsoft.com/office/drawing/2014/main" id="{78AE8273-EB4E-8F42-9A43-0C43CF09F98E}"/>
              </a:ext>
            </a:extLst>
          </p:cNvPr>
          <p:cNvSpPr/>
          <p:nvPr userDrawn="1"/>
        </p:nvSpPr>
        <p:spPr>
          <a:xfrm rot="5400000">
            <a:off x="-38100" y="228600"/>
            <a:ext cx="9144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12B2FD-6D70-D149-876C-3466F0B5ED67}"/>
              </a:ext>
            </a:extLst>
          </p:cNvPr>
          <p:cNvSpPr/>
          <p:nvPr userDrawn="1"/>
        </p:nvSpPr>
        <p:spPr>
          <a:xfrm rot="5400000">
            <a:off x="2889002" y="-2607005"/>
            <a:ext cx="84316" cy="5862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930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1293811" y="1279525"/>
            <a:ext cx="5029200"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1295399" y="2061544"/>
            <a:ext cx="5029200" cy="4178618"/>
          </a:xfrm>
        </p:spPr>
        <p:txBody>
          <a:bodyPr/>
          <a:lstStyle>
            <a:lvl1pPr>
              <a:spcBef>
                <a:spcPts val="1800"/>
              </a:spcBef>
              <a:buClr>
                <a:srgbClr val="003497"/>
              </a:buClr>
              <a:defRPr/>
            </a:lvl1pPr>
            <a:lvl2pPr>
              <a:buClr>
                <a:srgbClr val="003497"/>
              </a:buClr>
              <a:defRPr/>
            </a:lvl2pPr>
            <a:lvl3pPr>
              <a:buClr>
                <a:srgbClr val="003497"/>
              </a:buClr>
              <a:defRPr/>
            </a:lvl3pPr>
            <a:lvl4pPr>
              <a:buClr>
                <a:srgbClr val="003497"/>
              </a:buClr>
              <a:defRPr/>
            </a:lvl4pPr>
            <a:lvl5pPr>
              <a:buClr>
                <a:srgbClr val="00349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324600" y="1279525"/>
            <a:ext cx="5029200"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324600" y="2061544"/>
            <a:ext cx="5029200" cy="4178618"/>
          </a:xfrm>
        </p:spPr>
        <p:txBody>
          <a:bodyPr/>
          <a:lstStyle>
            <a:lvl1pPr>
              <a:spcBef>
                <a:spcPts val="1800"/>
              </a:spcBef>
              <a:buClr>
                <a:srgbClr val="003497"/>
              </a:buClr>
              <a:defRPr/>
            </a:lvl1pPr>
            <a:lvl2pPr>
              <a:buClr>
                <a:srgbClr val="003497"/>
              </a:buClr>
              <a:defRPr/>
            </a:lvl2pPr>
            <a:lvl3pPr>
              <a:buClr>
                <a:srgbClr val="003497"/>
              </a:buClr>
              <a:defRPr/>
            </a:lvl3pPr>
            <a:lvl4pPr>
              <a:buClr>
                <a:srgbClr val="003497"/>
              </a:buClr>
              <a:defRPr/>
            </a:lvl4pPr>
            <a:lvl5pPr>
              <a:buClr>
                <a:srgbClr val="00349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1295400" y="365126"/>
            <a:ext cx="100584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7" name="Footer Placeholder 6">
            <a:extLst>
              <a:ext uri="{FF2B5EF4-FFF2-40B4-BE49-F238E27FC236}">
                <a16:creationId xmlns:a16="http://schemas.microsoft.com/office/drawing/2014/main" id="{9682984C-A879-334F-9593-BFE0AFF3107B}"/>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B17FFB05-31FC-4516-B28A-7EA5B31B7AA8}"/>
              </a:ext>
            </a:extLst>
          </p:cNvPr>
          <p:cNvPicPr>
            <a:picLocks noChangeAspect="1"/>
          </p:cNvPicPr>
          <p:nvPr userDrawn="1"/>
        </p:nvPicPr>
        <p:blipFill>
          <a:blip r:embed="rId2"/>
          <a:stretch>
            <a:fillRect/>
          </a:stretch>
        </p:blipFill>
        <p:spPr>
          <a:xfrm>
            <a:off x="11394220" y="6081350"/>
            <a:ext cx="668221" cy="643005"/>
          </a:xfrm>
          <a:prstGeom prst="rect">
            <a:avLst/>
          </a:prstGeom>
        </p:spPr>
      </p:pic>
    </p:spTree>
    <p:extLst>
      <p:ext uri="{BB962C8B-B14F-4D97-AF65-F5344CB8AC3E}">
        <p14:creationId xmlns:p14="http://schemas.microsoft.com/office/powerpoint/2010/main" val="66981618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295400" y="1279526"/>
            <a:ext cx="2008094" cy="4892674"/>
          </a:xfr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632200" y="1279525"/>
            <a:ext cx="7721600" cy="4892675"/>
          </a:xfrm>
        </p:spPr>
        <p:txBody>
          <a:bodyPr/>
          <a:lstStyle>
            <a:lvl1pPr>
              <a:spcBef>
                <a:spcPts val="1800"/>
              </a:spcBef>
              <a:buClr>
                <a:srgbClr val="003497"/>
              </a:buClr>
              <a:defRPr/>
            </a:lvl1pPr>
            <a:lvl2pPr>
              <a:buClr>
                <a:srgbClr val="003497"/>
              </a:buClr>
              <a:defRPr/>
            </a:lvl2pPr>
            <a:lvl3pPr>
              <a:buClr>
                <a:srgbClr val="003497"/>
              </a:buClr>
              <a:defRPr/>
            </a:lvl3pPr>
            <a:lvl4pPr>
              <a:buClr>
                <a:srgbClr val="003497"/>
              </a:buClr>
              <a:defRPr/>
            </a:lvl4pPr>
            <a:lvl5pPr>
              <a:buClr>
                <a:srgbClr val="00349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1295400" y="365126"/>
            <a:ext cx="100584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A94B782F-5D5A-4B43-8B86-1F6C3CE148B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975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DE0CA678-E758-4642-9B5C-F4C32915D3E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422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041DBE-4779-B14A-B28F-0092BDD68520}"/>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DFD90C53-93B5-5F45-BE9B-58BEB5A39002}"/>
              </a:ext>
            </a:extLst>
          </p:cNvPr>
          <p:cNvSpPr>
            <a:spLocks noGrp="1"/>
          </p:cNvSpPr>
          <p:nvPr>
            <p:ph type="sldNum" sz="quarter" idx="11"/>
          </p:nvPr>
        </p:nvSpPr>
        <p:spPr/>
        <p:txBody>
          <a:bodyPr/>
          <a:lstStyle>
            <a:lvl1pPr>
              <a:defRPr>
                <a:solidFill>
                  <a:schemeClr val="accent3"/>
                </a:solidFill>
              </a:defRPr>
            </a:lvl1pPr>
          </a:lstStyle>
          <a:p>
            <a:fld id="{461711D5-349D-4847-A71F-DCB6A6FF38BF}" type="slidenum">
              <a:rPr lang="en-US" smtClean="0"/>
              <a:pPr/>
              <a:t>‹#›</a:t>
            </a:fld>
            <a:endParaRPr lang="en-US"/>
          </a:p>
        </p:txBody>
      </p:sp>
    </p:spTree>
    <p:extLst>
      <p:ext uri="{BB962C8B-B14F-4D97-AF65-F5344CB8AC3E}">
        <p14:creationId xmlns:p14="http://schemas.microsoft.com/office/powerpoint/2010/main" val="181423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0" y="0"/>
            <a:ext cx="7315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1295400" y="365126"/>
            <a:ext cx="100584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1295400" y="1302195"/>
            <a:ext cx="10058400" cy="489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0" y="6391657"/>
            <a:ext cx="731520" cy="274320"/>
          </a:xfrm>
          <a:prstGeom prst="rect">
            <a:avLst/>
          </a:prstGeom>
        </p:spPr>
        <p:txBody>
          <a:bodyPr vert="horz" lIns="91440" tIns="45720" rIns="91440" bIns="45720" rtlCol="0" anchor="b"/>
          <a:lstStyle>
            <a:lvl1pPr algn="ctr">
              <a:defRPr sz="1200" b="0">
                <a:solidFill>
                  <a:schemeClr val="bg1"/>
                </a:solidFill>
                <a:latin typeface="+mn-lt"/>
                <a:cs typeface="Calibri" panose="020F0502020204030204" pitchFamily="34" charset="0"/>
              </a:defRPr>
            </a:lvl1p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637518CD-2358-884A-9B70-31249A6053C9}"/>
              </a:ext>
            </a:extLst>
          </p:cNvPr>
          <p:cNvSpPr>
            <a:spLocks noGrp="1"/>
          </p:cNvSpPr>
          <p:nvPr>
            <p:ph type="ftr" sz="quarter" idx="3"/>
          </p:nvPr>
        </p:nvSpPr>
        <p:spPr>
          <a:xfrm>
            <a:off x="1295400" y="6391657"/>
            <a:ext cx="6858000" cy="274320"/>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endParaRPr lang="en-US"/>
          </a:p>
        </p:txBody>
      </p:sp>
      <p:sp>
        <p:nvSpPr>
          <p:cNvPr id="38" name="TextBox 37">
            <a:extLst>
              <a:ext uri="{FF2B5EF4-FFF2-40B4-BE49-F238E27FC236}">
                <a16:creationId xmlns:a16="http://schemas.microsoft.com/office/drawing/2014/main" id="{B6497E31-B3F2-2642-8E53-0CBE14833D79}"/>
              </a:ext>
            </a:extLst>
          </p:cNvPr>
          <p:cNvSpPr txBox="1"/>
          <p:nvPr userDrawn="1"/>
        </p:nvSpPr>
        <p:spPr>
          <a:xfrm>
            <a:off x="10410825" y="7058025"/>
            <a:ext cx="184731" cy="461665"/>
          </a:xfrm>
          <a:prstGeom prst="rect">
            <a:avLst/>
          </a:prstGeom>
          <a:noFill/>
        </p:spPr>
        <p:txBody>
          <a:bodyPr wrap="none" rtlCol="0">
            <a:spAutoFit/>
          </a:bodyPr>
          <a:lstStyle/>
          <a:p>
            <a:pPr algn="l"/>
            <a:endParaRPr lang="en-US" sz="2400" err="1">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1B418AD-E379-7844-A641-AF0EC127B331}"/>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30714"/>
          <a:stretch/>
        </p:blipFill>
        <p:spPr>
          <a:xfrm>
            <a:off x="11406118" y="6071617"/>
            <a:ext cx="626883" cy="640080"/>
          </a:xfrm>
          <a:prstGeom prst="rect">
            <a:avLst/>
          </a:prstGeom>
        </p:spPr>
      </p:pic>
      <p:sp>
        <p:nvSpPr>
          <p:cNvPr id="5" name="Rectangle 4">
            <a:extLst>
              <a:ext uri="{FF2B5EF4-FFF2-40B4-BE49-F238E27FC236}">
                <a16:creationId xmlns:a16="http://schemas.microsoft.com/office/drawing/2014/main" id="{D0126B38-0499-6748-A6EC-D93ED9785AF4}"/>
              </a:ext>
            </a:extLst>
          </p:cNvPr>
          <p:cNvSpPr/>
          <p:nvPr userDrawn="1"/>
        </p:nvSpPr>
        <p:spPr>
          <a:xfrm>
            <a:off x="731520" y="0"/>
            <a:ext cx="914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32905C-4FD6-4582-B555-8413E7BA5E93}"/>
              </a:ext>
            </a:extLst>
          </p:cNvPr>
          <p:cNvPicPr>
            <a:picLocks noChangeAspect="1"/>
          </p:cNvPicPr>
          <p:nvPr userDrawn="1"/>
        </p:nvPicPr>
        <p:blipFill>
          <a:blip r:embed="rId12"/>
          <a:stretch>
            <a:fillRect/>
          </a:stretch>
        </p:blipFill>
        <p:spPr>
          <a:xfrm>
            <a:off x="11394220" y="6081350"/>
            <a:ext cx="668221" cy="643005"/>
          </a:xfrm>
          <a:prstGeom prst="rect">
            <a:avLst/>
          </a:prstGeom>
        </p:spPr>
      </p:pic>
    </p:spTree>
    <p:extLst>
      <p:ext uri="{BB962C8B-B14F-4D97-AF65-F5344CB8AC3E}">
        <p14:creationId xmlns:p14="http://schemas.microsoft.com/office/powerpoint/2010/main" val="14449984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2" r:id="rId5"/>
    <p:sldLayoutId id="2147483688" r:id="rId6"/>
    <p:sldLayoutId id="2147483681" r:id="rId7"/>
    <p:sldLayoutId id="2147483689" r:id="rId8"/>
    <p:sldLayoutId id="2147483690" r:id="rId9"/>
  </p:sldLayoutIdLst>
  <p:hf hdr="0" dt="0"/>
  <p:txStyles>
    <p:titleStyle>
      <a:lvl1pPr algn="l" defTabSz="914400" rtl="0" eaLnBrk="1" latinLnBrk="0" hangingPunct="1">
        <a:lnSpc>
          <a:spcPct val="90000"/>
        </a:lnSpc>
        <a:spcBef>
          <a:spcPct val="0"/>
        </a:spcBef>
        <a:buNone/>
        <a:defRPr sz="3000" b="1" kern="1200">
          <a:solidFill>
            <a:srgbClr val="003497"/>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3497"/>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3497"/>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3497"/>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3497"/>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3497"/>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8.png"/><Relationship Id="rId17" Type="http://schemas.openxmlformats.org/officeDocument/2006/relationships/image" Target="../media/image31.sv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image" Target="../media/image27.svg"/><Relationship Id="rId5" Type="http://schemas.openxmlformats.org/officeDocument/2006/relationships/diagramQuickStyle" Target="../diagrams/quickStyle4.xml"/><Relationship Id="rId15" Type="http://schemas.openxmlformats.org/officeDocument/2006/relationships/image" Target="../media/image21.svg"/><Relationship Id="rId10" Type="http://schemas.openxmlformats.org/officeDocument/2006/relationships/image" Target="../media/image26.png"/><Relationship Id="rId19" Type="http://schemas.openxmlformats.org/officeDocument/2006/relationships/image" Target="../media/image33.svg"/><Relationship Id="rId4" Type="http://schemas.openxmlformats.org/officeDocument/2006/relationships/diagramLayout" Target="../diagrams/layout4.xml"/><Relationship Id="rId9" Type="http://schemas.openxmlformats.org/officeDocument/2006/relationships/image" Target="../media/image25.sv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45.pn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4.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47.svg"/><Relationship Id="rId4" Type="http://schemas.openxmlformats.org/officeDocument/2006/relationships/image" Target="../media/image35.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9.jp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0.pn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1.pn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8.pn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microsoft.com/office/2007/relationships/hdphoto" Target="../media/hdphoto2.wdp"/><Relationship Id="rId4" Type="http://schemas.openxmlformats.org/officeDocument/2006/relationships/diagramData" Target="../diagrams/data10.xml"/><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ealthcare.gov" TargetMode="External"/><Relationship Id="rId5" Type="http://schemas.openxmlformats.org/officeDocument/2006/relationships/image" Target="../media/image61.png"/><Relationship Id="rId4" Type="http://schemas.openxmlformats.org/officeDocument/2006/relationships/hyperlink" Target="healthcarebluebook.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2.jpe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9444-DDCD-1B4D-B95A-506179F8AF68}"/>
              </a:ext>
            </a:extLst>
          </p:cNvPr>
          <p:cNvSpPr>
            <a:spLocks noGrp="1"/>
          </p:cNvSpPr>
          <p:nvPr>
            <p:ph type="ctrTitle"/>
          </p:nvPr>
        </p:nvSpPr>
        <p:spPr/>
        <p:txBody>
          <a:bodyPr/>
          <a:lstStyle/>
          <a:p>
            <a:r>
              <a:rPr lang="en-US" dirty="0"/>
              <a:t>Health Care Costs and Payment Models</a:t>
            </a:r>
          </a:p>
        </p:txBody>
      </p:sp>
      <p:sp>
        <p:nvSpPr>
          <p:cNvPr id="3" name="Subtitle 2">
            <a:extLst>
              <a:ext uri="{FF2B5EF4-FFF2-40B4-BE49-F238E27FC236}">
                <a16:creationId xmlns:a16="http://schemas.microsoft.com/office/drawing/2014/main" id="{EB387AC6-B134-554C-BCF9-79A466827F02}"/>
              </a:ext>
            </a:extLst>
          </p:cNvPr>
          <p:cNvSpPr>
            <a:spLocks noGrp="1"/>
          </p:cNvSpPr>
          <p:nvPr>
            <p:ph type="subTitle" idx="1"/>
          </p:nvPr>
        </p:nvSpPr>
        <p:spPr/>
        <p:txBody>
          <a:bodyPr/>
          <a:lstStyle/>
          <a:p>
            <a:r>
              <a:rPr lang="en-US">
                <a:latin typeface="+mj-lt"/>
              </a:rPr>
              <a:t>2023 </a:t>
            </a:r>
            <a:r>
              <a:rPr lang="en-US" kern="1200" baseline="0">
                <a:latin typeface="+mj-lt"/>
                <a:ea typeface="Inter" panose="02000503000000020004" pitchFamily="2" charset="0"/>
                <a:cs typeface="Tahoma" panose="020B0604030504040204" pitchFamily="34" charset="0"/>
              </a:rPr>
              <a:t>• Presentation 2 of 5</a:t>
            </a:r>
            <a:endParaRPr lang="en-US">
              <a:latin typeface="+mj-lt"/>
            </a:endParaRPr>
          </a:p>
        </p:txBody>
      </p:sp>
      <p:pic>
        <p:nvPicPr>
          <p:cNvPr id="4" name="Picture 3">
            <a:extLst>
              <a:ext uri="{FF2B5EF4-FFF2-40B4-BE49-F238E27FC236}">
                <a16:creationId xmlns:a16="http://schemas.microsoft.com/office/drawing/2014/main" id="{32B89AE3-A5A1-8E0B-0CFD-E62E4B8E36A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196" b="38714"/>
          <a:stretch/>
        </p:blipFill>
        <p:spPr>
          <a:xfrm>
            <a:off x="8254601" y="542370"/>
            <a:ext cx="2648679" cy="3348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5249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E8CA-CE4D-4F2C-AFE2-AF72C6EBC5A7}"/>
              </a:ext>
            </a:extLst>
          </p:cNvPr>
          <p:cNvSpPr>
            <a:spLocks noGrp="1"/>
          </p:cNvSpPr>
          <p:nvPr>
            <p:ph type="title"/>
          </p:nvPr>
        </p:nvSpPr>
        <p:spPr/>
        <p:txBody>
          <a:bodyPr/>
          <a:lstStyle/>
          <a:p>
            <a:r>
              <a:rPr lang="en-US" dirty="0"/>
              <a:t>Health Insurance Terminology</a:t>
            </a:r>
          </a:p>
        </p:txBody>
      </p:sp>
      <p:sp>
        <p:nvSpPr>
          <p:cNvPr id="3" name="Slide Number Placeholder 2">
            <a:extLst>
              <a:ext uri="{FF2B5EF4-FFF2-40B4-BE49-F238E27FC236}">
                <a16:creationId xmlns:a16="http://schemas.microsoft.com/office/drawing/2014/main" id="{A24CB821-8059-47EF-8361-26CE93E80A4B}"/>
              </a:ext>
            </a:extLst>
          </p:cNvPr>
          <p:cNvSpPr>
            <a:spLocks noGrp="1"/>
          </p:cNvSpPr>
          <p:nvPr>
            <p:ph type="sldNum" sz="quarter" idx="10"/>
          </p:nvPr>
        </p:nvSpPr>
        <p:spPr/>
        <p:txBody>
          <a:bodyPr/>
          <a:lstStyle/>
          <a:p>
            <a:fld id="{461711D5-349D-4847-A71F-DCB6A6FF38BF}" type="slidenum">
              <a:rPr lang="en-US" smtClean="0"/>
              <a:pPr/>
              <a:t>10</a:t>
            </a:fld>
            <a:endParaRPr lang="en-US"/>
          </a:p>
        </p:txBody>
      </p:sp>
      <p:graphicFrame>
        <p:nvGraphicFramePr>
          <p:cNvPr id="5" name="Diagram 4" descr="Cost: Dollar amount for a clinician to deliver a health care service&#10;Charge: Financial amount the health care provider asks for a service&#10;Reimbursement: Amount a third-party payer (i.e., insurance) negotiates as payment&#10;Price: Amount a patient pays out-of-pocket for a service&#10;">
            <a:extLst>
              <a:ext uri="{FF2B5EF4-FFF2-40B4-BE49-F238E27FC236}">
                <a16:creationId xmlns:a16="http://schemas.microsoft.com/office/drawing/2014/main" id="{83757115-5DD1-4451-841E-C21B639D8C28}"/>
              </a:ext>
            </a:extLst>
          </p:cNvPr>
          <p:cNvGraphicFramePr/>
          <p:nvPr>
            <p:extLst>
              <p:ext uri="{D42A27DB-BD31-4B8C-83A1-F6EECF244321}">
                <p14:modId xmlns:p14="http://schemas.microsoft.com/office/powerpoint/2010/main" val="2266467312"/>
              </p:ext>
            </p:extLst>
          </p:nvPr>
        </p:nvGraphicFramePr>
        <p:xfrm>
          <a:off x="1068945" y="759854"/>
          <a:ext cx="10689465"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a:extLst>
              <a:ext uri="{FF2B5EF4-FFF2-40B4-BE49-F238E27FC236}">
                <a16:creationId xmlns:a16="http://schemas.microsoft.com/office/drawing/2014/main" id="{83DF131C-854B-4980-A057-34BA3F5D528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4079" y="1674253"/>
            <a:ext cx="914400" cy="914400"/>
          </a:xfrm>
          <a:prstGeom prst="rect">
            <a:avLst/>
          </a:prstGeom>
        </p:spPr>
      </p:pic>
      <p:pic>
        <p:nvPicPr>
          <p:cNvPr id="9" name="Graphic 8">
            <a:extLst>
              <a:ext uri="{FF2B5EF4-FFF2-40B4-BE49-F238E27FC236}">
                <a16:creationId xmlns:a16="http://schemas.microsoft.com/office/drawing/2014/main" id="{D8078B76-BD1A-42C0-9FE3-25E773B9C2A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7400" y="4312165"/>
            <a:ext cx="914400" cy="914400"/>
          </a:xfrm>
          <a:prstGeom prst="rect">
            <a:avLst/>
          </a:prstGeom>
        </p:spPr>
      </p:pic>
      <p:pic>
        <p:nvPicPr>
          <p:cNvPr id="11" name="Graphic 10">
            <a:extLst>
              <a:ext uri="{FF2B5EF4-FFF2-40B4-BE49-F238E27FC236}">
                <a16:creationId xmlns:a16="http://schemas.microsoft.com/office/drawing/2014/main" id="{E052A0BA-718D-4A51-BCFE-B4F296CEADFE}"/>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94079" y="4331484"/>
            <a:ext cx="914400" cy="914400"/>
          </a:xfrm>
          <a:prstGeom prst="rect">
            <a:avLst/>
          </a:prstGeom>
        </p:spPr>
      </p:pic>
      <p:pic>
        <p:nvPicPr>
          <p:cNvPr id="14" name="Graphic 13">
            <a:extLst>
              <a:ext uri="{FF2B5EF4-FFF2-40B4-BE49-F238E27FC236}">
                <a16:creationId xmlns:a16="http://schemas.microsoft.com/office/drawing/2014/main" id="{0F871022-78C3-4FA7-888A-48AF43432A47}"/>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89967" y="1674253"/>
            <a:ext cx="914400" cy="914400"/>
          </a:xfrm>
          <a:prstGeom prst="rect">
            <a:avLst/>
          </a:prstGeom>
        </p:spPr>
      </p:pic>
      <p:pic>
        <p:nvPicPr>
          <p:cNvPr id="15" name="Graphic 14">
            <a:extLst>
              <a:ext uri="{FF2B5EF4-FFF2-40B4-BE49-F238E27FC236}">
                <a16:creationId xmlns:a16="http://schemas.microsoft.com/office/drawing/2014/main" id="{094EE7B6-C2C3-4BF7-AA69-E8EA08EAF21A}"/>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96000" y="1674253"/>
            <a:ext cx="914400" cy="914400"/>
          </a:xfrm>
          <a:prstGeom prst="rect">
            <a:avLst/>
          </a:prstGeom>
        </p:spPr>
      </p:pic>
      <p:pic>
        <p:nvPicPr>
          <p:cNvPr id="17" name="Graphic 16">
            <a:extLst>
              <a:ext uri="{FF2B5EF4-FFF2-40B4-BE49-F238E27FC236}">
                <a16:creationId xmlns:a16="http://schemas.microsoft.com/office/drawing/2014/main" id="{5257CFAD-5E4E-431C-9C51-2EDF49F99E8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28220" y="1174235"/>
            <a:ext cx="914400" cy="914400"/>
          </a:xfrm>
          <a:prstGeom prst="rect">
            <a:avLst/>
          </a:prstGeom>
        </p:spPr>
      </p:pic>
      <p:pic>
        <p:nvPicPr>
          <p:cNvPr id="19" name="Graphic 18">
            <a:extLst>
              <a:ext uri="{FF2B5EF4-FFF2-40B4-BE49-F238E27FC236}">
                <a16:creationId xmlns:a16="http://schemas.microsoft.com/office/drawing/2014/main" id="{02B1A71D-D303-4D86-A955-930CAFB1A544}"/>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28220" y="5226565"/>
            <a:ext cx="914400" cy="914400"/>
          </a:xfrm>
          <a:prstGeom prst="rect">
            <a:avLst/>
          </a:prstGeom>
        </p:spPr>
      </p:pic>
    </p:spTree>
    <p:extLst>
      <p:ext uri="{BB962C8B-B14F-4D97-AF65-F5344CB8AC3E}">
        <p14:creationId xmlns:p14="http://schemas.microsoft.com/office/powerpoint/2010/main" val="24311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D51665D-5017-4D7A-B955-87821547040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48385CBA-BE99-4611-A4C8-6FF516B07DFD}"/>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BE7883B5-65F0-4E94-ACD4-7D4AA0217B2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093C5FF3-82EB-48FD-91E7-EBD69E3C61B1}"/>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FC62FB-55AC-485B-AC92-67F875BF415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D4923562-6649-4D43-BF9D-73B92DA0C8CA}"/>
                                            </p:graphic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E576-6E7B-42F0-A82D-1B9AADA9A3B9}"/>
              </a:ext>
            </a:extLst>
          </p:cNvPr>
          <p:cNvSpPr>
            <a:spLocks noGrp="1"/>
          </p:cNvSpPr>
          <p:nvPr>
            <p:ph type="title"/>
          </p:nvPr>
        </p:nvSpPr>
        <p:spPr/>
        <p:txBody>
          <a:bodyPr/>
          <a:lstStyle/>
          <a:p>
            <a:r>
              <a:rPr lang="en-US"/>
              <a:t>Health Insurance Sources</a:t>
            </a:r>
          </a:p>
        </p:txBody>
      </p:sp>
      <p:graphicFrame>
        <p:nvGraphicFramePr>
          <p:cNvPr id="8" name="Content Placeholder 7" descr="Chart showing sources of US Health insurance.">
            <a:extLst>
              <a:ext uri="{FF2B5EF4-FFF2-40B4-BE49-F238E27FC236}">
                <a16:creationId xmlns:a16="http://schemas.microsoft.com/office/drawing/2014/main" id="{BA21A78F-3572-4FA9-B73B-0256D5315BC7}"/>
              </a:ext>
            </a:extLst>
          </p:cNvPr>
          <p:cNvGraphicFramePr>
            <a:graphicFrameLocks noGrp="1"/>
          </p:cNvGraphicFramePr>
          <p:nvPr>
            <p:ph idx="1"/>
            <p:extLst>
              <p:ext uri="{D42A27DB-BD31-4B8C-83A1-F6EECF244321}">
                <p14:modId xmlns:p14="http://schemas.microsoft.com/office/powerpoint/2010/main" val="1401999775"/>
              </p:ext>
            </p:extLst>
          </p:nvPr>
        </p:nvGraphicFramePr>
        <p:xfrm>
          <a:off x="1295400" y="1301750"/>
          <a:ext cx="10058400" cy="48974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37ED55A2-020B-4226-A483-501496900866}"/>
              </a:ext>
            </a:extLst>
          </p:cNvPr>
          <p:cNvSpPr>
            <a:spLocks noGrp="1"/>
          </p:cNvSpPr>
          <p:nvPr>
            <p:ph type="sldNum" sz="quarter" idx="10"/>
          </p:nvPr>
        </p:nvSpPr>
        <p:spPr/>
        <p:txBody>
          <a:bodyPr/>
          <a:lstStyle/>
          <a:p>
            <a:fld id="{461711D5-349D-4847-A71F-DCB6A6FF38BF}" type="slidenum">
              <a:rPr lang="en-US" smtClean="0"/>
              <a:pPr/>
              <a:t>11</a:t>
            </a:fld>
            <a:endParaRPr lang="en-US"/>
          </a:p>
        </p:txBody>
      </p:sp>
      <p:sp>
        <p:nvSpPr>
          <p:cNvPr id="3" name="Footer Placeholder 2">
            <a:extLst>
              <a:ext uri="{FF2B5EF4-FFF2-40B4-BE49-F238E27FC236}">
                <a16:creationId xmlns:a16="http://schemas.microsoft.com/office/drawing/2014/main" id="{8B4555D6-4955-95D5-5451-61165D13070E}"/>
              </a:ext>
            </a:extLst>
          </p:cNvPr>
          <p:cNvSpPr>
            <a:spLocks noGrp="1"/>
          </p:cNvSpPr>
          <p:nvPr>
            <p:ph type="ftr" sz="quarter" idx="11"/>
          </p:nvPr>
        </p:nvSpPr>
        <p:spPr>
          <a:xfrm>
            <a:off x="1295400" y="6199188"/>
            <a:ext cx="6858000" cy="466789"/>
          </a:xfrm>
        </p:spPr>
        <p:txBody>
          <a:bodyPr/>
          <a:lstStyle/>
          <a:p>
            <a:pPr algn="l"/>
            <a:r>
              <a:rPr lang="en-US" b="0" i="0" dirty="0" err="1">
                <a:effectLst/>
                <a:latin typeface="-apple-system"/>
              </a:rPr>
              <a:t>Keisler</a:t>
            </a:r>
            <a:r>
              <a:rPr lang="en-US" b="0" i="0" dirty="0">
                <a:effectLst/>
                <a:latin typeface="-apple-system"/>
              </a:rPr>
              <a:t>-Starkey K, Bunch LN. U.S. Census Bureau Current Population Reports, P60-271, Health Insurance Coverage in the United States: 2019, U.S. Government Publishing Office, Washington, DC, 2020.</a:t>
            </a:r>
          </a:p>
        </p:txBody>
      </p:sp>
    </p:spTree>
    <p:extLst>
      <p:ext uri="{BB962C8B-B14F-4D97-AF65-F5344CB8AC3E}">
        <p14:creationId xmlns:p14="http://schemas.microsoft.com/office/powerpoint/2010/main" val="340868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3E96-1E8F-4C1A-AB2A-D76C53DA66F6}"/>
              </a:ext>
            </a:extLst>
          </p:cNvPr>
          <p:cNvSpPr>
            <a:spLocks noGrp="1"/>
          </p:cNvSpPr>
          <p:nvPr>
            <p:ph type="title"/>
          </p:nvPr>
        </p:nvSpPr>
        <p:spPr/>
        <p:txBody>
          <a:bodyPr/>
          <a:lstStyle/>
          <a:p>
            <a:r>
              <a:rPr lang="en-US" dirty="0"/>
              <a:t>Medicare Plan Structure</a:t>
            </a:r>
          </a:p>
        </p:txBody>
      </p:sp>
      <p:graphicFrame>
        <p:nvGraphicFramePr>
          <p:cNvPr id="6" name="Content Placeholder 5" descr="Part A: Hospital services&#10;Part B: Physician services, outpatient, durable medical equipment&#10;Part D: Voluntary prescription coverage&#10;Medicare Advantage (Part C): Medicare benefits through private insurers&#10;Medigap: Supplemental insurance; can cover copays, deductibles, and other costs&#10;">
            <a:extLst>
              <a:ext uri="{FF2B5EF4-FFF2-40B4-BE49-F238E27FC236}">
                <a16:creationId xmlns:a16="http://schemas.microsoft.com/office/drawing/2014/main" id="{9041E2DF-C0F9-4011-A01D-F3F8126E7A12}"/>
              </a:ext>
            </a:extLst>
          </p:cNvPr>
          <p:cNvGraphicFramePr>
            <a:graphicFrameLocks noGrp="1"/>
          </p:cNvGraphicFramePr>
          <p:nvPr>
            <p:ph idx="1"/>
            <p:extLst>
              <p:ext uri="{D42A27DB-BD31-4B8C-83A1-F6EECF244321}">
                <p14:modId xmlns:p14="http://schemas.microsoft.com/office/powerpoint/2010/main" val="3736518852"/>
              </p:ext>
            </p:extLst>
          </p:nvPr>
        </p:nvGraphicFramePr>
        <p:xfrm>
          <a:off x="1295400" y="1301750"/>
          <a:ext cx="10058400" cy="489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0DBAB18-95D2-4477-AF9E-B9E33C5542CB}"/>
              </a:ext>
            </a:extLst>
          </p:cNvPr>
          <p:cNvSpPr>
            <a:spLocks noGrp="1"/>
          </p:cNvSpPr>
          <p:nvPr>
            <p:ph type="sldNum" sz="quarter" idx="10"/>
          </p:nvPr>
        </p:nvSpPr>
        <p:spPr/>
        <p:txBody>
          <a:bodyPr/>
          <a:lstStyle/>
          <a:p>
            <a:fld id="{461711D5-349D-4847-A71F-DCB6A6FF38BF}" type="slidenum">
              <a:rPr lang="en-US" smtClean="0"/>
              <a:pPr/>
              <a:t>12</a:t>
            </a:fld>
            <a:endParaRPr lang="en-US"/>
          </a:p>
        </p:txBody>
      </p:sp>
    </p:spTree>
    <p:extLst>
      <p:ext uri="{BB962C8B-B14F-4D97-AF65-F5344CB8AC3E}">
        <p14:creationId xmlns:p14="http://schemas.microsoft.com/office/powerpoint/2010/main" val="338868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D5D70F1-FDE6-4FB0-AA8A-3245E49922F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0498BF26-7E6B-42A2-9E91-A06DD6E87B2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9F04B1F3-C6DF-4FD8-8532-1550F6A770E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5BB5ADF1-EFF2-4DAE-9E0E-FB034ACF025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4A9A-2B79-AB4D-88CF-5DB90A2A08C7}"/>
              </a:ext>
            </a:extLst>
          </p:cNvPr>
          <p:cNvSpPr>
            <a:spLocks noGrp="1"/>
          </p:cNvSpPr>
          <p:nvPr>
            <p:ph type="title"/>
          </p:nvPr>
        </p:nvSpPr>
        <p:spPr>
          <a:xfrm>
            <a:off x="707555" y="1095856"/>
            <a:ext cx="5006788" cy="914399"/>
          </a:xfrm>
        </p:spPr>
        <p:txBody>
          <a:bodyPr/>
          <a:lstStyle/>
          <a:p>
            <a:r>
              <a:rPr lang="en-US" dirty="0"/>
              <a:t>Medicare Part A</a:t>
            </a:r>
          </a:p>
        </p:txBody>
      </p:sp>
      <p:sp>
        <p:nvSpPr>
          <p:cNvPr id="6" name="Rectangle: Rounded Corners 5">
            <a:extLst>
              <a:ext uri="{FF2B5EF4-FFF2-40B4-BE49-F238E27FC236}">
                <a16:creationId xmlns:a16="http://schemas.microsoft.com/office/drawing/2014/main" id="{B42E837F-7688-47E2-8E92-E6EE98BB76EA}"/>
              </a:ext>
              <a:ext uri="{C183D7F6-B498-43B3-948B-1728B52AA6E4}">
                <adec:decorative xmlns:adec="http://schemas.microsoft.com/office/drawing/2017/decorative" val="1"/>
              </a:ext>
            </a:extLst>
          </p:cNvPr>
          <p:cNvSpPr/>
          <p:nvPr/>
        </p:nvSpPr>
        <p:spPr>
          <a:xfrm>
            <a:off x="3803594" y="1167026"/>
            <a:ext cx="709102" cy="731517"/>
          </a:xfrm>
          <a:prstGeom prst="roundRect">
            <a:avLst>
              <a:gd name="adj" fmla="val 10000"/>
            </a:avLst>
          </a:prstGeom>
          <a:blipFill dpi="0" rotWithShape="1">
            <a:blip r:embed="rId3">
              <a:extLst>
                <a:ext uri="{96DAC541-7B7A-43D3-8B79-37D633B846F1}">
                  <asvg:svgBlip xmlns:asvg="http://schemas.microsoft.com/office/drawing/2016/SVG/main" r:embed="rId4"/>
                </a:ext>
              </a:extLst>
            </a:blip>
            <a:srcRect/>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846A2A50-FC39-46A6-88DF-E3F9037685C9}"/>
              </a:ext>
            </a:extLst>
          </p:cNvPr>
          <p:cNvSpPr txBox="1"/>
          <p:nvPr/>
        </p:nvSpPr>
        <p:spPr>
          <a:xfrm>
            <a:off x="638340" y="2036003"/>
            <a:ext cx="4519930" cy="1200329"/>
          </a:xfrm>
          <a:prstGeom prst="rect">
            <a:avLst/>
          </a:prstGeom>
          <a:noFill/>
        </p:spPr>
        <p:txBody>
          <a:bodyPr wrap="square" rtlCol="0">
            <a:spAutoFit/>
          </a:bodyPr>
          <a:lstStyle/>
          <a:p>
            <a:r>
              <a:rPr lang="en-US" sz="2400" dirty="0">
                <a:latin typeface="+mj-lt"/>
              </a:rPr>
              <a:t>Hospital insurance plan for the elderly financed through Social Security taxes.</a:t>
            </a:r>
          </a:p>
        </p:txBody>
      </p:sp>
      <p:sp>
        <p:nvSpPr>
          <p:cNvPr id="14" name="Title 1">
            <a:extLst>
              <a:ext uri="{FF2B5EF4-FFF2-40B4-BE49-F238E27FC236}">
                <a16:creationId xmlns:a16="http://schemas.microsoft.com/office/drawing/2014/main" id="{4BFC7892-7458-46B7-8188-1436D6DCC64D}"/>
              </a:ext>
            </a:extLst>
          </p:cNvPr>
          <p:cNvSpPr txBox="1">
            <a:spLocks/>
          </p:cNvSpPr>
          <p:nvPr/>
        </p:nvSpPr>
        <p:spPr>
          <a:xfrm>
            <a:off x="707555" y="3698548"/>
            <a:ext cx="5006788" cy="914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003497"/>
                </a:solidFill>
                <a:latin typeface="+mj-lt"/>
                <a:ea typeface="+mj-ea"/>
                <a:cs typeface="Calibri" panose="020F0502020204030204" pitchFamily="34" charset="0"/>
              </a:defRPr>
            </a:lvl1pPr>
          </a:lstStyle>
          <a:p>
            <a:pPr fontAlgn="auto">
              <a:spcAft>
                <a:spcPts val="0"/>
              </a:spcAft>
            </a:pPr>
            <a:r>
              <a:rPr lang="en-US" dirty="0"/>
              <a:t>Medicare Part B</a:t>
            </a:r>
          </a:p>
        </p:txBody>
      </p:sp>
      <p:sp>
        <p:nvSpPr>
          <p:cNvPr id="15" name="Rectangle: Rounded Corners 14">
            <a:extLst>
              <a:ext uri="{FF2B5EF4-FFF2-40B4-BE49-F238E27FC236}">
                <a16:creationId xmlns:a16="http://schemas.microsoft.com/office/drawing/2014/main" id="{8F3A87D1-6490-428C-AFA1-CFA946313AF2}"/>
              </a:ext>
              <a:ext uri="{C183D7F6-B498-43B3-948B-1728B52AA6E4}">
                <adec:decorative xmlns:adec="http://schemas.microsoft.com/office/drawing/2017/decorative" val="1"/>
              </a:ext>
            </a:extLst>
          </p:cNvPr>
          <p:cNvSpPr/>
          <p:nvPr/>
        </p:nvSpPr>
        <p:spPr>
          <a:xfrm>
            <a:off x="3770797" y="3698548"/>
            <a:ext cx="774696" cy="731517"/>
          </a:xfrm>
          <a:prstGeom prst="roundRect">
            <a:avLst>
              <a:gd name="adj" fmla="val 10000"/>
            </a:avLst>
          </a:prstGeom>
          <a:blipFill dpi="0" rotWithShape="1">
            <a:blip r:embed="rId5">
              <a:extLst>
                <a:ext uri="{96DAC541-7B7A-43D3-8B79-37D633B846F1}">
                  <asvg:svgBlip xmlns:asvg="http://schemas.microsoft.com/office/drawing/2016/SVG/main" r:embed="rId6"/>
                </a:ext>
              </a:extLst>
            </a:blip>
            <a:srcRect/>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B2934883-B154-4DB7-9DEA-443BA5AF2B91}"/>
              </a:ext>
            </a:extLst>
          </p:cNvPr>
          <p:cNvSpPr txBox="1"/>
          <p:nvPr/>
        </p:nvSpPr>
        <p:spPr>
          <a:xfrm>
            <a:off x="707555" y="4456233"/>
            <a:ext cx="4381500" cy="1938992"/>
          </a:xfrm>
          <a:prstGeom prst="rect">
            <a:avLst/>
          </a:prstGeom>
          <a:noFill/>
        </p:spPr>
        <p:txBody>
          <a:bodyPr wrap="square" rtlCol="0">
            <a:spAutoFit/>
          </a:bodyPr>
          <a:lstStyle/>
          <a:p>
            <a:r>
              <a:rPr lang="en-US" sz="2400" dirty="0">
                <a:latin typeface="+mj-lt"/>
              </a:rPr>
              <a:t>Insures the elderly for physicians’ services. Financed by taxes and premiums, which may not exceed $164/month in 2023.</a:t>
            </a:r>
          </a:p>
        </p:txBody>
      </p:sp>
      <p:pic>
        <p:nvPicPr>
          <p:cNvPr id="22" name="Graphic 21" descr="plus sign">
            <a:extLst>
              <a:ext uri="{FF2B5EF4-FFF2-40B4-BE49-F238E27FC236}">
                <a16:creationId xmlns:a16="http://schemas.microsoft.com/office/drawing/2014/main" id="{11652598-2DC3-44B3-A001-1FEA3FF496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58270" y="1657237"/>
            <a:ext cx="914400" cy="914400"/>
          </a:xfrm>
          <a:prstGeom prst="rect">
            <a:avLst/>
          </a:prstGeom>
        </p:spPr>
      </p:pic>
      <p:sp>
        <p:nvSpPr>
          <p:cNvPr id="18" name="Title 1">
            <a:extLst>
              <a:ext uri="{FF2B5EF4-FFF2-40B4-BE49-F238E27FC236}">
                <a16:creationId xmlns:a16="http://schemas.microsoft.com/office/drawing/2014/main" id="{274D7987-CA60-46C9-A27A-551D3B03D0DE}"/>
              </a:ext>
            </a:extLst>
          </p:cNvPr>
          <p:cNvSpPr txBox="1">
            <a:spLocks/>
          </p:cNvSpPr>
          <p:nvPr/>
        </p:nvSpPr>
        <p:spPr>
          <a:xfrm>
            <a:off x="6477659" y="708011"/>
            <a:ext cx="5006788" cy="914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003497"/>
                </a:solidFill>
                <a:latin typeface="+mj-lt"/>
                <a:ea typeface="+mj-ea"/>
                <a:cs typeface="Calibri" panose="020F0502020204030204" pitchFamily="34" charset="0"/>
              </a:defRPr>
            </a:lvl1pPr>
          </a:lstStyle>
          <a:p>
            <a:pPr fontAlgn="auto">
              <a:spcAft>
                <a:spcPts val="0"/>
              </a:spcAft>
            </a:pPr>
            <a:r>
              <a:rPr lang="en-US" dirty="0"/>
              <a:t>Medicare Part D</a:t>
            </a:r>
          </a:p>
        </p:txBody>
      </p:sp>
      <p:sp>
        <p:nvSpPr>
          <p:cNvPr id="16" name="TextBox 15">
            <a:extLst>
              <a:ext uri="{FF2B5EF4-FFF2-40B4-BE49-F238E27FC236}">
                <a16:creationId xmlns:a16="http://schemas.microsoft.com/office/drawing/2014/main" id="{B22F6427-BA29-4F7C-B8AC-7898E8F12331}"/>
              </a:ext>
            </a:extLst>
          </p:cNvPr>
          <p:cNvSpPr txBox="1"/>
          <p:nvPr/>
        </p:nvSpPr>
        <p:spPr>
          <a:xfrm>
            <a:off x="6477659" y="1602141"/>
            <a:ext cx="5514936" cy="1938992"/>
          </a:xfrm>
          <a:prstGeom prst="rect">
            <a:avLst/>
          </a:prstGeom>
          <a:noFill/>
        </p:spPr>
        <p:txBody>
          <a:bodyPr wrap="square" rtlCol="0">
            <a:spAutoFit/>
          </a:bodyPr>
          <a:lstStyle/>
          <a:p>
            <a:r>
              <a:rPr lang="en-US" sz="2400" dirty="0">
                <a:latin typeface="+mj-lt"/>
              </a:rPr>
              <a:t>Voluntary prescription coverage added to A and B or included in Medicare Advantage. Includes additional monthly premiums. Deductibles vary but may not exceed $505/year in 2023.</a:t>
            </a:r>
          </a:p>
        </p:txBody>
      </p:sp>
      <p:sp>
        <p:nvSpPr>
          <p:cNvPr id="19" name="Rectangle: Rounded Corners 18">
            <a:extLst>
              <a:ext uri="{FF2B5EF4-FFF2-40B4-BE49-F238E27FC236}">
                <a16:creationId xmlns:a16="http://schemas.microsoft.com/office/drawing/2014/main" id="{3353AF4C-2828-4F75-866F-E7AD0DE585D1}"/>
              </a:ext>
              <a:ext uri="{C183D7F6-B498-43B3-948B-1728B52AA6E4}">
                <adec:decorative xmlns:adec="http://schemas.microsoft.com/office/drawing/2017/decorative" val="1"/>
              </a:ext>
            </a:extLst>
          </p:cNvPr>
          <p:cNvSpPr/>
          <p:nvPr/>
        </p:nvSpPr>
        <p:spPr>
          <a:xfrm>
            <a:off x="9578482" y="779181"/>
            <a:ext cx="798826" cy="731517"/>
          </a:xfrm>
          <a:prstGeom prst="roundRect">
            <a:avLst>
              <a:gd name="adj" fmla="val 10000"/>
            </a:avLst>
          </a:prstGeom>
          <a:blipFill dpi="0"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20" name="Rectangle: Rounded Corners 19">
            <a:extLst>
              <a:ext uri="{FF2B5EF4-FFF2-40B4-BE49-F238E27FC236}">
                <a16:creationId xmlns:a16="http://schemas.microsoft.com/office/drawing/2014/main" id="{75110BAF-DE10-43DA-BA77-C97123555699}"/>
              </a:ext>
              <a:ext uri="{C183D7F6-B498-43B3-948B-1728B52AA6E4}">
                <adec:decorative xmlns:adec="http://schemas.microsoft.com/office/drawing/2017/decorative" val="1"/>
              </a:ext>
            </a:extLst>
          </p:cNvPr>
          <p:cNvSpPr/>
          <p:nvPr/>
        </p:nvSpPr>
        <p:spPr>
          <a:xfrm>
            <a:off x="9518412" y="3887586"/>
            <a:ext cx="694051" cy="731517"/>
          </a:xfrm>
          <a:prstGeom prst="roundRect">
            <a:avLst>
              <a:gd name="adj" fmla="val 10000"/>
            </a:avLst>
          </a:prstGeom>
          <a:blipFill dpi="0"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21" name="Title 1">
            <a:extLst>
              <a:ext uri="{FF2B5EF4-FFF2-40B4-BE49-F238E27FC236}">
                <a16:creationId xmlns:a16="http://schemas.microsoft.com/office/drawing/2014/main" id="{D6507212-4223-43A3-BACF-88AF9FF20926}"/>
              </a:ext>
            </a:extLst>
          </p:cNvPr>
          <p:cNvSpPr txBox="1">
            <a:spLocks/>
          </p:cNvSpPr>
          <p:nvPr/>
        </p:nvSpPr>
        <p:spPr>
          <a:xfrm>
            <a:off x="6396617" y="3881430"/>
            <a:ext cx="5006788" cy="914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003497"/>
                </a:solidFill>
                <a:latin typeface="+mj-lt"/>
                <a:ea typeface="+mj-ea"/>
                <a:cs typeface="Calibri" panose="020F0502020204030204" pitchFamily="34" charset="0"/>
              </a:defRPr>
            </a:lvl1pPr>
          </a:lstStyle>
          <a:p>
            <a:pPr fontAlgn="auto">
              <a:spcAft>
                <a:spcPts val="0"/>
              </a:spcAft>
            </a:pPr>
            <a:r>
              <a:rPr lang="en-US" dirty="0"/>
              <a:t>Medicare Part C</a:t>
            </a:r>
          </a:p>
        </p:txBody>
      </p:sp>
      <p:sp>
        <p:nvSpPr>
          <p:cNvPr id="17" name="TextBox 16">
            <a:extLst>
              <a:ext uri="{FF2B5EF4-FFF2-40B4-BE49-F238E27FC236}">
                <a16:creationId xmlns:a16="http://schemas.microsoft.com/office/drawing/2014/main" id="{A26B4F80-EAFA-42A8-99B5-BC95FDFEC42F}"/>
              </a:ext>
            </a:extLst>
          </p:cNvPr>
          <p:cNvSpPr txBox="1"/>
          <p:nvPr/>
        </p:nvSpPr>
        <p:spPr>
          <a:xfrm>
            <a:off x="6477897" y="4639115"/>
            <a:ext cx="5076786" cy="1938992"/>
          </a:xfrm>
          <a:prstGeom prst="rect">
            <a:avLst/>
          </a:prstGeom>
          <a:noFill/>
        </p:spPr>
        <p:txBody>
          <a:bodyPr wrap="square" rtlCol="0">
            <a:spAutoFit/>
          </a:bodyPr>
          <a:lstStyle/>
          <a:p>
            <a:r>
              <a:rPr lang="en-US" sz="2400" dirty="0">
                <a:latin typeface="+mj-lt"/>
              </a:rPr>
              <a:t>Advantage Plan. Beneficiaries can enroll in a private health plan to receive Medicare-covered benefits</a:t>
            </a:r>
            <a:r>
              <a:rPr lang="en-US" sz="2400" dirty="0">
                <a:latin typeface="+mj-lt"/>
                <a:cs typeface="Calibri" panose="020F0502020204030204" pitchFamily="34" charset="0"/>
              </a:rPr>
              <a:t>. Covers A, B, and usually D. Premiums and rules vary by plan.</a:t>
            </a:r>
            <a:endParaRPr lang="en-US" sz="2400" dirty="0">
              <a:latin typeface="+mj-lt"/>
            </a:endParaRPr>
          </a:p>
        </p:txBody>
      </p:sp>
      <p:sp>
        <p:nvSpPr>
          <p:cNvPr id="4" name="Rectangle: Rounded Corners 3">
            <a:extLst>
              <a:ext uri="{FF2B5EF4-FFF2-40B4-BE49-F238E27FC236}">
                <a16:creationId xmlns:a16="http://schemas.microsoft.com/office/drawing/2014/main" id="{B88E67B2-76EB-4B48-9BB9-2D92E952F089}"/>
              </a:ext>
              <a:ext uri="{C183D7F6-B498-43B3-948B-1728B52AA6E4}">
                <adec:decorative xmlns:adec="http://schemas.microsoft.com/office/drawing/2017/decorative" val="1"/>
              </a:ext>
            </a:extLst>
          </p:cNvPr>
          <p:cNvSpPr/>
          <p:nvPr/>
        </p:nvSpPr>
        <p:spPr>
          <a:xfrm>
            <a:off x="325898" y="991674"/>
            <a:ext cx="4832372" cy="5586433"/>
          </a:xfrm>
          <a:prstGeom prst="round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0F1C3FB-1989-4183-ADAE-6FA9D3BF4997}"/>
              </a:ext>
              <a:ext uri="{C183D7F6-B498-43B3-948B-1728B52AA6E4}">
                <adec:decorative xmlns:adec="http://schemas.microsoft.com/office/drawing/2017/decorative" val="1"/>
              </a:ext>
            </a:extLst>
          </p:cNvPr>
          <p:cNvSpPr/>
          <p:nvPr/>
        </p:nvSpPr>
        <p:spPr>
          <a:xfrm>
            <a:off x="6144245" y="630262"/>
            <a:ext cx="5848350" cy="3060981"/>
          </a:xfrm>
          <a:prstGeom prst="round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4BA83B1-B889-DC49-A83A-FA6DE5270CAB}"/>
              </a:ext>
            </a:extLst>
          </p:cNvPr>
          <p:cNvSpPr>
            <a:spLocks noGrp="1"/>
          </p:cNvSpPr>
          <p:nvPr>
            <p:ph type="sldNum" sz="quarter" idx="14"/>
          </p:nvPr>
        </p:nvSpPr>
        <p:spPr/>
        <p:txBody>
          <a:bodyPr/>
          <a:lstStyle/>
          <a:p>
            <a:fld id="{461711D5-349D-4847-A71F-DCB6A6FF38BF}" type="slidenum">
              <a:rPr lang="en-US" smtClean="0"/>
              <a:pPr/>
              <a:t>13</a:t>
            </a:fld>
            <a:endParaRPr lang="en-US"/>
          </a:p>
        </p:txBody>
      </p:sp>
    </p:spTree>
    <p:extLst>
      <p:ext uri="{BB962C8B-B14F-4D97-AF65-F5344CB8AC3E}">
        <p14:creationId xmlns:p14="http://schemas.microsoft.com/office/powerpoint/2010/main" val="4372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8" grpId="0"/>
      <p:bldP spid="16" grpId="0"/>
      <p:bldP spid="21" grpId="0"/>
      <p:bldP spid="17"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AFBC1A-C10E-4123-8FC6-80D3A0FADDED}"/>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804" b="8804"/>
          <a:stretch>
            <a:fillRect/>
          </a:stretch>
        </p:blipFill>
        <p:spPr/>
      </p:pic>
      <p:sp>
        <p:nvSpPr>
          <p:cNvPr id="3" name="Title 2">
            <a:extLst>
              <a:ext uri="{FF2B5EF4-FFF2-40B4-BE49-F238E27FC236}">
                <a16:creationId xmlns:a16="http://schemas.microsoft.com/office/drawing/2014/main" id="{D095DE9D-AF44-4CB0-A0D3-8C8AC8EA8AD0}"/>
              </a:ext>
            </a:extLst>
          </p:cNvPr>
          <p:cNvSpPr>
            <a:spLocks noGrp="1"/>
          </p:cNvSpPr>
          <p:nvPr>
            <p:ph type="title"/>
          </p:nvPr>
        </p:nvSpPr>
        <p:spPr/>
        <p:txBody>
          <a:bodyPr/>
          <a:lstStyle/>
          <a:p>
            <a:r>
              <a:rPr lang="en-US" dirty="0"/>
              <a:t>Medicare Example Case 1</a:t>
            </a:r>
          </a:p>
        </p:txBody>
      </p:sp>
      <p:graphicFrame>
        <p:nvGraphicFramePr>
          <p:cNvPr id="7" name="Diagram 6" descr="Ms. O'Connor was admitted to the hospital for sepsis due to pyelonephritis. &#10;She has Medicare parts A, B, and D. She was admitted to the hospital for 3 days for IV antibiotics, fluids, and anti-emetics. ">
            <a:extLst>
              <a:ext uri="{FF2B5EF4-FFF2-40B4-BE49-F238E27FC236}">
                <a16:creationId xmlns:a16="http://schemas.microsoft.com/office/drawing/2014/main" id="{399F4105-7F1D-3DCA-9857-C264933888FA}"/>
              </a:ext>
            </a:extLst>
          </p:cNvPr>
          <p:cNvGraphicFramePr/>
          <p:nvPr>
            <p:extLst>
              <p:ext uri="{D42A27DB-BD31-4B8C-83A1-F6EECF244321}">
                <p14:modId xmlns:p14="http://schemas.microsoft.com/office/powerpoint/2010/main" val="470049999"/>
              </p:ext>
            </p:extLst>
          </p:nvPr>
        </p:nvGraphicFramePr>
        <p:xfrm>
          <a:off x="833121" y="1279527"/>
          <a:ext cx="5006788" cy="2762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9FF51071-CC13-417A-B502-72E3013668DD}"/>
              </a:ext>
            </a:extLst>
          </p:cNvPr>
          <p:cNvSpPr>
            <a:spLocks noGrp="1"/>
          </p:cNvSpPr>
          <p:nvPr>
            <p:ph type="sldNum" sz="quarter" idx="14"/>
          </p:nvPr>
        </p:nvSpPr>
        <p:spPr/>
        <p:txBody>
          <a:bodyPr/>
          <a:lstStyle/>
          <a:p>
            <a:fld id="{461711D5-349D-4847-A71F-DCB6A6FF38BF}" type="slidenum">
              <a:rPr lang="en-US" smtClean="0"/>
              <a:pPr/>
              <a:t>14</a:t>
            </a:fld>
            <a:endParaRPr lang="en-US"/>
          </a:p>
        </p:txBody>
      </p:sp>
      <p:sp>
        <p:nvSpPr>
          <p:cNvPr id="5" name="TextBox 4">
            <a:extLst>
              <a:ext uri="{FF2B5EF4-FFF2-40B4-BE49-F238E27FC236}">
                <a16:creationId xmlns:a16="http://schemas.microsoft.com/office/drawing/2014/main" id="{560063B3-47C8-D2F1-C9D4-88B92B2F67D8}"/>
              </a:ext>
            </a:extLst>
          </p:cNvPr>
          <p:cNvSpPr txBox="1"/>
          <p:nvPr/>
        </p:nvSpPr>
        <p:spPr>
          <a:xfrm>
            <a:off x="419100" y="4179238"/>
            <a:ext cx="5420808" cy="2349579"/>
          </a:xfrm>
          <a:prstGeom prst="round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200" dirty="0"/>
              <a:t>What will a patient with Medicare Part A be asked to pay out-of-pocket for a hospital stay?</a:t>
            </a:r>
          </a:p>
          <a:p>
            <a:endParaRPr lang="en-US" sz="2200" dirty="0"/>
          </a:p>
          <a:p>
            <a:r>
              <a:rPr lang="en-US" sz="2200" dirty="0"/>
              <a:t>How does the length of a hospital stay affect her out-of-pocket costs?</a:t>
            </a:r>
          </a:p>
        </p:txBody>
      </p:sp>
    </p:spTree>
    <p:extLst>
      <p:ext uri="{BB962C8B-B14F-4D97-AF65-F5344CB8AC3E}">
        <p14:creationId xmlns:p14="http://schemas.microsoft.com/office/powerpoint/2010/main" val="15820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FC3EAC8-56DF-43BC-A3CF-6B70CE07776E}"/>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756" b="8756"/>
          <a:stretch>
            <a:fillRect/>
          </a:stretch>
        </p:blipFill>
        <p:spPr/>
      </p:pic>
      <p:sp>
        <p:nvSpPr>
          <p:cNvPr id="3" name="Title 2">
            <a:extLst>
              <a:ext uri="{FF2B5EF4-FFF2-40B4-BE49-F238E27FC236}">
                <a16:creationId xmlns:a16="http://schemas.microsoft.com/office/drawing/2014/main" id="{83C02E32-9EAE-4F5C-980D-3F280DF7EFA4}"/>
              </a:ext>
            </a:extLst>
          </p:cNvPr>
          <p:cNvSpPr>
            <a:spLocks noGrp="1"/>
          </p:cNvSpPr>
          <p:nvPr>
            <p:ph type="title"/>
          </p:nvPr>
        </p:nvSpPr>
        <p:spPr/>
        <p:txBody>
          <a:bodyPr>
            <a:normAutofit/>
          </a:bodyPr>
          <a:lstStyle/>
          <a:p>
            <a:r>
              <a:rPr lang="en-US" dirty="0"/>
              <a:t>Medicare Example Case 2</a:t>
            </a:r>
          </a:p>
        </p:txBody>
      </p:sp>
      <p:graphicFrame>
        <p:nvGraphicFramePr>
          <p:cNvPr id="2" name="Diagram 1" descr="Mr. Watson has Medicare parts A, B, and D. &#10;He saw his primary care physician to be evaluated for heat and cold intolerance, weight gain, and constipation. &#10;She ordered a thyroid-stimulating hormone (TSH) to evaluate for hypothyroidism. &#10;The PCP visit charge was $200 and the charge for the TSH was $40, totaling $240.&#10;If Mr. Watson had already met his deductible for the year, he would be asked to pay 20% of the charges for this episode of care.&#10;">
            <a:extLst>
              <a:ext uri="{FF2B5EF4-FFF2-40B4-BE49-F238E27FC236}">
                <a16:creationId xmlns:a16="http://schemas.microsoft.com/office/drawing/2014/main" id="{7F763C70-A124-7CD4-F87B-F83A5A0615F7}"/>
              </a:ext>
            </a:extLst>
          </p:cNvPr>
          <p:cNvGraphicFramePr/>
          <p:nvPr>
            <p:extLst>
              <p:ext uri="{D42A27DB-BD31-4B8C-83A1-F6EECF244321}">
                <p14:modId xmlns:p14="http://schemas.microsoft.com/office/powerpoint/2010/main" val="2584681552"/>
              </p:ext>
            </p:extLst>
          </p:nvPr>
        </p:nvGraphicFramePr>
        <p:xfrm>
          <a:off x="833119" y="1279526"/>
          <a:ext cx="5104041" cy="4966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3C1F8934-66AA-4132-8A81-57F1B9C44AF7}"/>
              </a:ext>
            </a:extLst>
          </p:cNvPr>
          <p:cNvSpPr>
            <a:spLocks noGrp="1"/>
          </p:cNvSpPr>
          <p:nvPr>
            <p:ph type="sldNum" sz="quarter" idx="14"/>
          </p:nvPr>
        </p:nvSpPr>
        <p:spPr/>
        <p:txBody>
          <a:bodyPr/>
          <a:lstStyle/>
          <a:p>
            <a:fld id="{461711D5-349D-4847-A71F-DCB6A6FF38BF}" type="slidenum">
              <a:rPr lang="en-US" smtClean="0"/>
              <a:pPr/>
              <a:t>15</a:t>
            </a:fld>
            <a:endParaRPr lang="en-US"/>
          </a:p>
        </p:txBody>
      </p:sp>
      <p:sp>
        <p:nvSpPr>
          <p:cNvPr id="7" name="TextBox 6">
            <a:extLst>
              <a:ext uri="{FF2B5EF4-FFF2-40B4-BE49-F238E27FC236}">
                <a16:creationId xmlns:a16="http://schemas.microsoft.com/office/drawing/2014/main" id="{04B1D302-73ED-57EF-5BA7-7CFC4FE7EEEC}"/>
              </a:ext>
            </a:extLst>
          </p:cNvPr>
          <p:cNvSpPr txBox="1"/>
          <p:nvPr/>
        </p:nvSpPr>
        <p:spPr>
          <a:xfrm>
            <a:off x="7139886" y="3303189"/>
            <a:ext cx="4031088" cy="919401"/>
          </a:xfrm>
          <a:prstGeom prst="round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t>What will Mr. Watson be asked to pay out-of-pocket? </a:t>
            </a:r>
          </a:p>
        </p:txBody>
      </p:sp>
    </p:spTree>
    <p:extLst>
      <p:ext uri="{BB962C8B-B14F-4D97-AF65-F5344CB8AC3E}">
        <p14:creationId xmlns:p14="http://schemas.microsoft.com/office/powerpoint/2010/main" val="107257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8AE62CA0-644F-45F7-95A0-A3EE6E5C4D7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7B6CE60D-1E8B-4090-A18A-90852D5BC3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DDCCEA2-2F2E-4F95-B036-45781595656B}"/>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6109" r="12826"/>
          <a:stretch/>
        </p:blipFill>
        <p:spPr>
          <a:xfrm>
            <a:off x="7185212" y="10"/>
            <a:ext cx="5006788" cy="6857990"/>
          </a:xfrm>
          <a:noFill/>
        </p:spPr>
      </p:pic>
      <p:sp>
        <p:nvSpPr>
          <p:cNvPr id="2" name="Title 1">
            <a:extLst>
              <a:ext uri="{FF2B5EF4-FFF2-40B4-BE49-F238E27FC236}">
                <a16:creationId xmlns:a16="http://schemas.microsoft.com/office/drawing/2014/main" id="{66146516-1C83-40E8-8647-755359C50EA1}"/>
              </a:ext>
            </a:extLst>
          </p:cNvPr>
          <p:cNvSpPr>
            <a:spLocks noGrp="1"/>
          </p:cNvSpPr>
          <p:nvPr>
            <p:ph type="title"/>
          </p:nvPr>
        </p:nvSpPr>
        <p:spPr>
          <a:xfrm>
            <a:off x="833120" y="365126"/>
            <a:ext cx="5006788" cy="914399"/>
          </a:xfrm>
        </p:spPr>
        <p:txBody>
          <a:bodyPr anchor="ctr">
            <a:normAutofit/>
          </a:bodyPr>
          <a:lstStyle/>
          <a:p>
            <a:r>
              <a:rPr lang="en-US"/>
              <a:t>Medicaid</a:t>
            </a:r>
          </a:p>
        </p:txBody>
      </p:sp>
      <p:graphicFrame>
        <p:nvGraphicFramePr>
          <p:cNvPr id="3" name="Diagram 2" descr="Federal program administered by the states, with the federal government paying between 50% and 76% of total costs&#10;Covered groups include nonelderly, low-income persons and those with disabilities&#10;Required coverage includes hospital, physician, laboratory, radiology, prenatal, preventive, nursing home, and home health services. Pharmacy is optional but covered in all states.&#10;No requirement for prior tax payment and evolving work requirements in some states&#10;">
            <a:extLst>
              <a:ext uri="{FF2B5EF4-FFF2-40B4-BE49-F238E27FC236}">
                <a16:creationId xmlns:a16="http://schemas.microsoft.com/office/drawing/2014/main" id="{7F8C6FA9-624B-4651-BF0F-0BE2A7D06B15}"/>
              </a:ext>
            </a:extLst>
          </p:cNvPr>
          <p:cNvGraphicFramePr/>
          <p:nvPr>
            <p:extLst>
              <p:ext uri="{D42A27DB-BD31-4B8C-83A1-F6EECF244321}">
                <p14:modId xmlns:p14="http://schemas.microsoft.com/office/powerpoint/2010/main" val="3292107542"/>
              </p:ext>
            </p:extLst>
          </p:nvPr>
        </p:nvGraphicFramePr>
        <p:xfrm>
          <a:off x="833118" y="1153551"/>
          <a:ext cx="5724845" cy="5512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C52D63F8-E6C7-4837-A4D2-329B74A7B027}"/>
              </a:ext>
            </a:extLst>
          </p:cNvPr>
          <p:cNvSpPr>
            <a:spLocks noGrp="1"/>
          </p:cNvSpPr>
          <p:nvPr>
            <p:ph type="sldNum" sz="quarter" idx="14"/>
          </p:nvPr>
        </p:nvSpPr>
        <p:spPr>
          <a:xfrm>
            <a:off x="0" y="6391657"/>
            <a:ext cx="838200" cy="274320"/>
          </a:xfrm>
        </p:spPr>
        <p:txBody>
          <a:bodyPr anchor="b">
            <a:normAutofit/>
          </a:bodyPr>
          <a:lstStyle/>
          <a:p>
            <a:pPr>
              <a:spcAft>
                <a:spcPts val="600"/>
              </a:spcAft>
            </a:pPr>
            <a:fld id="{461711D5-349D-4847-A71F-DCB6A6FF38BF}" type="slidenum">
              <a:rPr lang="en-US" smtClean="0"/>
              <a:pPr>
                <a:spcAft>
                  <a:spcPts val="600"/>
                </a:spcAft>
              </a:pPr>
              <a:t>16</a:t>
            </a:fld>
            <a:endParaRPr lang="en-US"/>
          </a:p>
        </p:txBody>
      </p:sp>
    </p:spTree>
    <p:extLst>
      <p:ext uri="{BB962C8B-B14F-4D97-AF65-F5344CB8AC3E}">
        <p14:creationId xmlns:p14="http://schemas.microsoft.com/office/powerpoint/2010/main" val="14791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918B6030-7B11-4880-B6D2-4835D0F03E4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B50E251-E3A7-4892-9A5D-4F7D646CD9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0B1FEE9-84D9-48CE-8397-89A5B551C7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8C29-1D29-1D41-7E03-EBF77BAE0ACD}"/>
              </a:ext>
            </a:extLst>
          </p:cNvPr>
          <p:cNvSpPr>
            <a:spLocks noGrp="1"/>
          </p:cNvSpPr>
          <p:nvPr>
            <p:ph type="title"/>
          </p:nvPr>
        </p:nvSpPr>
        <p:spPr>
          <a:xfrm>
            <a:off x="1295400" y="365126"/>
            <a:ext cx="9859027" cy="914399"/>
          </a:xfrm>
        </p:spPr>
        <p:txBody>
          <a:bodyPr>
            <a:normAutofit fontScale="90000"/>
          </a:bodyPr>
          <a:lstStyle/>
          <a:p>
            <a:r>
              <a:rPr lang="en-US" dirty="0"/>
              <a:t>Number of Uninsured and Uninsured Rate among</a:t>
            </a:r>
            <a:r>
              <a:rPr lang="en-US" baseline="0" dirty="0"/>
              <a:t> the Nonelderly Population, 2008-2019</a:t>
            </a:r>
            <a:endParaRPr lang="en-US" dirty="0"/>
          </a:p>
        </p:txBody>
      </p:sp>
      <p:pic>
        <p:nvPicPr>
          <p:cNvPr id="9" name="Screen Shot 2022-09-15 at 9.17.20 PM.jpg" descr="table showing number of uninsured and uninsured rate among the nonelderly population from 2008 to 2019, which decreased with the passage of the ACA">
            <a:extLst>
              <a:ext uri="{FF2B5EF4-FFF2-40B4-BE49-F238E27FC236}">
                <a16:creationId xmlns:a16="http://schemas.microsoft.com/office/drawing/2014/main" id="{ED0083A1-C8B7-47CF-8670-5FFA65321DDE}"/>
              </a:ext>
            </a:extLst>
          </p:cNvPr>
          <p:cNvPicPr>
            <a:picLocks noGrp="1" noChangeAspect="1"/>
          </p:cNvPicPr>
          <p:nvPr>
            <p:ph sz="half" idx="1"/>
          </p:nvPr>
        </p:nvPicPr>
        <p:blipFill rotWithShape="1">
          <a:blip r:embed="rId3"/>
          <a:srcRect t="23937"/>
          <a:stretch/>
        </p:blipFill>
        <p:spPr>
          <a:xfrm>
            <a:off x="885824" y="1891429"/>
            <a:ext cx="10420351" cy="4500227"/>
          </a:xfrm>
          <a:prstGeom prst="rect">
            <a:avLst/>
          </a:prstGeom>
          <a:ln w="12700">
            <a:miter lim="400000"/>
          </a:ln>
        </p:spPr>
      </p:pic>
      <p:cxnSp>
        <p:nvCxnSpPr>
          <p:cNvPr id="3" name="Straight Connector 2">
            <a:extLst>
              <a:ext uri="{FF2B5EF4-FFF2-40B4-BE49-F238E27FC236}">
                <a16:creationId xmlns:a16="http://schemas.microsoft.com/office/drawing/2014/main" id="{D83EC5C5-A242-4212-9C05-895E80CE0BCB}"/>
              </a:ext>
              <a:ext uri="{C183D7F6-B498-43B3-948B-1728B52AA6E4}">
                <adec:decorative xmlns:adec="http://schemas.microsoft.com/office/drawing/2017/decorative" val="1"/>
              </a:ext>
            </a:extLst>
          </p:cNvPr>
          <p:cNvCxnSpPr>
            <a:cxnSpLocks/>
          </p:cNvCxnSpPr>
          <p:nvPr/>
        </p:nvCxnSpPr>
        <p:spPr>
          <a:xfrm>
            <a:off x="6057363" y="2343954"/>
            <a:ext cx="0" cy="3065172"/>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4BA083E7-7A62-4FC9-AB53-7116A0DABEAC}"/>
              </a:ext>
            </a:extLst>
          </p:cNvPr>
          <p:cNvSpPr txBox="1"/>
          <p:nvPr/>
        </p:nvSpPr>
        <p:spPr>
          <a:xfrm>
            <a:off x="6057363" y="2356833"/>
            <a:ext cx="1979053"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l"/>
            <a:r>
              <a:rPr lang="en-US" sz="2400" dirty="0">
                <a:latin typeface="Calibri" panose="020F0502020204030204" pitchFamily="34" charset="0"/>
                <a:cs typeface="Calibri" panose="020F0502020204030204" pitchFamily="34" charset="0"/>
              </a:rPr>
              <a:t>ACA phased in</a:t>
            </a:r>
          </a:p>
        </p:txBody>
      </p:sp>
      <p:sp>
        <p:nvSpPr>
          <p:cNvPr id="4" name="Slide Number Placeholder 3">
            <a:extLst>
              <a:ext uri="{FF2B5EF4-FFF2-40B4-BE49-F238E27FC236}">
                <a16:creationId xmlns:a16="http://schemas.microsoft.com/office/drawing/2014/main" id="{D6467C72-D5E9-4770-80B3-B69D7D7D9F74}"/>
              </a:ext>
            </a:extLst>
          </p:cNvPr>
          <p:cNvSpPr>
            <a:spLocks noGrp="1"/>
          </p:cNvSpPr>
          <p:nvPr>
            <p:ph type="sldNum" sz="quarter" idx="12"/>
          </p:nvPr>
        </p:nvSpPr>
        <p:spPr/>
        <p:txBody>
          <a:bodyPr/>
          <a:lstStyle/>
          <a:p>
            <a:fld id="{461711D5-349D-4847-A71F-DCB6A6FF38BF}" type="slidenum">
              <a:rPr lang="en-US" smtClean="0"/>
              <a:pPr/>
              <a:t>17</a:t>
            </a:fld>
            <a:endParaRPr lang="en-US"/>
          </a:p>
        </p:txBody>
      </p:sp>
    </p:spTree>
    <p:extLst>
      <p:ext uri="{BB962C8B-B14F-4D97-AF65-F5344CB8AC3E}">
        <p14:creationId xmlns:p14="http://schemas.microsoft.com/office/powerpoint/2010/main" val="41392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3F76-046B-4E0B-834A-73B24360B0F7}"/>
              </a:ext>
            </a:extLst>
          </p:cNvPr>
          <p:cNvSpPr>
            <a:spLocks noGrp="1"/>
          </p:cNvSpPr>
          <p:nvPr>
            <p:ph type="title"/>
          </p:nvPr>
        </p:nvSpPr>
        <p:spPr/>
        <p:txBody>
          <a:bodyPr/>
          <a:lstStyle/>
          <a:p>
            <a:r>
              <a:rPr lang="en-US" dirty="0"/>
              <a:t>Who Remains Uninsured Even with the ACA?</a:t>
            </a:r>
          </a:p>
        </p:txBody>
      </p:sp>
      <p:graphicFrame>
        <p:nvGraphicFramePr>
          <p:cNvPr id="6" name="Content Placeholder 5" descr="Those who are eligible for Medicaid but have not enrolled&#10;Those who live in states that did not expand Medicaid and do not qualify&#10;Those without other coverage who still feel that insurance is too expensive&#10;Undocumented persons&#10;">
            <a:extLst>
              <a:ext uri="{FF2B5EF4-FFF2-40B4-BE49-F238E27FC236}">
                <a16:creationId xmlns:a16="http://schemas.microsoft.com/office/drawing/2014/main" id="{0D47FA4D-7836-4914-8BB8-461579F92FDC}"/>
              </a:ext>
            </a:extLst>
          </p:cNvPr>
          <p:cNvGraphicFramePr>
            <a:graphicFrameLocks noGrp="1"/>
          </p:cNvGraphicFramePr>
          <p:nvPr>
            <p:ph idx="1"/>
            <p:extLst>
              <p:ext uri="{D42A27DB-BD31-4B8C-83A1-F6EECF244321}">
                <p14:modId xmlns:p14="http://schemas.microsoft.com/office/powerpoint/2010/main" val="2580613126"/>
              </p:ext>
            </p:extLst>
          </p:nvPr>
        </p:nvGraphicFramePr>
        <p:xfrm>
          <a:off x="1295399" y="965770"/>
          <a:ext cx="10058400" cy="5527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4EEA967-638D-4FF6-9595-C62A07EF1909}"/>
              </a:ext>
            </a:extLst>
          </p:cNvPr>
          <p:cNvSpPr>
            <a:spLocks noGrp="1"/>
          </p:cNvSpPr>
          <p:nvPr>
            <p:ph type="sldNum" sz="quarter" idx="10"/>
          </p:nvPr>
        </p:nvSpPr>
        <p:spPr/>
        <p:txBody>
          <a:bodyPr/>
          <a:lstStyle/>
          <a:p>
            <a:fld id="{461711D5-349D-4847-A71F-DCB6A6FF38BF}" type="slidenum">
              <a:rPr lang="en-US" smtClean="0"/>
              <a:pPr/>
              <a:t>18</a:t>
            </a:fld>
            <a:endParaRPr lang="en-US"/>
          </a:p>
        </p:txBody>
      </p:sp>
    </p:spTree>
    <p:extLst>
      <p:ext uri="{BB962C8B-B14F-4D97-AF65-F5344CB8AC3E}">
        <p14:creationId xmlns:p14="http://schemas.microsoft.com/office/powerpoint/2010/main" val="22292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DA11A839-EC8E-4C95-B0E3-D00BAEB37F7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A3C1BCF4-4055-4693-AC17-DFCF6C6F719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0F362EEA-BABD-4FF6-90C2-F7FFC485552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1FEB81BF-23E5-4F30-B6A3-D653BDF4F9E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7BDA2DB-D88A-40DE-B7CB-D95F37F598B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C0217EB8-89CE-431D-800D-3289BC75B8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45F82-74EB-A04B-499B-C526F8F7CFD6}"/>
              </a:ext>
            </a:extLst>
          </p:cNvPr>
          <p:cNvSpPr>
            <a:spLocks noGrp="1"/>
          </p:cNvSpPr>
          <p:nvPr>
            <p:ph type="title"/>
          </p:nvPr>
        </p:nvSpPr>
        <p:spPr>
          <a:xfrm>
            <a:off x="1295399" y="365126"/>
            <a:ext cx="8932101" cy="914399"/>
          </a:xfrm>
        </p:spPr>
        <p:txBody>
          <a:bodyPr>
            <a:normAutofit fontScale="90000"/>
          </a:bodyPr>
          <a:lstStyle/>
          <a:p>
            <a:r>
              <a:rPr lang="en-US" dirty="0"/>
              <a:t>Barriers to Health Care among Nonelderly Adults by Insurance Status, 2019</a:t>
            </a:r>
          </a:p>
        </p:txBody>
      </p:sp>
      <p:pic>
        <p:nvPicPr>
          <p:cNvPr id="9" name="barriers to HC.jpg" descr="chart showing barriers to health care among nonelderly adults by insurance status in 2019">
            <a:extLst>
              <a:ext uri="{FF2B5EF4-FFF2-40B4-BE49-F238E27FC236}">
                <a16:creationId xmlns:a16="http://schemas.microsoft.com/office/drawing/2014/main" id="{0DC1FE5C-D789-44B2-A043-113962A3460C}"/>
              </a:ext>
            </a:extLst>
          </p:cNvPr>
          <p:cNvPicPr>
            <a:picLocks noChangeAspect="1"/>
          </p:cNvPicPr>
          <p:nvPr/>
        </p:nvPicPr>
        <p:blipFill rotWithShape="1">
          <a:blip r:embed="rId3"/>
          <a:srcRect t="17773"/>
          <a:stretch/>
        </p:blipFill>
        <p:spPr>
          <a:xfrm>
            <a:off x="908229" y="1390389"/>
            <a:ext cx="10615023" cy="4647874"/>
          </a:xfrm>
          <a:prstGeom prst="rect">
            <a:avLst/>
          </a:prstGeom>
          <a:noFill/>
          <a:ln w="12700">
            <a:miter lim="400000"/>
          </a:ln>
        </p:spPr>
      </p:pic>
      <p:sp>
        <p:nvSpPr>
          <p:cNvPr id="6" name="Slide Number Placeholder 5">
            <a:extLst>
              <a:ext uri="{FF2B5EF4-FFF2-40B4-BE49-F238E27FC236}">
                <a16:creationId xmlns:a16="http://schemas.microsoft.com/office/drawing/2014/main" id="{E40F2601-C2D5-41F6-B880-6F246A607FC5}"/>
              </a:ext>
            </a:extLst>
          </p:cNvPr>
          <p:cNvSpPr>
            <a:spLocks noGrp="1"/>
          </p:cNvSpPr>
          <p:nvPr>
            <p:ph type="sldNum" sz="quarter" idx="10"/>
          </p:nvPr>
        </p:nvSpPr>
        <p:spPr>
          <a:xfrm>
            <a:off x="0" y="6391657"/>
            <a:ext cx="731520" cy="274320"/>
          </a:xfrm>
        </p:spPr>
        <p:txBody>
          <a:bodyPr anchor="b">
            <a:normAutofit/>
          </a:bodyPr>
          <a:lstStyle/>
          <a:p>
            <a:pPr>
              <a:spcAft>
                <a:spcPts val="600"/>
              </a:spcAft>
            </a:pPr>
            <a:fld id="{461711D5-349D-4847-A71F-DCB6A6FF38BF}" type="slidenum">
              <a:rPr lang="en-US" smtClean="0"/>
              <a:pPr>
                <a:spcAft>
                  <a:spcPts val="600"/>
                </a:spcAft>
              </a:pPr>
              <a:t>19</a:t>
            </a:fld>
            <a:endParaRPr lang="en-US"/>
          </a:p>
        </p:txBody>
      </p:sp>
      <p:sp>
        <p:nvSpPr>
          <p:cNvPr id="2" name="Rectangle: Rounded Corners 1">
            <a:extLst>
              <a:ext uri="{FF2B5EF4-FFF2-40B4-BE49-F238E27FC236}">
                <a16:creationId xmlns:a16="http://schemas.microsoft.com/office/drawing/2014/main" id="{DC884797-5995-47BA-423C-9C09FB9866F9}"/>
              </a:ext>
              <a:ext uri="{C183D7F6-B498-43B3-948B-1728B52AA6E4}">
                <adec:decorative xmlns:adec="http://schemas.microsoft.com/office/drawing/2017/decorative" val="1"/>
              </a:ext>
            </a:extLst>
          </p:cNvPr>
          <p:cNvSpPr/>
          <p:nvPr/>
        </p:nvSpPr>
        <p:spPr>
          <a:xfrm>
            <a:off x="908229" y="1814732"/>
            <a:ext cx="2355476" cy="3516923"/>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15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B0C36-B0BE-453B-9F88-F897B0A01D30}"/>
              </a:ext>
            </a:extLst>
          </p:cNvPr>
          <p:cNvSpPr>
            <a:spLocks noGrp="1"/>
          </p:cNvSpPr>
          <p:nvPr>
            <p:ph type="title"/>
          </p:nvPr>
        </p:nvSpPr>
        <p:spPr/>
        <p:txBody>
          <a:bodyPr/>
          <a:lstStyle/>
          <a:p>
            <a:r>
              <a:rPr lang="en-US"/>
              <a:t>Essential Questions</a:t>
            </a:r>
          </a:p>
        </p:txBody>
      </p:sp>
      <p:graphicFrame>
        <p:nvGraphicFramePr>
          <p:cNvPr id="6" name="Content Placeholder 5" descr="How does insurance status affect treatment adherence? &#10;How do different types of insurance affect costs?&#10;Do health care reimbursement models encourage or discourage high value care?&#10;How can we provide individualized care for our patients?&#10;">
            <a:extLst>
              <a:ext uri="{FF2B5EF4-FFF2-40B4-BE49-F238E27FC236}">
                <a16:creationId xmlns:a16="http://schemas.microsoft.com/office/drawing/2014/main" id="{6EE02B02-B8C1-46E6-9DF3-95B44C4E7A23}"/>
              </a:ext>
            </a:extLst>
          </p:cNvPr>
          <p:cNvGraphicFramePr>
            <a:graphicFrameLocks noGrp="1"/>
          </p:cNvGraphicFramePr>
          <p:nvPr>
            <p:ph idx="1"/>
            <p:extLst>
              <p:ext uri="{D42A27DB-BD31-4B8C-83A1-F6EECF244321}">
                <p14:modId xmlns:p14="http://schemas.microsoft.com/office/powerpoint/2010/main" val="3016291956"/>
              </p:ext>
            </p:extLst>
          </p:nvPr>
        </p:nvGraphicFramePr>
        <p:xfrm>
          <a:off x="1295400" y="1302195"/>
          <a:ext cx="10058400" cy="489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920D066-CB24-42C5-83F7-473965B2D1FA}"/>
              </a:ext>
            </a:extLst>
          </p:cNvPr>
          <p:cNvSpPr>
            <a:spLocks noGrp="1"/>
          </p:cNvSpPr>
          <p:nvPr>
            <p:ph type="sldNum" sz="quarter" idx="10"/>
          </p:nvPr>
        </p:nvSpPr>
        <p:spPr/>
        <p:txBody>
          <a:bodyPr/>
          <a:lstStyle/>
          <a:p>
            <a:fld id="{461711D5-349D-4847-A71F-DCB6A6FF38BF}" type="slidenum">
              <a:rPr lang="en-US" smtClean="0"/>
              <a:pPr/>
              <a:t>2</a:t>
            </a:fld>
            <a:endParaRPr lang="en-US"/>
          </a:p>
        </p:txBody>
      </p:sp>
    </p:spTree>
    <p:extLst>
      <p:ext uri="{BB962C8B-B14F-4D97-AF65-F5344CB8AC3E}">
        <p14:creationId xmlns:p14="http://schemas.microsoft.com/office/powerpoint/2010/main" val="246152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B23EC9C-D99D-4520-B86C-450A81679E2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28062D49-13A4-4E63-8833-9AE5D084ABE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F4CD56C-6822-41DC-B344-447FC25A01B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9C1CA70F-91FC-43BF-971D-8E33FB05970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E6C00939-DE78-4560-9036-E5063AA5DC93}"/>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048BE431-946D-407F-BADF-B95E4E8C0A2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583875BF-0BA6-400B-B408-652132F43BA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875B462F-D092-4386-9118-9F2FB0504DE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3F2CF69-A461-46F0-8B7A-96A484CAA73A}"/>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8968" r="19783"/>
          <a:stretch/>
        </p:blipFill>
        <p:spPr>
          <a:xfrm>
            <a:off x="7185211" y="10"/>
            <a:ext cx="5029201" cy="6857990"/>
          </a:xfrm>
          <a:noFill/>
        </p:spPr>
      </p:pic>
      <p:sp>
        <p:nvSpPr>
          <p:cNvPr id="3" name="Title 2">
            <a:extLst>
              <a:ext uri="{FF2B5EF4-FFF2-40B4-BE49-F238E27FC236}">
                <a16:creationId xmlns:a16="http://schemas.microsoft.com/office/drawing/2014/main" id="{E91C296F-065D-4DE1-BAA2-5BEAF23C25A3}"/>
              </a:ext>
            </a:extLst>
          </p:cNvPr>
          <p:cNvSpPr>
            <a:spLocks noGrp="1"/>
          </p:cNvSpPr>
          <p:nvPr>
            <p:ph type="title"/>
          </p:nvPr>
        </p:nvSpPr>
        <p:spPr>
          <a:xfrm>
            <a:off x="833120" y="365126"/>
            <a:ext cx="5006788" cy="914399"/>
          </a:xfrm>
        </p:spPr>
        <p:txBody>
          <a:bodyPr anchor="ctr">
            <a:normAutofit/>
          </a:bodyPr>
          <a:lstStyle/>
          <a:p>
            <a:r>
              <a:rPr lang="en-US"/>
              <a:t>Case: Out-of-Pocket Costs</a:t>
            </a:r>
          </a:p>
        </p:txBody>
      </p:sp>
      <p:graphicFrame>
        <p:nvGraphicFramePr>
          <p:cNvPr id="9" name="Diagram 8" descr="Mr. Torres, a 62-year-old man, presents to his primary care physician with gross hematuria for the past week. He has a significant smoking history of 50 pack-years.&#10;Physical exam is normal. Complete blood count, basic metabolic panel, and liver function tests are all unremarkable. Urine dipstick indicates 3+ blood.&#10;You tell the patient you think he should undergo CT and be evaluated by a urologist for cystoscopy.&#10;The patient asks you what he can expect to pay out-of-pocket for this workup.&#10;">
            <a:extLst>
              <a:ext uri="{FF2B5EF4-FFF2-40B4-BE49-F238E27FC236}">
                <a16:creationId xmlns:a16="http://schemas.microsoft.com/office/drawing/2014/main" id="{BA87728A-12D0-4351-B351-09D97227BD2F}"/>
              </a:ext>
            </a:extLst>
          </p:cNvPr>
          <p:cNvGraphicFramePr/>
          <p:nvPr>
            <p:extLst>
              <p:ext uri="{D42A27DB-BD31-4B8C-83A1-F6EECF244321}">
                <p14:modId xmlns:p14="http://schemas.microsoft.com/office/powerpoint/2010/main" val="2967109657"/>
              </p:ext>
            </p:extLst>
          </p:nvPr>
        </p:nvGraphicFramePr>
        <p:xfrm>
          <a:off x="833119" y="1279526"/>
          <a:ext cx="5767705" cy="4910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F57F310A-BF02-4751-8E57-200391BF0078}"/>
              </a:ext>
            </a:extLst>
          </p:cNvPr>
          <p:cNvSpPr>
            <a:spLocks noGrp="1"/>
          </p:cNvSpPr>
          <p:nvPr>
            <p:ph type="sldNum" sz="quarter" idx="14"/>
          </p:nvPr>
        </p:nvSpPr>
        <p:spPr>
          <a:xfrm>
            <a:off x="0" y="6391657"/>
            <a:ext cx="838200" cy="274320"/>
          </a:xfrm>
        </p:spPr>
        <p:txBody>
          <a:bodyPr anchor="b">
            <a:normAutofit/>
          </a:bodyPr>
          <a:lstStyle/>
          <a:p>
            <a:pPr>
              <a:spcAft>
                <a:spcPts val="600"/>
              </a:spcAft>
            </a:pPr>
            <a:fld id="{461711D5-349D-4847-A71F-DCB6A6FF38BF}" type="slidenum">
              <a:rPr lang="en-US" smtClean="0"/>
              <a:pPr>
                <a:spcAft>
                  <a:spcPts val="600"/>
                </a:spcAft>
              </a:pPr>
              <a:t>20</a:t>
            </a:fld>
            <a:endParaRPr lang="en-US"/>
          </a:p>
        </p:txBody>
      </p:sp>
      <p:grpSp>
        <p:nvGrpSpPr>
          <p:cNvPr id="7" name="Group 6" descr="What will I pay out-of-pocket for this workup?&#10;">
            <a:extLst>
              <a:ext uri="{FF2B5EF4-FFF2-40B4-BE49-F238E27FC236}">
                <a16:creationId xmlns:a16="http://schemas.microsoft.com/office/drawing/2014/main" id="{20A01181-4C71-4209-91F7-E2695E706881}"/>
              </a:ext>
            </a:extLst>
          </p:cNvPr>
          <p:cNvGrpSpPr/>
          <p:nvPr/>
        </p:nvGrpSpPr>
        <p:grpSpPr>
          <a:xfrm rot="920531" flipH="1">
            <a:off x="8721060" y="4146093"/>
            <a:ext cx="3322224" cy="1571625"/>
            <a:chOff x="2706587" y="2670799"/>
            <a:chExt cx="5458478" cy="4343740"/>
          </a:xfrm>
        </p:grpSpPr>
        <p:pic>
          <p:nvPicPr>
            <p:cNvPr id="10" name="Picture 9" descr="A picture containing silhouette&#10;&#10;Description automatically generated">
              <a:extLst>
                <a:ext uri="{FF2B5EF4-FFF2-40B4-BE49-F238E27FC236}">
                  <a16:creationId xmlns:a16="http://schemas.microsoft.com/office/drawing/2014/main" id="{CAF05E15-92BF-4AD4-A4AA-372561D03D3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l="19487" t="1469" r="21989" b="4595"/>
            <a:stretch/>
          </p:blipFill>
          <p:spPr>
            <a:xfrm rot="16847366">
              <a:off x="3263956" y="2113430"/>
              <a:ext cx="4343740" cy="545847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F55B54E-15C9-4B7D-8605-E3CB50340DF6}"/>
                </a:ext>
              </a:extLst>
            </p:cNvPr>
            <p:cNvSpPr txBox="1"/>
            <p:nvPr/>
          </p:nvSpPr>
          <p:spPr>
            <a:xfrm rot="830759">
              <a:off x="3211571" y="3208251"/>
              <a:ext cx="3448157" cy="280714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30000"/>
                </a:spcBef>
                <a:spcAft>
                  <a:spcPct val="0"/>
                </a:spcAft>
                <a:buClrTx/>
                <a:buSzTx/>
                <a:buFontTx/>
                <a:buNone/>
                <a:tabLst/>
                <a:defRPr/>
              </a:pPr>
              <a:r>
                <a:rPr lang="en-US" sz="2000" i="1" dirty="0">
                  <a:solidFill>
                    <a:srgbClr val="003497"/>
                  </a:solidFill>
                  <a:latin typeface="+mn-lt"/>
                  <a:cs typeface="Calibri" panose="020F0502020204030204" pitchFamily="34" charset="0"/>
                </a:rPr>
                <a:t>What will I pay out-of-pocket for this workup?</a:t>
              </a:r>
            </a:p>
          </p:txBody>
        </p:sp>
      </p:grpSp>
    </p:spTree>
    <p:extLst>
      <p:ext uri="{BB962C8B-B14F-4D97-AF65-F5344CB8AC3E}">
        <p14:creationId xmlns:p14="http://schemas.microsoft.com/office/powerpoint/2010/main" val="30685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659B-E831-49EB-9F10-37A721CFD5F5}"/>
              </a:ext>
            </a:extLst>
          </p:cNvPr>
          <p:cNvSpPr>
            <a:spLocks noGrp="1"/>
          </p:cNvSpPr>
          <p:nvPr>
            <p:ph type="title"/>
          </p:nvPr>
        </p:nvSpPr>
        <p:spPr/>
        <p:txBody>
          <a:bodyPr/>
          <a:lstStyle/>
          <a:p>
            <a:r>
              <a:rPr lang="en-US" dirty="0"/>
              <a:t>Determining Out-of-Pocket Costs</a:t>
            </a:r>
          </a:p>
        </p:txBody>
      </p:sp>
      <p:sp>
        <p:nvSpPr>
          <p:cNvPr id="16" name="TextBox 15">
            <a:extLst>
              <a:ext uri="{FF2B5EF4-FFF2-40B4-BE49-F238E27FC236}">
                <a16:creationId xmlns:a16="http://schemas.microsoft.com/office/drawing/2014/main" id="{D108AC56-9005-4D68-8910-1AEFE881A357}"/>
              </a:ext>
            </a:extLst>
          </p:cNvPr>
          <p:cNvSpPr txBox="1"/>
          <p:nvPr/>
        </p:nvSpPr>
        <p:spPr>
          <a:xfrm>
            <a:off x="3292897" y="1385751"/>
            <a:ext cx="8676317" cy="830997"/>
          </a:xfrm>
          <a:prstGeom prst="rect">
            <a:avLst/>
          </a:prstGeom>
          <a:noFill/>
        </p:spPr>
        <p:txBody>
          <a:bodyPr wrap="square" rtlCol="0">
            <a:spAutoFit/>
          </a:bodyPr>
          <a:lstStyle/>
          <a:p>
            <a:pPr algn="l"/>
            <a:r>
              <a:rPr lang="en-US" sz="2400">
                <a:latin typeface="+mj-lt"/>
                <a:cs typeface="Calibri" panose="020F0502020204030204" pitchFamily="34" charset="0"/>
              </a:rPr>
              <a:t>Provide estimates for charges and out-of-pocket costs for this patient based on different insurance scenarios.</a:t>
            </a:r>
          </a:p>
        </p:txBody>
      </p:sp>
      <p:graphicFrame>
        <p:nvGraphicFramePr>
          <p:cNvPr id="17" name="Table 17">
            <a:extLst>
              <a:ext uri="{FF2B5EF4-FFF2-40B4-BE49-F238E27FC236}">
                <a16:creationId xmlns:a16="http://schemas.microsoft.com/office/drawing/2014/main" id="{06F68F53-48C2-402F-8807-45537AE54DC2}"/>
              </a:ext>
            </a:extLst>
          </p:cNvPr>
          <p:cNvGraphicFramePr>
            <a:graphicFrameLocks noGrp="1"/>
          </p:cNvGraphicFramePr>
          <p:nvPr>
            <p:extLst>
              <p:ext uri="{D42A27DB-BD31-4B8C-83A1-F6EECF244321}">
                <p14:modId xmlns:p14="http://schemas.microsoft.com/office/powerpoint/2010/main" val="199771889"/>
              </p:ext>
            </p:extLst>
          </p:nvPr>
        </p:nvGraphicFramePr>
        <p:xfrm>
          <a:off x="3606229" y="2356381"/>
          <a:ext cx="7814668" cy="3200400"/>
        </p:xfrm>
        <a:graphic>
          <a:graphicData uri="http://schemas.openxmlformats.org/drawingml/2006/table">
            <a:tbl>
              <a:tblPr firstRow="1" bandRow="1">
                <a:tableStyleId>{C083E6E3-FA7D-4D7B-A595-EF9225AFEA82}</a:tableStyleId>
              </a:tblPr>
              <a:tblGrid>
                <a:gridCol w="3630170">
                  <a:extLst>
                    <a:ext uri="{9D8B030D-6E8A-4147-A177-3AD203B41FA5}">
                      <a16:colId xmlns:a16="http://schemas.microsoft.com/office/drawing/2014/main" val="3440868485"/>
                    </a:ext>
                  </a:extLst>
                </a:gridCol>
                <a:gridCol w="1442201">
                  <a:extLst>
                    <a:ext uri="{9D8B030D-6E8A-4147-A177-3AD203B41FA5}">
                      <a16:colId xmlns:a16="http://schemas.microsoft.com/office/drawing/2014/main" val="3450349156"/>
                    </a:ext>
                  </a:extLst>
                </a:gridCol>
                <a:gridCol w="1400348">
                  <a:extLst>
                    <a:ext uri="{9D8B030D-6E8A-4147-A177-3AD203B41FA5}">
                      <a16:colId xmlns:a16="http://schemas.microsoft.com/office/drawing/2014/main" val="2352383983"/>
                    </a:ext>
                  </a:extLst>
                </a:gridCol>
                <a:gridCol w="1341949">
                  <a:extLst>
                    <a:ext uri="{9D8B030D-6E8A-4147-A177-3AD203B41FA5}">
                      <a16:colId xmlns:a16="http://schemas.microsoft.com/office/drawing/2014/main" val="1645040596"/>
                    </a:ext>
                  </a:extLst>
                </a:gridCol>
              </a:tblGrid>
              <a:tr h="640080">
                <a:tc>
                  <a:txBody>
                    <a:bodyPr/>
                    <a:lstStyle/>
                    <a:p>
                      <a:endParaRPr lang="en-US"/>
                    </a:p>
                  </a:txBody>
                  <a:tcPr/>
                </a:tc>
                <a:tc>
                  <a:txBody>
                    <a:bodyPr/>
                    <a:lstStyle/>
                    <a:p>
                      <a:pPr algn="ctr"/>
                      <a:r>
                        <a:rPr lang="en-US"/>
                        <a:t>Urology Office Visit</a:t>
                      </a:r>
                    </a:p>
                  </a:txBody>
                  <a:tcPr anchor="ctr"/>
                </a:tc>
                <a:tc>
                  <a:txBody>
                    <a:bodyPr/>
                    <a:lstStyle/>
                    <a:p>
                      <a:pPr algn="ctr"/>
                      <a:r>
                        <a:rPr lang="en-US"/>
                        <a:t>Cystoscopy</a:t>
                      </a:r>
                    </a:p>
                  </a:txBody>
                  <a:tcPr anchor="ctr"/>
                </a:tc>
                <a:tc>
                  <a:txBody>
                    <a:bodyPr/>
                    <a:lstStyle/>
                    <a:p>
                      <a:pPr algn="ctr"/>
                      <a:r>
                        <a:rPr lang="en-US"/>
                        <a:t>CT A/P</a:t>
                      </a:r>
                    </a:p>
                  </a:txBody>
                  <a:tcPr anchor="ctr"/>
                </a:tc>
                <a:extLst>
                  <a:ext uri="{0D108BD9-81ED-4DB2-BD59-A6C34878D82A}">
                    <a16:rowId xmlns:a16="http://schemas.microsoft.com/office/drawing/2014/main" val="1827565206"/>
                  </a:ext>
                </a:extLst>
              </a:tr>
              <a:tr h="640080">
                <a:tc>
                  <a:txBody>
                    <a:bodyPr/>
                    <a:lstStyle/>
                    <a:p>
                      <a:r>
                        <a:rPr lang="en-US" dirty="0"/>
                        <a:t>Charges</a:t>
                      </a:r>
                      <a:endParaRPr lang="en-US" b="1" dirty="0"/>
                    </a:p>
                  </a:txBody>
                  <a:tcPr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24040395"/>
                  </a:ext>
                </a:extLst>
              </a:tr>
              <a:tr h="640080">
                <a:tc>
                  <a:txBody>
                    <a:bodyPr/>
                    <a:lstStyle/>
                    <a:p>
                      <a:r>
                        <a:rPr lang="en-US" dirty="0"/>
                        <a:t>Out-of-pocket cost: insurance with copay</a:t>
                      </a:r>
                      <a:endParaRPr lang="en-US" b="1" dirty="0"/>
                    </a:p>
                  </a:txBody>
                  <a:tcPr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8804361"/>
                  </a:ext>
                </a:extLst>
              </a:tr>
              <a:tr h="640080">
                <a:tc>
                  <a:txBody>
                    <a:bodyPr/>
                    <a:lstStyle/>
                    <a:p>
                      <a:r>
                        <a:rPr lang="en-US" dirty="0"/>
                        <a:t>Out-of-pocket cost: high- deductible plan or uninsured</a:t>
                      </a:r>
                      <a:endParaRPr lang="en-US" b="1" dirty="0"/>
                    </a:p>
                  </a:txBody>
                  <a:tcPr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43538089"/>
                  </a:ext>
                </a:extLst>
              </a:tr>
              <a:tr h="640080">
                <a:tc>
                  <a:txBody>
                    <a:bodyPr/>
                    <a:lstStyle/>
                    <a:p>
                      <a:r>
                        <a:rPr lang="en-US" dirty="0"/>
                        <a:t>Out-of-pocket cost: Medicare</a:t>
                      </a:r>
                      <a:endParaRPr lang="en-US" b="1" dirty="0"/>
                    </a:p>
                  </a:txBody>
                  <a:tcPr anchor="ct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00908272"/>
                  </a:ext>
                </a:extLst>
              </a:tr>
            </a:tbl>
          </a:graphicData>
        </a:graphic>
      </p:graphicFrame>
      <p:pic>
        <p:nvPicPr>
          <p:cNvPr id="15" name="Picture 14" descr="Qr code&#10;&#10;">
            <a:extLst>
              <a:ext uri="{FF2B5EF4-FFF2-40B4-BE49-F238E27FC236}">
                <a16:creationId xmlns:a16="http://schemas.microsoft.com/office/drawing/2014/main" id="{9F045E98-EB83-4D58-A98D-9973D7AD0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06" t="4418" r="24073" b="2800"/>
          <a:stretch/>
        </p:blipFill>
        <p:spPr>
          <a:xfrm>
            <a:off x="1295400" y="1452141"/>
            <a:ext cx="1840375" cy="1828800"/>
          </a:xfrm>
          <a:prstGeom prst="rect">
            <a:avLst/>
          </a:prstGeom>
        </p:spPr>
      </p:pic>
      <p:sp>
        <p:nvSpPr>
          <p:cNvPr id="8" name="TextBox 7">
            <a:extLst>
              <a:ext uri="{FF2B5EF4-FFF2-40B4-BE49-F238E27FC236}">
                <a16:creationId xmlns:a16="http://schemas.microsoft.com/office/drawing/2014/main" id="{F16622AA-5044-4735-B5ED-9CBC497B712E}"/>
              </a:ext>
            </a:extLst>
          </p:cNvPr>
          <p:cNvSpPr txBox="1"/>
          <p:nvPr/>
        </p:nvSpPr>
        <p:spPr>
          <a:xfrm>
            <a:off x="1138276" y="3299668"/>
            <a:ext cx="2154621" cy="307777"/>
          </a:xfrm>
          <a:prstGeom prst="rect">
            <a:avLst/>
          </a:prstGeom>
          <a:noFill/>
        </p:spPr>
        <p:txBody>
          <a:bodyPr wrap="square" rtlCol="0">
            <a:spAutoFit/>
          </a:bodyPr>
          <a:lstStyle/>
          <a:p>
            <a:pPr algn="ctr"/>
            <a:r>
              <a:rPr lang="en-US" sz="1400">
                <a:latin typeface="+mj-lt"/>
                <a:cs typeface="Calibri" panose="020F0502020204030204" pitchFamily="34" charset="0"/>
                <a:hlinkClick r:id="rId4"/>
              </a:rPr>
              <a:t>healthcarebluebook.com</a:t>
            </a:r>
            <a:endParaRPr lang="en-US" sz="1400">
              <a:latin typeface="+mj-lt"/>
              <a:cs typeface="Calibri" panose="020F0502020204030204" pitchFamily="34" charset="0"/>
            </a:endParaRPr>
          </a:p>
        </p:txBody>
      </p:sp>
      <p:pic>
        <p:nvPicPr>
          <p:cNvPr id="12" name="Content Placeholder 11" descr="Qr code&#10;&#10;">
            <a:extLst>
              <a:ext uri="{FF2B5EF4-FFF2-40B4-BE49-F238E27FC236}">
                <a16:creationId xmlns:a16="http://schemas.microsoft.com/office/drawing/2014/main" id="{83E35645-5D11-48C6-9B86-0753AA301C20}"/>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5404" t="6899" r="25101" b="6614"/>
          <a:stretch/>
        </p:blipFill>
        <p:spPr>
          <a:xfrm>
            <a:off x="1275209" y="3738336"/>
            <a:ext cx="1860566" cy="1828800"/>
          </a:xfrm>
        </p:spPr>
      </p:pic>
      <p:sp>
        <p:nvSpPr>
          <p:cNvPr id="13" name="TextBox 12">
            <a:extLst>
              <a:ext uri="{FF2B5EF4-FFF2-40B4-BE49-F238E27FC236}">
                <a16:creationId xmlns:a16="http://schemas.microsoft.com/office/drawing/2014/main" id="{B3179C66-F07C-47BF-B26B-3D87897E5D28}"/>
              </a:ext>
            </a:extLst>
          </p:cNvPr>
          <p:cNvSpPr txBox="1"/>
          <p:nvPr/>
        </p:nvSpPr>
        <p:spPr>
          <a:xfrm>
            <a:off x="1128181" y="5627588"/>
            <a:ext cx="2154621" cy="307777"/>
          </a:xfrm>
          <a:prstGeom prst="rect">
            <a:avLst/>
          </a:prstGeom>
          <a:noFill/>
        </p:spPr>
        <p:txBody>
          <a:bodyPr wrap="square" rtlCol="0">
            <a:spAutoFit/>
          </a:bodyPr>
          <a:lstStyle/>
          <a:p>
            <a:pPr algn="ctr"/>
            <a:r>
              <a:rPr lang="en-US" sz="1400">
                <a:latin typeface="+mj-lt"/>
                <a:cs typeface="Calibri" panose="020F0502020204030204" pitchFamily="34" charset="0"/>
                <a:hlinkClick r:id="rId6"/>
              </a:rPr>
              <a:t>healthcare.gov</a:t>
            </a:r>
            <a:endParaRPr lang="en-US" sz="1400">
              <a:latin typeface="+mj-lt"/>
              <a:cs typeface="Calibri" panose="020F0502020204030204" pitchFamily="34" charset="0"/>
            </a:endParaRPr>
          </a:p>
        </p:txBody>
      </p:sp>
      <p:sp>
        <p:nvSpPr>
          <p:cNvPr id="4" name="Slide Number Placeholder 3">
            <a:extLst>
              <a:ext uri="{FF2B5EF4-FFF2-40B4-BE49-F238E27FC236}">
                <a16:creationId xmlns:a16="http://schemas.microsoft.com/office/drawing/2014/main" id="{0372E60D-0F0C-44DF-B25F-21F85D6E5C45}"/>
              </a:ext>
            </a:extLst>
          </p:cNvPr>
          <p:cNvSpPr>
            <a:spLocks noGrp="1"/>
          </p:cNvSpPr>
          <p:nvPr>
            <p:ph type="sldNum" sz="quarter" idx="10"/>
          </p:nvPr>
        </p:nvSpPr>
        <p:spPr/>
        <p:txBody>
          <a:bodyPr/>
          <a:lstStyle/>
          <a:p>
            <a:fld id="{461711D5-349D-4847-A71F-DCB6A6FF38BF}" type="slidenum">
              <a:rPr lang="en-US" smtClean="0"/>
              <a:pPr/>
              <a:t>21</a:t>
            </a:fld>
            <a:endParaRPr lang="en-US"/>
          </a:p>
        </p:txBody>
      </p:sp>
    </p:spTree>
    <p:extLst>
      <p:ext uri="{BB962C8B-B14F-4D97-AF65-F5344CB8AC3E}">
        <p14:creationId xmlns:p14="http://schemas.microsoft.com/office/powerpoint/2010/main" val="321025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C734-CD5B-425A-9867-C8BD837AB4C7}"/>
              </a:ext>
            </a:extLst>
          </p:cNvPr>
          <p:cNvSpPr>
            <a:spLocks noGrp="1"/>
          </p:cNvSpPr>
          <p:nvPr>
            <p:ph type="title"/>
          </p:nvPr>
        </p:nvSpPr>
        <p:spPr/>
        <p:txBody>
          <a:bodyPr/>
          <a:lstStyle/>
          <a:p>
            <a:r>
              <a:rPr lang="en-US" dirty="0"/>
              <a:t>Example Out-of-Pocket Costs</a:t>
            </a:r>
          </a:p>
        </p:txBody>
      </p:sp>
      <p:sp>
        <p:nvSpPr>
          <p:cNvPr id="4" name="Slide Number Placeholder 3">
            <a:extLst>
              <a:ext uri="{FF2B5EF4-FFF2-40B4-BE49-F238E27FC236}">
                <a16:creationId xmlns:a16="http://schemas.microsoft.com/office/drawing/2014/main" id="{6AEBACDF-EDCA-49F5-B22A-D3004291D10D}"/>
              </a:ext>
            </a:extLst>
          </p:cNvPr>
          <p:cNvSpPr>
            <a:spLocks noGrp="1"/>
          </p:cNvSpPr>
          <p:nvPr>
            <p:ph type="sldNum" sz="quarter" idx="10"/>
          </p:nvPr>
        </p:nvSpPr>
        <p:spPr/>
        <p:txBody>
          <a:bodyPr/>
          <a:lstStyle/>
          <a:p>
            <a:fld id="{461711D5-349D-4847-A71F-DCB6A6FF38BF}" type="slidenum">
              <a:rPr lang="en-US" smtClean="0"/>
              <a:pPr/>
              <a:t>22</a:t>
            </a:fld>
            <a:endParaRPr lang="en-US"/>
          </a:p>
        </p:txBody>
      </p:sp>
      <p:graphicFrame>
        <p:nvGraphicFramePr>
          <p:cNvPr id="7" name="Content Placeholder 3">
            <a:extLst>
              <a:ext uri="{FF2B5EF4-FFF2-40B4-BE49-F238E27FC236}">
                <a16:creationId xmlns:a16="http://schemas.microsoft.com/office/drawing/2014/main" id="{D31259BE-58CA-442F-AEBB-CDAE502B0AB4}"/>
              </a:ext>
            </a:extLst>
          </p:cNvPr>
          <p:cNvGraphicFramePr>
            <a:graphicFrameLocks/>
          </p:cNvGraphicFramePr>
          <p:nvPr>
            <p:extLst>
              <p:ext uri="{D42A27DB-BD31-4B8C-83A1-F6EECF244321}">
                <p14:modId xmlns:p14="http://schemas.microsoft.com/office/powerpoint/2010/main" val="2220179811"/>
              </p:ext>
            </p:extLst>
          </p:nvPr>
        </p:nvGraphicFramePr>
        <p:xfrm>
          <a:off x="1295401" y="1188014"/>
          <a:ext cx="10612581" cy="4783103"/>
        </p:xfrm>
        <a:graphic>
          <a:graphicData uri="http://schemas.openxmlformats.org/drawingml/2006/table">
            <a:tbl>
              <a:tblPr firstRow="1" bandRow="1"/>
              <a:tblGrid>
                <a:gridCol w="2651284">
                  <a:extLst>
                    <a:ext uri="{9D8B030D-6E8A-4147-A177-3AD203B41FA5}">
                      <a16:colId xmlns:a16="http://schemas.microsoft.com/office/drawing/2014/main" val="20000"/>
                    </a:ext>
                  </a:extLst>
                </a:gridCol>
                <a:gridCol w="1916841">
                  <a:extLst>
                    <a:ext uri="{9D8B030D-6E8A-4147-A177-3AD203B41FA5}">
                      <a16:colId xmlns:a16="http://schemas.microsoft.com/office/drawing/2014/main" val="1641141443"/>
                    </a:ext>
                  </a:extLst>
                </a:gridCol>
                <a:gridCol w="2265590">
                  <a:extLst>
                    <a:ext uri="{9D8B030D-6E8A-4147-A177-3AD203B41FA5}">
                      <a16:colId xmlns:a16="http://schemas.microsoft.com/office/drawing/2014/main" val="20001"/>
                    </a:ext>
                  </a:extLst>
                </a:gridCol>
                <a:gridCol w="1889433">
                  <a:extLst>
                    <a:ext uri="{9D8B030D-6E8A-4147-A177-3AD203B41FA5}">
                      <a16:colId xmlns:a16="http://schemas.microsoft.com/office/drawing/2014/main" val="20003"/>
                    </a:ext>
                  </a:extLst>
                </a:gridCol>
                <a:gridCol w="1889433">
                  <a:extLst>
                    <a:ext uri="{9D8B030D-6E8A-4147-A177-3AD203B41FA5}">
                      <a16:colId xmlns:a16="http://schemas.microsoft.com/office/drawing/2014/main" val="2185256377"/>
                    </a:ext>
                  </a:extLst>
                </a:gridCol>
              </a:tblGrid>
              <a:tr h="8433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800" dirty="0"/>
                    </a:p>
                  </a:txBody>
                  <a:tcPr marL="70285" marR="70285" marT="35142" marB="3514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0D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solidFill>
                            <a:schemeClr val="tx1"/>
                          </a:solidFill>
                          <a:latin typeface="+mj-lt"/>
                        </a:rPr>
                        <a:t>Urology Office Visit</a:t>
                      </a: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0D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solidFill>
                            <a:schemeClr val="tx1"/>
                          </a:solidFill>
                          <a:latin typeface="+mj-lt"/>
                        </a:rPr>
                        <a:t>Cystoscopy</a:t>
                      </a:r>
                      <a:endParaRPr lang="en-US" sz="1600" dirty="0">
                        <a:solidFill>
                          <a:schemeClr val="tx1"/>
                        </a:solidFill>
                        <a:latin typeface="+mj-lt"/>
                      </a:endParaRP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0D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solidFill>
                            <a:schemeClr val="tx1"/>
                          </a:solidFill>
                          <a:latin typeface="+mj-lt"/>
                        </a:rPr>
                        <a:t>CT A/P</a:t>
                      </a:r>
                    </a:p>
                  </a:txBody>
                  <a:tcPr marL="70285" marR="70285" marT="35142" marB="3514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A0DF"/>
                    </a:solidFill>
                  </a:tcPr>
                </a:tc>
                <a:tc>
                  <a:txBody>
                    <a:bodyPr/>
                    <a:lstStyle/>
                    <a:p>
                      <a:pPr algn="ctr"/>
                      <a:r>
                        <a:rPr lang="en-US" sz="2400" b="1" kern="1200" dirty="0">
                          <a:solidFill>
                            <a:schemeClr val="tx1"/>
                          </a:solidFill>
                          <a:latin typeface="+mj-lt"/>
                          <a:ea typeface="+mn-ea"/>
                          <a:cs typeface="+mn-cs"/>
                        </a:rPr>
                        <a:t>Total</a:t>
                      </a: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0DF"/>
                    </a:solidFill>
                  </a:tcPr>
                </a:tc>
                <a:extLst>
                  <a:ext uri="{0D108BD9-81ED-4DB2-BD59-A6C34878D82A}">
                    <a16:rowId xmlns:a16="http://schemas.microsoft.com/office/drawing/2014/main" val="10000"/>
                  </a:ext>
                </a:extLst>
              </a:tr>
              <a:tr h="5607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dirty="0">
                          <a:latin typeface="+mj-lt"/>
                        </a:rPr>
                        <a:t>Charges</a:t>
                      </a:r>
                    </a:p>
                  </a:txBody>
                  <a:tcPr marL="70285" marR="70285" marT="35142" marB="3514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defTabSz="914400">
                        <a:defRPr sz="1800"/>
                      </a:pPr>
                      <a:r>
                        <a:rPr lang="en-US" sz="1800" dirty="0">
                          <a:latin typeface="+mn-lt"/>
                        </a:rPr>
                        <a:t>$350</a:t>
                      </a:r>
                      <a:endParaRPr sz="1800"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defTabSz="914400">
                        <a:defRPr sz="1800"/>
                      </a:pPr>
                      <a:r>
                        <a:rPr sz="1800">
                          <a:latin typeface="+mn-lt"/>
                        </a:rPr>
                        <a:t>$2,791</a:t>
                      </a:r>
                    </a:p>
                  </a:txBody>
                  <a:tcPr marL="35142" marR="35142" marT="35142" marB="35142" anchor="ct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defTabSz="914400">
                        <a:defRPr sz="1800"/>
                      </a:pPr>
                      <a:r>
                        <a:rPr sz="1800" dirty="0">
                          <a:latin typeface="+mn-lt"/>
                        </a:rPr>
                        <a:t>$1,994</a:t>
                      </a:r>
                    </a:p>
                  </a:txBody>
                  <a:tcPr marL="35142" marR="35142" marT="35142" marB="35142"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p>
                      <a:pPr algn="ctr" defTabSz="914400">
                        <a:defRPr sz="1800"/>
                      </a:pPr>
                      <a:r>
                        <a:rPr lang="en-US" sz="1800" b="1" dirty="0">
                          <a:latin typeface="+mn-lt"/>
                        </a:rPr>
                        <a:t>$5,135</a:t>
                      </a:r>
                      <a:endParaRPr sz="1800" b="1"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0DF">
                        <a:tint val="40000"/>
                      </a:srgbClr>
                    </a:solidFill>
                  </a:tcPr>
                </a:tc>
                <a:extLst>
                  <a:ext uri="{0D108BD9-81ED-4DB2-BD59-A6C34878D82A}">
                    <a16:rowId xmlns:a16="http://schemas.microsoft.com/office/drawing/2014/main" val="10002"/>
                  </a:ext>
                </a:extLst>
              </a:tr>
              <a:tr h="10070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dirty="0">
                          <a:latin typeface="+mj-lt"/>
                        </a:rPr>
                        <a:t>Out-of-pocket</a:t>
                      </a:r>
                      <a:r>
                        <a:rPr lang="en-US" sz="2200" b="1" baseline="0" dirty="0">
                          <a:latin typeface="+mj-lt"/>
                        </a:rPr>
                        <a:t> cost: insurance with copay</a:t>
                      </a:r>
                      <a:endParaRPr lang="en-US" sz="2200" b="1" dirty="0">
                        <a:latin typeface="+mj-lt"/>
                      </a:endParaRP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0" algn="ctr">
                        <a:buNone/>
                        <a:defRPr sz="1800"/>
                      </a:pPr>
                      <a:r>
                        <a:rPr lang="en-US" sz="1800" b="0" i="0" u="none" strike="noStrike" noProof="0" dirty="0">
                          <a:latin typeface="+mn-lt"/>
                        </a:rPr>
                        <a:t>$25-$50</a:t>
                      </a:r>
                      <a:endParaRPr sz="1800" dirty="0">
                        <a:latin typeface="+mn-lt"/>
                      </a:endParaRPr>
                    </a:p>
                  </a:txBody>
                  <a:tcPr marL="0" marR="0" marT="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800"/>
                      </a:pPr>
                      <a:r>
                        <a:rPr lang="en-US" sz="1800">
                          <a:latin typeface="+mn-lt"/>
                        </a:rPr>
                        <a:t>$50</a:t>
                      </a:r>
                      <a:endParaRPr sz="180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lvl="0" algn="ctr">
                        <a:buNone/>
                        <a:defRPr sz="1800"/>
                      </a:pPr>
                      <a:r>
                        <a:rPr lang="en-US" sz="1800" b="0" i="0" u="none" strike="noStrike" noProof="0">
                          <a:latin typeface="+mn-lt"/>
                        </a:rPr>
                        <a:t>$50</a:t>
                      </a:r>
                      <a:endParaRPr sz="1800">
                        <a:latin typeface="+mn-lt"/>
                      </a:endParaRPr>
                    </a:p>
                  </a:txBody>
                  <a:tcPr marL="35142" marR="35142" marT="35142" marB="35142"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p>
                      <a:pPr lvl="0" algn="ctr">
                        <a:buNone/>
                        <a:defRPr sz="1800"/>
                      </a:pPr>
                      <a:r>
                        <a:rPr lang="en-US" sz="1800" b="1" dirty="0">
                          <a:latin typeface="+mn-lt"/>
                        </a:rPr>
                        <a:t>$150</a:t>
                      </a:r>
                      <a:endParaRPr sz="1800" b="1"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0DF">
                        <a:tint val="20000"/>
                      </a:srgbClr>
                    </a:solidFill>
                  </a:tcPr>
                </a:tc>
                <a:extLst>
                  <a:ext uri="{0D108BD9-81ED-4DB2-BD59-A6C34878D82A}">
                    <a16:rowId xmlns:a16="http://schemas.microsoft.com/office/drawing/2014/main" val="10003"/>
                  </a:ext>
                </a:extLst>
              </a:tr>
              <a:tr h="135196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dirty="0">
                          <a:latin typeface="+mj-lt"/>
                        </a:rPr>
                        <a:t>Out</a:t>
                      </a:r>
                      <a:r>
                        <a:rPr lang="en-US" sz="2200" b="1" baseline="0" dirty="0">
                          <a:latin typeface="+mj-lt"/>
                        </a:rPr>
                        <a:t>-of-pocket cost: high-deductible plan or uninsured</a:t>
                      </a:r>
                      <a:r>
                        <a:rPr lang="en-US" sz="2200" b="1" baseline="30000" dirty="0">
                          <a:latin typeface="+mj-lt"/>
                        </a:rPr>
                        <a:t>*</a:t>
                      </a: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defTabSz="914400">
                        <a:defRPr sz="1800"/>
                      </a:pPr>
                      <a:r>
                        <a:rPr lang="en-US" sz="1800">
                          <a:latin typeface="+mn-lt"/>
                        </a:rPr>
                        <a:t>$350</a:t>
                      </a:r>
                      <a:endParaRPr sz="180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800"/>
                      </a:pPr>
                      <a:r>
                        <a:rPr sz="1800">
                          <a:latin typeface="+mn-lt"/>
                        </a:rPr>
                        <a:t>$2,791</a:t>
                      </a:r>
                    </a:p>
                  </a:txBody>
                  <a:tcPr marL="35142" marR="35142" marT="35142" marB="35142"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800"/>
                      </a:pPr>
                      <a:r>
                        <a:rPr sz="1800">
                          <a:latin typeface="+mn-lt"/>
                        </a:rPr>
                        <a:t>$1,994</a:t>
                      </a:r>
                    </a:p>
                  </a:txBody>
                  <a:tcPr marL="35142" marR="35142" marT="35142" marB="35142"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40000"/>
                      </a:srgbClr>
                    </a:solidFill>
                  </a:tcPr>
                </a:tc>
                <a:tc>
                  <a:txBody>
                    <a:bodyPr/>
                    <a:lstStyle/>
                    <a:p>
                      <a:pPr algn="ctr">
                        <a:defRPr sz="1800"/>
                      </a:pPr>
                      <a:r>
                        <a:rPr lang="en-US" sz="1800" b="1" dirty="0">
                          <a:latin typeface="+mn-lt"/>
                        </a:rPr>
                        <a:t>$5,135</a:t>
                      </a:r>
                      <a:endParaRPr sz="1800" b="1"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A0DF">
                        <a:tint val="40000"/>
                      </a:srgbClr>
                    </a:solidFill>
                  </a:tcPr>
                </a:tc>
                <a:extLst>
                  <a:ext uri="{0D108BD9-81ED-4DB2-BD59-A6C34878D82A}">
                    <a16:rowId xmlns:a16="http://schemas.microsoft.com/office/drawing/2014/main" val="10004"/>
                  </a:ext>
                </a:extLst>
              </a:tr>
              <a:tr h="9509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dirty="0">
                          <a:latin typeface="+mj-lt"/>
                        </a:rPr>
                        <a:t>Out-of-pocket</a:t>
                      </a:r>
                      <a:r>
                        <a:rPr lang="en-US" sz="2200" b="1" baseline="0" dirty="0">
                          <a:latin typeface="+mj-lt"/>
                        </a:rPr>
                        <a:t> cost: Medicare</a:t>
                      </a:r>
                      <a:endParaRPr lang="en-US" sz="2200" b="1" dirty="0">
                        <a:latin typeface="+mj-lt"/>
                      </a:endParaRPr>
                    </a:p>
                  </a:txBody>
                  <a:tcPr marL="70285" marR="70285" marT="35142" marB="35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defTabSz="914400">
                        <a:defRPr sz="1800"/>
                      </a:pPr>
                      <a:r>
                        <a:rPr lang="en-US" sz="1800" dirty="0">
                          <a:latin typeface="+mn-lt"/>
                        </a:rPr>
                        <a:t>$70</a:t>
                      </a:r>
                      <a:endParaRPr sz="1800"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800"/>
                      </a:pPr>
                      <a:r>
                        <a:rPr sz="1800">
                          <a:latin typeface="+mn-lt"/>
                        </a:rPr>
                        <a:t>$</a:t>
                      </a:r>
                      <a:r>
                        <a:rPr lang="en-US" sz="1800">
                          <a:latin typeface="+mn-lt"/>
                        </a:rPr>
                        <a:t>558</a:t>
                      </a:r>
                      <a:endParaRPr sz="180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defRPr sz="1800"/>
                      </a:pPr>
                      <a:r>
                        <a:rPr lang="en-US" sz="1800" dirty="0">
                          <a:latin typeface="+mn-lt"/>
                        </a:rPr>
                        <a:t>$399</a:t>
                      </a:r>
                      <a:endParaRPr sz="1800" dirty="0">
                        <a:latin typeface="+mn-lt"/>
                      </a:endParaRPr>
                    </a:p>
                  </a:txBody>
                  <a:tcPr marL="35142" marR="35142" marT="35142" marB="35142"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tc>
                  <a:txBody>
                    <a:bodyPr/>
                    <a:lstStyle/>
                    <a:p>
                      <a:pPr algn="ctr">
                        <a:defRPr sz="1800"/>
                      </a:pPr>
                      <a:r>
                        <a:rPr lang="en-US" sz="1800" b="1" dirty="0">
                          <a:latin typeface="+mn-lt"/>
                        </a:rPr>
                        <a:t>$1,027</a:t>
                      </a:r>
                      <a:endParaRPr sz="1800" b="1" dirty="0">
                        <a:latin typeface="+mn-lt"/>
                      </a:endParaRPr>
                    </a:p>
                  </a:txBody>
                  <a:tcPr marL="35142" marR="35142" marT="35142" marB="35142" anchor="ctr" horzOverflow="overflow">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A0DF">
                        <a:tint val="2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2597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2631-FE50-4046-A48C-3B8C6CCD5CFB}"/>
              </a:ext>
            </a:extLst>
          </p:cNvPr>
          <p:cNvSpPr>
            <a:spLocks noGrp="1"/>
          </p:cNvSpPr>
          <p:nvPr>
            <p:ph type="title"/>
          </p:nvPr>
        </p:nvSpPr>
        <p:spPr/>
        <p:txBody>
          <a:bodyPr/>
          <a:lstStyle/>
          <a:p>
            <a:r>
              <a:rPr lang="en-US" dirty="0"/>
              <a:t>Review the Five Steps Toward High Value Care</a:t>
            </a:r>
          </a:p>
        </p:txBody>
      </p:sp>
      <p:sp>
        <p:nvSpPr>
          <p:cNvPr id="4" name="Slide Number Placeholder 3">
            <a:extLst>
              <a:ext uri="{FF2B5EF4-FFF2-40B4-BE49-F238E27FC236}">
                <a16:creationId xmlns:a16="http://schemas.microsoft.com/office/drawing/2014/main" id="{A7EB7624-BA33-463E-829D-EEB829CECA41}"/>
              </a:ext>
            </a:extLst>
          </p:cNvPr>
          <p:cNvSpPr>
            <a:spLocks noGrp="1"/>
          </p:cNvSpPr>
          <p:nvPr>
            <p:ph type="sldNum" sz="quarter" idx="10"/>
          </p:nvPr>
        </p:nvSpPr>
        <p:spPr/>
        <p:txBody>
          <a:bodyPr/>
          <a:lstStyle/>
          <a:p>
            <a:fld id="{461711D5-349D-4847-A71F-DCB6A6FF38BF}" type="slidenum">
              <a:rPr lang="en-US" smtClean="0"/>
              <a:pPr/>
              <a:t>23</a:t>
            </a:fld>
            <a:endParaRPr lang="en-US"/>
          </a:p>
        </p:txBody>
      </p:sp>
      <p:graphicFrame>
        <p:nvGraphicFramePr>
          <p:cNvPr id="8" name="Content Placeholder 9" descr="1 Understand the benefits, harms, and relative costs of the interventions&#10;2 Decrease or eliminate interventions that provide no benefits and/or may be harmful&#10;3 Choose interventions and care settings to maximize benefits, minimize harms, and reduce costs&#10;4 Customize a care plan that incorporates patient values and concerns&#10;5 Identify system-level opportunities to improve outcomes, minimize harms, and reduce waste&#10;">
            <a:extLst>
              <a:ext uri="{FF2B5EF4-FFF2-40B4-BE49-F238E27FC236}">
                <a16:creationId xmlns:a16="http://schemas.microsoft.com/office/drawing/2014/main" id="{B43BB66D-A7C9-4E69-8545-D0DB4D8FB52B}"/>
              </a:ext>
            </a:extLst>
          </p:cNvPr>
          <p:cNvGraphicFramePr>
            <a:graphicFrameLocks noGrp="1"/>
          </p:cNvGraphicFramePr>
          <p:nvPr>
            <p:ph idx="1"/>
            <p:extLst>
              <p:ext uri="{D42A27DB-BD31-4B8C-83A1-F6EECF244321}">
                <p14:modId xmlns:p14="http://schemas.microsoft.com/office/powerpoint/2010/main" val="3716593248"/>
              </p:ext>
            </p:extLst>
          </p:nvPr>
        </p:nvGraphicFramePr>
        <p:xfrm>
          <a:off x="1295400" y="1301750"/>
          <a:ext cx="10058400" cy="489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A5036B38-DD6E-42AE-BDD1-7A8CE080638B}"/>
              </a:ext>
              <a:ext uri="{C183D7F6-B498-43B3-948B-1728B52AA6E4}">
                <adec:decorative xmlns:adec="http://schemas.microsoft.com/office/drawing/2017/decorative" val="1"/>
              </a:ext>
            </a:extLst>
          </p:cNvPr>
          <p:cNvSpPr/>
          <p:nvPr/>
        </p:nvSpPr>
        <p:spPr>
          <a:xfrm>
            <a:off x="1295401" y="4172988"/>
            <a:ext cx="10058400" cy="703811"/>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Rectangle 2">
            <a:extLst>
              <a:ext uri="{FF2B5EF4-FFF2-40B4-BE49-F238E27FC236}">
                <a16:creationId xmlns:a16="http://schemas.microsoft.com/office/drawing/2014/main" id="{CE5F3B0C-0B80-C4AF-B452-6E1E08353073}"/>
              </a:ext>
              <a:ext uri="{C183D7F6-B498-43B3-948B-1728B52AA6E4}">
                <adec:decorative xmlns:adec="http://schemas.microsoft.com/office/drawing/2017/decorative" val="1"/>
              </a:ext>
            </a:extLst>
          </p:cNvPr>
          <p:cNvSpPr/>
          <p:nvPr/>
        </p:nvSpPr>
        <p:spPr>
          <a:xfrm>
            <a:off x="2141951" y="1528175"/>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263762-B58E-2961-1F3C-C500504DB5AA}"/>
              </a:ext>
              <a:ext uri="{C183D7F6-B498-43B3-948B-1728B52AA6E4}">
                <adec:decorative xmlns:adec="http://schemas.microsoft.com/office/drawing/2017/decorative" val="1"/>
              </a:ext>
            </a:extLst>
          </p:cNvPr>
          <p:cNvSpPr/>
          <p:nvPr/>
        </p:nvSpPr>
        <p:spPr>
          <a:xfrm>
            <a:off x="2141951" y="2339682"/>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E83F0E-60F1-DE30-C1C4-514678BCB835}"/>
              </a:ext>
              <a:ext uri="{C183D7F6-B498-43B3-948B-1728B52AA6E4}">
                <adec:decorative xmlns:adec="http://schemas.microsoft.com/office/drawing/2017/decorative" val="1"/>
              </a:ext>
            </a:extLst>
          </p:cNvPr>
          <p:cNvSpPr/>
          <p:nvPr/>
        </p:nvSpPr>
        <p:spPr>
          <a:xfrm>
            <a:off x="2141951" y="3413789"/>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E39FE1-9CD9-EC30-0689-F9F0C1C2D83A}"/>
              </a:ext>
              <a:ext uri="{C183D7F6-B498-43B3-948B-1728B52AA6E4}">
                <adec:decorative xmlns:adec="http://schemas.microsoft.com/office/drawing/2017/decorative" val="1"/>
              </a:ext>
            </a:extLst>
          </p:cNvPr>
          <p:cNvSpPr/>
          <p:nvPr/>
        </p:nvSpPr>
        <p:spPr>
          <a:xfrm>
            <a:off x="2141951" y="4337583"/>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0AA00A-78A9-0A84-F77B-EBFB44B018A0}"/>
              </a:ext>
              <a:ext uri="{C183D7F6-B498-43B3-948B-1728B52AA6E4}">
                <adec:decorative xmlns:adec="http://schemas.microsoft.com/office/drawing/2017/decorative" val="1"/>
              </a:ext>
            </a:extLst>
          </p:cNvPr>
          <p:cNvSpPr/>
          <p:nvPr/>
        </p:nvSpPr>
        <p:spPr>
          <a:xfrm>
            <a:off x="2141951" y="5237368"/>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98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13D618-8DB4-82C3-13B0-7628CFACA19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45" r="37723"/>
          <a:stretch/>
        </p:blipFill>
        <p:spPr>
          <a:xfrm>
            <a:off x="7162800" y="10"/>
            <a:ext cx="5029200" cy="6857990"/>
          </a:xfrm>
          <a:prstGeom prst="rect">
            <a:avLst/>
          </a:prstGeom>
          <a:noFill/>
        </p:spPr>
      </p:pic>
      <p:sp>
        <p:nvSpPr>
          <p:cNvPr id="2" name="Title 1">
            <a:extLst>
              <a:ext uri="{FF2B5EF4-FFF2-40B4-BE49-F238E27FC236}">
                <a16:creationId xmlns:a16="http://schemas.microsoft.com/office/drawing/2014/main" id="{F49EE240-A458-4D98-9F1C-4A096D62ABC3}"/>
              </a:ext>
            </a:extLst>
          </p:cNvPr>
          <p:cNvSpPr>
            <a:spLocks noGrp="1"/>
          </p:cNvSpPr>
          <p:nvPr>
            <p:ph type="title"/>
          </p:nvPr>
        </p:nvSpPr>
        <p:spPr>
          <a:xfrm>
            <a:off x="833120" y="365126"/>
            <a:ext cx="5006788" cy="914399"/>
          </a:xfrm>
        </p:spPr>
        <p:txBody>
          <a:bodyPr anchor="ctr">
            <a:normAutofit/>
          </a:bodyPr>
          <a:lstStyle/>
          <a:p>
            <a:r>
              <a:rPr lang="en-US" dirty="0"/>
              <a:t>Summary</a:t>
            </a:r>
          </a:p>
        </p:txBody>
      </p:sp>
      <p:graphicFrame>
        <p:nvGraphicFramePr>
          <p:cNvPr id="5" name="Diagram 4" descr="Insurance status, type of coverage, and out-of-pocket costs affect adherence to recommended treatment plans.&#10;Step 4 in the High Value Care Module is to customize a care plan that incorporates patient values and concerns. &#10;Given large differences in coverage and affordability, we must all seek to individualize patient care to improve quality and safety and decrease unnecessary costs.">
            <a:extLst>
              <a:ext uri="{FF2B5EF4-FFF2-40B4-BE49-F238E27FC236}">
                <a16:creationId xmlns:a16="http://schemas.microsoft.com/office/drawing/2014/main" id="{5EAA0A7A-47BC-45A8-B7B9-41DB910A86A7}"/>
              </a:ext>
            </a:extLst>
          </p:cNvPr>
          <p:cNvGraphicFramePr/>
          <p:nvPr>
            <p:extLst>
              <p:ext uri="{D42A27DB-BD31-4B8C-83A1-F6EECF244321}">
                <p14:modId xmlns:p14="http://schemas.microsoft.com/office/powerpoint/2010/main" val="3771572652"/>
              </p:ext>
            </p:extLst>
          </p:nvPr>
        </p:nvGraphicFramePr>
        <p:xfrm>
          <a:off x="833119" y="1279526"/>
          <a:ext cx="5882005" cy="4910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3F58F21C-51A0-4DB7-BB50-AC08D0206EDE}"/>
              </a:ext>
            </a:extLst>
          </p:cNvPr>
          <p:cNvSpPr>
            <a:spLocks noGrp="1"/>
          </p:cNvSpPr>
          <p:nvPr>
            <p:ph type="sldNum" sz="quarter" idx="14"/>
          </p:nvPr>
        </p:nvSpPr>
        <p:spPr>
          <a:xfrm>
            <a:off x="0" y="6391657"/>
            <a:ext cx="838200" cy="274320"/>
          </a:xfrm>
        </p:spPr>
        <p:txBody>
          <a:bodyPr anchor="b">
            <a:normAutofit/>
          </a:bodyPr>
          <a:lstStyle/>
          <a:p>
            <a:pPr>
              <a:spcAft>
                <a:spcPts val="600"/>
              </a:spcAft>
            </a:pPr>
            <a:fld id="{461711D5-349D-4847-A71F-DCB6A6FF38BF}" type="slidenum">
              <a:rPr lang="en-US" smtClean="0"/>
              <a:pPr>
                <a:spcAft>
                  <a:spcPts val="600"/>
                </a:spcAft>
              </a:pPr>
              <a:t>24</a:t>
            </a:fld>
            <a:endParaRPr lang="en-US"/>
          </a:p>
        </p:txBody>
      </p:sp>
    </p:spTree>
    <p:extLst>
      <p:ext uri="{BB962C8B-B14F-4D97-AF65-F5344CB8AC3E}">
        <p14:creationId xmlns:p14="http://schemas.microsoft.com/office/powerpoint/2010/main" val="4084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07EE1A0-33F2-4A53-BA01-F9198768E38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321A386-6E85-4ACE-8C97-F8B6B81E504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35866-3319-4EA7-9E28-6DC782458584}"/>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454258A2-0958-4C8A-BE89-C4FB7A363D56}"/>
              </a:ext>
            </a:extLst>
          </p:cNvPr>
          <p:cNvSpPr>
            <a:spLocks noGrp="1"/>
          </p:cNvSpPr>
          <p:nvPr>
            <p:ph type="body" sz="quarter" idx="12"/>
          </p:nvPr>
        </p:nvSpPr>
        <p:spPr>
          <a:xfrm>
            <a:off x="815514" y="2555310"/>
            <a:ext cx="7348036" cy="2636866"/>
          </a:xfrm>
        </p:spPr>
        <p:txBody>
          <a:bodyPr/>
          <a:lstStyle/>
          <a:p>
            <a:pPr marL="457200" indent="-457200">
              <a:buFont typeface="+mj-lt"/>
              <a:buAutoNum type="arabicPeriod"/>
            </a:pPr>
            <a:r>
              <a:rPr lang="en-US" dirty="0"/>
              <a:t>Complete the post-learning survey using the QR code.</a:t>
            </a:r>
          </a:p>
          <a:p>
            <a:pPr marL="457200" indent="-457200">
              <a:buFont typeface="+mj-lt"/>
              <a:buAutoNum type="arabicPeriod"/>
            </a:pPr>
            <a:r>
              <a:rPr lang="en-US" dirty="0"/>
              <a:t>Check out the references and resources for more info on eliminating health care waste.</a:t>
            </a:r>
          </a:p>
          <a:p>
            <a:pPr marL="457200" indent="-457200">
              <a:buFont typeface="+mj-lt"/>
              <a:buAutoNum type="arabicPeriod"/>
            </a:pPr>
            <a:r>
              <a:rPr lang="en-US" dirty="0"/>
              <a:t>Choose what you’d like to learn next at ACPOnline.org/HVCC and complete the pre-work cases for that unit.</a:t>
            </a:r>
          </a:p>
        </p:txBody>
      </p:sp>
      <p:sp>
        <p:nvSpPr>
          <p:cNvPr id="11" name="TextBox 10">
            <a:extLst>
              <a:ext uri="{FF2B5EF4-FFF2-40B4-BE49-F238E27FC236}">
                <a16:creationId xmlns:a16="http://schemas.microsoft.com/office/drawing/2014/main" id="{84665E3B-EB50-48F0-8BD3-C491690280E5}"/>
              </a:ext>
            </a:extLst>
          </p:cNvPr>
          <p:cNvSpPr txBox="1"/>
          <p:nvPr/>
        </p:nvSpPr>
        <p:spPr>
          <a:xfrm>
            <a:off x="8402923" y="1651443"/>
            <a:ext cx="3307208"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Lato"/>
                <a:ea typeface="+mn-ea"/>
                <a:cs typeface="Calibri" panose="020F0502020204030204" pitchFamily="34" charset="0"/>
              </a:rPr>
              <a:t>Take the survey!</a:t>
            </a:r>
          </a:p>
        </p:txBody>
      </p:sp>
      <p:pic>
        <p:nvPicPr>
          <p:cNvPr id="10" name="Picture 9" descr="QR code">
            <a:extLst>
              <a:ext uri="{FF2B5EF4-FFF2-40B4-BE49-F238E27FC236}">
                <a16:creationId xmlns:a16="http://schemas.microsoft.com/office/drawing/2014/main" id="{F169D553-508E-42E6-921F-0DAE32E76B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78548" y="2236218"/>
            <a:ext cx="2955958" cy="2955958"/>
          </a:xfrm>
          <a:prstGeom prst="rect">
            <a:avLst/>
          </a:prstGeom>
        </p:spPr>
      </p:pic>
      <p:sp>
        <p:nvSpPr>
          <p:cNvPr id="6" name="Slide Number Placeholder 5">
            <a:extLst>
              <a:ext uri="{FF2B5EF4-FFF2-40B4-BE49-F238E27FC236}">
                <a16:creationId xmlns:a16="http://schemas.microsoft.com/office/drawing/2014/main" id="{6BF6CFFB-2C56-4B0A-B4FB-95CB2DC9904B}"/>
              </a:ext>
            </a:extLst>
          </p:cNvPr>
          <p:cNvSpPr>
            <a:spLocks noGrp="1"/>
          </p:cNvSpPr>
          <p:nvPr>
            <p:ph type="sldNum" sz="quarter" idx="1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61711D5-349D-4847-A71F-DCB6A6FF38BF}" type="slidenum">
              <a:rPr kumimoji="0" lang="en-US" sz="1200" b="0" i="0" u="none" strike="noStrike" kern="1200" cap="none" spc="0" normalizeH="0" baseline="0" noProof="0" smtClean="0">
                <a:ln>
                  <a:noFill/>
                </a:ln>
                <a:solidFill>
                  <a:srgbClr val="00A0DE"/>
                </a:solidFill>
                <a:effectLst/>
                <a:uLnTx/>
                <a:uFillTx/>
                <a:latin typeface="Lato"/>
                <a:ea typeface="+mn-ea"/>
                <a:cs typeface="Calibri" panose="020F050202020403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A0DE"/>
              </a:solidFill>
              <a:effectLst/>
              <a:uLnTx/>
              <a:uFillTx/>
              <a:latin typeface="Lato"/>
              <a:ea typeface="+mn-ea"/>
              <a:cs typeface="Calibri" panose="020F0502020204030204" pitchFamily="34" charset="0"/>
            </a:endParaRPr>
          </a:p>
        </p:txBody>
      </p:sp>
    </p:spTree>
    <p:extLst>
      <p:ext uri="{BB962C8B-B14F-4D97-AF65-F5344CB8AC3E}">
        <p14:creationId xmlns:p14="http://schemas.microsoft.com/office/powerpoint/2010/main" val="249750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2631-FE50-4046-A48C-3B8C6CCD5CFB}"/>
              </a:ext>
            </a:extLst>
          </p:cNvPr>
          <p:cNvSpPr>
            <a:spLocks noGrp="1"/>
          </p:cNvSpPr>
          <p:nvPr>
            <p:ph type="title"/>
          </p:nvPr>
        </p:nvSpPr>
        <p:spPr/>
        <p:txBody>
          <a:bodyPr/>
          <a:lstStyle/>
          <a:p>
            <a:r>
              <a:rPr lang="en-US" dirty="0"/>
              <a:t>Five Steps Toward High Value Care</a:t>
            </a:r>
          </a:p>
        </p:txBody>
      </p:sp>
      <p:sp>
        <p:nvSpPr>
          <p:cNvPr id="4" name="Slide Number Placeholder 3">
            <a:extLst>
              <a:ext uri="{FF2B5EF4-FFF2-40B4-BE49-F238E27FC236}">
                <a16:creationId xmlns:a16="http://schemas.microsoft.com/office/drawing/2014/main" id="{A7EB7624-BA33-463E-829D-EEB829CECA41}"/>
              </a:ext>
            </a:extLst>
          </p:cNvPr>
          <p:cNvSpPr>
            <a:spLocks noGrp="1"/>
          </p:cNvSpPr>
          <p:nvPr>
            <p:ph type="sldNum" sz="quarter" idx="10"/>
          </p:nvPr>
        </p:nvSpPr>
        <p:spPr/>
        <p:txBody>
          <a:bodyPr/>
          <a:lstStyle/>
          <a:p>
            <a:fld id="{461711D5-349D-4847-A71F-DCB6A6FF38BF}" type="slidenum">
              <a:rPr lang="en-US" smtClean="0"/>
              <a:pPr/>
              <a:t>3</a:t>
            </a:fld>
            <a:endParaRPr lang="en-US"/>
          </a:p>
        </p:txBody>
      </p:sp>
      <p:graphicFrame>
        <p:nvGraphicFramePr>
          <p:cNvPr id="8" name="Content Placeholder 9" descr="1&#10;1 Understand the benefits, harms, and relative costs of the interventions&#10;2 Decrease or eliminate interventions that provide no benefits and/or may be harmful&#10;3 Choose interventions and care settings to maximize benefits, minimize harms, and reduce costs&#10;4 Customize a care plan that incorporates patient values and concerns&#10;5 Identify system-level opportunities to improve outcomes, minimize harms, and reduce waste&#10;">
            <a:extLst>
              <a:ext uri="{FF2B5EF4-FFF2-40B4-BE49-F238E27FC236}">
                <a16:creationId xmlns:a16="http://schemas.microsoft.com/office/drawing/2014/main" id="{B43BB66D-A7C9-4E69-8545-D0DB4D8FB52B}"/>
              </a:ext>
            </a:extLst>
          </p:cNvPr>
          <p:cNvGraphicFramePr>
            <a:graphicFrameLocks noGrp="1"/>
          </p:cNvGraphicFramePr>
          <p:nvPr>
            <p:ph idx="1"/>
            <p:extLst>
              <p:ext uri="{D42A27DB-BD31-4B8C-83A1-F6EECF244321}">
                <p14:modId xmlns:p14="http://schemas.microsoft.com/office/powerpoint/2010/main" val="3199836547"/>
              </p:ext>
            </p:extLst>
          </p:nvPr>
        </p:nvGraphicFramePr>
        <p:xfrm>
          <a:off x="1295400" y="1301750"/>
          <a:ext cx="10058400" cy="4897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A5036B38-DD6E-42AE-BDD1-7A8CE080638B}"/>
              </a:ext>
              <a:ext uri="{C183D7F6-B498-43B3-948B-1728B52AA6E4}">
                <adec:decorative xmlns:adec="http://schemas.microsoft.com/office/drawing/2017/decorative" val="1"/>
              </a:ext>
            </a:extLst>
          </p:cNvPr>
          <p:cNvSpPr/>
          <p:nvPr/>
        </p:nvSpPr>
        <p:spPr>
          <a:xfrm>
            <a:off x="1295401" y="4172988"/>
            <a:ext cx="10058400" cy="703811"/>
          </a:xfrm>
          <a:prstGeom prst="round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Rectangle 2">
            <a:extLst>
              <a:ext uri="{FF2B5EF4-FFF2-40B4-BE49-F238E27FC236}">
                <a16:creationId xmlns:a16="http://schemas.microsoft.com/office/drawing/2014/main" id="{814BCA2F-C538-0878-2786-0C8A5D3CCF1B}"/>
              </a:ext>
              <a:ext uri="{C183D7F6-B498-43B3-948B-1728B52AA6E4}">
                <adec:decorative xmlns:adec="http://schemas.microsoft.com/office/drawing/2017/decorative" val="1"/>
              </a:ext>
            </a:extLst>
          </p:cNvPr>
          <p:cNvSpPr/>
          <p:nvPr/>
        </p:nvSpPr>
        <p:spPr>
          <a:xfrm>
            <a:off x="2141951" y="1528175"/>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7047E6-4B9A-D19C-E409-6D05CF8700B7}"/>
              </a:ext>
              <a:ext uri="{C183D7F6-B498-43B3-948B-1728B52AA6E4}">
                <adec:decorative xmlns:adec="http://schemas.microsoft.com/office/drawing/2017/decorative" val="1"/>
              </a:ext>
            </a:extLst>
          </p:cNvPr>
          <p:cNvSpPr/>
          <p:nvPr/>
        </p:nvSpPr>
        <p:spPr>
          <a:xfrm>
            <a:off x="2141951" y="2436744"/>
            <a:ext cx="152400"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0BA459-9683-31CB-4C0B-6B2DF8BBFCE5}"/>
              </a:ext>
              <a:ext uri="{C183D7F6-B498-43B3-948B-1728B52AA6E4}">
                <adec:decorative xmlns:adec="http://schemas.microsoft.com/office/drawing/2017/decorative" val="1"/>
              </a:ext>
            </a:extLst>
          </p:cNvPr>
          <p:cNvSpPr/>
          <p:nvPr/>
        </p:nvSpPr>
        <p:spPr>
          <a:xfrm>
            <a:off x="2141951" y="3390999"/>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6041C3-42B8-EAA1-BDDE-D4D28E10E592}"/>
              </a:ext>
              <a:ext uri="{C183D7F6-B498-43B3-948B-1728B52AA6E4}">
                <adec:decorative xmlns:adec="http://schemas.microsoft.com/office/drawing/2017/decorative" val="1"/>
              </a:ext>
            </a:extLst>
          </p:cNvPr>
          <p:cNvSpPr/>
          <p:nvPr/>
        </p:nvSpPr>
        <p:spPr>
          <a:xfrm>
            <a:off x="2141951" y="4362926"/>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B307C4-4E76-591E-E5AC-43BB4CEDFED1}"/>
              </a:ext>
              <a:ext uri="{C183D7F6-B498-43B3-948B-1728B52AA6E4}">
                <adec:decorative xmlns:adec="http://schemas.microsoft.com/office/drawing/2017/decorative" val="1"/>
              </a:ext>
            </a:extLst>
          </p:cNvPr>
          <p:cNvSpPr/>
          <p:nvPr/>
        </p:nvSpPr>
        <p:spPr>
          <a:xfrm>
            <a:off x="2154477" y="5307982"/>
            <a:ext cx="150312" cy="3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5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8719-A756-9041-9E07-B8D83E0BE558}"/>
              </a:ext>
            </a:extLst>
          </p:cNvPr>
          <p:cNvSpPr>
            <a:spLocks noGrp="1"/>
          </p:cNvSpPr>
          <p:nvPr>
            <p:ph type="ctrTitle"/>
          </p:nvPr>
        </p:nvSpPr>
        <p:spPr/>
        <p:txBody>
          <a:bodyPr/>
          <a:lstStyle/>
          <a:p>
            <a:r>
              <a:rPr lang="en-US"/>
              <a:t>The Patient Perspective</a:t>
            </a:r>
          </a:p>
        </p:txBody>
      </p:sp>
      <p:pic>
        <p:nvPicPr>
          <p:cNvPr id="6" name="Picture 5" descr="doctor with patients">
            <a:extLst>
              <a:ext uri="{FF2B5EF4-FFF2-40B4-BE49-F238E27FC236}">
                <a16:creationId xmlns:a16="http://schemas.microsoft.com/office/drawing/2014/main" id="{5DE5BDC3-3189-4F16-889B-D56965C2E6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561369"/>
            <a:ext cx="5450694" cy="3605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830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A0AB15-FD94-FE41-BADA-75AA4AA88004}"/>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4365" r="22469"/>
          <a:stretch/>
        </p:blipFill>
        <p:spPr>
          <a:xfrm>
            <a:off x="6929120" y="10"/>
            <a:ext cx="5262880" cy="6857990"/>
          </a:xfrm>
          <a:noFill/>
        </p:spPr>
      </p:pic>
      <p:sp>
        <p:nvSpPr>
          <p:cNvPr id="2" name="Title 1">
            <a:extLst>
              <a:ext uri="{FF2B5EF4-FFF2-40B4-BE49-F238E27FC236}">
                <a16:creationId xmlns:a16="http://schemas.microsoft.com/office/drawing/2014/main" id="{18435D38-0873-C14B-A41E-B2F5BEDBA93D}"/>
              </a:ext>
            </a:extLst>
          </p:cNvPr>
          <p:cNvSpPr>
            <a:spLocks noGrp="1"/>
          </p:cNvSpPr>
          <p:nvPr>
            <p:ph type="title"/>
          </p:nvPr>
        </p:nvSpPr>
        <p:spPr>
          <a:xfrm>
            <a:off x="833119" y="365126"/>
            <a:ext cx="6028067" cy="914399"/>
          </a:xfrm>
        </p:spPr>
        <p:txBody>
          <a:bodyPr anchor="ctr">
            <a:normAutofit/>
          </a:bodyPr>
          <a:lstStyle/>
          <a:p>
            <a:r>
              <a:rPr lang="en-US" sz="2800"/>
              <a:t>An Uninsured Patient’s Perspective</a:t>
            </a:r>
          </a:p>
        </p:txBody>
      </p:sp>
      <p:sp>
        <p:nvSpPr>
          <p:cNvPr id="5" name="Text Placeholder 4">
            <a:extLst>
              <a:ext uri="{FF2B5EF4-FFF2-40B4-BE49-F238E27FC236}">
                <a16:creationId xmlns:a16="http://schemas.microsoft.com/office/drawing/2014/main" id="{47C0C684-CBF1-514A-AEC7-ABC84EB989EE}"/>
              </a:ext>
            </a:extLst>
          </p:cNvPr>
          <p:cNvSpPr>
            <a:spLocks noGrp="1"/>
          </p:cNvSpPr>
          <p:nvPr>
            <p:ph type="body" sz="quarter" idx="12"/>
          </p:nvPr>
        </p:nvSpPr>
        <p:spPr>
          <a:xfrm>
            <a:off x="833120" y="1286650"/>
            <a:ext cx="6028066" cy="1752923"/>
          </a:xfrm>
        </p:spPr>
        <p:txBody>
          <a:bodyPr>
            <a:normAutofit/>
          </a:bodyPr>
          <a:lstStyle/>
          <a:p>
            <a:pPr>
              <a:spcAft>
                <a:spcPts val="600"/>
              </a:spcAft>
            </a:pPr>
            <a:r>
              <a:rPr lang="en-US" dirty="0"/>
              <a:t>Mr. T is a 63-year-old man with type 2 diabetes. He works intermittently as a handyman and cannot afford health insurance. He is currently prescribed 40 units of insulin glargine daily.</a:t>
            </a:r>
          </a:p>
        </p:txBody>
      </p:sp>
      <p:sp>
        <p:nvSpPr>
          <p:cNvPr id="3" name="Slide Number Placeholder 2">
            <a:extLst>
              <a:ext uri="{FF2B5EF4-FFF2-40B4-BE49-F238E27FC236}">
                <a16:creationId xmlns:a16="http://schemas.microsoft.com/office/drawing/2014/main" id="{67B01457-DC30-134C-A707-92277174A1ED}"/>
              </a:ext>
            </a:extLst>
          </p:cNvPr>
          <p:cNvSpPr>
            <a:spLocks noGrp="1"/>
          </p:cNvSpPr>
          <p:nvPr>
            <p:ph type="sldNum" sz="quarter" idx="14"/>
          </p:nvPr>
        </p:nvSpPr>
        <p:spPr>
          <a:xfrm>
            <a:off x="0" y="6391657"/>
            <a:ext cx="838200" cy="274320"/>
          </a:xfrm>
        </p:spPr>
        <p:txBody>
          <a:bodyPr anchor="b">
            <a:normAutofit/>
          </a:bodyPr>
          <a:lstStyle/>
          <a:p>
            <a:pPr>
              <a:spcAft>
                <a:spcPts val="600"/>
              </a:spcAft>
            </a:pPr>
            <a:fld id="{461711D5-349D-4847-A71F-DCB6A6FF38BF}" type="slidenum">
              <a:rPr lang="en-US" smtClean="0"/>
              <a:pPr>
                <a:spcAft>
                  <a:spcPts val="600"/>
                </a:spcAft>
              </a:pPr>
              <a:t>5</a:t>
            </a:fld>
            <a:endParaRPr lang="en-US"/>
          </a:p>
        </p:txBody>
      </p:sp>
      <p:grpSp>
        <p:nvGrpSpPr>
          <p:cNvPr id="6" name="Group 5" descr="“I usually take about half my prescribed dose daily. Otherwise, I’ll run out before I can afford more. Sometimes, when I feel like my sugars are high, I’ll take some extra.”">
            <a:extLst>
              <a:ext uri="{FF2B5EF4-FFF2-40B4-BE49-F238E27FC236}">
                <a16:creationId xmlns:a16="http://schemas.microsoft.com/office/drawing/2014/main" id="{F1BDBF5C-3957-0D97-20CD-3C6841DB4E33}"/>
              </a:ext>
            </a:extLst>
          </p:cNvPr>
          <p:cNvGrpSpPr/>
          <p:nvPr/>
        </p:nvGrpSpPr>
        <p:grpSpPr>
          <a:xfrm>
            <a:off x="2281856" y="1607141"/>
            <a:ext cx="5458478" cy="3165266"/>
            <a:chOff x="2254253" y="5090113"/>
            <a:chExt cx="5458478" cy="4343740"/>
          </a:xfrm>
        </p:grpSpPr>
        <p:pic>
          <p:nvPicPr>
            <p:cNvPr id="13" name="Picture 12" descr="A picture containing silhouette&#10;&#10;Description automatically generated">
              <a:extLst>
                <a:ext uri="{FF2B5EF4-FFF2-40B4-BE49-F238E27FC236}">
                  <a16:creationId xmlns:a16="http://schemas.microsoft.com/office/drawing/2014/main" id="{F60CE5CC-E2F5-44D3-B5E2-E9B79ABC63A3}"/>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19487" t="1469" r="21989" b="4595"/>
            <a:stretch/>
          </p:blipFill>
          <p:spPr>
            <a:xfrm rot="16847366">
              <a:off x="2811622" y="4532744"/>
              <a:ext cx="4343740" cy="545847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81AB69C-21E8-487A-A5E3-1E0D7CBEDC15}"/>
                </a:ext>
              </a:extLst>
            </p:cNvPr>
            <p:cNvSpPr txBox="1"/>
            <p:nvPr/>
          </p:nvSpPr>
          <p:spPr>
            <a:xfrm>
              <a:off x="3030815" y="5735185"/>
              <a:ext cx="3448157" cy="266090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2000" i="1" dirty="0">
                  <a:solidFill>
                    <a:srgbClr val="003497"/>
                  </a:solidFill>
                  <a:latin typeface="+mn-lt"/>
                  <a:cs typeface="Calibri" panose="020F0502020204030204" pitchFamily="34" charset="0"/>
                </a:rPr>
                <a:t>“I usually take about half my prescribed dose daily. Otherwise, I’ll run out before I can afford more. Sometimes, when I feel like my sugars are high, I’ll take some extra.”</a:t>
              </a:r>
            </a:p>
          </p:txBody>
        </p:sp>
      </p:grpSp>
      <p:sp>
        <p:nvSpPr>
          <p:cNvPr id="8" name="Text Placeholder 4">
            <a:extLst>
              <a:ext uri="{FF2B5EF4-FFF2-40B4-BE49-F238E27FC236}">
                <a16:creationId xmlns:a16="http://schemas.microsoft.com/office/drawing/2014/main" id="{2CF75287-572E-5A3E-3174-D9E06D240B73}"/>
              </a:ext>
            </a:extLst>
          </p:cNvPr>
          <p:cNvSpPr txBox="1">
            <a:spLocks/>
          </p:cNvSpPr>
          <p:nvPr/>
        </p:nvSpPr>
        <p:spPr>
          <a:xfrm>
            <a:off x="641453" y="4624484"/>
            <a:ext cx="6484415" cy="17529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rgbClr val="003497"/>
              </a:buClr>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3497"/>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3497"/>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3497"/>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3497"/>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en-US" sz="2800" b="1" dirty="0">
                <a:solidFill>
                  <a:srgbClr val="003497"/>
                </a:solidFill>
                <a:latin typeface="+mj-lt"/>
                <a:ea typeface="+mj-ea"/>
                <a:cs typeface="Calibri" panose="020F0502020204030204" pitchFamily="34" charset="0"/>
              </a:rPr>
              <a:t>Have you heard a similar patient story? </a:t>
            </a:r>
          </a:p>
          <a:p>
            <a:pPr fontAlgn="auto">
              <a:spcAft>
                <a:spcPts val="600"/>
              </a:spcAft>
            </a:pPr>
            <a:r>
              <a:rPr lang="en-US" sz="2800" b="1" dirty="0">
                <a:solidFill>
                  <a:srgbClr val="003497"/>
                </a:solidFill>
                <a:latin typeface="+mj-lt"/>
                <a:ea typeface="+mj-ea"/>
                <a:cs typeface="Calibri" panose="020F0502020204030204" pitchFamily="34" charset="0"/>
              </a:rPr>
              <a:t>How did you learn the patient is rationing their medications?</a:t>
            </a:r>
          </a:p>
        </p:txBody>
      </p:sp>
    </p:spTree>
    <p:extLst>
      <p:ext uri="{BB962C8B-B14F-4D97-AF65-F5344CB8AC3E}">
        <p14:creationId xmlns:p14="http://schemas.microsoft.com/office/powerpoint/2010/main" val="4132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EC23B05-C451-42D7-A648-93CB640565A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3" b="-271"/>
          <a:stretch/>
        </p:blipFill>
        <p:spPr>
          <a:xfrm>
            <a:off x="8153398" y="0"/>
            <a:ext cx="3899276" cy="5578474"/>
          </a:xfrm>
          <a:prstGeom prst="rect">
            <a:avLst/>
          </a:prstGeom>
          <a:noFill/>
        </p:spPr>
      </p:pic>
      <p:sp>
        <p:nvSpPr>
          <p:cNvPr id="2" name="Title 1">
            <a:extLst>
              <a:ext uri="{FF2B5EF4-FFF2-40B4-BE49-F238E27FC236}">
                <a16:creationId xmlns:a16="http://schemas.microsoft.com/office/drawing/2014/main" id="{8A16AB35-9E8E-4EB9-A7A7-9A7D5604C38F}"/>
              </a:ext>
            </a:extLst>
          </p:cNvPr>
          <p:cNvSpPr>
            <a:spLocks noGrp="1"/>
          </p:cNvSpPr>
          <p:nvPr>
            <p:ph type="title"/>
          </p:nvPr>
        </p:nvSpPr>
        <p:spPr>
          <a:xfrm>
            <a:off x="1295400" y="365126"/>
            <a:ext cx="10058400" cy="914399"/>
          </a:xfrm>
        </p:spPr>
        <p:txBody>
          <a:bodyPr anchor="ctr">
            <a:normAutofit/>
          </a:bodyPr>
          <a:lstStyle/>
          <a:p>
            <a:r>
              <a:rPr lang="en-US" dirty="0"/>
              <a:t>The Patient Perspective on</a:t>
            </a:r>
            <a:r>
              <a:rPr lang="en-US" baseline="0" dirty="0"/>
              <a:t> Costs</a:t>
            </a:r>
            <a:endParaRPr lang="en-US" dirty="0"/>
          </a:p>
        </p:txBody>
      </p:sp>
      <p:graphicFrame>
        <p:nvGraphicFramePr>
          <p:cNvPr id="4" name="Content Placeholder 3" descr="Out-of-pocket costs affect patients’ ability to obtain medications and services.&#10;Patients may not mention this to their physicians.&#10;Patients may make choices based on cost without physician input.">
            <a:extLst>
              <a:ext uri="{FF2B5EF4-FFF2-40B4-BE49-F238E27FC236}">
                <a16:creationId xmlns:a16="http://schemas.microsoft.com/office/drawing/2014/main" id="{C7349FFE-9236-9EDE-7FA1-4483DA1A93A1}"/>
              </a:ext>
            </a:extLst>
          </p:cNvPr>
          <p:cNvGraphicFramePr>
            <a:graphicFrameLocks noGrp="1"/>
          </p:cNvGraphicFramePr>
          <p:nvPr>
            <p:ph sz="half" idx="1"/>
            <p:extLst>
              <p:ext uri="{D42A27DB-BD31-4B8C-83A1-F6EECF244321}">
                <p14:modId xmlns:p14="http://schemas.microsoft.com/office/powerpoint/2010/main" val="3296389731"/>
              </p:ext>
            </p:extLst>
          </p:nvPr>
        </p:nvGraphicFramePr>
        <p:xfrm>
          <a:off x="1295399" y="1279526"/>
          <a:ext cx="6857999" cy="4897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F27E64FA-E4D7-4F6A-A4D3-48DC1D14426C}"/>
              </a:ext>
            </a:extLst>
          </p:cNvPr>
          <p:cNvSpPr>
            <a:spLocks noGrp="1"/>
          </p:cNvSpPr>
          <p:nvPr>
            <p:ph type="sldNum" sz="quarter" idx="12"/>
          </p:nvPr>
        </p:nvSpPr>
        <p:spPr>
          <a:xfrm>
            <a:off x="0" y="6391657"/>
            <a:ext cx="731520" cy="274320"/>
          </a:xfrm>
        </p:spPr>
        <p:txBody>
          <a:bodyPr anchor="b">
            <a:normAutofit/>
          </a:bodyPr>
          <a:lstStyle/>
          <a:p>
            <a:pPr>
              <a:spcAft>
                <a:spcPts val="600"/>
              </a:spcAft>
            </a:pPr>
            <a:fld id="{461711D5-349D-4847-A71F-DCB6A6FF38BF}" type="slidenum">
              <a:rPr lang="en-US" smtClean="0"/>
              <a:pPr>
                <a:spcAft>
                  <a:spcPts val="600"/>
                </a:spcAft>
              </a:pPr>
              <a:t>6</a:t>
            </a:fld>
            <a:endParaRPr lang="en-US"/>
          </a:p>
        </p:txBody>
      </p:sp>
    </p:spTree>
    <p:extLst>
      <p:ext uri="{BB962C8B-B14F-4D97-AF65-F5344CB8AC3E}">
        <p14:creationId xmlns:p14="http://schemas.microsoft.com/office/powerpoint/2010/main" val="32007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4B06335-CD86-4020-8504-33DBCBC01B1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1161BC8D-FBB7-4FD5-8CED-1B769DDB51A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B423399E-E702-4A7B-BF40-60CAB76F5E1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84165BDA-B8BD-49D1-8223-AC4EC98ACA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8E19AB3-7F1D-46ED-839A-19715B7E407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335" b="24680"/>
          <a:stretch/>
        </p:blipFill>
        <p:spPr>
          <a:xfrm>
            <a:off x="7431110" y="0"/>
            <a:ext cx="4760890" cy="6857990"/>
          </a:xfrm>
          <a:noFill/>
        </p:spPr>
      </p:pic>
      <p:sp>
        <p:nvSpPr>
          <p:cNvPr id="3" name="Title 2">
            <a:extLst>
              <a:ext uri="{FF2B5EF4-FFF2-40B4-BE49-F238E27FC236}">
                <a16:creationId xmlns:a16="http://schemas.microsoft.com/office/drawing/2014/main" id="{2C2231FE-0EAA-40A0-8C16-5816FD897CD7}"/>
              </a:ext>
            </a:extLst>
          </p:cNvPr>
          <p:cNvSpPr>
            <a:spLocks noGrp="1"/>
          </p:cNvSpPr>
          <p:nvPr>
            <p:ph type="title"/>
          </p:nvPr>
        </p:nvSpPr>
        <p:spPr>
          <a:xfrm>
            <a:off x="833120" y="365126"/>
            <a:ext cx="5006788" cy="914399"/>
          </a:xfrm>
        </p:spPr>
        <p:txBody>
          <a:bodyPr anchor="ctr">
            <a:normAutofit/>
          </a:bodyPr>
          <a:lstStyle/>
          <a:p>
            <a:r>
              <a:rPr lang="en-US"/>
              <a:t>Not Just the Uninsured</a:t>
            </a:r>
          </a:p>
        </p:txBody>
      </p:sp>
      <p:sp>
        <p:nvSpPr>
          <p:cNvPr id="6" name="Slide Number Placeholder 5">
            <a:extLst>
              <a:ext uri="{FF2B5EF4-FFF2-40B4-BE49-F238E27FC236}">
                <a16:creationId xmlns:a16="http://schemas.microsoft.com/office/drawing/2014/main" id="{0AC68EE2-45E2-42D8-9861-A5E2C679C7DB}"/>
              </a:ext>
            </a:extLst>
          </p:cNvPr>
          <p:cNvSpPr>
            <a:spLocks noGrp="1"/>
          </p:cNvSpPr>
          <p:nvPr>
            <p:ph type="sldNum" sz="quarter" idx="14"/>
          </p:nvPr>
        </p:nvSpPr>
        <p:spPr>
          <a:xfrm>
            <a:off x="0" y="6391657"/>
            <a:ext cx="838200" cy="274320"/>
          </a:xfrm>
        </p:spPr>
        <p:txBody>
          <a:bodyPr anchor="b">
            <a:normAutofit/>
          </a:bodyPr>
          <a:lstStyle/>
          <a:p>
            <a:pPr>
              <a:spcAft>
                <a:spcPts val="600"/>
              </a:spcAft>
            </a:pPr>
            <a:fld id="{461711D5-349D-4847-A71F-DCB6A6FF38BF}" type="slidenum">
              <a:rPr lang="en-US" smtClean="0"/>
              <a:pPr>
                <a:spcAft>
                  <a:spcPts val="600"/>
                </a:spcAft>
              </a:pPr>
              <a:t>7</a:t>
            </a:fld>
            <a:endParaRPr lang="en-US"/>
          </a:p>
        </p:txBody>
      </p:sp>
      <p:sp>
        <p:nvSpPr>
          <p:cNvPr id="4" name="TextBox 3">
            <a:extLst>
              <a:ext uri="{FF2B5EF4-FFF2-40B4-BE49-F238E27FC236}">
                <a16:creationId xmlns:a16="http://schemas.microsoft.com/office/drawing/2014/main" id="{9B267CB0-0CC7-4A74-AD89-65FED16F75EA}"/>
              </a:ext>
            </a:extLst>
          </p:cNvPr>
          <p:cNvSpPr txBox="1"/>
          <p:nvPr/>
        </p:nvSpPr>
        <p:spPr>
          <a:xfrm>
            <a:off x="8047149" y="4512575"/>
            <a:ext cx="3528811" cy="1736646"/>
          </a:xfrm>
          <a:prstGeom prst="roundRect">
            <a:avLst/>
          </a:prstGeom>
          <a:solidFill>
            <a:schemeClr val="bg1">
              <a:alpha val="91000"/>
            </a:schemeClr>
          </a:solidFill>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effectLst/>
                <a:latin typeface="Segoe UI" panose="020B0502040204020203" pitchFamily="34" charset="0"/>
              </a:rPr>
              <a:t>What could have gone differently to improve the health outcomes for Mr. Sanchez?</a:t>
            </a:r>
            <a:endParaRPr lang="en-US" sz="2400" dirty="0">
              <a:latin typeface="Calibri" panose="020F0502020204030204" pitchFamily="34" charset="0"/>
              <a:cs typeface="Calibri" panose="020F0502020204030204" pitchFamily="34" charset="0"/>
            </a:endParaRPr>
          </a:p>
        </p:txBody>
      </p:sp>
      <p:grpSp>
        <p:nvGrpSpPr>
          <p:cNvPr id="19" name="Group 18" descr="Details about Mr. Sanchez">
            <a:extLst>
              <a:ext uri="{FF2B5EF4-FFF2-40B4-BE49-F238E27FC236}">
                <a16:creationId xmlns:a16="http://schemas.microsoft.com/office/drawing/2014/main" id="{C734682F-58D8-C3BF-7066-C198E81BB431}"/>
              </a:ext>
            </a:extLst>
          </p:cNvPr>
          <p:cNvGrpSpPr/>
          <p:nvPr/>
        </p:nvGrpSpPr>
        <p:grpSpPr>
          <a:xfrm>
            <a:off x="425003" y="1190411"/>
            <a:ext cx="6812924" cy="5138294"/>
            <a:chOff x="285750" y="1279525"/>
            <a:chExt cx="6400800" cy="5138294"/>
          </a:xfrm>
        </p:grpSpPr>
        <p:sp>
          <p:nvSpPr>
            <p:cNvPr id="5" name="TextBox 4" descr="Mr. Sanchez is a 29-year-old man with type 2 diabetes. He works in a warehouse and is enrolled in health benefits through his employer.&#10;">
              <a:extLst>
                <a:ext uri="{FF2B5EF4-FFF2-40B4-BE49-F238E27FC236}">
                  <a16:creationId xmlns:a16="http://schemas.microsoft.com/office/drawing/2014/main" id="{BC4F97BF-6F42-F092-6514-EEFD78D51DDF}"/>
                </a:ext>
              </a:extLst>
            </p:cNvPr>
            <p:cNvSpPr txBox="1"/>
            <p:nvPr/>
          </p:nvSpPr>
          <p:spPr>
            <a:xfrm>
              <a:off x="285750" y="1279525"/>
              <a:ext cx="6400800" cy="1107996"/>
            </a:xfrm>
            <a:prstGeom prst="rect">
              <a:avLst/>
            </a:prstGeom>
            <a:noFill/>
          </p:spPr>
          <p:txBody>
            <a:bodyPr wrap="square" rtlCol="0">
              <a:spAutoFit/>
            </a:bodyPr>
            <a:lstStyle/>
            <a:p>
              <a:pPr algn="l"/>
              <a:r>
                <a:rPr lang="en-US" sz="2200" dirty="0">
                  <a:latin typeface="+mn-lt"/>
                  <a:cs typeface="Calibri" panose="020F0502020204030204" pitchFamily="34" charset="0"/>
                </a:rPr>
                <a:t>Mr. Sanchez is a 29-year-old man with type 2 diabetes. He works in a warehouse and is enrolled in health benefits through his employer.</a:t>
              </a:r>
            </a:p>
          </p:txBody>
        </p:sp>
        <p:sp>
          <p:nvSpPr>
            <p:cNvPr id="7" name="TextBox 6" descr="He is in a single-income household and struggles to get time off from his job during the week to make it to clinic appts due to limited paid time off.&#10;">
              <a:extLst>
                <a:ext uri="{FF2B5EF4-FFF2-40B4-BE49-F238E27FC236}">
                  <a16:creationId xmlns:a16="http://schemas.microsoft.com/office/drawing/2014/main" id="{321EB0A0-7149-A5B8-25B4-3E5AF30FFB54}"/>
                </a:ext>
              </a:extLst>
            </p:cNvPr>
            <p:cNvSpPr txBox="1"/>
            <p:nvPr/>
          </p:nvSpPr>
          <p:spPr>
            <a:xfrm>
              <a:off x="285750" y="2483612"/>
              <a:ext cx="6400800" cy="1107996"/>
            </a:xfrm>
            <a:prstGeom prst="rect">
              <a:avLst/>
            </a:prstGeom>
            <a:noFill/>
          </p:spPr>
          <p:txBody>
            <a:bodyPr wrap="square" rtlCol="0">
              <a:spAutoFit/>
            </a:bodyPr>
            <a:lstStyle/>
            <a:p>
              <a:pPr algn="l"/>
              <a:r>
                <a:rPr lang="en-US" sz="2200" dirty="0">
                  <a:latin typeface="+mn-lt"/>
                  <a:cs typeface="Calibri" panose="020F0502020204030204" pitchFamily="34" charset="0"/>
                </a:rPr>
                <a:t>He is in a single-income household and struggles to get time off from his job during the week to make it to clinic appts due to limited paid time off.</a:t>
              </a:r>
            </a:p>
          </p:txBody>
        </p:sp>
        <p:sp>
          <p:nvSpPr>
            <p:cNvPr id="11" name="TextBox 10" descr="He developed a diabetic foot ulcer that progressed to osteomyelitis and resulted in a prolonged hospital admission and eventual amputation of the foot, which limits his ability to work.&#10;">
              <a:extLst>
                <a:ext uri="{FF2B5EF4-FFF2-40B4-BE49-F238E27FC236}">
                  <a16:creationId xmlns:a16="http://schemas.microsoft.com/office/drawing/2014/main" id="{B31EE578-A987-2232-2C38-A0BD25FC8706}"/>
                </a:ext>
              </a:extLst>
            </p:cNvPr>
            <p:cNvSpPr txBox="1"/>
            <p:nvPr/>
          </p:nvSpPr>
          <p:spPr>
            <a:xfrm>
              <a:off x="285750" y="3687699"/>
              <a:ext cx="6400800" cy="1446550"/>
            </a:xfrm>
            <a:prstGeom prst="rect">
              <a:avLst/>
            </a:prstGeom>
            <a:noFill/>
          </p:spPr>
          <p:txBody>
            <a:bodyPr wrap="square" rtlCol="0">
              <a:spAutoFit/>
            </a:bodyPr>
            <a:lstStyle/>
            <a:p>
              <a:pPr algn="l"/>
              <a:r>
                <a:rPr lang="en-US" sz="2200" dirty="0">
                  <a:latin typeface="+mn-lt"/>
                  <a:cs typeface="Calibri" panose="020F0502020204030204" pitchFamily="34" charset="0"/>
                </a:rPr>
                <a:t>He developed a diabetic foot ulcer that progressed to osteomyelitis and resulted in a prolonged hospital admission and eventual amputation of the foot, which limits his ability to work.</a:t>
              </a:r>
            </a:p>
          </p:txBody>
        </p:sp>
        <p:sp>
          <p:nvSpPr>
            <p:cNvPr id="12" name="TextBox 11" descr="Despite insurance coverage, Mr. S received a bill for over $20,000 and had his wages garnished as a result.&#10;">
              <a:extLst>
                <a:ext uri="{FF2B5EF4-FFF2-40B4-BE49-F238E27FC236}">
                  <a16:creationId xmlns:a16="http://schemas.microsoft.com/office/drawing/2014/main" id="{FCC62838-9878-9879-33A5-C32ABA5CE2E6}"/>
                </a:ext>
              </a:extLst>
            </p:cNvPr>
            <p:cNvSpPr txBox="1"/>
            <p:nvPr/>
          </p:nvSpPr>
          <p:spPr>
            <a:xfrm>
              <a:off x="285750" y="5230339"/>
              <a:ext cx="6400800" cy="1107996"/>
            </a:xfrm>
            <a:prstGeom prst="rect">
              <a:avLst/>
            </a:prstGeom>
            <a:noFill/>
          </p:spPr>
          <p:txBody>
            <a:bodyPr wrap="square" rtlCol="0">
              <a:spAutoFit/>
            </a:bodyPr>
            <a:lstStyle/>
            <a:p>
              <a:pPr algn="l"/>
              <a:r>
                <a:rPr lang="en-US" sz="2200" dirty="0">
                  <a:latin typeface="+mn-lt"/>
                  <a:cs typeface="Calibri" panose="020F0502020204030204" pitchFamily="34" charset="0"/>
                </a:rPr>
                <a:t>Despite insurance coverage, Mr. S received a bill for over $20,000 and had his wages garnished as a result.</a:t>
              </a:r>
            </a:p>
          </p:txBody>
        </p:sp>
        <p:cxnSp>
          <p:nvCxnSpPr>
            <p:cNvPr id="14" name="Straight Connector 13">
              <a:extLst>
                <a:ext uri="{FF2B5EF4-FFF2-40B4-BE49-F238E27FC236}">
                  <a16:creationId xmlns:a16="http://schemas.microsoft.com/office/drawing/2014/main" id="{D8519445-1E01-B145-E1C5-D34F6800944B}"/>
                </a:ext>
              </a:extLst>
            </p:cNvPr>
            <p:cNvCxnSpPr>
              <a:cxnSpLocks/>
            </p:cNvCxnSpPr>
            <p:nvPr/>
          </p:nvCxnSpPr>
          <p:spPr>
            <a:xfrm>
              <a:off x="285750" y="2445512"/>
              <a:ext cx="6400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D5A3D3-A229-2A93-A209-9C24118067F8}"/>
                </a:ext>
              </a:extLst>
            </p:cNvPr>
            <p:cNvCxnSpPr>
              <a:cxnSpLocks/>
            </p:cNvCxnSpPr>
            <p:nvPr/>
          </p:nvCxnSpPr>
          <p:spPr>
            <a:xfrm>
              <a:off x="285750" y="3656711"/>
              <a:ext cx="640080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D55845-93C3-A580-97CA-6AABC6DF9AE3}"/>
                </a:ext>
              </a:extLst>
            </p:cNvPr>
            <p:cNvCxnSpPr>
              <a:cxnSpLocks/>
            </p:cNvCxnSpPr>
            <p:nvPr/>
          </p:nvCxnSpPr>
          <p:spPr>
            <a:xfrm>
              <a:off x="285750" y="5141361"/>
              <a:ext cx="64008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0E8A42-C78E-B8B0-B838-E88B26FB939F}"/>
                </a:ext>
              </a:extLst>
            </p:cNvPr>
            <p:cNvCxnSpPr>
              <a:cxnSpLocks/>
            </p:cNvCxnSpPr>
            <p:nvPr/>
          </p:nvCxnSpPr>
          <p:spPr>
            <a:xfrm>
              <a:off x="285750" y="6417819"/>
              <a:ext cx="64008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99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8719-A756-9041-9E07-B8D83E0BE558}"/>
              </a:ext>
            </a:extLst>
          </p:cNvPr>
          <p:cNvSpPr>
            <a:spLocks noGrp="1"/>
          </p:cNvSpPr>
          <p:nvPr>
            <p:ph type="ctrTitle"/>
          </p:nvPr>
        </p:nvSpPr>
        <p:spPr>
          <a:xfrm>
            <a:off x="1069848" y="1376312"/>
            <a:ext cx="6055913" cy="2790900"/>
          </a:xfrm>
        </p:spPr>
        <p:txBody>
          <a:bodyPr/>
          <a:lstStyle/>
          <a:p>
            <a:r>
              <a:rPr lang="en-US" dirty="0"/>
              <a:t>Cost of Care and </a:t>
            </a:r>
            <a:br>
              <a:rPr lang="en-US" dirty="0"/>
            </a:br>
            <a:r>
              <a:rPr lang="en-US" dirty="0"/>
              <a:t>Health Insurance Basics</a:t>
            </a:r>
          </a:p>
        </p:txBody>
      </p:sp>
      <p:pic>
        <p:nvPicPr>
          <p:cNvPr id="8" name="Picture 7">
            <a:extLst>
              <a:ext uri="{FF2B5EF4-FFF2-40B4-BE49-F238E27FC236}">
                <a16:creationId xmlns:a16="http://schemas.microsoft.com/office/drawing/2014/main" id="{2260925B-4D56-9EDF-BBDD-6D196036902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45637" y="1512361"/>
            <a:ext cx="4832564" cy="3969327"/>
          </a:xfrm>
          <a:prstGeom prst="rect">
            <a:avLst/>
          </a:prstGeom>
        </p:spPr>
      </p:pic>
      <p:pic>
        <p:nvPicPr>
          <p:cNvPr id="4" name="Graphic 3">
            <a:extLst>
              <a:ext uri="{FF2B5EF4-FFF2-40B4-BE49-F238E27FC236}">
                <a16:creationId xmlns:a16="http://schemas.microsoft.com/office/drawing/2014/main" id="{264D9696-C9DE-4499-A07C-D9AEFFAB1EE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5741" y="597961"/>
            <a:ext cx="914400" cy="914400"/>
          </a:xfrm>
          <a:prstGeom prst="rect">
            <a:avLst/>
          </a:prstGeom>
        </p:spPr>
      </p:pic>
      <p:pic>
        <p:nvPicPr>
          <p:cNvPr id="6" name="Graphic 5">
            <a:extLst>
              <a:ext uri="{FF2B5EF4-FFF2-40B4-BE49-F238E27FC236}">
                <a16:creationId xmlns:a16="http://schemas.microsoft.com/office/drawing/2014/main" id="{7B84BC18-B4E6-45F3-A695-53907A4400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6070" y="597961"/>
            <a:ext cx="914400" cy="914400"/>
          </a:xfrm>
          <a:prstGeom prst="rect">
            <a:avLst/>
          </a:prstGeom>
        </p:spPr>
      </p:pic>
      <p:pic>
        <p:nvPicPr>
          <p:cNvPr id="7" name="Graphic 6">
            <a:extLst>
              <a:ext uri="{FF2B5EF4-FFF2-40B4-BE49-F238E27FC236}">
                <a16:creationId xmlns:a16="http://schemas.microsoft.com/office/drawing/2014/main" id="{BC7E9DB9-22E1-4393-A332-B162FA5C901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7662" y="597961"/>
            <a:ext cx="914400" cy="914400"/>
          </a:xfrm>
          <a:prstGeom prst="rect">
            <a:avLst/>
          </a:prstGeom>
        </p:spPr>
      </p:pic>
    </p:spTree>
    <p:extLst>
      <p:ext uri="{BB962C8B-B14F-4D97-AF65-F5344CB8AC3E}">
        <p14:creationId xmlns:p14="http://schemas.microsoft.com/office/powerpoint/2010/main" val="55974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E0AC1-1217-49F1-A7FB-19036469F2C8}"/>
              </a:ext>
            </a:extLst>
          </p:cNvPr>
          <p:cNvSpPr>
            <a:spLocks noGrp="1"/>
          </p:cNvSpPr>
          <p:nvPr>
            <p:ph type="title"/>
          </p:nvPr>
        </p:nvSpPr>
        <p:spPr>
          <a:xfrm>
            <a:off x="1295400" y="371389"/>
            <a:ext cx="10058400" cy="914399"/>
          </a:xfrm>
        </p:spPr>
        <p:txBody>
          <a:bodyPr/>
          <a:lstStyle/>
          <a:p>
            <a:r>
              <a:rPr lang="en-US" dirty="0"/>
              <a:t>Cost Conversations Change Management</a:t>
            </a:r>
          </a:p>
        </p:txBody>
      </p:sp>
      <p:sp>
        <p:nvSpPr>
          <p:cNvPr id="20" name="TextBox 19">
            <a:extLst>
              <a:ext uri="{FF2B5EF4-FFF2-40B4-BE49-F238E27FC236}">
                <a16:creationId xmlns:a16="http://schemas.microsoft.com/office/drawing/2014/main" id="{69C9CA10-5E4D-488F-B8CE-74D4CEF9C862}"/>
              </a:ext>
            </a:extLst>
          </p:cNvPr>
          <p:cNvSpPr txBox="1"/>
          <p:nvPr/>
        </p:nvSpPr>
        <p:spPr>
          <a:xfrm>
            <a:off x="4943475" y="1715710"/>
            <a:ext cx="6029325" cy="1107996"/>
          </a:xfrm>
          <a:prstGeom prst="rect">
            <a:avLst/>
          </a:prstGeom>
          <a:noFill/>
        </p:spPr>
        <p:txBody>
          <a:bodyPr wrap="square" rtlCol="0">
            <a:spAutoFit/>
          </a:bodyPr>
          <a:lstStyle/>
          <a:p>
            <a:pPr algn="l"/>
            <a:r>
              <a:rPr lang="en-US" sz="2200" dirty="0">
                <a:latin typeface="+mj-lt"/>
                <a:cs typeface="Calibri" panose="020F0502020204030204" pitchFamily="34" charset="0"/>
              </a:rPr>
              <a:t>A survey of primary care clinicians in Michigan found that about 1 in 5 clinicians discussed out-of-pocket costs with patients.</a:t>
            </a:r>
          </a:p>
        </p:txBody>
      </p:sp>
      <p:pic>
        <p:nvPicPr>
          <p:cNvPr id="19" name="Picture 18" descr="1 in 5 pictogram">
            <a:extLst>
              <a:ext uri="{FF2B5EF4-FFF2-40B4-BE49-F238E27FC236}">
                <a16:creationId xmlns:a16="http://schemas.microsoft.com/office/drawing/2014/main" id="{B816A21D-0FD6-4CB9-B111-C7381822F5CF}"/>
              </a:ext>
            </a:extLst>
          </p:cNvPr>
          <p:cNvPicPr>
            <a:picLocks noChangeAspect="1"/>
          </p:cNvPicPr>
          <p:nvPr/>
        </p:nvPicPr>
        <p:blipFill>
          <a:blip r:embed="rId3" cstate="print">
            <a:extLst>
              <a:ext uri="{28A0092B-C50C-407E-A947-70E740481C1C}">
                <a14:useLocalDpi xmlns:a14="http://schemas.microsoft.com/office/drawing/2010/main" val="0"/>
              </a:ext>
            </a:extLst>
          </a:blip>
          <a:srcRect t="3707" b="3707"/>
          <a:stretch/>
        </p:blipFill>
        <p:spPr>
          <a:xfrm>
            <a:off x="1034972" y="1284262"/>
            <a:ext cx="3527504" cy="1837129"/>
          </a:xfrm>
          <a:prstGeom prst="rect">
            <a:avLst/>
          </a:prstGeom>
        </p:spPr>
      </p:pic>
      <p:sp>
        <p:nvSpPr>
          <p:cNvPr id="23" name="TextBox 22">
            <a:extLst>
              <a:ext uri="{FF2B5EF4-FFF2-40B4-BE49-F238E27FC236}">
                <a16:creationId xmlns:a16="http://schemas.microsoft.com/office/drawing/2014/main" id="{94C33A4A-4274-4ACA-911D-DAF938115F76}"/>
              </a:ext>
            </a:extLst>
          </p:cNvPr>
          <p:cNvSpPr txBox="1"/>
          <p:nvPr/>
        </p:nvSpPr>
        <p:spPr>
          <a:xfrm>
            <a:off x="5617222" y="3023948"/>
            <a:ext cx="1637522" cy="430887"/>
          </a:xfrm>
          <a:prstGeom prst="rect">
            <a:avLst/>
          </a:prstGeom>
          <a:noFill/>
        </p:spPr>
        <p:txBody>
          <a:bodyPr wrap="square" rtlCol="0">
            <a:spAutoFit/>
          </a:bodyPr>
          <a:lstStyle/>
          <a:p>
            <a:pPr algn="l"/>
            <a:r>
              <a:rPr lang="en-US" sz="2200" dirty="0">
                <a:latin typeface="+mj-lt"/>
                <a:cs typeface="Calibri" panose="020F0502020204030204" pitchFamily="34" charset="0"/>
              </a:rPr>
              <a:t>Of those, </a:t>
            </a:r>
          </a:p>
        </p:txBody>
      </p:sp>
      <p:pic>
        <p:nvPicPr>
          <p:cNvPr id="22" name="Picture 21" descr="56%">
            <a:extLst>
              <a:ext uri="{FF2B5EF4-FFF2-40B4-BE49-F238E27FC236}">
                <a16:creationId xmlns:a16="http://schemas.microsoft.com/office/drawing/2014/main" id="{E2FA2847-258E-4B9E-B7C8-8A7CA2151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2" t="37959" r="6875" b="37279"/>
          <a:stretch/>
        </p:blipFill>
        <p:spPr>
          <a:xfrm>
            <a:off x="1051442" y="3433636"/>
            <a:ext cx="6316825" cy="1016651"/>
          </a:xfrm>
          <a:prstGeom prst="rect">
            <a:avLst/>
          </a:prstGeom>
        </p:spPr>
      </p:pic>
      <p:sp>
        <p:nvSpPr>
          <p:cNvPr id="24" name="TextBox 23">
            <a:extLst>
              <a:ext uri="{FF2B5EF4-FFF2-40B4-BE49-F238E27FC236}">
                <a16:creationId xmlns:a16="http://schemas.microsoft.com/office/drawing/2014/main" id="{DE871045-D3A7-4BBA-B034-733385057623}"/>
              </a:ext>
            </a:extLst>
          </p:cNvPr>
          <p:cNvSpPr txBox="1"/>
          <p:nvPr/>
        </p:nvSpPr>
        <p:spPr>
          <a:xfrm>
            <a:off x="7368267" y="3542206"/>
            <a:ext cx="4652283" cy="769441"/>
          </a:xfrm>
          <a:prstGeom prst="rect">
            <a:avLst/>
          </a:prstGeom>
          <a:noFill/>
        </p:spPr>
        <p:txBody>
          <a:bodyPr wrap="square" rtlCol="0">
            <a:spAutoFit/>
          </a:bodyPr>
          <a:lstStyle/>
          <a:p>
            <a:pPr algn="l"/>
            <a:r>
              <a:rPr lang="en-US" sz="2200" dirty="0">
                <a:latin typeface="+mj-lt"/>
                <a:cs typeface="Calibri" panose="020F0502020204030204" pitchFamily="34" charset="0"/>
              </a:rPr>
              <a:t>reported a change in management plan based on those conversations.</a:t>
            </a:r>
          </a:p>
        </p:txBody>
      </p:sp>
      <p:sp>
        <p:nvSpPr>
          <p:cNvPr id="29" name="TextBox 28">
            <a:extLst>
              <a:ext uri="{FF2B5EF4-FFF2-40B4-BE49-F238E27FC236}">
                <a16:creationId xmlns:a16="http://schemas.microsoft.com/office/drawing/2014/main" id="{C091201E-6C72-4F23-9C17-70E2CA2D03E7}"/>
              </a:ext>
            </a:extLst>
          </p:cNvPr>
          <p:cNvSpPr txBox="1"/>
          <p:nvPr/>
        </p:nvSpPr>
        <p:spPr>
          <a:xfrm>
            <a:off x="1051442" y="4977817"/>
            <a:ext cx="10769082" cy="830997"/>
          </a:xfrm>
          <a:prstGeom prst="rect">
            <a:avLst/>
          </a:prstGeom>
          <a:noFill/>
        </p:spPr>
        <p:txBody>
          <a:bodyPr wrap="square" rtlCol="0">
            <a:spAutoFit/>
          </a:bodyPr>
          <a:lstStyle/>
          <a:p>
            <a:pPr algn="l"/>
            <a:r>
              <a:rPr lang="en-US" sz="2400" dirty="0">
                <a:latin typeface="Calibri" panose="020F0502020204030204" pitchFamily="34" charset="0"/>
                <a:cs typeface="Calibri" panose="020F0502020204030204" pitchFamily="34" charset="0"/>
              </a:rPr>
              <a:t>Cost conversations were more common among nonphysician primary care clinicians, including PAs and NPs, those in rural settings, and those with fewer years in practice.</a:t>
            </a:r>
          </a:p>
        </p:txBody>
      </p:sp>
      <p:sp>
        <p:nvSpPr>
          <p:cNvPr id="2" name="Footer Placeholder 1">
            <a:extLst>
              <a:ext uri="{FF2B5EF4-FFF2-40B4-BE49-F238E27FC236}">
                <a16:creationId xmlns:a16="http://schemas.microsoft.com/office/drawing/2014/main" id="{B96D639A-13A1-18B8-2E62-F5EB1720DE59}"/>
              </a:ext>
            </a:extLst>
          </p:cNvPr>
          <p:cNvSpPr>
            <a:spLocks noGrp="1"/>
          </p:cNvSpPr>
          <p:nvPr>
            <p:ph type="ftr" sz="quarter" idx="11"/>
          </p:nvPr>
        </p:nvSpPr>
        <p:spPr/>
        <p:txBody>
          <a:bodyPr/>
          <a:lstStyle/>
          <a:p>
            <a:r>
              <a:rPr lang="en-US" dirty="0" err="1"/>
              <a:t>Tipirneni</a:t>
            </a:r>
            <a:r>
              <a:rPr lang="en-US" dirty="0"/>
              <a:t> R, et al. Cost conversations between primary care providers and  patients with expanded Medicaid coverage. J Gen Intern Med 2018;33(11):1845-1847</a:t>
            </a:r>
          </a:p>
        </p:txBody>
      </p:sp>
      <p:sp>
        <p:nvSpPr>
          <p:cNvPr id="3" name="Slide Number Placeholder 2">
            <a:extLst>
              <a:ext uri="{FF2B5EF4-FFF2-40B4-BE49-F238E27FC236}">
                <a16:creationId xmlns:a16="http://schemas.microsoft.com/office/drawing/2014/main" id="{90FB4441-0999-F181-1C7F-E30E4F324B38}"/>
              </a:ext>
            </a:extLst>
          </p:cNvPr>
          <p:cNvSpPr>
            <a:spLocks noGrp="1"/>
          </p:cNvSpPr>
          <p:nvPr>
            <p:ph type="sldNum" sz="quarter" idx="10"/>
          </p:nvPr>
        </p:nvSpPr>
        <p:spPr/>
        <p:txBody>
          <a:bodyPr/>
          <a:lstStyle/>
          <a:p>
            <a:fld id="{461711D5-349D-4847-A71F-DCB6A6FF38BF}" type="slidenum">
              <a:rPr lang="en-US" smtClean="0"/>
              <a:pPr/>
              <a:t>9</a:t>
            </a:fld>
            <a:endParaRPr lang="en-US"/>
          </a:p>
        </p:txBody>
      </p:sp>
    </p:spTree>
    <p:extLst>
      <p:ext uri="{BB962C8B-B14F-4D97-AF65-F5344CB8AC3E}">
        <p14:creationId xmlns:p14="http://schemas.microsoft.com/office/powerpoint/2010/main" val="23552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9" grpId="0"/>
    </p:bldLst>
  </p:timing>
</p:sld>
</file>

<file path=ppt/theme/theme1.xml><?xml version="1.0" encoding="utf-8"?>
<a:theme xmlns:a="http://schemas.openxmlformats.org/drawingml/2006/main" name="Custom Design">
  <a:themeElements>
    <a:clrScheme name="HVC">
      <a:dk1>
        <a:srgbClr val="000000"/>
      </a:dk1>
      <a:lt1>
        <a:srgbClr val="FFFFFF"/>
      </a:lt1>
      <a:dk2>
        <a:srgbClr val="545454"/>
      </a:dk2>
      <a:lt2>
        <a:srgbClr val="C8C8C8"/>
      </a:lt2>
      <a:accent1>
        <a:srgbClr val="007E66"/>
      </a:accent1>
      <a:accent2>
        <a:srgbClr val="2EB135"/>
      </a:accent2>
      <a:accent3>
        <a:srgbClr val="00A0DE"/>
      </a:accent3>
      <a:accent4>
        <a:srgbClr val="FF7900"/>
      </a:accent4>
      <a:accent5>
        <a:srgbClr val="FFC82E"/>
      </a:accent5>
      <a:accent6>
        <a:srgbClr val="8FD400"/>
      </a:accent6>
      <a:hlink>
        <a:srgbClr val="00A0DE"/>
      </a:hlink>
      <a:folHlink>
        <a:srgbClr val="FF7900"/>
      </a:folHlink>
    </a:clrScheme>
    <a:fontScheme name="HVC">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ACP Corporate Template - 2021" id="{3878FA42-142F-4941-982C-61243B7E641B}" vid="{75F04D44-4315-488F-9A8E-52E7DC2DF8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A439D1ACEFE04AA84928EF52D57262" ma:contentTypeVersion="13" ma:contentTypeDescription="Create a new document." ma:contentTypeScope="" ma:versionID="2afcbac8e2880714b8cdeb34b3ce8787">
  <xsd:schema xmlns:xsd="http://www.w3.org/2001/XMLSchema" xmlns:xs="http://www.w3.org/2001/XMLSchema" xmlns:p="http://schemas.microsoft.com/office/2006/metadata/properties" xmlns:ns3="c4a3536c-989d-4c1c-a722-376a79d1120b" xmlns:ns4="c3ee6f18-09a4-41f5-a538-e77f46eac62a" targetNamespace="http://schemas.microsoft.com/office/2006/metadata/properties" ma:root="true" ma:fieldsID="a3f6ac39963919e0c733790261ea05cd" ns3:_="" ns4:_="">
    <xsd:import namespace="c4a3536c-989d-4c1c-a722-376a79d1120b"/>
    <xsd:import namespace="c3ee6f18-09a4-41f5-a538-e77f46eac62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a3536c-989d-4c1c-a722-376a79d11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3ee6f18-09a4-41f5-a538-e77f46eac6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B6410A-4DAB-48E5-A4DB-D6423521EC4F}">
  <ds:schemaRefs>
    <ds:schemaRef ds:uri="http://schemas.microsoft.com/sharepoint/v3/contenttype/forms"/>
  </ds:schemaRefs>
</ds:datastoreItem>
</file>

<file path=customXml/itemProps2.xml><?xml version="1.0" encoding="utf-8"?>
<ds:datastoreItem xmlns:ds="http://schemas.openxmlformats.org/officeDocument/2006/customXml" ds:itemID="{0FDFECD1-7987-4B31-B64D-C36B1275C2A6}">
  <ds:schemaRefs>
    <ds:schemaRef ds:uri="c3ee6f18-09a4-41f5-a538-e77f46eac62a"/>
    <ds:schemaRef ds:uri="c4a3536c-989d-4c1c-a722-376a79d112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B4B73B-EBD8-4010-AD26-E573A9A24631}">
  <ds:schemaRefs>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http://schemas.microsoft.com/office/2006/metadata/properties"/>
    <ds:schemaRef ds:uri="c3ee6f18-09a4-41f5-a538-e77f46eac62a"/>
    <ds:schemaRef ds:uri="http://schemas.openxmlformats.org/package/2006/metadata/core-properties"/>
    <ds:schemaRef ds:uri="c4a3536c-989d-4c1c-a722-376a79d1120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1625</TotalTime>
  <Words>3488</Words>
  <Application>Microsoft Office PowerPoint</Application>
  <PresentationFormat>Widescreen</PresentationFormat>
  <Paragraphs>238</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-apple-system</vt:lpstr>
      <vt:lpstr>Arial</vt:lpstr>
      <vt:lpstr>Calibri</vt:lpstr>
      <vt:lpstr>Inter</vt:lpstr>
      <vt:lpstr>Lato</vt:lpstr>
      <vt:lpstr>Roboto</vt:lpstr>
      <vt:lpstr>Segoe UI</vt:lpstr>
      <vt:lpstr>Tahoma</vt:lpstr>
      <vt:lpstr>Tw Cen MT</vt:lpstr>
      <vt:lpstr>Custom Design</vt:lpstr>
      <vt:lpstr>Health Care Costs and Payment Models</vt:lpstr>
      <vt:lpstr>Essential Questions</vt:lpstr>
      <vt:lpstr>Five Steps Toward High Value Care</vt:lpstr>
      <vt:lpstr>The Patient Perspective</vt:lpstr>
      <vt:lpstr>An Uninsured Patient’s Perspective</vt:lpstr>
      <vt:lpstr>The Patient Perspective on Costs</vt:lpstr>
      <vt:lpstr>Not Just the Uninsured</vt:lpstr>
      <vt:lpstr>Cost of Care and  Health Insurance Basics</vt:lpstr>
      <vt:lpstr>Cost Conversations Change Management</vt:lpstr>
      <vt:lpstr>Health Insurance Terminology</vt:lpstr>
      <vt:lpstr>Health Insurance Sources</vt:lpstr>
      <vt:lpstr>Medicare Plan Structure</vt:lpstr>
      <vt:lpstr>Medicare Part A</vt:lpstr>
      <vt:lpstr>Medicare Example Case 1</vt:lpstr>
      <vt:lpstr>Medicare Example Case 2</vt:lpstr>
      <vt:lpstr>Medicaid</vt:lpstr>
      <vt:lpstr>Number of Uninsured and Uninsured Rate among the Nonelderly Population, 2008-2019</vt:lpstr>
      <vt:lpstr>Who Remains Uninsured Even with the ACA?</vt:lpstr>
      <vt:lpstr>Barriers to Health Care among Nonelderly Adults by Insurance Status, 2019</vt:lpstr>
      <vt:lpstr>Case: Out-of-Pocket Costs</vt:lpstr>
      <vt:lpstr>Determining Out-of-Pocket Costs</vt:lpstr>
      <vt:lpstr>Example Out-of-Pocket Costs</vt:lpstr>
      <vt:lpstr>Review the Five Steps Toward High Value Care</vt:lpstr>
      <vt:lpstr>Summary</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main title slide</dc:title>
  <dc:creator>Clare Sipler</dc:creator>
  <cp:lastModifiedBy>Nick Gogno</cp:lastModifiedBy>
  <cp:revision>173</cp:revision>
  <cp:lastPrinted>2014-02-24T19:20:57Z</cp:lastPrinted>
  <dcterms:created xsi:type="dcterms:W3CDTF">2022-09-30T16:16:46Z</dcterms:created>
  <dcterms:modified xsi:type="dcterms:W3CDTF">2023-03-16T18:29:01Z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0x010100B6A439D1ACEFE04AA84928EF52D57262</vt:lpwstr>
  </property>
</Properties>
</file>