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60" r:id="rId3"/>
    <p:sldId id="265" r:id="rId4"/>
    <p:sldId id="283" r:id="rId5"/>
    <p:sldId id="266" r:id="rId6"/>
    <p:sldId id="267" r:id="rId7"/>
    <p:sldId id="299" r:id="rId8"/>
    <p:sldId id="261" r:id="rId9"/>
    <p:sldId id="284" r:id="rId10"/>
    <p:sldId id="285" r:id="rId11"/>
    <p:sldId id="286" r:id="rId12"/>
    <p:sldId id="268" r:id="rId13"/>
    <p:sldId id="269" r:id="rId14"/>
    <p:sldId id="288" r:id="rId15"/>
    <p:sldId id="271" r:id="rId16"/>
    <p:sldId id="272" r:id="rId17"/>
    <p:sldId id="273" r:id="rId18"/>
    <p:sldId id="274" r:id="rId19"/>
    <p:sldId id="276" r:id="rId20"/>
    <p:sldId id="304" r:id="rId21"/>
    <p:sldId id="303" r:id="rId22"/>
    <p:sldId id="297" r:id="rId23"/>
    <p:sldId id="295" r:id="rId24"/>
    <p:sldId id="296" r:id="rId25"/>
    <p:sldId id="305" r:id="rId26"/>
    <p:sldId id="289" r:id="rId27"/>
    <p:sldId id="301" r:id="rId28"/>
    <p:sldId id="30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FF3"/>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50" autoAdjust="0"/>
  </p:normalViewPr>
  <p:slideViewPr>
    <p:cSldViewPr snapToGrid="0" snapToObjects="1">
      <p:cViewPr>
        <p:scale>
          <a:sx n="125" d="100"/>
          <a:sy n="125" d="100"/>
        </p:scale>
        <p:origin x="96" y="9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EA279-8B15-CF43-ADE1-0E57D3CC5C7B}" type="datetimeFigureOut">
              <a:rPr lang="en-US" smtClean="0"/>
              <a:pPr/>
              <a:t>12/17/2015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D7699-D7ED-1143-89EC-7833361E3779}" type="slidenum">
              <a:rPr lang="en-US" smtClean="0"/>
              <a:pPr/>
              <a:t>‹#›</a:t>
            </a:fld>
            <a:endParaRPr lang="en-US"/>
          </a:p>
        </p:txBody>
      </p:sp>
    </p:spTree>
    <p:extLst>
      <p:ext uri="{BB962C8B-B14F-4D97-AF65-F5344CB8AC3E}">
        <p14:creationId xmlns:p14="http://schemas.microsoft.com/office/powerpoint/2010/main" val="868788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a:t>
            </a:fld>
            <a:endParaRPr lang="en-US"/>
          </a:p>
        </p:txBody>
      </p:sp>
    </p:spTree>
    <p:extLst>
      <p:ext uri="{BB962C8B-B14F-4D97-AF65-F5344CB8AC3E}">
        <p14:creationId xmlns:p14="http://schemas.microsoft.com/office/powerpoint/2010/main" val="405365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the HVC Conversation</a:t>
            </a:r>
            <a:r>
              <a:rPr lang="en-US" baseline="0" dirty="0" smtClean="0"/>
              <a:t> Guide in preparation for the attendees to apply it to the next case</a:t>
            </a:r>
            <a:endParaRPr lang="en-US" dirty="0" smtClean="0"/>
          </a:p>
        </p:txBody>
      </p:sp>
      <p:sp>
        <p:nvSpPr>
          <p:cNvPr id="4" name="Slide Number Placeholder 3"/>
          <p:cNvSpPr>
            <a:spLocks noGrp="1"/>
          </p:cNvSpPr>
          <p:nvPr>
            <p:ph type="sldNum" sz="quarter" idx="10"/>
          </p:nvPr>
        </p:nvSpPr>
        <p:spPr/>
        <p:txBody>
          <a:bodyPr/>
          <a:lstStyle/>
          <a:p>
            <a:fld id="{1A93A8F8-1E99-5449-96F1-B97EB51070CD}" type="slidenum">
              <a:rPr lang="en-US" smtClean="0"/>
              <a:pPr/>
              <a:t>14</a:t>
            </a:fld>
            <a:endParaRPr lang="en-US"/>
          </a:p>
        </p:txBody>
      </p:sp>
    </p:spTree>
    <p:extLst>
      <p:ext uri="{BB962C8B-B14F-4D97-AF65-F5344CB8AC3E}">
        <p14:creationId xmlns:p14="http://schemas.microsoft.com/office/powerpoint/2010/main" val="146696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www.umalert.com</a:t>
            </a:r>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15</a:t>
            </a:fld>
            <a:endParaRPr lang="en-US"/>
          </a:p>
        </p:txBody>
      </p:sp>
    </p:spTree>
    <p:extLst>
      <p:ext uri="{BB962C8B-B14F-4D97-AF65-F5344CB8AC3E}">
        <p14:creationId xmlns:p14="http://schemas.microsoft.com/office/powerpoint/2010/main" val="288136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16</a:t>
            </a:fld>
            <a:endParaRPr lang="en-US"/>
          </a:p>
        </p:txBody>
      </p:sp>
    </p:spTree>
    <p:extLst>
      <p:ext uri="{BB962C8B-B14F-4D97-AF65-F5344CB8AC3E}">
        <p14:creationId xmlns:p14="http://schemas.microsoft.com/office/powerpoint/2010/main" val="342746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17</a:t>
            </a:fld>
            <a:endParaRPr lang="en-US"/>
          </a:p>
        </p:txBody>
      </p:sp>
    </p:spTree>
    <p:extLst>
      <p:ext uri="{BB962C8B-B14F-4D97-AF65-F5344CB8AC3E}">
        <p14:creationId xmlns:p14="http://schemas.microsoft.com/office/powerpoint/2010/main" val="11007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small groups vote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18</a:t>
            </a:fld>
            <a:endParaRPr lang="en-US"/>
          </a:p>
        </p:txBody>
      </p:sp>
    </p:spTree>
    <p:extLst>
      <p:ext uri="{BB962C8B-B14F-4D97-AF65-F5344CB8AC3E}">
        <p14:creationId xmlns:p14="http://schemas.microsoft.com/office/powerpoint/2010/main" val="109679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19</a:t>
            </a:fld>
            <a:endParaRPr lang="en-US"/>
          </a:p>
        </p:txBody>
      </p:sp>
    </p:spTree>
    <p:extLst>
      <p:ext uri="{BB962C8B-B14F-4D97-AF65-F5344CB8AC3E}">
        <p14:creationId xmlns:p14="http://schemas.microsoft.com/office/powerpoint/2010/main" val="3214980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20</a:t>
            </a:fld>
            <a:endParaRPr lang="en-US"/>
          </a:p>
        </p:txBody>
      </p:sp>
    </p:spTree>
    <p:extLst>
      <p:ext uri="{BB962C8B-B14F-4D97-AF65-F5344CB8AC3E}">
        <p14:creationId xmlns:p14="http://schemas.microsoft.com/office/powerpoint/2010/main" val="110071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Give information on worsening clinical symptoms </a:t>
            </a:r>
          </a:p>
          <a:p>
            <a:r>
              <a:rPr lang="en-US" sz="2400" dirty="0" smtClean="0"/>
              <a:t>Include your physical exam findings and key laboratory data</a:t>
            </a:r>
          </a:p>
          <a:p>
            <a:pPr lvl="1"/>
            <a:r>
              <a:rPr lang="en-US" sz="2000" dirty="0" smtClean="0"/>
              <a:t>Are you worried about subcutaneous air? </a:t>
            </a:r>
          </a:p>
          <a:p>
            <a:pPr lvl="1"/>
            <a:r>
              <a:rPr lang="en-US" sz="2000" dirty="0" smtClean="0"/>
              <a:t>Are you concerned for necrotizing fasciitis even without imaging? (LRINEC Score)</a:t>
            </a:r>
          </a:p>
          <a:p>
            <a:r>
              <a:rPr lang="en-US" sz="2400" dirty="0" smtClean="0"/>
              <a:t>Can the patient be seen later?  Or is this an urgent consult? </a:t>
            </a:r>
          </a:p>
          <a:p>
            <a:pPr lvl="1"/>
            <a:r>
              <a:rPr lang="en-US" sz="2000" dirty="0" smtClean="0"/>
              <a:t>Do you feel this patient may need to go to the OR today?</a:t>
            </a:r>
            <a:endParaRPr lang="en-US" sz="2000"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21</a:t>
            </a:fld>
            <a:endParaRPr lang="en-US"/>
          </a:p>
        </p:txBody>
      </p:sp>
    </p:spTree>
    <p:extLst>
      <p:ext uri="{BB962C8B-B14F-4D97-AF65-F5344CB8AC3E}">
        <p14:creationId xmlns:p14="http://schemas.microsoft.com/office/powerpoint/2010/main" val="3721674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22</a:t>
            </a:fld>
            <a:endParaRPr lang="en-US"/>
          </a:p>
        </p:txBody>
      </p:sp>
    </p:spTree>
    <p:extLst>
      <p:ext uri="{BB962C8B-B14F-4D97-AF65-F5344CB8AC3E}">
        <p14:creationId xmlns:p14="http://schemas.microsoft.com/office/powerpoint/2010/main" val="394058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23</a:t>
            </a:fld>
            <a:endParaRPr lang="en-US"/>
          </a:p>
        </p:txBody>
      </p:sp>
    </p:spTree>
    <p:extLst>
      <p:ext uri="{BB962C8B-B14F-4D97-AF65-F5344CB8AC3E}">
        <p14:creationId xmlns:p14="http://schemas.microsoft.com/office/powerpoint/2010/main" val="131109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2</a:t>
            </a:fld>
            <a:endParaRPr lang="en-US"/>
          </a:p>
        </p:txBody>
      </p:sp>
    </p:spTree>
    <p:extLst>
      <p:ext uri="{BB962C8B-B14F-4D97-AF65-F5344CB8AC3E}">
        <p14:creationId xmlns:p14="http://schemas.microsoft.com/office/powerpoint/2010/main" val="313024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Applying to the case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Waiting for imaging may delay treatment of a life threatening disease</a:t>
            </a:r>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24</a:t>
            </a:fld>
            <a:endParaRPr lang="en-US"/>
          </a:p>
        </p:txBody>
      </p:sp>
    </p:spTree>
    <p:extLst>
      <p:ext uri="{BB962C8B-B14F-4D97-AF65-F5344CB8AC3E}">
        <p14:creationId xmlns:p14="http://schemas.microsoft.com/office/powerpoint/2010/main" val="29527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Applying to the case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Waiting for imaging may delay treatment of a life threatening disease</a:t>
            </a:r>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25</a:t>
            </a:fld>
            <a:endParaRPr lang="en-US"/>
          </a:p>
        </p:txBody>
      </p:sp>
    </p:spTree>
    <p:extLst>
      <p:ext uri="{BB962C8B-B14F-4D97-AF65-F5344CB8AC3E}">
        <p14:creationId xmlns:p14="http://schemas.microsoft.com/office/powerpoint/2010/main" val="41974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26</a:t>
            </a:fld>
            <a:endParaRPr lang="en-US"/>
          </a:p>
        </p:txBody>
      </p:sp>
    </p:spTree>
    <p:extLst>
      <p:ext uri="{BB962C8B-B14F-4D97-AF65-F5344CB8AC3E}">
        <p14:creationId xmlns:p14="http://schemas.microsoft.com/office/powerpoint/2010/main" val="108296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27</a:t>
            </a:fld>
            <a:endParaRPr lang="en-US"/>
          </a:p>
        </p:txBody>
      </p:sp>
    </p:spTree>
    <p:extLst>
      <p:ext uri="{BB962C8B-B14F-4D97-AF65-F5344CB8AC3E}">
        <p14:creationId xmlns:p14="http://schemas.microsoft.com/office/powerpoint/2010/main" val="2261799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28</a:t>
            </a:fld>
            <a:endParaRPr lang="en-US"/>
          </a:p>
        </p:txBody>
      </p:sp>
    </p:spTree>
    <p:extLst>
      <p:ext uri="{BB962C8B-B14F-4D97-AF65-F5344CB8AC3E}">
        <p14:creationId xmlns:p14="http://schemas.microsoft.com/office/powerpoint/2010/main" val="167214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1A93A8F8-1E99-5449-96F1-B97EB51070CD}" type="slidenum">
              <a:rPr lang="en-US" smtClean="0"/>
              <a:pPr/>
              <a:t>3</a:t>
            </a:fld>
            <a:endParaRPr lang="en-US"/>
          </a:p>
        </p:txBody>
      </p:sp>
    </p:spTree>
    <p:extLst>
      <p:ext uri="{BB962C8B-B14F-4D97-AF65-F5344CB8AC3E}">
        <p14:creationId xmlns:p14="http://schemas.microsoft.com/office/powerpoint/2010/main" val="327376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aseline="0" dirty="0" smtClean="0"/>
              <a:t>The highlighted barriers are those that will be focused on today</a:t>
            </a:r>
            <a:endParaRPr lang="en-US" dirty="0" smtClean="0"/>
          </a:p>
        </p:txBody>
      </p:sp>
      <p:sp>
        <p:nvSpPr>
          <p:cNvPr id="4" name="Slide Number Placeholder 3"/>
          <p:cNvSpPr>
            <a:spLocks noGrp="1"/>
          </p:cNvSpPr>
          <p:nvPr>
            <p:ph type="sldNum" sz="quarter" idx="10"/>
          </p:nvPr>
        </p:nvSpPr>
        <p:spPr/>
        <p:txBody>
          <a:bodyPr/>
          <a:lstStyle/>
          <a:p>
            <a:fld id="{1A93A8F8-1E99-5449-96F1-B97EB51070CD}" type="slidenum">
              <a:rPr lang="en-US" smtClean="0"/>
              <a:pPr/>
              <a:t>4</a:t>
            </a:fld>
            <a:endParaRPr lang="en-US"/>
          </a:p>
        </p:txBody>
      </p:sp>
    </p:spTree>
    <p:extLst>
      <p:ext uri="{BB962C8B-B14F-4D97-AF65-F5344CB8AC3E}">
        <p14:creationId xmlns:p14="http://schemas.microsoft.com/office/powerpoint/2010/main" val="327376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Ask residents: </a:t>
            </a:r>
            <a:r>
              <a:rPr lang="en-US" i="0" dirty="0" smtClean="0">
                <a:solidFill>
                  <a:srgbClr val="000000"/>
                </a:solidFill>
              </a:rPr>
              <a:t>Raise your hand if you have ever practiced defensive medicine or seen it practiced</a:t>
            </a:r>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5</a:t>
            </a:fld>
            <a:endParaRPr lang="en-US"/>
          </a:p>
        </p:txBody>
      </p:sp>
    </p:spTree>
    <p:extLst>
      <p:ext uri="{BB962C8B-B14F-4D97-AF65-F5344CB8AC3E}">
        <p14:creationId xmlns:p14="http://schemas.microsoft.com/office/powerpoint/2010/main" val="220509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6</a:t>
            </a:fld>
            <a:endParaRPr lang="en-US"/>
          </a:p>
        </p:txBody>
      </p:sp>
    </p:spTree>
    <p:extLst>
      <p:ext uri="{BB962C8B-B14F-4D97-AF65-F5344CB8AC3E}">
        <p14:creationId xmlns:p14="http://schemas.microsoft.com/office/powerpoint/2010/main" val="109201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D7699-D7ED-1143-89EC-7833361E3779}" type="slidenum">
              <a:rPr lang="en-US" smtClean="0"/>
              <a:pPr/>
              <a:t>7</a:t>
            </a:fld>
            <a:endParaRPr lang="en-US"/>
          </a:p>
        </p:txBody>
      </p:sp>
    </p:spTree>
    <p:extLst>
      <p:ext uri="{BB962C8B-B14F-4D97-AF65-F5344CB8AC3E}">
        <p14:creationId xmlns:p14="http://schemas.microsoft.com/office/powerpoint/2010/main" val="281715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https://www.manchestermemorial.org/care-services/imaging/dexa-scan</a:t>
            </a:r>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9</a:t>
            </a:fld>
            <a:endParaRPr lang="en-US"/>
          </a:p>
        </p:txBody>
      </p:sp>
    </p:spTree>
    <p:extLst>
      <p:ext uri="{BB962C8B-B14F-4D97-AF65-F5344CB8AC3E}">
        <p14:creationId xmlns:p14="http://schemas.microsoft.com/office/powerpoint/2010/main" val="241652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group- what are some of the principles of patient-centered discussions? How would you approach issues like this with a patient?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 credit: </a:t>
            </a:r>
            <a:r>
              <a:rPr lang="en-US" sz="1200" dirty="0" smtClean="0"/>
              <a:t>http://www.forces4quality.org</a:t>
            </a:r>
          </a:p>
          <a:p>
            <a:endParaRPr lang="en-US" dirty="0" smtClean="0"/>
          </a:p>
        </p:txBody>
      </p:sp>
      <p:sp>
        <p:nvSpPr>
          <p:cNvPr id="4" name="Slide Number Placeholder 3"/>
          <p:cNvSpPr>
            <a:spLocks noGrp="1"/>
          </p:cNvSpPr>
          <p:nvPr>
            <p:ph type="sldNum" sz="quarter" idx="10"/>
          </p:nvPr>
        </p:nvSpPr>
        <p:spPr/>
        <p:txBody>
          <a:bodyPr/>
          <a:lstStyle/>
          <a:p>
            <a:fld id="{1A93A8F8-1E99-5449-96F1-B97EB51070CD}" type="slidenum">
              <a:rPr lang="en-US" smtClean="0"/>
              <a:pPr/>
              <a:t>13</a:t>
            </a:fld>
            <a:endParaRPr lang="en-US"/>
          </a:p>
        </p:txBody>
      </p:sp>
    </p:spTree>
    <p:extLst>
      <p:ext uri="{BB962C8B-B14F-4D97-AF65-F5344CB8AC3E}">
        <p14:creationId xmlns:p14="http://schemas.microsoft.com/office/powerpoint/2010/main" val="1466964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smtClean="0"/>
              <a:t>Click to edit Master title style</a:t>
            </a:r>
            <a:endParaRPr lang="en-US" dirty="0"/>
          </a:p>
        </p:txBody>
      </p:sp>
      <p:pic>
        <p:nvPicPr>
          <p:cNvPr id="11" name="Picture 10" descr="aaim_logo_4colorprocess.eps"/>
          <p:cNvPicPr>
            <a:picLocks noChangeAspect="1"/>
          </p:cNvPicPr>
          <p:nvPr userDrawn="1"/>
        </p:nvPicPr>
        <p:blipFill>
          <a:blip r:embed="rId3" cstate="print"/>
          <a:stretch>
            <a:fillRect/>
          </a:stretch>
        </p:blipFill>
        <p:spPr>
          <a:xfrm>
            <a:off x="7371817" y="4700139"/>
            <a:ext cx="960775" cy="313944"/>
          </a:xfrm>
          <a:prstGeom prst="rect">
            <a:avLst/>
          </a:prstGeom>
        </p:spPr>
      </p:pic>
      <p:pic>
        <p:nvPicPr>
          <p:cNvPr id="12" name="Picture 11" descr="acp-logo-horiz-rgb.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452" y="4709210"/>
            <a:ext cx="2712720" cy="313944"/>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9144000" cy="707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aim_logo_4colorprocess.eps"/>
          <p:cNvPicPr>
            <a:picLocks noChangeAspect="1"/>
          </p:cNvPicPr>
          <p:nvPr/>
        </p:nvPicPr>
        <p:blipFill>
          <a:blip r:embed="rId13" cstate="print"/>
          <a:stretch>
            <a:fillRect/>
          </a:stretch>
        </p:blipFill>
        <p:spPr>
          <a:xfrm>
            <a:off x="7642745" y="4767871"/>
            <a:ext cx="960775" cy="313944"/>
          </a:xfrm>
          <a:prstGeom prst="rect">
            <a:avLst/>
          </a:prstGeom>
        </p:spPr>
      </p:pic>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pic>
        <p:nvPicPr>
          <p:cNvPr id="6" name="Picture 5" descr="acp-logo-horiz-rgb.t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380" y="4776942"/>
            <a:ext cx="2712720" cy="31394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a:t>Overcoming </a:t>
            </a:r>
            <a:r>
              <a:rPr lang="en-US" dirty="0" smtClean="0"/>
              <a:t>Barriers to </a:t>
            </a:r>
            <a:br>
              <a:rPr lang="en-US" dirty="0" smtClean="0"/>
            </a:br>
            <a:r>
              <a:rPr lang="en-US" dirty="0" smtClean="0"/>
              <a:t>High Value Care</a:t>
            </a:r>
            <a:endParaRPr lang="en-US" dirty="0"/>
          </a:p>
        </p:txBody>
      </p:sp>
      <p:sp>
        <p:nvSpPr>
          <p:cNvPr id="3" name="TextBox 2"/>
          <p:cNvSpPr txBox="1"/>
          <p:nvPr/>
        </p:nvSpPr>
        <p:spPr>
          <a:xfrm>
            <a:off x="838519" y="3817729"/>
            <a:ext cx="7335922" cy="338554"/>
          </a:xfrm>
          <a:prstGeom prst="rect">
            <a:avLst/>
          </a:prstGeom>
          <a:noFill/>
        </p:spPr>
        <p:txBody>
          <a:bodyPr wrap="square" rtlCol="0">
            <a:spAutoFit/>
          </a:bodyPr>
          <a:lstStyle/>
          <a:p>
            <a:pPr algn="ctr"/>
            <a:r>
              <a:rPr lang="en-US" sz="1600" b="1" dirty="0" smtClean="0">
                <a:solidFill>
                  <a:schemeClr val="bg1"/>
                </a:solidFill>
              </a:rPr>
              <a:t>2015-2016 </a:t>
            </a:r>
            <a:r>
              <a:rPr lang="en-US" sz="1600" b="1" baseline="0" dirty="0" smtClean="0">
                <a:solidFill>
                  <a:schemeClr val="bg1"/>
                </a:solidFill>
              </a:rPr>
              <a:t> •  Presentation 5 of 6</a:t>
            </a:r>
            <a:endParaRPr lang="en-US" sz="1600" b="1" dirty="0">
              <a:solidFill>
                <a:schemeClr val="bg1"/>
              </a:solidFill>
            </a:endParaRPr>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DEXA</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210" t="24311" r="41739" b="51751"/>
          <a:stretch/>
        </p:blipFill>
        <p:spPr bwMode="auto">
          <a:xfrm>
            <a:off x="3046639" y="1657350"/>
            <a:ext cx="5870599" cy="265747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t="6105" r="65342" b="77458"/>
          <a:stretch/>
        </p:blipFill>
        <p:spPr bwMode="auto">
          <a:xfrm>
            <a:off x="457200" y="1883640"/>
            <a:ext cx="2313699" cy="130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00325" y="2733675"/>
            <a:ext cx="6400800" cy="107632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24379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Physicians Do?</a:t>
            </a:r>
            <a:r>
              <a:rPr lang="en-US" baseline="30000" dirty="0" smtClean="0"/>
              <a:t>4</a:t>
            </a:r>
            <a:endParaRPr lang="en-US" baseline="30000" dirty="0"/>
          </a:p>
        </p:txBody>
      </p:sp>
      <p:sp>
        <p:nvSpPr>
          <p:cNvPr id="3" name="Content Placeholder 2"/>
          <p:cNvSpPr>
            <a:spLocks noGrp="1"/>
          </p:cNvSpPr>
          <p:nvPr>
            <p:ph idx="1"/>
          </p:nvPr>
        </p:nvSpPr>
        <p:spPr/>
        <p:txBody>
          <a:bodyPr>
            <a:normAutofit fontScale="92500" lnSpcReduction="10000"/>
          </a:bodyPr>
          <a:lstStyle/>
          <a:p>
            <a:r>
              <a:rPr lang="en-US" dirty="0" smtClean="0"/>
              <a:t>One study reviewed 3568 DEXA scans completed between 2010 and 2012</a:t>
            </a:r>
          </a:p>
          <a:p>
            <a:pPr lvl="1"/>
            <a:r>
              <a:rPr lang="en-US" dirty="0" smtClean="0"/>
              <a:t>48% were completed on patients less than 65 years old </a:t>
            </a:r>
          </a:p>
          <a:p>
            <a:pPr lvl="1"/>
            <a:r>
              <a:rPr lang="en-US" dirty="0" smtClean="0"/>
              <a:t>15% were repeated in the same patients within a 2-year period</a:t>
            </a:r>
          </a:p>
          <a:p>
            <a:pPr lvl="1"/>
            <a:r>
              <a:rPr lang="en-US" dirty="0" smtClean="0"/>
              <a:t>These data suggest inappropriate ordering according to the USPSTF guidelines</a:t>
            </a:r>
          </a:p>
          <a:p>
            <a:pPr lvl="1"/>
            <a:endParaRPr lang="en-US" dirty="0"/>
          </a:p>
        </p:txBody>
      </p:sp>
    </p:spTree>
    <p:extLst>
      <p:ext uri="{BB962C8B-B14F-4D97-AF65-F5344CB8AC3E}">
        <p14:creationId xmlns:p14="http://schemas.microsoft.com/office/powerpoint/2010/main" val="212410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Barrier 2: </a:t>
            </a:r>
            <a:r>
              <a:rPr lang="en-US" sz="3600" dirty="0"/>
              <a:t>Patient </a:t>
            </a:r>
            <a:r>
              <a:rPr lang="en-US" sz="3600" dirty="0" smtClean="0"/>
              <a:t>Expectations</a:t>
            </a:r>
            <a:r>
              <a:rPr lang="en-US" sz="2400" baseline="56000" dirty="0" smtClean="0"/>
              <a:t>5</a:t>
            </a:r>
            <a:endParaRPr lang="en-US" sz="2400" baseline="56000" dirty="0"/>
          </a:p>
        </p:txBody>
      </p:sp>
      <p:sp>
        <p:nvSpPr>
          <p:cNvPr id="3" name="Content Placeholder 2"/>
          <p:cNvSpPr>
            <a:spLocks noGrp="1"/>
          </p:cNvSpPr>
          <p:nvPr>
            <p:ph idx="1"/>
          </p:nvPr>
        </p:nvSpPr>
        <p:spPr/>
        <p:txBody>
          <a:bodyPr>
            <a:normAutofit fontScale="85000" lnSpcReduction="20000"/>
          </a:bodyPr>
          <a:lstStyle/>
          <a:p>
            <a:pPr>
              <a:spcBef>
                <a:spcPts val="1080"/>
              </a:spcBef>
            </a:pPr>
            <a:r>
              <a:rPr lang="en-US" dirty="0"/>
              <a:t>Patients often think that more testing is </a:t>
            </a:r>
            <a:r>
              <a:rPr lang="en-US" dirty="0" smtClean="0"/>
              <a:t>better</a:t>
            </a:r>
            <a:endParaRPr lang="en-US" dirty="0"/>
          </a:p>
          <a:p>
            <a:pPr>
              <a:spcBef>
                <a:spcPts val="1080"/>
              </a:spcBef>
            </a:pPr>
            <a:r>
              <a:rPr lang="en-US" dirty="0"/>
              <a:t>Physicians have legitimate concerns about patient satisfaction, which may be tied to </a:t>
            </a:r>
            <a:r>
              <a:rPr lang="en-US" dirty="0" smtClean="0"/>
              <a:t>reimbursement</a:t>
            </a:r>
            <a:endParaRPr lang="en-US" dirty="0"/>
          </a:p>
          <a:p>
            <a:pPr>
              <a:spcBef>
                <a:spcPts val="1080"/>
              </a:spcBef>
            </a:pPr>
            <a:r>
              <a:rPr lang="en-US" dirty="0" smtClean="0"/>
              <a:t>Patients want </a:t>
            </a:r>
            <a:r>
              <a:rPr lang="en-US" dirty="0"/>
              <a:t>a clear diagnosis, shared decision-making, </a:t>
            </a:r>
            <a:r>
              <a:rPr lang="en-US" dirty="0" smtClean="0"/>
              <a:t>and acknowledgment </a:t>
            </a:r>
            <a:r>
              <a:rPr lang="en-US" dirty="0"/>
              <a:t>that their symptoms are </a:t>
            </a:r>
            <a:r>
              <a:rPr lang="en-US" dirty="0" smtClean="0"/>
              <a:t>real and concerns are valid</a:t>
            </a:r>
            <a:endParaRPr lang="en-US" dirty="0"/>
          </a:p>
          <a:p>
            <a:pPr>
              <a:spcBef>
                <a:spcPts val="1080"/>
              </a:spcBef>
            </a:pPr>
            <a:r>
              <a:rPr lang="en-US" dirty="0"/>
              <a:t>Effective communication may contribute more to satisfaction than the specific management plan</a:t>
            </a:r>
          </a:p>
        </p:txBody>
      </p:sp>
    </p:spTree>
    <p:extLst>
      <p:ext uri="{BB962C8B-B14F-4D97-AF65-F5344CB8AC3E}">
        <p14:creationId xmlns:p14="http://schemas.microsoft.com/office/powerpoint/2010/main" val="3486800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Talking to </a:t>
            </a:r>
            <a:r>
              <a:rPr lang="en-US" sz="3200" dirty="0" smtClean="0"/>
              <a:t>Patients </a:t>
            </a:r>
            <a:r>
              <a:rPr lang="en-US" sz="3200" dirty="0"/>
              <a:t>about NOT D</a:t>
            </a:r>
            <a:r>
              <a:rPr lang="en-US" sz="3200" dirty="0" smtClean="0"/>
              <a:t>oing </a:t>
            </a:r>
            <a:r>
              <a:rPr lang="en-US" sz="3200" dirty="0"/>
              <a:t>T</a:t>
            </a:r>
            <a:r>
              <a:rPr lang="en-US" sz="3200" dirty="0" smtClean="0"/>
              <a:t>hings</a:t>
            </a:r>
            <a:endParaRPr lang="en-US" sz="3200" dirty="0"/>
          </a:p>
        </p:txBody>
      </p:sp>
      <p:sp>
        <p:nvSpPr>
          <p:cNvPr id="3" name="Content Placeholder 2"/>
          <p:cNvSpPr>
            <a:spLocks noGrp="1"/>
          </p:cNvSpPr>
          <p:nvPr>
            <p:ph sz="half" idx="1"/>
          </p:nvPr>
        </p:nvSpPr>
        <p:spPr>
          <a:xfrm>
            <a:off x="457200" y="1971676"/>
            <a:ext cx="4038600" cy="3394472"/>
          </a:xfrm>
        </p:spPr>
        <p:txBody>
          <a:bodyPr>
            <a:normAutofit/>
          </a:bodyPr>
          <a:lstStyle/>
          <a:p>
            <a:pPr marL="0" indent="0">
              <a:lnSpc>
                <a:spcPct val="120000"/>
              </a:lnSpc>
              <a:buNone/>
            </a:pPr>
            <a:r>
              <a:rPr lang="en-US" b="1" dirty="0" smtClean="0"/>
              <a:t>What are some principles </a:t>
            </a:r>
            <a:r>
              <a:rPr lang="en-US" b="1" dirty="0"/>
              <a:t>of patient-centered </a:t>
            </a:r>
            <a:r>
              <a:rPr lang="en-US" b="1" dirty="0" smtClean="0"/>
              <a:t>discussions?</a:t>
            </a:r>
          </a:p>
        </p:txBody>
      </p:sp>
      <p:sp>
        <p:nvSpPr>
          <p:cNvPr id="5" name="AutoShape 2" descr="data:image/jpeg;base64,/9j/4AAQSkZJRgABAQAAAQABAAD/2wCEAAkGBxQSEhUTExMVFhUXFBgXFRgXGBYWFRwYGRQWGBcYFRcYHCggGholHRcVIjEhJSkrLi4uGh8zODMsNygtLisBCgoKDg0OGhAQGywkICUsNywsLCwsLCwsLCw3LCwtLCwsLCwsLCwsLCwsLCwsLCwsLCwsLCwsLiwsLCwsLCwsLP/AABEIAMcA/gMBIgACEQEDEQH/xAAcAAEAAgMBAQEAAAAAAAAAAAAABAYDBQcCAQj/xABCEAACAQIEAwUFBAgFAwUAAAABAgADEQQSITEFQVETImFxgQYHMpHBFKGx0SMzQlJicuHwJJKissIVc4I0Q2Ojw//EABkBAQEBAQEBAAAAAAAAAAAAAAACAQMEBf/EACkRAQEAAgECAwgDAQAAAAAAAAABAhEhAzESUYEEEyJBYXGxwQUj8DL/2gAMAwEAAhEDEQA/AO4xEQEREBERAREQEREBMGLxtOkAalREB0BdlUHyuZnlc45TpNiF7Ts2/R2CtlOXK1ybHa+Zf8sy3UbJu6WJWBAINwdQRtbwn2a/gIAw9PKbqQWX+ViWUegIHpNhNYREQEREBERAREQEREBERAREQEREBERAREQEREBERAREQEREDBja2RGbmBp4nZR6mwlOxmIZHUJlbXIATYm6hs2axsWfQm37J9LZxaiWp93UghrdbHbz5jxAlIxVFnalkI7TvkM1/hz5l0HgZmV1PWfmE3v0v4qz8KrhFp5f1b5dDuC9rEeZIuPG/W+8lXpOBlQaBXpBf5c62/Aj0lolVONIiJiiIiAiIgIiICIiAiVP279pcRhAi4bDNWd1qOzWYoioBctl3JvoLjY7zP7vfaJ8fg1xFRFVi7L3b5WCn4lBJIHLc7QLLERAREQEREBERAREQEREBERAREQE4w/tK1DF1syGpSWrVWmFIDoocqAA2jLobai1+eluzz88cRa9aoetVz83Yy8cZl3RnbOzoXAuMfbHbs0dbGmvfym92Y/ssQBvzvptOizm3uuxecijlsKQaqWvuzHKoAtoMpbmdQJ0mZl3bjJoifGYCYmrdJKmUmAZhTvHWZ4CIiAiIgIiIFf4/jAtWkote7KzGwUDJ2hvzJGVdNrPvJ/AWTsUC2FlBYWtq3eLW6MSTfneaLjVAVaopsAbVWB56N2Vj5hfwm8pMBVW38VMjpdRUHyC/wCqPDJyjHO22eTZREQsiIgIiICIiBqvajjtPAYWriqoJSmAbLuSWCqo82IEqfu595y8UrVKJw5osqZ1IftFKggEE5VswzDTn6Tae9LDmtw3EUECtUdVygki1qiEsSBpa2l7C9heRfYDC2qOxVVAphKWXoCDVuOX/s2HhJuXxSKmPw2rvERKSREQERMGKxS0xc78hzgZ5+e6GF7VquuqpUqDxyd5v9Ob5Ts2M40UVnZlpooJYm1gBuSTpOT+yQD1rb56NQC3PPTIOvkTOmHG3PO7Wn3PkZ8T1y0reV6l/wAROlNVAnHPdxiimIcg2Bom4POz0/v1nVMDihU02P4+UzPu3C8JDG5ntKPWZlUCQMLxzDVarUadek9Rb5kV1LC2+gPLn0kLTwJ9iICIiAiIgJgx2JFKm9Q7IpbzsL29ZnkXieBWvTak5YK1rlTY6EEW9QIFPo8YetiBV7ErSAGY3DXqBXuFbQHTsuh0lhwCF6hbaxVzvb4WRQt9TzuxtsLDmNRQwAw70aQIb/Et3rWNuwv47XtLDR/Wj+R7+jJb8T85tRO9T5rcTx/C06woPiaKVmtam1RA5vtZSb68us2U4P7xvZA4zGEIuWu+JCFiVUdm7hVqPfVgFCgAG/nJuWtOkm3eImLC0ciKlycqhbnUmwAufGeme3iZrHuJ5UnnPUBERA02LVXarTY/Gcg6kCkl7eRYmVb3XO/Y/pGLP9oqKSeVqdrDwuhlmxlFhUuozFczgaD47jK1/I6gjYXB50XhPFPsnaPkGU4qqWu4XVK7F1p5tGcByuUWLBja8rjV4Rd7nPDq0THh6yuqupurKGU9QRcH5TJJWREiYjiCLp8TdBrAlyv8SYmo1+Wg8rTYDtqnSmPm39/KeK3CtLhiW55uc1l5Uf249lf+o0Vpdu9IK+Y2GZW/mW4uRy10mf2Z9k8Nw9D2K9/L3qr96ofXkvPKLCWCpRZfiBH4fOebXhLkPuo4uMTjGQKVy4d2JJvcCpSFvA3IM7Eum2ltpr+E8Bw+HJOHw9OmzfEaaAEjoSBt4Sw4PAEHM3oPzi3ZJ5PdbCHKb1Kg7p1B1Gm4nIvZX2apKMDiVxLdrUxFLKAAotvVQ7nMFWqCb89p17i9UinYEqWYKCNDqe9Y8jlDSncK9n3odgUqC9F6hBK3LCp2hIcnfVhtbY6ybhctWK95jjuVdPsh5VH+c+fZ3G1Q+omXCYgVFDDTqOhG4PkZmmiJasOat90+fanHxUz6ayZECLT4gh52PjpJKsDqDeealJW3APnIjcOA1Rih8NRAnRNea9Wn8a5x1XeZV4lTIvmt4c/lBtXuK1P8VhRfU16x/wAqZPqPnN7R/Wj+R/8Ack0PtJikPZ1aa2qLVBLkDUZWWx6i+T5CSODcYUrnqBi+qnaw15DTQjKdbnxlWcbcsc5M7j6/pZZzE9+qrVL3azZhe5b4gSb3FifkFGl5ecZximKTupvlRmtsTYE2HWc6pVznABuq7HloCSD/ABZsunSMcJlxXaXXZ0PhOMaohBNypyk9dAQT466+IO202dJLayu+yDd6qBmZLKAzAg6FrZr/ALRUqeumtryzTMpqhERMCIiBr6361v5E/GpKx7A2btwwBH2vGqQdRrVpmxEs9c/piOZpp9zVL/iJVPd2LGsAbk4yvVI6LU2v4Ej1sehm7mtJ1d7XuYcTilpi7HyHM+Uw8Qx4piw1c7D6mR8Ng9e0rasdh0mN2DtK/wDAn3n+/wC7yXRw6UxoNeu5n01SdpkSnzO8GnpWvPURDSeOyX90fIT3EDW4kdlUDjY7/X85sQZjxNHOpHy85H4bW0KHdfw/pDEX2iHdpnn2gHhaxY6de6Nf6gxaoJsAbEsgvvu6g6eske0tO60u8Rauh5WNr6G/XwkTEHS17EnQ9CNQfEgi4HM2l49q49XXiiXwwtTqtTJzXJzEbZgoIYDkMuUEcjl3vc7ma/g+HsgqE3ZxmJ6Bu9Yepuep8LAbCQ7/AGIiICIiBHx+IyISN9h5yuO1zc7mWHiVHNTOoFtRfQSumbE5IuNpl0ZVFyBm8gpzXJ5besh8Ob41FiLhvmLf8ZsWU3BB5glTfK1r2zAEXAJvafXJJLMbsdzsPAAchv8AfuSTK3xpyuG8pkg4/BdooAa1jc3AZTofiVgQeuvMCaCiEN1DXNNypsdQVc6Hpt0lrM5B7Z0Hw+PrgZkJYPcEg2dFfceJPym4a3uxcy8LuHsTUvRcclqkD1RGP3kn1lhlV92OCalw+kahJeresxYkmznub/wBJapOV3auERElpIuNx6UviOvQan+ky4mrlRm6KT8hKa7liSTcnUmbE26QfbXG9u9BctlDNpe9yWprr6H7zMns1impV8UVC95xyNh36pFtfGRuNEA0ieVQH0XvEDx0vbwMh0cRUo1Tmpuy1apCsilxlLnIxK3ygBtb8hflacrPj/3k6S24en7XDA45Q5epcsdjuB6TZVOJ0QQGqoOepGg8f3fW0rypI+EoUmFaq5JUFuq7aEgg97VSo/l5ys7ZOEdObuqvSoNxPchcFpKtCmqMGAUd4HMpPOx6Xv5bSbKaREQEREBNdjVyOKg57/34iScRi1Tc3PQbyBiMcXFrAD5mGVI4uwNG42zUz/8AYk1oaY8XUbs7XNgVNh0Dhjpz0B0nxXBFwbg7EbTt05w8ntF5jdcIa9FPAFf8hK/STJXeH4plDBToHa2xGpzH7yR6SZ/1e2jC/lOVnL045bxlbUmY2rdJGXFq4vfTnflPDYgtpTW/idpi9pVgBmY/OR3x5Y2pKWPXlPq4Esb1GLHpykxEAFgLDwhiCuALG9Vi3gNBJFTA02Fio8LaH7pIiDTVvwVeTEedjPK8EXm59ABNtI2Nxi0xc6k7Dmf6QajWYnDfZ2Wouq7G+/8AfjOb++DDUzisNXIJSpTyvbQkU3Bb1tUtL9i+Ju9xoFPIfUmUn3iUM2HRv3KnyDKQbeZC/KVO6K6zQy5Vy2y2GW21raW8LT0TOfeyfGKn2WiQ5NkC2OvwEpz/AJZauHcVFQhX0Y7W+E+HgZmlTKNspnqImKeXUEEHYixlV4hw5qR2uvJvz6GWyDDLNqDjcItVMrXGoIKmzAjYqeR/MjnPeBwwpU1pgswUWuxux8zLHxzCoqZgoBzAXGn4T3geGUyisVuSoJ1PTzm8d06vZWMW+yg2uCSedhYWHQm+/gZHo4R6q1aKhcgAYMbAICblR5lWPhf5bb2owpR0KU+5ltdRfvXYkG2uwEqWKrkruRei5PmMlrjwuZ1xxmWL53W6+XS6vO9a19+OVs9kC7rUCVCuVwbWuO8Lc/FWlhtXHNG+4/SaX2RqhAq2y9quYj+KxIPjcZgehS0tE5ZZbtr3dDC4dPGW/JB+1VB8VI/+Jv8AdInFfafD4WmamJc0UBtdwdzsABqTvoBym5nOPftwN8Vw9ey1enXRgl9XuGQhb8xmzeQMx21Vw4H7TYXGU+0w9dKi3sTqCDvYhgCDrzmfH423dQ6ncjl5eMonun4bSwtM0Gy5yiXuBcveozKWAsSt7dbAS0PufM/jMxymU3DOXG6r5PQnkT0JSH0TVLS741IBd7gEgHNUrbgHU3QTY1r27u9x0vbna+l5GeiO7ewI102RAwZmLHUnS2Y8zyuZGS8db5eaFY9klhYZF12/ZG0zU6HM/wB+cYOmcqlt8oAGotp0MkS0PNpusBXDLsARuBt5iaYzNglJcAMVvfUeV4bG9nwmRPsF93c+sqOOwNV6tcio+eg6tQoqciMuVXU1DvUFTvob2Ua2W65ok2ZZeGbqX7x+I1qeHUYaoVdn7xW2bKBqAf2et/4Zr/dj7RVa1KqMTVL5GUIzatqDcEga2sDc66+UkcY4lha2HQ0RdnCuu4Kf9y97G2YW8fWaz2fxZwoKrTp5C+YqF1OgBsetlFpMwzuXHbRl1cMcebztfDxWnyJPkDNNxKvncnW1ha+htb87yzAWkTiGAFUdGGx+hlFlVgznftnxar9q+zVadqLBTRyB6lRrAZmyIDuTlF9sp0N503EYGom6nzGo+6RTFm4mXVab2YwjUsOiuuVrscpNyAzEgNbTNYi4G02hmenh2b4VJ8h9Zt+G8FsQ1S2moXfXx/KDW23oE5VvvlF/O2syREx0IiIEDjaXot4WP3z1wd70V8Bb5G0l1UDAqdiCD6zUcEqFGek24Nx6aH6GGfNE9tsSaaUWXcVvQ/oqlwfnKnVpJWOelZWykmmxt0J7M2swNhppb1ls94FO+EJ/dqIfmcv/ACnM2LGwv16fl4z0dLp+LHxTivh/yPtXu+t7vOeLGzeu3nOL8uy8cLw71qKCm1RsuYKcqoiHMc3ftmOVuhOqjTSW3huHqItqlU1G6kKAPAWAv5mab3fn/BqOjuP9V/rLJOOfGVfX9ny8XSxynzkv24JouJURXQuwuFuaag20HO/7xG3S/nfds4E1COb1FA+F7gaaq1mI6ftEeGkl2aDgNBatJWPdZa5AZd75A6+gYg2/Mzb1lOjWtmF/I/tL6G4mlwfDHo0MtSoivmLKgNyWanksfG1zcX2vym84Xh6nZBCAbsWLEki5JPdv/dyZHT3MZLEy3LHeXdiE9CSa+AZdu8PDf5SNOg+ieGoqTcgE/kbi/WxnsT7A+GfJ9M+WgfDNhwmhqXPkPrPGBwYfUnToN/XpNqBbQTCR9lP9peCg4larZ2p1Ci1VUsCFQH4sp71OxckeLDXNaXCR8ZQLAFbZlNxfY6EEHwIJ9bHW0yzanMqyBG0p9mrMSihcqhSSVCjbKFsBbTaSeGDNWpD/AOVPucH6SV7W1X7cI1gFpgqoN7ZmYG/j3R6WkPgT/wCJo/8AcH36fWe6X+v0fJyknW19XToiJ4n1iaf2jbuovMkn5C31m4mkb9NiR+6n0/rDK3FFMqgdAB8hPcRDSIiAiIgJqeMYcgism6/F+f0M20hcTx4pi1rsdhyt1PhDK1vtJXWrgareC6dGzrYfO050uEurP+4VXzz5z/8AmfnLLxpz2LAaAslwNv1inaadKY7Jjz7VQPRCfwYz09K6x9XxP5DCdTrc/LC38rj7v/8A0zDpWb/ah+ssNSr0nPuCVXpqxGZVZ7htQpNgtg2xNxtLBRxVR7KzhQd2trOXUnxV9H2O/wBGE+kbWviVXc69NzI+DPaZmIIu5trY2Cop1HXLJuF4cicsx6nWYqI1b/uN95v9ZzepTPYWsWr1w40WutrksTpXS7E87kdZ0Sc29kWti8QOtT/bigv/ACM6O7AC52E59O248t8Mx4jxiK4QXPp4mRMJhs93fW+w+s8Ux2rZm+AbD6Saa3QToxifA0/L1nlcAh2J/v0nvUmSQIajrgUHK/mTM6IBsAPKeogQa+FKnPT0PMcj5flMuFxYfTZuY/KSZFxeDDajRuv5wxKiQcPjCDkqaN15GToa5Rx7EM2JrE6/pWG/JTlH3KJl9mEL4uiDtnJt/KjNr8pH4yD9prAC57Z7DqS5sJK9jNMXRB379/PsnvPbf+PR8nGb63r+3UJ8ZrT7NdjsaKYubEnYf3ynifWeuK43Ith8TbeHjMfDaHZp/E2rfQTDw/Bszdo+/IdP76TbqgEMnm+Ux5+s9xENIiICIiAla42p7U32IFvK353llkfGYRags3oeYhlm1K4jRLoALfECb32F+gJ3tsJ7o8INNMzFaiMQe7chToAb8xtqLWPzG3r8IqLtZh4b/IyKcA1/1bb3+E2v16X8ZfiutOHusfH47OdaO0fKUznKVy2IDaEWNidb+ZI8IAkilw+of2SPPT8ZJTCtRYOyhgOYO3jJdW5oAhVB3sL+dpocfxqjh6rpVYqTaoO6zXBFuQ3uraeUz4jirH4O6Ou5/pOf+1NW9dy5J7q38so/Oc+plcZuOmOrXv2f/SY5ShIWpXZ/ErnNYA25d0H0nQcVie1fs12G5+v5Tl2B4rRw703qVkpg3AJYAaow36a7y/8AB8VYAjKUbW41JvsQdiJnSnFv1OpedN6o0AGw2EzJS6z7RIIuuxmSdGAEREBERAREQMGKoK697lz6TV0+IMl1FmA+Em8k8ZqGyryNyfS007tb+gJOuwAG81NqoY2uRjGfS4xAbw+MNsZkFc0MbmG4r38P0mpHyeRuLH/Evpb9InxA9EvdTyk3ivDaj1iwRUDZTdR3VKqB8IF73F7eO/Oenc435Pn6tt18slxfjZYWC94mwF+7JmB4XY56pzP05CaGmlhqNbayzcKqlqYJ3Fx8p5nvnPdMiImLIiICIiAiIgIiICIiAmv43fIOmYX+RmwnmpTDAgi4MFVYTnHvD4nWwdRqxw7PTbLkqKRkBsAA+l1Nx0sb6Hp1fE8LZfh7w+/+sg1sPcFXXQ6EMNCOhB3EZYzLumW4qPwnh3DOM4ft/syhr5alv0dRXABILJbNuCCb3+6XbBYVKVNKdNQqIoVQOSgWAnrC4QKMtNAo5BFsPkBNhh+HMfi7o+/5TWJHCqgAIJA10uZsAZg+xJa2UfWeTw9OhHqZikqJF+wj95vnH2IfvP8AOGpU+FgNzI32FerfOBgE6X9TAyNikG7D8fwmE8QX9kM3kJnXDINlHymQCBrcRTqVbDIFA5k6/wB+k1mIw7KbMCCDcEaajmDLNPjC+81mlExvCUqvndcxPxd4oG0t3wAb/wDjkk5RYAXvYb9fGWZsFTP7A/D8J9TCINkX5TbltEwk5jQYXBNUOgsOp2/rLFQpBFCjYTJElcmiIiGkREBERAREQEREBERAREQEREBERAREQEREBERAREQEREBERAREQEREBERARE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TExMVFhUXFBgXFRgXGBYWFRwYGRQWGBcYFRcYHCggGholHRcVIjEhJSkrLi4uGh8zODMsNygtLisBCgoKDg0OGhAQGywkICUsNywsLCwsLCwsLCw3LCwtLCwsLCwsLCwsLCwsLCwsLCwsLCwsLCwsLiwsLCwsLCwsLP/AABEIAMcA/gMBIgACEQEDEQH/xAAcAAEAAgMBAQEAAAAAAAAAAAAABAYDBQcCAQj/xABCEAACAQIEAwUFBAgFAwUAAAABAgADEQQSITEFQVETImFxgQYHMpHBFKGx0SMzQlJicuHwJJKissIVc4I0Q2Ojw//EABkBAQEBAQEBAAAAAAAAAAAAAAACAQMEBf/EACkRAQEAAgECAwgDAQAAAAAAAAABAhEhAzESUYEEEyJBYXGxwQUj8DL/2gAMAwEAAhEDEQA/AO4xEQEREBERAREQEREBMGLxtOkAalREB0BdlUHyuZnlc45TpNiF7Ts2/R2CtlOXK1ybHa+Zf8sy3UbJu6WJWBAINwdQRtbwn2a/gIAw9PKbqQWX+ViWUegIHpNhNYREQEREBERAREQEREBERAREQEREBERAREQEREBERAREQEREDBja2RGbmBp4nZR6mwlOxmIZHUJlbXIATYm6hs2axsWfQm37J9LZxaiWp93UghrdbHbz5jxAlIxVFnalkI7TvkM1/hz5l0HgZmV1PWfmE3v0v4qz8KrhFp5f1b5dDuC9rEeZIuPG/W+8lXpOBlQaBXpBf5c62/Aj0lolVONIiJiiIiAiIgIiICIiAiVP279pcRhAi4bDNWd1qOzWYoioBctl3JvoLjY7zP7vfaJ8fg1xFRFVi7L3b5WCn4lBJIHLc7QLLERAREQEREBERAREQEREBERAREQE4w/tK1DF1syGpSWrVWmFIDoocqAA2jLobai1+eluzz88cRa9aoetVz83Yy8cZl3RnbOzoXAuMfbHbs0dbGmvfym92Y/ssQBvzvptOizm3uuxecijlsKQaqWvuzHKoAtoMpbmdQJ0mZl3bjJoifGYCYmrdJKmUmAZhTvHWZ4CIiAiIgIiIFf4/jAtWkote7KzGwUDJ2hvzJGVdNrPvJ/AWTsUC2FlBYWtq3eLW6MSTfneaLjVAVaopsAbVWB56N2Vj5hfwm8pMBVW38VMjpdRUHyC/wCqPDJyjHO22eTZREQsiIgIiICIiBqvajjtPAYWriqoJSmAbLuSWCqo82IEqfu595y8UrVKJw5osqZ1IftFKggEE5VswzDTn6Tae9LDmtw3EUECtUdVygki1qiEsSBpa2l7C9heRfYDC2qOxVVAphKWXoCDVuOX/s2HhJuXxSKmPw2rvERKSREQERMGKxS0xc78hzgZ5+e6GF7VquuqpUqDxyd5v9Ob5Ts2M40UVnZlpooJYm1gBuSTpOT+yQD1rb56NQC3PPTIOvkTOmHG3PO7Wn3PkZ8T1y0reV6l/wAROlNVAnHPdxiimIcg2Bom4POz0/v1nVMDihU02P4+UzPu3C8JDG5ntKPWZlUCQMLxzDVarUadek9Rb5kV1LC2+gPLn0kLTwJ9iICIiAiIgJgx2JFKm9Q7IpbzsL29ZnkXieBWvTak5YK1rlTY6EEW9QIFPo8YetiBV7ErSAGY3DXqBXuFbQHTsuh0lhwCF6hbaxVzvb4WRQt9TzuxtsLDmNRQwAw70aQIb/Et3rWNuwv47XtLDR/Wj+R7+jJb8T85tRO9T5rcTx/C06woPiaKVmtam1RA5vtZSb68us2U4P7xvZA4zGEIuWu+JCFiVUdm7hVqPfVgFCgAG/nJuWtOkm3eImLC0ciKlycqhbnUmwAufGeme3iZrHuJ5UnnPUBERA02LVXarTY/Gcg6kCkl7eRYmVb3XO/Y/pGLP9oqKSeVqdrDwuhlmxlFhUuozFczgaD47jK1/I6gjYXB50XhPFPsnaPkGU4qqWu4XVK7F1p5tGcByuUWLBja8rjV4Rd7nPDq0THh6yuqupurKGU9QRcH5TJJWREiYjiCLp8TdBrAlyv8SYmo1+Wg8rTYDtqnSmPm39/KeK3CtLhiW55uc1l5Uf249lf+o0Vpdu9IK+Y2GZW/mW4uRy10mf2Z9k8Nw9D2K9/L3qr96ofXkvPKLCWCpRZfiBH4fOebXhLkPuo4uMTjGQKVy4d2JJvcCpSFvA3IM7Eum2ltpr+E8Bw+HJOHw9OmzfEaaAEjoSBt4Sw4PAEHM3oPzi3ZJ5PdbCHKb1Kg7p1B1Gm4nIvZX2apKMDiVxLdrUxFLKAAotvVQ7nMFWqCb89p17i9UinYEqWYKCNDqe9Y8jlDSncK9n3odgUqC9F6hBK3LCp2hIcnfVhtbY6ybhctWK95jjuVdPsh5VH+c+fZ3G1Q+omXCYgVFDDTqOhG4PkZmmiJasOat90+fanHxUz6ayZECLT4gh52PjpJKsDqDeealJW3APnIjcOA1Rih8NRAnRNea9Wn8a5x1XeZV4lTIvmt4c/lBtXuK1P8VhRfU16x/wAqZPqPnN7R/Wj+R/8Ack0PtJikPZ1aa2qLVBLkDUZWWx6i+T5CSODcYUrnqBi+qnaw15DTQjKdbnxlWcbcsc5M7j6/pZZzE9+qrVL3azZhe5b4gSb3FifkFGl5ecZximKTupvlRmtsTYE2HWc6pVznABuq7HloCSD/ABZsunSMcJlxXaXXZ0PhOMaohBNypyk9dAQT466+IO202dJLayu+yDd6qBmZLKAzAg6FrZr/ALRUqeumtryzTMpqhERMCIiBr6361v5E/GpKx7A2btwwBH2vGqQdRrVpmxEs9c/piOZpp9zVL/iJVPd2LGsAbk4yvVI6LU2v4Ej1sehm7mtJ1d7XuYcTilpi7HyHM+Uw8Qx4piw1c7D6mR8Ng9e0rasdh0mN2DtK/wDAn3n+/wC7yXRw6UxoNeu5n01SdpkSnzO8GnpWvPURDSeOyX90fIT3EDW4kdlUDjY7/X85sQZjxNHOpHy85H4bW0KHdfw/pDEX2iHdpnn2gHhaxY6de6Nf6gxaoJsAbEsgvvu6g6eske0tO60u8Rauh5WNr6G/XwkTEHS17EnQ9CNQfEgi4HM2l49q49XXiiXwwtTqtTJzXJzEbZgoIYDkMuUEcjl3vc7ma/g+HsgqE3ZxmJ6Bu9Yepuep8LAbCQ7/AGIiICIiBHx+IyISN9h5yuO1zc7mWHiVHNTOoFtRfQSumbE5IuNpl0ZVFyBm8gpzXJ5besh8Ob41FiLhvmLf8ZsWU3BB5glTfK1r2zAEXAJvafXJJLMbsdzsPAAchv8AfuSTK3xpyuG8pkg4/BdooAa1jc3AZTofiVgQeuvMCaCiEN1DXNNypsdQVc6Hpt0lrM5B7Z0Hw+PrgZkJYPcEg2dFfceJPym4a3uxcy8LuHsTUvRcclqkD1RGP3kn1lhlV92OCalw+kahJeresxYkmznub/wBJapOV3auERElpIuNx6UviOvQan+ky4mrlRm6KT8hKa7liSTcnUmbE26QfbXG9u9BctlDNpe9yWprr6H7zMns1impV8UVC95xyNh36pFtfGRuNEA0ieVQH0XvEDx0vbwMh0cRUo1Tmpuy1apCsilxlLnIxK3ygBtb8hflacrPj/3k6S24en7XDA45Q5epcsdjuB6TZVOJ0QQGqoOepGg8f3fW0rypI+EoUmFaq5JUFuq7aEgg97VSo/l5ys7ZOEdObuqvSoNxPchcFpKtCmqMGAUd4HMpPOx6Xv5bSbKaREQEREBNdjVyOKg57/34iScRi1Tc3PQbyBiMcXFrAD5mGVI4uwNG42zUz/8AYk1oaY8XUbs7XNgVNh0Dhjpz0B0nxXBFwbg7EbTt05w8ntF5jdcIa9FPAFf8hK/STJXeH4plDBToHa2xGpzH7yR6SZ/1e2jC/lOVnL045bxlbUmY2rdJGXFq4vfTnflPDYgtpTW/idpi9pVgBmY/OR3x5Y2pKWPXlPq4Esb1GLHpykxEAFgLDwhiCuALG9Vi3gNBJFTA02Fio8LaH7pIiDTVvwVeTEedjPK8EXm59ABNtI2Nxi0xc6k7Dmf6QajWYnDfZ2Wouq7G+/8AfjOb++DDUzisNXIJSpTyvbQkU3Bb1tUtL9i+Ju9xoFPIfUmUn3iUM2HRv3KnyDKQbeZC/KVO6K6zQy5Vy2y2GW21raW8LT0TOfeyfGKn2WiQ5NkC2OvwEpz/AJZauHcVFQhX0Y7W+E+HgZmlTKNspnqImKeXUEEHYixlV4hw5qR2uvJvz6GWyDDLNqDjcItVMrXGoIKmzAjYqeR/MjnPeBwwpU1pgswUWuxux8zLHxzCoqZgoBzAXGn4T3geGUyisVuSoJ1PTzm8d06vZWMW+yg2uCSedhYWHQm+/gZHo4R6q1aKhcgAYMbAICblR5lWPhf5bb2owpR0KU+5ltdRfvXYkG2uwEqWKrkruRei5PmMlrjwuZ1xxmWL53W6+XS6vO9a19+OVs9kC7rUCVCuVwbWuO8Lc/FWlhtXHNG+4/SaX2RqhAq2y9quYj+KxIPjcZgehS0tE5ZZbtr3dDC4dPGW/JB+1VB8VI/+Jv8AdInFfafD4WmamJc0UBtdwdzsABqTvoBym5nOPftwN8Vw9ey1enXRgl9XuGQhb8xmzeQMx21Vw4H7TYXGU+0w9dKi3sTqCDvYhgCDrzmfH423dQ6ncjl5eMonun4bSwtM0Gy5yiXuBcveozKWAsSt7dbAS0PufM/jMxymU3DOXG6r5PQnkT0JSH0TVLS741IBd7gEgHNUrbgHU3QTY1r27u9x0vbna+l5GeiO7ewI102RAwZmLHUnS2Y8zyuZGS8db5eaFY9klhYZF12/ZG0zU6HM/wB+cYOmcqlt8oAGotp0MkS0PNpusBXDLsARuBt5iaYzNglJcAMVvfUeV4bG9nwmRPsF93c+sqOOwNV6tcio+eg6tQoqciMuVXU1DvUFTvob2Ua2W65ok2ZZeGbqX7x+I1qeHUYaoVdn7xW2bKBqAf2et/4Zr/dj7RVa1KqMTVL5GUIzatqDcEga2sDc66+UkcY4lha2HQ0RdnCuu4Kf9y97G2YW8fWaz2fxZwoKrTp5C+YqF1OgBsetlFpMwzuXHbRl1cMcebztfDxWnyJPkDNNxKvncnW1ha+htb87yzAWkTiGAFUdGGx+hlFlVgznftnxar9q+zVadqLBTRyB6lRrAZmyIDuTlF9sp0N503EYGom6nzGo+6RTFm4mXVab2YwjUsOiuuVrscpNyAzEgNbTNYi4G02hmenh2b4VJ8h9Zt+G8FsQ1S2moXfXx/KDW23oE5VvvlF/O2syREx0IiIEDjaXot4WP3z1wd70V8Bb5G0l1UDAqdiCD6zUcEqFGek24Nx6aH6GGfNE9tsSaaUWXcVvQ/oqlwfnKnVpJWOelZWykmmxt0J7M2swNhppb1ls94FO+EJ/dqIfmcv/ACnM2LGwv16fl4z0dLp+LHxTivh/yPtXu+t7vOeLGzeu3nOL8uy8cLw71qKCm1RsuYKcqoiHMc3ftmOVuhOqjTSW3huHqItqlU1G6kKAPAWAv5mab3fn/BqOjuP9V/rLJOOfGVfX9ny8XSxynzkv24JouJURXQuwuFuaag20HO/7xG3S/nfds4E1COb1FA+F7gaaq1mI6ftEeGkl2aDgNBatJWPdZa5AZd75A6+gYg2/Mzb1lOjWtmF/I/tL6G4mlwfDHo0MtSoivmLKgNyWanksfG1zcX2vym84Xh6nZBCAbsWLEki5JPdv/dyZHT3MZLEy3LHeXdiE9CSa+AZdu8PDf5SNOg+ieGoqTcgE/kbi/WxnsT7A+GfJ9M+WgfDNhwmhqXPkPrPGBwYfUnToN/XpNqBbQTCR9lP9peCg4larZ2p1Ci1VUsCFQH4sp71OxckeLDXNaXCR8ZQLAFbZlNxfY6EEHwIJ9bHW0yzanMqyBG0p9mrMSihcqhSSVCjbKFsBbTaSeGDNWpD/AOVPucH6SV7W1X7cI1gFpgqoN7ZmYG/j3R6WkPgT/wCJo/8AcH36fWe6X+v0fJyknW19XToiJ4n1iaf2jbuovMkn5C31m4mkb9NiR+6n0/rDK3FFMqgdAB8hPcRDSIiAiIgJqeMYcgism6/F+f0M20hcTx4pi1rsdhyt1PhDK1vtJXWrgareC6dGzrYfO050uEurP+4VXzz5z/8AmfnLLxpz2LAaAslwNv1inaadKY7Jjz7VQPRCfwYz09K6x9XxP5DCdTrc/LC38rj7v/8A0zDpWb/ah+ssNSr0nPuCVXpqxGZVZ7htQpNgtg2xNxtLBRxVR7KzhQd2trOXUnxV9H2O/wBGE+kbWviVXc69NzI+DPaZmIIu5trY2Cop1HXLJuF4cicsx6nWYqI1b/uN95v9ZzepTPYWsWr1w40WutrksTpXS7E87kdZ0Sc29kWti8QOtT/bigv/ACM6O7AC52E59O248t8Mx4jxiK4QXPp4mRMJhs93fW+w+s8Ux2rZm+AbD6Saa3QToxifA0/L1nlcAh2J/v0nvUmSQIajrgUHK/mTM6IBsAPKeogQa+FKnPT0PMcj5flMuFxYfTZuY/KSZFxeDDajRuv5wxKiQcPjCDkqaN15GToa5Rx7EM2JrE6/pWG/JTlH3KJl9mEL4uiDtnJt/KjNr8pH4yD9prAC57Z7DqS5sJK9jNMXRB379/PsnvPbf+PR8nGb63r+3UJ8ZrT7NdjsaKYubEnYf3ynifWeuK43Ith8TbeHjMfDaHZp/E2rfQTDw/Bszdo+/IdP76TbqgEMnm+Ux5+s9xENIiICIiAla42p7U32IFvK353llkfGYRags3oeYhlm1K4jRLoALfECb32F+gJ3tsJ7o8INNMzFaiMQe7chToAb8xtqLWPzG3r8IqLtZh4b/IyKcA1/1bb3+E2v16X8ZfiutOHusfH47OdaO0fKUznKVy2IDaEWNidb+ZI8IAkilw+of2SPPT8ZJTCtRYOyhgOYO3jJdW5oAhVB3sL+dpocfxqjh6rpVYqTaoO6zXBFuQ3uraeUz4jirH4O6Ou5/pOf+1NW9dy5J7q38so/Oc+plcZuOmOrXv2f/SY5ShIWpXZ/ErnNYA25d0H0nQcVie1fs12G5+v5Tl2B4rRw703qVkpg3AJYAaow36a7y/8AB8VYAjKUbW41JvsQdiJnSnFv1OpedN6o0AGw2EzJS6z7RIIuuxmSdGAEREBERAREQMGKoK697lz6TV0+IMl1FmA+Em8k8ZqGyryNyfS007tb+gJOuwAG81NqoY2uRjGfS4xAbw+MNsZkFc0MbmG4r38P0mpHyeRuLH/Evpb9InxA9EvdTyk3ivDaj1iwRUDZTdR3VKqB8IF73F7eO/Oenc435Pn6tt18slxfjZYWC94mwF+7JmB4XY56pzP05CaGmlhqNbayzcKqlqYJ3Fx8p5nvnPdMiImLIiICIiAiIgIiICIiAmv43fIOmYX+RmwnmpTDAgi4MFVYTnHvD4nWwdRqxw7PTbLkqKRkBsAA+l1Nx0sb6Hp1fE8LZfh7w+/+sg1sPcFXXQ6EMNCOhB3EZYzLumW4qPwnh3DOM4ft/syhr5alv0dRXABILJbNuCCb3+6XbBYVKVNKdNQqIoVQOSgWAnrC4QKMtNAo5BFsPkBNhh+HMfi7o+/5TWJHCqgAIJA10uZsAZg+xJa2UfWeTw9OhHqZikqJF+wj95vnH2IfvP8AOGpU+FgNzI32FerfOBgE6X9TAyNikG7D8fwmE8QX9kM3kJnXDINlHymQCBrcRTqVbDIFA5k6/wB+k1mIw7KbMCCDcEaajmDLNPjC+81mlExvCUqvndcxPxd4oG0t3wAb/wDjkk5RYAXvYb9fGWZsFTP7A/D8J9TCINkX5TbltEwk5jQYXBNUOgsOp2/rLFQpBFCjYTJElcmiIiGkREBERAREQEREBERAREQEREBERAREQEREBERAREQEREBERAREQEREBERARE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http://forces4quality.org/sites/default/files/patient_centered_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025" y="1490409"/>
            <a:ext cx="3781425" cy="296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66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Tool: High Value Care </a:t>
            </a:r>
            <a:r>
              <a:rPr lang="en-US" sz="3200" dirty="0"/>
              <a:t>Conversation </a:t>
            </a:r>
            <a:r>
              <a:rPr lang="en-US" sz="3200" dirty="0" smtClean="0"/>
              <a:t>Guide</a:t>
            </a:r>
            <a:endParaRPr lang="en-US" sz="3200" dirty="0"/>
          </a:p>
        </p:txBody>
      </p:sp>
      <p:sp>
        <p:nvSpPr>
          <p:cNvPr id="3" name="Content Placeholder 2"/>
          <p:cNvSpPr>
            <a:spLocks noGrp="1"/>
          </p:cNvSpPr>
          <p:nvPr>
            <p:ph idx="1"/>
          </p:nvPr>
        </p:nvSpPr>
        <p:spPr/>
        <p:txBody>
          <a:bodyPr>
            <a:normAutofit lnSpcReduction="10000"/>
          </a:bodyPr>
          <a:lstStyle/>
          <a:p>
            <a:r>
              <a:rPr lang="en-US" dirty="0"/>
              <a:t>S</a:t>
            </a:r>
            <a:r>
              <a:rPr lang="en-US" dirty="0" smtClean="0"/>
              <a:t>et up an effective conversation with patients</a:t>
            </a:r>
          </a:p>
          <a:p>
            <a:r>
              <a:rPr lang="en-US" dirty="0" smtClean="0"/>
              <a:t>Explain in plain language why requested tests are unnecessary</a:t>
            </a:r>
          </a:p>
          <a:p>
            <a:r>
              <a:rPr lang="en-US" dirty="0" smtClean="0"/>
              <a:t>Customize the plan to match patients’ values</a:t>
            </a:r>
          </a:p>
          <a:p>
            <a:r>
              <a:rPr lang="en-US" dirty="0" smtClean="0"/>
              <a:t>Screen for logistic and financial barriers to care</a:t>
            </a:r>
            <a:endParaRPr lang="en-US" dirty="0"/>
          </a:p>
        </p:txBody>
      </p:sp>
    </p:spTree>
    <p:extLst>
      <p:ext uri="{BB962C8B-B14F-4D97-AF65-F5344CB8AC3E}">
        <p14:creationId xmlns:p14="http://schemas.microsoft.com/office/powerpoint/2010/main" val="450365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633159"/>
            <a:ext cx="8488263" cy="857250"/>
          </a:xfrm>
        </p:spPr>
        <p:txBody>
          <a:bodyPr>
            <a:normAutofit fontScale="90000"/>
          </a:bodyPr>
          <a:lstStyle/>
          <a:p>
            <a:r>
              <a:rPr lang="en-US" dirty="0"/>
              <a:t>Case </a:t>
            </a:r>
            <a:r>
              <a:rPr lang="en-US" dirty="0" smtClean="0"/>
              <a:t>2: Patient Request for Treatment</a:t>
            </a:r>
            <a:endParaRPr lang="en-US" dirty="0"/>
          </a:p>
        </p:txBody>
      </p:sp>
      <p:sp>
        <p:nvSpPr>
          <p:cNvPr id="3" name="Content Placeholder 2"/>
          <p:cNvSpPr>
            <a:spLocks noGrp="1"/>
          </p:cNvSpPr>
          <p:nvPr>
            <p:ph idx="1"/>
          </p:nvPr>
        </p:nvSpPr>
        <p:spPr>
          <a:xfrm>
            <a:off x="457201" y="1454974"/>
            <a:ext cx="5505031" cy="3154409"/>
          </a:xfrm>
        </p:spPr>
        <p:txBody>
          <a:bodyPr>
            <a:normAutofit fontScale="62500" lnSpcReduction="20000"/>
          </a:bodyPr>
          <a:lstStyle/>
          <a:p>
            <a:pPr marL="0" indent="0">
              <a:buNone/>
            </a:pPr>
            <a:r>
              <a:rPr lang="en-US" b="1" dirty="0">
                <a:solidFill>
                  <a:srgbClr val="000000"/>
                </a:solidFill>
              </a:rPr>
              <a:t>Chief complaint: </a:t>
            </a:r>
            <a:r>
              <a:rPr lang="en-US" b="1" dirty="0" smtClean="0">
                <a:solidFill>
                  <a:srgbClr val="000000"/>
                </a:solidFill>
              </a:rPr>
              <a:t>“I </a:t>
            </a:r>
            <a:r>
              <a:rPr lang="en-US" b="1" dirty="0">
                <a:solidFill>
                  <a:srgbClr val="000000"/>
                </a:solidFill>
              </a:rPr>
              <a:t>need </a:t>
            </a:r>
            <a:r>
              <a:rPr lang="en-US" b="1" dirty="0" smtClean="0">
                <a:solidFill>
                  <a:srgbClr val="000000"/>
                </a:solidFill>
              </a:rPr>
              <a:t>antibiotics”</a:t>
            </a:r>
            <a:endParaRPr lang="en-US" b="1" dirty="0">
              <a:solidFill>
                <a:srgbClr val="000000"/>
              </a:solidFill>
            </a:endParaRPr>
          </a:p>
          <a:p>
            <a:r>
              <a:rPr lang="en-US" dirty="0" smtClean="0"/>
              <a:t>A 67-year-old </a:t>
            </a:r>
            <a:r>
              <a:rPr lang="en-US" dirty="0"/>
              <a:t>woman </a:t>
            </a:r>
            <a:r>
              <a:rPr lang="en-US" dirty="0" smtClean="0"/>
              <a:t>visits the clinic asking for a prescription for penicillin. She has an appointment for a dental procedure next week and states “I’ve always had antibiotics before dental work because of the rheumatic fever I had as a child.”</a:t>
            </a:r>
          </a:p>
          <a:p>
            <a:r>
              <a:rPr lang="en-US" dirty="0" smtClean="0"/>
              <a:t>You explain that she does not need antibiotics and she becomes upset, stating “But I’m afraid of getting a heart infection – that’s why I’ve always needed it before</a:t>
            </a:r>
            <a:r>
              <a:rPr lang="en-US" dirty="0" smtClean="0"/>
              <a:t>. </a:t>
            </a:r>
            <a:r>
              <a:rPr lang="en-US" dirty="0" smtClean="0"/>
              <a:t>My dentist wants me to take </a:t>
            </a:r>
            <a:r>
              <a:rPr lang="en-US" dirty="0" smtClean="0"/>
              <a:t>it, </a:t>
            </a:r>
            <a:r>
              <a:rPr lang="en-US" dirty="0" smtClean="0"/>
              <a:t>too.”</a:t>
            </a:r>
            <a:endParaRPr lang="en-US" dirty="0"/>
          </a:p>
        </p:txBody>
      </p:sp>
      <p:pic>
        <p:nvPicPr>
          <p:cNvPr id="2050" name="Picture 2" descr="https://umalert.com/wp-content/uploads/sites/3/2015/05/dental_fill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232" y="1905000"/>
            <a:ext cx="2876551" cy="176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Conflict</a:t>
            </a:r>
          </a:p>
        </p:txBody>
      </p:sp>
      <p:sp>
        <p:nvSpPr>
          <p:cNvPr id="3" name="Content Placeholder 2"/>
          <p:cNvSpPr>
            <a:spLocks noGrp="1"/>
          </p:cNvSpPr>
          <p:nvPr>
            <p:ph idx="1"/>
          </p:nvPr>
        </p:nvSpPr>
        <p:spPr>
          <a:xfrm>
            <a:off x="457200" y="1454974"/>
            <a:ext cx="7798198" cy="3154409"/>
          </a:xfrm>
        </p:spPr>
        <p:txBody>
          <a:bodyPr>
            <a:normAutofit fontScale="70000" lnSpcReduction="20000"/>
          </a:bodyPr>
          <a:lstStyle/>
          <a:p>
            <a:r>
              <a:rPr lang="en-US" dirty="0"/>
              <a:t>The patient </a:t>
            </a:r>
            <a:r>
              <a:rPr lang="en-US" dirty="0" smtClean="0"/>
              <a:t>has been given antibiotics before dental appointments in the past. She feels that her dentist requires it.</a:t>
            </a:r>
            <a:endParaRPr lang="en-US" dirty="0"/>
          </a:p>
          <a:p>
            <a:r>
              <a:rPr lang="en-US" dirty="0"/>
              <a:t>She wants an antibiotic prescribed </a:t>
            </a:r>
            <a:r>
              <a:rPr lang="en-US" dirty="0" smtClean="0"/>
              <a:t>as she is concerned about the risk of developing endocarditis, which has been explained to her in the past.</a:t>
            </a:r>
            <a:endParaRPr lang="en-US" dirty="0"/>
          </a:p>
          <a:p>
            <a:r>
              <a:rPr lang="en-US" dirty="0" smtClean="0"/>
              <a:t>Guidelines currently do not recommend dental prophylaxis unless the patient has a prosthetic cardiac valve or other prosthetic cardiac materials, h/o endocarditis, cyanotic congenital heart disease, or cardiac transplant with valvulopathy.</a:t>
            </a:r>
            <a:r>
              <a:rPr lang="en-US" baseline="30000" dirty="0" smtClean="0"/>
              <a:t>5</a:t>
            </a:r>
            <a:endParaRPr lang="en-US" baseline="30000" dirty="0"/>
          </a:p>
        </p:txBody>
      </p:sp>
    </p:spTree>
    <p:extLst>
      <p:ext uri="{BB962C8B-B14F-4D97-AF65-F5344CB8AC3E}">
        <p14:creationId xmlns:p14="http://schemas.microsoft.com/office/powerpoint/2010/main" val="2090772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Work</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pPr marL="0" indent="0">
              <a:buNone/>
            </a:pPr>
            <a:r>
              <a:rPr lang="en-US" dirty="0"/>
              <a:t>Break into small groups to </a:t>
            </a:r>
            <a:r>
              <a:rPr lang="en-US" dirty="0" smtClean="0"/>
              <a:t>discuss:</a:t>
            </a:r>
            <a:endParaRPr lang="en-US" dirty="0"/>
          </a:p>
          <a:p>
            <a:r>
              <a:rPr lang="en-US" dirty="0"/>
              <a:t>How would you resolve the conflict between what the patient wants and what you feel is medically indicated</a:t>
            </a:r>
            <a:r>
              <a:rPr lang="en-US" dirty="0" smtClean="0"/>
              <a:t>? </a:t>
            </a:r>
          </a:p>
          <a:p>
            <a:r>
              <a:rPr lang="en-US" dirty="0" smtClean="0"/>
              <a:t>Practice using the HVC Conversation Guide.</a:t>
            </a:r>
            <a:endParaRPr lang="en-US" dirty="0"/>
          </a:p>
          <a:p>
            <a:r>
              <a:rPr lang="en-US" dirty="0"/>
              <a:t>How much should you accommodate patient wishes for treatments with little or no prospect of benefit and the possibility of harm?</a:t>
            </a:r>
          </a:p>
        </p:txBody>
      </p:sp>
    </p:spTree>
    <p:extLst>
      <p:ext uri="{BB962C8B-B14F-4D97-AF65-F5344CB8AC3E}">
        <p14:creationId xmlns:p14="http://schemas.microsoft.com/office/powerpoint/2010/main" val="805866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Report Back: What Did </a:t>
            </a:r>
            <a:r>
              <a:rPr lang="en-US" sz="3600" dirty="0"/>
              <a:t>Y</a:t>
            </a:r>
            <a:r>
              <a:rPr lang="en-US" sz="3600" dirty="0" smtClean="0"/>
              <a:t>ou </a:t>
            </a:r>
            <a:r>
              <a:rPr lang="en-US" sz="3600" dirty="0"/>
              <a:t>D</a:t>
            </a:r>
            <a:r>
              <a:rPr lang="en-US" sz="3600" dirty="0" smtClean="0"/>
              <a:t>ecide to </a:t>
            </a:r>
            <a:r>
              <a:rPr lang="en-US" sz="3600" dirty="0"/>
              <a:t>D</a:t>
            </a:r>
            <a:r>
              <a:rPr lang="en-US" sz="3600" dirty="0" smtClean="0"/>
              <a:t>o</a:t>
            </a:r>
            <a:r>
              <a:rPr lang="en-US" sz="3600" dirty="0"/>
              <a:t>? </a:t>
            </a:r>
          </a:p>
        </p:txBody>
      </p:sp>
      <p:sp>
        <p:nvSpPr>
          <p:cNvPr id="3" name="Content Placeholder 2"/>
          <p:cNvSpPr>
            <a:spLocks noGrp="1"/>
          </p:cNvSpPr>
          <p:nvPr>
            <p:ph idx="1"/>
          </p:nvPr>
        </p:nvSpPr>
        <p:spPr>
          <a:xfrm>
            <a:off x="457200" y="1454974"/>
            <a:ext cx="4772983" cy="3154409"/>
          </a:xfrm>
        </p:spPr>
        <p:txBody>
          <a:bodyPr>
            <a:normAutofit/>
          </a:bodyPr>
          <a:lstStyle/>
          <a:p>
            <a:pPr marL="514350" indent="-514350">
              <a:buAutoNum type="alphaLcPeriod"/>
            </a:pPr>
            <a:r>
              <a:rPr lang="en-US" dirty="0" smtClean="0"/>
              <a:t>Prescribe </a:t>
            </a:r>
            <a:r>
              <a:rPr lang="en-US" dirty="0"/>
              <a:t>antibiotics </a:t>
            </a:r>
            <a:r>
              <a:rPr lang="en-US" dirty="0" smtClean="0"/>
              <a:t> (it’s just penicillin anyway)</a:t>
            </a:r>
            <a:endParaRPr lang="en-US" dirty="0"/>
          </a:p>
          <a:p>
            <a:pPr marL="514350" indent="-514350">
              <a:buAutoNum type="alphaLcPeriod"/>
            </a:pPr>
            <a:r>
              <a:rPr lang="en-US" dirty="0" smtClean="0"/>
              <a:t>No </a:t>
            </a:r>
            <a:r>
              <a:rPr lang="en-US" dirty="0"/>
              <a:t>antibiotics, provide </a:t>
            </a:r>
            <a:r>
              <a:rPr lang="en-US" dirty="0" smtClean="0"/>
              <a:t>education</a:t>
            </a:r>
            <a:r>
              <a:rPr lang="en-US" dirty="0"/>
              <a:t> </a:t>
            </a:r>
            <a:r>
              <a:rPr lang="en-US" dirty="0" smtClean="0"/>
              <a:t>and reassurance</a:t>
            </a:r>
          </a:p>
        </p:txBody>
      </p:sp>
      <p:pic>
        <p:nvPicPr>
          <p:cNvPr id="4" name="Picture 2" descr="G:\Medical Education Administration\HVCCC PRESENTATIONS\Stock imagery\presentation 9\99116846.jpg"/>
          <p:cNvPicPr>
            <a:picLocks noChangeAspect="1" noChangeArrowheads="1"/>
          </p:cNvPicPr>
          <p:nvPr/>
        </p:nvPicPr>
        <p:blipFill>
          <a:blip r:embed="rId3"/>
          <a:srcRect/>
          <a:stretch>
            <a:fillRect/>
          </a:stretch>
        </p:blipFill>
        <p:spPr bwMode="auto">
          <a:xfrm>
            <a:off x="5344840" y="1795233"/>
            <a:ext cx="3086955" cy="2215708"/>
          </a:xfrm>
          <a:prstGeom prst="rect">
            <a:avLst/>
          </a:prstGeom>
          <a:noFill/>
        </p:spPr>
      </p:pic>
    </p:spTree>
    <p:extLst>
      <p:ext uri="{BB962C8B-B14F-4D97-AF65-F5344CB8AC3E}">
        <p14:creationId xmlns:p14="http://schemas.microsoft.com/office/powerpoint/2010/main" val="2635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a:t>
            </a:r>
            <a:r>
              <a:rPr lang="en-US" sz="3600" dirty="0" smtClean="0"/>
              <a:t>3: Local Culture</a:t>
            </a:r>
            <a:endParaRPr lang="en-US" sz="3600" dirty="0"/>
          </a:p>
        </p:txBody>
      </p:sp>
      <p:sp>
        <p:nvSpPr>
          <p:cNvPr id="3" name="Content Placeholder 2"/>
          <p:cNvSpPr>
            <a:spLocks noGrp="1"/>
          </p:cNvSpPr>
          <p:nvPr>
            <p:ph idx="1"/>
          </p:nvPr>
        </p:nvSpPr>
        <p:spPr/>
        <p:txBody>
          <a:bodyPr>
            <a:noAutofit/>
          </a:bodyPr>
          <a:lstStyle/>
          <a:p>
            <a:pPr>
              <a:spcBef>
                <a:spcPts val="400"/>
              </a:spcBef>
            </a:pPr>
            <a:r>
              <a:rPr lang="en-US" sz="2000" dirty="0"/>
              <a:t>You </a:t>
            </a:r>
            <a:r>
              <a:rPr lang="en-US" sz="2000" dirty="0" smtClean="0"/>
              <a:t>are an intern on the general medicine service. You admit </a:t>
            </a:r>
            <a:r>
              <a:rPr lang="en-US" sz="2000" dirty="0"/>
              <a:t>a patient for </a:t>
            </a:r>
            <a:r>
              <a:rPr lang="en-US" sz="2000" dirty="0" smtClean="0"/>
              <a:t>cellulitis of the leg. On hospital day 2, the patient has worsening pain. The leg looks worse, with intense tenderness and erythema, and the patient has worsening leukocytosis and new acute kidney injury.</a:t>
            </a:r>
            <a:endParaRPr lang="en-US" sz="2000" dirty="0"/>
          </a:p>
          <a:p>
            <a:pPr>
              <a:spcBef>
                <a:spcPts val="400"/>
              </a:spcBef>
            </a:pPr>
            <a:r>
              <a:rPr lang="en-US" sz="2000" dirty="0"/>
              <a:t>You </a:t>
            </a:r>
            <a:r>
              <a:rPr lang="en-US" sz="2000" dirty="0" smtClean="0"/>
              <a:t>are concerned that the patient may be developing necrotizing fasciitis, </a:t>
            </a:r>
            <a:r>
              <a:rPr lang="en-US" sz="2000" dirty="0"/>
              <a:t>so you call the </a:t>
            </a:r>
            <a:r>
              <a:rPr lang="en-US" sz="2000" dirty="0" smtClean="0"/>
              <a:t>surgery </a:t>
            </a:r>
            <a:r>
              <a:rPr lang="en-US" sz="2000" dirty="0"/>
              <a:t>resident and ask for a consult for </a:t>
            </a:r>
            <a:r>
              <a:rPr lang="en-US" sz="2000" dirty="0" smtClean="0"/>
              <a:t>“worsening cellulitis, possible necrotizing fasciitis.”  </a:t>
            </a:r>
            <a:endParaRPr lang="en-US" sz="2000" dirty="0"/>
          </a:p>
          <a:p>
            <a:pPr>
              <a:spcBef>
                <a:spcPts val="400"/>
              </a:spcBef>
            </a:pPr>
            <a:r>
              <a:rPr lang="en-US" sz="2000" dirty="0"/>
              <a:t>She says, </a:t>
            </a:r>
            <a:r>
              <a:rPr lang="en-US" sz="2000" dirty="0" smtClean="0"/>
              <a:t>“Order a CT </a:t>
            </a:r>
            <a:r>
              <a:rPr lang="en-US" sz="2000" dirty="0"/>
              <a:t>and we will see her </a:t>
            </a:r>
            <a:r>
              <a:rPr lang="en-US" sz="2000" dirty="0" smtClean="0"/>
              <a:t>later.”</a:t>
            </a:r>
            <a:endParaRPr lang="en-US" sz="2000" dirty="0"/>
          </a:p>
          <a:p>
            <a:pPr>
              <a:spcBef>
                <a:spcPts val="400"/>
              </a:spcBef>
            </a:pPr>
            <a:r>
              <a:rPr lang="en-US" sz="2000" dirty="0"/>
              <a:t>You don’t think that is appropriate….</a:t>
            </a:r>
          </a:p>
        </p:txBody>
      </p:sp>
    </p:spTree>
    <p:extLst>
      <p:ext uri="{BB962C8B-B14F-4D97-AF65-F5344CB8AC3E}">
        <p14:creationId xmlns:p14="http://schemas.microsoft.com/office/powerpoint/2010/main" val="260481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p:txBody>
          <a:bodyPr>
            <a:normAutofit fontScale="85000" lnSpcReduction="20000"/>
          </a:bodyPr>
          <a:lstStyle/>
          <a:p>
            <a:pPr>
              <a:spcBef>
                <a:spcPts val="1128"/>
              </a:spcBef>
            </a:pPr>
            <a:r>
              <a:rPr lang="en-US" dirty="0" smtClean="0"/>
              <a:t>Describe the </a:t>
            </a:r>
            <a:r>
              <a:rPr lang="en-US" dirty="0"/>
              <a:t>barriers to high value care in clinical practice and explore ways </a:t>
            </a:r>
            <a:r>
              <a:rPr lang="en-US" dirty="0" smtClean="0"/>
              <a:t>to overcome </a:t>
            </a:r>
            <a:r>
              <a:rPr lang="en-US" dirty="0"/>
              <a:t>these barriers </a:t>
            </a:r>
          </a:p>
          <a:p>
            <a:pPr>
              <a:spcBef>
                <a:spcPts val="1128"/>
              </a:spcBef>
            </a:pPr>
            <a:r>
              <a:rPr lang="en-US" dirty="0"/>
              <a:t>Weigh the efficacy and safety of medical interventions to avoid inappropriate use and </a:t>
            </a:r>
            <a:r>
              <a:rPr lang="en-US" dirty="0" smtClean="0"/>
              <a:t>harm</a:t>
            </a:r>
            <a:endParaRPr lang="en-US" dirty="0"/>
          </a:p>
          <a:p>
            <a:pPr>
              <a:spcBef>
                <a:spcPts val="1128"/>
              </a:spcBef>
            </a:pPr>
            <a:r>
              <a:rPr lang="en-US" dirty="0"/>
              <a:t>Practice negotiating a care plan with patients that incorporates their values and addresses their </a:t>
            </a:r>
            <a:r>
              <a:rPr lang="en-US" dirty="0" smtClean="0"/>
              <a:t>concerns</a:t>
            </a:r>
            <a:endParaRPr lang="en-US" dirty="0"/>
          </a:p>
          <a:p>
            <a:pPr>
              <a:spcBef>
                <a:spcPts val="1128"/>
              </a:spcBef>
            </a:pPr>
            <a:r>
              <a:rPr lang="en-US" dirty="0" smtClean="0"/>
              <a:t>Explain </a:t>
            </a:r>
            <a:r>
              <a:rPr lang="en-US" dirty="0"/>
              <a:t>the importance of </a:t>
            </a:r>
            <a:r>
              <a:rPr lang="en-US" dirty="0" smtClean="0"/>
              <a:t>local culture in your practice decisions</a:t>
            </a:r>
            <a:endParaRPr lang="en-US" dirty="0"/>
          </a:p>
        </p:txBody>
      </p:sp>
    </p:spTree>
    <p:extLst>
      <p:ext uri="{BB962C8B-B14F-4D97-AF65-F5344CB8AC3E}">
        <p14:creationId xmlns:p14="http://schemas.microsoft.com/office/powerpoint/2010/main" val="266804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Work</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Break into small groups to discuss the following</a:t>
            </a:r>
            <a:r>
              <a:rPr lang="en-US" dirty="0" smtClean="0"/>
              <a:t>:</a:t>
            </a:r>
            <a:endParaRPr lang="en-US" dirty="0"/>
          </a:p>
          <a:p>
            <a:r>
              <a:rPr lang="en-US" dirty="0" smtClean="0"/>
              <a:t>What went wrong?</a:t>
            </a:r>
          </a:p>
          <a:p>
            <a:r>
              <a:rPr lang="en-US" dirty="0" smtClean="0"/>
              <a:t>How could you better frame a question for the consultant?</a:t>
            </a:r>
            <a:endParaRPr lang="en-US" dirty="0"/>
          </a:p>
        </p:txBody>
      </p:sp>
    </p:spTree>
    <p:extLst>
      <p:ext uri="{BB962C8B-B14F-4D97-AF65-F5344CB8AC3E}">
        <p14:creationId xmlns:p14="http://schemas.microsoft.com/office/powerpoint/2010/main" val="1601063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950"/>
            <a:ext cx="8229600" cy="857250"/>
          </a:xfrm>
        </p:spPr>
        <p:txBody>
          <a:bodyPr/>
          <a:lstStyle/>
          <a:p>
            <a:r>
              <a:rPr lang="en-US" dirty="0"/>
              <a:t>What went wrong?</a:t>
            </a:r>
          </a:p>
        </p:txBody>
      </p:sp>
      <p:sp>
        <p:nvSpPr>
          <p:cNvPr id="3" name="Content Placeholder 2"/>
          <p:cNvSpPr>
            <a:spLocks noGrp="1"/>
          </p:cNvSpPr>
          <p:nvPr>
            <p:ph idx="1"/>
          </p:nvPr>
        </p:nvSpPr>
        <p:spPr>
          <a:xfrm>
            <a:off x="457200" y="1272094"/>
            <a:ext cx="8229600" cy="3154409"/>
          </a:xfrm>
        </p:spPr>
        <p:txBody>
          <a:bodyPr>
            <a:noAutofit/>
          </a:bodyPr>
          <a:lstStyle/>
          <a:p>
            <a:pPr marL="0" indent="0">
              <a:buNone/>
            </a:pPr>
            <a:r>
              <a:rPr lang="en-US" sz="2400" b="1" dirty="0" smtClean="0"/>
              <a:t>Framing a question for your consultant:</a:t>
            </a:r>
          </a:p>
          <a:p>
            <a:r>
              <a:rPr lang="en-US" sz="2400" dirty="0"/>
              <a:t>Be specific: </a:t>
            </a:r>
            <a:r>
              <a:rPr lang="en-US" sz="2400" dirty="0" smtClean="0"/>
              <a:t>what question do </a:t>
            </a:r>
            <a:r>
              <a:rPr lang="en-US" sz="2400" dirty="0"/>
              <a:t>you want them to </a:t>
            </a:r>
            <a:r>
              <a:rPr lang="en-US" sz="2400" dirty="0" smtClean="0"/>
              <a:t>answer?</a:t>
            </a:r>
            <a:endParaRPr lang="en-US" sz="2400" dirty="0"/>
          </a:p>
          <a:p>
            <a:pPr lvl="1"/>
            <a:r>
              <a:rPr lang="en-US" sz="2000" dirty="0"/>
              <a:t>What are you concerned about</a:t>
            </a:r>
            <a:r>
              <a:rPr lang="en-US" sz="2000" dirty="0" smtClean="0"/>
              <a:t>? How concerned are you?</a:t>
            </a:r>
          </a:p>
          <a:p>
            <a:pPr lvl="1"/>
            <a:r>
              <a:rPr lang="en-US" sz="2000" dirty="0"/>
              <a:t>What can they do that you can’t? </a:t>
            </a:r>
          </a:p>
          <a:p>
            <a:r>
              <a:rPr lang="en-US" sz="2400" dirty="0"/>
              <a:t>Include </a:t>
            </a:r>
            <a:r>
              <a:rPr lang="en-US" sz="2400" dirty="0" smtClean="0"/>
              <a:t>important relevant </a:t>
            </a:r>
            <a:r>
              <a:rPr lang="en-US" sz="2400" dirty="0"/>
              <a:t>information (exam/history</a:t>
            </a:r>
            <a:r>
              <a:rPr lang="en-US" sz="2400" dirty="0" smtClean="0"/>
              <a:t>)</a:t>
            </a:r>
          </a:p>
          <a:p>
            <a:r>
              <a:rPr lang="en-US" sz="2400" dirty="0" smtClean="0"/>
              <a:t>“Speak the same language” via risk stratification tools and subspecialty guidelines when able</a:t>
            </a:r>
          </a:p>
          <a:p>
            <a:r>
              <a:rPr lang="en-US" sz="2400" dirty="0"/>
              <a:t>Suggest a time </a:t>
            </a:r>
            <a:r>
              <a:rPr lang="en-US" sz="2400" dirty="0" smtClean="0"/>
              <a:t>frame: Emergent/urgent/routine?</a:t>
            </a:r>
            <a:endParaRPr lang="en-US" sz="2400" dirty="0"/>
          </a:p>
        </p:txBody>
      </p:sp>
    </p:spTree>
    <p:extLst>
      <p:ext uri="{BB962C8B-B14F-4D97-AF65-F5344CB8AC3E}">
        <p14:creationId xmlns:p14="http://schemas.microsoft.com/office/powerpoint/2010/main" val="149148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Follow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resident called the surgery team and relayed the concerning physical findings as well as the laboratory changes</a:t>
            </a:r>
          </a:p>
          <a:p>
            <a:r>
              <a:rPr lang="en-US" dirty="0" smtClean="0"/>
              <a:t>Calculated the LRINEC score, which was elevated and suggested necrotizing fasciitis</a:t>
            </a:r>
          </a:p>
          <a:p>
            <a:r>
              <a:rPr lang="en-US" dirty="0" smtClean="0"/>
              <a:t>The surgical team evaluated the patient at bedside without imaging and the patient went to the OR that day</a:t>
            </a:r>
          </a:p>
        </p:txBody>
      </p:sp>
    </p:spTree>
    <p:extLst>
      <p:ext uri="{BB962C8B-B14F-4D97-AF65-F5344CB8AC3E}">
        <p14:creationId xmlns:p14="http://schemas.microsoft.com/office/powerpoint/2010/main" val="41860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Barrier 3: Local Culture/Hidden Curriculum</a:t>
            </a:r>
            <a:r>
              <a:rPr lang="en-US" sz="3400" baseline="30000" dirty="0" smtClean="0"/>
              <a:t>7</a:t>
            </a:r>
            <a:endParaRPr lang="en-US" sz="3400" baseline="30000"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Local Culture: What is the problem?</a:t>
            </a:r>
          </a:p>
          <a:p>
            <a:pPr lvl="1"/>
            <a:r>
              <a:rPr lang="en-US" dirty="0"/>
              <a:t>The art of medicine sometimes outweighs the evidence</a:t>
            </a:r>
          </a:p>
          <a:p>
            <a:pPr lvl="1"/>
            <a:r>
              <a:rPr lang="en-US" dirty="0"/>
              <a:t>Deeply ingrained; difficult to change (but not impossible)</a:t>
            </a:r>
          </a:p>
          <a:p>
            <a:r>
              <a:rPr lang="en-US" dirty="0" smtClean="0"/>
              <a:t>A clinical example:</a:t>
            </a:r>
          </a:p>
          <a:p>
            <a:pPr lvl="1"/>
            <a:r>
              <a:rPr lang="en-US" dirty="0" smtClean="0"/>
              <a:t>Jin, et al. evaluated the rate of blood transfusions in cardiac surgeries within a health care system</a:t>
            </a:r>
          </a:p>
          <a:p>
            <a:pPr lvl="1"/>
            <a:r>
              <a:rPr lang="en-US" dirty="0" smtClean="0"/>
              <a:t>The variance of red blood cell transfusions among hospitals (0.82) was more than double that among surgeons in the same hospital (0.32)</a:t>
            </a:r>
          </a:p>
          <a:p>
            <a:pPr lvl="1"/>
            <a:r>
              <a:rPr lang="en-US" dirty="0" smtClean="0"/>
              <a:t>The hospital a surgeon practiced at was more powerful than an individual surgeon’s preference</a:t>
            </a:r>
          </a:p>
        </p:txBody>
      </p:sp>
    </p:spTree>
    <p:extLst>
      <p:ext uri="{BB962C8B-B14F-4D97-AF65-F5344CB8AC3E}">
        <p14:creationId xmlns:p14="http://schemas.microsoft.com/office/powerpoint/2010/main" val="36530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Barrier 3: Local Culture/Hidden </a:t>
            </a:r>
            <a:r>
              <a:rPr lang="en-US" sz="3400" dirty="0" smtClean="0"/>
              <a:t>Curriculum</a:t>
            </a:r>
            <a:r>
              <a:rPr lang="en-US" sz="3400" baseline="30000" dirty="0" smtClean="0"/>
              <a:t>8</a:t>
            </a:r>
            <a:endParaRPr lang="en-US" sz="3400" baseline="30000"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Hidden Curriculum: What is it?</a:t>
            </a:r>
          </a:p>
          <a:p>
            <a:pPr lvl="1"/>
            <a:r>
              <a:rPr lang="en-US" dirty="0" smtClean="0"/>
              <a:t>Non-verbal messages transmitted “on the job” through practices, habits, and hierarchy</a:t>
            </a:r>
          </a:p>
          <a:p>
            <a:pPr lvl="1"/>
            <a:r>
              <a:rPr lang="en-US" dirty="0" smtClean="0"/>
              <a:t>Actions of senior physicians (often unspoken) influence the behavior of students, regardless of what is formally taught</a:t>
            </a:r>
          </a:p>
          <a:p>
            <a:pPr lvl="2"/>
            <a:r>
              <a:rPr lang="en-US" dirty="0"/>
              <a:t>In medical </a:t>
            </a:r>
            <a:r>
              <a:rPr lang="en-US" dirty="0" smtClean="0"/>
              <a:t>school, </a:t>
            </a:r>
            <a:r>
              <a:rPr lang="en-US" dirty="0"/>
              <a:t>students are taught that the history and physical exam are key to </a:t>
            </a:r>
            <a:r>
              <a:rPr lang="en-US" dirty="0" smtClean="0"/>
              <a:t>diagnosis; some consultants request imaging before evaluating a patient at the bedside</a:t>
            </a:r>
            <a:endParaRPr lang="en-US" dirty="0"/>
          </a:p>
          <a:p>
            <a:pPr lvl="1"/>
            <a:r>
              <a:rPr lang="en-US" dirty="0" smtClean="0"/>
              <a:t>Fear of disapproval outweighs fear of uncertainty</a:t>
            </a:r>
          </a:p>
        </p:txBody>
      </p:sp>
    </p:spTree>
    <p:extLst>
      <p:ext uri="{BB962C8B-B14F-4D97-AF65-F5344CB8AC3E}">
        <p14:creationId xmlns:p14="http://schemas.microsoft.com/office/powerpoint/2010/main" val="3011121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Barrier 3: Local Culture/Hidden Curriculum</a:t>
            </a:r>
            <a:endParaRPr lang="en-US" sz="3400" baseline="30000" dirty="0"/>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b="1" dirty="0"/>
              <a:t>Potential Solutions</a:t>
            </a:r>
          </a:p>
          <a:p>
            <a:pPr lvl="1"/>
            <a:r>
              <a:rPr lang="en-US" dirty="0"/>
              <a:t>Search for the best available evidence to assist in decision making</a:t>
            </a:r>
          </a:p>
          <a:p>
            <a:pPr lvl="1"/>
            <a:r>
              <a:rPr lang="en-US" dirty="0"/>
              <a:t>Identify respected clinical experts to support practice change</a:t>
            </a:r>
          </a:p>
          <a:p>
            <a:pPr lvl="1"/>
            <a:r>
              <a:rPr lang="en-US" dirty="0"/>
              <a:t>Use comparative data to identify practice variation and motivate clinicians to change </a:t>
            </a:r>
          </a:p>
        </p:txBody>
      </p:sp>
    </p:spTree>
    <p:extLst>
      <p:ext uri="{BB962C8B-B14F-4D97-AF65-F5344CB8AC3E}">
        <p14:creationId xmlns:p14="http://schemas.microsoft.com/office/powerpoint/2010/main" val="408354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0000" lnSpcReduction="20000"/>
          </a:bodyPr>
          <a:lstStyle/>
          <a:p>
            <a:pPr>
              <a:spcBef>
                <a:spcPts val="1128"/>
              </a:spcBef>
            </a:pPr>
            <a:r>
              <a:rPr lang="en-US" dirty="0" smtClean="0"/>
              <a:t>Key barriers </a:t>
            </a:r>
            <a:r>
              <a:rPr lang="en-US" dirty="0"/>
              <a:t>to high value care </a:t>
            </a:r>
            <a:r>
              <a:rPr lang="en-US" dirty="0" smtClean="0"/>
              <a:t>include defensive medicine, addressing patient expectations, and local culture</a:t>
            </a:r>
            <a:endParaRPr lang="en-US" dirty="0"/>
          </a:p>
          <a:p>
            <a:pPr>
              <a:spcBef>
                <a:spcPts val="1128"/>
              </a:spcBef>
            </a:pPr>
            <a:r>
              <a:rPr lang="en-US" dirty="0" smtClean="0"/>
              <a:t>Good communication with patients and proper documentation are the best ways to defend your medical decisions</a:t>
            </a:r>
            <a:endParaRPr lang="en-US" dirty="0"/>
          </a:p>
          <a:p>
            <a:pPr>
              <a:spcBef>
                <a:spcPts val="1128"/>
              </a:spcBef>
            </a:pPr>
            <a:r>
              <a:rPr lang="en-US" dirty="0" smtClean="0"/>
              <a:t>Take time to negotiate </a:t>
            </a:r>
            <a:r>
              <a:rPr lang="en-US" dirty="0"/>
              <a:t>a care plan with patients that incorporates their values and addresses their concerns</a:t>
            </a:r>
          </a:p>
          <a:p>
            <a:pPr>
              <a:spcBef>
                <a:spcPts val="1128"/>
              </a:spcBef>
            </a:pPr>
            <a:r>
              <a:rPr lang="en-US" dirty="0" smtClean="0"/>
              <a:t>Local </a:t>
            </a:r>
            <a:r>
              <a:rPr lang="en-US" dirty="0"/>
              <a:t>culture </a:t>
            </a:r>
            <a:r>
              <a:rPr lang="en-US" dirty="0" smtClean="0"/>
              <a:t>affects your </a:t>
            </a:r>
            <a:r>
              <a:rPr lang="en-US" dirty="0"/>
              <a:t>practice </a:t>
            </a:r>
            <a:r>
              <a:rPr lang="en-US" dirty="0" smtClean="0"/>
              <a:t>decisions; be clear in your consult questions in order to get the best answer for your patients</a:t>
            </a:r>
            <a:endParaRPr lang="en-US" dirty="0"/>
          </a:p>
          <a:p>
            <a:endParaRPr lang="en-US" dirty="0"/>
          </a:p>
        </p:txBody>
      </p:sp>
    </p:spTree>
    <p:extLst>
      <p:ext uri="{BB962C8B-B14F-4D97-AF65-F5344CB8AC3E}">
        <p14:creationId xmlns:p14="http://schemas.microsoft.com/office/powerpoint/2010/main" val="271796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514350" indent="-514350">
              <a:spcBef>
                <a:spcPts val="960"/>
              </a:spcBef>
              <a:buFont typeface="+mj-lt"/>
              <a:buAutoNum type="arabicPeriod"/>
            </a:pPr>
            <a:r>
              <a:rPr lang="da-DK" dirty="0"/>
              <a:t>Studdert DM, Mello MM, Sage WM</a:t>
            </a:r>
            <a:r>
              <a:rPr lang="en-US" dirty="0" smtClean="0">
                <a:solidFill>
                  <a:srgbClr val="000000"/>
                </a:solidFill>
              </a:rPr>
              <a:t>, </a:t>
            </a:r>
            <a:r>
              <a:rPr lang="en-US" dirty="0">
                <a:solidFill>
                  <a:srgbClr val="000000"/>
                </a:solidFill>
              </a:rPr>
              <a:t>et al. </a:t>
            </a:r>
            <a:r>
              <a:rPr lang="en-US" dirty="0"/>
              <a:t>Defensive medicine among high-risk specialist physicians in a volatile malpractice environment. JAMA. 2005 Jun 1;293(21):2609-17. </a:t>
            </a:r>
            <a:r>
              <a:rPr lang="en-US" dirty="0" smtClean="0"/>
              <a:t>[PMID</a:t>
            </a:r>
            <a:r>
              <a:rPr lang="en-US" dirty="0"/>
              <a:t>: </a:t>
            </a:r>
            <a:r>
              <a:rPr lang="en-US" dirty="0" smtClean="0"/>
              <a:t>15928282</a:t>
            </a:r>
            <a:r>
              <a:rPr lang="en-US" dirty="0"/>
              <a:t>]</a:t>
            </a:r>
            <a:endParaRPr lang="en-US" dirty="0" smtClean="0"/>
          </a:p>
          <a:p>
            <a:pPr marL="514350" indent="-514350">
              <a:spcBef>
                <a:spcPts val="960"/>
              </a:spcBef>
              <a:buFont typeface="+mj-lt"/>
              <a:buAutoNum type="arabicPeriod"/>
            </a:pPr>
            <a:r>
              <a:rPr lang="da-DK" dirty="0"/>
              <a:t>Studdert DM, Mello MM, Gawande AA</a:t>
            </a:r>
            <a:r>
              <a:rPr lang="en-US" dirty="0" smtClean="0">
                <a:solidFill>
                  <a:srgbClr val="000000"/>
                </a:solidFill>
              </a:rPr>
              <a:t>, </a:t>
            </a:r>
            <a:r>
              <a:rPr lang="en-US" dirty="0">
                <a:solidFill>
                  <a:srgbClr val="000000"/>
                </a:solidFill>
              </a:rPr>
              <a:t>et al. </a:t>
            </a:r>
            <a:r>
              <a:rPr lang="en-US" dirty="0"/>
              <a:t>Claims, errors, and compensation payments in medical malpractice litigation. N </a:t>
            </a:r>
            <a:r>
              <a:rPr lang="en-US" dirty="0" err="1"/>
              <a:t>Engl</a:t>
            </a:r>
            <a:r>
              <a:rPr lang="en-US" dirty="0"/>
              <a:t> J Med. 2006 May 11;354(19):2024-33. </a:t>
            </a:r>
            <a:r>
              <a:rPr lang="en-US" dirty="0" smtClean="0"/>
              <a:t>[PMID</a:t>
            </a:r>
            <a:r>
              <a:rPr lang="en-US" dirty="0"/>
              <a:t>: </a:t>
            </a:r>
            <a:r>
              <a:rPr lang="en-US" dirty="0" smtClean="0"/>
              <a:t>16687715</a:t>
            </a:r>
            <a:r>
              <a:rPr lang="en-US" dirty="0"/>
              <a:t>]</a:t>
            </a:r>
            <a:endParaRPr lang="en-US" dirty="0" smtClean="0"/>
          </a:p>
          <a:p>
            <a:pPr marL="514350" indent="-514350">
              <a:spcBef>
                <a:spcPts val="960"/>
              </a:spcBef>
              <a:buFont typeface="+mj-lt"/>
              <a:buAutoNum type="arabicPeriod"/>
            </a:pPr>
            <a:r>
              <a:rPr lang="en-US" dirty="0"/>
              <a:t>Gallagher TH, </a:t>
            </a:r>
            <a:r>
              <a:rPr lang="en-US" dirty="0" err="1"/>
              <a:t>Studdert</a:t>
            </a:r>
            <a:r>
              <a:rPr lang="en-US" dirty="0"/>
              <a:t> </a:t>
            </a:r>
            <a:r>
              <a:rPr lang="en-US" dirty="0" smtClean="0"/>
              <a:t>DM, </a:t>
            </a:r>
            <a:r>
              <a:rPr lang="en-US" dirty="0"/>
              <a:t>Levinson W. Disclosing harmful medical errors to patients. N </a:t>
            </a:r>
            <a:r>
              <a:rPr lang="en-US" dirty="0" err="1"/>
              <a:t>Engl</a:t>
            </a:r>
            <a:r>
              <a:rPr lang="en-US" dirty="0"/>
              <a:t> J Med. 2007 Jun 28;356(26):2713-9. </a:t>
            </a:r>
            <a:r>
              <a:rPr lang="en-US" dirty="0" smtClean="0"/>
              <a:t>[PMID</a:t>
            </a:r>
            <a:r>
              <a:rPr lang="en-US" dirty="0"/>
              <a:t>: </a:t>
            </a:r>
            <a:r>
              <a:rPr lang="en-US" dirty="0" smtClean="0"/>
              <a:t>17596606] </a:t>
            </a:r>
          </a:p>
          <a:p>
            <a:pPr marL="514350" indent="-514350">
              <a:spcBef>
                <a:spcPts val="960"/>
              </a:spcBef>
              <a:buFont typeface="+mj-lt"/>
              <a:buAutoNum type="arabicPeriod"/>
            </a:pPr>
            <a:r>
              <a:rPr lang="en-US" dirty="0" smtClean="0"/>
              <a:t>Lee F. An </a:t>
            </a:r>
            <a:r>
              <a:rPr lang="en-US" dirty="0"/>
              <a:t>approach using retrospective data to guide the design of a targeted clinical decision support intervention to reduce inappropriately ordered DXA </a:t>
            </a:r>
            <a:r>
              <a:rPr lang="en-US" dirty="0" smtClean="0"/>
              <a:t>scans [thesis]. </a:t>
            </a:r>
            <a:r>
              <a:rPr lang="en-US" smtClean="0"/>
              <a:t>New York, NY: </a:t>
            </a:r>
            <a:r>
              <a:rPr lang="en-US" dirty="0" smtClean="0"/>
              <a:t>Weill </a:t>
            </a:r>
            <a:r>
              <a:rPr lang="en-US" dirty="0"/>
              <a:t>Medical College Of Cornell </a:t>
            </a:r>
            <a:r>
              <a:rPr lang="en-US" dirty="0" smtClean="0"/>
              <a:t>University; 2014. Publication no. 1525999.</a:t>
            </a:r>
          </a:p>
          <a:p>
            <a:pPr marL="514350" indent="-514350">
              <a:spcBef>
                <a:spcPts val="960"/>
              </a:spcBef>
              <a:buFont typeface="+mj-lt"/>
              <a:buAutoNum type="arabicPeriod"/>
            </a:pPr>
            <a:r>
              <a:rPr lang="en-US" dirty="0"/>
              <a:t>Ong S, Nakase J, Moran GJ</a:t>
            </a:r>
            <a:r>
              <a:rPr lang="en-US" dirty="0" smtClean="0">
                <a:solidFill>
                  <a:srgbClr val="000000"/>
                </a:solidFill>
              </a:rPr>
              <a:t>, </a:t>
            </a:r>
            <a:r>
              <a:rPr lang="en-US" dirty="0">
                <a:solidFill>
                  <a:srgbClr val="000000"/>
                </a:solidFill>
              </a:rPr>
              <a:t>et al. </a:t>
            </a:r>
            <a:r>
              <a:rPr lang="en-US" dirty="0"/>
              <a:t>Antibiotic use for emergency department patients with upper respiratory infections: prescribing practices, patient expectations, and patient satisfaction. Ann </a:t>
            </a:r>
            <a:r>
              <a:rPr lang="en-US" dirty="0" err="1"/>
              <a:t>Emerg</a:t>
            </a:r>
            <a:r>
              <a:rPr lang="en-US" dirty="0"/>
              <a:t> Med. 2007 Sep;50(3):213-20. </a:t>
            </a:r>
            <a:r>
              <a:rPr lang="en-US" dirty="0" smtClean="0"/>
              <a:t>[PMID</a:t>
            </a:r>
            <a:r>
              <a:rPr lang="en-US" dirty="0"/>
              <a:t>: </a:t>
            </a:r>
            <a:r>
              <a:rPr lang="en-US" dirty="0" smtClean="0"/>
              <a:t>17467120]</a:t>
            </a:r>
            <a:endParaRPr lang="en-US" dirty="0"/>
          </a:p>
          <a:p>
            <a:endParaRPr lang="en-US" dirty="0"/>
          </a:p>
        </p:txBody>
      </p:sp>
    </p:spTree>
    <p:extLst>
      <p:ext uri="{BB962C8B-B14F-4D97-AF65-F5344CB8AC3E}">
        <p14:creationId xmlns:p14="http://schemas.microsoft.com/office/powerpoint/2010/main" val="3657788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10000"/>
          </a:bodyPr>
          <a:lstStyle/>
          <a:p>
            <a:pPr marL="514350" indent="-514350">
              <a:spcBef>
                <a:spcPts val="960"/>
              </a:spcBef>
              <a:buFont typeface="+mj-lt"/>
              <a:buAutoNum type="arabicPeriod" startAt="6"/>
            </a:pPr>
            <a:r>
              <a:rPr lang="de-DE" sz="1600" dirty="0"/>
              <a:t>Wilson W, Taubert KA, Gewitz M</a:t>
            </a:r>
            <a:r>
              <a:rPr lang="en-US" sz="1600" dirty="0" smtClean="0"/>
              <a:t>, </a:t>
            </a:r>
            <a:r>
              <a:rPr lang="en-US" sz="1600" dirty="0"/>
              <a:t>et al. Prevention of infective endocarditis: guidelines from the American Heart Association: a guideline from the American Heart Association Rheumatic Fever, Endocarditis, and Kawasaki Disease Committee, Council on Cardiovascular Disease in the Young, and the Council on Clinical Cardiology, Council on Cardiovascular Surgery and Anesthesia, and the Quality of Care and Outcomes Research Interdisciplinary Working Group. Circulation. 2007 Oct 9;116(15):1736-54. </a:t>
            </a:r>
            <a:r>
              <a:rPr lang="en-US" sz="1600" dirty="0" smtClean="0"/>
              <a:t>[PMID</a:t>
            </a:r>
            <a:r>
              <a:rPr lang="en-US" sz="1600" dirty="0"/>
              <a:t>: </a:t>
            </a:r>
            <a:r>
              <a:rPr lang="en-US" sz="1600" dirty="0" smtClean="0"/>
              <a:t>17446442]</a:t>
            </a:r>
          </a:p>
          <a:p>
            <a:pPr marL="514350" indent="-514350">
              <a:spcBef>
                <a:spcPts val="960"/>
              </a:spcBef>
              <a:buFont typeface="+mj-lt"/>
              <a:buAutoNum type="arabicPeriod" startAt="6"/>
            </a:pPr>
            <a:r>
              <a:rPr lang="en-US" sz="1600" dirty="0"/>
              <a:t>Jin R, </a:t>
            </a:r>
            <a:r>
              <a:rPr lang="en-US" sz="1600" dirty="0" err="1"/>
              <a:t>Zelinka</a:t>
            </a:r>
            <a:r>
              <a:rPr lang="en-US" sz="1600" dirty="0"/>
              <a:t> ES, McDonald </a:t>
            </a:r>
            <a:r>
              <a:rPr lang="en-US" sz="1600" dirty="0" smtClean="0"/>
              <a:t>J, </a:t>
            </a:r>
            <a:r>
              <a:rPr lang="en-US" sz="1600" dirty="0"/>
              <a:t>et al. Effect of hospital culture on blood transfusion in cardiac procedures. Ann </a:t>
            </a:r>
            <a:r>
              <a:rPr lang="en-US" sz="1600" dirty="0" err="1"/>
              <a:t>Thorac</a:t>
            </a:r>
            <a:r>
              <a:rPr lang="en-US" sz="1600" dirty="0"/>
              <a:t> Surg. 2013 Apr;95(4):1269-74. </a:t>
            </a:r>
            <a:r>
              <a:rPr lang="en-US" sz="1600" dirty="0" smtClean="0"/>
              <a:t>[PMID</a:t>
            </a:r>
            <a:r>
              <a:rPr lang="en-US" sz="1600" dirty="0"/>
              <a:t>: </a:t>
            </a:r>
            <a:r>
              <a:rPr lang="en-US" sz="1600" dirty="0" smtClean="0"/>
              <a:t>23040823]</a:t>
            </a:r>
            <a:r>
              <a:rPr lang="en-US" sz="1600" dirty="0" smtClean="0">
                <a:solidFill>
                  <a:schemeClr val="accent4"/>
                </a:solidFill>
              </a:rPr>
              <a:t>     </a:t>
            </a:r>
          </a:p>
          <a:p>
            <a:pPr marL="514350" indent="-514350">
              <a:spcBef>
                <a:spcPts val="960"/>
              </a:spcBef>
              <a:buFont typeface="+mj-lt"/>
              <a:buAutoNum type="arabicPeriod" startAt="6"/>
            </a:pPr>
            <a:r>
              <a:rPr lang="en-US" sz="1600" dirty="0"/>
              <a:t>Liao JM, Thomas EJ, Bell SK. Speaking up about the dangers of the hidden curriculum. Health </a:t>
            </a:r>
            <a:r>
              <a:rPr lang="en-US" sz="1600" dirty="0" err="1"/>
              <a:t>Aff</a:t>
            </a:r>
            <a:r>
              <a:rPr lang="en-US" sz="1600" dirty="0"/>
              <a:t> (Millwood). 2014 Jan;33(1):168-71. </a:t>
            </a:r>
            <a:r>
              <a:rPr lang="en-US" sz="1600" dirty="0" smtClean="0"/>
              <a:t>[PMID</a:t>
            </a:r>
            <a:r>
              <a:rPr lang="en-US" sz="1600" dirty="0"/>
              <a:t>: </a:t>
            </a:r>
            <a:r>
              <a:rPr lang="en-US" sz="1600" dirty="0" smtClean="0"/>
              <a:t>24395948</a:t>
            </a:r>
            <a:r>
              <a:rPr lang="en-US" sz="1600" dirty="0"/>
              <a:t>]</a:t>
            </a:r>
            <a:endParaRPr lang="en-US" sz="1600" dirty="0" smtClean="0"/>
          </a:p>
          <a:p>
            <a:pPr marL="514350" indent="-514350">
              <a:spcBef>
                <a:spcPts val="960"/>
              </a:spcBef>
              <a:buFont typeface="+mj-lt"/>
              <a:buAutoNum type="arabicPeriod" startAt="6"/>
            </a:pPr>
            <a:r>
              <a:rPr lang="en-US" sz="1600" dirty="0"/>
              <a:t>Lee T, </a:t>
            </a:r>
            <a:r>
              <a:rPr lang="en-US" sz="1600" dirty="0" err="1"/>
              <a:t>Pappius</a:t>
            </a:r>
            <a:r>
              <a:rPr lang="en-US" sz="1600" dirty="0"/>
              <a:t> EM, Goldman L. Impact of inter-physician communication on the effectiveness of medical consultations. Am J Med. 1983 Jan;74(1):106-12. </a:t>
            </a:r>
            <a:r>
              <a:rPr lang="en-US" sz="1600" dirty="0" smtClean="0"/>
              <a:t>[PMID</a:t>
            </a:r>
            <a:r>
              <a:rPr lang="en-US" sz="1600" dirty="0"/>
              <a:t>: </a:t>
            </a:r>
            <a:r>
              <a:rPr lang="en-US" sz="1600" dirty="0" smtClean="0"/>
              <a:t>6849320]</a:t>
            </a:r>
            <a:endParaRPr lang="en-US" sz="1600" dirty="0">
              <a:solidFill>
                <a:srgbClr val="000000"/>
              </a:solidFill>
            </a:endParaRPr>
          </a:p>
        </p:txBody>
      </p:sp>
    </p:spTree>
    <p:extLst>
      <p:ext uri="{BB962C8B-B14F-4D97-AF65-F5344CB8AC3E}">
        <p14:creationId xmlns:p14="http://schemas.microsoft.com/office/powerpoint/2010/main" val="138988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59"/>
            <a:ext cx="8229600" cy="857250"/>
          </a:xfrm>
        </p:spPr>
        <p:txBody>
          <a:bodyPr>
            <a:noAutofit/>
          </a:bodyPr>
          <a:lstStyle/>
          <a:p>
            <a:pPr>
              <a:lnSpc>
                <a:spcPct val="80000"/>
              </a:lnSpc>
            </a:pPr>
            <a:r>
              <a:rPr lang="en-US" sz="3200" dirty="0" smtClean="0"/>
              <a:t>Potential Barriers to High Value Care</a:t>
            </a:r>
            <a:endParaRPr lang="en-US" sz="3200" dirty="0"/>
          </a:p>
        </p:txBody>
      </p:sp>
      <p:sp>
        <p:nvSpPr>
          <p:cNvPr id="3" name="Content Placeholder 2"/>
          <p:cNvSpPr>
            <a:spLocks noGrp="1"/>
          </p:cNvSpPr>
          <p:nvPr>
            <p:ph idx="1"/>
          </p:nvPr>
        </p:nvSpPr>
        <p:spPr>
          <a:xfrm>
            <a:off x="457200" y="1569275"/>
            <a:ext cx="8686800" cy="3086650"/>
          </a:xfrm>
        </p:spPr>
        <p:txBody>
          <a:bodyPr vert="horz" lIns="91440" tIns="45720" rIns="91440" bIns="45720" numCol="2" spcCol="182880" rtlCol="0" anchor="t">
            <a:normAutofit fontScale="62500" lnSpcReduction="20000"/>
          </a:bodyPr>
          <a:lstStyle/>
          <a:p>
            <a:r>
              <a:rPr lang="en-US" dirty="0"/>
              <a:t>Lack of guidelines driven by lack of evidence</a:t>
            </a:r>
          </a:p>
          <a:p>
            <a:r>
              <a:rPr lang="en-US" dirty="0"/>
              <a:t>Poor familiarity with guidelines</a:t>
            </a:r>
          </a:p>
          <a:p>
            <a:r>
              <a:rPr lang="en-US" dirty="0"/>
              <a:t>Lack of knowledge of costs, including the impact of setting on cost</a:t>
            </a:r>
          </a:p>
          <a:p>
            <a:r>
              <a:rPr lang="en-US" dirty="0"/>
              <a:t>Defensive medicine</a:t>
            </a:r>
          </a:p>
          <a:p>
            <a:r>
              <a:rPr lang="en-US" dirty="0"/>
              <a:t>Time pressure (emphasis on shorter LOS and productivity)</a:t>
            </a:r>
          </a:p>
          <a:p>
            <a:r>
              <a:rPr lang="en-US" dirty="0"/>
              <a:t>Explaining to patients why tests/treatments are not indicated takes time</a:t>
            </a:r>
          </a:p>
          <a:p>
            <a:r>
              <a:rPr lang="en-US" dirty="0"/>
              <a:t>Discomfort with diagnostic uncertainty</a:t>
            </a:r>
          </a:p>
          <a:p>
            <a:r>
              <a:rPr lang="en-US" dirty="0"/>
              <a:t>Local culture</a:t>
            </a:r>
          </a:p>
          <a:p>
            <a:r>
              <a:rPr lang="en-US" dirty="0"/>
              <a:t>Misaligned financial incentives</a:t>
            </a:r>
          </a:p>
          <a:p>
            <a:r>
              <a:rPr lang="en-US" dirty="0"/>
              <a:t>Lack of appreciation of harms</a:t>
            </a:r>
          </a:p>
          <a:p>
            <a:r>
              <a:rPr lang="en-US" dirty="0"/>
              <a:t>Patient expectations</a:t>
            </a:r>
          </a:p>
          <a:p>
            <a:r>
              <a:rPr lang="en-US" dirty="0"/>
              <a:t>Lack of centrally available information on prior tests</a:t>
            </a:r>
          </a:p>
        </p:txBody>
      </p:sp>
    </p:spTree>
    <p:extLst>
      <p:ext uri="{BB962C8B-B14F-4D97-AF65-F5344CB8AC3E}">
        <p14:creationId xmlns:p14="http://schemas.microsoft.com/office/powerpoint/2010/main" val="57478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59"/>
            <a:ext cx="8229600" cy="857250"/>
          </a:xfrm>
        </p:spPr>
        <p:txBody>
          <a:bodyPr>
            <a:noAutofit/>
          </a:bodyPr>
          <a:lstStyle/>
          <a:p>
            <a:pPr>
              <a:lnSpc>
                <a:spcPct val="80000"/>
              </a:lnSpc>
            </a:pPr>
            <a:r>
              <a:rPr lang="en-US" sz="3200" dirty="0" smtClean="0"/>
              <a:t>Potential Barriers to High Value Care</a:t>
            </a:r>
            <a:endParaRPr lang="en-US" sz="3200" dirty="0"/>
          </a:p>
        </p:txBody>
      </p:sp>
      <p:sp>
        <p:nvSpPr>
          <p:cNvPr id="3" name="Content Placeholder 2"/>
          <p:cNvSpPr>
            <a:spLocks noGrp="1"/>
          </p:cNvSpPr>
          <p:nvPr>
            <p:ph idx="1"/>
          </p:nvPr>
        </p:nvSpPr>
        <p:spPr>
          <a:xfrm>
            <a:off x="223520" y="1569275"/>
            <a:ext cx="8686800" cy="3086650"/>
          </a:xfrm>
        </p:spPr>
        <p:txBody>
          <a:bodyPr vert="horz" lIns="91440" tIns="45720" rIns="91440" bIns="45720" numCol="2" spcCol="182880" rtlCol="0" anchor="t">
            <a:normAutofit fontScale="62500" lnSpcReduction="20000"/>
          </a:bodyPr>
          <a:lstStyle/>
          <a:p>
            <a:r>
              <a:rPr lang="en-US" dirty="0"/>
              <a:t>Lack of guidelines driven by lack of evidence</a:t>
            </a:r>
          </a:p>
          <a:p>
            <a:r>
              <a:rPr lang="en-US" dirty="0"/>
              <a:t>Poor familiarity with guidelines</a:t>
            </a:r>
          </a:p>
          <a:p>
            <a:r>
              <a:rPr lang="en-US" dirty="0"/>
              <a:t>Lack of knowledge of costs, including the impact of setting on cost</a:t>
            </a:r>
          </a:p>
          <a:p>
            <a:r>
              <a:rPr lang="en-US" b="1" u="sng" dirty="0"/>
              <a:t>Defensive medicine</a:t>
            </a:r>
          </a:p>
          <a:p>
            <a:r>
              <a:rPr lang="en-US" dirty="0"/>
              <a:t>Time pressure (emphasis on shorter LOS and productivity)</a:t>
            </a:r>
          </a:p>
          <a:p>
            <a:r>
              <a:rPr lang="en-US" b="1" u="sng" dirty="0"/>
              <a:t>Explaining to patients why tests/treatments are not indicated </a:t>
            </a:r>
            <a:br>
              <a:rPr lang="en-US" b="1" u="sng" dirty="0"/>
            </a:br>
            <a:r>
              <a:rPr lang="en-US" b="1" u="sng" dirty="0"/>
              <a:t>takes time</a:t>
            </a:r>
          </a:p>
          <a:p>
            <a:r>
              <a:rPr lang="en-US" dirty="0"/>
              <a:t>Discomfort with diagnostic uncertainty</a:t>
            </a:r>
          </a:p>
          <a:p>
            <a:r>
              <a:rPr lang="en-US" b="1" u="sng" dirty="0"/>
              <a:t>Local culture</a:t>
            </a:r>
          </a:p>
          <a:p>
            <a:r>
              <a:rPr lang="en-US" dirty="0"/>
              <a:t>Misaligned financial incentives</a:t>
            </a:r>
          </a:p>
          <a:p>
            <a:r>
              <a:rPr lang="en-US" dirty="0"/>
              <a:t>Lack of appreciation of harms</a:t>
            </a:r>
          </a:p>
          <a:p>
            <a:r>
              <a:rPr lang="en-US" b="1" u="sng" dirty="0"/>
              <a:t>Patient expectations</a:t>
            </a:r>
          </a:p>
          <a:p>
            <a:r>
              <a:rPr lang="en-US" dirty="0"/>
              <a:t>Lack of centrally available information on prior tests</a:t>
            </a:r>
          </a:p>
        </p:txBody>
      </p:sp>
    </p:spTree>
    <p:extLst>
      <p:ext uri="{BB962C8B-B14F-4D97-AF65-F5344CB8AC3E}">
        <p14:creationId xmlns:p14="http://schemas.microsoft.com/office/powerpoint/2010/main" val="148785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 1: </a:t>
            </a:r>
            <a:r>
              <a:rPr lang="en-US" dirty="0"/>
              <a:t>Defensive Medicine</a:t>
            </a:r>
          </a:p>
        </p:txBody>
      </p:sp>
      <p:sp>
        <p:nvSpPr>
          <p:cNvPr id="3" name="Content Placeholder 2"/>
          <p:cNvSpPr>
            <a:spLocks noGrp="1"/>
          </p:cNvSpPr>
          <p:nvPr>
            <p:ph idx="1"/>
          </p:nvPr>
        </p:nvSpPr>
        <p:spPr>
          <a:xfrm>
            <a:off x="457200" y="1592372"/>
            <a:ext cx="4931739" cy="3056017"/>
          </a:xfrm>
        </p:spPr>
        <p:txBody>
          <a:bodyPr>
            <a:normAutofit/>
          </a:bodyPr>
          <a:lstStyle/>
          <a:p>
            <a:pPr marL="0" indent="0">
              <a:buFont typeface="Wingdings 2" pitchFamily="18" charset="2"/>
              <a:buNone/>
            </a:pPr>
            <a:r>
              <a:rPr lang="en-US" sz="2800" dirty="0">
                <a:solidFill>
                  <a:srgbClr val="000000"/>
                </a:solidFill>
              </a:rPr>
              <a:t>“Defensive medicine occurs when doctors order tests, procedures, or visits… </a:t>
            </a:r>
            <a:r>
              <a:rPr lang="en-US" sz="2800" u="sng" dirty="0">
                <a:solidFill>
                  <a:srgbClr val="000000"/>
                </a:solidFill>
              </a:rPr>
              <a:t>primarily</a:t>
            </a:r>
            <a:r>
              <a:rPr lang="en-US" sz="2800" dirty="0">
                <a:solidFill>
                  <a:srgbClr val="000000"/>
                </a:solidFill>
              </a:rPr>
              <a:t> to reduce their exposure to malpractice liability.” </a:t>
            </a:r>
            <a:endParaRPr lang="en-US" sz="2800" dirty="0" smtClean="0">
              <a:solidFill>
                <a:srgbClr val="000000"/>
              </a:solidFill>
            </a:endParaRPr>
          </a:p>
          <a:p>
            <a:pPr marL="0" indent="0">
              <a:buFont typeface="Wingdings 2" pitchFamily="18" charset="2"/>
              <a:buNone/>
            </a:pPr>
            <a:r>
              <a:rPr lang="en-US" sz="1600" dirty="0" smtClean="0">
                <a:solidFill>
                  <a:srgbClr val="000000"/>
                </a:solidFill>
              </a:rPr>
              <a:t>(</a:t>
            </a:r>
            <a:r>
              <a:rPr lang="en-US" sz="1600" dirty="0">
                <a:solidFill>
                  <a:srgbClr val="000000"/>
                </a:solidFill>
              </a:rPr>
              <a:t>Congressional OTA 1994</a:t>
            </a:r>
            <a:r>
              <a:rPr lang="en-US" sz="1600" dirty="0" smtClean="0">
                <a:solidFill>
                  <a:srgbClr val="000000"/>
                </a:solidFill>
              </a:rPr>
              <a:t>)</a:t>
            </a:r>
            <a:endParaRPr lang="en-US" sz="2800" dirty="0">
              <a:solidFill>
                <a:srgbClr val="000000"/>
              </a:solidFill>
            </a:endParaRPr>
          </a:p>
        </p:txBody>
      </p:sp>
      <p:graphicFrame>
        <p:nvGraphicFramePr>
          <p:cNvPr id="4" name="Content Placeholder 2"/>
          <p:cNvGraphicFramePr>
            <a:graphicFrameLocks/>
          </p:cNvGraphicFramePr>
          <p:nvPr>
            <p:extLst>
              <p:ext uri="{D42A27DB-BD31-4B8C-83A1-F6EECF244321}">
                <p14:modId xmlns:p14="http://schemas.microsoft.com/office/powerpoint/2010/main" val="689948976"/>
              </p:ext>
            </p:extLst>
          </p:nvPr>
        </p:nvGraphicFramePr>
        <p:xfrm>
          <a:off x="4947947" y="1375613"/>
          <a:ext cx="3952931" cy="2153385"/>
        </p:xfrm>
        <a:graphic>
          <a:graphicData uri="http://schemas.openxmlformats.org/presentationml/2006/ole">
            <mc:AlternateContent xmlns:mc="http://schemas.openxmlformats.org/markup-compatibility/2006">
              <mc:Choice xmlns:v="urn:schemas-microsoft-com:vml" Requires="v">
                <p:oleObj spid="_x0000_s1086" r:id="rId4" imgW="7187807" imgH="3907875" progId="Excel.Sheet.8">
                  <p:embed/>
                </p:oleObj>
              </mc:Choice>
              <mc:Fallback>
                <p:oleObj r:id="rId4" imgW="7187807" imgH="3907875" progId="Excel.Sheet.8">
                  <p:embed/>
                  <p:pic>
                    <p:nvPicPr>
                      <p:cNvPr id="0" name="Picture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947" y="1375613"/>
                        <a:ext cx="3952931" cy="2153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txBox="1">
            <a:spLocks/>
          </p:cNvSpPr>
          <p:nvPr/>
        </p:nvSpPr>
        <p:spPr bwMode="auto">
          <a:xfrm>
            <a:off x="5388939" y="3476084"/>
            <a:ext cx="3069316" cy="11528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0">
                <a:solidFill>
                  <a:srgbClr val="006959"/>
                </a:solidFill>
                <a:effectLst/>
                <a:latin typeface="Trebuchet MS"/>
                <a:ea typeface="+mj-ea"/>
                <a:cs typeface="Trebuchet MS"/>
              </a:defRPr>
            </a:lvl1pPr>
            <a:lvl2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9pPr>
          </a:lstStyle>
          <a:p>
            <a:pPr algn="ctr">
              <a:lnSpc>
                <a:spcPct val="90000"/>
              </a:lnSpc>
            </a:pPr>
            <a:r>
              <a:rPr lang="en-US" sz="1800" dirty="0">
                <a:solidFill>
                  <a:srgbClr val="00788A"/>
                </a:solidFill>
                <a:latin typeface="+mn-lt"/>
              </a:rPr>
              <a:t>Defensive medicine is very common: 93% of physicians in Pennsylvania report practicing defensive </a:t>
            </a:r>
            <a:r>
              <a:rPr lang="en-US" sz="1800" dirty="0" smtClean="0">
                <a:solidFill>
                  <a:srgbClr val="00788A"/>
                </a:solidFill>
                <a:latin typeface="+mn-lt"/>
              </a:rPr>
              <a:t>medicine</a:t>
            </a:r>
            <a:r>
              <a:rPr lang="en-US" sz="1800" baseline="30000" dirty="0" smtClean="0">
                <a:solidFill>
                  <a:srgbClr val="00788A"/>
                </a:solidFill>
                <a:latin typeface="+mn-lt"/>
              </a:rPr>
              <a:t>1</a:t>
            </a:r>
          </a:p>
        </p:txBody>
      </p:sp>
    </p:spTree>
    <p:extLst>
      <p:ext uri="{BB962C8B-B14F-4D97-AF65-F5344CB8AC3E}">
        <p14:creationId xmlns:p14="http://schemas.microsoft.com/office/powerpoint/2010/main" val="55473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159"/>
            <a:ext cx="8229600" cy="857250"/>
          </a:xfrm>
        </p:spPr>
        <p:txBody>
          <a:bodyPr>
            <a:noAutofit/>
          </a:bodyPr>
          <a:lstStyle/>
          <a:p>
            <a:pPr>
              <a:lnSpc>
                <a:spcPct val="80000"/>
              </a:lnSpc>
            </a:pPr>
            <a:r>
              <a:rPr lang="en-US" sz="3200" dirty="0" smtClean="0"/>
              <a:t>Defensive Medicine </a:t>
            </a:r>
            <a:r>
              <a:rPr lang="en-US" sz="3200" dirty="0"/>
              <a:t>D</a:t>
            </a:r>
            <a:r>
              <a:rPr lang="en-US" sz="3200" dirty="0" smtClean="0"/>
              <a:t>oes </a:t>
            </a:r>
            <a:r>
              <a:rPr lang="en-US" sz="3200" dirty="0"/>
              <a:t>NOT </a:t>
            </a:r>
            <a:r>
              <a:rPr lang="en-US" sz="3200" dirty="0" smtClean="0"/>
              <a:t/>
            </a:r>
            <a:br>
              <a:rPr lang="en-US" sz="3200" dirty="0" smtClean="0"/>
            </a:br>
            <a:r>
              <a:rPr lang="en-US" sz="3200" dirty="0"/>
              <a:t>P</a:t>
            </a:r>
            <a:r>
              <a:rPr lang="en-US" sz="3200" dirty="0" smtClean="0"/>
              <a:t>rotect </a:t>
            </a:r>
            <a:r>
              <a:rPr lang="en-US" sz="3200" dirty="0"/>
              <a:t>A</a:t>
            </a:r>
            <a:r>
              <a:rPr lang="en-US" sz="3200" dirty="0" smtClean="0"/>
              <a:t>gainst </a:t>
            </a:r>
            <a:r>
              <a:rPr lang="en-US" sz="3200" dirty="0"/>
              <a:t>M</a:t>
            </a:r>
            <a:r>
              <a:rPr lang="en-US" sz="3200" dirty="0" smtClean="0"/>
              <a:t>alpractice</a:t>
            </a:r>
            <a:r>
              <a:rPr lang="en-US" sz="2000" baseline="56000" dirty="0" smtClean="0"/>
              <a:t>2</a:t>
            </a:r>
            <a:endParaRPr lang="en-US" sz="2000" baseline="56000" dirty="0"/>
          </a:p>
        </p:txBody>
      </p:sp>
      <p:sp>
        <p:nvSpPr>
          <p:cNvPr id="3" name="Content Placeholder 2"/>
          <p:cNvSpPr>
            <a:spLocks noGrp="1"/>
          </p:cNvSpPr>
          <p:nvPr>
            <p:ph idx="1"/>
          </p:nvPr>
        </p:nvSpPr>
        <p:spPr>
          <a:xfrm>
            <a:off x="457201" y="1581974"/>
            <a:ext cx="8334373" cy="3154409"/>
          </a:xfrm>
        </p:spPr>
        <p:txBody>
          <a:bodyPr>
            <a:normAutofit fontScale="85000" lnSpcReduction="10000"/>
          </a:bodyPr>
          <a:lstStyle/>
          <a:p>
            <a:pPr>
              <a:spcBef>
                <a:spcPts val="1128"/>
              </a:spcBef>
            </a:pPr>
            <a:r>
              <a:rPr lang="en-US" dirty="0"/>
              <a:t>Malpractice claims can be arbitrary and hard to prevent: 40% of malpractice claims do not involve medical </a:t>
            </a:r>
            <a:r>
              <a:rPr lang="en-US" dirty="0" smtClean="0"/>
              <a:t>errors</a:t>
            </a:r>
            <a:endParaRPr lang="en-US" dirty="0"/>
          </a:p>
          <a:p>
            <a:pPr>
              <a:spcBef>
                <a:spcPts val="1128"/>
              </a:spcBef>
            </a:pPr>
            <a:r>
              <a:rPr lang="en-US" dirty="0"/>
              <a:t>More care is not better </a:t>
            </a:r>
            <a:r>
              <a:rPr lang="en-US" dirty="0" smtClean="0"/>
              <a:t>care, </a:t>
            </a:r>
            <a:r>
              <a:rPr lang="en-US" dirty="0"/>
              <a:t>as tests and treatments have </a:t>
            </a:r>
            <a:r>
              <a:rPr lang="en-US" dirty="0" smtClean="0"/>
              <a:t>associated harms that </a:t>
            </a:r>
            <a:r>
              <a:rPr lang="en-US" dirty="0"/>
              <a:t>may lead to </a:t>
            </a:r>
            <a:r>
              <a:rPr lang="en-US" dirty="0" smtClean="0"/>
              <a:t>malpractice</a:t>
            </a:r>
            <a:endParaRPr lang="en-US" dirty="0"/>
          </a:p>
          <a:p>
            <a:pPr>
              <a:spcBef>
                <a:spcPts val="1128"/>
              </a:spcBef>
            </a:pPr>
            <a:r>
              <a:rPr lang="en-US" dirty="0"/>
              <a:t>Lack of follow up of abnormal test results often leads to malpractice </a:t>
            </a:r>
            <a:r>
              <a:rPr lang="en-US" dirty="0" smtClean="0"/>
              <a:t>litigation—don’t </a:t>
            </a:r>
            <a:r>
              <a:rPr lang="en-US" dirty="0"/>
              <a:t>order the test if you don’t plan on following it up and acting on the </a:t>
            </a:r>
            <a:r>
              <a:rPr lang="en-US" dirty="0" smtClean="0"/>
              <a:t>results</a:t>
            </a:r>
            <a:endParaRPr lang="en-US" dirty="0"/>
          </a:p>
        </p:txBody>
      </p:sp>
    </p:spTree>
    <p:extLst>
      <p:ext uri="{BB962C8B-B14F-4D97-AF65-F5344CB8AC3E}">
        <p14:creationId xmlns:p14="http://schemas.microsoft.com/office/powerpoint/2010/main" val="2909621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Avoid </a:t>
            </a:r>
            <a:r>
              <a:rPr lang="en-US" dirty="0"/>
              <a:t>M</a:t>
            </a:r>
            <a:r>
              <a:rPr lang="en-US" dirty="0" smtClean="0"/>
              <a:t>alpractice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Listen to your patients and carefully document decision-making, including discussion of side effects and risks of all tests and treatments</a:t>
            </a:r>
          </a:p>
          <a:p>
            <a:r>
              <a:rPr lang="en-US" dirty="0" smtClean="0"/>
              <a:t>If a mistake occurs, open communication is key</a:t>
            </a:r>
            <a:r>
              <a:rPr lang="en-US" baseline="30000" dirty="0" smtClean="0"/>
              <a:t>3</a:t>
            </a:r>
            <a:endParaRPr lang="en-US" dirty="0" smtClean="0"/>
          </a:p>
          <a:p>
            <a:pPr lvl="1"/>
            <a:r>
              <a:rPr lang="en-US" sz="3200" dirty="0" smtClean="0"/>
              <a:t>The primary factor in a patient’s decision to pursue a malpractice case is lack of communication from the provider after an unexpected outcome or undesirable result</a:t>
            </a:r>
          </a:p>
          <a:p>
            <a:pPr lvl="1"/>
            <a:r>
              <a:rPr lang="en-US" sz="3200" dirty="0" smtClean="0"/>
              <a:t>7 years after implementation of a disclosure policy, the VA in Lexington, KY had among the lowest payouts of any VA hospital</a:t>
            </a:r>
          </a:p>
          <a:p>
            <a:pPr lvl="1"/>
            <a:r>
              <a:rPr lang="en-US" sz="3200" dirty="0" smtClean="0"/>
              <a:t>After 5 years with open disclosure policy at the University of Michigan, annual litigation expenses declined from $3 million to $1 million and number of claims declined by 50%</a:t>
            </a:r>
          </a:p>
          <a:p>
            <a:pPr lvl="1"/>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a:t>
            </a:r>
            <a:r>
              <a:rPr lang="en-US" sz="3600" dirty="0" smtClean="0"/>
              <a:t>1: Patient Request for Testing</a:t>
            </a:r>
            <a:endParaRPr lang="en-US" sz="2400" baseline="60000" dirty="0"/>
          </a:p>
        </p:txBody>
      </p:sp>
      <p:sp>
        <p:nvSpPr>
          <p:cNvPr id="3" name="Content Placeholder 2"/>
          <p:cNvSpPr>
            <a:spLocks noGrp="1"/>
          </p:cNvSpPr>
          <p:nvPr>
            <p:ph idx="1"/>
          </p:nvPr>
        </p:nvSpPr>
        <p:spPr>
          <a:xfrm>
            <a:off x="457200" y="1454974"/>
            <a:ext cx="8229600" cy="3230111"/>
          </a:xfrm>
        </p:spPr>
        <p:txBody>
          <a:bodyPr>
            <a:normAutofit fontScale="70000" lnSpcReduction="20000"/>
          </a:bodyPr>
          <a:lstStyle/>
          <a:p>
            <a:pPr marL="0" indent="0">
              <a:buNone/>
            </a:pPr>
            <a:r>
              <a:rPr lang="en-US" b="1" dirty="0">
                <a:solidFill>
                  <a:srgbClr val="000000"/>
                </a:solidFill>
              </a:rPr>
              <a:t>Chief complaint: </a:t>
            </a:r>
            <a:r>
              <a:rPr lang="en-US" b="1" dirty="0" smtClean="0">
                <a:solidFill>
                  <a:srgbClr val="000000"/>
                </a:solidFill>
              </a:rPr>
              <a:t>“I want to see if I have osteoporosis.”</a:t>
            </a:r>
          </a:p>
          <a:p>
            <a:r>
              <a:rPr lang="en-US" dirty="0" smtClean="0">
                <a:solidFill>
                  <a:srgbClr val="000000"/>
                </a:solidFill>
              </a:rPr>
              <a:t>58-year-old woman presents for an annual physical.  Her 60-year-old sister, who smokes and drinks alcohol, recently had a DEXA scan revealing osteoporosis. She is concerned that she could have it, too.</a:t>
            </a:r>
          </a:p>
          <a:p>
            <a:r>
              <a:rPr lang="en-US" dirty="0" smtClean="0">
                <a:solidFill>
                  <a:srgbClr val="000000"/>
                </a:solidFill>
              </a:rPr>
              <a:t>The patient does not smoke or drink alcohol, and has no family history of hip fracture.</a:t>
            </a:r>
          </a:p>
          <a:p>
            <a:r>
              <a:rPr lang="en-US" dirty="0" smtClean="0">
                <a:solidFill>
                  <a:srgbClr val="000000"/>
                </a:solidFill>
              </a:rPr>
              <a:t>She read about DEXA scans online and states “I am really afraid of getting a hip fracture, so I want to know where I stand so I can start medication now if I need it.”</a:t>
            </a:r>
            <a:endParaRPr lang="en-US" dirty="0">
              <a:solidFill>
                <a:srgbClr val="000000"/>
              </a:solidFill>
            </a:endParaRPr>
          </a:p>
        </p:txBody>
      </p:sp>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Questions</a:t>
            </a:r>
          </a:p>
        </p:txBody>
      </p:sp>
      <p:sp>
        <p:nvSpPr>
          <p:cNvPr id="3" name="Content Placeholder 2"/>
          <p:cNvSpPr>
            <a:spLocks noGrp="1"/>
          </p:cNvSpPr>
          <p:nvPr>
            <p:ph sz="half" idx="1"/>
          </p:nvPr>
        </p:nvSpPr>
        <p:spPr>
          <a:xfrm>
            <a:off x="457200" y="1740865"/>
            <a:ext cx="4376057" cy="3394472"/>
          </a:xfrm>
        </p:spPr>
        <p:txBody>
          <a:bodyPr>
            <a:normAutofit/>
          </a:bodyPr>
          <a:lstStyle/>
          <a:p>
            <a:pPr marL="0" indent="0">
              <a:buNone/>
            </a:pPr>
            <a:r>
              <a:rPr lang="en-US" dirty="0">
                <a:solidFill>
                  <a:srgbClr val="000000"/>
                </a:solidFill>
              </a:rPr>
              <a:t>Do you think </a:t>
            </a:r>
            <a:r>
              <a:rPr lang="en-US" dirty="0" smtClean="0">
                <a:solidFill>
                  <a:srgbClr val="000000"/>
                </a:solidFill>
              </a:rPr>
              <a:t>a DEXA would </a:t>
            </a:r>
            <a:r>
              <a:rPr lang="en-US" dirty="0">
                <a:solidFill>
                  <a:srgbClr val="000000"/>
                </a:solidFill>
              </a:rPr>
              <a:t>benefit this patient?</a:t>
            </a:r>
          </a:p>
          <a:p>
            <a:pPr marL="0" indent="0">
              <a:buNone/>
            </a:pPr>
            <a:endParaRPr lang="en-US" dirty="0">
              <a:solidFill>
                <a:srgbClr val="000000"/>
              </a:solidFill>
            </a:endParaRPr>
          </a:p>
          <a:p>
            <a:pPr marL="0" indent="0">
              <a:buNone/>
            </a:pPr>
            <a:r>
              <a:rPr lang="en-US" dirty="0">
                <a:solidFill>
                  <a:srgbClr val="000000"/>
                </a:solidFill>
              </a:rPr>
              <a:t>Would you order </a:t>
            </a:r>
            <a:r>
              <a:rPr lang="en-US" dirty="0" smtClean="0">
                <a:solidFill>
                  <a:srgbClr val="000000"/>
                </a:solidFill>
              </a:rPr>
              <a:t>a DEXA?</a:t>
            </a:r>
            <a:endParaRPr lang="en-US" dirty="0">
              <a:solidFill>
                <a:srgbClr val="000000"/>
              </a:solidFill>
            </a:endParaRPr>
          </a:p>
        </p:txBody>
      </p:sp>
      <p:pic>
        <p:nvPicPr>
          <p:cNvPr id="2050" name="Picture 2" descr="https://www.manchestermemorial.org/Portals/10/images/Page%20Images/PAdv_tb2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868" y="1724296"/>
            <a:ext cx="4053803" cy="245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77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5727</TotalTime>
  <Words>2166</Words>
  <Application>Microsoft Office PowerPoint</Application>
  <PresentationFormat>On-screen Show (16:9)</PresentationFormat>
  <Paragraphs>189</Paragraphs>
  <Slides>28</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HVC Curriculum revised TEMPLATE</vt:lpstr>
      <vt:lpstr>Microsoft Excel 97-2003 Worksheet</vt:lpstr>
      <vt:lpstr>Overcoming Barriers to  High Value Care</vt:lpstr>
      <vt:lpstr>Learning Objectives</vt:lpstr>
      <vt:lpstr>Potential Barriers to High Value Care</vt:lpstr>
      <vt:lpstr>Potential Barriers to High Value Care</vt:lpstr>
      <vt:lpstr>Barrier 1: Defensive Medicine</vt:lpstr>
      <vt:lpstr>Defensive Medicine Does NOT  Protect Against Malpractice2</vt:lpstr>
      <vt:lpstr>Tips to Avoid Malpractice</vt:lpstr>
      <vt:lpstr>Case 1: Patient Request for Testing</vt:lpstr>
      <vt:lpstr>Large Group Questions</vt:lpstr>
      <vt:lpstr>Case 1: DEXA</vt:lpstr>
      <vt:lpstr>What Do Physicians Do?4</vt:lpstr>
      <vt:lpstr>Barrier 2: Patient Expectations5</vt:lpstr>
      <vt:lpstr>Talking to Patients about NOT Doing Things</vt:lpstr>
      <vt:lpstr>Tool: High Value Care Conversation Guide</vt:lpstr>
      <vt:lpstr>Case 2: Patient Request for Treatment</vt:lpstr>
      <vt:lpstr>The Conflict</vt:lpstr>
      <vt:lpstr>Small Group Work</vt:lpstr>
      <vt:lpstr>Report Back: What Did You Decide to Do? </vt:lpstr>
      <vt:lpstr>Case 3: Local Culture</vt:lpstr>
      <vt:lpstr>Small Group Work</vt:lpstr>
      <vt:lpstr>What went wrong?</vt:lpstr>
      <vt:lpstr>Case 3: Follow up</vt:lpstr>
      <vt:lpstr>Barrier 3: Local Culture/Hidden Curriculum7</vt:lpstr>
      <vt:lpstr>Barrier 3: Local Culture/Hidden Curriculum8</vt:lpstr>
      <vt:lpstr>Barrier 3: Local Culture/Hidden Curriculum</vt:lpstr>
      <vt:lpstr>Summary</vt:lpstr>
      <vt:lpstr>References</vt:lpstr>
      <vt:lpstr>References</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jnawrocki</cp:lastModifiedBy>
  <cp:revision>100</cp:revision>
  <cp:lastPrinted>2014-05-28T19:37:49Z</cp:lastPrinted>
  <dcterms:created xsi:type="dcterms:W3CDTF">2015-09-26T20:45:08Z</dcterms:created>
  <dcterms:modified xsi:type="dcterms:W3CDTF">2015-12-17T15:16:50Z</dcterms:modified>
</cp:coreProperties>
</file>