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sldIdLst>
    <p:sldId id="259" r:id="rId2"/>
    <p:sldId id="260" r:id="rId3"/>
    <p:sldId id="315" r:id="rId4"/>
    <p:sldId id="297" r:id="rId5"/>
    <p:sldId id="300" r:id="rId6"/>
    <p:sldId id="298" r:id="rId7"/>
    <p:sldId id="301" r:id="rId8"/>
    <p:sldId id="321" r:id="rId9"/>
    <p:sldId id="302" r:id="rId10"/>
    <p:sldId id="317" r:id="rId11"/>
    <p:sldId id="306" r:id="rId12"/>
    <p:sldId id="309" r:id="rId13"/>
    <p:sldId id="310" r:id="rId14"/>
    <p:sldId id="311" r:id="rId15"/>
    <p:sldId id="312" r:id="rId16"/>
    <p:sldId id="307" r:id="rId17"/>
    <p:sldId id="318" r:id="rId18"/>
    <p:sldId id="295" r:id="rId19"/>
    <p:sldId id="303" r:id="rId20"/>
    <p:sldId id="296" r:id="rId21"/>
    <p:sldId id="319" r:id="rId22"/>
    <p:sldId id="270" r:id="rId23"/>
    <p:sldId id="271" r:id="rId24"/>
    <p:sldId id="272" r:id="rId25"/>
    <p:sldId id="304" r:id="rId26"/>
    <p:sldId id="274" r:id="rId27"/>
    <p:sldId id="275" r:id="rId28"/>
    <p:sldId id="305" r:id="rId29"/>
    <p:sldId id="276" r:id="rId30"/>
    <p:sldId id="278" r:id="rId31"/>
    <p:sldId id="280" r:id="rId32"/>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900"/>
    <a:srgbClr val="00788A"/>
    <a:srgbClr val="00A0DF"/>
    <a:srgbClr val="FF6633"/>
    <a:srgbClr val="E7E7E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322" autoAdjust="0"/>
  </p:normalViewPr>
  <p:slideViewPr>
    <p:cSldViewPr snapToGrid="0" snapToObjects="1">
      <p:cViewPr>
        <p:scale>
          <a:sx n="106" d="100"/>
          <a:sy n="106" d="100"/>
        </p:scale>
        <p:origin x="-438" y="34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5731FC-336F-A14D-883D-B4A01A1B09A7}" type="doc">
      <dgm:prSet loTypeId="urn:microsoft.com/office/officeart/2005/8/layout/chevron2" loCatId="process" qsTypeId="urn:microsoft.com/office/officeart/2005/8/quickstyle/simple4" qsCatId="simple" csTypeId="urn:microsoft.com/office/officeart/2005/8/colors/accent1_2" csCatId="accent1" phldr="1"/>
      <dgm:spPr/>
      <dgm:t>
        <a:bodyPr/>
        <a:lstStyle/>
        <a:p>
          <a:endParaRPr lang="en-US"/>
        </a:p>
      </dgm:t>
    </dgm:pt>
    <dgm:pt modelId="{0AD15159-D23C-D042-A9DA-FE70A72B9AA0}">
      <dgm:prSet phldrT="[Text]"/>
      <dgm:spPr/>
      <dgm:t>
        <a:bodyPr/>
        <a:lstStyle/>
        <a:p>
          <a:r>
            <a:rPr lang="en-US" dirty="0" smtClean="0"/>
            <a:t>Pre-hospital</a:t>
          </a:r>
          <a:endParaRPr lang="en-US" dirty="0"/>
        </a:p>
      </dgm:t>
    </dgm:pt>
    <dgm:pt modelId="{E04C1BAC-52AE-2E4F-ADA9-F877B5933465}" type="parTrans" cxnId="{EA7DAED7-5A45-3647-BB14-B48BBD8D5274}">
      <dgm:prSet/>
      <dgm:spPr/>
      <dgm:t>
        <a:bodyPr/>
        <a:lstStyle/>
        <a:p>
          <a:endParaRPr lang="en-US"/>
        </a:p>
      </dgm:t>
    </dgm:pt>
    <dgm:pt modelId="{8AB91226-918A-2D48-B10E-00CA898D42FB}" type="sibTrans" cxnId="{EA7DAED7-5A45-3647-BB14-B48BBD8D5274}">
      <dgm:prSet/>
      <dgm:spPr/>
      <dgm:t>
        <a:bodyPr/>
        <a:lstStyle/>
        <a:p>
          <a:endParaRPr lang="en-US"/>
        </a:p>
      </dgm:t>
    </dgm:pt>
    <dgm:pt modelId="{2CDF4D15-9363-9F4F-ADFC-DD780799A51B}">
      <dgm:prSet phldrT="[Text]"/>
      <dgm:spPr/>
      <dgm:t>
        <a:bodyPr/>
        <a:lstStyle/>
        <a:p>
          <a:r>
            <a:rPr lang="en-US" dirty="0" smtClean="0"/>
            <a:t>Admission Decision</a:t>
          </a:r>
          <a:endParaRPr lang="en-US" dirty="0"/>
        </a:p>
      </dgm:t>
    </dgm:pt>
    <dgm:pt modelId="{2E77D7FC-0DC9-6142-92DF-FF7677FEEADC}" type="parTrans" cxnId="{5E7EDCEF-9B36-1E4A-A3C8-B9F4F1043AA3}">
      <dgm:prSet/>
      <dgm:spPr/>
      <dgm:t>
        <a:bodyPr/>
        <a:lstStyle/>
        <a:p>
          <a:endParaRPr lang="en-US"/>
        </a:p>
      </dgm:t>
    </dgm:pt>
    <dgm:pt modelId="{22CF0E7C-2363-6A40-823D-3C62A9BE1D29}" type="sibTrans" cxnId="{5E7EDCEF-9B36-1E4A-A3C8-B9F4F1043AA3}">
      <dgm:prSet/>
      <dgm:spPr/>
      <dgm:t>
        <a:bodyPr/>
        <a:lstStyle/>
        <a:p>
          <a:endParaRPr lang="en-US"/>
        </a:p>
      </dgm:t>
    </dgm:pt>
    <dgm:pt modelId="{E02736FD-EC80-EE4D-ACB5-6496C9554ACF}">
      <dgm:prSet phldrT="[Text]"/>
      <dgm:spPr/>
      <dgm:t>
        <a:bodyPr/>
        <a:lstStyle/>
        <a:p>
          <a:r>
            <a:rPr lang="en-US" dirty="0" smtClean="0"/>
            <a:t>Management</a:t>
          </a:r>
          <a:endParaRPr lang="en-US" dirty="0"/>
        </a:p>
      </dgm:t>
    </dgm:pt>
    <dgm:pt modelId="{0A022B82-0356-6847-B6F0-66F59DFEC182}" type="parTrans" cxnId="{0638E118-EC05-7549-85B1-F07C0B7B2A6A}">
      <dgm:prSet/>
      <dgm:spPr/>
      <dgm:t>
        <a:bodyPr/>
        <a:lstStyle/>
        <a:p>
          <a:endParaRPr lang="en-US"/>
        </a:p>
      </dgm:t>
    </dgm:pt>
    <dgm:pt modelId="{DD621BB4-FE34-1040-A72F-D7C8CDBC0F90}" type="sibTrans" cxnId="{0638E118-EC05-7549-85B1-F07C0B7B2A6A}">
      <dgm:prSet/>
      <dgm:spPr/>
      <dgm:t>
        <a:bodyPr/>
        <a:lstStyle/>
        <a:p>
          <a:endParaRPr lang="en-US"/>
        </a:p>
      </dgm:t>
    </dgm:pt>
    <dgm:pt modelId="{B2A2EB0E-806D-E846-839A-CD490426234D}">
      <dgm:prSet phldrT="[Text]"/>
      <dgm:spPr/>
      <dgm:t>
        <a:bodyPr/>
        <a:lstStyle/>
        <a:p>
          <a:r>
            <a:rPr lang="en-US" dirty="0" smtClean="0"/>
            <a:t>Avoiding Diagnostic Errors</a:t>
          </a:r>
          <a:endParaRPr lang="en-US" dirty="0"/>
        </a:p>
      </dgm:t>
    </dgm:pt>
    <dgm:pt modelId="{D2500CB1-ADC6-B046-9F9C-ED44C7AE79D1}" type="parTrans" cxnId="{D409F35C-93C3-FC41-A794-74335060BD2B}">
      <dgm:prSet/>
      <dgm:spPr/>
      <dgm:t>
        <a:bodyPr/>
        <a:lstStyle/>
        <a:p>
          <a:endParaRPr lang="en-US"/>
        </a:p>
      </dgm:t>
    </dgm:pt>
    <dgm:pt modelId="{9A1E789D-FAF7-154D-816C-2773CADE2F3E}" type="sibTrans" cxnId="{D409F35C-93C3-FC41-A794-74335060BD2B}">
      <dgm:prSet/>
      <dgm:spPr/>
      <dgm:t>
        <a:bodyPr/>
        <a:lstStyle/>
        <a:p>
          <a:endParaRPr lang="en-US"/>
        </a:p>
      </dgm:t>
    </dgm:pt>
    <dgm:pt modelId="{663F9289-8176-C04D-BAD9-3B1A3DBECA60}">
      <dgm:prSet phldrT="[Text]"/>
      <dgm:spPr/>
      <dgm:t>
        <a:bodyPr/>
        <a:lstStyle/>
        <a:p>
          <a:r>
            <a:rPr lang="en-US" dirty="0" smtClean="0"/>
            <a:t>Discharge</a:t>
          </a:r>
          <a:endParaRPr lang="en-US" dirty="0"/>
        </a:p>
      </dgm:t>
    </dgm:pt>
    <dgm:pt modelId="{B83CDA51-73E2-6447-BC34-78E7899083A1}" type="parTrans" cxnId="{E5213DF3-A9AC-574B-8EA7-C172A8235A6E}">
      <dgm:prSet/>
      <dgm:spPr/>
      <dgm:t>
        <a:bodyPr/>
        <a:lstStyle/>
        <a:p>
          <a:endParaRPr lang="en-US"/>
        </a:p>
      </dgm:t>
    </dgm:pt>
    <dgm:pt modelId="{83BE0833-C351-2D43-A1DD-D22FDA405D66}" type="sibTrans" cxnId="{E5213DF3-A9AC-574B-8EA7-C172A8235A6E}">
      <dgm:prSet/>
      <dgm:spPr/>
      <dgm:t>
        <a:bodyPr/>
        <a:lstStyle/>
        <a:p>
          <a:endParaRPr lang="en-US"/>
        </a:p>
      </dgm:t>
    </dgm:pt>
    <dgm:pt modelId="{3FC04F7D-298F-474D-A11C-D0EED7AD8F06}">
      <dgm:prSet phldrT="[Text]"/>
      <dgm:spPr/>
      <dgm:t>
        <a:bodyPr/>
        <a:lstStyle/>
        <a:p>
          <a:r>
            <a:rPr lang="en-US" dirty="0" smtClean="0"/>
            <a:t>Discharge Decision</a:t>
          </a:r>
          <a:endParaRPr lang="en-US" dirty="0"/>
        </a:p>
      </dgm:t>
    </dgm:pt>
    <dgm:pt modelId="{01B94C6F-F1FF-BA4A-8EEC-D8F27796E7D2}" type="parTrans" cxnId="{66B81702-AAF7-4440-832C-AA0FB6671C45}">
      <dgm:prSet/>
      <dgm:spPr/>
      <dgm:t>
        <a:bodyPr/>
        <a:lstStyle/>
        <a:p>
          <a:endParaRPr lang="en-US"/>
        </a:p>
      </dgm:t>
    </dgm:pt>
    <dgm:pt modelId="{B15D49F2-936D-A741-A734-65C33674353B}" type="sibTrans" cxnId="{66B81702-AAF7-4440-832C-AA0FB6671C45}">
      <dgm:prSet/>
      <dgm:spPr/>
      <dgm:t>
        <a:bodyPr/>
        <a:lstStyle/>
        <a:p>
          <a:endParaRPr lang="en-US"/>
        </a:p>
      </dgm:t>
    </dgm:pt>
    <dgm:pt modelId="{DE183DAA-744B-E746-BDE5-BA4B7EFA08D5}">
      <dgm:prSet phldrT="[Text]"/>
      <dgm:spPr/>
      <dgm:t>
        <a:bodyPr/>
        <a:lstStyle/>
        <a:p>
          <a:r>
            <a:rPr lang="en-US" dirty="0" smtClean="0"/>
            <a:t>Medication Reconciliation</a:t>
          </a:r>
          <a:endParaRPr lang="en-US" dirty="0"/>
        </a:p>
      </dgm:t>
    </dgm:pt>
    <dgm:pt modelId="{B906C36A-C8DC-D849-AFBA-25875C613DE7}" type="parTrans" cxnId="{F1BE63F4-A142-2843-A8A2-16394C6049EC}">
      <dgm:prSet/>
      <dgm:spPr/>
      <dgm:t>
        <a:bodyPr/>
        <a:lstStyle/>
        <a:p>
          <a:endParaRPr lang="en-US"/>
        </a:p>
      </dgm:t>
    </dgm:pt>
    <dgm:pt modelId="{AB6D2CD7-D389-6645-B496-D53DBA567389}" type="sibTrans" cxnId="{F1BE63F4-A142-2843-A8A2-16394C6049EC}">
      <dgm:prSet/>
      <dgm:spPr/>
      <dgm:t>
        <a:bodyPr/>
        <a:lstStyle/>
        <a:p>
          <a:endParaRPr lang="en-US"/>
        </a:p>
      </dgm:t>
    </dgm:pt>
    <dgm:pt modelId="{B51B8CCD-7570-4F17-B10F-89980A1D5C89}">
      <dgm:prSet/>
      <dgm:spPr/>
      <dgm:t>
        <a:bodyPr/>
        <a:lstStyle/>
        <a:p>
          <a:r>
            <a:rPr lang="en-US" dirty="0" smtClean="0"/>
            <a:t>Appropriate Use of Resources</a:t>
          </a:r>
          <a:endParaRPr lang="en-US" dirty="0"/>
        </a:p>
      </dgm:t>
    </dgm:pt>
    <dgm:pt modelId="{0F940BC5-CB2C-4DB5-87E9-5CD7818A7D86}" type="parTrans" cxnId="{D6FCB0D9-63D3-46FA-9984-324BD4CFE4A9}">
      <dgm:prSet/>
      <dgm:spPr/>
      <dgm:t>
        <a:bodyPr/>
        <a:lstStyle/>
        <a:p>
          <a:endParaRPr lang="en-US"/>
        </a:p>
      </dgm:t>
    </dgm:pt>
    <dgm:pt modelId="{17D68224-5AFB-4220-90A8-8F2222608656}" type="sibTrans" cxnId="{D6FCB0D9-63D3-46FA-9984-324BD4CFE4A9}">
      <dgm:prSet/>
      <dgm:spPr/>
      <dgm:t>
        <a:bodyPr/>
        <a:lstStyle/>
        <a:p>
          <a:endParaRPr lang="en-US"/>
        </a:p>
      </dgm:t>
    </dgm:pt>
    <dgm:pt modelId="{A0BF6B2F-F382-E443-81DF-8FC73D816916}" type="pres">
      <dgm:prSet presAssocID="{435731FC-336F-A14D-883D-B4A01A1B09A7}" presName="linearFlow" presStyleCnt="0">
        <dgm:presLayoutVars>
          <dgm:dir/>
          <dgm:animLvl val="lvl"/>
          <dgm:resizeHandles val="exact"/>
        </dgm:presLayoutVars>
      </dgm:prSet>
      <dgm:spPr/>
      <dgm:t>
        <a:bodyPr/>
        <a:lstStyle/>
        <a:p>
          <a:endParaRPr lang="en-US"/>
        </a:p>
      </dgm:t>
    </dgm:pt>
    <dgm:pt modelId="{3085F3B9-8137-B849-91AF-97EC01BE067C}" type="pres">
      <dgm:prSet presAssocID="{0AD15159-D23C-D042-A9DA-FE70A72B9AA0}" presName="composite" presStyleCnt="0"/>
      <dgm:spPr/>
    </dgm:pt>
    <dgm:pt modelId="{F8EAB9EE-9AA3-B24F-A1AE-EA7EE6C6FD38}" type="pres">
      <dgm:prSet presAssocID="{0AD15159-D23C-D042-A9DA-FE70A72B9AA0}" presName="parentText" presStyleLbl="alignNode1" presStyleIdx="0" presStyleCnt="3">
        <dgm:presLayoutVars>
          <dgm:chMax val="1"/>
          <dgm:bulletEnabled val="1"/>
        </dgm:presLayoutVars>
      </dgm:prSet>
      <dgm:spPr/>
      <dgm:t>
        <a:bodyPr/>
        <a:lstStyle/>
        <a:p>
          <a:endParaRPr lang="en-US"/>
        </a:p>
      </dgm:t>
    </dgm:pt>
    <dgm:pt modelId="{A6940803-EEE9-2449-9A7F-D55C05B639A9}" type="pres">
      <dgm:prSet presAssocID="{0AD15159-D23C-D042-A9DA-FE70A72B9AA0}" presName="descendantText" presStyleLbl="alignAcc1" presStyleIdx="0" presStyleCnt="3" custLinFactNeighborX="0" custLinFactNeighborY="-243">
        <dgm:presLayoutVars>
          <dgm:bulletEnabled val="1"/>
        </dgm:presLayoutVars>
      </dgm:prSet>
      <dgm:spPr/>
      <dgm:t>
        <a:bodyPr/>
        <a:lstStyle/>
        <a:p>
          <a:endParaRPr lang="en-US"/>
        </a:p>
      </dgm:t>
    </dgm:pt>
    <dgm:pt modelId="{B880100F-E85A-FE42-B2AA-4C2735C1F8AD}" type="pres">
      <dgm:prSet presAssocID="{8AB91226-918A-2D48-B10E-00CA898D42FB}" presName="sp" presStyleCnt="0"/>
      <dgm:spPr/>
    </dgm:pt>
    <dgm:pt modelId="{C720F187-BBCF-1A44-8013-DDA139CFDBD3}" type="pres">
      <dgm:prSet presAssocID="{E02736FD-EC80-EE4D-ACB5-6496C9554ACF}" presName="composite" presStyleCnt="0"/>
      <dgm:spPr/>
    </dgm:pt>
    <dgm:pt modelId="{F1E475F5-5AD6-DF4D-86B5-8A98874C32D6}" type="pres">
      <dgm:prSet presAssocID="{E02736FD-EC80-EE4D-ACB5-6496C9554ACF}" presName="parentText" presStyleLbl="alignNode1" presStyleIdx="1" presStyleCnt="3">
        <dgm:presLayoutVars>
          <dgm:chMax val="1"/>
          <dgm:bulletEnabled val="1"/>
        </dgm:presLayoutVars>
      </dgm:prSet>
      <dgm:spPr/>
      <dgm:t>
        <a:bodyPr/>
        <a:lstStyle/>
        <a:p>
          <a:endParaRPr lang="en-US"/>
        </a:p>
      </dgm:t>
    </dgm:pt>
    <dgm:pt modelId="{A5CA8E5F-3EFF-ED4E-8350-7F660B593A01}" type="pres">
      <dgm:prSet presAssocID="{E02736FD-EC80-EE4D-ACB5-6496C9554ACF}" presName="descendantText" presStyleLbl="alignAcc1" presStyleIdx="1" presStyleCnt="3">
        <dgm:presLayoutVars>
          <dgm:bulletEnabled val="1"/>
        </dgm:presLayoutVars>
      </dgm:prSet>
      <dgm:spPr/>
      <dgm:t>
        <a:bodyPr/>
        <a:lstStyle/>
        <a:p>
          <a:endParaRPr lang="en-US"/>
        </a:p>
      </dgm:t>
    </dgm:pt>
    <dgm:pt modelId="{86DD4277-C1DA-5441-B273-0079FE68B417}" type="pres">
      <dgm:prSet presAssocID="{DD621BB4-FE34-1040-A72F-D7C8CDBC0F90}" presName="sp" presStyleCnt="0"/>
      <dgm:spPr/>
    </dgm:pt>
    <dgm:pt modelId="{076D7F64-6CCA-D849-8F79-80B49F11D097}" type="pres">
      <dgm:prSet presAssocID="{663F9289-8176-C04D-BAD9-3B1A3DBECA60}" presName="composite" presStyleCnt="0"/>
      <dgm:spPr/>
    </dgm:pt>
    <dgm:pt modelId="{956879D7-0905-2949-B718-9A3787B6A339}" type="pres">
      <dgm:prSet presAssocID="{663F9289-8176-C04D-BAD9-3B1A3DBECA60}" presName="parentText" presStyleLbl="alignNode1" presStyleIdx="2" presStyleCnt="3">
        <dgm:presLayoutVars>
          <dgm:chMax val="1"/>
          <dgm:bulletEnabled val="1"/>
        </dgm:presLayoutVars>
      </dgm:prSet>
      <dgm:spPr/>
      <dgm:t>
        <a:bodyPr/>
        <a:lstStyle/>
        <a:p>
          <a:endParaRPr lang="en-US"/>
        </a:p>
      </dgm:t>
    </dgm:pt>
    <dgm:pt modelId="{F7FFE15B-3E96-0047-B4DF-9FE68C915ACB}" type="pres">
      <dgm:prSet presAssocID="{663F9289-8176-C04D-BAD9-3B1A3DBECA60}" presName="descendantText" presStyleLbl="alignAcc1" presStyleIdx="2" presStyleCnt="3">
        <dgm:presLayoutVars>
          <dgm:bulletEnabled val="1"/>
        </dgm:presLayoutVars>
      </dgm:prSet>
      <dgm:spPr/>
      <dgm:t>
        <a:bodyPr/>
        <a:lstStyle/>
        <a:p>
          <a:endParaRPr lang="en-US"/>
        </a:p>
      </dgm:t>
    </dgm:pt>
  </dgm:ptLst>
  <dgm:cxnLst>
    <dgm:cxn modelId="{D409F35C-93C3-FC41-A794-74335060BD2B}" srcId="{E02736FD-EC80-EE4D-ACB5-6496C9554ACF}" destId="{B2A2EB0E-806D-E846-839A-CD490426234D}" srcOrd="0" destOrd="0" parTransId="{D2500CB1-ADC6-B046-9F9C-ED44C7AE79D1}" sibTransId="{9A1E789D-FAF7-154D-816C-2773CADE2F3E}"/>
    <dgm:cxn modelId="{03ADEC09-BEB8-4FAC-96BF-2D395377F5F7}" type="presOf" srcId="{B51B8CCD-7570-4F17-B10F-89980A1D5C89}" destId="{A6940803-EEE9-2449-9A7F-D55C05B639A9}" srcOrd="0" destOrd="1" presId="urn:microsoft.com/office/officeart/2005/8/layout/chevron2"/>
    <dgm:cxn modelId="{F1BE63F4-A142-2843-A8A2-16394C6049EC}" srcId="{663F9289-8176-C04D-BAD9-3B1A3DBECA60}" destId="{DE183DAA-744B-E746-BDE5-BA4B7EFA08D5}" srcOrd="1" destOrd="0" parTransId="{B906C36A-C8DC-D849-AFBA-25875C613DE7}" sibTransId="{AB6D2CD7-D389-6645-B496-D53DBA567389}"/>
    <dgm:cxn modelId="{0638E118-EC05-7549-85B1-F07C0B7B2A6A}" srcId="{435731FC-336F-A14D-883D-B4A01A1B09A7}" destId="{E02736FD-EC80-EE4D-ACB5-6496C9554ACF}" srcOrd="1" destOrd="0" parTransId="{0A022B82-0356-6847-B6F0-66F59DFEC182}" sibTransId="{DD621BB4-FE34-1040-A72F-D7C8CDBC0F90}"/>
    <dgm:cxn modelId="{101351A5-20A0-B34A-B640-F5E0B6D1032A}" type="presOf" srcId="{2CDF4D15-9363-9F4F-ADFC-DD780799A51B}" destId="{A6940803-EEE9-2449-9A7F-D55C05B639A9}" srcOrd="0" destOrd="0" presId="urn:microsoft.com/office/officeart/2005/8/layout/chevron2"/>
    <dgm:cxn modelId="{66B81702-AAF7-4440-832C-AA0FB6671C45}" srcId="{663F9289-8176-C04D-BAD9-3B1A3DBECA60}" destId="{3FC04F7D-298F-474D-A11C-D0EED7AD8F06}" srcOrd="0" destOrd="0" parTransId="{01B94C6F-F1FF-BA4A-8EEC-D8F27796E7D2}" sibTransId="{B15D49F2-936D-A741-A734-65C33674353B}"/>
    <dgm:cxn modelId="{D40C5F08-F83E-4343-9C94-C7560154CA44}" type="presOf" srcId="{663F9289-8176-C04D-BAD9-3B1A3DBECA60}" destId="{956879D7-0905-2949-B718-9A3787B6A339}" srcOrd="0" destOrd="0" presId="urn:microsoft.com/office/officeart/2005/8/layout/chevron2"/>
    <dgm:cxn modelId="{B5B234FE-83D7-2644-BF29-E8165462158C}" type="presOf" srcId="{0AD15159-D23C-D042-A9DA-FE70A72B9AA0}" destId="{F8EAB9EE-9AA3-B24F-A1AE-EA7EE6C6FD38}" srcOrd="0" destOrd="0" presId="urn:microsoft.com/office/officeart/2005/8/layout/chevron2"/>
    <dgm:cxn modelId="{09407B44-CB4E-4346-8B71-5E51FE9657CC}" type="presOf" srcId="{B2A2EB0E-806D-E846-839A-CD490426234D}" destId="{A5CA8E5F-3EFF-ED4E-8350-7F660B593A01}" srcOrd="0" destOrd="0" presId="urn:microsoft.com/office/officeart/2005/8/layout/chevron2"/>
    <dgm:cxn modelId="{9E3F0057-1925-CF4C-BEE2-AD3E71BEBE8E}" type="presOf" srcId="{DE183DAA-744B-E746-BDE5-BA4B7EFA08D5}" destId="{F7FFE15B-3E96-0047-B4DF-9FE68C915ACB}" srcOrd="0" destOrd="1" presId="urn:microsoft.com/office/officeart/2005/8/layout/chevron2"/>
    <dgm:cxn modelId="{B4004407-F029-7B48-9392-763E6FEE550A}" type="presOf" srcId="{E02736FD-EC80-EE4D-ACB5-6496C9554ACF}" destId="{F1E475F5-5AD6-DF4D-86B5-8A98874C32D6}" srcOrd="0" destOrd="0" presId="urn:microsoft.com/office/officeart/2005/8/layout/chevron2"/>
    <dgm:cxn modelId="{5E7EDCEF-9B36-1E4A-A3C8-B9F4F1043AA3}" srcId="{0AD15159-D23C-D042-A9DA-FE70A72B9AA0}" destId="{2CDF4D15-9363-9F4F-ADFC-DD780799A51B}" srcOrd="0" destOrd="0" parTransId="{2E77D7FC-0DC9-6142-92DF-FF7677FEEADC}" sibTransId="{22CF0E7C-2363-6A40-823D-3C62A9BE1D29}"/>
    <dgm:cxn modelId="{E5213DF3-A9AC-574B-8EA7-C172A8235A6E}" srcId="{435731FC-336F-A14D-883D-B4A01A1B09A7}" destId="{663F9289-8176-C04D-BAD9-3B1A3DBECA60}" srcOrd="2" destOrd="0" parTransId="{B83CDA51-73E2-6447-BC34-78E7899083A1}" sibTransId="{83BE0833-C351-2D43-A1DD-D22FDA405D66}"/>
    <dgm:cxn modelId="{D6FCB0D9-63D3-46FA-9984-324BD4CFE4A9}" srcId="{0AD15159-D23C-D042-A9DA-FE70A72B9AA0}" destId="{B51B8CCD-7570-4F17-B10F-89980A1D5C89}" srcOrd="1" destOrd="0" parTransId="{0F940BC5-CB2C-4DB5-87E9-5CD7818A7D86}" sibTransId="{17D68224-5AFB-4220-90A8-8F2222608656}"/>
    <dgm:cxn modelId="{6D467B03-5800-E748-98DA-449F6BB58064}" type="presOf" srcId="{435731FC-336F-A14D-883D-B4A01A1B09A7}" destId="{A0BF6B2F-F382-E443-81DF-8FC73D816916}" srcOrd="0" destOrd="0" presId="urn:microsoft.com/office/officeart/2005/8/layout/chevron2"/>
    <dgm:cxn modelId="{27A8499F-140F-CE41-97B4-FD52E9B85E98}" type="presOf" srcId="{3FC04F7D-298F-474D-A11C-D0EED7AD8F06}" destId="{F7FFE15B-3E96-0047-B4DF-9FE68C915ACB}" srcOrd="0" destOrd="0" presId="urn:microsoft.com/office/officeart/2005/8/layout/chevron2"/>
    <dgm:cxn modelId="{EA7DAED7-5A45-3647-BB14-B48BBD8D5274}" srcId="{435731FC-336F-A14D-883D-B4A01A1B09A7}" destId="{0AD15159-D23C-D042-A9DA-FE70A72B9AA0}" srcOrd="0" destOrd="0" parTransId="{E04C1BAC-52AE-2E4F-ADA9-F877B5933465}" sibTransId="{8AB91226-918A-2D48-B10E-00CA898D42FB}"/>
    <dgm:cxn modelId="{A14BAD1E-4FC3-7F49-B3A6-F23D2DFB2CF1}" type="presParOf" srcId="{A0BF6B2F-F382-E443-81DF-8FC73D816916}" destId="{3085F3B9-8137-B849-91AF-97EC01BE067C}" srcOrd="0" destOrd="0" presId="urn:microsoft.com/office/officeart/2005/8/layout/chevron2"/>
    <dgm:cxn modelId="{969911DB-5278-8549-A9EB-97B8DA554428}" type="presParOf" srcId="{3085F3B9-8137-B849-91AF-97EC01BE067C}" destId="{F8EAB9EE-9AA3-B24F-A1AE-EA7EE6C6FD38}" srcOrd="0" destOrd="0" presId="urn:microsoft.com/office/officeart/2005/8/layout/chevron2"/>
    <dgm:cxn modelId="{902B99E1-9991-0043-A0B0-B5FB24137DE8}" type="presParOf" srcId="{3085F3B9-8137-B849-91AF-97EC01BE067C}" destId="{A6940803-EEE9-2449-9A7F-D55C05B639A9}" srcOrd="1" destOrd="0" presId="urn:microsoft.com/office/officeart/2005/8/layout/chevron2"/>
    <dgm:cxn modelId="{C29E9D01-0F70-C04D-9AAA-1306A20AB763}" type="presParOf" srcId="{A0BF6B2F-F382-E443-81DF-8FC73D816916}" destId="{B880100F-E85A-FE42-B2AA-4C2735C1F8AD}" srcOrd="1" destOrd="0" presId="urn:microsoft.com/office/officeart/2005/8/layout/chevron2"/>
    <dgm:cxn modelId="{4B27FD4B-A3D8-EB42-997A-F1B646D6E173}" type="presParOf" srcId="{A0BF6B2F-F382-E443-81DF-8FC73D816916}" destId="{C720F187-BBCF-1A44-8013-DDA139CFDBD3}" srcOrd="2" destOrd="0" presId="urn:microsoft.com/office/officeart/2005/8/layout/chevron2"/>
    <dgm:cxn modelId="{504D1577-014F-4845-9C93-214D7F2E8ADD}" type="presParOf" srcId="{C720F187-BBCF-1A44-8013-DDA139CFDBD3}" destId="{F1E475F5-5AD6-DF4D-86B5-8A98874C32D6}" srcOrd="0" destOrd="0" presId="urn:microsoft.com/office/officeart/2005/8/layout/chevron2"/>
    <dgm:cxn modelId="{5ED2D43A-A19F-A047-987E-A8795E140ED8}" type="presParOf" srcId="{C720F187-BBCF-1A44-8013-DDA139CFDBD3}" destId="{A5CA8E5F-3EFF-ED4E-8350-7F660B593A01}" srcOrd="1" destOrd="0" presId="urn:microsoft.com/office/officeart/2005/8/layout/chevron2"/>
    <dgm:cxn modelId="{39ABF943-2F97-A444-A225-CC099B209BF5}" type="presParOf" srcId="{A0BF6B2F-F382-E443-81DF-8FC73D816916}" destId="{86DD4277-C1DA-5441-B273-0079FE68B417}" srcOrd="3" destOrd="0" presId="urn:microsoft.com/office/officeart/2005/8/layout/chevron2"/>
    <dgm:cxn modelId="{3A852702-CA5E-434E-B40B-B372A2FE5B12}" type="presParOf" srcId="{A0BF6B2F-F382-E443-81DF-8FC73D816916}" destId="{076D7F64-6CCA-D849-8F79-80B49F11D097}" srcOrd="4" destOrd="0" presId="urn:microsoft.com/office/officeart/2005/8/layout/chevron2"/>
    <dgm:cxn modelId="{9F0433D9-C26B-8848-A775-B0D16264FA14}" type="presParOf" srcId="{076D7F64-6CCA-D849-8F79-80B49F11D097}" destId="{956879D7-0905-2949-B718-9A3787B6A339}" srcOrd="0" destOrd="0" presId="urn:microsoft.com/office/officeart/2005/8/layout/chevron2"/>
    <dgm:cxn modelId="{B4834BF6-8B58-EF41-ADAC-5308662F5E65}" type="presParOf" srcId="{076D7F64-6CCA-D849-8F79-80B49F11D097}" destId="{F7FFE15B-3E96-0047-B4DF-9FE68C915ACB}"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5731FC-336F-A14D-883D-B4A01A1B09A7}" type="doc">
      <dgm:prSet loTypeId="urn:microsoft.com/office/officeart/2005/8/layout/chevron2" loCatId="process" qsTypeId="urn:microsoft.com/office/officeart/2005/8/quickstyle/simple4" qsCatId="simple" csTypeId="urn:microsoft.com/office/officeart/2005/8/colors/accent1_2" csCatId="accent1" phldr="1"/>
      <dgm:spPr/>
      <dgm:t>
        <a:bodyPr/>
        <a:lstStyle/>
        <a:p>
          <a:endParaRPr lang="en-US"/>
        </a:p>
      </dgm:t>
    </dgm:pt>
    <dgm:pt modelId="{0AD15159-D23C-D042-A9DA-FE70A72B9AA0}">
      <dgm:prSet phldrT="[Text]"/>
      <dgm:spPr/>
      <dgm:t>
        <a:bodyPr/>
        <a:lstStyle/>
        <a:p>
          <a:r>
            <a:rPr lang="en-US" dirty="0" smtClean="0"/>
            <a:t>Pre-hospital</a:t>
          </a:r>
          <a:endParaRPr lang="en-US" dirty="0"/>
        </a:p>
      </dgm:t>
    </dgm:pt>
    <dgm:pt modelId="{E04C1BAC-52AE-2E4F-ADA9-F877B5933465}" type="parTrans" cxnId="{EA7DAED7-5A45-3647-BB14-B48BBD8D5274}">
      <dgm:prSet/>
      <dgm:spPr/>
      <dgm:t>
        <a:bodyPr/>
        <a:lstStyle/>
        <a:p>
          <a:endParaRPr lang="en-US"/>
        </a:p>
      </dgm:t>
    </dgm:pt>
    <dgm:pt modelId="{8AB91226-918A-2D48-B10E-00CA898D42FB}" type="sibTrans" cxnId="{EA7DAED7-5A45-3647-BB14-B48BBD8D5274}">
      <dgm:prSet/>
      <dgm:spPr/>
      <dgm:t>
        <a:bodyPr/>
        <a:lstStyle/>
        <a:p>
          <a:endParaRPr lang="en-US"/>
        </a:p>
      </dgm:t>
    </dgm:pt>
    <dgm:pt modelId="{2CDF4D15-9363-9F4F-ADFC-DD780799A51B}">
      <dgm:prSet phldrT="[Text]"/>
      <dgm:spPr/>
      <dgm:t>
        <a:bodyPr/>
        <a:lstStyle/>
        <a:p>
          <a:r>
            <a:rPr lang="en-US" dirty="0" smtClean="0"/>
            <a:t>Admission Decision</a:t>
          </a:r>
          <a:endParaRPr lang="en-US" dirty="0"/>
        </a:p>
      </dgm:t>
    </dgm:pt>
    <dgm:pt modelId="{2E77D7FC-0DC9-6142-92DF-FF7677FEEADC}" type="parTrans" cxnId="{5E7EDCEF-9B36-1E4A-A3C8-B9F4F1043AA3}">
      <dgm:prSet/>
      <dgm:spPr/>
      <dgm:t>
        <a:bodyPr/>
        <a:lstStyle/>
        <a:p>
          <a:endParaRPr lang="en-US"/>
        </a:p>
      </dgm:t>
    </dgm:pt>
    <dgm:pt modelId="{22CF0E7C-2363-6A40-823D-3C62A9BE1D29}" type="sibTrans" cxnId="{5E7EDCEF-9B36-1E4A-A3C8-B9F4F1043AA3}">
      <dgm:prSet/>
      <dgm:spPr/>
      <dgm:t>
        <a:bodyPr/>
        <a:lstStyle/>
        <a:p>
          <a:endParaRPr lang="en-US"/>
        </a:p>
      </dgm:t>
    </dgm:pt>
    <dgm:pt modelId="{3957F286-4687-174D-A674-233CA212F8B8}">
      <dgm:prSet phldrT="[Text]"/>
      <dgm:spPr/>
      <dgm:t>
        <a:bodyPr/>
        <a:lstStyle/>
        <a:p>
          <a:r>
            <a:rPr lang="en-US" dirty="0" smtClean="0"/>
            <a:t>Appropriate Use of Resources</a:t>
          </a:r>
          <a:endParaRPr lang="en-US" dirty="0"/>
        </a:p>
      </dgm:t>
    </dgm:pt>
    <dgm:pt modelId="{ED8C28EF-21ED-B848-9216-2E348ECEC90C}" type="parTrans" cxnId="{E9E9A97B-D6E4-1B42-8D93-4352B242E26C}">
      <dgm:prSet/>
      <dgm:spPr/>
      <dgm:t>
        <a:bodyPr/>
        <a:lstStyle/>
        <a:p>
          <a:endParaRPr lang="en-US"/>
        </a:p>
      </dgm:t>
    </dgm:pt>
    <dgm:pt modelId="{D1BAC4BC-00BB-DE49-AFED-CC224998BA37}" type="sibTrans" cxnId="{E9E9A97B-D6E4-1B42-8D93-4352B242E26C}">
      <dgm:prSet/>
      <dgm:spPr/>
      <dgm:t>
        <a:bodyPr/>
        <a:lstStyle/>
        <a:p>
          <a:endParaRPr lang="en-US"/>
        </a:p>
      </dgm:t>
    </dgm:pt>
    <dgm:pt modelId="{E02736FD-EC80-EE4D-ACB5-6496C9554ACF}">
      <dgm:prSet phldrT="[Text]"/>
      <dgm:spPr/>
      <dgm:t>
        <a:bodyPr/>
        <a:lstStyle/>
        <a:p>
          <a:r>
            <a:rPr lang="en-US" dirty="0" smtClean="0"/>
            <a:t>Management</a:t>
          </a:r>
          <a:endParaRPr lang="en-US" dirty="0"/>
        </a:p>
      </dgm:t>
    </dgm:pt>
    <dgm:pt modelId="{0A022B82-0356-6847-B6F0-66F59DFEC182}" type="parTrans" cxnId="{0638E118-EC05-7549-85B1-F07C0B7B2A6A}">
      <dgm:prSet/>
      <dgm:spPr/>
      <dgm:t>
        <a:bodyPr/>
        <a:lstStyle/>
        <a:p>
          <a:endParaRPr lang="en-US"/>
        </a:p>
      </dgm:t>
    </dgm:pt>
    <dgm:pt modelId="{DD621BB4-FE34-1040-A72F-D7C8CDBC0F90}" type="sibTrans" cxnId="{0638E118-EC05-7549-85B1-F07C0B7B2A6A}">
      <dgm:prSet/>
      <dgm:spPr/>
      <dgm:t>
        <a:bodyPr/>
        <a:lstStyle/>
        <a:p>
          <a:endParaRPr lang="en-US"/>
        </a:p>
      </dgm:t>
    </dgm:pt>
    <dgm:pt modelId="{B2A2EB0E-806D-E846-839A-CD490426234D}">
      <dgm:prSet phldrT="[Text]"/>
      <dgm:spPr/>
      <dgm:t>
        <a:bodyPr/>
        <a:lstStyle/>
        <a:p>
          <a:r>
            <a:rPr lang="en-US" dirty="0" smtClean="0"/>
            <a:t>Avoiding Diagnostic Errors</a:t>
          </a:r>
          <a:endParaRPr lang="en-US" dirty="0"/>
        </a:p>
      </dgm:t>
    </dgm:pt>
    <dgm:pt modelId="{D2500CB1-ADC6-B046-9F9C-ED44C7AE79D1}" type="parTrans" cxnId="{D409F35C-93C3-FC41-A794-74335060BD2B}">
      <dgm:prSet/>
      <dgm:spPr/>
      <dgm:t>
        <a:bodyPr/>
        <a:lstStyle/>
        <a:p>
          <a:endParaRPr lang="en-US"/>
        </a:p>
      </dgm:t>
    </dgm:pt>
    <dgm:pt modelId="{9A1E789D-FAF7-154D-816C-2773CADE2F3E}" type="sibTrans" cxnId="{D409F35C-93C3-FC41-A794-74335060BD2B}">
      <dgm:prSet/>
      <dgm:spPr/>
      <dgm:t>
        <a:bodyPr/>
        <a:lstStyle/>
        <a:p>
          <a:endParaRPr lang="en-US"/>
        </a:p>
      </dgm:t>
    </dgm:pt>
    <dgm:pt modelId="{663F9289-8176-C04D-BAD9-3B1A3DBECA60}">
      <dgm:prSet phldrT="[Text]"/>
      <dgm:spPr/>
      <dgm:t>
        <a:bodyPr/>
        <a:lstStyle/>
        <a:p>
          <a:r>
            <a:rPr lang="en-US" dirty="0" smtClean="0"/>
            <a:t>Discharge</a:t>
          </a:r>
          <a:endParaRPr lang="en-US" dirty="0"/>
        </a:p>
      </dgm:t>
    </dgm:pt>
    <dgm:pt modelId="{B83CDA51-73E2-6447-BC34-78E7899083A1}" type="parTrans" cxnId="{E5213DF3-A9AC-574B-8EA7-C172A8235A6E}">
      <dgm:prSet/>
      <dgm:spPr/>
      <dgm:t>
        <a:bodyPr/>
        <a:lstStyle/>
        <a:p>
          <a:endParaRPr lang="en-US"/>
        </a:p>
      </dgm:t>
    </dgm:pt>
    <dgm:pt modelId="{83BE0833-C351-2D43-A1DD-D22FDA405D66}" type="sibTrans" cxnId="{E5213DF3-A9AC-574B-8EA7-C172A8235A6E}">
      <dgm:prSet/>
      <dgm:spPr/>
      <dgm:t>
        <a:bodyPr/>
        <a:lstStyle/>
        <a:p>
          <a:endParaRPr lang="en-US"/>
        </a:p>
      </dgm:t>
    </dgm:pt>
    <dgm:pt modelId="{3FC04F7D-298F-474D-A11C-D0EED7AD8F06}">
      <dgm:prSet phldrT="[Text]"/>
      <dgm:spPr/>
      <dgm:t>
        <a:bodyPr/>
        <a:lstStyle/>
        <a:p>
          <a:r>
            <a:rPr lang="en-US" dirty="0" smtClean="0"/>
            <a:t>Discharge Decision</a:t>
          </a:r>
          <a:endParaRPr lang="en-US" dirty="0"/>
        </a:p>
      </dgm:t>
    </dgm:pt>
    <dgm:pt modelId="{01B94C6F-F1FF-BA4A-8EEC-D8F27796E7D2}" type="parTrans" cxnId="{66B81702-AAF7-4440-832C-AA0FB6671C45}">
      <dgm:prSet/>
      <dgm:spPr/>
      <dgm:t>
        <a:bodyPr/>
        <a:lstStyle/>
        <a:p>
          <a:endParaRPr lang="en-US"/>
        </a:p>
      </dgm:t>
    </dgm:pt>
    <dgm:pt modelId="{B15D49F2-936D-A741-A734-65C33674353B}" type="sibTrans" cxnId="{66B81702-AAF7-4440-832C-AA0FB6671C45}">
      <dgm:prSet/>
      <dgm:spPr/>
      <dgm:t>
        <a:bodyPr/>
        <a:lstStyle/>
        <a:p>
          <a:endParaRPr lang="en-US"/>
        </a:p>
      </dgm:t>
    </dgm:pt>
    <dgm:pt modelId="{DE183DAA-744B-E746-BDE5-BA4B7EFA08D5}">
      <dgm:prSet phldrT="[Text]"/>
      <dgm:spPr/>
      <dgm:t>
        <a:bodyPr/>
        <a:lstStyle/>
        <a:p>
          <a:r>
            <a:rPr lang="en-US" dirty="0" smtClean="0"/>
            <a:t>Medication Reconciliation</a:t>
          </a:r>
          <a:endParaRPr lang="en-US" dirty="0"/>
        </a:p>
      </dgm:t>
    </dgm:pt>
    <dgm:pt modelId="{B906C36A-C8DC-D849-AFBA-25875C613DE7}" type="parTrans" cxnId="{F1BE63F4-A142-2843-A8A2-16394C6049EC}">
      <dgm:prSet/>
      <dgm:spPr/>
      <dgm:t>
        <a:bodyPr/>
        <a:lstStyle/>
        <a:p>
          <a:endParaRPr lang="en-US"/>
        </a:p>
      </dgm:t>
    </dgm:pt>
    <dgm:pt modelId="{AB6D2CD7-D389-6645-B496-D53DBA567389}" type="sibTrans" cxnId="{F1BE63F4-A142-2843-A8A2-16394C6049EC}">
      <dgm:prSet/>
      <dgm:spPr/>
      <dgm:t>
        <a:bodyPr/>
        <a:lstStyle/>
        <a:p>
          <a:endParaRPr lang="en-US"/>
        </a:p>
      </dgm:t>
    </dgm:pt>
    <dgm:pt modelId="{A0BF6B2F-F382-E443-81DF-8FC73D816916}" type="pres">
      <dgm:prSet presAssocID="{435731FC-336F-A14D-883D-B4A01A1B09A7}" presName="linearFlow" presStyleCnt="0">
        <dgm:presLayoutVars>
          <dgm:dir/>
          <dgm:animLvl val="lvl"/>
          <dgm:resizeHandles val="exact"/>
        </dgm:presLayoutVars>
      </dgm:prSet>
      <dgm:spPr/>
      <dgm:t>
        <a:bodyPr/>
        <a:lstStyle/>
        <a:p>
          <a:endParaRPr lang="en-US"/>
        </a:p>
      </dgm:t>
    </dgm:pt>
    <dgm:pt modelId="{3085F3B9-8137-B849-91AF-97EC01BE067C}" type="pres">
      <dgm:prSet presAssocID="{0AD15159-D23C-D042-A9DA-FE70A72B9AA0}" presName="composite" presStyleCnt="0"/>
      <dgm:spPr/>
    </dgm:pt>
    <dgm:pt modelId="{F8EAB9EE-9AA3-B24F-A1AE-EA7EE6C6FD38}" type="pres">
      <dgm:prSet presAssocID="{0AD15159-D23C-D042-A9DA-FE70A72B9AA0}" presName="parentText" presStyleLbl="alignNode1" presStyleIdx="0" presStyleCnt="3">
        <dgm:presLayoutVars>
          <dgm:chMax val="1"/>
          <dgm:bulletEnabled val="1"/>
        </dgm:presLayoutVars>
      </dgm:prSet>
      <dgm:spPr/>
      <dgm:t>
        <a:bodyPr/>
        <a:lstStyle/>
        <a:p>
          <a:endParaRPr lang="en-US"/>
        </a:p>
      </dgm:t>
    </dgm:pt>
    <dgm:pt modelId="{A6940803-EEE9-2449-9A7F-D55C05B639A9}" type="pres">
      <dgm:prSet presAssocID="{0AD15159-D23C-D042-A9DA-FE70A72B9AA0}" presName="descendantText" presStyleLbl="alignAcc1" presStyleIdx="0" presStyleCnt="3" custLinFactNeighborX="0" custLinFactNeighborY="-243">
        <dgm:presLayoutVars>
          <dgm:bulletEnabled val="1"/>
        </dgm:presLayoutVars>
      </dgm:prSet>
      <dgm:spPr/>
      <dgm:t>
        <a:bodyPr/>
        <a:lstStyle/>
        <a:p>
          <a:endParaRPr lang="en-US"/>
        </a:p>
      </dgm:t>
    </dgm:pt>
    <dgm:pt modelId="{B880100F-E85A-FE42-B2AA-4C2735C1F8AD}" type="pres">
      <dgm:prSet presAssocID="{8AB91226-918A-2D48-B10E-00CA898D42FB}" presName="sp" presStyleCnt="0"/>
      <dgm:spPr/>
    </dgm:pt>
    <dgm:pt modelId="{C720F187-BBCF-1A44-8013-DDA139CFDBD3}" type="pres">
      <dgm:prSet presAssocID="{E02736FD-EC80-EE4D-ACB5-6496C9554ACF}" presName="composite" presStyleCnt="0"/>
      <dgm:spPr/>
    </dgm:pt>
    <dgm:pt modelId="{F1E475F5-5AD6-DF4D-86B5-8A98874C32D6}" type="pres">
      <dgm:prSet presAssocID="{E02736FD-EC80-EE4D-ACB5-6496C9554ACF}" presName="parentText" presStyleLbl="alignNode1" presStyleIdx="1" presStyleCnt="3">
        <dgm:presLayoutVars>
          <dgm:chMax val="1"/>
          <dgm:bulletEnabled val="1"/>
        </dgm:presLayoutVars>
      </dgm:prSet>
      <dgm:spPr/>
      <dgm:t>
        <a:bodyPr/>
        <a:lstStyle/>
        <a:p>
          <a:endParaRPr lang="en-US"/>
        </a:p>
      </dgm:t>
    </dgm:pt>
    <dgm:pt modelId="{A5CA8E5F-3EFF-ED4E-8350-7F660B593A01}" type="pres">
      <dgm:prSet presAssocID="{E02736FD-EC80-EE4D-ACB5-6496C9554ACF}" presName="descendantText" presStyleLbl="alignAcc1" presStyleIdx="1" presStyleCnt="3">
        <dgm:presLayoutVars>
          <dgm:bulletEnabled val="1"/>
        </dgm:presLayoutVars>
      </dgm:prSet>
      <dgm:spPr/>
      <dgm:t>
        <a:bodyPr/>
        <a:lstStyle/>
        <a:p>
          <a:endParaRPr lang="en-US"/>
        </a:p>
      </dgm:t>
    </dgm:pt>
    <dgm:pt modelId="{86DD4277-C1DA-5441-B273-0079FE68B417}" type="pres">
      <dgm:prSet presAssocID="{DD621BB4-FE34-1040-A72F-D7C8CDBC0F90}" presName="sp" presStyleCnt="0"/>
      <dgm:spPr/>
    </dgm:pt>
    <dgm:pt modelId="{076D7F64-6CCA-D849-8F79-80B49F11D097}" type="pres">
      <dgm:prSet presAssocID="{663F9289-8176-C04D-BAD9-3B1A3DBECA60}" presName="composite" presStyleCnt="0"/>
      <dgm:spPr/>
    </dgm:pt>
    <dgm:pt modelId="{956879D7-0905-2949-B718-9A3787B6A339}" type="pres">
      <dgm:prSet presAssocID="{663F9289-8176-C04D-BAD9-3B1A3DBECA60}" presName="parentText" presStyleLbl="alignNode1" presStyleIdx="2" presStyleCnt="3">
        <dgm:presLayoutVars>
          <dgm:chMax val="1"/>
          <dgm:bulletEnabled val="1"/>
        </dgm:presLayoutVars>
      </dgm:prSet>
      <dgm:spPr/>
      <dgm:t>
        <a:bodyPr/>
        <a:lstStyle/>
        <a:p>
          <a:endParaRPr lang="en-US"/>
        </a:p>
      </dgm:t>
    </dgm:pt>
    <dgm:pt modelId="{F7FFE15B-3E96-0047-B4DF-9FE68C915ACB}" type="pres">
      <dgm:prSet presAssocID="{663F9289-8176-C04D-BAD9-3B1A3DBECA60}" presName="descendantText" presStyleLbl="alignAcc1" presStyleIdx="2" presStyleCnt="3">
        <dgm:presLayoutVars>
          <dgm:bulletEnabled val="1"/>
        </dgm:presLayoutVars>
      </dgm:prSet>
      <dgm:spPr/>
      <dgm:t>
        <a:bodyPr/>
        <a:lstStyle/>
        <a:p>
          <a:endParaRPr lang="en-US"/>
        </a:p>
      </dgm:t>
    </dgm:pt>
  </dgm:ptLst>
  <dgm:cxnLst>
    <dgm:cxn modelId="{64E8B44F-DA8A-C844-9105-DE909EE74E71}" type="presOf" srcId="{663F9289-8176-C04D-BAD9-3B1A3DBECA60}" destId="{956879D7-0905-2949-B718-9A3787B6A339}" srcOrd="0" destOrd="0" presId="urn:microsoft.com/office/officeart/2005/8/layout/chevron2"/>
    <dgm:cxn modelId="{D409F35C-93C3-FC41-A794-74335060BD2B}" srcId="{E02736FD-EC80-EE4D-ACB5-6496C9554ACF}" destId="{B2A2EB0E-806D-E846-839A-CD490426234D}" srcOrd="0" destOrd="0" parTransId="{D2500CB1-ADC6-B046-9F9C-ED44C7AE79D1}" sibTransId="{9A1E789D-FAF7-154D-816C-2773CADE2F3E}"/>
    <dgm:cxn modelId="{5253DED5-E35C-BA46-BBB0-5CE215B59EE2}" type="presOf" srcId="{B2A2EB0E-806D-E846-839A-CD490426234D}" destId="{A5CA8E5F-3EFF-ED4E-8350-7F660B593A01}" srcOrd="0" destOrd="0" presId="urn:microsoft.com/office/officeart/2005/8/layout/chevron2"/>
    <dgm:cxn modelId="{F1BE63F4-A142-2843-A8A2-16394C6049EC}" srcId="{663F9289-8176-C04D-BAD9-3B1A3DBECA60}" destId="{DE183DAA-744B-E746-BDE5-BA4B7EFA08D5}" srcOrd="1" destOrd="0" parTransId="{B906C36A-C8DC-D849-AFBA-25875C613DE7}" sibTransId="{AB6D2CD7-D389-6645-B496-D53DBA567389}"/>
    <dgm:cxn modelId="{0638E118-EC05-7549-85B1-F07C0B7B2A6A}" srcId="{435731FC-336F-A14D-883D-B4A01A1B09A7}" destId="{E02736FD-EC80-EE4D-ACB5-6496C9554ACF}" srcOrd="1" destOrd="0" parTransId="{0A022B82-0356-6847-B6F0-66F59DFEC182}" sibTransId="{DD621BB4-FE34-1040-A72F-D7C8CDBC0F90}"/>
    <dgm:cxn modelId="{E5AA0DBC-E127-A542-BDDC-51E35EFF1745}" type="presOf" srcId="{0AD15159-D23C-D042-A9DA-FE70A72B9AA0}" destId="{F8EAB9EE-9AA3-B24F-A1AE-EA7EE6C6FD38}" srcOrd="0" destOrd="0" presId="urn:microsoft.com/office/officeart/2005/8/layout/chevron2"/>
    <dgm:cxn modelId="{66B81702-AAF7-4440-832C-AA0FB6671C45}" srcId="{663F9289-8176-C04D-BAD9-3B1A3DBECA60}" destId="{3FC04F7D-298F-474D-A11C-D0EED7AD8F06}" srcOrd="0" destOrd="0" parTransId="{01B94C6F-F1FF-BA4A-8EEC-D8F27796E7D2}" sibTransId="{B15D49F2-936D-A741-A734-65C33674353B}"/>
    <dgm:cxn modelId="{52131D75-3C3C-614A-9D60-1756A81A4ECC}" type="presOf" srcId="{2CDF4D15-9363-9F4F-ADFC-DD780799A51B}" destId="{A6940803-EEE9-2449-9A7F-D55C05B639A9}" srcOrd="0" destOrd="0" presId="urn:microsoft.com/office/officeart/2005/8/layout/chevron2"/>
    <dgm:cxn modelId="{E9D4F70C-7A24-F443-B1F1-088B476D0E2C}" type="presOf" srcId="{3957F286-4687-174D-A674-233CA212F8B8}" destId="{A6940803-EEE9-2449-9A7F-D55C05B639A9}" srcOrd="0" destOrd="1" presId="urn:microsoft.com/office/officeart/2005/8/layout/chevron2"/>
    <dgm:cxn modelId="{7446954B-E748-5D4C-A0FC-E2A80C775607}" type="presOf" srcId="{435731FC-336F-A14D-883D-B4A01A1B09A7}" destId="{A0BF6B2F-F382-E443-81DF-8FC73D816916}" srcOrd="0" destOrd="0" presId="urn:microsoft.com/office/officeart/2005/8/layout/chevron2"/>
    <dgm:cxn modelId="{5E7EDCEF-9B36-1E4A-A3C8-B9F4F1043AA3}" srcId="{0AD15159-D23C-D042-A9DA-FE70A72B9AA0}" destId="{2CDF4D15-9363-9F4F-ADFC-DD780799A51B}" srcOrd="0" destOrd="0" parTransId="{2E77D7FC-0DC9-6142-92DF-FF7677FEEADC}" sibTransId="{22CF0E7C-2363-6A40-823D-3C62A9BE1D29}"/>
    <dgm:cxn modelId="{0688446C-BCF7-484F-8956-0FF7686308E6}" type="presOf" srcId="{E02736FD-EC80-EE4D-ACB5-6496C9554ACF}" destId="{F1E475F5-5AD6-DF4D-86B5-8A98874C32D6}" srcOrd="0" destOrd="0" presId="urn:microsoft.com/office/officeart/2005/8/layout/chevron2"/>
    <dgm:cxn modelId="{E5213DF3-A9AC-574B-8EA7-C172A8235A6E}" srcId="{435731FC-336F-A14D-883D-B4A01A1B09A7}" destId="{663F9289-8176-C04D-BAD9-3B1A3DBECA60}" srcOrd="2" destOrd="0" parTransId="{B83CDA51-73E2-6447-BC34-78E7899083A1}" sibTransId="{83BE0833-C351-2D43-A1DD-D22FDA405D66}"/>
    <dgm:cxn modelId="{E9E9A97B-D6E4-1B42-8D93-4352B242E26C}" srcId="{0AD15159-D23C-D042-A9DA-FE70A72B9AA0}" destId="{3957F286-4687-174D-A674-233CA212F8B8}" srcOrd="1" destOrd="0" parTransId="{ED8C28EF-21ED-B848-9216-2E348ECEC90C}" sibTransId="{D1BAC4BC-00BB-DE49-AFED-CC224998BA37}"/>
    <dgm:cxn modelId="{EA7DAED7-5A45-3647-BB14-B48BBD8D5274}" srcId="{435731FC-336F-A14D-883D-B4A01A1B09A7}" destId="{0AD15159-D23C-D042-A9DA-FE70A72B9AA0}" srcOrd="0" destOrd="0" parTransId="{E04C1BAC-52AE-2E4F-ADA9-F877B5933465}" sibTransId="{8AB91226-918A-2D48-B10E-00CA898D42FB}"/>
    <dgm:cxn modelId="{2ED947D9-D41D-1C4E-96FD-EBE5A9DA73A2}" type="presOf" srcId="{DE183DAA-744B-E746-BDE5-BA4B7EFA08D5}" destId="{F7FFE15B-3E96-0047-B4DF-9FE68C915ACB}" srcOrd="0" destOrd="1" presId="urn:microsoft.com/office/officeart/2005/8/layout/chevron2"/>
    <dgm:cxn modelId="{65202165-4FFB-EB45-A584-D71792F64801}" type="presOf" srcId="{3FC04F7D-298F-474D-A11C-D0EED7AD8F06}" destId="{F7FFE15B-3E96-0047-B4DF-9FE68C915ACB}" srcOrd="0" destOrd="0" presId="urn:microsoft.com/office/officeart/2005/8/layout/chevron2"/>
    <dgm:cxn modelId="{4C6D4477-9F44-BC40-BB16-BC1CB32CB362}" type="presParOf" srcId="{A0BF6B2F-F382-E443-81DF-8FC73D816916}" destId="{3085F3B9-8137-B849-91AF-97EC01BE067C}" srcOrd="0" destOrd="0" presId="urn:microsoft.com/office/officeart/2005/8/layout/chevron2"/>
    <dgm:cxn modelId="{3498EE6D-E01B-844D-BF4B-FE7ADF2ECE8C}" type="presParOf" srcId="{3085F3B9-8137-B849-91AF-97EC01BE067C}" destId="{F8EAB9EE-9AA3-B24F-A1AE-EA7EE6C6FD38}" srcOrd="0" destOrd="0" presId="urn:microsoft.com/office/officeart/2005/8/layout/chevron2"/>
    <dgm:cxn modelId="{2DFC6372-AC7B-0F4F-885C-597780AE2A68}" type="presParOf" srcId="{3085F3B9-8137-B849-91AF-97EC01BE067C}" destId="{A6940803-EEE9-2449-9A7F-D55C05B639A9}" srcOrd="1" destOrd="0" presId="urn:microsoft.com/office/officeart/2005/8/layout/chevron2"/>
    <dgm:cxn modelId="{B7CAD24A-5EF8-BB4E-BF53-0EE858F6A48B}" type="presParOf" srcId="{A0BF6B2F-F382-E443-81DF-8FC73D816916}" destId="{B880100F-E85A-FE42-B2AA-4C2735C1F8AD}" srcOrd="1" destOrd="0" presId="urn:microsoft.com/office/officeart/2005/8/layout/chevron2"/>
    <dgm:cxn modelId="{20366DF2-95E2-7F41-9955-113A41AA4C92}" type="presParOf" srcId="{A0BF6B2F-F382-E443-81DF-8FC73D816916}" destId="{C720F187-BBCF-1A44-8013-DDA139CFDBD3}" srcOrd="2" destOrd="0" presId="urn:microsoft.com/office/officeart/2005/8/layout/chevron2"/>
    <dgm:cxn modelId="{B26F1CF0-F2DD-134A-AFA5-4C8B4E55FFF7}" type="presParOf" srcId="{C720F187-BBCF-1A44-8013-DDA139CFDBD3}" destId="{F1E475F5-5AD6-DF4D-86B5-8A98874C32D6}" srcOrd="0" destOrd="0" presId="urn:microsoft.com/office/officeart/2005/8/layout/chevron2"/>
    <dgm:cxn modelId="{05661F07-5841-4242-A279-EC51BE23379D}" type="presParOf" srcId="{C720F187-BBCF-1A44-8013-DDA139CFDBD3}" destId="{A5CA8E5F-3EFF-ED4E-8350-7F660B593A01}" srcOrd="1" destOrd="0" presId="urn:microsoft.com/office/officeart/2005/8/layout/chevron2"/>
    <dgm:cxn modelId="{32AB7EA8-8796-2749-8A24-88BBB909C064}" type="presParOf" srcId="{A0BF6B2F-F382-E443-81DF-8FC73D816916}" destId="{86DD4277-C1DA-5441-B273-0079FE68B417}" srcOrd="3" destOrd="0" presId="urn:microsoft.com/office/officeart/2005/8/layout/chevron2"/>
    <dgm:cxn modelId="{EFB72381-7C8A-1441-B392-CE4B0002A229}" type="presParOf" srcId="{A0BF6B2F-F382-E443-81DF-8FC73D816916}" destId="{076D7F64-6CCA-D849-8F79-80B49F11D097}" srcOrd="4" destOrd="0" presId="urn:microsoft.com/office/officeart/2005/8/layout/chevron2"/>
    <dgm:cxn modelId="{C1445891-B754-1943-8EC0-1576BD13EABF}" type="presParOf" srcId="{076D7F64-6CCA-D849-8F79-80B49F11D097}" destId="{956879D7-0905-2949-B718-9A3787B6A339}" srcOrd="0" destOrd="0" presId="urn:microsoft.com/office/officeart/2005/8/layout/chevron2"/>
    <dgm:cxn modelId="{080CB59C-6558-B545-9582-85E8E90616F5}" type="presParOf" srcId="{076D7F64-6CCA-D849-8F79-80B49F11D097}" destId="{F7FFE15B-3E96-0047-B4DF-9FE68C915ACB}"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35731FC-336F-A14D-883D-B4A01A1B09A7}" type="doc">
      <dgm:prSet loTypeId="urn:microsoft.com/office/officeart/2005/8/layout/chevron2" loCatId="process" qsTypeId="urn:microsoft.com/office/officeart/2005/8/quickstyle/simple4" qsCatId="simple" csTypeId="urn:microsoft.com/office/officeart/2005/8/colors/accent1_2" csCatId="accent1" phldr="1"/>
      <dgm:spPr/>
      <dgm:t>
        <a:bodyPr/>
        <a:lstStyle/>
        <a:p>
          <a:endParaRPr lang="en-US"/>
        </a:p>
      </dgm:t>
    </dgm:pt>
    <dgm:pt modelId="{0AD15159-D23C-D042-A9DA-FE70A72B9AA0}">
      <dgm:prSet phldrT="[Text]"/>
      <dgm:spPr/>
      <dgm:t>
        <a:bodyPr/>
        <a:lstStyle/>
        <a:p>
          <a:r>
            <a:rPr lang="en-US" dirty="0" smtClean="0"/>
            <a:t>Pre-hospital</a:t>
          </a:r>
          <a:endParaRPr lang="en-US" dirty="0"/>
        </a:p>
      </dgm:t>
    </dgm:pt>
    <dgm:pt modelId="{E04C1BAC-52AE-2E4F-ADA9-F877B5933465}" type="parTrans" cxnId="{EA7DAED7-5A45-3647-BB14-B48BBD8D5274}">
      <dgm:prSet/>
      <dgm:spPr/>
      <dgm:t>
        <a:bodyPr/>
        <a:lstStyle/>
        <a:p>
          <a:endParaRPr lang="en-US"/>
        </a:p>
      </dgm:t>
    </dgm:pt>
    <dgm:pt modelId="{8AB91226-918A-2D48-B10E-00CA898D42FB}" type="sibTrans" cxnId="{EA7DAED7-5A45-3647-BB14-B48BBD8D5274}">
      <dgm:prSet/>
      <dgm:spPr/>
      <dgm:t>
        <a:bodyPr/>
        <a:lstStyle/>
        <a:p>
          <a:endParaRPr lang="en-US"/>
        </a:p>
      </dgm:t>
    </dgm:pt>
    <dgm:pt modelId="{2CDF4D15-9363-9F4F-ADFC-DD780799A51B}">
      <dgm:prSet phldrT="[Text]"/>
      <dgm:spPr/>
      <dgm:t>
        <a:bodyPr/>
        <a:lstStyle/>
        <a:p>
          <a:r>
            <a:rPr lang="en-US" dirty="0" smtClean="0"/>
            <a:t>Admission Decision</a:t>
          </a:r>
          <a:endParaRPr lang="en-US" dirty="0"/>
        </a:p>
      </dgm:t>
    </dgm:pt>
    <dgm:pt modelId="{2E77D7FC-0DC9-6142-92DF-FF7677FEEADC}" type="parTrans" cxnId="{5E7EDCEF-9B36-1E4A-A3C8-B9F4F1043AA3}">
      <dgm:prSet/>
      <dgm:spPr/>
      <dgm:t>
        <a:bodyPr/>
        <a:lstStyle/>
        <a:p>
          <a:endParaRPr lang="en-US"/>
        </a:p>
      </dgm:t>
    </dgm:pt>
    <dgm:pt modelId="{22CF0E7C-2363-6A40-823D-3C62A9BE1D29}" type="sibTrans" cxnId="{5E7EDCEF-9B36-1E4A-A3C8-B9F4F1043AA3}">
      <dgm:prSet/>
      <dgm:spPr/>
      <dgm:t>
        <a:bodyPr/>
        <a:lstStyle/>
        <a:p>
          <a:endParaRPr lang="en-US"/>
        </a:p>
      </dgm:t>
    </dgm:pt>
    <dgm:pt modelId="{E02736FD-EC80-EE4D-ACB5-6496C9554ACF}">
      <dgm:prSet phldrT="[Text]"/>
      <dgm:spPr/>
      <dgm:t>
        <a:bodyPr/>
        <a:lstStyle/>
        <a:p>
          <a:r>
            <a:rPr lang="en-US" dirty="0" smtClean="0"/>
            <a:t>Management</a:t>
          </a:r>
          <a:endParaRPr lang="en-US" dirty="0"/>
        </a:p>
      </dgm:t>
    </dgm:pt>
    <dgm:pt modelId="{0A022B82-0356-6847-B6F0-66F59DFEC182}" type="parTrans" cxnId="{0638E118-EC05-7549-85B1-F07C0B7B2A6A}">
      <dgm:prSet/>
      <dgm:spPr/>
      <dgm:t>
        <a:bodyPr/>
        <a:lstStyle/>
        <a:p>
          <a:endParaRPr lang="en-US"/>
        </a:p>
      </dgm:t>
    </dgm:pt>
    <dgm:pt modelId="{DD621BB4-FE34-1040-A72F-D7C8CDBC0F90}" type="sibTrans" cxnId="{0638E118-EC05-7549-85B1-F07C0B7B2A6A}">
      <dgm:prSet/>
      <dgm:spPr/>
      <dgm:t>
        <a:bodyPr/>
        <a:lstStyle/>
        <a:p>
          <a:endParaRPr lang="en-US"/>
        </a:p>
      </dgm:t>
    </dgm:pt>
    <dgm:pt modelId="{B2A2EB0E-806D-E846-839A-CD490426234D}">
      <dgm:prSet phldrT="[Text]"/>
      <dgm:spPr/>
      <dgm:t>
        <a:bodyPr/>
        <a:lstStyle/>
        <a:p>
          <a:r>
            <a:rPr lang="en-US" dirty="0" smtClean="0"/>
            <a:t>Avoiding Diagnostic Errors</a:t>
          </a:r>
          <a:endParaRPr lang="en-US" dirty="0"/>
        </a:p>
      </dgm:t>
    </dgm:pt>
    <dgm:pt modelId="{D2500CB1-ADC6-B046-9F9C-ED44C7AE79D1}" type="parTrans" cxnId="{D409F35C-93C3-FC41-A794-74335060BD2B}">
      <dgm:prSet/>
      <dgm:spPr/>
      <dgm:t>
        <a:bodyPr/>
        <a:lstStyle/>
        <a:p>
          <a:endParaRPr lang="en-US"/>
        </a:p>
      </dgm:t>
    </dgm:pt>
    <dgm:pt modelId="{9A1E789D-FAF7-154D-816C-2773CADE2F3E}" type="sibTrans" cxnId="{D409F35C-93C3-FC41-A794-74335060BD2B}">
      <dgm:prSet/>
      <dgm:spPr/>
      <dgm:t>
        <a:bodyPr/>
        <a:lstStyle/>
        <a:p>
          <a:endParaRPr lang="en-US"/>
        </a:p>
      </dgm:t>
    </dgm:pt>
    <dgm:pt modelId="{663F9289-8176-C04D-BAD9-3B1A3DBECA60}">
      <dgm:prSet phldrT="[Text]"/>
      <dgm:spPr/>
      <dgm:t>
        <a:bodyPr/>
        <a:lstStyle/>
        <a:p>
          <a:r>
            <a:rPr lang="en-US" dirty="0" smtClean="0"/>
            <a:t>Discharge</a:t>
          </a:r>
          <a:endParaRPr lang="en-US" dirty="0"/>
        </a:p>
      </dgm:t>
    </dgm:pt>
    <dgm:pt modelId="{B83CDA51-73E2-6447-BC34-78E7899083A1}" type="parTrans" cxnId="{E5213DF3-A9AC-574B-8EA7-C172A8235A6E}">
      <dgm:prSet/>
      <dgm:spPr/>
      <dgm:t>
        <a:bodyPr/>
        <a:lstStyle/>
        <a:p>
          <a:endParaRPr lang="en-US"/>
        </a:p>
      </dgm:t>
    </dgm:pt>
    <dgm:pt modelId="{83BE0833-C351-2D43-A1DD-D22FDA405D66}" type="sibTrans" cxnId="{E5213DF3-A9AC-574B-8EA7-C172A8235A6E}">
      <dgm:prSet/>
      <dgm:spPr/>
      <dgm:t>
        <a:bodyPr/>
        <a:lstStyle/>
        <a:p>
          <a:endParaRPr lang="en-US"/>
        </a:p>
      </dgm:t>
    </dgm:pt>
    <dgm:pt modelId="{3FC04F7D-298F-474D-A11C-D0EED7AD8F06}">
      <dgm:prSet phldrT="[Text]"/>
      <dgm:spPr/>
      <dgm:t>
        <a:bodyPr/>
        <a:lstStyle/>
        <a:p>
          <a:r>
            <a:rPr lang="en-US" b="1" dirty="0" smtClean="0"/>
            <a:t>Discharge Decision</a:t>
          </a:r>
          <a:endParaRPr lang="en-US" b="1" dirty="0"/>
        </a:p>
      </dgm:t>
    </dgm:pt>
    <dgm:pt modelId="{01B94C6F-F1FF-BA4A-8EEC-D8F27796E7D2}" type="parTrans" cxnId="{66B81702-AAF7-4440-832C-AA0FB6671C45}">
      <dgm:prSet/>
      <dgm:spPr/>
      <dgm:t>
        <a:bodyPr/>
        <a:lstStyle/>
        <a:p>
          <a:endParaRPr lang="en-US"/>
        </a:p>
      </dgm:t>
    </dgm:pt>
    <dgm:pt modelId="{B15D49F2-936D-A741-A734-65C33674353B}" type="sibTrans" cxnId="{66B81702-AAF7-4440-832C-AA0FB6671C45}">
      <dgm:prSet/>
      <dgm:spPr/>
      <dgm:t>
        <a:bodyPr/>
        <a:lstStyle/>
        <a:p>
          <a:endParaRPr lang="en-US"/>
        </a:p>
      </dgm:t>
    </dgm:pt>
    <dgm:pt modelId="{DE183DAA-744B-E746-BDE5-BA4B7EFA08D5}">
      <dgm:prSet phldrT="[Text]"/>
      <dgm:spPr/>
      <dgm:t>
        <a:bodyPr/>
        <a:lstStyle/>
        <a:p>
          <a:r>
            <a:rPr lang="en-US" dirty="0" smtClean="0"/>
            <a:t>Medication Reconciliation</a:t>
          </a:r>
          <a:endParaRPr lang="en-US" dirty="0"/>
        </a:p>
      </dgm:t>
    </dgm:pt>
    <dgm:pt modelId="{B906C36A-C8DC-D849-AFBA-25875C613DE7}" type="parTrans" cxnId="{F1BE63F4-A142-2843-A8A2-16394C6049EC}">
      <dgm:prSet/>
      <dgm:spPr/>
      <dgm:t>
        <a:bodyPr/>
        <a:lstStyle/>
        <a:p>
          <a:endParaRPr lang="en-US"/>
        </a:p>
      </dgm:t>
    </dgm:pt>
    <dgm:pt modelId="{AB6D2CD7-D389-6645-B496-D53DBA567389}" type="sibTrans" cxnId="{F1BE63F4-A142-2843-A8A2-16394C6049EC}">
      <dgm:prSet/>
      <dgm:spPr/>
      <dgm:t>
        <a:bodyPr/>
        <a:lstStyle/>
        <a:p>
          <a:endParaRPr lang="en-US"/>
        </a:p>
      </dgm:t>
    </dgm:pt>
    <dgm:pt modelId="{BBFE0850-E01F-45BA-891A-D198022E1CEE}">
      <dgm:prSet/>
      <dgm:spPr/>
      <dgm:t>
        <a:bodyPr/>
        <a:lstStyle/>
        <a:p>
          <a:r>
            <a:rPr lang="en-US" dirty="0" smtClean="0"/>
            <a:t>Appropriate Use of Resources</a:t>
          </a:r>
          <a:endParaRPr lang="en-US" dirty="0"/>
        </a:p>
      </dgm:t>
    </dgm:pt>
    <dgm:pt modelId="{4881CF28-B139-4980-8818-94780875DA25}" type="parTrans" cxnId="{E7046673-C807-4DD8-8FCF-8810BFD833F9}">
      <dgm:prSet/>
      <dgm:spPr/>
      <dgm:t>
        <a:bodyPr/>
        <a:lstStyle/>
        <a:p>
          <a:endParaRPr lang="en-US"/>
        </a:p>
      </dgm:t>
    </dgm:pt>
    <dgm:pt modelId="{BE8BFB32-694E-42FB-A0E7-F18DBC13413C}" type="sibTrans" cxnId="{E7046673-C807-4DD8-8FCF-8810BFD833F9}">
      <dgm:prSet/>
      <dgm:spPr/>
      <dgm:t>
        <a:bodyPr/>
        <a:lstStyle/>
        <a:p>
          <a:endParaRPr lang="en-US"/>
        </a:p>
      </dgm:t>
    </dgm:pt>
    <dgm:pt modelId="{A0BF6B2F-F382-E443-81DF-8FC73D816916}" type="pres">
      <dgm:prSet presAssocID="{435731FC-336F-A14D-883D-B4A01A1B09A7}" presName="linearFlow" presStyleCnt="0">
        <dgm:presLayoutVars>
          <dgm:dir/>
          <dgm:animLvl val="lvl"/>
          <dgm:resizeHandles val="exact"/>
        </dgm:presLayoutVars>
      </dgm:prSet>
      <dgm:spPr/>
      <dgm:t>
        <a:bodyPr/>
        <a:lstStyle/>
        <a:p>
          <a:endParaRPr lang="en-US"/>
        </a:p>
      </dgm:t>
    </dgm:pt>
    <dgm:pt modelId="{3085F3B9-8137-B849-91AF-97EC01BE067C}" type="pres">
      <dgm:prSet presAssocID="{0AD15159-D23C-D042-A9DA-FE70A72B9AA0}" presName="composite" presStyleCnt="0"/>
      <dgm:spPr/>
    </dgm:pt>
    <dgm:pt modelId="{F8EAB9EE-9AA3-B24F-A1AE-EA7EE6C6FD38}" type="pres">
      <dgm:prSet presAssocID="{0AD15159-D23C-D042-A9DA-FE70A72B9AA0}" presName="parentText" presStyleLbl="alignNode1" presStyleIdx="0" presStyleCnt="3">
        <dgm:presLayoutVars>
          <dgm:chMax val="1"/>
          <dgm:bulletEnabled val="1"/>
        </dgm:presLayoutVars>
      </dgm:prSet>
      <dgm:spPr/>
      <dgm:t>
        <a:bodyPr/>
        <a:lstStyle/>
        <a:p>
          <a:endParaRPr lang="en-US"/>
        </a:p>
      </dgm:t>
    </dgm:pt>
    <dgm:pt modelId="{A6940803-EEE9-2449-9A7F-D55C05B639A9}" type="pres">
      <dgm:prSet presAssocID="{0AD15159-D23C-D042-A9DA-FE70A72B9AA0}" presName="descendantText" presStyleLbl="alignAcc1" presStyleIdx="0" presStyleCnt="3" custLinFactNeighborX="0" custLinFactNeighborY="-243">
        <dgm:presLayoutVars>
          <dgm:bulletEnabled val="1"/>
        </dgm:presLayoutVars>
      </dgm:prSet>
      <dgm:spPr/>
      <dgm:t>
        <a:bodyPr/>
        <a:lstStyle/>
        <a:p>
          <a:endParaRPr lang="en-US"/>
        </a:p>
      </dgm:t>
    </dgm:pt>
    <dgm:pt modelId="{B880100F-E85A-FE42-B2AA-4C2735C1F8AD}" type="pres">
      <dgm:prSet presAssocID="{8AB91226-918A-2D48-B10E-00CA898D42FB}" presName="sp" presStyleCnt="0"/>
      <dgm:spPr/>
    </dgm:pt>
    <dgm:pt modelId="{C720F187-BBCF-1A44-8013-DDA139CFDBD3}" type="pres">
      <dgm:prSet presAssocID="{E02736FD-EC80-EE4D-ACB5-6496C9554ACF}" presName="composite" presStyleCnt="0"/>
      <dgm:spPr/>
    </dgm:pt>
    <dgm:pt modelId="{F1E475F5-5AD6-DF4D-86B5-8A98874C32D6}" type="pres">
      <dgm:prSet presAssocID="{E02736FD-EC80-EE4D-ACB5-6496C9554ACF}" presName="parentText" presStyleLbl="alignNode1" presStyleIdx="1" presStyleCnt="3">
        <dgm:presLayoutVars>
          <dgm:chMax val="1"/>
          <dgm:bulletEnabled val="1"/>
        </dgm:presLayoutVars>
      </dgm:prSet>
      <dgm:spPr/>
      <dgm:t>
        <a:bodyPr/>
        <a:lstStyle/>
        <a:p>
          <a:endParaRPr lang="en-US"/>
        </a:p>
      </dgm:t>
    </dgm:pt>
    <dgm:pt modelId="{A5CA8E5F-3EFF-ED4E-8350-7F660B593A01}" type="pres">
      <dgm:prSet presAssocID="{E02736FD-EC80-EE4D-ACB5-6496C9554ACF}" presName="descendantText" presStyleLbl="alignAcc1" presStyleIdx="1" presStyleCnt="3">
        <dgm:presLayoutVars>
          <dgm:bulletEnabled val="1"/>
        </dgm:presLayoutVars>
      </dgm:prSet>
      <dgm:spPr/>
      <dgm:t>
        <a:bodyPr/>
        <a:lstStyle/>
        <a:p>
          <a:endParaRPr lang="en-US"/>
        </a:p>
      </dgm:t>
    </dgm:pt>
    <dgm:pt modelId="{86DD4277-C1DA-5441-B273-0079FE68B417}" type="pres">
      <dgm:prSet presAssocID="{DD621BB4-FE34-1040-A72F-D7C8CDBC0F90}" presName="sp" presStyleCnt="0"/>
      <dgm:spPr/>
    </dgm:pt>
    <dgm:pt modelId="{076D7F64-6CCA-D849-8F79-80B49F11D097}" type="pres">
      <dgm:prSet presAssocID="{663F9289-8176-C04D-BAD9-3B1A3DBECA60}" presName="composite" presStyleCnt="0"/>
      <dgm:spPr/>
    </dgm:pt>
    <dgm:pt modelId="{956879D7-0905-2949-B718-9A3787B6A339}" type="pres">
      <dgm:prSet presAssocID="{663F9289-8176-C04D-BAD9-3B1A3DBECA60}" presName="parentText" presStyleLbl="alignNode1" presStyleIdx="2" presStyleCnt="3">
        <dgm:presLayoutVars>
          <dgm:chMax val="1"/>
          <dgm:bulletEnabled val="1"/>
        </dgm:presLayoutVars>
      </dgm:prSet>
      <dgm:spPr/>
      <dgm:t>
        <a:bodyPr/>
        <a:lstStyle/>
        <a:p>
          <a:endParaRPr lang="en-US"/>
        </a:p>
      </dgm:t>
    </dgm:pt>
    <dgm:pt modelId="{F7FFE15B-3E96-0047-B4DF-9FE68C915ACB}" type="pres">
      <dgm:prSet presAssocID="{663F9289-8176-C04D-BAD9-3B1A3DBECA60}" presName="descendantText" presStyleLbl="alignAcc1" presStyleIdx="2" presStyleCnt="3">
        <dgm:presLayoutVars>
          <dgm:bulletEnabled val="1"/>
        </dgm:presLayoutVars>
      </dgm:prSet>
      <dgm:spPr/>
      <dgm:t>
        <a:bodyPr/>
        <a:lstStyle/>
        <a:p>
          <a:endParaRPr lang="en-US"/>
        </a:p>
      </dgm:t>
    </dgm:pt>
  </dgm:ptLst>
  <dgm:cxnLst>
    <dgm:cxn modelId="{EA7DAED7-5A45-3647-BB14-B48BBD8D5274}" srcId="{435731FC-336F-A14D-883D-B4A01A1B09A7}" destId="{0AD15159-D23C-D042-A9DA-FE70A72B9AA0}" srcOrd="0" destOrd="0" parTransId="{E04C1BAC-52AE-2E4F-ADA9-F877B5933465}" sibTransId="{8AB91226-918A-2D48-B10E-00CA898D42FB}"/>
    <dgm:cxn modelId="{66B81702-AAF7-4440-832C-AA0FB6671C45}" srcId="{663F9289-8176-C04D-BAD9-3B1A3DBECA60}" destId="{3FC04F7D-298F-474D-A11C-D0EED7AD8F06}" srcOrd="0" destOrd="0" parTransId="{01B94C6F-F1FF-BA4A-8EEC-D8F27796E7D2}" sibTransId="{B15D49F2-936D-A741-A734-65C33674353B}"/>
    <dgm:cxn modelId="{65DF7AFB-470A-2347-AA84-F0DF184F634D}" type="presOf" srcId="{B2A2EB0E-806D-E846-839A-CD490426234D}" destId="{A5CA8E5F-3EFF-ED4E-8350-7F660B593A01}" srcOrd="0" destOrd="0" presId="urn:microsoft.com/office/officeart/2005/8/layout/chevron2"/>
    <dgm:cxn modelId="{6DF72257-02E8-F142-901B-656EB5F322E9}" type="presOf" srcId="{435731FC-336F-A14D-883D-B4A01A1B09A7}" destId="{A0BF6B2F-F382-E443-81DF-8FC73D816916}" srcOrd="0" destOrd="0" presId="urn:microsoft.com/office/officeart/2005/8/layout/chevron2"/>
    <dgm:cxn modelId="{29B26931-B4A7-5A4E-B373-3421E56C5E6F}" type="presOf" srcId="{663F9289-8176-C04D-BAD9-3B1A3DBECA60}" destId="{956879D7-0905-2949-B718-9A3787B6A339}" srcOrd="0" destOrd="0" presId="urn:microsoft.com/office/officeart/2005/8/layout/chevron2"/>
    <dgm:cxn modelId="{0638E118-EC05-7549-85B1-F07C0B7B2A6A}" srcId="{435731FC-336F-A14D-883D-B4A01A1B09A7}" destId="{E02736FD-EC80-EE4D-ACB5-6496C9554ACF}" srcOrd="1" destOrd="0" parTransId="{0A022B82-0356-6847-B6F0-66F59DFEC182}" sibTransId="{DD621BB4-FE34-1040-A72F-D7C8CDBC0F90}"/>
    <dgm:cxn modelId="{D409F35C-93C3-FC41-A794-74335060BD2B}" srcId="{E02736FD-EC80-EE4D-ACB5-6496C9554ACF}" destId="{B2A2EB0E-806D-E846-839A-CD490426234D}" srcOrd="0" destOrd="0" parTransId="{D2500CB1-ADC6-B046-9F9C-ED44C7AE79D1}" sibTransId="{9A1E789D-FAF7-154D-816C-2773CADE2F3E}"/>
    <dgm:cxn modelId="{E5213DF3-A9AC-574B-8EA7-C172A8235A6E}" srcId="{435731FC-336F-A14D-883D-B4A01A1B09A7}" destId="{663F9289-8176-C04D-BAD9-3B1A3DBECA60}" srcOrd="2" destOrd="0" parTransId="{B83CDA51-73E2-6447-BC34-78E7899083A1}" sibTransId="{83BE0833-C351-2D43-A1DD-D22FDA405D66}"/>
    <dgm:cxn modelId="{851D7C05-945E-4C86-A7CE-07A4C6E8C854}" type="presOf" srcId="{BBFE0850-E01F-45BA-891A-D198022E1CEE}" destId="{A6940803-EEE9-2449-9A7F-D55C05B639A9}" srcOrd="0" destOrd="1" presId="urn:microsoft.com/office/officeart/2005/8/layout/chevron2"/>
    <dgm:cxn modelId="{E7046673-C807-4DD8-8FCF-8810BFD833F9}" srcId="{0AD15159-D23C-D042-A9DA-FE70A72B9AA0}" destId="{BBFE0850-E01F-45BA-891A-D198022E1CEE}" srcOrd="1" destOrd="0" parTransId="{4881CF28-B139-4980-8818-94780875DA25}" sibTransId="{BE8BFB32-694E-42FB-A0E7-F18DBC13413C}"/>
    <dgm:cxn modelId="{4993DE9E-13CD-2D46-B811-E38186639B57}" type="presOf" srcId="{0AD15159-D23C-D042-A9DA-FE70A72B9AA0}" destId="{F8EAB9EE-9AA3-B24F-A1AE-EA7EE6C6FD38}" srcOrd="0" destOrd="0" presId="urn:microsoft.com/office/officeart/2005/8/layout/chevron2"/>
    <dgm:cxn modelId="{5E7EDCEF-9B36-1E4A-A3C8-B9F4F1043AA3}" srcId="{0AD15159-D23C-D042-A9DA-FE70A72B9AA0}" destId="{2CDF4D15-9363-9F4F-ADFC-DD780799A51B}" srcOrd="0" destOrd="0" parTransId="{2E77D7FC-0DC9-6142-92DF-FF7677FEEADC}" sibTransId="{22CF0E7C-2363-6A40-823D-3C62A9BE1D29}"/>
    <dgm:cxn modelId="{7069DD54-5B33-4346-9172-08927A065A94}" type="presOf" srcId="{DE183DAA-744B-E746-BDE5-BA4B7EFA08D5}" destId="{F7FFE15B-3E96-0047-B4DF-9FE68C915ACB}" srcOrd="0" destOrd="1" presId="urn:microsoft.com/office/officeart/2005/8/layout/chevron2"/>
    <dgm:cxn modelId="{80594FA5-F710-F845-A83D-4B73524FEEB4}" type="presOf" srcId="{2CDF4D15-9363-9F4F-ADFC-DD780799A51B}" destId="{A6940803-EEE9-2449-9A7F-D55C05B639A9}" srcOrd="0" destOrd="0" presId="urn:microsoft.com/office/officeart/2005/8/layout/chevron2"/>
    <dgm:cxn modelId="{9F4F9FE3-DD45-8440-BBDD-22A6027453C0}" type="presOf" srcId="{3FC04F7D-298F-474D-A11C-D0EED7AD8F06}" destId="{F7FFE15B-3E96-0047-B4DF-9FE68C915ACB}" srcOrd="0" destOrd="0" presId="urn:microsoft.com/office/officeart/2005/8/layout/chevron2"/>
    <dgm:cxn modelId="{B790AA8F-1D55-FE4D-97DA-3744EC7B7B8E}" type="presOf" srcId="{E02736FD-EC80-EE4D-ACB5-6496C9554ACF}" destId="{F1E475F5-5AD6-DF4D-86B5-8A98874C32D6}" srcOrd="0" destOrd="0" presId="urn:microsoft.com/office/officeart/2005/8/layout/chevron2"/>
    <dgm:cxn modelId="{F1BE63F4-A142-2843-A8A2-16394C6049EC}" srcId="{663F9289-8176-C04D-BAD9-3B1A3DBECA60}" destId="{DE183DAA-744B-E746-BDE5-BA4B7EFA08D5}" srcOrd="1" destOrd="0" parTransId="{B906C36A-C8DC-D849-AFBA-25875C613DE7}" sibTransId="{AB6D2CD7-D389-6645-B496-D53DBA567389}"/>
    <dgm:cxn modelId="{285B46A4-784E-0745-A46F-608052B15939}" type="presParOf" srcId="{A0BF6B2F-F382-E443-81DF-8FC73D816916}" destId="{3085F3B9-8137-B849-91AF-97EC01BE067C}" srcOrd="0" destOrd="0" presId="urn:microsoft.com/office/officeart/2005/8/layout/chevron2"/>
    <dgm:cxn modelId="{251B16E4-B028-D54D-804A-96E445E64D9D}" type="presParOf" srcId="{3085F3B9-8137-B849-91AF-97EC01BE067C}" destId="{F8EAB9EE-9AA3-B24F-A1AE-EA7EE6C6FD38}" srcOrd="0" destOrd="0" presId="urn:microsoft.com/office/officeart/2005/8/layout/chevron2"/>
    <dgm:cxn modelId="{E35A4864-3737-8841-B56A-37875ADB7970}" type="presParOf" srcId="{3085F3B9-8137-B849-91AF-97EC01BE067C}" destId="{A6940803-EEE9-2449-9A7F-D55C05B639A9}" srcOrd="1" destOrd="0" presId="urn:microsoft.com/office/officeart/2005/8/layout/chevron2"/>
    <dgm:cxn modelId="{A8EDB96D-3DE3-2E42-B9E6-0ED036A3F764}" type="presParOf" srcId="{A0BF6B2F-F382-E443-81DF-8FC73D816916}" destId="{B880100F-E85A-FE42-B2AA-4C2735C1F8AD}" srcOrd="1" destOrd="0" presId="urn:microsoft.com/office/officeart/2005/8/layout/chevron2"/>
    <dgm:cxn modelId="{A55E3EEA-924E-4143-B96E-1711A29C470D}" type="presParOf" srcId="{A0BF6B2F-F382-E443-81DF-8FC73D816916}" destId="{C720F187-BBCF-1A44-8013-DDA139CFDBD3}" srcOrd="2" destOrd="0" presId="urn:microsoft.com/office/officeart/2005/8/layout/chevron2"/>
    <dgm:cxn modelId="{04904C3F-D53F-2046-9B5D-8C17D2F4D639}" type="presParOf" srcId="{C720F187-BBCF-1A44-8013-DDA139CFDBD3}" destId="{F1E475F5-5AD6-DF4D-86B5-8A98874C32D6}" srcOrd="0" destOrd="0" presId="urn:microsoft.com/office/officeart/2005/8/layout/chevron2"/>
    <dgm:cxn modelId="{E40EF938-3DC6-8D46-928F-85BB0983E567}" type="presParOf" srcId="{C720F187-BBCF-1A44-8013-DDA139CFDBD3}" destId="{A5CA8E5F-3EFF-ED4E-8350-7F660B593A01}" srcOrd="1" destOrd="0" presId="urn:microsoft.com/office/officeart/2005/8/layout/chevron2"/>
    <dgm:cxn modelId="{2F424509-5A70-F140-B8FB-0DB94605E893}" type="presParOf" srcId="{A0BF6B2F-F382-E443-81DF-8FC73D816916}" destId="{86DD4277-C1DA-5441-B273-0079FE68B417}" srcOrd="3" destOrd="0" presId="urn:microsoft.com/office/officeart/2005/8/layout/chevron2"/>
    <dgm:cxn modelId="{F82236CA-05AA-5B4E-A4D9-69511887F924}" type="presParOf" srcId="{A0BF6B2F-F382-E443-81DF-8FC73D816916}" destId="{076D7F64-6CCA-D849-8F79-80B49F11D097}" srcOrd="4" destOrd="0" presId="urn:microsoft.com/office/officeart/2005/8/layout/chevron2"/>
    <dgm:cxn modelId="{EA22DAF7-ADE0-2C4C-8282-2A36CFB205D4}" type="presParOf" srcId="{076D7F64-6CCA-D849-8F79-80B49F11D097}" destId="{956879D7-0905-2949-B718-9A3787B6A339}" srcOrd="0" destOrd="0" presId="urn:microsoft.com/office/officeart/2005/8/layout/chevron2"/>
    <dgm:cxn modelId="{44AAF0EF-7CF2-6B47-9FF5-7D1AE0D4C316}" type="presParOf" srcId="{076D7F64-6CCA-D849-8F79-80B49F11D097}" destId="{F7FFE15B-3E96-0047-B4DF-9FE68C915ACB}"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35731FC-336F-A14D-883D-B4A01A1B09A7}" type="doc">
      <dgm:prSet loTypeId="urn:microsoft.com/office/officeart/2005/8/layout/chevron2" loCatId="process" qsTypeId="urn:microsoft.com/office/officeart/2005/8/quickstyle/simple4" qsCatId="simple" csTypeId="urn:microsoft.com/office/officeart/2005/8/colors/accent1_2" csCatId="accent1" phldr="1"/>
      <dgm:spPr/>
      <dgm:t>
        <a:bodyPr/>
        <a:lstStyle/>
        <a:p>
          <a:endParaRPr lang="en-US"/>
        </a:p>
      </dgm:t>
    </dgm:pt>
    <dgm:pt modelId="{0AD15159-D23C-D042-A9DA-FE70A72B9AA0}">
      <dgm:prSet phldrT="[Text]"/>
      <dgm:spPr/>
      <dgm:t>
        <a:bodyPr/>
        <a:lstStyle/>
        <a:p>
          <a:r>
            <a:rPr lang="en-US" dirty="0" smtClean="0"/>
            <a:t>Pre-hospital</a:t>
          </a:r>
          <a:endParaRPr lang="en-US" dirty="0"/>
        </a:p>
      </dgm:t>
    </dgm:pt>
    <dgm:pt modelId="{E04C1BAC-52AE-2E4F-ADA9-F877B5933465}" type="parTrans" cxnId="{EA7DAED7-5A45-3647-BB14-B48BBD8D5274}">
      <dgm:prSet/>
      <dgm:spPr/>
      <dgm:t>
        <a:bodyPr/>
        <a:lstStyle/>
        <a:p>
          <a:endParaRPr lang="en-US"/>
        </a:p>
      </dgm:t>
    </dgm:pt>
    <dgm:pt modelId="{8AB91226-918A-2D48-B10E-00CA898D42FB}" type="sibTrans" cxnId="{EA7DAED7-5A45-3647-BB14-B48BBD8D5274}">
      <dgm:prSet/>
      <dgm:spPr/>
      <dgm:t>
        <a:bodyPr/>
        <a:lstStyle/>
        <a:p>
          <a:endParaRPr lang="en-US"/>
        </a:p>
      </dgm:t>
    </dgm:pt>
    <dgm:pt modelId="{2CDF4D15-9363-9F4F-ADFC-DD780799A51B}">
      <dgm:prSet phldrT="[Text]"/>
      <dgm:spPr/>
      <dgm:t>
        <a:bodyPr/>
        <a:lstStyle/>
        <a:p>
          <a:r>
            <a:rPr lang="en-US" dirty="0" smtClean="0"/>
            <a:t>Admission Decision</a:t>
          </a:r>
          <a:endParaRPr lang="en-US" dirty="0"/>
        </a:p>
      </dgm:t>
    </dgm:pt>
    <dgm:pt modelId="{2E77D7FC-0DC9-6142-92DF-FF7677FEEADC}" type="parTrans" cxnId="{5E7EDCEF-9B36-1E4A-A3C8-B9F4F1043AA3}">
      <dgm:prSet/>
      <dgm:spPr/>
      <dgm:t>
        <a:bodyPr/>
        <a:lstStyle/>
        <a:p>
          <a:endParaRPr lang="en-US"/>
        </a:p>
      </dgm:t>
    </dgm:pt>
    <dgm:pt modelId="{22CF0E7C-2363-6A40-823D-3C62A9BE1D29}" type="sibTrans" cxnId="{5E7EDCEF-9B36-1E4A-A3C8-B9F4F1043AA3}">
      <dgm:prSet/>
      <dgm:spPr/>
      <dgm:t>
        <a:bodyPr/>
        <a:lstStyle/>
        <a:p>
          <a:endParaRPr lang="en-US"/>
        </a:p>
      </dgm:t>
    </dgm:pt>
    <dgm:pt modelId="{E02736FD-EC80-EE4D-ACB5-6496C9554ACF}">
      <dgm:prSet phldrT="[Text]"/>
      <dgm:spPr/>
      <dgm:t>
        <a:bodyPr/>
        <a:lstStyle/>
        <a:p>
          <a:r>
            <a:rPr lang="en-US" dirty="0" smtClean="0"/>
            <a:t>Management</a:t>
          </a:r>
          <a:endParaRPr lang="en-US" dirty="0"/>
        </a:p>
      </dgm:t>
    </dgm:pt>
    <dgm:pt modelId="{0A022B82-0356-6847-B6F0-66F59DFEC182}" type="parTrans" cxnId="{0638E118-EC05-7549-85B1-F07C0B7B2A6A}">
      <dgm:prSet/>
      <dgm:spPr/>
      <dgm:t>
        <a:bodyPr/>
        <a:lstStyle/>
        <a:p>
          <a:endParaRPr lang="en-US"/>
        </a:p>
      </dgm:t>
    </dgm:pt>
    <dgm:pt modelId="{DD621BB4-FE34-1040-A72F-D7C8CDBC0F90}" type="sibTrans" cxnId="{0638E118-EC05-7549-85B1-F07C0B7B2A6A}">
      <dgm:prSet/>
      <dgm:spPr/>
      <dgm:t>
        <a:bodyPr/>
        <a:lstStyle/>
        <a:p>
          <a:endParaRPr lang="en-US"/>
        </a:p>
      </dgm:t>
    </dgm:pt>
    <dgm:pt modelId="{B2A2EB0E-806D-E846-839A-CD490426234D}">
      <dgm:prSet phldrT="[Text]"/>
      <dgm:spPr/>
      <dgm:t>
        <a:bodyPr/>
        <a:lstStyle/>
        <a:p>
          <a:r>
            <a:rPr lang="en-US" dirty="0" smtClean="0"/>
            <a:t>Avoiding Diagnostic Errors</a:t>
          </a:r>
          <a:endParaRPr lang="en-US" dirty="0"/>
        </a:p>
      </dgm:t>
    </dgm:pt>
    <dgm:pt modelId="{D2500CB1-ADC6-B046-9F9C-ED44C7AE79D1}" type="parTrans" cxnId="{D409F35C-93C3-FC41-A794-74335060BD2B}">
      <dgm:prSet/>
      <dgm:spPr/>
      <dgm:t>
        <a:bodyPr/>
        <a:lstStyle/>
        <a:p>
          <a:endParaRPr lang="en-US"/>
        </a:p>
      </dgm:t>
    </dgm:pt>
    <dgm:pt modelId="{9A1E789D-FAF7-154D-816C-2773CADE2F3E}" type="sibTrans" cxnId="{D409F35C-93C3-FC41-A794-74335060BD2B}">
      <dgm:prSet/>
      <dgm:spPr/>
      <dgm:t>
        <a:bodyPr/>
        <a:lstStyle/>
        <a:p>
          <a:endParaRPr lang="en-US"/>
        </a:p>
      </dgm:t>
    </dgm:pt>
    <dgm:pt modelId="{663F9289-8176-C04D-BAD9-3B1A3DBECA60}">
      <dgm:prSet phldrT="[Text]"/>
      <dgm:spPr/>
      <dgm:t>
        <a:bodyPr/>
        <a:lstStyle/>
        <a:p>
          <a:r>
            <a:rPr lang="en-US" dirty="0" smtClean="0"/>
            <a:t>Discharge</a:t>
          </a:r>
          <a:endParaRPr lang="en-US" dirty="0"/>
        </a:p>
      </dgm:t>
    </dgm:pt>
    <dgm:pt modelId="{B83CDA51-73E2-6447-BC34-78E7899083A1}" type="parTrans" cxnId="{E5213DF3-A9AC-574B-8EA7-C172A8235A6E}">
      <dgm:prSet/>
      <dgm:spPr/>
      <dgm:t>
        <a:bodyPr/>
        <a:lstStyle/>
        <a:p>
          <a:endParaRPr lang="en-US"/>
        </a:p>
      </dgm:t>
    </dgm:pt>
    <dgm:pt modelId="{83BE0833-C351-2D43-A1DD-D22FDA405D66}" type="sibTrans" cxnId="{E5213DF3-A9AC-574B-8EA7-C172A8235A6E}">
      <dgm:prSet/>
      <dgm:spPr/>
      <dgm:t>
        <a:bodyPr/>
        <a:lstStyle/>
        <a:p>
          <a:endParaRPr lang="en-US"/>
        </a:p>
      </dgm:t>
    </dgm:pt>
    <dgm:pt modelId="{3FC04F7D-298F-474D-A11C-D0EED7AD8F06}">
      <dgm:prSet phldrT="[Text]"/>
      <dgm:spPr/>
      <dgm:t>
        <a:bodyPr/>
        <a:lstStyle/>
        <a:p>
          <a:r>
            <a:rPr lang="en-US" b="0" dirty="0" smtClean="0"/>
            <a:t>Discharge Decision</a:t>
          </a:r>
          <a:endParaRPr lang="en-US" b="0" dirty="0"/>
        </a:p>
      </dgm:t>
    </dgm:pt>
    <dgm:pt modelId="{01B94C6F-F1FF-BA4A-8EEC-D8F27796E7D2}" type="parTrans" cxnId="{66B81702-AAF7-4440-832C-AA0FB6671C45}">
      <dgm:prSet/>
      <dgm:spPr/>
      <dgm:t>
        <a:bodyPr/>
        <a:lstStyle/>
        <a:p>
          <a:endParaRPr lang="en-US"/>
        </a:p>
      </dgm:t>
    </dgm:pt>
    <dgm:pt modelId="{B15D49F2-936D-A741-A734-65C33674353B}" type="sibTrans" cxnId="{66B81702-AAF7-4440-832C-AA0FB6671C45}">
      <dgm:prSet/>
      <dgm:spPr/>
      <dgm:t>
        <a:bodyPr/>
        <a:lstStyle/>
        <a:p>
          <a:endParaRPr lang="en-US"/>
        </a:p>
      </dgm:t>
    </dgm:pt>
    <dgm:pt modelId="{DE183DAA-744B-E746-BDE5-BA4B7EFA08D5}">
      <dgm:prSet phldrT="[Text]"/>
      <dgm:spPr/>
      <dgm:t>
        <a:bodyPr/>
        <a:lstStyle/>
        <a:p>
          <a:r>
            <a:rPr lang="en-US" b="1" dirty="0" smtClean="0"/>
            <a:t>Medication Reconciliation</a:t>
          </a:r>
          <a:endParaRPr lang="en-US" b="1" dirty="0"/>
        </a:p>
      </dgm:t>
    </dgm:pt>
    <dgm:pt modelId="{B906C36A-C8DC-D849-AFBA-25875C613DE7}" type="parTrans" cxnId="{F1BE63F4-A142-2843-A8A2-16394C6049EC}">
      <dgm:prSet/>
      <dgm:spPr/>
      <dgm:t>
        <a:bodyPr/>
        <a:lstStyle/>
        <a:p>
          <a:endParaRPr lang="en-US"/>
        </a:p>
      </dgm:t>
    </dgm:pt>
    <dgm:pt modelId="{AB6D2CD7-D389-6645-B496-D53DBA567389}" type="sibTrans" cxnId="{F1BE63F4-A142-2843-A8A2-16394C6049EC}">
      <dgm:prSet/>
      <dgm:spPr/>
      <dgm:t>
        <a:bodyPr/>
        <a:lstStyle/>
        <a:p>
          <a:endParaRPr lang="en-US"/>
        </a:p>
      </dgm:t>
    </dgm:pt>
    <dgm:pt modelId="{8A539FA9-0266-4B54-A486-53E4C7AF8253}">
      <dgm:prSet/>
      <dgm:spPr/>
      <dgm:t>
        <a:bodyPr/>
        <a:lstStyle/>
        <a:p>
          <a:r>
            <a:rPr lang="en-US" dirty="0" smtClean="0"/>
            <a:t>Appropriate Use of Resources</a:t>
          </a:r>
          <a:endParaRPr lang="en-US" dirty="0"/>
        </a:p>
      </dgm:t>
    </dgm:pt>
    <dgm:pt modelId="{FEFA43B4-A8EE-45A8-AE00-3A3AEA6A4E16}" type="parTrans" cxnId="{6D788B47-AB5A-4B0D-A9E5-8B7EA814F913}">
      <dgm:prSet/>
      <dgm:spPr/>
      <dgm:t>
        <a:bodyPr/>
        <a:lstStyle/>
        <a:p>
          <a:endParaRPr lang="en-US"/>
        </a:p>
      </dgm:t>
    </dgm:pt>
    <dgm:pt modelId="{F9093FBC-1EC1-4BBB-94CE-F07B73479E62}" type="sibTrans" cxnId="{6D788B47-AB5A-4B0D-A9E5-8B7EA814F913}">
      <dgm:prSet/>
      <dgm:spPr/>
      <dgm:t>
        <a:bodyPr/>
        <a:lstStyle/>
        <a:p>
          <a:endParaRPr lang="en-US"/>
        </a:p>
      </dgm:t>
    </dgm:pt>
    <dgm:pt modelId="{A0BF6B2F-F382-E443-81DF-8FC73D816916}" type="pres">
      <dgm:prSet presAssocID="{435731FC-336F-A14D-883D-B4A01A1B09A7}" presName="linearFlow" presStyleCnt="0">
        <dgm:presLayoutVars>
          <dgm:dir/>
          <dgm:animLvl val="lvl"/>
          <dgm:resizeHandles val="exact"/>
        </dgm:presLayoutVars>
      </dgm:prSet>
      <dgm:spPr/>
      <dgm:t>
        <a:bodyPr/>
        <a:lstStyle/>
        <a:p>
          <a:endParaRPr lang="en-US"/>
        </a:p>
      </dgm:t>
    </dgm:pt>
    <dgm:pt modelId="{3085F3B9-8137-B849-91AF-97EC01BE067C}" type="pres">
      <dgm:prSet presAssocID="{0AD15159-D23C-D042-A9DA-FE70A72B9AA0}" presName="composite" presStyleCnt="0"/>
      <dgm:spPr/>
    </dgm:pt>
    <dgm:pt modelId="{F8EAB9EE-9AA3-B24F-A1AE-EA7EE6C6FD38}" type="pres">
      <dgm:prSet presAssocID="{0AD15159-D23C-D042-A9DA-FE70A72B9AA0}" presName="parentText" presStyleLbl="alignNode1" presStyleIdx="0" presStyleCnt="3">
        <dgm:presLayoutVars>
          <dgm:chMax val="1"/>
          <dgm:bulletEnabled val="1"/>
        </dgm:presLayoutVars>
      </dgm:prSet>
      <dgm:spPr/>
      <dgm:t>
        <a:bodyPr/>
        <a:lstStyle/>
        <a:p>
          <a:endParaRPr lang="en-US"/>
        </a:p>
      </dgm:t>
    </dgm:pt>
    <dgm:pt modelId="{A6940803-EEE9-2449-9A7F-D55C05B639A9}" type="pres">
      <dgm:prSet presAssocID="{0AD15159-D23C-D042-A9DA-FE70A72B9AA0}" presName="descendantText" presStyleLbl="alignAcc1" presStyleIdx="0" presStyleCnt="3" custLinFactNeighborX="0" custLinFactNeighborY="-243">
        <dgm:presLayoutVars>
          <dgm:bulletEnabled val="1"/>
        </dgm:presLayoutVars>
      </dgm:prSet>
      <dgm:spPr/>
      <dgm:t>
        <a:bodyPr/>
        <a:lstStyle/>
        <a:p>
          <a:endParaRPr lang="en-US"/>
        </a:p>
      </dgm:t>
    </dgm:pt>
    <dgm:pt modelId="{B880100F-E85A-FE42-B2AA-4C2735C1F8AD}" type="pres">
      <dgm:prSet presAssocID="{8AB91226-918A-2D48-B10E-00CA898D42FB}" presName="sp" presStyleCnt="0"/>
      <dgm:spPr/>
    </dgm:pt>
    <dgm:pt modelId="{C720F187-BBCF-1A44-8013-DDA139CFDBD3}" type="pres">
      <dgm:prSet presAssocID="{E02736FD-EC80-EE4D-ACB5-6496C9554ACF}" presName="composite" presStyleCnt="0"/>
      <dgm:spPr/>
    </dgm:pt>
    <dgm:pt modelId="{F1E475F5-5AD6-DF4D-86B5-8A98874C32D6}" type="pres">
      <dgm:prSet presAssocID="{E02736FD-EC80-EE4D-ACB5-6496C9554ACF}" presName="parentText" presStyleLbl="alignNode1" presStyleIdx="1" presStyleCnt="3">
        <dgm:presLayoutVars>
          <dgm:chMax val="1"/>
          <dgm:bulletEnabled val="1"/>
        </dgm:presLayoutVars>
      </dgm:prSet>
      <dgm:spPr/>
      <dgm:t>
        <a:bodyPr/>
        <a:lstStyle/>
        <a:p>
          <a:endParaRPr lang="en-US"/>
        </a:p>
      </dgm:t>
    </dgm:pt>
    <dgm:pt modelId="{A5CA8E5F-3EFF-ED4E-8350-7F660B593A01}" type="pres">
      <dgm:prSet presAssocID="{E02736FD-EC80-EE4D-ACB5-6496C9554ACF}" presName="descendantText" presStyleLbl="alignAcc1" presStyleIdx="1" presStyleCnt="3">
        <dgm:presLayoutVars>
          <dgm:bulletEnabled val="1"/>
        </dgm:presLayoutVars>
      </dgm:prSet>
      <dgm:spPr/>
      <dgm:t>
        <a:bodyPr/>
        <a:lstStyle/>
        <a:p>
          <a:endParaRPr lang="en-US"/>
        </a:p>
      </dgm:t>
    </dgm:pt>
    <dgm:pt modelId="{86DD4277-C1DA-5441-B273-0079FE68B417}" type="pres">
      <dgm:prSet presAssocID="{DD621BB4-FE34-1040-A72F-D7C8CDBC0F90}" presName="sp" presStyleCnt="0"/>
      <dgm:spPr/>
    </dgm:pt>
    <dgm:pt modelId="{076D7F64-6CCA-D849-8F79-80B49F11D097}" type="pres">
      <dgm:prSet presAssocID="{663F9289-8176-C04D-BAD9-3B1A3DBECA60}" presName="composite" presStyleCnt="0"/>
      <dgm:spPr/>
    </dgm:pt>
    <dgm:pt modelId="{956879D7-0905-2949-B718-9A3787B6A339}" type="pres">
      <dgm:prSet presAssocID="{663F9289-8176-C04D-BAD9-3B1A3DBECA60}" presName="parentText" presStyleLbl="alignNode1" presStyleIdx="2" presStyleCnt="3">
        <dgm:presLayoutVars>
          <dgm:chMax val="1"/>
          <dgm:bulletEnabled val="1"/>
        </dgm:presLayoutVars>
      </dgm:prSet>
      <dgm:spPr/>
      <dgm:t>
        <a:bodyPr/>
        <a:lstStyle/>
        <a:p>
          <a:endParaRPr lang="en-US"/>
        </a:p>
      </dgm:t>
    </dgm:pt>
    <dgm:pt modelId="{F7FFE15B-3E96-0047-B4DF-9FE68C915ACB}" type="pres">
      <dgm:prSet presAssocID="{663F9289-8176-C04D-BAD9-3B1A3DBECA60}" presName="descendantText" presStyleLbl="alignAcc1" presStyleIdx="2" presStyleCnt="3">
        <dgm:presLayoutVars>
          <dgm:bulletEnabled val="1"/>
        </dgm:presLayoutVars>
      </dgm:prSet>
      <dgm:spPr/>
      <dgm:t>
        <a:bodyPr/>
        <a:lstStyle/>
        <a:p>
          <a:endParaRPr lang="en-US"/>
        </a:p>
      </dgm:t>
    </dgm:pt>
  </dgm:ptLst>
  <dgm:cxnLst>
    <dgm:cxn modelId="{F66A3030-A39B-A841-97BF-444D3E03A34A}" type="presOf" srcId="{435731FC-336F-A14D-883D-B4A01A1B09A7}" destId="{A0BF6B2F-F382-E443-81DF-8FC73D816916}" srcOrd="0" destOrd="0" presId="urn:microsoft.com/office/officeart/2005/8/layout/chevron2"/>
    <dgm:cxn modelId="{D409F35C-93C3-FC41-A794-74335060BD2B}" srcId="{E02736FD-EC80-EE4D-ACB5-6496C9554ACF}" destId="{B2A2EB0E-806D-E846-839A-CD490426234D}" srcOrd="0" destOrd="0" parTransId="{D2500CB1-ADC6-B046-9F9C-ED44C7AE79D1}" sibTransId="{9A1E789D-FAF7-154D-816C-2773CADE2F3E}"/>
    <dgm:cxn modelId="{F1BE63F4-A142-2843-A8A2-16394C6049EC}" srcId="{663F9289-8176-C04D-BAD9-3B1A3DBECA60}" destId="{DE183DAA-744B-E746-BDE5-BA4B7EFA08D5}" srcOrd="1" destOrd="0" parTransId="{B906C36A-C8DC-D849-AFBA-25875C613DE7}" sibTransId="{AB6D2CD7-D389-6645-B496-D53DBA567389}"/>
    <dgm:cxn modelId="{0638E118-EC05-7549-85B1-F07C0B7B2A6A}" srcId="{435731FC-336F-A14D-883D-B4A01A1B09A7}" destId="{E02736FD-EC80-EE4D-ACB5-6496C9554ACF}" srcOrd="1" destOrd="0" parTransId="{0A022B82-0356-6847-B6F0-66F59DFEC182}" sibTransId="{DD621BB4-FE34-1040-A72F-D7C8CDBC0F90}"/>
    <dgm:cxn modelId="{01550113-36D9-2A49-9F53-01F19A99201C}" type="presOf" srcId="{3FC04F7D-298F-474D-A11C-D0EED7AD8F06}" destId="{F7FFE15B-3E96-0047-B4DF-9FE68C915ACB}" srcOrd="0" destOrd="0" presId="urn:microsoft.com/office/officeart/2005/8/layout/chevron2"/>
    <dgm:cxn modelId="{66B81702-AAF7-4440-832C-AA0FB6671C45}" srcId="{663F9289-8176-C04D-BAD9-3B1A3DBECA60}" destId="{3FC04F7D-298F-474D-A11C-D0EED7AD8F06}" srcOrd="0" destOrd="0" parTransId="{01B94C6F-F1FF-BA4A-8EEC-D8F27796E7D2}" sibTransId="{B15D49F2-936D-A741-A734-65C33674353B}"/>
    <dgm:cxn modelId="{084A6808-CC5A-6A44-A38E-EC1880A8411E}" type="presOf" srcId="{DE183DAA-744B-E746-BDE5-BA4B7EFA08D5}" destId="{F7FFE15B-3E96-0047-B4DF-9FE68C915ACB}" srcOrd="0" destOrd="1" presId="urn:microsoft.com/office/officeart/2005/8/layout/chevron2"/>
    <dgm:cxn modelId="{986FFD8C-44C4-D246-A486-E0907161BE46}" type="presOf" srcId="{E02736FD-EC80-EE4D-ACB5-6496C9554ACF}" destId="{F1E475F5-5AD6-DF4D-86B5-8A98874C32D6}" srcOrd="0" destOrd="0" presId="urn:microsoft.com/office/officeart/2005/8/layout/chevron2"/>
    <dgm:cxn modelId="{9A53F702-9370-0848-9049-13E6019B21A8}" type="presOf" srcId="{663F9289-8176-C04D-BAD9-3B1A3DBECA60}" destId="{956879D7-0905-2949-B718-9A3787B6A339}" srcOrd="0" destOrd="0" presId="urn:microsoft.com/office/officeart/2005/8/layout/chevron2"/>
    <dgm:cxn modelId="{5E7EDCEF-9B36-1E4A-A3C8-B9F4F1043AA3}" srcId="{0AD15159-D23C-D042-A9DA-FE70A72B9AA0}" destId="{2CDF4D15-9363-9F4F-ADFC-DD780799A51B}" srcOrd="0" destOrd="0" parTransId="{2E77D7FC-0DC9-6142-92DF-FF7677FEEADC}" sibTransId="{22CF0E7C-2363-6A40-823D-3C62A9BE1D29}"/>
    <dgm:cxn modelId="{E5213DF3-A9AC-574B-8EA7-C172A8235A6E}" srcId="{435731FC-336F-A14D-883D-B4A01A1B09A7}" destId="{663F9289-8176-C04D-BAD9-3B1A3DBECA60}" srcOrd="2" destOrd="0" parTransId="{B83CDA51-73E2-6447-BC34-78E7899083A1}" sibTransId="{83BE0833-C351-2D43-A1DD-D22FDA405D66}"/>
    <dgm:cxn modelId="{D64485A0-C6B1-5C4B-BA06-BCF2FE453FAC}" type="presOf" srcId="{2CDF4D15-9363-9F4F-ADFC-DD780799A51B}" destId="{A6940803-EEE9-2449-9A7F-D55C05B639A9}" srcOrd="0" destOrd="0" presId="urn:microsoft.com/office/officeart/2005/8/layout/chevron2"/>
    <dgm:cxn modelId="{6D788B47-AB5A-4B0D-A9E5-8B7EA814F913}" srcId="{0AD15159-D23C-D042-A9DA-FE70A72B9AA0}" destId="{8A539FA9-0266-4B54-A486-53E4C7AF8253}" srcOrd="1" destOrd="0" parTransId="{FEFA43B4-A8EE-45A8-AE00-3A3AEA6A4E16}" sibTransId="{F9093FBC-1EC1-4BBB-94CE-F07B73479E62}"/>
    <dgm:cxn modelId="{A12BC1EC-DD43-B04E-9BBF-BADA9CF9BB6B}" type="presOf" srcId="{B2A2EB0E-806D-E846-839A-CD490426234D}" destId="{A5CA8E5F-3EFF-ED4E-8350-7F660B593A01}" srcOrd="0" destOrd="0" presId="urn:microsoft.com/office/officeart/2005/8/layout/chevron2"/>
    <dgm:cxn modelId="{180125FE-05C8-48ED-A2CB-089B9EE194EA}" type="presOf" srcId="{8A539FA9-0266-4B54-A486-53E4C7AF8253}" destId="{A6940803-EEE9-2449-9A7F-D55C05B639A9}" srcOrd="0" destOrd="1" presId="urn:microsoft.com/office/officeart/2005/8/layout/chevron2"/>
    <dgm:cxn modelId="{EA7DAED7-5A45-3647-BB14-B48BBD8D5274}" srcId="{435731FC-336F-A14D-883D-B4A01A1B09A7}" destId="{0AD15159-D23C-D042-A9DA-FE70A72B9AA0}" srcOrd="0" destOrd="0" parTransId="{E04C1BAC-52AE-2E4F-ADA9-F877B5933465}" sibTransId="{8AB91226-918A-2D48-B10E-00CA898D42FB}"/>
    <dgm:cxn modelId="{368D894E-2747-D04D-B1EE-338E641FDD9C}" type="presOf" srcId="{0AD15159-D23C-D042-A9DA-FE70A72B9AA0}" destId="{F8EAB9EE-9AA3-B24F-A1AE-EA7EE6C6FD38}" srcOrd="0" destOrd="0" presId="urn:microsoft.com/office/officeart/2005/8/layout/chevron2"/>
    <dgm:cxn modelId="{FA389729-CC2B-0949-9EEE-5E30B91C44EA}" type="presParOf" srcId="{A0BF6B2F-F382-E443-81DF-8FC73D816916}" destId="{3085F3B9-8137-B849-91AF-97EC01BE067C}" srcOrd="0" destOrd="0" presId="urn:microsoft.com/office/officeart/2005/8/layout/chevron2"/>
    <dgm:cxn modelId="{2F486620-9C09-4742-A462-95522D05BEFF}" type="presParOf" srcId="{3085F3B9-8137-B849-91AF-97EC01BE067C}" destId="{F8EAB9EE-9AA3-B24F-A1AE-EA7EE6C6FD38}" srcOrd="0" destOrd="0" presId="urn:microsoft.com/office/officeart/2005/8/layout/chevron2"/>
    <dgm:cxn modelId="{461BD0E9-7763-0447-BBDF-A8D4C97B4BB6}" type="presParOf" srcId="{3085F3B9-8137-B849-91AF-97EC01BE067C}" destId="{A6940803-EEE9-2449-9A7F-D55C05B639A9}" srcOrd="1" destOrd="0" presId="urn:microsoft.com/office/officeart/2005/8/layout/chevron2"/>
    <dgm:cxn modelId="{05593B6D-F20B-5D45-BCCD-861778759D97}" type="presParOf" srcId="{A0BF6B2F-F382-E443-81DF-8FC73D816916}" destId="{B880100F-E85A-FE42-B2AA-4C2735C1F8AD}" srcOrd="1" destOrd="0" presId="urn:microsoft.com/office/officeart/2005/8/layout/chevron2"/>
    <dgm:cxn modelId="{9814C443-BDAF-BE40-997F-AE509BFA2A59}" type="presParOf" srcId="{A0BF6B2F-F382-E443-81DF-8FC73D816916}" destId="{C720F187-BBCF-1A44-8013-DDA139CFDBD3}" srcOrd="2" destOrd="0" presId="urn:microsoft.com/office/officeart/2005/8/layout/chevron2"/>
    <dgm:cxn modelId="{0BAF2446-4633-304B-8F60-7D690F641228}" type="presParOf" srcId="{C720F187-BBCF-1A44-8013-DDA139CFDBD3}" destId="{F1E475F5-5AD6-DF4D-86B5-8A98874C32D6}" srcOrd="0" destOrd="0" presId="urn:microsoft.com/office/officeart/2005/8/layout/chevron2"/>
    <dgm:cxn modelId="{8124B3DC-C16A-0144-BD06-1805A9095E18}" type="presParOf" srcId="{C720F187-BBCF-1A44-8013-DDA139CFDBD3}" destId="{A5CA8E5F-3EFF-ED4E-8350-7F660B593A01}" srcOrd="1" destOrd="0" presId="urn:microsoft.com/office/officeart/2005/8/layout/chevron2"/>
    <dgm:cxn modelId="{9B0376D8-B26C-F24D-AFE2-BB4A34407B0B}" type="presParOf" srcId="{A0BF6B2F-F382-E443-81DF-8FC73D816916}" destId="{86DD4277-C1DA-5441-B273-0079FE68B417}" srcOrd="3" destOrd="0" presId="urn:microsoft.com/office/officeart/2005/8/layout/chevron2"/>
    <dgm:cxn modelId="{F4C76553-C783-1744-A863-B37A6BDE2996}" type="presParOf" srcId="{A0BF6B2F-F382-E443-81DF-8FC73D816916}" destId="{076D7F64-6CCA-D849-8F79-80B49F11D097}" srcOrd="4" destOrd="0" presId="urn:microsoft.com/office/officeart/2005/8/layout/chevron2"/>
    <dgm:cxn modelId="{2D1120F7-8D6C-7946-9882-704D0861F1DD}" type="presParOf" srcId="{076D7F64-6CCA-D849-8F79-80B49F11D097}" destId="{956879D7-0905-2949-B718-9A3787B6A339}" srcOrd="0" destOrd="0" presId="urn:microsoft.com/office/officeart/2005/8/layout/chevron2"/>
    <dgm:cxn modelId="{6B6661DC-E218-0740-BB46-E9ECF841CEC4}" type="presParOf" srcId="{076D7F64-6CCA-D849-8F79-80B49F11D097}" destId="{F7FFE15B-3E96-0047-B4DF-9FE68C915ACB}"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EAB9EE-9AA3-B24F-A1AE-EA7EE6C6FD38}">
      <dsp:nvSpPr>
        <dsp:cNvPr id="0" name=""/>
        <dsp:cNvSpPr/>
      </dsp:nvSpPr>
      <dsp:spPr>
        <a:xfrm rot="5400000">
          <a:off x="-203881" y="206031"/>
          <a:ext cx="1359208" cy="951446"/>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Pre-hospital</a:t>
          </a:r>
          <a:endParaRPr lang="en-US" sz="1300" kern="1200" dirty="0"/>
        </a:p>
      </dsp:txBody>
      <dsp:txXfrm rot="-5400000">
        <a:off x="0" y="477873"/>
        <a:ext cx="951446" cy="407762"/>
      </dsp:txXfrm>
    </dsp:sp>
    <dsp:sp modelId="{A6940803-EEE9-2449-9A7F-D55C05B639A9}">
      <dsp:nvSpPr>
        <dsp:cNvPr id="0" name=""/>
        <dsp:cNvSpPr/>
      </dsp:nvSpPr>
      <dsp:spPr>
        <a:xfrm rot="5400000">
          <a:off x="4148780" y="-3197331"/>
          <a:ext cx="883485" cy="7278153"/>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smtClean="0"/>
            <a:t>Admission Decision</a:t>
          </a:r>
          <a:endParaRPr lang="en-US" sz="2500" kern="1200" dirty="0"/>
        </a:p>
        <a:p>
          <a:pPr marL="228600" lvl="1" indent="-228600" algn="l" defTabSz="1111250">
            <a:lnSpc>
              <a:spcPct val="90000"/>
            </a:lnSpc>
            <a:spcBef>
              <a:spcPct val="0"/>
            </a:spcBef>
            <a:spcAft>
              <a:spcPct val="15000"/>
            </a:spcAft>
            <a:buChar char="••"/>
          </a:pPr>
          <a:r>
            <a:rPr lang="en-US" sz="2500" kern="1200" dirty="0" smtClean="0"/>
            <a:t>Appropriate Use of Resources</a:t>
          </a:r>
          <a:endParaRPr lang="en-US" sz="2500" kern="1200" dirty="0"/>
        </a:p>
      </dsp:txBody>
      <dsp:txXfrm rot="-5400000">
        <a:off x="951446" y="43131"/>
        <a:ext cx="7235025" cy="797229"/>
      </dsp:txXfrm>
    </dsp:sp>
    <dsp:sp modelId="{F1E475F5-5AD6-DF4D-86B5-8A98874C32D6}">
      <dsp:nvSpPr>
        <dsp:cNvPr id="0" name=""/>
        <dsp:cNvSpPr/>
      </dsp:nvSpPr>
      <dsp:spPr>
        <a:xfrm rot="5400000">
          <a:off x="-203881" y="1367759"/>
          <a:ext cx="1359208" cy="951446"/>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Management</a:t>
          </a:r>
          <a:endParaRPr lang="en-US" sz="1300" kern="1200" dirty="0"/>
        </a:p>
      </dsp:txBody>
      <dsp:txXfrm rot="-5400000">
        <a:off x="0" y="1639601"/>
        <a:ext cx="951446" cy="407762"/>
      </dsp:txXfrm>
    </dsp:sp>
    <dsp:sp modelId="{A5CA8E5F-3EFF-ED4E-8350-7F660B593A01}">
      <dsp:nvSpPr>
        <dsp:cNvPr id="0" name=""/>
        <dsp:cNvSpPr/>
      </dsp:nvSpPr>
      <dsp:spPr>
        <a:xfrm rot="5400000">
          <a:off x="4148780" y="-2033455"/>
          <a:ext cx="883485" cy="7278153"/>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smtClean="0"/>
            <a:t>Avoiding Diagnostic Errors</a:t>
          </a:r>
          <a:endParaRPr lang="en-US" sz="2500" kern="1200" dirty="0"/>
        </a:p>
      </dsp:txBody>
      <dsp:txXfrm rot="-5400000">
        <a:off x="951446" y="1207007"/>
        <a:ext cx="7235025" cy="797229"/>
      </dsp:txXfrm>
    </dsp:sp>
    <dsp:sp modelId="{956879D7-0905-2949-B718-9A3787B6A339}">
      <dsp:nvSpPr>
        <dsp:cNvPr id="0" name=""/>
        <dsp:cNvSpPr/>
      </dsp:nvSpPr>
      <dsp:spPr>
        <a:xfrm rot="5400000">
          <a:off x="-203881" y="2529488"/>
          <a:ext cx="1359208" cy="951446"/>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Discharge</a:t>
          </a:r>
          <a:endParaRPr lang="en-US" sz="1300" kern="1200" dirty="0"/>
        </a:p>
      </dsp:txBody>
      <dsp:txXfrm rot="-5400000">
        <a:off x="0" y="2801330"/>
        <a:ext cx="951446" cy="407762"/>
      </dsp:txXfrm>
    </dsp:sp>
    <dsp:sp modelId="{F7FFE15B-3E96-0047-B4DF-9FE68C915ACB}">
      <dsp:nvSpPr>
        <dsp:cNvPr id="0" name=""/>
        <dsp:cNvSpPr/>
      </dsp:nvSpPr>
      <dsp:spPr>
        <a:xfrm rot="5400000">
          <a:off x="4148780" y="-871726"/>
          <a:ext cx="883485" cy="7278153"/>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smtClean="0"/>
            <a:t>Discharge Decision</a:t>
          </a:r>
          <a:endParaRPr lang="en-US" sz="2500" kern="1200" dirty="0"/>
        </a:p>
        <a:p>
          <a:pPr marL="228600" lvl="1" indent="-228600" algn="l" defTabSz="1111250">
            <a:lnSpc>
              <a:spcPct val="90000"/>
            </a:lnSpc>
            <a:spcBef>
              <a:spcPct val="0"/>
            </a:spcBef>
            <a:spcAft>
              <a:spcPct val="15000"/>
            </a:spcAft>
            <a:buChar char="••"/>
          </a:pPr>
          <a:r>
            <a:rPr lang="en-US" sz="2500" kern="1200" dirty="0" smtClean="0"/>
            <a:t>Medication Reconciliation</a:t>
          </a:r>
          <a:endParaRPr lang="en-US" sz="2500" kern="1200" dirty="0"/>
        </a:p>
      </dsp:txBody>
      <dsp:txXfrm rot="-5400000">
        <a:off x="951446" y="2368736"/>
        <a:ext cx="7235025" cy="7972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EAB9EE-9AA3-B24F-A1AE-EA7EE6C6FD38}">
      <dsp:nvSpPr>
        <dsp:cNvPr id="0" name=""/>
        <dsp:cNvSpPr/>
      </dsp:nvSpPr>
      <dsp:spPr>
        <a:xfrm rot="5400000">
          <a:off x="-203881" y="206031"/>
          <a:ext cx="1359208" cy="951446"/>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Pre-hospital</a:t>
          </a:r>
          <a:endParaRPr lang="en-US" sz="1300" kern="1200" dirty="0"/>
        </a:p>
      </dsp:txBody>
      <dsp:txXfrm rot="-5400000">
        <a:off x="0" y="477873"/>
        <a:ext cx="951446" cy="407762"/>
      </dsp:txXfrm>
    </dsp:sp>
    <dsp:sp modelId="{A6940803-EEE9-2449-9A7F-D55C05B639A9}">
      <dsp:nvSpPr>
        <dsp:cNvPr id="0" name=""/>
        <dsp:cNvSpPr/>
      </dsp:nvSpPr>
      <dsp:spPr>
        <a:xfrm rot="5400000">
          <a:off x="4148780" y="-3197331"/>
          <a:ext cx="883485" cy="7278153"/>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smtClean="0"/>
            <a:t>Admission Decision</a:t>
          </a:r>
          <a:endParaRPr lang="en-US" sz="2500" kern="1200" dirty="0"/>
        </a:p>
        <a:p>
          <a:pPr marL="228600" lvl="1" indent="-228600" algn="l" defTabSz="1111250">
            <a:lnSpc>
              <a:spcPct val="90000"/>
            </a:lnSpc>
            <a:spcBef>
              <a:spcPct val="0"/>
            </a:spcBef>
            <a:spcAft>
              <a:spcPct val="15000"/>
            </a:spcAft>
            <a:buChar char="••"/>
          </a:pPr>
          <a:r>
            <a:rPr lang="en-US" sz="2500" kern="1200" dirty="0" smtClean="0"/>
            <a:t>Appropriate Use of Resources</a:t>
          </a:r>
          <a:endParaRPr lang="en-US" sz="2500" kern="1200" dirty="0"/>
        </a:p>
      </dsp:txBody>
      <dsp:txXfrm rot="-5400000">
        <a:off x="951446" y="43131"/>
        <a:ext cx="7235025" cy="797229"/>
      </dsp:txXfrm>
    </dsp:sp>
    <dsp:sp modelId="{F1E475F5-5AD6-DF4D-86B5-8A98874C32D6}">
      <dsp:nvSpPr>
        <dsp:cNvPr id="0" name=""/>
        <dsp:cNvSpPr/>
      </dsp:nvSpPr>
      <dsp:spPr>
        <a:xfrm rot="5400000">
          <a:off x="-203881" y="1367759"/>
          <a:ext cx="1359208" cy="951446"/>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Management</a:t>
          </a:r>
          <a:endParaRPr lang="en-US" sz="1300" kern="1200" dirty="0"/>
        </a:p>
      </dsp:txBody>
      <dsp:txXfrm rot="-5400000">
        <a:off x="0" y="1639601"/>
        <a:ext cx="951446" cy="407762"/>
      </dsp:txXfrm>
    </dsp:sp>
    <dsp:sp modelId="{A5CA8E5F-3EFF-ED4E-8350-7F660B593A01}">
      <dsp:nvSpPr>
        <dsp:cNvPr id="0" name=""/>
        <dsp:cNvSpPr/>
      </dsp:nvSpPr>
      <dsp:spPr>
        <a:xfrm rot="5400000">
          <a:off x="4148780" y="-2033455"/>
          <a:ext cx="883485" cy="7278153"/>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smtClean="0"/>
            <a:t>Avoiding Diagnostic Errors</a:t>
          </a:r>
          <a:endParaRPr lang="en-US" sz="2500" kern="1200" dirty="0"/>
        </a:p>
      </dsp:txBody>
      <dsp:txXfrm rot="-5400000">
        <a:off x="951446" y="1207007"/>
        <a:ext cx="7235025" cy="797229"/>
      </dsp:txXfrm>
    </dsp:sp>
    <dsp:sp modelId="{956879D7-0905-2949-B718-9A3787B6A339}">
      <dsp:nvSpPr>
        <dsp:cNvPr id="0" name=""/>
        <dsp:cNvSpPr/>
      </dsp:nvSpPr>
      <dsp:spPr>
        <a:xfrm rot="5400000">
          <a:off x="-203881" y="2529488"/>
          <a:ext cx="1359208" cy="951446"/>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Discharge</a:t>
          </a:r>
          <a:endParaRPr lang="en-US" sz="1300" kern="1200" dirty="0"/>
        </a:p>
      </dsp:txBody>
      <dsp:txXfrm rot="-5400000">
        <a:off x="0" y="2801330"/>
        <a:ext cx="951446" cy="407762"/>
      </dsp:txXfrm>
    </dsp:sp>
    <dsp:sp modelId="{F7FFE15B-3E96-0047-B4DF-9FE68C915ACB}">
      <dsp:nvSpPr>
        <dsp:cNvPr id="0" name=""/>
        <dsp:cNvSpPr/>
      </dsp:nvSpPr>
      <dsp:spPr>
        <a:xfrm rot="5400000">
          <a:off x="4148780" y="-871726"/>
          <a:ext cx="883485" cy="7278153"/>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smtClean="0"/>
            <a:t>Discharge Decision</a:t>
          </a:r>
          <a:endParaRPr lang="en-US" sz="2500" kern="1200" dirty="0"/>
        </a:p>
        <a:p>
          <a:pPr marL="228600" lvl="1" indent="-228600" algn="l" defTabSz="1111250">
            <a:lnSpc>
              <a:spcPct val="90000"/>
            </a:lnSpc>
            <a:spcBef>
              <a:spcPct val="0"/>
            </a:spcBef>
            <a:spcAft>
              <a:spcPct val="15000"/>
            </a:spcAft>
            <a:buChar char="••"/>
          </a:pPr>
          <a:r>
            <a:rPr lang="en-US" sz="2500" kern="1200" dirty="0" smtClean="0"/>
            <a:t>Medication Reconciliation</a:t>
          </a:r>
          <a:endParaRPr lang="en-US" sz="2500" kern="1200" dirty="0"/>
        </a:p>
      </dsp:txBody>
      <dsp:txXfrm rot="-5400000">
        <a:off x="951446" y="2368736"/>
        <a:ext cx="7235025" cy="79722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EAB9EE-9AA3-B24F-A1AE-EA7EE6C6FD38}">
      <dsp:nvSpPr>
        <dsp:cNvPr id="0" name=""/>
        <dsp:cNvSpPr/>
      </dsp:nvSpPr>
      <dsp:spPr>
        <a:xfrm rot="5400000">
          <a:off x="-203881" y="206031"/>
          <a:ext cx="1359208" cy="951446"/>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Pre-hospital</a:t>
          </a:r>
          <a:endParaRPr lang="en-US" sz="1300" kern="1200" dirty="0"/>
        </a:p>
      </dsp:txBody>
      <dsp:txXfrm rot="-5400000">
        <a:off x="0" y="477873"/>
        <a:ext cx="951446" cy="407762"/>
      </dsp:txXfrm>
    </dsp:sp>
    <dsp:sp modelId="{A6940803-EEE9-2449-9A7F-D55C05B639A9}">
      <dsp:nvSpPr>
        <dsp:cNvPr id="0" name=""/>
        <dsp:cNvSpPr/>
      </dsp:nvSpPr>
      <dsp:spPr>
        <a:xfrm rot="5400000">
          <a:off x="4148780" y="-3197331"/>
          <a:ext cx="883485" cy="7278153"/>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smtClean="0"/>
            <a:t>Admission Decision</a:t>
          </a:r>
          <a:endParaRPr lang="en-US" sz="2500" kern="1200" dirty="0"/>
        </a:p>
        <a:p>
          <a:pPr marL="228600" lvl="1" indent="-228600" algn="l" defTabSz="1111250">
            <a:lnSpc>
              <a:spcPct val="90000"/>
            </a:lnSpc>
            <a:spcBef>
              <a:spcPct val="0"/>
            </a:spcBef>
            <a:spcAft>
              <a:spcPct val="15000"/>
            </a:spcAft>
            <a:buChar char="••"/>
          </a:pPr>
          <a:r>
            <a:rPr lang="en-US" sz="2500" kern="1200" dirty="0" smtClean="0"/>
            <a:t>Appropriate Use of Resources</a:t>
          </a:r>
          <a:endParaRPr lang="en-US" sz="2500" kern="1200" dirty="0"/>
        </a:p>
      </dsp:txBody>
      <dsp:txXfrm rot="-5400000">
        <a:off x="951446" y="43131"/>
        <a:ext cx="7235025" cy="797229"/>
      </dsp:txXfrm>
    </dsp:sp>
    <dsp:sp modelId="{F1E475F5-5AD6-DF4D-86B5-8A98874C32D6}">
      <dsp:nvSpPr>
        <dsp:cNvPr id="0" name=""/>
        <dsp:cNvSpPr/>
      </dsp:nvSpPr>
      <dsp:spPr>
        <a:xfrm rot="5400000">
          <a:off x="-203881" y="1367759"/>
          <a:ext cx="1359208" cy="951446"/>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Management</a:t>
          </a:r>
          <a:endParaRPr lang="en-US" sz="1300" kern="1200" dirty="0"/>
        </a:p>
      </dsp:txBody>
      <dsp:txXfrm rot="-5400000">
        <a:off x="0" y="1639601"/>
        <a:ext cx="951446" cy="407762"/>
      </dsp:txXfrm>
    </dsp:sp>
    <dsp:sp modelId="{A5CA8E5F-3EFF-ED4E-8350-7F660B593A01}">
      <dsp:nvSpPr>
        <dsp:cNvPr id="0" name=""/>
        <dsp:cNvSpPr/>
      </dsp:nvSpPr>
      <dsp:spPr>
        <a:xfrm rot="5400000">
          <a:off x="4148780" y="-2033455"/>
          <a:ext cx="883485" cy="7278153"/>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smtClean="0"/>
            <a:t>Avoiding Diagnostic Errors</a:t>
          </a:r>
          <a:endParaRPr lang="en-US" sz="2500" kern="1200" dirty="0"/>
        </a:p>
      </dsp:txBody>
      <dsp:txXfrm rot="-5400000">
        <a:off x="951446" y="1207007"/>
        <a:ext cx="7235025" cy="797229"/>
      </dsp:txXfrm>
    </dsp:sp>
    <dsp:sp modelId="{956879D7-0905-2949-B718-9A3787B6A339}">
      <dsp:nvSpPr>
        <dsp:cNvPr id="0" name=""/>
        <dsp:cNvSpPr/>
      </dsp:nvSpPr>
      <dsp:spPr>
        <a:xfrm rot="5400000">
          <a:off x="-203881" y="2529488"/>
          <a:ext cx="1359208" cy="951446"/>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Discharge</a:t>
          </a:r>
          <a:endParaRPr lang="en-US" sz="1300" kern="1200" dirty="0"/>
        </a:p>
      </dsp:txBody>
      <dsp:txXfrm rot="-5400000">
        <a:off x="0" y="2801330"/>
        <a:ext cx="951446" cy="407762"/>
      </dsp:txXfrm>
    </dsp:sp>
    <dsp:sp modelId="{F7FFE15B-3E96-0047-B4DF-9FE68C915ACB}">
      <dsp:nvSpPr>
        <dsp:cNvPr id="0" name=""/>
        <dsp:cNvSpPr/>
      </dsp:nvSpPr>
      <dsp:spPr>
        <a:xfrm rot="5400000">
          <a:off x="4148780" y="-871726"/>
          <a:ext cx="883485" cy="7278153"/>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n-US" sz="2500" b="1" kern="1200" dirty="0" smtClean="0"/>
            <a:t>Discharge Decision</a:t>
          </a:r>
          <a:endParaRPr lang="en-US" sz="2500" b="1" kern="1200" dirty="0"/>
        </a:p>
        <a:p>
          <a:pPr marL="228600" lvl="1" indent="-228600" algn="l" defTabSz="1111250">
            <a:lnSpc>
              <a:spcPct val="90000"/>
            </a:lnSpc>
            <a:spcBef>
              <a:spcPct val="0"/>
            </a:spcBef>
            <a:spcAft>
              <a:spcPct val="15000"/>
            </a:spcAft>
            <a:buChar char="••"/>
          </a:pPr>
          <a:r>
            <a:rPr lang="en-US" sz="2500" kern="1200" dirty="0" smtClean="0"/>
            <a:t>Medication Reconciliation</a:t>
          </a:r>
          <a:endParaRPr lang="en-US" sz="2500" kern="1200" dirty="0"/>
        </a:p>
      </dsp:txBody>
      <dsp:txXfrm rot="-5400000">
        <a:off x="951446" y="2368736"/>
        <a:ext cx="7235025" cy="79722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EAB9EE-9AA3-B24F-A1AE-EA7EE6C6FD38}">
      <dsp:nvSpPr>
        <dsp:cNvPr id="0" name=""/>
        <dsp:cNvSpPr/>
      </dsp:nvSpPr>
      <dsp:spPr>
        <a:xfrm rot="5400000">
          <a:off x="-203881" y="206031"/>
          <a:ext cx="1359208" cy="951446"/>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Pre-hospital</a:t>
          </a:r>
          <a:endParaRPr lang="en-US" sz="1300" kern="1200" dirty="0"/>
        </a:p>
      </dsp:txBody>
      <dsp:txXfrm rot="-5400000">
        <a:off x="0" y="477873"/>
        <a:ext cx="951446" cy="407762"/>
      </dsp:txXfrm>
    </dsp:sp>
    <dsp:sp modelId="{A6940803-EEE9-2449-9A7F-D55C05B639A9}">
      <dsp:nvSpPr>
        <dsp:cNvPr id="0" name=""/>
        <dsp:cNvSpPr/>
      </dsp:nvSpPr>
      <dsp:spPr>
        <a:xfrm rot="5400000">
          <a:off x="4148780" y="-3197331"/>
          <a:ext cx="883485" cy="7278153"/>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smtClean="0"/>
            <a:t>Admission Decision</a:t>
          </a:r>
          <a:endParaRPr lang="en-US" sz="2500" kern="1200" dirty="0"/>
        </a:p>
        <a:p>
          <a:pPr marL="228600" lvl="1" indent="-228600" algn="l" defTabSz="1111250">
            <a:lnSpc>
              <a:spcPct val="90000"/>
            </a:lnSpc>
            <a:spcBef>
              <a:spcPct val="0"/>
            </a:spcBef>
            <a:spcAft>
              <a:spcPct val="15000"/>
            </a:spcAft>
            <a:buChar char="••"/>
          </a:pPr>
          <a:r>
            <a:rPr lang="en-US" sz="2500" kern="1200" dirty="0" smtClean="0"/>
            <a:t>Appropriate Use of Resources</a:t>
          </a:r>
          <a:endParaRPr lang="en-US" sz="2500" kern="1200" dirty="0"/>
        </a:p>
      </dsp:txBody>
      <dsp:txXfrm rot="-5400000">
        <a:off x="951446" y="43131"/>
        <a:ext cx="7235025" cy="797229"/>
      </dsp:txXfrm>
    </dsp:sp>
    <dsp:sp modelId="{F1E475F5-5AD6-DF4D-86B5-8A98874C32D6}">
      <dsp:nvSpPr>
        <dsp:cNvPr id="0" name=""/>
        <dsp:cNvSpPr/>
      </dsp:nvSpPr>
      <dsp:spPr>
        <a:xfrm rot="5400000">
          <a:off x="-203881" y="1367759"/>
          <a:ext cx="1359208" cy="951446"/>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Management</a:t>
          </a:r>
          <a:endParaRPr lang="en-US" sz="1300" kern="1200" dirty="0"/>
        </a:p>
      </dsp:txBody>
      <dsp:txXfrm rot="-5400000">
        <a:off x="0" y="1639601"/>
        <a:ext cx="951446" cy="407762"/>
      </dsp:txXfrm>
    </dsp:sp>
    <dsp:sp modelId="{A5CA8E5F-3EFF-ED4E-8350-7F660B593A01}">
      <dsp:nvSpPr>
        <dsp:cNvPr id="0" name=""/>
        <dsp:cNvSpPr/>
      </dsp:nvSpPr>
      <dsp:spPr>
        <a:xfrm rot="5400000">
          <a:off x="4148780" y="-2033455"/>
          <a:ext cx="883485" cy="7278153"/>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smtClean="0"/>
            <a:t>Avoiding Diagnostic Errors</a:t>
          </a:r>
          <a:endParaRPr lang="en-US" sz="2500" kern="1200" dirty="0"/>
        </a:p>
      </dsp:txBody>
      <dsp:txXfrm rot="-5400000">
        <a:off x="951446" y="1207007"/>
        <a:ext cx="7235025" cy="797229"/>
      </dsp:txXfrm>
    </dsp:sp>
    <dsp:sp modelId="{956879D7-0905-2949-B718-9A3787B6A339}">
      <dsp:nvSpPr>
        <dsp:cNvPr id="0" name=""/>
        <dsp:cNvSpPr/>
      </dsp:nvSpPr>
      <dsp:spPr>
        <a:xfrm rot="5400000">
          <a:off x="-203881" y="2529488"/>
          <a:ext cx="1359208" cy="951446"/>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Discharge</a:t>
          </a:r>
          <a:endParaRPr lang="en-US" sz="1300" kern="1200" dirty="0"/>
        </a:p>
      </dsp:txBody>
      <dsp:txXfrm rot="-5400000">
        <a:off x="0" y="2801330"/>
        <a:ext cx="951446" cy="407762"/>
      </dsp:txXfrm>
    </dsp:sp>
    <dsp:sp modelId="{F7FFE15B-3E96-0047-B4DF-9FE68C915ACB}">
      <dsp:nvSpPr>
        <dsp:cNvPr id="0" name=""/>
        <dsp:cNvSpPr/>
      </dsp:nvSpPr>
      <dsp:spPr>
        <a:xfrm rot="5400000">
          <a:off x="4148780" y="-871726"/>
          <a:ext cx="883485" cy="7278153"/>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n-US" sz="2500" b="0" kern="1200" dirty="0" smtClean="0"/>
            <a:t>Discharge Decision</a:t>
          </a:r>
          <a:endParaRPr lang="en-US" sz="2500" b="0" kern="1200" dirty="0"/>
        </a:p>
        <a:p>
          <a:pPr marL="228600" lvl="1" indent="-228600" algn="l" defTabSz="1111250">
            <a:lnSpc>
              <a:spcPct val="90000"/>
            </a:lnSpc>
            <a:spcBef>
              <a:spcPct val="0"/>
            </a:spcBef>
            <a:spcAft>
              <a:spcPct val="15000"/>
            </a:spcAft>
            <a:buChar char="••"/>
          </a:pPr>
          <a:r>
            <a:rPr lang="en-US" sz="2500" b="1" kern="1200" dirty="0" smtClean="0"/>
            <a:t>Medication Reconciliation</a:t>
          </a:r>
          <a:endParaRPr lang="en-US" sz="2500" b="1" kern="1200" dirty="0"/>
        </a:p>
      </dsp:txBody>
      <dsp:txXfrm rot="-5400000">
        <a:off x="951446" y="2368736"/>
        <a:ext cx="7235025" cy="79722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1C83657-D1BD-FD4E-9C34-F8628D63664A}" type="datetimeFigureOut">
              <a:rPr lang="en-US" smtClean="0"/>
              <a:pPr/>
              <a:t>12/17/2015</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FDDA155-DC9A-D344-845A-AE4F3D7F7DAA}" type="slidenum">
              <a:rPr lang="en-US" smtClean="0"/>
              <a:pPr/>
              <a:t>‹#›</a:t>
            </a:fld>
            <a:endParaRPr lang="en-US"/>
          </a:p>
        </p:txBody>
      </p:sp>
    </p:spTree>
    <p:extLst>
      <p:ext uri="{BB962C8B-B14F-4D97-AF65-F5344CB8AC3E}">
        <p14:creationId xmlns:p14="http://schemas.microsoft.com/office/powerpoint/2010/main" val="40279166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DDA155-DC9A-D344-845A-AE4F3D7F7DAA}" type="slidenum">
              <a:rPr lang="en-US" smtClean="0"/>
              <a:pPr/>
              <a:t>1</a:t>
            </a:fld>
            <a:endParaRPr lang="en-US"/>
          </a:p>
        </p:txBody>
      </p:sp>
    </p:spTree>
    <p:extLst>
      <p:ext uri="{BB962C8B-B14F-4D97-AF65-F5344CB8AC3E}">
        <p14:creationId xmlns:p14="http://schemas.microsoft.com/office/powerpoint/2010/main" val="14103948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DDA155-DC9A-D344-845A-AE4F3D7F7DAA}" type="slidenum">
              <a:rPr lang="en-US" smtClean="0"/>
              <a:pPr/>
              <a:t>11</a:t>
            </a:fld>
            <a:endParaRPr lang="en-US"/>
          </a:p>
        </p:txBody>
      </p:sp>
    </p:spTree>
    <p:extLst>
      <p:ext uri="{BB962C8B-B14F-4D97-AF65-F5344CB8AC3E}">
        <p14:creationId xmlns:p14="http://schemas.microsoft.com/office/powerpoint/2010/main" val="35956073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DDA155-DC9A-D344-845A-AE4F3D7F7DAA}" type="slidenum">
              <a:rPr lang="en-US" smtClean="0"/>
              <a:pPr/>
              <a:t>12</a:t>
            </a:fld>
            <a:endParaRPr lang="en-US"/>
          </a:p>
        </p:txBody>
      </p:sp>
    </p:spTree>
    <p:extLst>
      <p:ext uri="{BB962C8B-B14F-4D97-AF65-F5344CB8AC3E}">
        <p14:creationId xmlns:p14="http://schemas.microsoft.com/office/powerpoint/2010/main" val="12449984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 back to the case – look for clues to the CHF diagnosis </a:t>
            </a:r>
            <a:endParaRPr lang="en-US" dirty="0"/>
          </a:p>
        </p:txBody>
      </p:sp>
      <p:sp>
        <p:nvSpPr>
          <p:cNvPr id="4" name="Slide Number Placeholder 3"/>
          <p:cNvSpPr>
            <a:spLocks noGrp="1"/>
          </p:cNvSpPr>
          <p:nvPr>
            <p:ph type="sldNum" sz="quarter" idx="10"/>
          </p:nvPr>
        </p:nvSpPr>
        <p:spPr/>
        <p:txBody>
          <a:bodyPr/>
          <a:lstStyle/>
          <a:p>
            <a:fld id="{FFDDA155-DC9A-D344-845A-AE4F3D7F7DAA}" type="slidenum">
              <a:rPr lang="en-US" smtClean="0"/>
              <a:pPr/>
              <a:t>13</a:t>
            </a:fld>
            <a:endParaRPr lang="en-US"/>
          </a:p>
        </p:txBody>
      </p:sp>
    </p:spTree>
    <p:extLst>
      <p:ext uri="{BB962C8B-B14F-4D97-AF65-F5344CB8AC3E}">
        <p14:creationId xmlns:p14="http://schemas.microsoft.com/office/powerpoint/2010/main" val="19954475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DA155-DC9A-D344-845A-AE4F3D7F7DAA}" type="slidenum">
              <a:rPr lang="en-US" smtClean="0"/>
              <a:pPr/>
              <a:t>14</a:t>
            </a:fld>
            <a:endParaRPr lang="en-US"/>
          </a:p>
        </p:txBody>
      </p:sp>
    </p:spTree>
    <p:extLst>
      <p:ext uri="{BB962C8B-B14F-4D97-AF65-F5344CB8AC3E}">
        <p14:creationId xmlns:p14="http://schemas.microsoft.com/office/powerpoint/2010/main" val="33286331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of these examples</a:t>
            </a:r>
            <a:r>
              <a:rPr lang="en-US" baseline="0" dirty="0" smtClean="0"/>
              <a:t> play a role in this case</a:t>
            </a:r>
            <a:endParaRPr lang="en-US" dirty="0" smtClean="0"/>
          </a:p>
          <a:p>
            <a:endParaRPr lang="en-US" dirty="0" smtClean="0"/>
          </a:p>
          <a:p>
            <a:r>
              <a:rPr lang="en-US" dirty="0" smtClean="0"/>
              <a:t>Classic</a:t>
            </a:r>
            <a:r>
              <a:rPr lang="en-US" baseline="0" dirty="0" smtClean="0"/>
              <a:t> anchoring – fixing on wheezing = COPD; might not have checked for JVP, edema, </a:t>
            </a:r>
            <a:r>
              <a:rPr lang="en-US" baseline="0" dirty="0" err="1" smtClean="0"/>
              <a:t>etc</a:t>
            </a:r>
            <a:r>
              <a:rPr lang="en-US" baseline="0" dirty="0" smtClean="0"/>
              <a:t> or may have noticed it and ignored it (confirmation bias as well)</a:t>
            </a:r>
          </a:p>
          <a:p>
            <a:endParaRPr lang="en-US" dirty="0"/>
          </a:p>
        </p:txBody>
      </p:sp>
      <p:sp>
        <p:nvSpPr>
          <p:cNvPr id="4" name="Slide Number Placeholder 3"/>
          <p:cNvSpPr>
            <a:spLocks noGrp="1"/>
          </p:cNvSpPr>
          <p:nvPr>
            <p:ph type="sldNum" sz="quarter" idx="10"/>
          </p:nvPr>
        </p:nvSpPr>
        <p:spPr/>
        <p:txBody>
          <a:bodyPr/>
          <a:lstStyle/>
          <a:p>
            <a:fld id="{FFDDA155-DC9A-D344-845A-AE4F3D7F7DAA}" type="slidenum">
              <a:rPr lang="en-US" smtClean="0"/>
              <a:pPr/>
              <a:t>15</a:t>
            </a:fld>
            <a:endParaRPr lang="en-US"/>
          </a:p>
        </p:txBody>
      </p:sp>
    </p:spTree>
    <p:extLst>
      <p:ext uri="{BB962C8B-B14F-4D97-AF65-F5344CB8AC3E}">
        <p14:creationId xmlns:p14="http://schemas.microsoft.com/office/powerpoint/2010/main" val="24013644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Priceless</a:t>
            </a:r>
            <a:endParaRPr lang="en-US" dirty="0"/>
          </a:p>
        </p:txBody>
      </p:sp>
      <p:sp>
        <p:nvSpPr>
          <p:cNvPr id="4" name="Slide Number Placeholder 3"/>
          <p:cNvSpPr>
            <a:spLocks noGrp="1"/>
          </p:cNvSpPr>
          <p:nvPr>
            <p:ph type="sldNum" sz="quarter" idx="10"/>
          </p:nvPr>
        </p:nvSpPr>
        <p:spPr/>
        <p:txBody>
          <a:bodyPr/>
          <a:lstStyle/>
          <a:p>
            <a:fld id="{FFDDA155-DC9A-D344-845A-AE4F3D7F7DAA}" type="slidenum">
              <a:rPr lang="en-US" smtClean="0"/>
              <a:pPr/>
              <a:t>16</a:t>
            </a:fld>
            <a:endParaRPr lang="en-US"/>
          </a:p>
        </p:txBody>
      </p:sp>
    </p:spTree>
    <p:extLst>
      <p:ext uri="{BB962C8B-B14F-4D97-AF65-F5344CB8AC3E}">
        <p14:creationId xmlns:p14="http://schemas.microsoft.com/office/powerpoint/2010/main" val="10441320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DDA155-DC9A-D344-845A-AE4F3D7F7DAA}" type="slidenum">
              <a:rPr lang="en-US" smtClean="0"/>
              <a:pPr/>
              <a:t>17</a:t>
            </a:fld>
            <a:endParaRPr lang="en-US"/>
          </a:p>
        </p:txBody>
      </p:sp>
    </p:spTree>
    <p:extLst>
      <p:ext uri="{BB962C8B-B14F-4D97-AF65-F5344CB8AC3E}">
        <p14:creationId xmlns:p14="http://schemas.microsoft.com/office/powerpoint/2010/main" val="12956593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DDA155-DC9A-D344-845A-AE4F3D7F7DAA}" type="slidenum">
              <a:rPr lang="en-US" smtClean="0"/>
              <a:pPr/>
              <a:t>18</a:t>
            </a:fld>
            <a:endParaRPr lang="en-US"/>
          </a:p>
        </p:txBody>
      </p:sp>
    </p:spTree>
    <p:extLst>
      <p:ext uri="{BB962C8B-B14F-4D97-AF65-F5344CB8AC3E}">
        <p14:creationId xmlns:p14="http://schemas.microsoft.com/office/powerpoint/2010/main" val="29398779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DDA155-DC9A-D344-845A-AE4F3D7F7DAA}" type="slidenum">
              <a:rPr lang="en-US" smtClean="0"/>
              <a:pPr/>
              <a:t>19</a:t>
            </a:fld>
            <a:endParaRPr lang="en-US"/>
          </a:p>
        </p:txBody>
      </p:sp>
    </p:spTree>
    <p:extLst>
      <p:ext uri="{BB962C8B-B14F-4D97-AF65-F5344CB8AC3E}">
        <p14:creationId xmlns:p14="http://schemas.microsoft.com/office/powerpoint/2010/main" val="10166650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DDA155-DC9A-D344-845A-AE4F3D7F7DAA}" type="slidenum">
              <a:rPr lang="en-US" smtClean="0"/>
              <a:pPr/>
              <a:t>20</a:t>
            </a:fld>
            <a:endParaRPr lang="en-US"/>
          </a:p>
        </p:txBody>
      </p:sp>
    </p:spTree>
    <p:extLst>
      <p:ext uri="{BB962C8B-B14F-4D97-AF65-F5344CB8AC3E}">
        <p14:creationId xmlns:p14="http://schemas.microsoft.com/office/powerpoint/2010/main" val="3430739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DDA155-DC9A-D344-845A-AE4F3D7F7DAA}" type="slidenum">
              <a:rPr lang="en-US" smtClean="0"/>
              <a:pPr/>
              <a:t>2</a:t>
            </a:fld>
            <a:endParaRPr lang="en-US"/>
          </a:p>
        </p:txBody>
      </p:sp>
    </p:spTree>
    <p:extLst>
      <p:ext uri="{BB962C8B-B14F-4D97-AF65-F5344CB8AC3E}">
        <p14:creationId xmlns:p14="http://schemas.microsoft.com/office/powerpoint/2010/main" val="5909353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a:t>
            </a:r>
            <a:r>
              <a:rPr lang="en-US" dirty="0" err="1" smtClean="0"/>
              <a:t>GoodRX</a:t>
            </a:r>
            <a:r>
              <a:rPr lang="en-US" dirty="0" smtClean="0"/>
              <a:t> app</a:t>
            </a:r>
            <a:r>
              <a:rPr lang="en-US" baseline="0" dirty="0" smtClean="0"/>
              <a:t> or </a:t>
            </a:r>
            <a:r>
              <a:rPr lang="en-US" baseline="0" dirty="0" err="1" smtClean="0"/>
              <a:t>GoodRX.com</a:t>
            </a:r>
            <a:r>
              <a:rPr lang="en-US" baseline="0" dirty="0" smtClean="0"/>
              <a:t> to calculate prices and reconcile her medications. </a:t>
            </a:r>
            <a:r>
              <a:rPr lang="en-US" dirty="0" smtClean="0"/>
              <a:t>Task the smal</a:t>
            </a:r>
            <a:r>
              <a:rPr lang="en-US" baseline="0" dirty="0" smtClean="0"/>
              <a:t>l groups with reconciling these two lists for the patient. They need to stop all non essential drugs and replace expensive brand name medications with less expensive alternatives. In addition they need to write down on a slip of paper the difference in cost between the two medication lists and submit it. The group closest to the actual number wins a prize. The hospital regimen cost $668.86 dollars more per month than the outpatient regimen- this is real money for a real patient- rent and food money.</a:t>
            </a:r>
          </a:p>
          <a:p>
            <a:endParaRPr lang="en-US" baseline="0" dirty="0" smtClean="0"/>
          </a:p>
          <a:p>
            <a:r>
              <a:rPr lang="en-US" baseline="0" dirty="0" smtClean="0"/>
              <a:t>$707.81 versus $38.95 (using Target pricing for prescription meds and amazon for aspirin)</a:t>
            </a:r>
            <a:endParaRPr lang="en-US" dirty="0" smtClean="0"/>
          </a:p>
        </p:txBody>
      </p:sp>
      <p:sp>
        <p:nvSpPr>
          <p:cNvPr id="4" name="Slide Number Placeholder 3"/>
          <p:cNvSpPr>
            <a:spLocks noGrp="1"/>
          </p:cNvSpPr>
          <p:nvPr>
            <p:ph type="sldNum" sz="quarter" idx="10"/>
          </p:nvPr>
        </p:nvSpPr>
        <p:spPr/>
        <p:txBody>
          <a:bodyPr/>
          <a:lstStyle/>
          <a:p>
            <a:fld id="{46DD0580-78DA-2E45-A38E-C9CA1D886921}" type="slidenum">
              <a:rPr lang="en-US" smtClean="0"/>
              <a:pPr/>
              <a:t>26</a:t>
            </a:fld>
            <a:endParaRPr lang="en-US"/>
          </a:p>
        </p:txBody>
      </p:sp>
    </p:spTree>
    <p:extLst>
      <p:ext uri="{BB962C8B-B14F-4D97-AF65-F5344CB8AC3E}">
        <p14:creationId xmlns:p14="http://schemas.microsoft.com/office/powerpoint/2010/main" val="14638760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rtl="0"/>
            <a:r>
              <a:rPr lang="en-US" b="0" dirty="0" smtClean="0">
                <a:solidFill>
                  <a:srgbClr val="FF0000"/>
                </a:solidFill>
              </a:rPr>
              <a:t>Lisinopril and HCTZ:  Re-issue prescription for </a:t>
            </a:r>
            <a:r>
              <a:rPr lang="en-US" b="0" dirty="0" err="1" smtClean="0">
                <a:solidFill>
                  <a:srgbClr val="FF0000"/>
                </a:solidFill>
              </a:rPr>
              <a:t>lisinopril</a:t>
            </a:r>
            <a:r>
              <a:rPr lang="en-US" b="0" dirty="0" smtClean="0">
                <a:solidFill>
                  <a:srgbClr val="FF0000"/>
                </a:solidFill>
              </a:rPr>
              <a:t>/HCTZ  combination that the patient was taking prior to entering the hospital.</a:t>
            </a:r>
          </a:p>
          <a:p>
            <a:pPr lvl="1" rtl="0"/>
            <a:r>
              <a:rPr lang="en-US" b="0" dirty="0" smtClean="0">
                <a:solidFill>
                  <a:srgbClr val="FF0000"/>
                </a:solidFill>
              </a:rPr>
              <a:t>Coreg CR:  There is a generic version of Coreg (Carvedilol).  Consider changing to the generic version.</a:t>
            </a:r>
          </a:p>
          <a:p>
            <a:pPr lvl="1" rtl="0"/>
            <a:r>
              <a:rPr lang="en-US" b="0" dirty="0" smtClean="0">
                <a:solidFill>
                  <a:srgbClr val="FF0000"/>
                </a:solidFill>
              </a:rPr>
              <a:t>Crestor:  If appropriate could prescribe generic Lipitor = atorvastatin to save money.</a:t>
            </a:r>
          </a:p>
          <a:p>
            <a:pPr lvl="1" rtl="0"/>
            <a:r>
              <a:rPr lang="en-US" b="0" dirty="0" err="1" smtClean="0">
                <a:solidFill>
                  <a:srgbClr val="FF0000"/>
                </a:solidFill>
              </a:rPr>
              <a:t>Esomeprazole</a:t>
            </a:r>
            <a:r>
              <a:rPr lang="en-US" b="0" dirty="0" smtClean="0">
                <a:solidFill>
                  <a:srgbClr val="FF0000"/>
                </a:solidFill>
              </a:rPr>
              <a:t>: Proton pump inhibitors (PPI’s) are often continued after discharge when there is no indication for them.  It may make sense in the hospital but often the situation is resolved and the patient doesn’t need it.  These drugs are expensive and cause side effects.</a:t>
            </a:r>
          </a:p>
        </p:txBody>
      </p:sp>
      <p:sp>
        <p:nvSpPr>
          <p:cNvPr id="4" name="Slide Number Placeholder 3"/>
          <p:cNvSpPr>
            <a:spLocks noGrp="1"/>
          </p:cNvSpPr>
          <p:nvPr>
            <p:ph type="sldNum" sz="quarter" idx="10"/>
          </p:nvPr>
        </p:nvSpPr>
        <p:spPr/>
        <p:txBody>
          <a:bodyPr/>
          <a:lstStyle/>
          <a:p>
            <a:fld id="{46DD0580-78DA-2E45-A38E-C9CA1D886921}" type="slidenum">
              <a:rPr lang="en-US" smtClean="0"/>
              <a:pPr/>
              <a:t>27</a:t>
            </a:fld>
            <a:endParaRPr lang="en-US"/>
          </a:p>
        </p:txBody>
      </p:sp>
    </p:spTree>
    <p:extLst>
      <p:ext uri="{BB962C8B-B14F-4D97-AF65-F5344CB8AC3E}">
        <p14:creationId xmlns:p14="http://schemas.microsoft.com/office/powerpoint/2010/main" val="32099865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DA155-DC9A-D344-845A-AE4F3D7F7DAA}" type="slidenum">
              <a:rPr lang="en-US" smtClean="0"/>
              <a:pPr/>
              <a:t>28</a:t>
            </a:fld>
            <a:endParaRPr lang="en-US"/>
          </a:p>
        </p:txBody>
      </p:sp>
    </p:spTree>
    <p:extLst>
      <p:ext uri="{BB962C8B-B14F-4D97-AF65-F5344CB8AC3E}">
        <p14:creationId xmlns:p14="http://schemas.microsoft.com/office/powerpoint/2010/main" val="13595504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DDA155-DC9A-D344-845A-AE4F3D7F7DAA}" type="slidenum">
              <a:rPr lang="en-US" smtClean="0"/>
              <a:pPr/>
              <a:t>3</a:t>
            </a:fld>
            <a:endParaRPr lang="en-US"/>
          </a:p>
        </p:txBody>
      </p:sp>
    </p:spTree>
    <p:extLst>
      <p:ext uri="{BB962C8B-B14F-4D97-AF65-F5344CB8AC3E}">
        <p14:creationId xmlns:p14="http://schemas.microsoft.com/office/powerpoint/2010/main" val="1489274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the group</a:t>
            </a:r>
            <a:r>
              <a:rPr lang="en-US" baseline="0" dirty="0" smtClean="0"/>
              <a:t> for a working diagnosis.  Discuss their plan of care.</a:t>
            </a:r>
          </a:p>
          <a:p>
            <a:endParaRPr lang="en-US" baseline="0" dirty="0" smtClean="0"/>
          </a:p>
          <a:p>
            <a:r>
              <a:rPr lang="en-US" baseline="0" dirty="0" smtClean="0"/>
              <a:t>Be sure to emphasize that the goal is for the patient to have the best outcomes despite the cost.</a:t>
            </a:r>
          </a:p>
        </p:txBody>
      </p:sp>
      <p:sp>
        <p:nvSpPr>
          <p:cNvPr id="4" name="Slide Number Placeholder 3"/>
          <p:cNvSpPr>
            <a:spLocks noGrp="1"/>
          </p:cNvSpPr>
          <p:nvPr>
            <p:ph type="sldNum" sz="quarter" idx="10"/>
          </p:nvPr>
        </p:nvSpPr>
        <p:spPr/>
        <p:txBody>
          <a:bodyPr/>
          <a:lstStyle/>
          <a:p>
            <a:fld id="{FFDDA155-DC9A-D344-845A-AE4F3D7F7DAA}" type="slidenum">
              <a:rPr lang="en-US" smtClean="0"/>
              <a:pPr/>
              <a:t>5</a:t>
            </a:fld>
            <a:endParaRPr lang="en-US"/>
          </a:p>
        </p:txBody>
      </p:sp>
    </p:spTree>
    <p:extLst>
      <p:ext uri="{BB962C8B-B14F-4D97-AF65-F5344CB8AC3E}">
        <p14:creationId xmlns:p14="http://schemas.microsoft.com/office/powerpoint/2010/main" val="2119862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Think</a:t>
            </a:r>
            <a:r>
              <a:rPr lang="en-US" baseline="0" dirty="0" smtClean="0"/>
              <a:t> of prices before admitting patient for “expedited” workup or ordering a test planned as an outpatient “just because” patient admitted</a:t>
            </a:r>
            <a:endParaRPr lang="en-US" dirty="0"/>
          </a:p>
        </p:txBody>
      </p:sp>
      <p:sp>
        <p:nvSpPr>
          <p:cNvPr id="4" name="Slide Number Placeholder 3"/>
          <p:cNvSpPr>
            <a:spLocks noGrp="1"/>
          </p:cNvSpPr>
          <p:nvPr>
            <p:ph type="sldNum" sz="quarter" idx="10"/>
          </p:nvPr>
        </p:nvSpPr>
        <p:spPr/>
        <p:txBody>
          <a:bodyPr/>
          <a:lstStyle/>
          <a:p>
            <a:fld id="{FFDDA155-DC9A-D344-845A-AE4F3D7F7DAA}" type="slidenum">
              <a:rPr lang="en-US" smtClean="0"/>
              <a:pPr/>
              <a:t>6</a:t>
            </a:fld>
            <a:endParaRPr lang="en-US"/>
          </a:p>
        </p:txBody>
      </p:sp>
    </p:spTree>
    <p:extLst>
      <p:ext uri="{BB962C8B-B14F-4D97-AF65-F5344CB8AC3E}">
        <p14:creationId xmlns:p14="http://schemas.microsoft.com/office/powerpoint/2010/main" val="4370506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DDA155-DC9A-D344-845A-AE4F3D7F7DAA}" type="slidenum">
              <a:rPr lang="en-US" smtClean="0"/>
              <a:pPr/>
              <a:t>7</a:t>
            </a:fld>
            <a:endParaRPr lang="en-US"/>
          </a:p>
        </p:txBody>
      </p:sp>
    </p:spTree>
    <p:extLst>
      <p:ext uri="{BB962C8B-B14F-4D97-AF65-F5344CB8AC3E}">
        <p14:creationId xmlns:p14="http://schemas.microsoft.com/office/powerpoint/2010/main" val="33857871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Observation:</a:t>
            </a:r>
          </a:p>
          <a:p>
            <a:pPr marL="171450" indent="-171450">
              <a:buFontTx/>
              <a:buChar char="-"/>
            </a:pPr>
            <a:r>
              <a:rPr lang="en-US" baseline="0" dirty="0" smtClean="0"/>
              <a:t>Intended to be a short time (24-48hrs) to determine if a patient requires inpatient admission</a:t>
            </a:r>
          </a:p>
          <a:p>
            <a:pPr marL="171450" indent="-171450">
              <a:buFontTx/>
              <a:buChar char="-"/>
            </a:pPr>
            <a:r>
              <a:rPr lang="en-US" baseline="0" dirty="0" smtClean="0"/>
              <a:t>Nights on observation status don’t count toward the 3 day inpatient stay required for </a:t>
            </a:r>
            <a:r>
              <a:rPr lang="en-US" baseline="0" dirty="0" err="1" smtClean="0"/>
              <a:t>medicare</a:t>
            </a:r>
            <a:r>
              <a:rPr lang="en-US" baseline="0" dirty="0" smtClean="0"/>
              <a:t> to cover SNF admission</a:t>
            </a:r>
            <a:endParaRPr lang="en-US" dirty="0"/>
          </a:p>
        </p:txBody>
      </p:sp>
      <p:sp>
        <p:nvSpPr>
          <p:cNvPr id="4" name="Slide Number Placeholder 3"/>
          <p:cNvSpPr>
            <a:spLocks noGrp="1"/>
          </p:cNvSpPr>
          <p:nvPr>
            <p:ph type="sldNum" sz="quarter" idx="10"/>
          </p:nvPr>
        </p:nvSpPr>
        <p:spPr/>
        <p:txBody>
          <a:bodyPr/>
          <a:lstStyle/>
          <a:p>
            <a:fld id="{FFDDA155-DC9A-D344-845A-AE4F3D7F7DAA}" type="slidenum">
              <a:rPr lang="en-US" smtClean="0"/>
              <a:pPr/>
              <a:t>8</a:t>
            </a:fld>
            <a:endParaRPr lang="en-US"/>
          </a:p>
        </p:txBody>
      </p:sp>
    </p:spTree>
    <p:extLst>
      <p:ext uri="{BB962C8B-B14F-4D97-AF65-F5344CB8AC3E}">
        <p14:creationId xmlns:p14="http://schemas.microsoft.com/office/powerpoint/2010/main" val="2989230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DDA155-DC9A-D344-845A-AE4F3D7F7DAA}" type="slidenum">
              <a:rPr lang="en-US" smtClean="0"/>
              <a:pPr/>
              <a:t>9</a:t>
            </a:fld>
            <a:endParaRPr lang="en-US"/>
          </a:p>
        </p:txBody>
      </p:sp>
    </p:spTree>
    <p:extLst>
      <p:ext uri="{BB962C8B-B14F-4D97-AF65-F5344CB8AC3E}">
        <p14:creationId xmlns:p14="http://schemas.microsoft.com/office/powerpoint/2010/main" val="2054256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DDA155-DC9A-D344-845A-AE4F3D7F7DAA}" type="slidenum">
              <a:rPr lang="en-US" smtClean="0"/>
              <a:pPr/>
              <a:t>10</a:t>
            </a:fld>
            <a:endParaRPr lang="en-US"/>
          </a:p>
        </p:txBody>
      </p:sp>
    </p:spTree>
    <p:extLst>
      <p:ext uri="{BB962C8B-B14F-4D97-AF65-F5344CB8AC3E}">
        <p14:creationId xmlns:p14="http://schemas.microsoft.com/office/powerpoint/2010/main" val="8330061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tif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Rectangle 4"/>
          <p:cNvSpPr/>
          <p:nvPr userDrawn="1"/>
        </p:nvSpPr>
        <p:spPr>
          <a:xfrm>
            <a:off x="0" y="694268"/>
            <a:ext cx="9144000" cy="382259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pic>
        <p:nvPicPr>
          <p:cNvPr id="3" name="Picture 2" descr="hvc-image-collage-sm-rev.psd"/>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41515" y="0"/>
            <a:ext cx="4464014" cy="663479"/>
          </a:xfrm>
          <a:prstGeom prst="rect">
            <a:avLst/>
          </a:prstGeom>
        </p:spPr>
      </p:pic>
      <p:sp>
        <p:nvSpPr>
          <p:cNvPr id="6" name="Rectangle 5"/>
          <p:cNvSpPr/>
          <p:nvPr userDrawn="1"/>
        </p:nvSpPr>
        <p:spPr>
          <a:xfrm>
            <a:off x="0" y="4516860"/>
            <a:ext cx="9144000" cy="626642"/>
          </a:xfrm>
          <a:prstGeom prst="rect">
            <a:avLst/>
          </a:prstGeom>
          <a:solidFill>
            <a:schemeClr val="bg1"/>
          </a:solidFill>
          <a:ln>
            <a:solidFill>
              <a:srgbClr val="4F81BD"/>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
        <p:nvSpPr>
          <p:cNvPr id="2" name="Title 1"/>
          <p:cNvSpPr>
            <a:spLocks noGrp="1"/>
          </p:cNvSpPr>
          <p:nvPr>
            <p:ph type="ctrTitle"/>
          </p:nvPr>
        </p:nvSpPr>
        <p:spPr>
          <a:xfrm>
            <a:off x="685800" y="1720200"/>
            <a:ext cx="7772400" cy="1398662"/>
          </a:xfrm>
        </p:spPr>
        <p:txBody>
          <a:bodyPr/>
          <a:lstStyle>
            <a:lvl1pPr>
              <a:lnSpc>
                <a:spcPct val="80000"/>
              </a:lnSpc>
              <a:defRPr b="1">
                <a:solidFill>
                  <a:schemeClr val="accent2"/>
                </a:solidFill>
              </a:defRPr>
            </a:lvl1pPr>
          </a:lstStyle>
          <a:p>
            <a:r>
              <a:rPr lang="en-US" smtClean="0"/>
              <a:t>Click to edit Master title style</a:t>
            </a:r>
            <a:endParaRPr lang="en-US" dirty="0"/>
          </a:p>
        </p:txBody>
      </p:sp>
      <p:pic>
        <p:nvPicPr>
          <p:cNvPr id="11" name="Picture 10" descr="aaim_logo_4colorprocess.eps"/>
          <p:cNvPicPr>
            <a:picLocks noChangeAspect="1"/>
          </p:cNvPicPr>
          <p:nvPr userDrawn="1"/>
        </p:nvPicPr>
        <p:blipFill>
          <a:blip r:embed="rId3" cstate="print"/>
          <a:stretch>
            <a:fillRect/>
          </a:stretch>
        </p:blipFill>
        <p:spPr>
          <a:xfrm>
            <a:off x="7371817" y="4700139"/>
            <a:ext cx="960775" cy="313944"/>
          </a:xfrm>
          <a:prstGeom prst="rect">
            <a:avLst/>
          </a:prstGeom>
        </p:spPr>
      </p:pic>
      <p:pic>
        <p:nvPicPr>
          <p:cNvPr id="12" name="Picture 11" descr="acp-logo-horiz-rgb.tif"/>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29452" y="4709210"/>
            <a:ext cx="2712720" cy="313944"/>
          </a:xfrm>
          <a:prstGeom prst="rect">
            <a:avLst/>
          </a:prstGeom>
        </p:spPr>
      </p:pic>
    </p:spTree>
    <p:extLst>
      <p:ext uri="{BB962C8B-B14F-4D97-AF65-F5344CB8AC3E}">
        <p14:creationId xmlns:p14="http://schemas.microsoft.com/office/powerpoint/2010/main" val="3337348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E84489CE-A6D2-3541-9F5F-B03A42A8F998}" type="datetimeFigureOut">
              <a:rPr lang="en-US" smtClean="0"/>
              <a:pPr/>
              <a:t>12/17/2015</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935B9909-8AB1-2C42-9760-2C1F6996568E}" type="slidenum">
              <a:rPr lang="en-US" smtClean="0"/>
              <a:pPr/>
              <a:t>‹#›</a:t>
            </a:fld>
            <a:endParaRPr lang="en-US"/>
          </a:p>
        </p:txBody>
      </p:sp>
    </p:spTree>
    <p:extLst>
      <p:ext uri="{BB962C8B-B14F-4D97-AF65-F5344CB8AC3E}">
        <p14:creationId xmlns:p14="http://schemas.microsoft.com/office/powerpoint/2010/main" val="1888952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E84489CE-A6D2-3541-9F5F-B03A42A8F998}" type="datetimeFigureOut">
              <a:rPr lang="en-US" smtClean="0"/>
              <a:pPr/>
              <a:t>12/17/2015</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935B9909-8AB1-2C42-9760-2C1F6996568E}" type="slidenum">
              <a:rPr lang="en-US" smtClean="0"/>
              <a:pPr/>
              <a:t>‹#›</a:t>
            </a:fld>
            <a:endParaRPr lang="en-US"/>
          </a:p>
        </p:txBody>
      </p:sp>
    </p:spTree>
    <p:extLst>
      <p:ext uri="{BB962C8B-B14F-4D97-AF65-F5344CB8AC3E}">
        <p14:creationId xmlns:p14="http://schemas.microsoft.com/office/powerpoint/2010/main" val="3777681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454974"/>
            <a:ext cx="8229600" cy="3154409"/>
          </a:xfrm>
        </p:spPr>
        <p:txBody>
          <a:bodyPr/>
          <a:lstStyle>
            <a:lvl2pPr marL="633413" indent="-288925">
              <a:buSzPct val="100000"/>
              <a:buFont typeface="Arial"/>
              <a:buChar char="•"/>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981792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842525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2707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83050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64097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9902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898071"/>
            <a:ext cx="5111750" cy="36965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E84489CE-A6D2-3541-9F5F-B03A42A8F998}" type="datetimeFigureOut">
              <a:rPr lang="en-US" smtClean="0"/>
              <a:pPr/>
              <a:t>12/17/2015</a:t>
            </a:fld>
            <a:endParaRPr lang="en-US"/>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3"/>
            <a:ext cx="2133600" cy="273844"/>
          </a:xfrm>
          <a:prstGeom prst="rect">
            <a:avLst/>
          </a:prstGeom>
        </p:spPr>
        <p:txBody>
          <a:bodyPr/>
          <a:lstStyle/>
          <a:p>
            <a:fld id="{935B9909-8AB1-2C42-9760-2C1F6996568E}" type="slidenum">
              <a:rPr lang="en-US" smtClean="0"/>
              <a:pPr/>
              <a:t>‹#›</a:t>
            </a:fld>
            <a:endParaRPr lang="en-US"/>
          </a:p>
        </p:txBody>
      </p:sp>
    </p:spTree>
    <p:extLst>
      <p:ext uri="{BB962C8B-B14F-4D97-AF65-F5344CB8AC3E}">
        <p14:creationId xmlns:p14="http://schemas.microsoft.com/office/powerpoint/2010/main" val="423942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E84489CE-A6D2-3541-9F5F-B03A42A8F998}" type="datetimeFigureOut">
              <a:rPr lang="en-US" smtClean="0"/>
              <a:pPr/>
              <a:t>12/17/2015</a:t>
            </a:fld>
            <a:endParaRPr lang="en-US"/>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3"/>
            <a:ext cx="2133600" cy="273844"/>
          </a:xfrm>
          <a:prstGeom prst="rect">
            <a:avLst/>
          </a:prstGeom>
        </p:spPr>
        <p:txBody>
          <a:bodyPr/>
          <a:lstStyle/>
          <a:p>
            <a:fld id="{935B9909-8AB1-2C42-9760-2C1F6996568E}" type="slidenum">
              <a:rPr lang="en-US" smtClean="0"/>
              <a:pPr/>
              <a:t>‹#›</a:t>
            </a:fld>
            <a:endParaRPr lang="en-US"/>
          </a:p>
        </p:txBody>
      </p:sp>
    </p:spTree>
    <p:extLst>
      <p:ext uri="{BB962C8B-B14F-4D97-AF65-F5344CB8AC3E}">
        <p14:creationId xmlns:p14="http://schemas.microsoft.com/office/powerpoint/2010/main" val="22269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tif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tif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33159"/>
            <a:ext cx="8229600" cy="8572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596571"/>
            <a:ext cx="8229600" cy="296635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1"/>
            <a:ext cx="9144000" cy="707572"/>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descr="aaim_logo_4colorprocess.eps"/>
          <p:cNvPicPr>
            <a:picLocks noChangeAspect="1"/>
          </p:cNvPicPr>
          <p:nvPr/>
        </p:nvPicPr>
        <p:blipFill>
          <a:blip r:embed="rId13" cstate="print"/>
          <a:stretch>
            <a:fillRect/>
          </a:stretch>
        </p:blipFill>
        <p:spPr>
          <a:xfrm>
            <a:off x="7642745" y="4767871"/>
            <a:ext cx="960775" cy="313944"/>
          </a:xfrm>
          <a:prstGeom prst="rect">
            <a:avLst/>
          </a:prstGeom>
        </p:spPr>
      </p:pic>
      <p:cxnSp>
        <p:nvCxnSpPr>
          <p:cNvPr id="5" name="Straight Connector 4"/>
          <p:cNvCxnSpPr/>
          <p:nvPr/>
        </p:nvCxnSpPr>
        <p:spPr>
          <a:xfrm>
            <a:off x="0" y="4704348"/>
            <a:ext cx="9144000" cy="0"/>
          </a:xfrm>
          <a:prstGeom prst="line">
            <a:avLst/>
          </a:prstGeom>
          <a:ln>
            <a:solidFill>
              <a:srgbClr val="00A0DF"/>
            </a:solidFill>
          </a:ln>
          <a:effectLst/>
        </p:spPr>
        <p:style>
          <a:lnRef idx="2">
            <a:schemeClr val="accent1"/>
          </a:lnRef>
          <a:fillRef idx="0">
            <a:schemeClr val="accent1"/>
          </a:fillRef>
          <a:effectRef idx="1">
            <a:schemeClr val="accent1"/>
          </a:effectRef>
          <a:fontRef idx="minor">
            <a:schemeClr val="tx1"/>
          </a:fontRef>
        </p:style>
      </p:cxnSp>
      <p:pic>
        <p:nvPicPr>
          <p:cNvPr id="4" name="Picture 3" descr="acp-highvaluecare-logo-rgb600.tif"/>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28386" y="95694"/>
            <a:ext cx="2321052" cy="473964"/>
          </a:xfrm>
          <a:prstGeom prst="rect">
            <a:avLst/>
          </a:prstGeom>
        </p:spPr>
      </p:pic>
      <p:pic>
        <p:nvPicPr>
          <p:cNvPr id="6" name="Picture 5" descr="acp-logo-horiz-rgb.tif"/>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500380" y="4776942"/>
            <a:ext cx="2712720" cy="313944"/>
          </a:xfrm>
          <a:prstGeom prst="rect">
            <a:avLst/>
          </a:prstGeom>
        </p:spPr>
      </p:pic>
      <p:cxnSp>
        <p:nvCxnSpPr>
          <p:cNvPr id="9" name="Straight Connector 8"/>
          <p:cNvCxnSpPr/>
          <p:nvPr/>
        </p:nvCxnSpPr>
        <p:spPr>
          <a:xfrm>
            <a:off x="0" y="689433"/>
            <a:ext cx="9144000" cy="0"/>
          </a:xfrm>
          <a:prstGeom prst="line">
            <a:avLst/>
          </a:prstGeom>
          <a:ln w="57150" cmpd="sng">
            <a:solidFill>
              <a:srgbClr val="00A0DF"/>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17963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rgbClr val="FF7900"/>
        </a:buClr>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Clr>
          <a:srgbClr val="FF7900"/>
        </a:buClr>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Clr>
          <a:srgbClr val="FF7900"/>
        </a:buClr>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rgbClr val="FF7900"/>
        </a:buClr>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Clr>
          <a:srgbClr val="FF7900"/>
        </a:buClr>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effectLst>
            <a:outerShdw blurRad="50800" dist="38100" dir="2700000" algn="tl" rotWithShape="0">
              <a:srgbClr val="000000">
                <a:alpha val="43000"/>
              </a:srgbClr>
            </a:outerShdw>
          </a:effectLst>
        </p:spPr>
        <p:txBody>
          <a:bodyPr>
            <a:normAutofit/>
          </a:bodyPr>
          <a:lstStyle/>
          <a:p>
            <a:r>
              <a:rPr lang="en-US" dirty="0"/>
              <a:t>High Value </a:t>
            </a:r>
            <a:r>
              <a:rPr lang="en-US" dirty="0" smtClean="0"/>
              <a:t/>
            </a:r>
            <a:br>
              <a:rPr lang="en-US" dirty="0" smtClean="0"/>
            </a:br>
            <a:r>
              <a:rPr lang="en-US" dirty="0" smtClean="0"/>
              <a:t>Hospitalization</a:t>
            </a:r>
            <a:endParaRPr lang="en-US" dirty="0"/>
          </a:p>
        </p:txBody>
      </p:sp>
      <p:sp>
        <p:nvSpPr>
          <p:cNvPr id="3" name="TextBox 2"/>
          <p:cNvSpPr txBox="1"/>
          <p:nvPr/>
        </p:nvSpPr>
        <p:spPr>
          <a:xfrm>
            <a:off x="838519" y="3817729"/>
            <a:ext cx="7335922" cy="338554"/>
          </a:xfrm>
          <a:prstGeom prst="rect">
            <a:avLst/>
          </a:prstGeom>
          <a:noFill/>
        </p:spPr>
        <p:txBody>
          <a:bodyPr wrap="square" rtlCol="0">
            <a:spAutoFit/>
          </a:bodyPr>
          <a:lstStyle/>
          <a:p>
            <a:pPr algn="ctr"/>
            <a:r>
              <a:rPr lang="en-US" sz="1600" b="1" dirty="0" smtClean="0">
                <a:solidFill>
                  <a:schemeClr val="bg1"/>
                </a:solidFill>
              </a:rPr>
              <a:t>2015-2016 </a:t>
            </a:r>
            <a:r>
              <a:rPr lang="en-US" sz="1600" b="1" baseline="0" dirty="0" smtClean="0">
                <a:solidFill>
                  <a:schemeClr val="bg1"/>
                </a:solidFill>
              </a:rPr>
              <a:t> •  Presentation 4 of 6</a:t>
            </a:r>
            <a:endParaRPr lang="en-US" sz="1600" b="1" dirty="0">
              <a:solidFill>
                <a:schemeClr val="bg1"/>
              </a:solidFill>
            </a:endParaRPr>
          </a:p>
        </p:txBody>
      </p:sp>
    </p:spTree>
    <p:extLst>
      <p:ext uri="{BB962C8B-B14F-4D97-AF65-F5344CB8AC3E}">
        <p14:creationId xmlns:p14="http://schemas.microsoft.com/office/powerpoint/2010/main" val="32485708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898462581"/>
              </p:ext>
            </p:extLst>
          </p:nvPr>
        </p:nvGraphicFramePr>
        <p:xfrm>
          <a:off x="457200" y="925748"/>
          <a:ext cx="8229600" cy="36869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ight Arrow 2"/>
          <p:cNvSpPr/>
          <p:nvPr/>
        </p:nvSpPr>
        <p:spPr>
          <a:xfrm>
            <a:off x="0" y="2436913"/>
            <a:ext cx="457200" cy="33231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#1 Continued</a:t>
            </a:r>
            <a:endParaRPr lang="en-US" dirty="0"/>
          </a:p>
        </p:txBody>
      </p:sp>
      <p:sp>
        <p:nvSpPr>
          <p:cNvPr id="5" name="Content Placeholder 4"/>
          <p:cNvSpPr>
            <a:spLocks noGrp="1"/>
          </p:cNvSpPr>
          <p:nvPr>
            <p:ph idx="1"/>
          </p:nvPr>
        </p:nvSpPr>
        <p:spPr>
          <a:xfrm>
            <a:off x="457199" y="1365324"/>
            <a:ext cx="8364071" cy="3154409"/>
          </a:xfrm>
        </p:spPr>
        <p:txBody>
          <a:bodyPr vert="horz" lIns="91440" tIns="45720" rIns="91440" bIns="45720" rtlCol="0" anchor="t">
            <a:noAutofit/>
          </a:bodyPr>
          <a:lstStyle/>
          <a:p>
            <a:r>
              <a:rPr lang="en-US" sz="2200" dirty="0"/>
              <a:t>Mr. J was admitted for CAP and responded well to </a:t>
            </a:r>
            <a:r>
              <a:rPr lang="en-US" sz="2200" dirty="0" smtClean="0"/>
              <a:t>antibiotics</a:t>
            </a:r>
            <a:endParaRPr lang="en-US" sz="2200" dirty="0"/>
          </a:p>
          <a:p>
            <a:r>
              <a:rPr lang="en-US" sz="2200" dirty="0"/>
              <a:t>7 days after </a:t>
            </a:r>
            <a:r>
              <a:rPr lang="en-US" sz="2200" dirty="0" smtClean="0"/>
              <a:t>discharge, </a:t>
            </a:r>
            <a:r>
              <a:rPr lang="en-US" sz="2200" dirty="0"/>
              <a:t>he returns complaining of worsening dyspnea at rest and difficulty sleeping; his cough has improved and he denies </a:t>
            </a:r>
            <a:r>
              <a:rPr lang="en-US" sz="2200" dirty="0" smtClean="0"/>
              <a:t>fevers</a:t>
            </a:r>
            <a:endParaRPr lang="en-US" sz="2200" dirty="0"/>
          </a:p>
          <a:p>
            <a:r>
              <a:rPr lang="en-US" sz="2200" dirty="0"/>
              <a:t>T 36</a:t>
            </a:r>
            <a:r>
              <a:rPr lang="en-US" sz="2200" baseline="30000" dirty="0"/>
              <a:t>o</a:t>
            </a:r>
            <a:r>
              <a:rPr lang="en-US" sz="2200" dirty="0"/>
              <a:t>C, BP 110/60, HR 90, RR 18, </a:t>
            </a:r>
            <a:r>
              <a:rPr lang="en-US" sz="2200" dirty="0" smtClean="0"/>
              <a:t>O2 </a:t>
            </a:r>
            <a:r>
              <a:rPr lang="en-US" sz="2200" dirty="0"/>
              <a:t>sat 88% on RA</a:t>
            </a:r>
          </a:p>
          <a:p>
            <a:r>
              <a:rPr lang="en-US" sz="2200" dirty="0"/>
              <a:t>Exam notable for moderate diffuse wheezing, no rhonchi or </a:t>
            </a:r>
            <a:r>
              <a:rPr lang="en-US" sz="2200" dirty="0" smtClean="0"/>
              <a:t>crackles, </a:t>
            </a:r>
            <a:r>
              <a:rPr lang="en-US" sz="2200" dirty="0"/>
              <a:t>and dependent lower extremity edema</a:t>
            </a:r>
          </a:p>
          <a:p>
            <a:r>
              <a:rPr lang="en-US" sz="2200" dirty="0"/>
              <a:t>Re-admitted for COPD exacerbation; treated with steroids, nebulizers, and oxygen</a:t>
            </a:r>
          </a:p>
          <a:p>
            <a:endParaRPr lang="en-US" sz="2400" dirty="0"/>
          </a:p>
        </p:txBody>
      </p:sp>
    </p:spTree>
    <p:extLst>
      <p:ext uri="{BB962C8B-B14F-4D97-AF65-F5344CB8AC3E}">
        <p14:creationId xmlns:p14="http://schemas.microsoft.com/office/powerpoint/2010/main" val="25898713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#1 Continued</a:t>
            </a:r>
          </a:p>
        </p:txBody>
      </p:sp>
      <p:sp>
        <p:nvSpPr>
          <p:cNvPr id="3" name="Content Placeholder 2"/>
          <p:cNvSpPr>
            <a:spLocks noGrp="1"/>
          </p:cNvSpPr>
          <p:nvPr>
            <p:ph idx="1"/>
          </p:nvPr>
        </p:nvSpPr>
        <p:spPr>
          <a:xfrm>
            <a:off x="457200" y="1317812"/>
            <a:ext cx="8229600" cy="3388659"/>
          </a:xfrm>
        </p:spPr>
        <p:txBody>
          <a:bodyPr vert="horz" lIns="91440" tIns="45720" rIns="91440" bIns="45720" rtlCol="0" anchor="t">
            <a:noAutofit/>
          </a:bodyPr>
          <a:lstStyle/>
          <a:p>
            <a:r>
              <a:rPr lang="en-US" sz="2400" dirty="0"/>
              <a:t>2 days </a:t>
            </a:r>
            <a:r>
              <a:rPr lang="en-US" sz="2400" dirty="0" smtClean="0"/>
              <a:t>later, </a:t>
            </a:r>
            <a:r>
              <a:rPr lang="en-US" sz="2400" dirty="0"/>
              <a:t>Mr. J has not improved and demonstrates worsening dyspnea at </a:t>
            </a:r>
            <a:r>
              <a:rPr lang="en-US" sz="2400" dirty="0" smtClean="0"/>
              <a:t>rest</a:t>
            </a:r>
            <a:endParaRPr lang="en-US" sz="2400" dirty="0"/>
          </a:p>
          <a:p>
            <a:r>
              <a:rPr lang="en-US" sz="2400" dirty="0"/>
              <a:t>He is found to have pulse ox 87% on 2 liters </a:t>
            </a:r>
            <a:r>
              <a:rPr lang="en-US" sz="2400" dirty="0" smtClean="0"/>
              <a:t>NC</a:t>
            </a:r>
            <a:endParaRPr lang="en-US" sz="2400" dirty="0"/>
          </a:p>
          <a:p>
            <a:r>
              <a:rPr lang="en-US" sz="2400" dirty="0"/>
              <a:t>Exam is notable for persistent wheezing, elevated JVP to </a:t>
            </a:r>
            <a:r>
              <a:rPr lang="en-US" sz="2400" dirty="0" smtClean="0"/>
              <a:t>10 cm</a:t>
            </a:r>
            <a:r>
              <a:rPr lang="en-US" sz="2400" dirty="0"/>
              <a:t>, and bilateral lower extremity </a:t>
            </a:r>
            <a:r>
              <a:rPr lang="en-US" sz="2400" dirty="0" smtClean="0"/>
              <a:t>edema</a:t>
            </a:r>
            <a:endParaRPr lang="en-US" sz="2400" dirty="0"/>
          </a:p>
          <a:p>
            <a:r>
              <a:rPr lang="en-US" sz="2400" dirty="0"/>
              <a:t>CXR reveals pulmonary vascular </a:t>
            </a:r>
            <a:r>
              <a:rPr lang="en-US" sz="2400" dirty="0" smtClean="0"/>
              <a:t>congestion</a:t>
            </a:r>
            <a:endParaRPr lang="en-US" sz="2400" dirty="0"/>
          </a:p>
          <a:p>
            <a:r>
              <a:rPr lang="en-US" sz="2400" dirty="0"/>
              <a:t>Diagnosed with clinical CHF and transthoracic echo is ordered</a:t>
            </a:r>
          </a:p>
          <a:p>
            <a:r>
              <a:rPr lang="en-US" sz="2400" dirty="0"/>
              <a:t>He improves rapidly with IV diuretics</a:t>
            </a:r>
          </a:p>
        </p:txBody>
      </p:sp>
    </p:spTree>
    <p:extLst>
      <p:ext uri="{BB962C8B-B14F-4D97-AF65-F5344CB8AC3E}">
        <p14:creationId xmlns:p14="http://schemas.microsoft.com/office/powerpoint/2010/main" val="23921615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 Up</a:t>
            </a:r>
            <a:endParaRPr lang="en-US" dirty="0"/>
          </a:p>
        </p:txBody>
      </p:sp>
      <p:sp>
        <p:nvSpPr>
          <p:cNvPr id="3" name="Content Placeholder 2"/>
          <p:cNvSpPr>
            <a:spLocks noGrp="1"/>
          </p:cNvSpPr>
          <p:nvPr>
            <p:ph idx="1"/>
          </p:nvPr>
        </p:nvSpPr>
        <p:spPr/>
        <p:txBody>
          <a:bodyPr/>
          <a:lstStyle/>
          <a:p>
            <a:r>
              <a:rPr lang="en-US" sz="2800" dirty="0" smtClean="0"/>
              <a:t>Was the diagnosis of new CHF delayed?</a:t>
            </a:r>
          </a:p>
          <a:p>
            <a:r>
              <a:rPr lang="en-US" sz="2800" dirty="0" smtClean="0"/>
              <a:t>How does the hospital system present challenges to diagnosis?</a:t>
            </a:r>
          </a:p>
          <a:p>
            <a:r>
              <a:rPr lang="en-US" sz="2800" dirty="0" smtClean="0"/>
              <a:t>Have you experienced an error in diagnosis that led to patient harm?</a:t>
            </a:r>
          </a:p>
          <a:p>
            <a:endParaRPr lang="en-US" dirty="0"/>
          </a:p>
        </p:txBody>
      </p:sp>
    </p:spTree>
    <p:extLst>
      <p:ext uri="{BB962C8B-B14F-4D97-AF65-F5344CB8AC3E}">
        <p14:creationId xmlns:p14="http://schemas.microsoft.com/office/powerpoint/2010/main" val="31016201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Errors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Account for 10-20% of all errors</a:t>
            </a:r>
            <a:r>
              <a:rPr lang="en-US" baseline="30000" dirty="0" smtClean="0"/>
              <a:t>2</a:t>
            </a:r>
            <a:endParaRPr lang="en-US" dirty="0" smtClean="0"/>
          </a:p>
          <a:p>
            <a:r>
              <a:rPr lang="en-US" dirty="0" smtClean="0"/>
              <a:t>Are more common, more expensive and more harmful than any other category of error</a:t>
            </a:r>
            <a:r>
              <a:rPr lang="en-US" baseline="30000" dirty="0" smtClean="0"/>
              <a:t>3</a:t>
            </a:r>
            <a:endParaRPr lang="en-US" dirty="0" smtClean="0"/>
          </a:p>
          <a:p>
            <a:r>
              <a:rPr lang="en-US" dirty="0" smtClean="0"/>
              <a:t>Extend hospitalizations, lead to readmissions, and create morbidity and mortality</a:t>
            </a:r>
          </a:p>
          <a:p>
            <a:r>
              <a:rPr lang="en-US" dirty="0" smtClean="0"/>
              <a:t>Have very complex causes</a:t>
            </a:r>
            <a:r>
              <a:rPr lang="en-US" baseline="30000" dirty="0" smtClean="0"/>
              <a:t>4</a:t>
            </a:r>
            <a:endParaRPr lang="en-US" dirty="0" smtClean="0"/>
          </a:p>
          <a:p>
            <a:pPr lvl="1"/>
            <a:r>
              <a:rPr lang="en-US" dirty="0" smtClean="0"/>
              <a:t>Result from faulty knowledge, biased thinking, and/or systems issues</a:t>
            </a:r>
            <a:endParaRPr lang="en-US" dirty="0"/>
          </a:p>
        </p:txBody>
      </p:sp>
    </p:spTree>
    <p:extLst>
      <p:ext uri="{BB962C8B-B14F-4D97-AF65-F5344CB8AC3E}">
        <p14:creationId xmlns:p14="http://schemas.microsoft.com/office/powerpoint/2010/main" val="35372472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Common Biases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Anchoring: </a:t>
            </a:r>
            <a:r>
              <a:rPr lang="en-US" dirty="0" smtClean="0"/>
              <a:t>Fixated </a:t>
            </a:r>
            <a:r>
              <a:rPr lang="en-US" dirty="0" smtClean="0"/>
              <a:t>on a single feature of a case</a:t>
            </a:r>
          </a:p>
          <a:p>
            <a:pPr lvl="1"/>
            <a:r>
              <a:rPr lang="en-US" dirty="0" smtClean="0"/>
              <a:t>Example:  Wheezing = COPD</a:t>
            </a:r>
          </a:p>
          <a:p>
            <a:r>
              <a:rPr lang="en-US" dirty="0" smtClean="0"/>
              <a:t>Diagnostic Momentum: Carrying forward pre-existing diagnosis</a:t>
            </a:r>
          </a:p>
          <a:p>
            <a:pPr lvl="1"/>
            <a:r>
              <a:rPr lang="en-US" dirty="0" smtClean="0"/>
              <a:t>Example: “Cut and Paste” phenomenon</a:t>
            </a:r>
          </a:p>
          <a:p>
            <a:r>
              <a:rPr lang="en-US" dirty="0" smtClean="0"/>
              <a:t>Confirmation Bias: Failing to seek disconfirming evidence against initial impression</a:t>
            </a:r>
          </a:p>
          <a:p>
            <a:r>
              <a:rPr lang="en-US" dirty="0" smtClean="0"/>
              <a:t>Availability Bias: Diagnoses that come to mind assumed more likely</a:t>
            </a:r>
          </a:p>
        </p:txBody>
      </p:sp>
    </p:spTree>
    <p:extLst>
      <p:ext uri="{BB962C8B-B14F-4D97-AF65-F5344CB8AC3E}">
        <p14:creationId xmlns:p14="http://schemas.microsoft.com/office/powerpoint/2010/main" val="451168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Solution: Diagnostic “Time out”</a:t>
            </a:r>
            <a:endParaRPr lang="en-US" dirty="0"/>
          </a:p>
        </p:txBody>
      </p:sp>
      <p:sp>
        <p:nvSpPr>
          <p:cNvPr id="3" name="Content Placeholder 2"/>
          <p:cNvSpPr>
            <a:spLocks noGrp="1"/>
          </p:cNvSpPr>
          <p:nvPr>
            <p:ph idx="1"/>
          </p:nvPr>
        </p:nvSpPr>
        <p:spPr>
          <a:xfrm>
            <a:off x="457200" y="1437218"/>
            <a:ext cx="8229600" cy="3154409"/>
          </a:xfrm>
        </p:spPr>
        <p:txBody>
          <a:bodyPr>
            <a:noAutofit/>
          </a:bodyPr>
          <a:lstStyle/>
          <a:p>
            <a:pPr>
              <a:spcBef>
                <a:spcPts val="0"/>
              </a:spcBef>
            </a:pPr>
            <a:r>
              <a:rPr lang="en-US" sz="1800" dirty="0" smtClean="0"/>
              <a:t>Ask yourself:</a:t>
            </a:r>
          </a:p>
          <a:p>
            <a:pPr lvl="1">
              <a:spcBef>
                <a:spcPts val="0"/>
              </a:spcBef>
            </a:pPr>
            <a:r>
              <a:rPr lang="en-US" sz="1800" dirty="0" smtClean="0"/>
              <a:t>What else could the patient have?</a:t>
            </a:r>
          </a:p>
          <a:p>
            <a:pPr lvl="1">
              <a:spcBef>
                <a:spcPts val="0"/>
              </a:spcBef>
            </a:pPr>
            <a:r>
              <a:rPr lang="en-US" sz="1800" dirty="0" smtClean="0"/>
              <a:t>What doesn’t fit with my working diagnosis?</a:t>
            </a:r>
          </a:p>
          <a:p>
            <a:pPr lvl="1">
              <a:spcBef>
                <a:spcPts val="0"/>
              </a:spcBef>
            </a:pPr>
            <a:r>
              <a:rPr lang="en-US" sz="1800" dirty="0" smtClean="0"/>
              <a:t>Could the patient have multiple problems?</a:t>
            </a:r>
          </a:p>
          <a:p>
            <a:pPr lvl="1">
              <a:spcBef>
                <a:spcPts val="0"/>
              </a:spcBef>
            </a:pPr>
            <a:r>
              <a:rPr lang="en-US" sz="1800" dirty="0" smtClean="0"/>
              <a:t>Is this a case where I need to slow down?</a:t>
            </a:r>
          </a:p>
          <a:p>
            <a:pPr lvl="1">
              <a:spcBef>
                <a:spcPts val="0"/>
              </a:spcBef>
            </a:pPr>
            <a:endParaRPr lang="en-US" sz="1200" dirty="0" smtClean="0"/>
          </a:p>
          <a:p>
            <a:pPr>
              <a:spcBef>
                <a:spcPts val="0"/>
              </a:spcBef>
            </a:pPr>
            <a:r>
              <a:rPr lang="en-US" sz="1800" dirty="0" smtClean="0"/>
              <a:t>Embrace uncertainty and continually re-assess the working diagnosis</a:t>
            </a:r>
          </a:p>
          <a:p>
            <a:pPr lvl="1">
              <a:spcBef>
                <a:spcPts val="0"/>
              </a:spcBef>
            </a:pPr>
            <a:r>
              <a:rPr lang="en-US" sz="1800" dirty="0"/>
              <a:t>T</a:t>
            </a:r>
            <a:r>
              <a:rPr lang="en-US" sz="1800" dirty="0" smtClean="0"/>
              <a:t>he treatment plan is also a test of your diagnostic hypothesis</a:t>
            </a:r>
          </a:p>
          <a:p>
            <a:pPr lvl="1">
              <a:spcBef>
                <a:spcPts val="0"/>
              </a:spcBef>
            </a:pPr>
            <a:r>
              <a:rPr lang="en-US" sz="1800" dirty="0" smtClean="0"/>
              <a:t>Failure to respond to therapy should prompt reconsideration of the diagnosis</a:t>
            </a:r>
          </a:p>
          <a:p>
            <a:pPr lvl="1">
              <a:spcBef>
                <a:spcPts val="0"/>
              </a:spcBef>
            </a:pPr>
            <a:endParaRPr lang="en-US" sz="1200" dirty="0" smtClean="0"/>
          </a:p>
          <a:p>
            <a:pPr>
              <a:spcBef>
                <a:spcPts val="0"/>
              </a:spcBef>
            </a:pPr>
            <a:r>
              <a:rPr lang="en-US" sz="1800" dirty="0" smtClean="0"/>
              <a:t>The most valuable diagnosis is the correct one!</a:t>
            </a:r>
          </a:p>
          <a:p>
            <a:pPr lvl="1">
              <a:spcBef>
                <a:spcPts val="0"/>
              </a:spcBef>
            </a:pPr>
            <a:r>
              <a:rPr lang="en-US" sz="1800" dirty="0" smtClean="0"/>
              <a:t>Economy of getting it right the first time justifies additional time to think</a:t>
            </a:r>
            <a:endParaRPr lang="en-US" sz="1800" dirty="0"/>
          </a:p>
        </p:txBody>
      </p:sp>
    </p:spTree>
    <p:extLst>
      <p:ext uri="{BB962C8B-B14F-4D97-AF65-F5344CB8AC3E}">
        <p14:creationId xmlns:p14="http://schemas.microsoft.com/office/powerpoint/2010/main" val="30436014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525656084"/>
              </p:ext>
            </p:extLst>
          </p:nvPr>
        </p:nvGraphicFramePr>
        <p:xfrm>
          <a:off x="457200" y="925748"/>
          <a:ext cx="8229600" cy="36869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ight Arrow 2"/>
          <p:cNvSpPr/>
          <p:nvPr/>
        </p:nvSpPr>
        <p:spPr>
          <a:xfrm>
            <a:off x="0" y="3608015"/>
            <a:ext cx="457200" cy="33231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#2: Discharge Decision</a:t>
            </a:r>
            <a:endParaRPr lang="en-US" dirty="0"/>
          </a:p>
        </p:txBody>
      </p:sp>
      <p:sp>
        <p:nvSpPr>
          <p:cNvPr id="3" name="Content Placeholder 2"/>
          <p:cNvSpPr>
            <a:spLocks noGrp="1"/>
          </p:cNvSpPr>
          <p:nvPr>
            <p:ph idx="1"/>
          </p:nvPr>
        </p:nvSpPr>
        <p:spPr/>
        <p:txBody>
          <a:bodyPr>
            <a:noAutofit/>
          </a:bodyPr>
          <a:lstStyle/>
          <a:p>
            <a:r>
              <a:rPr lang="en-US" sz="2100" dirty="0"/>
              <a:t>55-year-old woman </a:t>
            </a:r>
            <a:r>
              <a:rPr lang="en-US" sz="2100" dirty="0" smtClean="0"/>
              <a:t>with a history of a bicuspid aortic valve was admitted </a:t>
            </a:r>
            <a:r>
              <a:rPr lang="en-US" sz="2100" dirty="0"/>
              <a:t>with </a:t>
            </a:r>
            <a:r>
              <a:rPr lang="en-US" sz="2100" dirty="0" smtClean="0"/>
              <a:t>fever and found to have methicillin-resistant </a:t>
            </a:r>
            <a:r>
              <a:rPr lang="en-US" sz="2100" i="1" dirty="0"/>
              <a:t>Staphylococcus </a:t>
            </a:r>
            <a:r>
              <a:rPr lang="en-US" sz="2100" i="1" dirty="0" smtClean="0"/>
              <a:t>aureus </a:t>
            </a:r>
            <a:r>
              <a:rPr lang="en-US" sz="2100" dirty="0" smtClean="0"/>
              <a:t>endocarditis. She is started on IV </a:t>
            </a:r>
            <a:r>
              <a:rPr lang="en-US" sz="2100" dirty="0" err="1" smtClean="0"/>
              <a:t>vancomycin</a:t>
            </a:r>
            <a:r>
              <a:rPr lang="en-US" sz="2100" dirty="0" smtClean="0"/>
              <a:t>. </a:t>
            </a:r>
            <a:r>
              <a:rPr lang="en-US" sz="2100" dirty="0"/>
              <a:t>A PICC line is placed</a:t>
            </a:r>
            <a:r>
              <a:rPr lang="en-US" sz="2100" dirty="0" smtClean="0"/>
              <a:t>.</a:t>
            </a:r>
            <a:endParaRPr lang="en-US" sz="2100" dirty="0"/>
          </a:p>
          <a:p>
            <a:r>
              <a:rPr lang="en-US" sz="2100" dirty="0"/>
              <a:t>She lives at home with her husband who is healthy and her 32-year-old </a:t>
            </a:r>
            <a:r>
              <a:rPr lang="en-US" sz="2100" dirty="0" smtClean="0"/>
              <a:t>daughter.</a:t>
            </a:r>
            <a:endParaRPr lang="en-US" sz="2100" dirty="0"/>
          </a:p>
          <a:p>
            <a:r>
              <a:rPr lang="en-US" sz="2100" dirty="0"/>
              <a:t>On hospital day </a:t>
            </a:r>
            <a:r>
              <a:rPr lang="en-US" sz="2100" dirty="0" smtClean="0"/>
              <a:t>#6 </a:t>
            </a:r>
            <a:r>
              <a:rPr lang="en-US" sz="2100" dirty="0"/>
              <a:t>she is </a:t>
            </a:r>
            <a:r>
              <a:rPr lang="en-US" sz="2100" dirty="0" smtClean="0"/>
              <a:t>clinically improved, her bacteremia has cleared, </a:t>
            </a:r>
            <a:r>
              <a:rPr lang="en-US" sz="2100" dirty="0"/>
              <a:t>and you think she is medically ready to leave the hospital. She will need </a:t>
            </a:r>
            <a:r>
              <a:rPr lang="en-US" sz="2100" dirty="0" smtClean="0"/>
              <a:t>a total of 6 </a:t>
            </a:r>
            <a:r>
              <a:rPr lang="en-US" sz="2100" dirty="0"/>
              <a:t>weeks of IV antibiotics to </a:t>
            </a:r>
            <a:r>
              <a:rPr lang="en-US" sz="2100" dirty="0" smtClean="0"/>
              <a:t>treat </a:t>
            </a:r>
            <a:r>
              <a:rPr lang="en-US" sz="2100" dirty="0"/>
              <a:t>the </a:t>
            </a:r>
            <a:r>
              <a:rPr lang="en-US" sz="2100" dirty="0" smtClean="0"/>
              <a:t>infection.</a:t>
            </a:r>
            <a:endParaRPr lang="en-US" sz="2100" dirty="0"/>
          </a:p>
        </p:txBody>
      </p:sp>
    </p:spTree>
    <p:extLst>
      <p:ext uri="{BB962C8B-B14F-4D97-AF65-F5344CB8AC3E}">
        <p14:creationId xmlns:p14="http://schemas.microsoft.com/office/powerpoint/2010/main" val="31762224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Discharge Options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Home Health: Can include skilled nursing (including IV infusions), rehabilitation therapies, social services and counseling, home health aide </a:t>
            </a:r>
            <a:r>
              <a:rPr lang="en-US" dirty="0" smtClean="0"/>
              <a:t>services; generally less </a:t>
            </a:r>
            <a:r>
              <a:rPr lang="en-US" dirty="0" smtClean="0"/>
              <a:t>expensive </a:t>
            </a:r>
            <a:r>
              <a:rPr lang="en-US" dirty="0" smtClean="0"/>
              <a:t>than SNF</a:t>
            </a:r>
            <a:endParaRPr lang="en-US" dirty="0" smtClean="0"/>
          </a:p>
          <a:p>
            <a:r>
              <a:rPr lang="en-US" dirty="0" smtClean="0"/>
              <a:t>Skilled Nursing Facility: Needed if patient has daily skilled needs under direct supervision of nursing or therapy </a:t>
            </a:r>
            <a:r>
              <a:rPr lang="en-US" dirty="0" smtClean="0"/>
              <a:t>staff; average LOS, </a:t>
            </a:r>
            <a:r>
              <a:rPr lang="en-US" dirty="0" smtClean="0"/>
              <a:t>13 </a:t>
            </a:r>
            <a:r>
              <a:rPr lang="en-US" dirty="0" smtClean="0"/>
              <a:t>days</a:t>
            </a:r>
            <a:endParaRPr lang="en-US" dirty="0" smtClean="0"/>
          </a:p>
          <a:p>
            <a:r>
              <a:rPr lang="en-US" dirty="0" smtClean="0"/>
              <a:t>Continued Inpatient Care: Usually the most </a:t>
            </a:r>
            <a:r>
              <a:rPr lang="en-US" dirty="0" smtClean="0"/>
              <a:t>costly</a:t>
            </a:r>
            <a:endParaRPr lang="en-US" dirty="0"/>
          </a:p>
        </p:txBody>
      </p:sp>
    </p:spTree>
    <p:extLst>
      <p:ext uri="{BB962C8B-B14F-4D97-AF65-F5344CB8AC3E}">
        <p14:creationId xmlns:p14="http://schemas.microsoft.com/office/powerpoint/2010/main" val="5706713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normAutofit fontScale="62500" lnSpcReduction="20000"/>
          </a:bodyPr>
          <a:lstStyle/>
          <a:p>
            <a:r>
              <a:rPr lang="en-US" sz="4200" dirty="0" smtClean="0"/>
              <a:t>Compare charges for inpatient and outpatient services</a:t>
            </a:r>
            <a:endParaRPr lang="en-US" sz="4200" dirty="0"/>
          </a:p>
          <a:p>
            <a:r>
              <a:rPr lang="en-US" sz="4200" dirty="0" smtClean="0"/>
              <a:t>Appreciate how delayed diagnosis and diagnostic errors increase cost by extending hospitalizations and compounding morbidity and mortality</a:t>
            </a:r>
          </a:p>
          <a:p>
            <a:r>
              <a:rPr lang="en-US" sz="4200" dirty="0"/>
              <a:t>Recognize the </a:t>
            </a:r>
            <a:r>
              <a:rPr lang="en-US" sz="4200" dirty="0" smtClean="0"/>
              <a:t>out of pocket costs </a:t>
            </a:r>
            <a:r>
              <a:rPr lang="en-US" sz="4200" dirty="0"/>
              <a:t>associated with different types of hospital discharge </a:t>
            </a:r>
          </a:p>
          <a:p>
            <a:r>
              <a:rPr lang="en-US" sz="4200" dirty="0" smtClean="0"/>
              <a:t>Optimize </a:t>
            </a:r>
            <a:r>
              <a:rPr lang="en-US" sz="4200" dirty="0"/>
              <a:t>medication reconciliation as a key component of safe </a:t>
            </a:r>
            <a:r>
              <a:rPr lang="en-US" sz="4200" dirty="0" smtClean="0"/>
              <a:t>care transitions</a:t>
            </a:r>
            <a:endParaRPr lang="en-US" sz="4200" dirty="0"/>
          </a:p>
          <a:p>
            <a:endParaRPr lang="en-US" dirty="0"/>
          </a:p>
        </p:txBody>
      </p:sp>
    </p:spTree>
    <p:extLst>
      <p:ext uri="{BB962C8B-B14F-4D97-AF65-F5344CB8AC3E}">
        <p14:creationId xmlns:p14="http://schemas.microsoft.com/office/powerpoint/2010/main" val="26680461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Small </a:t>
            </a:r>
            <a:r>
              <a:rPr lang="en-US" dirty="0" smtClean="0"/>
              <a:t>Group Activity</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charset="2"/>
              <a:buChar char="ü"/>
            </a:pPr>
            <a:r>
              <a:rPr lang="en-US" dirty="0" smtClean="0"/>
              <a:t>Divide </a:t>
            </a:r>
            <a:r>
              <a:rPr lang="en-US" dirty="0"/>
              <a:t>into 3 small </a:t>
            </a:r>
            <a:r>
              <a:rPr lang="en-US" dirty="0" smtClean="0"/>
              <a:t>groups</a:t>
            </a:r>
            <a:endParaRPr lang="en-US" dirty="0"/>
          </a:p>
          <a:p>
            <a:pPr>
              <a:buFont typeface="Wingdings" charset="2"/>
              <a:buChar char="ü"/>
            </a:pPr>
            <a:r>
              <a:rPr lang="en-US" dirty="0" smtClean="0"/>
              <a:t>Each </a:t>
            </a:r>
            <a:r>
              <a:rPr lang="en-US" dirty="0"/>
              <a:t>group will have a different discharge scenario for this </a:t>
            </a:r>
            <a:r>
              <a:rPr lang="en-US" dirty="0" smtClean="0"/>
              <a:t>case</a:t>
            </a:r>
            <a:endParaRPr lang="en-US" dirty="0"/>
          </a:p>
          <a:p>
            <a:pPr>
              <a:buFont typeface="Wingdings" charset="2"/>
              <a:buChar char="ü"/>
            </a:pPr>
            <a:r>
              <a:rPr lang="en-US" dirty="0" smtClean="0"/>
              <a:t>Each </a:t>
            </a:r>
            <a:r>
              <a:rPr lang="en-US" dirty="0"/>
              <a:t>group will answer two questions about their </a:t>
            </a:r>
            <a:r>
              <a:rPr lang="en-US" dirty="0" smtClean="0"/>
              <a:t>scenario</a:t>
            </a:r>
            <a:endParaRPr lang="en-US" dirty="0"/>
          </a:p>
          <a:p>
            <a:pPr marL="858838" lvl="1" indent="-514350">
              <a:buFont typeface="+mj-lt"/>
              <a:buAutoNum type="arabicPeriod"/>
            </a:pPr>
            <a:r>
              <a:rPr lang="en-US" dirty="0"/>
              <a:t>Can you safely discharge this patient home</a:t>
            </a:r>
            <a:r>
              <a:rPr lang="en-US" dirty="0" smtClean="0"/>
              <a:t>?</a:t>
            </a:r>
            <a:endParaRPr lang="en-US" dirty="0"/>
          </a:p>
          <a:p>
            <a:pPr marL="858838" lvl="1" indent="-514350">
              <a:buFont typeface="+mj-lt"/>
              <a:buAutoNum type="arabicPeriod"/>
            </a:pPr>
            <a:r>
              <a:rPr lang="en-US" dirty="0"/>
              <a:t>If not, what alternatives do you have?</a:t>
            </a:r>
          </a:p>
        </p:txBody>
      </p:sp>
    </p:spTree>
    <p:extLst>
      <p:ext uri="{BB962C8B-B14F-4D97-AF65-F5344CB8AC3E}">
        <p14:creationId xmlns:p14="http://schemas.microsoft.com/office/powerpoint/2010/main" val="19084362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691621440"/>
              </p:ext>
            </p:extLst>
          </p:nvPr>
        </p:nvGraphicFramePr>
        <p:xfrm>
          <a:off x="457200" y="925748"/>
          <a:ext cx="8229600" cy="36869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ight Arrow 2"/>
          <p:cNvSpPr/>
          <p:nvPr/>
        </p:nvSpPr>
        <p:spPr>
          <a:xfrm>
            <a:off x="0" y="3608015"/>
            <a:ext cx="457200" cy="33231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Case </a:t>
            </a:r>
            <a:r>
              <a:rPr lang="en-US" sz="3200" dirty="0" smtClean="0"/>
              <a:t>#3: </a:t>
            </a:r>
            <a:r>
              <a:rPr lang="en-US" sz="3200" dirty="0"/>
              <a:t>Discharge Medication Reconciliation</a:t>
            </a:r>
          </a:p>
        </p:txBody>
      </p:sp>
      <p:sp>
        <p:nvSpPr>
          <p:cNvPr id="3" name="Content Placeholder 2"/>
          <p:cNvSpPr>
            <a:spLocks noGrp="1"/>
          </p:cNvSpPr>
          <p:nvPr>
            <p:ph idx="1"/>
          </p:nvPr>
        </p:nvSpPr>
        <p:spPr/>
        <p:txBody>
          <a:bodyPr>
            <a:normAutofit fontScale="70000" lnSpcReduction="20000"/>
          </a:bodyPr>
          <a:lstStyle/>
          <a:p>
            <a:pPr>
              <a:lnSpc>
                <a:spcPct val="110000"/>
              </a:lnSpc>
              <a:spcBef>
                <a:spcPts val="1128"/>
              </a:spcBef>
            </a:pPr>
            <a:r>
              <a:rPr lang="en-US" dirty="0" smtClean="0">
                <a:solidFill>
                  <a:srgbClr val="000000"/>
                </a:solidFill>
              </a:rPr>
              <a:t>Ms. G is a 64-year-old </a:t>
            </a:r>
            <a:r>
              <a:rPr lang="en-US" dirty="0">
                <a:solidFill>
                  <a:srgbClr val="000000"/>
                </a:solidFill>
              </a:rPr>
              <a:t>non-smoking woman with </a:t>
            </a:r>
            <a:r>
              <a:rPr lang="en-US" dirty="0" smtClean="0">
                <a:solidFill>
                  <a:srgbClr val="000000"/>
                </a:solidFill>
              </a:rPr>
              <a:t>HTN and </a:t>
            </a:r>
            <a:r>
              <a:rPr lang="en-US" dirty="0">
                <a:solidFill>
                  <a:srgbClr val="000000"/>
                </a:solidFill>
              </a:rPr>
              <a:t>dyslipidemia. She is a house cleaner </a:t>
            </a:r>
            <a:r>
              <a:rPr lang="en-US" dirty="0" smtClean="0">
                <a:solidFill>
                  <a:srgbClr val="000000"/>
                </a:solidFill>
              </a:rPr>
              <a:t>and has </a:t>
            </a:r>
            <a:r>
              <a:rPr lang="en-US" dirty="0">
                <a:solidFill>
                  <a:srgbClr val="000000"/>
                </a:solidFill>
              </a:rPr>
              <a:t>no medical insurance.</a:t>
            </a:r>
          </a:p>
          <a:p>
            <a:pPr>
              <a:lnSpc>
                <a:spcPct val="110000"/>
              </a:lnSpc>
              <a:spcBef>
                <a:spcPts val="1128"/>
              </a:spcBef>
            </a:pPr>
            <a:r>
              <a:rPr lang="en-US" dirty="0">
                <a:solidFill>
                  <a:srgbClr val="000000"/>
                </a:solidFill>
              </a:rPr>
              <a:t>Despite financial constraints, she has been very adherent to her medications, making every effort to get them all and paying for them </a:t>
            </a:r>
            <a:r>
              <a:rPr lang="en-US" dirty="0" smtClean="0">
                <a:solidFill>
                  <a:srgbClr val="000000"/>
                </a:solidFill>
              </a:rPr>
              <a:t>out of pocket</a:t>
            </a:r>
            <a:r>
              <a:rPr lang="en-US" dirty="0">
                <a:solidFill>
                  <a:srgbClr val="000000"/>
                </a:solidFill>
              </a:rPr>
              <a:t>. She keeps her </a:t>
            </a:r>
            <a:r>
              <a:rPr lang="en-US" dirty="0" smtClean="0">
                <a:solidFill>
                  <a:srgbClr val="000000"/>
                </a:solidFill>
              </a:rPr>
              <a:t>follow-up </a:t>
            </a:r>
            <a:r>
              <a:rPr lang="en-US" dirty="0">
                <a:solidFill>
                  <a:srgbClr val="000000"/>
                </a:solidFill>
              </a:rPr>
              <a:t>appointments and </a:t>
            </a:r>
            <a:r>
              <a:rPr lang="en-US" dirty="0" smtClean="0">
                <a:solidFill>
                  <a:srgbClr val="000000"/>
                </a:solidFill>
              </a:rPr>
              <a:t/>
            </a:r>
            <a:br>
              <a:rPr lang="en-US" dirty="0" smtClean="0">
                <a:solidFill>
                  <a:srgbClr val="000000"/>
                </a:solidFill>
              </a:rPr>
            </a:br>
            <a:r>
              <a:rPr lang="en-US" dirty="0" smtClean="0">
                <a:solidFill>
                  <a:srgbClr val="000000"/>
                </a:solidFill>
              </a:rPr>
              <a:t>her </a:t>
            </a:r>
            <a:r>
              <a:rPr lang="en-US" dirty="0">
                <a:solidFill>
                  <a:srgbClr val="000000"/>
                </a:solidFill>
              </a:rPr>
              <a:t>chronic diseases are well controlled.</a:t>
            </a:r>
          </a:p>
          <a:p>
            <a:pPr>
              <a:lnSpc>
                <a:spcPct val="110000"/>
              </a:lnSpc>
              <a:spcBef>
                <a:spcPts val="1128"/>
              </a:spcBef>
            </a:pPr>
            <a:r>
              <a:rPr lang="en-US" dirty="0" smtClean="0">
                <a:solidFill>
                  <a:srgbClr val="000000"/>
                </a:solidFill>
              </a:rPr>
              <a:t>She gets most of </a:t>
            </a:r>
            <a:r>
              <a:rPr lang="en-US" dirty="0">
                <a:solidFill>
                  <a:srgbClr val="000000"/>
                </a:solidFill>
              </a:rPr>
              <a:t>her meds from a </a:t>
            </a:r>
            <a:r>
              <a:rPr lang="en-US" dirty="0" smtClean="0">
                <a:solidFill>
                  <a:srgbClr val="000000"/>
                </a:solidFill>
              </a:rPr>
              <a:t>local pharmacy’s $4 </a:t>
            </a:r>
            <a:r>
              <a:rPr lang="en-US" dirty="0">
                <a:solidFill>
                  <a:srgbClr val="000000"/>
                </a:solidFill>
              </a:rPr>
              <a:t>generic plan</a:t>
            </a:r>
            <a:r>
              <a:rPr lang="en-US" dirty="0" smtClean="0">
                <a:solidFill>
                  <a:srgbClr val="000000"/>
                </a:solidFill>
              </a:rPr>
              <a:t>.</a:t>
            </a:r>
            <a:endParaRPr lang="en-US" dirty="0">
              <a:solidFill>
                <a:srgbClr val="000000"/>
              </a:solidFill>
            </a:endParaRPr>
          </a:p>
        </p:txBody>
      </p:sp>
    </p:spTree>
    <p:extLst>
      <p:ext uri="{BB962C8B-B14F-4D97-AF65-F5344CB8AC3E}">
        <p14:creationId xmlns:p14="http://schemas.microsoft.com/office/powerpoint/2010/main" val="17278977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 Medication List</a:t>
            </a:r>
          </a:p>
        </p:txBody>
      </p:sp>
      <p:sp>
        <p:nvSpPr>
          <p:cNvPr id="3" name="Content Placeholder 2"/>
          <p:cNvSpPr>
            <a:spLocks noGrp="1"/>
          </p:cNvSpPr>
          <p:nvPr>
            <p:ph idx="1"/>
          </p:nvPr>
        </p:nvSpPr>
        <p:spPr>
          <a:xfrm>
            <a:off x="457200" y="1454974"/>
            <a:ext cx="4614225" cy="3154409"/>
          </a:xfrm>
        </p:spPr>
        <p:txBody>
          <a:bodyPr/>
          <a:lstStyle/>
          <a:p>
            <a:r>
              <a:rPr lang="en-US" sz="2400" dirty="0"/>
              <a:t>Metoprolol </a:t>
            </a:r>
            <a:r>
              <a:rPr lang="en-US" sz="2400" dirty="0" smtClean="0"/>
              <a:t>tartrate, 50 mg </a:t>
            </a:r>
            <a:r>
              <a:rPr lang="en-US" sz="2400" dirty="0"/>
              <a:t>BID</a:t>
            </a:r>
          </a:p>
          <a:p>
            <a:r>
              <a:rPr lang="en-US" sz="2400" dirty="0" smtClean="0"/>
              <a:t>Aspirin, 81 mg </a:t>
            </a:r>
            <a:r>
              <a:rPr lang="en-US" sz="2400" dirty="0"/>
              <a:t>daily</a:t>
            </a:r>
          </a:p>
          <a:p>
            <a:r>
              <a:rPr lang="en-US" sz="2400" dirty="0" smtClean="0"/>
              <a:t>Pravastatin. 40 mg daily</a:t>
            </a:r>
          </a:p>
          <a:p>
            <a:r>
              <a:rPr lang="en-US" sz="2400" dirty="0" smtClean="0"/>
              <a:t>Lisinopril/HCTZ, </a:t>
            </a:r>
            <a:r>
              <a:rPr lang="en-US" sz="2400" dirty="0"/>
              <a:t>20/</a:t>
            </a:r>
            <a:r>
              <a:rPr lang="en-US" sz="2400" dirty="0" smtClean="0"/>
              <a:t>25 mg daily</a:t>
            </a:r>
            <a:endParaRPr lang="en-US" sz="3600" dirty="0"/>
          </a:p>
        </p:txBody>
      </p:sp>
      <p:pic>
        <p:nvPicPr>
          <p:cNvPr id="4" name="Picture 2" descr="G:\Medical Education Administration\HVCCC PRESENTATIONS\Stock imagery\presentation 8\113208089.jpg"/>
          <p:cNvPicPr>
            <a:picLocks noChangeAspect="1" noChangeArrowheads="1"/>
          </p:cNvPicPr>
          <p:nvPr/>
        </p:nvPicPr>
        <p:blipFill>
          <a:blip r:embed="rId2"/>
          <a:srcRect/>
          <a:stretch>
            <a:fillRect/>
          </a:stretch>
        </p:blipFill>
        <p:spPr bwMode="auto">
          <a:xfrm>
            <a:off x="5540631" y="1318052"/>
            <a:ext cx="2847615" cy="3291331"/>
          </a:xfrm>
          <a:prstGeom prst="rect">
            <a:avLst/>
          </a:prstGeom>
          <a:noFill/>
        </p:spPr>
      </p:pic>
    </p:spTree>
    <p:extLst>
      <p:ext uri="{BB962C8B-B14F-4D97-AF65-F5344CB8AC3E}">
        <p14:creationId xmlns:p14="http://schemas.microsoft.com/office/powerpoint/2010/main" val="18152624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211" y="522701"/>
            <a:ext cx="8229600" cy="857250"/>
          </a:xfrm>
        </p:spPr>
        <p:txBody>
          <a:bodyPr>
            <a:normAutofit/>
          </a:bodyPr>
          <a:lstStyle/>
          <a:p>
            <a:r>
              <a:rPr lang="en-US" dirty="0" smtClean="0"/>
              <a:t>Hospitalization</a:t>
            </a:r>
            <a:endParaRPr lang="en-US" dirty="0"/>
          </a:p>
        </p:txBody>
      </p:sp>
      <p:sp>
        <p:nvSpPr>
          <p:cNvPr id="3" name="Content Placeholder 2"/>
          <p:cNvSpPr>
            <a:spLocks noGrp="1"/>
          </p:cNvSpPr>
          <p:nvPr>
            <p:ph idx="1"/>
          </p:nvPr>
        </p:nvSpPr>
        <p:spPr>
          <a:xfrm>
            <a:off x="457200" y="1281795"/>
            <a:ext cx="8229600" cy="3154409"/>
          </a:xfrm>
        </p:spPr>
        <p:txBody>
          <a:bodyPr>
            <a:noAutofit/>
          </a:bodyPr>
          <a:lstStyle/>
          <a:p>
            <a:pPr>
              <a:lnSpc>
                <a:spcPct val="90000"/>
              </a:lnSpc>
              <a:spcBef>
                <a:spcPts val="1776"/>
              </a:spcBef>
            </a:pPr>
            <a:r>
              <a:rPr lang="en-US" sz="2200" dirty="0" smtClean="0"/>
              <a:t>One week </a:t>
            </a:r>
            <a:r>
              <a:rPr lang="en-US" sz="2200" dirty="0"/>
              <a:t>ago, </a:t>
            </a:r>
            <a:r>
              <a:rPr lang="en-US" sz="2200" dirty="0" smtClean="0"/>
              <a:t>Ms</a:t>
            </a:r>
            <a:r>
              <a:rPr lang="en-US" sz="2200" dirty="0"/>
              <a:t>. G was admitted for</a:t>
            </a:r>
            <a:r>
              <a:rPr lang="en-US" sz="2200" dirty="0" smtClean="0"/>
              <a:t> hypertensive emergency with a blood pressure of 200/110 and mildly elevated troponins.  She had run out of her blood pressure medications three days prior.  Cardiac catheterization revealed mild non-obstructive CAD and blood pressure was controlled with oral medications. She was discharged with medication changes for better blood pressure control and management of CAD. </a:t>
            </a:r>
          </a:p>
          <a:p>
            <a:pPr>
              <a:lnSpc>
                <a:spcPct val="90000"/>
              </a:lnSpc>
              <a:spcBef>
                <a:spcPts val="1776"/>
              </a:spcBef>
            </a:pPr>
            <a:r>
              <a:rPr lang="en-US" sz="2200" dirty="0" smtClean="0"/>
              <a:t>She </a:t>
            </a:r>
            <a:r>
              <a:rPr lang="en-US" sz="2200" dirty="0"/>
              <a:t>was counseled on the importance of adherence to medications to prevent future heart </a:t>
            </a:r>
            <a:r>
              <a:rPr lang="en-US" sz="2200" dirty="0" smtClean="0"/>
              <a:t>attacks </a:t>
            </a:r>
            <a:r>
              <a:rPr lang="en-US" sz="2200" dirty="0"/>
              <a:t>and </a:t>
            </a:r>
            <a:r>
              <a:rPr lang="en-US" sz="2200" dirty="0" smtClean="0">
                <a:solidFill>
                  <a:srgbClr val="000000"/>
                </a:solidFill>
              </a:rPr>
              <a:t>was</a:t>
            </a:r>
            <a:r>
              <a:rPr lang="en-US" sz="2200" dirty="0" smtClean="0">
                <a:solidFill>
                  <a:srgbClr val="FF0000"/>
                </a:solidFill>
              </a:rPr>
              <a:t> </a:t>
            </a:r>
            <a:r>
              <a:rPr lang="en-US" sz="2200" dirty="0" smtClean="0"/>
              <a:t>advised </a:t>
            </a:r>
            <a:r>
              <a:rPr lang="en-US" sz="2200" dirty="0"/>
              <a:t>to fill all of her new prescriptions</a:t>
            </a:r>
            <a:r>
              <a:rPr lang="en-US" sz="2200" dirty="0" smtClean="0"/>
              <a:t>.</a:t>
            </a:r>
            <a:endParaRPr lang="en-US" sz="2200" dirty="0"/>
          </a:p>
        </p:txBody>
      </p:sp>
    </p:spTree>
    <p:extLst>
      <p:ext uri="{BB962C8B-B14F-4D97-AF65-F5344CB8AC3E}">
        <p14:creationId xmlns:p14="http://schemas.microsoft.com/office/powerpoint/2010/main" val="13904770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Discharge Medications</a:t>
            </a:r>
            <a:endParaRPr lang="en-US" dirty="0"/>
          </a:p>
        </p:txBody>
      </p:sp>
      <p:sp>
        <p:nvSpPr>
          <p:cNvPr id="3" name="Content Placeholder 2"/>
          <p:cNvSpPr>
            <a:spLocks noGrp="1"/>
          </p:cNvSpPr>
          <p:nvPr>
            <p:ph idx="1"/>
          </p:nvPr>
        </p:nvSpPr>
        <p:spPr/>
        <p:txBody>
          <a:bodyPr>
            <a:normAutofit fontScale="92500" lnSpcReduction="20000"/>
          </a:bodyPr>
          <a:lstStyle/>
          <a:p>
            <a:pPr>
              <a:lnSpc>
                <a:spcPct val="80000"/>
              </a:lnSpc>
            </a:pPr>
            <a:r>
              <a:rPr lang="en-US" dirty="0" smtClean="0"/>
              <a:t>Lisinopril, 20 mg daily</a:t>
            </a:r>
          </a:p>
          <a:p>
            <a:pPr>
              <a:lnSpc>
                <a:spcPct val="80000"/>
              </a:lnSpc>
            </a:pPr>
            <a:r>
              <a:rPr lang="en-US" dirty="0" smtClean="0"/>
              <a:t>HCTZ, 25 mg daily</a:t>
            </a:r>
          </a:p>
          <a:p>
            <a:pPr>
              <a:lnSpc>
                <a:spcPct val="80000"/>
              </a:lnSpc>
            </a:pPr>
            <a:r>
              <a:rPr lang="en-US" dirty="0" smtClean="0"/>
              <a:t>Coreg CR, 40 mg daily</a:t>
            </a:r>
          </a:p>
          <a:p>
            <a:pPr>
              <a:lnSpc>
                <a:spcPct val="80000"/>
              </a:lnSpc>
            </a:pPr>
            <a:r>
              <a:rPr lang="en-US" dirty="0" smtClean="0"/>
              <a:t>Hydralazine, 25 mg 4 times daily</a:t>
            </a:r>
          </a:p>
          <a:p>
            <a:pPr>
              <a:lnSpc>
                <a:spcPct val="80000"/>
              </a:lnSpc>
            </a:pPr>
            <a:r>
              <a:rPr lang="en-US" dirty="0" smtClean="0"/>
              <a:t>Aspirin, 81 mg daily</a:t>
            </a:r>
          </a:p>
          <a:p>
            <a:pPr>
              <a:lnSpc>
                <a:spcPct val="80000"/>
              </a:lnSpc>
            </a:pPr>
            <a:r>
              <a:rPr lang="en-US" dirty="0" smtClean="0"/>
              <a:t>Plavix, 75 mg daily</a:t>
            </a:r>
          </a:p>
          <a:p>
            <a:pPr>
              <a:lnSpc>
                <a:spcPct val="80000"/>
              </a:lnSpc>
            </a:pPr>
            <a:r>
              <a:rPr lang="en-US" dirty="0" smtClean="0"/>
              <a:t>Crestor, 20 mg daily</a:t>
            </a:r>
          </a:p>
          <a:p>
            <a:pPr>
              <a:lnSpc>
                <a:spcPct val="80000"/>
              </a:lnSpc>
            </a:pPr>
            <a:r>
              <a:rPr lang="en-US" dirty="0" smtClean="0"/>
              <a:t>Esomeprazole, 20 mg daily</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Small Group Activity: Medication Reconciliation</a:t>
            </a:r>
          </a:p>
        </p:txBody>
      </p:sp>
      <p:sp>
        <p:nvSpPr>
          <p:cNvPr id="3" name="Content Placeholder 2"/>
          <p:cNvSpPr>
            <a:spLocks noGrp="1"/>
          </p:cNvSpPr>
          <p:nvPr>
            <p:ph sz="half" idx="1"/>
          </p:nvPr>
        </p:nvSpPr>
        <p:spPr>
          <a:xfrm>
            <a:off x="457200" y="1280053"/>
            <a:ext cx="4038600" cy="3394472"/>
          </a:xfrm>
        </p:spPr>
        <p:txBody>
          <a:bodyPr>
            <a:normAutofit/>
          </a:bodyPr>
          <a:lstStyle/>
          <a:p>
            <a:pPr>
              <a:buNone/>
            </a:pPr>
            <a:r>
              <a:rPr lang="en-US" sz="2000" u="sng" dirty="0"/>
              <a:t>Medications on </a:t>
            </a:r>
            <a:r>
              <a:rPr lang="en-US" sz="2000" u="sng" dirty="0" smtClean="0"/>
              <a:t>Admission</a:t>
            </a:r>
          </a:p>
          <a:p>
            <a:r>
              <a:rPr lang="en-US" sz="2000" dirty="0" smtClean="0"/>
              <a:t>Lisinopril/HCTZ, 20/25 mg daily</a:t>
            </a:r>
          </a:p>
          <a:p>
            <a:r>
              <a:rPr lang="en-US" sz="2000" dirty="0" smtClean="0"/>
              <a:t>Metoprolol </a:t>
            </a:r>
            <a:r>
              <a:rPr lang="en-US" sz="2000" dirty="0" smtClean="0">
                <a:solidFill>
                  <a:srgbClr val="000000"/>
                </a:solidFill>
              </a:rPr>
              <a:t>tartrate, </a:t>
            </a:r>
            <a:r>
              <a:rPr lang="en-US" sz="2000" dirty="0" smtClean="0"/>
              <a:t>50 mg </a:t>
            </a:r>
            <a:r>
              <a:rPr lang="en-US" sz="2000" dirty="0"/>
              <a:t>BID</a:t>
            </a:r>
          </a:p>
          <a:p>
            <a:r>
              <a:rPr lang="en-US" sz="2000" dirty="0" smtClean="0"/>
              <a:t>Aspirin, 81 mg </a:t>
            </a:r>
            <a:r>
              <a:rPr lang="en-US" sz="2000" dirty="0"/>
              <a:t>daily</a:t>
            </a:r>
          </a:p>
          <a:p>
            <a:r>
              <a:rPr lang="en-US" sz="2000" dirty="0" smtClean="0"/>
              <a:t>Pravastatin, 40 mg daily</a:t>
            </a:r>
            <a:endParaRPr lang="en-US" sz="2000" dirty="0"/>
          </a:p>
        </p:txBody>
      </p:sp>
      <p:sp>
        <p:nvSpPr>
          <p:cNvPr id="4" name="Content Placeholder 3"/>
          <p:cNvSpPr>
            <a:spLocks noGrp="1"/>
          </p:cNvSpPr>
          <p:nvPr>
            <p:ph sz="half" idx="2"/>
          </p:nvPr>
        </p:nvSpPr>
        <p:spPr>
          <a:xfrm>
            <a:off x="4648200" y="1280053"/>
            <a:ext cx="4038600" cy="3394472"/>
          </a:xfrm>
        </p:spPr>
        <p:txBody>
          <a:bodyPr>
            <a:noAutofit/>
          </a:bodyPr>
          <a:lstStyle/>
          <a:p>
            <a:pPr>
              <a:lnSpc>
                <a:spcPct val="80000"/>
              </a:lnSpc>
              <a:buNone/>
            </a:pPr>
            <a:r>
              <a:rPr lang="en-US" sz="2000" u="sng" dirty="0"/>
              <a:t>Discharge Medications</a:t>
            </a:r>
          </a:p>
          <a:p>
            <a:pPr>
              <a:lnSpc>
                <a:spcPct val="80000"/>
              </a:lnSpc>
            </a:pPr>
            <a:r>
              <a:rPr lang="en-US" sz="2000" dirty="0" smtClean="0"/>
              <a:t>Lisinopril, 20 mg </a:t>
            </a:r>
            <a:r>
              <a:rPr lang="en-US" sz="2000" dirty="0"/>
              <a:t>daily</a:t>
            </a:r>
          </a:p>
          <a:p>
            <a:pPr>
              <a:lnSpc>
                <a:spcPct val="80000"/>
              </a:lnSpc>
            </a:pPr>
            <a:r>
              <a:rPr lang="en-US" sz="2000" dirty="0" smtClean="0"/>
              <a:t>HCTZ, </a:t>
            </a:r>
            <a:r>
              <a:rPr lang="en-US" sz="2000" dirty="0"/>
              <a:t>25 mg daily</a:t>
            </a:r>
          </a:p>
          <a:p>
            <a:pPr>
              <a:lnSpc>
                <a:spcPct val="80000"/>
              </a:lnSpc>
            </a:pPr>
            <a:r>
              <a:rPr lang="en-US" sz="2000" dirty="0"/>
              <a:t>Coreg </a:t>
            </a:r>
            <a:r>
              <a:rPr lang="en-US" sz="2000" dirty="0" smtClean="0"/>
              <a:t>CR, 40 mg daily</a:t>
            </a:r>
          </a:p>
          <a:p>
            <a:pPr>
              <a:lnSpc>
                <a:spcPct val="80000"/>
              </a:lnSpc>
            </a:pPr>
            <a:r>
              <a:rPr lang="en-US" sz="2000" dirty="0" smtClean="0"/>
              <a:t>Hydralazine, 25 mg 4 times daily</a:t>
            </a:r>
            <a:endParaRPr lang="en-US" sz="2000" dirty="0"/>
          </a:p>
          <a:p>
            <a:pPr>
              <a:lnSpc>
                <a:spcPct val="80000"/>
              </a:lnSpc>
            </a:pPr>
            <a:r>
              <a:rPr lang="en-US" sz="2000" dirty="0" smtClean="0"/>
              <a:t>Aspirin, 81 mg </a:t>
            </a:r>
            <a:r>
              <a:rPr lang="en-US" sz="2000" dirty="0"/>
              <a:t>daily</a:t>
            </a:r>
          </a:p>
          <a:p>
            <a:pPr>
              <a:lnSpc>
                <a:spcPct val="80000"/>
              </a:lnSpc>
            </a:pPr>
            <a:r>
              <a:rPr lang="en-US" sz="2000" dirty="0" smtClean="0"/>
              <a:t>Plavix, 75 mg </a:t>
            </a:r>
            <a:r>
              <a:rPr lang="en-US" sz="2000" dirty="0"/>
              <a:t>daily</a:t>
            </a:r>
          </a:p>
          <a:p>
            <a:pPr>
              <a:lnSpc>
                <a:spcPct val="80000"/>
              </a:lnSpc>
            </a:pPr>
            <a:r>
              <a:rPr lang="en-US" sz="2000" dirty="0" smtClean="0"/>
              <a:t>Crestor, 20 mg </a:t>
            </a:r>
            <a:r>
              <a:rPr lang="en-US" sz="2000" dirty="0"/>
              <a:t>daily</a:t>
            </a:r>
          </a:p>
          <a:p>
            <a:pPr>
              <a:lnSpc>
                <a:spcPct val="80000"/>
              </a:lnSpc>
            </a:pPr>
            <a:r>
              <a:rPr lang="en-US" sz="2000" dirty="0" smtClean="0"/>
              <a:t>Esomeprazole, 20 mg daily</a:t>
            </a:r>
          </a:p>
        </p:txBody>
      </p:sp>
      <p:sp>
        <p:nvSpPr>
          <p:cNvPr id="5" name="TextBox 4"/>
          <p:cNvSpPr txBox="1"/>
          <p:nvPr/>
        </p:nvSpPr>
        <p:spPr>
          <a:xfrm>
            <a:off x="5513033" y="141863"/>
            <a:ext cx="3551068" cy="369332"/>
          </a:xfrm>
          <a:prstGeom prst="rect">
            <a:avLst/>
          </a:prstGeom>
          <a:noFill/>
        </p:spPr>
        <p:txBody>
          <a:bodyPr wrap="square" rtlCol="0">
            <a:spAutoFit/>
          </a:bodyPr>
          <a:lstStyle/>
          <a:p>
            <a:r>
              <a:rPr lang="en-US" dirty="0" smtClean="0"/>
              <a:t>Tool: GoodRX.com or </a:t>
            </a:r>
            <a:r>
              <a:rPr lang="en-US" dirty="0" err="1" smtClean="0"/>
              <a:t>GoodRX</a:t>
            </a:r>
            <a:r>
              <a:rPr lang="en-US" dirty="0" smtClean="0"/>
              <a:t> app</a:t>
            </a:r>
          </a:p>
        </p:txBody>
      </p:sp>
    </p:spTree>
    <p:extLst>
      <p:ext uri="{BB962C8B-B14F-4D97-AF65-F5344CB8AC3E}">
        <p14:creationId xmlns:p14="http://schemas.microsoft.com/office/powerpoint/2010/main" val="31751427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Medication Reconciliation</a:t>
            </a:r>
          </a:p>
        </p:txBody>
      </p:sp>
      <p:sp>
        <p:nvSpPr>
          <p:cNvPr id="3" name="Content Placeholder 2"/>
          <p:cNvSpPr>
            <a:spLocks noGrp="1"/>
          </p:cNvSpPr>
          <p:nvPr>
            <p:ph sz="half" idx="1"/>
          </p:nvPr>
        </p:nvSpPr>
        <p:spPr>
          <a:xfrm>
            <a:off x="457200" y="1365251"/>
            <a:ext cx="4038600" cy="3394472"/>
          </a:xfrm>
        </p:spPr>
        <p:txBody>
          <a:bodyPr>
            <a:normAutofit fontScale="70000" lnSpcReduction="20000"/>
          </a:bodyPr>
          <a:lstStyle/>
          <a:p>
            <a:pPr>
              <a:buNone/>
            </a:pPr>
            <a:r>
              <a:rPr lang="en-US" u="sng" dirty="0"/>
              <a:t>Medications on Admission</a:t>
            </a:r>
          </a:p>
          <a:p>
            <a:pPr>
              <a:lnSpc>
                <a:spcPct val="120000"/>
              </a:lnSpc>
            </a:pPr>
            <a:r>
              <a:rPr lang="en-US" dirty="0" smtClean="0">
                <a:solidFill>
                  <a:srgbClr val="000000"/>
                </a:solidFill>
              </a:rPr>
              <a:t>Lisinopril/HCTZ, </a:t>
            </a:r>
            <a:r>
              <a:rPr lang="en-US" dirty="0">
                <a:solidFill>
                  <a:srgbClr val="000000"/>
                </a:solidFill>
              </a:rPr>
              <a:t>20/</a:t>
            </a:r>
            <a:r>
              <a:rPr lang="en-US" dirty="0" smtClean="0">
                <a:solidFill>
                  <a:srgbClr val="000000"/>
                </a:solidFill>
              </a:rPr>
              <a:t>25 mg </a:t>
            </a:r>
            <a:r>
              <a:rPr lang="en-US" dirty="0">
                <a:solidFill>
                  <a:srgbClr val="000000"/>
                </a:solidFill>
              </a:rPr>
              <a:t>daily</a:t>
            </a:r>
          </a:p>
          <a:p>
            <a:pPr>
              <a:lnSpc>
                <a:spcPct val="120000"/>
              </a:lnSpc>
            </a:pPr>
            <a:r>
              <a:rPr lang="en-US" dirty="0">
                <a:solidFill>
                  <a:srgbClr val="000000"/>
                </a:solidFill>
              </a:rPr>
              <a:t>Metoprolol </a:t>
            </a:r>
            <a:r>
              <a:rPr lang="en-US" dirty="0" smtClean="0">
                <a:solidFill>
                  <a:srgbClr val="000000"/>
                </a:solidFill>
              </a:rPr>
              <a:t>tartrate, 50 mg </a:t>
            </a:r>
            <a:r>
              <a:rPr lang="en-US" dirty="0">
                <a:solidFill>
                  <a:srgbClr val="000000"/>
                </a:solidFill>
              </a:rPr>
              <a:t>BID</a:t>
            </a:r>
          </a:p>
          <a:p>
            <a:pPr>
              <a:lnSpc>
                <a:spcPct val="120000"/>
              </a:lnSpc>
            </a:pPr>
            <a:r>
              <a:rPr lang="en-US" dirty="0" smtClean="0">
                <a:solidFill>
                  <a:srgbClr val="000000"/>
                </a:solidFill>
              </a:rPr>
              <a:t>Aspirin, 81 mg </a:t>
            </a:r>
            <a:r>
              <a:rPr lang="en-US" dirty="0">
                <a:solidFill>
                  <a:srgbClr val="000000"/>
                </a:solidFill>
              </a:rPr>
              <a:t>daily</a:t>
            </a:r>
          </a:p>
          <a:p>
            <a:pPr>
              <a:lnSpc>
                <a:spcPct val="120000"/>
              </a:lnSpc>
            </a:pPr>
            <a:r>
              <a:rPr lang="en-US" dirty="0" smtClean="0">
                <a:solidFill>
                  <a:srgbClr val="000000"/>
                </a:solidFill>
              </a:rPr>
              <a:t>Pravastatin, 40 mg daily</a:t>
            </a:r>
            <a:br>
              <a:rPr lang="en-US" dirty="0" smtClean="0">
                <a:solidFill>
                  <a:srgbClr val="000000"/>
                </a:solidFill>
              </a:rPr>
            </a:br>
            <a:endParaRPr lang="en-US" dirty="0">
              <a:solidFill>
                <a:srgbClr val="000000"/>
              </a:solidFill>
            </a:endParaRPr>
          </a:p>
          <a:p>
            <a:pPr>
              <a:buNone/>
            </a:pPr>
            <a:r>
              <a:rPr lang="en-US" b="1" dirty="0">
                <a:solidFill>
                  <a:srgbClr val="000000"/>
                </a:solidFill>
              </a:rPr>
              <a:t>	</a:t>
            </a:r>
            <a:r>
              <a:rPr lang="en-US" b="1" u="sng" dirty="0">
                <a:solidFill>
                  <a:srgbClr val="000000"/>
                </a:solidFill>
              </a:rPr>
              <a:t>Total </a:t>
            </a:r>
            <a:r>
              <a:rPr lang="en-US" b="1" u="sng" dirty="0" smtClean="0">
                <a:solidFill>
                  <a:srgbClr val="000000"/>
                </a:solidFill>
              </a:rPr>
              <a:t> $38.95</a:t>
            </a:r>
            <a:endParaRPr lang="en-US" b="1" u="sng" dirty="0">
              <a:solidFill>
                <a:srgbClr val="000000"/>
              </a:solidFill>
            </a:endParaRPr>
          </a:p>
        </p:txBody>
      </p:sp>
      <p:sp>
        <p:nvSpPr>
          <p:cNvPr id="4" name="Content Placeholder 3"/>
          <p:cNvSpPr>
            <a:spLocks noGrp="1"/>
          </p:cNvSpPr>
          <p:nvPr>
            <p:ph sz="half" idx="2"/>
          </p:nvPr>
        </p:nvSpPr>
        <p:spPr>
          <a:xfrm>
            <a:off x="4648200" y="1365251"/>
            <a:ext cx="4038600" cy="3394472"/>
          </a:xfrm>
        </p:spPr>
        <p:txBody>
          <a:bodyPr>
            <a:normAutofit fontScale="70000" lnSpcReduction="20000"/>
          </a:bodyPr>
          <a:lstStyle/>
          <a:p>
            <a:pPr>
              <a:buNone/>
            </a:pPr>
            <a:r>
              <a:rPr lang="en-US" u="sng" dirty="0"/>
              <a:t>Discharge Medications</a:t>
            </a:r>
          </a:p>
          <a:p>
            <a:r>
              <a:rPr lang="en-US" dirty="0" smtClean="0">
                <a:solidFill>
                  <a:srgbClr val="000000"/>
                </a:solidFill>
              </a:rPr>
              <a:t>Lisinopril, 20 mg </a:t>
            </a:r>
            <a:r>
              <a:rPr lang="en-US" dirty="0">
                <a:solidFill>
                  <a:srgbClr val="000000"/>
                </a:solidFill>
              </a:rPr>
              <a:t>daily</a:t>
            </a:r>
          </a:p>
          <a:p>
            <a:r>
              <a:rPr lang="en-US" dirty="0" smtClean="0">
                <a:solidFill>
                  <a:srgbClr val="000000"/>
                </a:solidFill>
              </a:rPr>
              <a:t>HCTZ, </a:t>
            </a:r>
            <a:r>
              <a:rPr lang="en-US" dirty="0">
                <a:solidFill>
                  <a:srgbClr val="000000"/>
                </a:solidFill>
              </a:rPr>
              <a:t>25 mg daily</a:t>
            </a:r>
          </a:p>
          <a:p>
            <a:r>
              <a:rPr lang="en-US" dirty="0"/>
              <a:t>Coreg </a:t>
            </a:r>
            <a:r>
              <a:rPr lang="en-US" dirty="0" smtClean="0"/>
              <a:t>CR, </a:t>
            </a:r>
            <a:r>
              <a:rPr lang="en-US" dirty="0"/>
              <a:t>40 mg daily</a:t>
            </a:r>
          </a:p>
          <a:p>
            <a:r>
              <a:rPr lang="en-US" dirty="0" smtClean="0"/>
              <a:t>Hydralazine, 25 mg </a:t>
            </a:r>
            <a:r>
              <a:rPr lang="en-US" dirty="0"/>
              <a:t>4 times daily</a:t>
            </a:r>
          </a:p>
          <a:p>
            <a:r>
              <a:rPr lang="en-US" dirty="0" smtClean="0">
                <a:solidFill>
                  <a:srgbClr val="000000"/>
                </a:solidFill>
              </a:rPr>
              <a:t>Aspirin, 81 mg </a:t>
            </a:r>
            <a:r>
              <a:rPr lang="en-US" dirty="0">
                <a:solidFill>
                  <a:srgbClr val="000000"/>
                </a:solidFill>
              </a:rPr>
              <a:t>daily</a:t>
            </a:r>
          </a:p>
          <a:p>
            <a:r>
              <a:rPr lang="en-US" dirty="0" smtClean="0">
                <a:solidFill>
                  <a:srgbClr val="000000"/>
                </a:solidFill>
              </a:rPr>
              <a:t>Plavix, 75 mg </a:t>
            </a:r>
            <a:r>
              <a:rPr lang="en-US" dirty="0">
                <a:solidFill>
                  <a:srgbClr val="000000"/>
                </a:solidFill>
              </a:rPr>
              <a:t>daily</a:t>
            </a:r>
          </a:p>
          <a:p>
            <a:r>
              <a:rPr lang="en-US" dirty="0" smtClean="0">
                <a:solidFill>
                  <a:srgbClr val="000000"/>
                </a:solidFill>
              </a:rPr>
              <a:t>Crestor, 20 mg </a:t>
            </a:r>
            <a:r>
              <a:rPr lang="en-US" dirty="0">
                <a:solidFill>
                  <a:srgbClr val="000000"/>
                </a:solidFill>
              </a:rPr>
              <a:t>daily</a:t>
            </a:r>
          </a:p>
          <a:p>
            <a:r>
              <a:rPr lang="en-US" dirty="0" smtClean="0">
                <a:solidFill>
                  <a:srgbClr val="000000"/>
                </a:solidFill>
              </a:rPr>
              <a:t>Esomeprazole, 20 mg daily</a:t>
            </a:r>
          </a:p>
          <a:p>
            <a:endParaRPr lang="en-US" sz="1700" dirty="0">
              <a:solidFill>
                <a:srgbClr val="000000"/>
              </a:solidFill>
            </a:endParaRPr>
          </a:p>
          <a:p>
            <a:pPr>
              <a:buNone/>
            </a:pPr>
            <a:r>
              <a:rPr lang="en-US" b="1" dirty="0">
                <a:solidFill>
                  <a:srgbClr val="000000"/>
                </a:solidFill>
              </a:rPr>
              <a:t>	</a:t>
            </a:r>
            <a:r>
              <a:rPr lang="en-US" b="1" u="sng" dirty="0">
                <a:solidFill>
                  <a:srgbClr val="000000"/>
                </a:solidFill>
              </a:rPr>
              <a:t>Total </a:t>
            </a:r>
            <a:r>
              <a:rPr lang="en-US" b="1" u="sng" dirty="0" smtClean="0">
                <a:solidFill>
                  <a:srgbClr val="000000"/>
                </a:solidFill>
              </a:rPr>
              <a:t> $707.81</a:t>
            </a:r>
            <a:endParaRPr lang="en-US" b="1" u="sng" dirty="0">
              <a:solidFill>
                <a:srgbClr val="000000"/>
              </a:solidFill>
            </a:endParaRPr>
          </a:p>
        </p:txBody>
      </p:sp>
    </p:spTree>
    <p:extLst>
      <p:ext uri="{BB962C8B-B14F-4D97-AF65-F5344CB8AC3E}">
        <p14:creationId xmlns:p14="http://schemas.microsoft.com/office/powerpoint/2010/main" val="38246317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Post-Hospital Follow Up</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Two days after discharge, Ms. G went back to the ED after a </a:t>
            </a:r>
            <a:r>
              <a:rPr lang="en-US" dirty="0" err="1" smtClean="0"/>
              <a:t>syncopal</a:t>
            </a:r>
            <a:r>
              <a:rPr lang="en-US" dirty="0" smtClean="0"/>
              <a:t> episode and was found to have a heart rate of 50 and a blood pressure of 84/40.</a:t>
            </a:r>
          </a:p>
          <a:p>
            <a:r>
              <a:rPr lang="en-US" dirty="0" smtClean="0"/>
              <a:t>She reported taking both her new prescription for Coreg as well as her old prescription for metoprolol (a refill was waiting at her pharmacy).</a:t>
            </a:r>
          </a:p>
          <a:p>
            <a:r>
              <a:rPr lang="en-US" dirty="0" smtClean="0"/>
              <a:t>She was monitored overnight and her heart rate and blood pressure normalized. She was discharged home with instructions to stop metoprolol and continue Coreg.</a:t>
            </a:r>
          </a:p>
          <a:p>
            <a:pPr lvl="1"/>
            <a:r>
              <a:rPr lang="en-US" b="1" dirty="0" smtClean="0"/>
              <a:t>What happened? Why did this happen?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Medication </a:t>
            </a:r>
            <a:r>
              <a:rPr lang="en-US" sz="4000" dirty="0" smtClean="0"/>
              <a:t>Reconciliation Tips</a:t>
            </a:r>
            <a:endParaRPr lang="en-US" sz="4000" dirty="0"/>
          </a:p>
        </p:txBody>
      </p:sp>
      <p:sp>
        <p:nvSpPr>
          <p:cNvPr id="3" name="Content Placeholder 2"/>
          <p:cNvSpPr>
            <a:spLocks noGrp="1"/>
          </p:cNvSpPr>
          <p:nvPr>
            <p:ph idx="1"/>
          </p:nvPr>
        </p:nvSpPr>
        <p:spPr/>
        <p:txBody>
          <a:bodyPr>
            <a:normAutofit fontScale="47500" lnSpcReduction="20000"/>
          </a:bodyPr>
          <a:lstStyle/>
          <a:p>
            <a:pPr>
              <a:spcBef>
                <a:spcPts val="1080"/>
              </a:spcBef>
            </a:pPr>
            <a:r>
              <a:rPr lang="en-US" sz="4200" dirty="0"/>
              <a:t>Err on the side of continuing previously effective </a:t>
            </a:r>
            <a:r>
              <a:rPr lang="en-US" sz="4200" dirty="0" smtClean="0"/>
              <a:t>medications</a:t>
            </a:r>
            <a:endParaRPr lang="en-US" sz="4200" dirty="0"/>
          </a:p>
          <a:p>
            <a:pPr>
              <a:spcBef>
                <a:spcPts val="1080"/>
              </a:spcBef>
            </a:pPr>
            <a:r>
              <a:rPr lang="en-US" sz="4200" dirty="0"/>
              <a:t>Discontinue all medications given as prophylaxis in hospital prior to </a:t>
            </a:r>
            <a:r>
              <a:rPr lang="en-US" sz="4200" dirty="0" smtClean="0"/>
              <a:t>discharge</a:t>
            </a:r>
            <a:endParaRPr lang="en-US" sz="4200" dirty="0"/>
          </a:p>
          <a:p>
            <a:pPr>
              <a:spcBef>
                <a:spcPts val="1080"/>
              </a:spcBef>
            </a:pPr>
            <a:r>
              <a:rPr lang="en-US" sz="4200" dirty="0" smtClean="0"/>
              <a:t>Give clear instructions regarding pre- and post-hospitalization medications</a:t>
            </a:r>
            <a:endParaRPr lang="en-US" sz="4200" dirty="0"/>
          </a:p>
          <a:p>
            <a:pPr>
              <a:spcBef>
                <a:spcPts val="1080"/>
              </a:spcBef>
            </a:pPr>
            <a:r>
              <a:rPr lang="en-US" sz="4200" dirty="0" smtClean="0"/>
              <a:t>Evaluate </a:t>
            </a:r>
            <a:r>
              <a:rPr lang="en-US" sz="4200" dirty="0"/>
              <a:t>affordability before prescribing new medications to patients</a:t>
            </a:r>
          </a:p>
          <a:p>
            <a:pPr lvl="1">
              <a:spcBef>
                <a:spcPts val="1080"/>
              </a:spcBef>
            </a:pPr>
            <a:r>
              <a:rPr lang="en-US" sz="3800" dirty="0"/>
              <a:t>If the medication is </a:t>
            </a:r>
            <a:r>
              <a:rPr lang="en-US" sz="3800" dirty="0" smtClean="0"/>
              <a:t>essential, </a:t>
            </a:r>
            <a:r>
              <a:rPr lang="en-US" sz="3800" dirty="0"/>
              <a:t>utilize other resources to help the patient get </a:t>
            </a:r>
            <a:r>
              <a:rPr lang="en-US" sz="3800" dirty="0" smtClean="0"/>
              <a:t/>
            </a:r>
            <a:br>
              <a:rPr lang="en-US" sz="3800" dirty="0" smtClean="0"/>
            </a:br>
            <a:r>
              <a:rPr lang="en-US" sz="3800" dirty="0" smtClean="0"/>
              <a:t>the </a:t>
            </a:r>
            <a:r>
              <a:rPr lang="en-US" sz="3800" dirty="0"/>
              <a:t>medications (social workers, patient assistance programs, websites, pharmacists</a:t>
            </a:r>
            <a:r>
              <a:rPr lang="en-US" sz="3800" dirty="0" smtClean="0"/>
              <a:t>)</a:t>
            </a:r>
          </a:p>
          <a:p>
            <a:pPr lvl="1">
              <a:spcBef>
                <a:spcPts val="1080"/>
              </a:spcBef>
            </a:pPr>
            <a:r>
              <a:rPr lang="en-US" sz="3800" dirty="0" smtClean="0"/>
              <a:t>Inability to afford medication has been associated with worse outcomes in patients with chronic diseases</a:t>
            </a:r>
            <a:r>
              <a:rPr lang="en-US" sz="3800" baseline="30000" dirty="0" smtClean="0"/>
              <a:t>5</a:t>
            </a:r>
            <a:endParaRPr lang="en-US" sz="4200" dirty="0" smtClean="0"/>
          </a:p>
          <a:p>
            <a:pPr lvl="1">
              <a:spcBef>
                <a:spcPts val="1080"/>
              </a:spcBef>
            </a:pPr>
            <a:endParaRPr lang="en-US" dirty="0"/>
          </a:p>
        </p:txBody>
      </p:sp>
    </p:spTree>
    <p:extLst>
      <p:ext uri="{BB962C8B-B14F-4D97-AF65-F5344CB8AC3E}">
        <p14:creationId xmlns:p14="http://schemas.microsoft.com/office/powerpoint/2010/main" val="2773760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085255320"/>
              </p:ext>
            </p:extLst>
          </p:nvPr>
        </p:nvGraphicFramePr>
        <p:xfrm>
          <a:off x="457200" y="925748"/>
          <a:ext cx="8229600" cy="36869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a:bodyPr>
          <a:lstStyle/>
          <a:p>
            <a:r>
              <a:rPr lang="en-US" sz="2200" dirty="0" smtClean="0"/>
              <a:t>Inpatient charges are usually &gt; outpatient charges; use the inpatient setting only when necessary</a:t>
            </a:r>
          </a:p>
          <a:p>
            <a:r>
              <a:rPr lang="en-US" sz="2200" dirty="0"/>
              <a:t>Delays in diagnosis and diagnostic errors add hospital days, lead to </a:t>
            </a:r>
            <a:r>
              <a:rPr lang="en-US" sz="2200" dirty="0" smtClean="0"/>
              <a:t>readmissions, and </a:t>
            </a:r>
            <a:r>
              <a:rPr lang="en-US" sz="2200" dirty="0"/>
              <a:t>cause morbidity and </a:t>
            </a:r>
            <a:r>
              <a:rPr lang="en-US" sz="2200" dirty="0" smtClean="0"/>
              <a:t>mortality</a:t>
            </a:r>
          </a:p>
          <a:p>
            <a:r>
              <a:rPr lang="en-US" sz="2200" dirty="0" smtClean="0"/>
              <a:t>Different discharge scenarios have very different out of pocket costs for individual patients; consider these as you plan for safe discharge</a:t>
            </a:r>
            <a:endParaRPr lang="en-US" sz="2200" dirty="0"/>
          </a:p>
          <a:p>
            <a:r>
              <a:rPr lang="en-US" sz="2200" dirty="0" smtClean="0"/>
              <a:t>Thorough medication </a:t>
            </a:r>
            <a:r>
              <a:rPr lang="en-US" sz="2200" dirty="0"/>
              <a:t>reconciliation should be performed at every outpatient visit and prior to every hospital </a:t>
            </a:r>
            <a:r>
              <a:rPr lang="en-US" sz="2200" dirty="0" smtClean="0"/>
              <a:t>discharge</a:t>
            </a:r>
          </a:p>
        </p:txBody>
      </p:sp>
    </p:spTree>
    <p:extLst>
      <p:ext uri="{BB962C8B-B14F-4D97-AF65-F5344CB8AC3E}">
        <p14:creationId xmlns:p14="http://schemas.microsoft.com/office/powerpoint/2010/main" val="31620260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a:bodyPr>
          <a:lstStyle/>
          <a:p>
            <a:pPr>
              <a:lnSpc>
                <a:spcPct val="110000"/>
              </a:lnSpc>
              <a:spcBef>
                <a:spcPts val="960"/>
              </a:spcBef>
              <a:buFont typeface="Wingdings 2"/>
              <a:buAutoNum type="arabicPeriod"/>
              <a:defRPr/>
            </a:pPr>
            <a:r>
              <a:rPr lang="en-US" sz="1200" dirty="0"/>
              <a:t>Brownlee, S. Overtreated. Why too much medicine is making us sicker and poorer. New York, NY: Bloomsbury; 2007: </a:t>
            </a:r>
            <a:r>
              <a:rPr lang="en-US" sz="1200" dirty="0" smtClean="0"/>
              <a:t>213-217.</a:t>
            </a:r>
          </a:p>
          <a:p>
            <a:pPr>
              <a:lnSpc>
                <a:spcPct val="110000"/>
              </a:lnSpc>
              <a:spcBef>
                <a:spcPts val="960"/>
              </a:spcBef>
              <a:buFont typeface="Wingdings 2"/>
              <a:buAutoNum type="arabicPeriod"/>
              <a:defRPr/>
            </a:pPr>
            <a:r>
              <a:rPr lang="en-US" sz="1200" dirty="0"/>
              <a:t>Graber ML, Wachter RM, Cassel CK. Bringing diagnosis into the quality and safety equations. JAMA. 2012 Sep 26;308(12):1211-2. [PMID: 23011708</a:t>
            </a:r>
            <a:r>
              <a:rPr lang="en-US" sz="1200" dirty="0" smtClean="0"/>
              <a:t>]</a:t>
            </a:r>
          </a:p>
          <a:p>
            <a:pPr>
              <a:lnSpc>
                <a:spcPct val="110000"/>
              </a:lnSpc>
              <a:spcBef>
                <a:spcPts val="960"/>
              </a:spcBef>
              <a:buFont typeface="Wingdings 2"/>
              <a:buAutoNum type="arabicPeriod"/>
              <a:defRPr/>
            </a:pPr>
            <a:r>
              <a:rPr lang="en-US" sz="1200" dirty="0"/>
              <a:t>Saber Tehrani AS, Lee H, Mathews SC, et al. 25-Year summary of US malpractice claims for diagnostic errors 1986-2010: an analysis from the National Practitioner Data Bank. BMJ </a:t>
            </a:r>
            <a:r>
              <a:rPr lang="en-US" sz="1200" dirty="0" err="1"/>
              <a:t>Qual</a:t>
            </a:r>
            <a:r>
              <a:rPr lang="en-US" sz="1200" dirty="0"/>
              <a:t> </a:t>
            </a:r>
            <a:r>
              <a:rPr lang="en-US" sz="1200" dirty="0" err="1"/>
              <a:t>Saf</a:t>
            </a:r>
            <a:r>
              <a:rPr lang="en-US" sz="1200" dirty="0"/>
              <a:t>. 2013 Aug;22(8):672-80. [PMID: 23610443</a:t>
            </a:r>
            <a:r>
              <a:rPr lang="en-US" sz="1200" dirty="0" smtClean="0"/>
              <a:t>]</a:t>
            </a:r>
          </a:p>
          <a:p>
            <a:pPr>
              <a:lnSpc>
                <a:spcPct val="110000"/>
              </a:lnSpc>
              <a:spcBef>
                <a:spcPts val="960"/>
              </a:spcBef>
              <a:buFont typeface="Wingdings 2"/>
              <a:buAutoNum type="arabicPeriod"/>
              <a:defRPr/>
            </a:pPr>
            <a:r>
              <a:rPr lang="en-US" sz="1200" dirty="0" err="1"/>
              <a:t>Ogdie</a:t>
            </a:r>
            <a:r>
              <a:rPr lang="en-US" sz="1200" dirty="0"/>
              <a:t> AR, Reilly JB, Pang WG, et al.  Seen through their eyes: residents' reflections on the cognitive and contextual components of diagnostic errors in medicine. </a:t>
            </a:r>
            <a:r>
              <a:rPr lang="en-US" sz="1200" dirty="0" err="1"/>
              <a:t>Acad</a:t>
            </a:r>
            <a:r>
              <a:rPr lang="en-US" sz="1200" dirty="0"/>
              <a:t> Med. 2012 Oct;87(10):1361-7. [PMID: 22914511</a:t>
            </a:r>
            <a:r>
              <a:rPr lang="en-US" sz="1200" dirty="0" smtClean="0"/>
              <a:t>]</a:t>
            </a:r>
          </a:p>
          <a:p>
            <a:pPr>
              <a:lnSpc>
                <a:spcPct val="110000"/>
              </a:lnSpc>
              <a:spcBef>
                <a:spcPts val="960"/>
              </a:spcBef>
              <a:buFont typeface="Wingdings 2"/>
              <a:buAutoNum type="arabicPeriod"/>
              <a:defRPr/>
            </a:pPr>
            <a:r>
              <a:rPr lang="en-US" sz="1200" dirty="0"/>
              <a:t>Shrank WH, Hoang T, </a:t>
            </a:r>
            <a:r>
              <a:rPr lang="en-US" sz="1200" dirty="0" err="1"/>
              <a:t>Ettner</a:t>
            </a:r>
            <a:r>
              <a:rPr lang="en-US" sz="1200" dirty="0"/>
              <a:t> SL</a:t>
            </a:r>
            <a:r>
              <a:rPr lang="en-US" sz="1200" b="1" dirty="0"/>
              <a:t>, </a:t>
            </a:r>
            <a:r>
              <a:rPr lang="en-US" sz="1200" dirty="0"/>
              <a:t>et al. The implications of choice: prescribing generic or preferred pharmaceuticals improves medication adherence for chronic conditions. Arch Intern Med. 2006 Feb 13;166(3):332-7. [PMID: </a:t>
            </a:r>
            <a:r>
              <a:rPr lang="en-US" sz="1200" dirty="0" smtClean="0"/>
              <a:t>16476874]</a:t>
            </a:r>
          </a:p>
          <a:p>
            <a:pPr>
              <a:lnSpc>
                <a:spcPct val="110000"/>
              </a:lnSpc>
              <a:spcBef>
                <a:spcPts val="960"/>
              </a:spcBef>
              <a:buFont typeface="Wingdings 2"/>
              <a:buAutoNum type="arabicPeriod"/>
              <a:defRPr/>
            </a:pPr>
            <a:r>
              <a:rPr lang="en-US" sz="1200" dirty="0" err="1"/>
              <a:t>Kesselheim</a:t>
            </a:r>
            <a:r>
              <a:rPr lang="en-US" sz="1200" dirty="0"/>
              <a:t> AS, </a:t>
            </a:r>
            <a:r>
              <a:rPr lang="en-US" sz="1200" dirty="0" err="1"/>
              <a:t>Misono</a:t>
            </a:r>
            <a:r>
              <a:rPr lang="en-US" sz="1200" dirty="0"/>
              <a:t> AS, Lee JL, et al. Clinical equivalence of generic and brand-name drugs used in cardiovascular disease: a systematic review and meta-analysis. JAMA. 2008 Dec 3;300(21):2514-26. [PMID: 19050195]</a:t>
            </a:r>
            <a:endParaRPr lang="en-US" sz="1200" dirty="0" smtClean="0"/>
          </a:p>
        </p:txBody>
      </p:sp>
    </p:spTree>
    <p:extLst>
      <p:ext uri="{BB962C8B-B14F-4D97-AF65-F5344CB8AC3E}">
        <p14:creationId xmlns:p14="http://schemas.microsoft.com/office/powerpoint/2010/main" val="2732305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#1: Admission Decision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Mr. J is a 65-year-old man with history of COPD controlled on fluticasone/salmeterol and </a:t>
            </a:r>
            <a:r>
              <a:rPr lang="en-US" dirty="0" smtClean="0"/>
              <a:t>tiotropium, </a:t>
            </a:r>
            <a:r>
              <a:rPr lang="en-US" dirty="0" smtClean="0"/>
              <a:t>who </a:t>
            </a:r>
            <a:r>
              <a:rPr lang="en-US" dirty="0"/>
              <a:t>presents to clinic today complaining of fever, cough, and worsening of his baseline shortness of </a:t>
            </a:r>
            <a:r>
              <a:rPr lang="en-US" dirty="0" smtClean="0"/>
              <a:t>breath</a:t>
            </a:r>
            <a:r>
              <a:rPr lang="en-US" dirty="0" smtClean="0"/>
              <a:t>. </a:t>
            </a:r>
            <a:r>
              <a:rPr lang="en-US" dirty="0" smtClean="0"/>
              <a:t>His last hospitalization for COPD was 2 years ago; he was never intubated.</a:t>
            </a:r>
          </a:p>
          <a:p>
            <a:r>
              <a:rPr lang="en-US" dirty="0"/>
              <a:t>T </a:t>
            </a:r>
            <a:r>
              <a:rPr lang="en-US" dirty="0" smtClean="0"/>
              <a:t>38.5</a:t>
            </a:r>
            <a:r>
              <a:rPr lang="en-US" baseline="30000" dirty="0" smtClean="0"/>
              <a:t>o</a:t>
            </a:r>
            <a:r>
              <a:rPr lang="en-US" dirty="0" smtClean="0"/>
              <a:t>C, </a:t>
            </a:r>
            <a:r>
              <a:rPr lang="en-US" dirty="0"/>
              <a:t>BP </a:t>
            </a:r>
            <a:r>
              <a:rPr lang="en-US" dirty="0" smtClean="0"/>
              <a:t>130/75, </a:t>
            </a:r>
            <a:r>
              <a:rPr lang="en-US" dirty="0"/>
              <a:t>HR </a:t>
            </a:r>
            <a:r>
              <a:rPr lang="en-US" dirty="0" smtClean="0"/>
              <a:t>100, </a:t>
            </a:r>
            <a:r>
              <a:rPr lang="en-US" dirty="0"/>
              <a:t>RR </a:t>
            </a:r>
            <a:r>
              <a:rPr lang="en-US" dirty="0" smtClean="0"/>
              <a:t>18, </a:t>
            </a:r>
            <a:r>
              <a:rPr lang="en-US" dirty="0" smtClean="0"/>
              <a:t>O2 </a:t>
            </a:r>
            <a:r>
              <a:rPr lang="en-US" dirty="0"/>
              <a:t>sat </a:t>
            </a:r>
            <a:r>
              <a:rPr lang="en-US" dirty="0" smtClean="0"/>
              <a:t>92% </a:t>
            </a:r>
            <a:r>
              <a:rPr lang="en-US" dirty="0"/>
              <a:t>on RA</a:t>
            </a:r>
          </a:p>
          <a:p>
            <a:r>
              <a:rPr lang="en-US" dirty="0" smtClean="0"/>
              <a:t>He appears comfortable at rest. Exam is notable for moderate diffuse wheezing and rhonchi in the left lower lung field.</a:t>
            </a:r>
            <a:endParaRPr lang="en-US" dirty="0"/>
          </a:p>
        </p:txBody>
      </p:sp>
    </p:spTree>
    <p:extLst>
      <p:ext uri="{BB962C8B-B14F-4D97-AF65-F5344CB8AC3E}">
        <p14:creationId xmlns:p14="http://schemas.microsoft.com/office/powerpoint/2010/main" val="12501484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#1: </a:t>
            </a:r>
            <a:r>
              <a:rPr lang="en-US" dirty="0" smtClean="0"/>
              <a:t>Admission Decision</a:t>
            </a:r>
            <a:endParaRPr lang="en-US" dirty="0"/>
          </a:p>
        </p:txBody>
      </p:sp>
      <p:sp>
        <p:nvSpPr>
          <p:cNvPr id="3" name="Content Placeholder 2"/>
          <p:cNvSpPr>
            <a:spLocks noGrp="1"/>
          </p:cNvSpPr>
          <p:nvPr>
            <p:ph idx="1"/>
          </p:nvPr>
        </p:nvSpPr>
        <p:spPr/>
        <p:txBody>
          <a:bodyPr/>
          <a:lstStyle/>
          <a:p>
            <a:pPr marL="0" indent="0">
              <a:buNone/>
            </a:pPr>
            <a:r>
              <a:rPr lang="en-US" b="1" dirty="0" smtClean="0"/>
              <a:t>How would you manage this patient?</a:t>
            </a:r>
          </a:p>
          <a:p>
            <a:pPr lvl="1"/>
            <a:r>
              <a:rPr lang="en-US" sz="2400" dirty="0" smtClean="0"/>
              <a:t>How do you decide if he should be admitted to the hospital or managed as an outpatient?</a:t>
            </a:r>
          </a:p>
          <a:p>
            <a:pPr lvl="1"/>
            <a:r>
              <a:rPr lang="en-US" sz="2400" dirty="0" smtClean="0"/>
              <a:t>If you are considering admission, how do you admit him from the clinic</a:t>
            </a:r>
            <a:r>
              <a:rPr lang="en-US" sz="2400" dirty="0" smtClean="0"/>
              <a:t>? </a:t>
            </a:r>
            <a:r>
              <a:rPr lang="en-US" sz="2400" dirty="0" smtClean="0"/>
              <a:t>Direct admission or through the ER?</a:t>
            </a:r>
            <a:endParaRPr lang="en-US" sz="2400" dirty="0"/>
          </a:p>
        </p:txBody>
      </p:sp>
    </p:spTree>
    <p:extLst>
      <p:ext uri="{BB962C8B-B14F-4D97-AF65-F5344CB8AC3E}">
        <p14:creationId xmlns:p14="http://schemas.microsoft.com/office/powerpoint/2010/main" val="39867374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Appropriate Use of Resources</a:t>
            </a:r>
            <a:endParaRPr lang="en-US" dirty="0"/>
          </a:p>
        </p:txBody>
      </p:sp>
      <p:sp>
        <p:nvSpPr>
          <p:cNvPr id="3" name="Content Placeholder 2"/>
          <p:cNvSpPr>
            <a:spLocks noGrp="1"/>
          </p:cNvSpPr>
          <p:nvPr>
            <p:ph idx="1"/>
          </p:nvPr>
        </p:nvSpPr>
        <p:spPr>
          <a:xfrm>
            <a:off x="457200" y="1437218"/>
            <a:ext cx="8229600" cy="3154409"/>
          </a:xfrm>
        </p:spPr>
        <p:txBody>
          <a:bodyPr>
            <a:noAutofit/>
          </a:bodyPr>
          <a:lstStyle/>
          <a:p>
            <a:r>
              <a:rPr lang="en-US" sz="2400" dirty="0" smtClean="0"/>
              <a:t>Inpatient charges are usually much higher than outpatient charges for the same </a:t>
            </a:r>
            <a:r>
              <a:rPr lang="en-US" sz="2400" dirty="0" smtClean="0"/>
              <a:t>tests/procedures.</a:t>
            </a:r>
            <a:endParaRPr lang="en-US" sz="2400" dirty="0" smtClean="0"/>
          </a:p>
          <a:p>
            <a:r>
              <a:rPr lang="en-US" sz="2400" dirty="0" smtClean="0"/>
              <a:t>Consider decision support tools (such as the Pneumonia Severity Index or CURB-65) to assist in appropriate decisions regarding inpatient </a:t>
            </a:r>
            <a:r>
              <a:rPr lang="en-US" sz="2400" dirty="0" smtClean="0"/>
              <a:t>admission.</a:t>
            </a:r>
            <a:endParaRPr lang="en-US" sz="2400" dirty="0" smtClean="0"/>
          </a:p>
          <a:p>
            <a:r>
              <a:rPr lang="en-US" sz="2400" dirty="0" smtClean="0"/>
              <a:t>Use of the ER raises charges </a:t>
            </a:r>
            <a:r>
              <a:rPr lang="en-US" sz="2400" dirty="0" smtClean="0"/>
              <a:t>substantially.</a:t>
            </a:r>
            <a:endParaRPr lang="en-US" sz="2400" dirty="0" smtClean="0"/>
          </a:p>
          <a:p>
            <a:r>
              <a:rPr lang="en-US" sz="2400" dirty="0" smtClean="0"/>
              <a:t>If stable patients in the clinic require admission, consider direct admission when </a:t>
            </a:r>
            <a:r>
              <a:rPr lang="en-US" sz="2400" dirty="0" smtClean="0"/>
              <a:t>appropriate.</a:t>
            </a:r>
            <a:endParaRPr lang="en-US" sz="2400" dirty="0"/>
          </a:p>
        </p:txBody>
      </p:sp>
    </p:spTree>
    <p:extLst>
      <p:ext uri="{BB962C8B-B14F-4D97-AF65-F5344CB8AC3E}">
        <p14:creationId xmlns:p14="http://schemas.microsoft.com/office/powerpoint/2010/main" val="6076615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#1: </a:t>
            </a:r>
            <a:r>
              <a:rPr lang="en-US" dirty="0" smtClean="0"/>
              <a:t>Comparing Charges</a:t>
            </a:r>
            <a:endParaRPr lang="en-US" dirty="0"/>
          </a:p>
        </p:txBody>
      </p:sp>
      <p:sp>
        <p:nvSpPr>
          <p:cNvPr id="4" name="Text Placeholder 3"/>
          <p:cNvSpPr>
            <a:spLocks noGrp="1"/>
          </p:cNvSpPr>
          <p:nvPr>
            <p:ph type="body" idx="1"/>
          </p:nvPr>
        </p:nvSpPr>
        <p:spPr>
          <a:xfrm>
            <a:off x="457200" y="1275627"/>
            <a:ext cx="4040188" cy="479822"/>
          </a:xfrm>
        </p:spPr>
        <p:txBody>
          <a:bodyPr/>
          <a:lstStyle/>
          <a:p>
            <a:r>
              <a:rPr lang="en-US" dirty="0" smtClean="0"/>
              <a:t>Outpatient Charges:	</a:t>
            </a:r>
            <a:endParaRPr lang="en-US" dirty="0"/>
          </a:p>
        </p:txBody>
      </p:sp>
      <p:sp>
        <p:nvSpPr>
          <p:cNvPr id="5" name="Content Placeholder 4"/>
          <p:cNvSpPr>
            <a:spLocks noGrp="1"/>
          </p:cNvSpPr>
          <p:nvPr>
            <p:ph sz="half" idx="2"/>
          </p:nvPr>
        </p:nvSpPr>
        <p:spPr>
          <a:xfrm>
            <a:off x="457200" y="1755448"/>
            <a:ext cx="4040188" cy="2963466"/>
          </a:xfrm>
        </p:spPr>
        <p:txBody>
          <a:bodyPr>
            <a:normAutofit/>
          </a:bodyPr>
          <a:lstStyle/>
          <a:p>
            <a:pPr>
              <a:lnSpc>
                <a:spcPct val="80000"/>
              </a:lnSpc>
            </a:pPr>
            <a:r>
              <a:rPr lang="en-US" sz="1900" dirty="0" smtClean="0"/>
              <a:t>CXR:   $300</a:t>
            </a:r>
          </a:p>
          <a:p>
            <a:pPr>
              <a:lnSpc>
                <a:spcPct val="80000"/>
              </a:lnSpc>
            </a:pPr>
            <a:r>
              <a:rPr lang="en-US" sz="1900" dirty="0" smtClean="0"/>
              <a:t>CBC:   $40</a:t>
            </a:r>
          </a:p>
          <a:p>
            <a:pPr>
              <a:lnSpc>
                <a:spcPct val="80000"/>
              </a:lnSpc>
            </a:pPr>
            <a:r>
              <a:rPr lang="en-US" sz="1900" dirty="0" smtClean="0"/>
              <a:t>BMP:  $90</a:t>
            </a:r>
          </a:p>
          <a:p>
            <a:pPr>
              <a:lnSpc>
                <a:spcPct val="80000"/>
              </a:lnSpc>
            </a:pPr>
            <a:r>
              <a:rPr lang="en-US" sz="1900" dirty="0" smtClean="0"/>
              <a:t>Oral levofloxacin for 5 days:  $185 </a:t>
            </a:r>
          </a:p>
          <a:p>
            <a:pPr>
              <a:lnSpc>
                <a:spcPct val="80000"/>
              </a:lnSpc>
            </a:pPr>
            <a:r>
              <a:rPr lang="en-US" sz="1900" dirty="0" smtClean="0"/>
              <a:t>Follow up phone call: $0</a:t>
            </a:r>
          </a:p>
          <a:p>
            <a:pPr>
              <a:lnSpc>
                <a:spcPct val="80000"/>
              </a:lnSpc>
            </a:pPr>
            <a:r>
              <a:rPr lang="en-US" sz="1900" dirty="0" smtClean="0"/>
              <a:t>Follow up visit in clinic in 3 days: $150</a:t>
            </a:r>
          </a:p>
          <a:p>
            <a:pPr>
              <a:lnSpc>
                <a:spcPct val="80000"/>
              </a:lnSpc>
            </a:pPr>
            <a:endParaRPr lang="en-US" sz="1900" dirty="0"/>
          </a:p>
          <a:p>
            <a:pPr>
              <a:lnSpc>
                <a:spcPct val="80000"/>
              </a:lnSpc>
            </a:pPr>
            <a:endParaRPr lang="en-US" sz="1900" dirty="0" smtClean="0"/>
          </a:p>
          <a:p>
            <a:pPr>
              <a:lnSpc>
                <a:spcPct val="80000"/>
              </a:lnSpc>
            </a:pPr>
            <a:r>
              <a:rPr lang="en-US" sz="1900" b="1" dirty="0" smtClean="0"/>
              <a:t>Total:  $765</a:t>
            </a:r>
            <a:endParaRPr lang="en-US" sz="1900" b="1" dirty="0"/>
          </a:p>
        </p:txBody>
      </p:sp>
      <p:sp>
        <p:nvSpPr>
          <p:cNvPr id="6" name="Text Placeholder 5"/>
          <p:cNvSpPr>
            <a:spLocks noGrp="1"/>
          </p:cNvSpPr>
          <p:nvPr>
            <p:ph type="body" sz="quarter" idx="3"/>
          </p:nvPr>
        </p:nvSpPr>
        <p:spPr>
          <a:xfrm>
            <a:off x="4645026" y="1275627"/>
            <a:ext cx="4041775" cy="479822"/>
          </a:xfrm>
        </p:spPr>
        <p:txBody>
          <a:bodyPr/>
          <a:lstStyle/>
          <a:p>
            <a:r>
              <a:rPr lang="en-US" dirty="0" smtClean="0"/>
              <a:t>Inpatient Charges:</a:t>
            </a:r>
            <a:endParaRPr lang="en-US" dirty="0"/>
          </a:p>
        </p:txBody>
      </p:sp>
      <p:sp>
        <p:nvSpPr>
          <p:cNvPr id="7" name="Content Placeholder 6"/>
          <p:cNvSpPr>
            <a:spLocks noGrp="1"/>
          </p:cNvSpPr>
          <p:nvPr>
            <p:ph sz="quarter" idx="4"/>
          </p:nvPr>
        </p:nvSpPr>
        <p:spPr>
          <a:xfrm>
            <a:off x="4645026" y="1755448"/>
            <a:ext cx="4041775" cy="2963466"/>
          </a:xfrm>
        </p:spPr>
        <p:txBody>
          <a:bodyPr>
            <a:normAutofit fontScale="77500" lnSpcReduction="20000"/>
          </a:bodyPr>
          <a:lstStyle/>
          <a:p>
            <a:r>
              <a:rPr lang="en-US" dirty="0" smtClean="0"/>
              <a:t>CXR:  $600</a:t>
            </a:r>
          </a:p>
          <a:p>
            <a:r>
              <a:rPr lang="en-US" dirty="0" smtClean="0"/>
              <a:t>CBC:  $180</a:t>
            </a:r>
          </a:p>
          <a:p>
            <a:r>
              <a:rPr lang="en-US" dirty="0" smtClean="0"/>
              <a:t>BMP: $200</a:t>
            </a:r>
          </a:p>
          <a:p>
            <a:r>
              <a:rPr lang="en-US" dirty="0" smtClean="0"/>
              <a:t>Blood Culture: $200</a:t>
            </a:r>
          </a:p>
          <a:p>
            <a:r>
              <a:rPr lang="en-US" dirty="0" smtClean="0"/>
              <a:t>ER Evaluation:  $3,400</a:t>
            </a:r>
          </a:p>
          <a:p>
            <a:r>
              <a:rPr lang="en-US" dirty="0" smtClean="0"/>
              <a:t>2 nights in the hospital:  $6,000</a:t>
            </a:r>
          </a:p>
          <a:p>
            <a:r>
              <a:rPr lang="en-US" dirty="0" smtClean="0"/>
              <a:t>PT Evaluation:  $300</a:t>
            </a:r>
          </a:p>
          <a:p>
            <a:r>
              <a:rPr lang="en-US" dirty="0" smtClean="0"/>
              <a:t>Oral levofloxacin for 3 more days: $110</a:t>
            </a:r>
          </a:p>
          <a:p>
            <a:r>
              <a:rPr lang="en-US" b="1" dirty="0" smtClean="0"/>
              <a:t>Total:  $10,990</a:t>
            </a:r>
            <a:endParaRPr lang="en-US" b="1" dirty="0"/>
          </a:p>
        </p:txBody>
      </p:sp>
    </p:spTree>
    <p:extLst>
      <p:ext uri="{BB962C8B-B14F-4D97-AF65-F5344CB8AC3E}">
        <p14:creationId xmlns:p14="http://schemas.microsoft.com/office/powerpoint/2010/main" val="31651917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Financial Considerations: Medicare</a:t>
            </a:r>
            <a:endParaRPr lang="en-US" dirty="0"/>
          </a:p>
        </p:txBody>
      </p:sp>
      <p:sp>
        <p:nvSpPr>
          <p:cNvPr id="4" name="Text Placeholder 3"/>
          <p:cNvSpPr>
            <a:spLocks noGrp="1"/>
          </p:cNvSpPr>
          <p:nvPr>
            <p:ph type="body" idx="1"/>
          </p:nvPr>
        </p:nvSpPr>
        <p:spPr>
          <a:xfrm>
            <a:off x="457200" y="1258915"/>
            <a:ext cx="4040188" cy="479822"/>
          </a:xfrm>
        </p:spPr>
        <p:txBody>
          <a:bodyPr/>
          <a:lstStyle/>
          <a:p>
            <a:r>
              <a:rPr lang="en-US" dirty="0" smtClean="0"/>
              <a:t>Observation Status	</a:t>
            </a:r>
            <a:endParaRPr lang="en-US" dirty="0"/>
          </a:p>
        </p:txBody>
      </p:sp>
      <p:sp>
        <p:nvSpPr>
          <p:cNvPr id="5" name="Content Placeholder 4"/>
          <p:cNvSpPr>
            <a:spLocks noGrp="1"/>
          </p:cNvSpPr>
          <p:nvPr>
            <p:ph sz="half" idx="2"/>
          </p:nvPr>
        </p:nvSpPr>
        <p:spPr>
          <a:xfrm>
            <a:off x="457200" y="1738736"/>
            <a:ext cx="4040188" cy="2963466"/>
          </a:xfrm>
        </p:spPr>
        <p:txBody>
          <a:bodyPr/>
          <a:lstStyle/>
          <a:p>
            <a:r>
              <a:rPr lang="en-US" dirty="0" smtClean="0"/>
              <a:t>Billed as outpatient under Medicare part B</a:t>
            </a:r>
          </a:p>
          <a:p>
            <a:r>
              <a:rPr lang="en-US" dirty="0" smtClean="0"/>
              <a:t>Suspect shorter stay</a:t>
            </a:r>
          </a:p>
          <a:p>
            <a:r>
              <a:rPr lang="en-US" dirty="0" smtClean="0"/>
              <a:t>Deductible and cost-sharing for patients</a:t>
            </a:r>
          </a:p>
          <a:p>
            <a:r>
              <a:rPr lang="en-US" dirty="0" smtClean="0"/>
              <a:t>Higher out of pocket price</a:t>
            </a:r>
            <a:endParaRPr lang="en-US" dirty="0"/>
          </a:p>
        </p:txBody>
      </p:sp>
      <p:sp>
        <p:nvSpPr>
          <p:cNvPr id="6" name="Text Placeholder 5"/>
          <p:cNvSpPr>
            <a:spLocks noGrp="1"/>
          </p:cNvSpPr>
          <p:nvPr>
            <p:ph type="body" sz="quarter" idx="3"/>
          </p:nvPr>
        </p:nvSpPr>
        <p:spPr>
          <a:xfrm>
            <a:off x="4645026" y="1258915"/>
            <a:ext cx="4041775" cy="479822"/>
          </a:xfrm>
        </p:spPr>
        <p:txBody>
          <a:bodyPr/>
          <a:lstStyle/>
          <a:p>
            <a:r>
              <a:rPr lang="en-US" dirty="0" smtClean="0"/>
              <a:t>Inpatient Status</a:t>
            </a:r>
            <a:endParaRPr lang="en-US" dirty="0"/>
          </a:p>
        </p:txBody>
      </p:sp>
      <p:sp>
        <p:nvSpPr>
          <p:cNvPr id="7" name="Content Placeholder 6"/>
          <p:cNvSpPr>
            <a:spLocks noGrp="1"/>
          </p:cNvSpPr>
          <p:nvPr>
            <p:ph sz="quarter" idx="4"/>
          </p:nvPr>
        </p:nvSpPr>
        <p:spPr>
          <a:xfrm>
            <a:off x="4645026" y="1738736"/>
            <a:ext cx="4041775" cy="2963466"/>
          </a:xfrm>
        </p:spPr>
        <p:txBody>
          <a:bodyPr>
            <a:normAutofit/>
          </a:bodyPr>
          <a:lstStyle/>
          <a:p>
            <a:r>
              <a:rPr lang="en-US" dirty="0" smtClean="0"/>
              <a:t>Billed as inpatient under Medicare part A</a:t>
            </a:r>
          </a:p>
          <a:p>
            <a:r>
              <a:rPr lang="en-US" dirty="0" smtClean="0"/>
              <a:t>Suspect need for </a:t>
            </a:r>
            <a:r>
              <a:rPr lang="en-US" dirty="0" smtClean="0"/>
              <a:t>2-night </a:t>
            </a:r>
            <a:r>
              <a:rPr lang="en-US" dirty="0" smtClean="0"/>
              <a:t>stay</a:t>
            </a:r>
          </a:p>
          <a:p>
            <a:r>
              <a:rPr lang="en-US" dirty="0" smtClean="0"/>
              <a:t>Usually one copay for hospitalization</a:t>
            </a:r>
          </a:p>
          <a:p>
            <a:r>
              <a:rPr lang="en-US" dirty="0" smtClean="0"/>
              <a:t>Less out of pocket</a:t>
            </a:r>
            <a:endParaRPr lang="en-US" dirty="0"/>
          </a:p>
        </p:txBody>
      </p:sp>
    </p:spTree>
    <p:extLst>
      <p:ext uri="{BB962C8B-B14F-4D97-AF65-F5344CB8AC3E}">
        <p14:creationId xmlns:p14="http://schemas.microsoft.com/office/powerpoint/2010/main" val="31532489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Cost of a Hospitalization</a:t>
            </a:r>
            <a:endParaRPr lang="en-US" dirty="0"/>
          </a:p>
        </p:txBody>
      </p:sp>
      <p:sp>
        <p:nvSpPr>
          <p:cNvPr id="4" name="Text Placeholder 3"/>
          <p:cNvSpPr>
            <a:spLocks noGrp="1"/>
          </p:cNvSpPr>
          <p:nvPr>
            <p:ph type="body" idx="1"/>
          </p:nvPr>
        </p:nvSpPr>
        <p:spPr>
          <a:xfrm>
            <a:off x="359541" y="2039754"/>
            <a:ext cx="8686801" cy="479822"/>
          </a:xfrm>
        </p:spPr>
        <p:txBody>
          <a:bodyPr>
            <a:noAutofit/>
          </a:bodyPr>
          <a:lstStyle/>
          <a:p>
            <a:r>
              <a:rPr lang="en-US" sz="2800" dirty="0"/>
              <a:t>What </a:t>
            </a:r>
            <a:r>
              <a:rPr lang="en-US" sz="2800" dirty="0" smtClean="0"/>
              <a:t>non-financial “costs</a:t>
            </a:r>
            <a:r>
              <a:rPr lang="en-US" sz="2800" dirty="0"/>
              <a:t>” of hospitalization can you think of</a:t>
            </a:r>
            <a:r>
              <a:rPr lang="en-US" sz="2800" dirty="0" smtClean="0"/>
              <a:t>?</a:t>
            </a:r>
            <a:endParaRPr lang="en-US" sz="2800" dirty="0"/>
          </a:p>
        </p:txBody>
      </p:sp>
      <p:sp>
        <p:nvSpPr>
          <p:cNvPr id="3" name="Content Placeholder 2"/>
          <p:cNvSpPr>
            <a:spLocks noGrp="1"/>
          </p:cNvSpPr>
          <p:nvPr>
            <p:ph sz="half" idx="2"/>
          </p:nvPr>
        </p:nvSpPr>
        <p:spPr>
          <a:xfrm>
            <a:off x="514027" y="2610723"/>
            <a:ext cx="4040188" cy="2963466"/>
          </a:xfrm>
        </p:spPr>
        <p:txBody>
          <a:bodyPr/>
          <a:lstStyle/>
          <a:p>
            <a:pPr lvl="1"/>
            <a:r>
              <a:rPr lang="en-US" sz="2400" dirty="0" smtClean="0"/>
              <a:t>Time off work for patient and family members</a:t>
            </a:r>
          </a:p>
          <a:p>
            <a:pPr lvl="1"/>
            <a:r>
              <a:rPr lang="en-US" sz="2400" dirty="0" smtClean="0"/>
              <a:t>Anxiety and worry</a:t>
            </a:r>
          </a:p>
          <a:p>
            <a:pPr lvl="1"/>
            <a:r>
              <a:rPr lang="en-US" sz="2400" dirty="0" smtClean="0"/>
              <a:t>Medical errors</a:t>
            </a:r>
          </a:p>
          <a:p>
            <a:endParaRPr lang="en-US" dirty="0"/>
          </a:p>
        </p:txBody>
      </p:sp>
      <p:sp>
        <p:nvSpPr>
          <p:cNvPr id="6" name="Content Placeholder 5"/>
          <p:cNvSpPr>
            <a:spLocks noGrp="1"/>
          </p:cNvSpPr>
          <p:nvPr>
            <p:ph sz="quarter" idx="4"/>
          </p:nvPr>
        </p:nvSpPr>
        <p:spPr>
          <a:xfrm>
            <a:off x="4701853" y="2610723"/>
            <a:ext cx="4344489" cy="2963466"/>
          </a:xfrm>
        </p:spPr>
        <p:txBody>
          <a:bodyPr/>
          <a:lstStyle/>
          <a:p>
            <a:pPr marL="342900" lvl="1" indent="-342900"/>
            <a:r>
              <a:rPr lang="en-US" sz="2400" dirty="0" smtClean="0"/>
              <a:t>Triggering the testing cascade</a:t>
            </a:r>
            <a:endParaRPr lang="en-US" sz="2400" dirty="0"/>
          </a:p>
          <a:p>
            <a:pPr marL="342900" lvl="1" indent="-342900"/>
            <a:r>
              <a:rPr lang="en-US" sz="2400" dirty="0" smtClean="0"/>
              <a:t>Hospital-acquired conditions (</a:t>
            </a:r>
            <a:r>
              <a:rPr lang="en-US" sz="2400" i="1" dirty="0" smtClean="0"/>
              <a:t>C. difficile </a:t>
            </a:r>
            <a:r>
              <a:rPr lang="en-US" sz="2400" dirty="0" smtClean="0"/>
              <a:t>colitis, DVT, pneumonia, delirium)</a:t>
            </a:r>
            <a:endParaRPr lang="en-US" sz="2400" dirty="0"/>
          </a:p>
        </p:txBody>
      </p:sp>
    </p:spTree>
    <p:extLst>
      <p:ext uri="{BB962C8B-B14F-4D97-AF65-F5344CB8AC3E}">
        <p14:creationId xmlns:p14="http://schemas.microsoft.com/office/powerpoint/2010/main" val="2039685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Lst>
  </p:timing>
</p:sld>
</file>

<file path=ppt/theme/theme1.xml><?xml version="1.0" encoding="utf-8"?>
<a:theme xmlns:a="http://schemas.openxmlformats.org/drawingml/2006/main" name="HVC Curriculum revised TEMPLATE">
  <a:themeElements>
    <a:clrScheme name="new ACP colors">
      <a:dk1>
        <a:sysClr val="windowText" lastClr="000000"/>
      </a:dk1>
      <a:lt1>
        <a:sysClr val="window" lastClr="FFFFFF"/>
      </a:lt1>
      <a:dk2>
        <a:srgbClr val="003479"/>
      </a:dk2>
      <a:lt2>
        <a:srgbClr val="D1D4D3"/>
      </a:lt2>
      <a:accent1>
        <a:srgbClr val="00A0DF"/>
      </a:accent1>
      <a:accent2>
        <a:srgbClr val="FFC82E"/>
      </a:accent2>
      <a:accent3>
        <a:srgbClr val="2EB135"/>
      </a:accent3>
      <a:accent4>
        <a:srgbClr val="FF7900"/>
      </a:accent4>
      <a:accent5>
        <a:srgbClr val="95519E"/>
      </a:accent5>
      <a:accent6>
        <a:srgbClr val="BF650F"/>
      </a:accent6>
      <a:hlink>
        <a:srgbClr val="0000FF"/>
      </a:hlink>
      <a:folHlink>
        <a:srgbClr val="70278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HVC Curriculum revised TEMPLATE.potx</Template>
  <TotalTime>20837</TotalTime>
  <Words>2388</Words>
  <Application>Microsoft Office PowerPoint</Application>
  <PresentationFormat>On-screen Show (16:9)</PresentationFormat>
  <Paragraphs>268</Paragraphs>
  <Slides>31</Slides>
  <Notes>22</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HVC Curriculum revised TEMPLATE</vt:lpstr>
      <vt:lpstr>High Value  Hospitalization</vt:lpstr>
      <vt:lpstr>Learning Objectives</vt:lpstr>
      <vt:lpstr>PowerPoint Presentation</vt:lpstr>
      <vt:lpstr>Case #1: Admission Decision</vt:lpstr>
      <vt:lpstr>Case #1: Admission Decision</vt:lpstr>
      <vt:lpstr>Appropriate Use of Resources</vt:lpstr>
      <vt:lpstr>Case #1: Comparing Charges</vt:lpstr>
      <vt:lpstr>Financial Considerations: Medicare</vt:lpstr>
      <vt:lpstr>The Cost of a Hospitalization</vt:lpstr>
      <vt:lpstr>PowerPoint Presentation</vt:lpstr>
      <vt:lpstr>Case #1 Continued</vt:lpstr>
      <vt:lpstr>Case #1 Continued</vt:lpstr>
      <vt:lpstr>Follow Up</vt:lpstr>
      <vt:lpstr>Diagnostic Errors</vt:lpstr>
      <vt:lpstr>Examples of Common Biases</vt:lpstr>
      <vt:lpstr>Solution: Diagnostic “Time out”</vt:lpstr>
      <vt:lpstr>PowerPoint Presentation</vt:lpstr>
      <vt:lpstr>Case #2: Discharge Decision</vt:lpstr>
      <vt:lpstr>Discharge Options</vt:lpstr>
      <vt:lpstr>Small Group Activity</vt:lpstr>
      <vt:lpstr>PowerPoint Presentation</vt:lpstr>
      <vt:lpstr>Case #3: Discharge Medication Reconciliation</vt:lpstr>
      <vt:lpstr>Home Medication List</vt:lpstr>
      <vt:lpstr>Hospitalization</vt:lpstr>
      <vt:lpstr>Discharge Medications</vt:lpstr>
      <vt:lpstr>Small Group Activity: Medication Reconciliation</vt:lpstr>
      <vt:lpstr>Medication Reconciliation</vt:lpstr>
      <vt:lpstr>Post-Hospital Follow Up</vt:lpstr>
      <vt:lpstr>Medication Reconciliation Tips</vt:lpstr>
      <vt:lpstr>Summary</vt:lpstr>
      <vt:lpstr>References</vt:lpstr>
    </vt:vector>
  </TitlesOfParts>
  <Company>ACP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Ripca</dc:creator>
  <cp:lastModifiedBy>jnawrocki</cp:lastModifiedBy>
  <cp:revision>140</cp:revision>
  <cp:lastPrinted>2015-10-12T15:47:52Z</cp:lastPrinted>
  <dcterms:created xsi:type="dcterms:W3CDTF">2015-09-26T20:02:49Z</dcterms:created>
  <dcterms:modified xsi:type="dcterms:W3CDTF">2015-12-17T15:07:36Z</dcterms:modified>
</cp:coreProperties>
</file>