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9" r:id="rId2"/>
    <p:sldId id="260" r:id="rId3"/>
    <p:sldId id="285" r:id="rId4"/>
    <p:sldId id="261" r:id="rId5"/>
    <p:sldId id="286" r:id="rId6"/>
    <p:sldId id="287" r:id="rId7"/>
    <p:sldId id="288" r:id="rId8"/>
    <p:sldId id="289" r:id="rId9"/>
    <p:sldId id="263" r:id="rId10"/>
    <p:sldId id="262" r:id="rId11"/>
    <p:sldId id="297" r:id="rId12"/>
    <p:sldId id="298" r:id="rId13"/>
    <p:sldId id="264" r:id="rId14"/>
    <p:sldId id="268" r:id="rId15"/>
    <p:sldId id="290" r:id="rId16"/>
    <p:sldId id="271" r:id="rId17"/>
    <p:sldId id="284" r:id="rId18"/>
    <p:sldId id="283" r:id="rId19"/>
    <p:sldId id="292" r:id="rId20"/>
    <p:sldId id="293" r:id="rId21"/>
    <p:sldId id="269" r:id="rId22"/>
    <p:sldId id="270" r:id="rId23"/>
    <p:sldId id="296" r:id="rId24"/>
    <p:sldId id="278" r:id="rId25"/>
    <p:sldId id="280" r:id="rId26"/>
    <p:sldId id="294"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len McDonald" initials="em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F7900"/>
    <a:srgbClr val="00788A"/>
    <a:srgbClr val="00A0DF"/>
    <a:srgbClr val="FF6633"/>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9" autoAdjust="0"/>
    <p:restoredTop sz="88851" autoAdjust="0"/>
  </p:normalViewPr>
  <p:slideViewPr>
    <p:cSldViewPr snapToGrid="0" snapToObjects="1">
      <p:cViewPr varScale="1">
        <p:scale>
          <a:sx n="138" d="100"/>
          <a:sy n="138" d="100"/>
        </p:scale>
        <p:origin x="-870"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CA1DCA-4858-AE4D-B3A5-42FF49E9422C}" type="datetimeFigureOut">
              <a:rPr lang="en-US" smtClean="0"/>
              <a:pPr/>
              <a:t>12/31/2015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2132E7-7B58-0B41-9EDA-B5E2B689B19F}" type="slidenum">
              <a:rPr lang="en-US" smtClean="0"/>
              <a:pPr/>
              <a:t>‹#›</a:t>
            </a:fld>
            <a:endParaRPr lang="en-US" dirty="0"/>
          </a:p>
        </p:txBody>
      </p:sp>
    </p:spTree>
    <p:extLst>
      <p:ext uri="{BB962C8B-B14F-4D97-AF65-F5344CB8AC3E}">
        <p14:creationId xmlns:p14="http://schemas.microsoft.com/office/powerpoint/2010/main" val="29160832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1</a:t>
            </a:fld>
            <a:endParaRPr lang="en-US" dirty="0"/>
          </a:p>
        </p:txBody>
      </p:sp>
    </p:spTree>
    <p:extLst>
      <p:ext uri="{BB962C8B-B14F-4D97-AF65-F5344CB8AC3E}">
        <p14:creationId xmlns:p14="http://schemas.microsoft.com/office/powerpoint/2010/main" val="3270255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a:t>
            </a:r>
            <a:r>
              <a:rPr lang="en-US" dirty="0" smtClean="0"/>
              <a:t>LR ratio</a:t>
            </a:r>
            <a:r>
              <a:rPr lang="en-US" baseline="0" dirty="0" smtClean="0"/>
              <a:t> of 2 increases post-test probability by approximately 15%, a LR of 5 increases post-test probability by approximately 30% and a LR of 10 increases the post-test probability by approximately 45%.</a:t>
            </a:r>
            <a:endParaRPr lang="en-US" dirty="0" smtClean="0"/>
          </a:p>
        </p:txBody>
      </p:sp>
      <p:sp>
        <p:nvSpPr>
          <p:cNvPr id="4" name="Slide Number Placeholder 3"/>
          <p:cNvSpPr>
            <a:spLocks noGrp="1"/>
          </p:cNvSpPr>
          <p:nvPr>
            <p:ph type="sldNum" sz="quarter" idx="10"/>
          </p:nvPr>
        </p:nvSpPr>
        <p:spPr/>
        <p:txBody>
          <a:bodyPr/>
          <a:lstStyle/>
          <a:p>
            <a:fld id="{43E1296D-B681-824D-8B92-1FE940B973B1}" type="slidenum">
              <a:rPr lang="en-US" smtClean="0"/>
              <a:pPr/>
              <a:t>10</a:t>
            </a:fld>
            <a:endParaRPr lang="en-US" dirty="0"/>
          </a:p>
        </p:txBody>
      </p:sp>
    </p:spTree>
    <p:extLst>
      <p:ext uri="{BB962C8B-B14F-4D97-AF65-F5344CB8AC3E}">
        <p14:creationId xmlns:p14="http://schemas.microsoft.com/office/powerpoint/2010/main" val="3647365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11</a:t>
            </a:fld>
            <a:endParaRPr lang="en-US" dirty="0"/>
          </a:p>
        </p:txBody>
      </p:sp>
    </p:spTree>
    <p:extLst>
      <p:ext uri="{BB962C8B-B14F-4D97-AF65-F5344CB8AC3E}">
        <p14:creationId xmlns:p14="http://schemas.microsoft.com/office/powerpoint/2010/main" val="1987449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Goal is for high sensitivity and</a:t>
            </a:r>
            <a:r>
              <a:rPr lang="en-US" baseline="0" dirty="0" smtClean="0"/>
              <a:t> specificity, but there is no free lunch so usually sacrifice one at the expense of the other</a:t>
            </a:r>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As mentioned before, no free lunch.  </a:t>
            </a:r>
          </a:p>
        </p:txBody>
      </p:sp>
      <p:sp>
        <p:nvSpPr>
          <p:cNvPr id="4" name="Slide Number Placeholder 3"/>
          <p:cNvSpPr>
            <a:spLocks noGrp="1"/>
          </p:cNvSpPr>
          <p:nvPr>
            <p:ph type="sldNum" sz="quarter" idx="10"/>
          </p:nvPr>
        </p:nvSpPr>
        <p:spPr/>
        <p:txBody>
          <a:bodyPr/>
          <a:lstStyle/>
          <a:p>
            <a:fld id="{43E1296D-B681-824D-8B92-1FE940B973B1}" type="slidenum">
              <a:rPr lang="en-US" smtClean="0"/>
              <a:pPr/>
              <a:t>15</a:t>
            </a:fld>
            <a:endParaRPr lang="en-US" dirty="0"/>
          </a:p>
        </p:txBody>
      </p:sp>
    </p:spTree>
    <p:extLst>
      <p:ext uri="{BB962C8B-B14F-4D97-AF65-F5344CB8AC3E}">
        <p14:creationId xmlns:p14="http://schemas.microsoft.com/office/powerpoint/2010/main" val="1265643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 time bias-Survival</a:t>
            </a:r>
            <a:r>
              <a:rPr lang="en-US" baseline="0" dirty="0" smtClean="0"/>
              <a:t> determined by time from diagnosis to death.  With screening, can increase survival time, even though patient ends up dying at the exact same time they would have without the test.  Seems like they lived longer, but actually just knew about disease longer</a:t>
            </a:r>
            <a:endParaRPr lang="en-US" dirty="0" smtClean="0"/>
          </a:p>
          <a:p>
            <a:endParaRPr lang="en-US" dirty="0" smtClean="0"/>
          </a:p>
          <a:p>
            <a:r>
              <a:rPr lang="en-US" dirty="0" smtClean="0"/>
              <a:t>“Overdiagnosis”:</a:t>
            </a:r>
            <a:r>
              <a:rPr lang="en-US" baseline="0" dirty="0" smtClean="0"/>
              <a:t> </a:t>
            </a:r>
            <a:r>
              <a:rPr lang="en-US" dirty="0" smtClean="0"/>
              <a:t>Will finding a disease help the patient? Some diseases are so slow growing, or may even regress. Therefore they may not cause any trouble and in fact may not be a “disease” at all. This is an example of “length-time bias”. Cancer incidence</a:t>
            </a:r>
            <a:r>
              <a:rPr lang="en-US" baseline="0" dirty="0" smtClean="0"/>
              <a:t> increases with earlier screening.</a:t>
            </a:r>
            <a:r>
              <a:rPr lang="en-US" dirty="0" smtClean="0"/>
              <a:t> How do we know which ones will be invasive, and which will not be a problem?  By nature,</a:t>
            </a:r>
            <a:r>
              <a:rPr lang="en-US" baseline="0" dirty="0" smtClean="0"/>
              <a:t> screening tests tend to pick up cancers that are more indolent and have better prognosis</a:t>
            </a:r>
            <a:endParaRPr lang="en-US" dirty="0" smtClean="0"/>
          </a:p>
          <a:p>
            <a:endParaRPr lang="en-US" b="0" dirty="0" smtClean="0"/>
          </a:p>
        </p:txBody>
      </p:sp>
      <p:sp>
        <p:nvSpPr>
          <p:cNvPr id="4" name="Slide Number Placeholder 3"/>
          <p:cNvSpPr>
            <a:spLocks noGrp="1"/>
          </p:cNvSpPr>
          <p:nvPr>
            <p:ph type="sldNum" sz="quarter" idx="10"/>
          </p:nvPr>
        </p:nvSpPr>
        <p:spPr/>
        <p:txBody>
          <a:bodyPr/>
          <a:lstStyle/>
          <a:p>
            <a:fld id="{43E1296D-B681-824D-8B92-1FE940B973B1}" type="slidenum">
              <a:rPr lang="en-US" smtClean="0"/>
              <a:pPr/>
              <a:t>16</a:t>
            </a:fld>
            <a:endParaRPr lang="en-US" dirty="0"/>
          </a:p>
        </p:txBody>
      </p:sp>
    </p:spTree>
    <p:extLst>
      <p:ext uri="{BB962C8B-B14F-4D97-AF65-F5344CB8AC3E}">
        <p14:creationId xmlns:p14="http://schemas.microsoft.com/office/powerpoint/2010/main" val="1265643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2</a:t>
            </a:fld>
            <a:endParaRPr lang="en-US" dirty="0"/>
          </a:p>
        </p:txBody>
      </p:sp>
    </p:spTree>
    <p:extLst>
      <p:ext uri="{BB962C8B-B14F-4D97-AF65-F5344CB8AC3E}">
        <p14:creationId xmlns:p14="http://schemas.microsoft.com/office/powerpoint/2010/main" val="1629288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Bullet point two: As many as 50% of people over 75 report physician recommends continued screening</a:t>
            </a:r>
          </a:p>
          <a:p>
            <a:r>
              <a:rPr lang="en-US" baseline="0" dirty="0" smtClean="0"/>
              <a:t>10% of women with advanced non-breast cancer underwent mammography, 15% of men with advanced non-prostate cancer underwent PSA testing</a:t>
            </a:r>
          </a:p>
          <a:p>
            <a:endParaRPr lang="en-US" baseline="0" dirty="0" smtClean="0"/>
          </a:p>
          <a:p>
            <a:r>
              <a:rPr lang="en-US" baseline="0" dirty="0" smtClean="0"/>
              <a:t>Bullet point three: Make sure patient would consider transrectal biopsy before ordering PSA</a:t>
            </a:r>
          </a:p>
          <a:p>
            <a:endParaRPr lang="en-US" baseline="0" dirty="0" smtClean="0"/>
          </a:p>
        </p:txBody>
      </p:sp>
      <p:sp>
        <p:nvSpPr>
          <p:cNvPr id="4" name="Slide Number Placeholder 3"/>
          <p:cNvSpPr>
            <a:spLocks noGrp="1"/>
          </p:cNvSpPr>
          <p:nvPr>
            <p:ph type="sldNum" sz="quarter" idx="10"/>
          </p:nvPr>
        </p:nvSpPr>
        <p:spPr/>
        <p:txBody>
          <a:bodyPr/>
          <a:lstStyle/>
          <a:p>
            <a:fld id="{C32132E7-7B58-0B41-9EDA-B5E2B689B19F}"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also take into account cost-effectiveness</a:t>
            </a:r>
            <a:endParaRPr lang="en-US" dirty="0"/>
          </a:p>
        </p:txBody>
      </p:sp>
      <p:sp>
        <p:nvSpPr>
          <p:cNvPr id="4" name="Slide Number Placeholder 3"/>
          <p:cNvSpPr>
            <a:spLocks noGrp="1"/>
          </p:cNvSpPr>
          <p:nvPr>
            <p:ph type="sldNum" sz="quarter" idx="10"/>
          </p:nvPr>
        </p:nvSpPr>
        <p:spPr/>
        <p:txBody>
          <a:bodyPr/>
          <a:lstStyle/>
          <a:p>
            <a:fld id="{43E1296D-B681-824D-8B92-1FE940B973B1}" type="slidenum">
              <a:rPr lang="en-US" smtClean="0"/>
              <a:pPr/>
              <a:t>21</a:t>
            </a:fld>
            <a:endParaRPr lang="en-US" dirty="0"/>
          </a:p>
        </p:txBody>
      </p:sp>
    </p:spTree>
    <p:extLst>
      <p:ext uri="{BB962C8B-B14F-4D97-AF65-F5344CB8AC3E}">
        <p14:creationId xmlns:p14="http://schemas.microsoft.com/office/powerpoint/2010/main" val="1975978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a typeface="+mn-ea"/>
                <a:cs typeface="+mn-cs"/>
              </a:rPr>
              <a:t>IOM Roundtable</a:t>
            </a:r>
            <a:r>
              <a:rPr lang="en-US" b="1" baseline="0" dirty="0" smtClean="0">
                <a:ea typeface="+mn-ea"/>
                <a:cs typeface="+mn-cs"/>
              </a:rPr>
              <a:t> on Evidence Based Medicine: Lowering costs and improving outcomes</a:t>
            </a:r>
            <a:endParaRPr lang="en-US" b="1" dirty="0" smtClean="0">
              <a:ea typeface="+mn-ea"/>
              <a:cs typeface="+mn-cs"/>
            </a:endParaRPr>
          </a:p>
          <a:p>
            <a:endParaRPr lang="en-US" b="1" dirty="0" smtClean="0">
              <a:ea typeface="+mn-ea"/>
              <a:cs typeface="+mn-cs"/>
            </a:endParaRPr>
          </a:p>
          <a:p>
            <a:r>
              <a:rPr lang="en-US" b="1" dirty="0" smtClean="0">
                <a:ea typeface="+mn-ea"/>
                <a:cs typeface="+mn-cs"/>
              </a:rPr>
              <a:t>EXAMPLES OF relative cost-effectiveness of different preventive measures. </a:t>
            </a:r>
          </a:p>
          <a:p>
            <a:pPr marL="0">
              <a:buNone/>
            </a:pPr>
            <a:r>
              <a:rPr lang="en-US" b="0" dirty="0" smtClean="0"/>
              <a:t>Colonoscopy for avg risk patients costs $1000-3000 but provides a 20-30% absolute mortality reduction (USPSTF grade A)</a:t>
            </a:r>
          </a:p>
          <a:p>
            <a:pPr marL="0">
              <a:buNone/>
            </a:pPr>
            <a:r>
              <a:rPr lang="en-US" b="0" dirty="0" smtClean="0"/>
              <a:t>Mammography for avg risk women ages 40-49 prevents only one death for every 1000 women screened annually for 10 yrs (USPSTF grade B)</a:t>
            </a:r>
          </a:p>
          <a:p>
            <a:pPr marL="0">
              <a:buNone/>
            </a:pPr>
            <a:r>
              <a:rPr lang="en-US" sz="1100" b="0" dirty="0" smtClean="0"/>
              <a:t>**notably the mortality benefit of screening mammography increases with age owing to the higher incidence of breast cancer in older women</a:t>
            </a:r>
          </a:p>
        </p:txBody>
      </p:sp>
      <p:sp>
        <p:nvSpPr>
          <p:cNvPr id="4" name="Slide Number Placeholder 3"/>
          <p:cNvSpPr>
            <a:spLocks noGrp="1"/>
          </p:cNvSpPr>
          <p:nvPr>
            <p:ph type="sldNum" sz="quarter" idx="10"/>
          </p:nvPr>
        </p:nvSpPr>
        <p:spPr/>
        <p:txBody>
          <a:bodyPr/>
          <a:lstStyle/>
          <a:p>
            <a:fld id="{43E1296D-B681-824D-8B92-1FE940B973B1}" type="slidenum">
              <a:rPr lang="en-US" smtClean="0"/>
              <a:pPr/>
              <a:t>22</a:t>
            </a:fld>
            <a:endParaRPr lang="en-US" dirty="0"/>
          </a:p>
        </p:txBody>
      </p:sp>
    </p:spTree>
    <p:extLst>
      <p:ext uri="{BB962C8B-B14F-4D97-AF65-F5344CB8AC3E}">
        <p14:creationId xmlns:p14="http://schemas.microsoft.com/office/powerpoint/2010/main" val="1559944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23</a:t>
            </a:fld>
            <a:endParaRPr lang="en-US" dirty="0"/>
          </a:p>
        </p:txBody>
      </p:sp>
    </p:spTree>
    <p:extLst>
      <p:ext uri="{BB962C8B-B14F-4D97-AF65-F5344CB8AC3E}">
        <p14:creationId xmlns:p14="http://schemas.microsoft.com/office/powerpoint/2010/main" val="703659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24</a:t>
            </a:fld>
            <a:endParaRPr lang="en-US" dirty="0"/>
          </a:p>
        </p:txBody>
      </p:sp>
    </p:spTree>
    <p:extLst>
      <p:ext uri="{BB962C8B-B14F-4D97-AF65-F5344CB8AC3E}">
        <p14:creationId xmlns:p14="http://schemas.microsoft.com/office/powerpoint/2010/main" val="4246344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25</a:t>
            </a:fld>
            <a:endParaRPr lang="en-US" dirty="0"/>
          </a:p>
        </p:txBody>
      </p:sp>
    </p:spTree>
    <p:extLst>
      <p:ext uri="{BB962C8B-B14F-4D97-AF65-F5344CB8AC3E}">
        <p14:creationId xmlns:p14="http://schemas.microsoft.com/office/powerpoint/2010/main" val="4049076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26</a:t>
            </a:fld>
            <a:endParaRPr lang="en-US" dirty="0"/>
          </a:p>
        </p:txBody>
      </p:sp>
    </p:spTree>
    <p:extLst>
      <p:ext uri="{BB962C8B-B14F-4D97-AF65-F5344CB8AC3E}">
        <p14:creationId xmlns:p14="http://schemas.microsoft.com/office/powerpoint/2010/main" val="1884064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Needed in order to interpret</a:t>
            </a:r>
            <a:r>
              <a:rPr lang="en-US" baseline="0" dirty="0" smtClean="0"/>
              <a:t> diagnostic tests and especially screening. </a:t>
            </a:r>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Very sensitive tests required</a:t>
            </a:r>
            <a:r>
              <a:rPr lang="en-US" baseline="0" dirty="0" smtClean="0"/>
              <a:t> in situations where consequences of false negative would be very bad (screening donated blood for HIV)</a:t>
            </a:r>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Needed in situations</a:t>
            </a:r>
            <a:r>
              <a:rPr lang="en-US" baseline="0" dirty="0" smtClean="0"/>
              <a:t> where false positive would be very bad (i.e. cancer)</a:t>
            </a:r>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2132E7-7B58-0B41-9EDA-B5E2B689B19F}"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that unique</a:t>
            </a:r>
            <a:r>
              <a:rPr lang="en-US" baseline="0" dirty="0" smtClean="0"/>
              <a:t> pt presentations/symptoms and the pt demographics are essential to formulating clinical judgment regarding the pretest probability of a specific disease.</a:t>
            </a:r>
          </a:p>
          <a:p>
            <a:endParaRPr lang="en-US" baseline="0" dirty="0" smtClean="0"/>
          </a:p>
          <a:p>
            <a:r>
              <a:rPr lang="en-US" baseline="0" dirty="0" smtClean="0"/>
              <a:t>Should be applied in a sequential fashion until clinician’s can reach a “threshold” after which our posttest probability is high enough that we are confident that a patient either has or does not have a disease</a:t>
            </a:r>
            <a:endParaRPr lang="en-US" dirty="0" smtClean="0"/>
          </a:p>
        </p:txBody>
      </p:sp>
      <p:sp>
        <p:nvSpPr>
          <p:cNvPr id="4" name="Slide Number Placeholder 3"/>
          <p:cNvSpPr>
            <a:spLocks noGrp="1"/>
          </p:cNvSpPr>
          <p:nvPr>
            <p:ph type="sldNum" sz="quarter" idx="10"/>
          </p:nvPr>
        </p:nvSpPr>
        <p:spPr/>
        <p:txBody>
          <a:bodyPr/>
          <a:lstStyle/>
          <a:p>
            <a:fld id="{43E1296D-B681-824D-8B92-1FE940B973B1}" type="slidenum">
              <a:rPr lang="en-US" smtClean="0"/>
              <a:pPr/>
              <a:t>9</a:t>
            </a:fld>
            <a:endParaRPr lang="en-US" dirty="0"/>
          </a:p>
        </p:txBody>
      </p:sp>
    </p:spTree>
    <p:extLst>
      <p:ext uri="{BB962C8B-B14F-4D97-AF65-F5344CB8AC3E}">
        <p14:creationId xmlns:p14="http://schemas.microsoft.com/office/powerpoint/2010/main" val="3226370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694268"/>
            <a:ext cx="9144000" cy="38225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3" name="Picture 2" descr="hvc-image-collage-sm-rev.ps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1515" y="0"/>
            <a:ext cx="4464014" cy="663479"/>
          </a:xfrm>
          <a:prstGeom prst="rect">
            <a:avLst/>
          </a:prstGeom>
        </p:spPr>
      </p:pic>
      <p:sp>
        <p:nvSpPr>
          <p:cNvPr id="6" name="Rectangle 5"/>
          <p:cNvSpPr/>
          <p:nvPr userDrawn="1"/>
        </p:nvSpPr>
        <p:spPr>
          <a:xfrm>
            <a:off x="0" y="4516860"/>
            <a:ext cx="9144000" cy="626642"/>
          </a:xfrm>
          <a:prstGeom prst="rect">
            <a:avLst/>
          </a:prstGeom>
          <a:solidFill>
            <a:schemeClr val="bg1"/>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ctrTitle"/>
          </p:nvPr>
        </p:nvSpPr>
        <p:spPr>
          <a:xfrm>
            <a:off x="685800" y="1720200"/>
            <a:ext cx="7772400" cy="1398662"/>
          </a:xfrm>
        </p:spPr>
        <p:txBody>
          <a:bodyPr/>
          <a:lstStyle>
            <a:lvl1pPr>
              <a:lnSpc>
                <a:spcPct val="80000"/>
              </a:lnSpc>
              <a:defRPr b="1">
                <a:solidFill>
                  <a:schemeClr val="accent2"/>
                </a:solidFill>
              </a:defRPr>
            </a:lvl1pPr>
          </a:lstStyle>
          <a:p>
            <a:r>
              <a:rPr lang="en-US" smtClean="0"/>
              <a:t>Click to edit Master title style</a:t>
            </a:r>
            <a:endParaRPr lang="en-US" dirty="0"/>
          </a:p>
        </p:txBody>
      </p:sp>
      <p:pic>
        <p:nvPicPr>
          <p:cNvPr id="11" name="Picture 10" descr="aaim_logo_4colorprocess.eps"/>
          <p:cNvPicPr>
            <a:picLocks noChangeAspect="1"/>
          </p:cNvPicPr>
          <p:nvPr userDrawn="1"/>
        </p:nvPicPr>
        <p:blipFill>
          <a:blip r:embed="rId3" cstate="print"/>
          <a:stretch>
            <a:fillRect/>
          </a:stretch>
        </p:blipFill>
        <p:spPr>
          <a:xfrm>
            <a:off x="7371817" y="4700139"/>
            <a:ext cx="960775" cy="313944"/>
          </a:xfrm>
          <a:prstGeom prst="rect">
            <a:avLst/>
          </a:prstGeom>
        </p:spPr>
      </p:pic>
      <p:pic>
        <p:nvPicPr>
          <p:cNvPr id="12" name="Picture 11" descr="acp-logo-horiz-rgb.ti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9452" y="4709210"/>
            <a:ext cx="2712720" cy="313944"/>
          </a:xfrm>
          <a:prstGeom prst="rect">
            <a:avLst/>
          </a:prstGeom>
        </p:spPr>
      </p:pic>
    </p:spTree>
    <p:extLst>
      <p:ext uri="{BB962C8B-B14F-4D97-AF65-F5344CB8AC3E}">
        <p14:creationId xmlns:p14="http://schemas.microsoft.com/office/powerpoint/2010/main" val="333734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84489CE-A6D2-3541-9F5F-B03A42A8F998}" type="datetimeFigureOut">
              <a:rPr lang="en-US" smtClean="0"/>
              <a:pPr/>
              <a:t>12/31/2015</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35B9909-8AB1-2C42-9760-2C1F6996568E}" type="slidenum">
              <a:rPr lang="en-US" smtClean="0"/>
              <a:pPr/>
              <a:t>‹#›</a:t>
            </a:fld>
            <a:endParaRPr lang="en-US" dirty="0"/>
          </a:p>
        </p:txBody>
      </p:sp>
    </p:spTree>
    <p:extLst>
      <p:ext uri="{BB962C8B-B14F-4D97-AF65-F5344CB8AC3E}">
        <p14:creationId xmlns:p14="http://schemas.microsoft.com/office/powerpoint/2010/main" val="1888952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84489CE-A6D2-3541-9F5F-B03A42A8F998}" type="datetimeFigureOut">
              <a:rPr lang="en-US" smtClean="0"/>
              <a:pPr/>
              <a:t>12/31/2015</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35B9909-8AB1-2C42-9760-2C1F6996568E}" type="slidenum">
              <a:rPr lang="en-US" smtClean="0"/>
              <a:pPr/>
              <a:t>‹#›</a:t>
            </a:fld>
            <a:endParaRPr lang="en-US" dirty="0"/>
          </a:p>
        </p:txBody>
      </p:sp>
    </p:spTree>
    <p:extLst>
      <p:ext uri="{BB962C8B-B14F-4D97-AF65-F5344CB8AC3E}">
        <p14:creationId xmlns:p14="http://schemas.microsoft.com/office/powerpoint/2010/main" val="377768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454974"/>
            <a:ext cx="8229600" cy="3154409"/>
          </a:xfrm>
        </p:spPr>
        <p:txBody>
          <a:bodyPr/>
          <a:lstStyle>
            <a:lvl2pPr marL="633413" indent="-288925">
              <a:buSzPct val="100000"/>
              <a:buFont typeface="Arial"/>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1792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84252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2707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3050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64097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90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898071"/>
            <a:ext cx="5111750" cy="3696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E84489CE-A6D2-3541-9F5F-B03A42A8F998}" type="datetimeFigureOut">
              <a:rPr lang="en-US" smtClean="0"/>
              <a:pPr/>
              <a:t>12/31/2015</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935B9909-8AB1-2C42-9760-2C1F6996568E}" type="slidenum">
              <a:rPr lang="en-US" smtClean="0"/>
              <a:pPr/>
              <a:t>‹#›</a:t>
            </a:fld>
            <a:endParaRPr lang="en-US" dirty="0"/>
          </a:p>
        </p:txBody>
      </p:sp>
    </p:spTree>
    <p:extLst>
      <p:ext uri="{BB962C8B-B14F-4D97-AF65-F5344CB8AC3E}">
        <p14:creationId xmlns:p14="http://schemas.microsoft.com/office/powerpoint/2010/main" val="423942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E84489CE-A6D2-3541-9F5F-B03A42A8F998}" type="datetimeFigureOut">
              <a:rPr lang="en-US" smtClean="0"/>
              <a:pPr/>
              <a:t>12/31/2015</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935B9909-8AB1-2C42-9760-2C1F6996568E}" type="slidenum">
              <a:rPr lang="en-US" smtClean="0"/>
              <a:pPr/>
              <a:t>‹#›</a:t>
            </a:fld>
            <a:endParaRPr lang="en-US" dirty="0"/>
          </a:p>
        </p:txBody>
      </p:sp>
    </p:spTree>
    <p:extLst>
      <p:ext uri="{BB962C8B-B14F-4D97-AF65-F5344CB8AC3E}">
        <p14:creationId xmlns:p14="http://schemas.microsoft.com/office/powerpoint/2010/main" val="22269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3315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96571"/>
            <a:ext cx="8229600" cy="29663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1"/>
            <a:ext cx="9144000" cy="70757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aaim_logo_4colorprocess.eps"/>
          <p:cNvPicPr>
            <a:picLocks noChangeAspect="1"/>
          </p:cNvPicPr>
          <p:nvPr/>
        </p:nvPicPr>
        <p:blipFill>
          <a:blip r:embed="rId13" cstate="print"/>
          <a:stretch>
            <a:fillRect/>
          </a:stretch>
        </p:blipFill>
        <p:spPr>
          <a:xfrm>
            <a:off x="7642745" y="4767871"/>
            <a:ext cx="960775" cy="313944"/>
          </a:xfrm>
          <a:prstGeom prst="rect">
            <a:avLst/>
          </a:prstGeom>
        </p:spPr>
      </p:pic>
      <p:cxnSp>
        <p:nvCxnSpPr>
          <p:cNvPr id="5" name="Straight Connector 4"/>
          <p:cNvCxnSpPr/>
          <p:nvPr/>
        </p:nvCxnSpPr>
        <p:spPr>
          <a:xfrm>
            <a:off x="0" y="4704348"/>
            <a:ext cx="9144000" cy="0"/>
          </a:xfrm>
          <a:prstGeom prst="line">
            <a:avLst/>
          </a:prstGeom>
          <a:ln>
            <a:solidFill>
              <a:srgbClr val="00A0DF"/>
            </a:solidFill>
          </a:ln>
          <a:effectLst/>
        </p:spPr>
        <p:style>
          <a:lnRef idx="2">
            <a:schemeClr val="accent1"/>
          </a:lnRef>
          <a:fillRef idx="0">
            <a:schemeClr val="accent1"/>
          </a:fillRef>
          <a:effectRef idx="1">
            <a:schemeClr val="accent1"/>
          </a:effectRef>
          <a:fontRef idx="minor">
            <a:schemeClr val="tx1"/>
          </a:fontRef>
        </p:style>
      </p:cxnSp>
      <p:pic>
        <p:nvPicPr>
          <p:cNvPr id="4" name="Picture 3" descr="acp-highvaluecare-logo-rgb600.ti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8386" y="95694"/>
            <a:ext cx="2321052" cy="473964"/>
          </a:xfrm>
          <a:prstGeom prst="rect">
            <a:avLst/>
          </a:prstGeom>
        </p:spPr>
      </p:pic>
      <p:pic>
        <p:nvPicPr>
          <p:cNvPr id="6" name="Picture 5" descr="acp-logo-horiz-rgb.ti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0380" y="4776942"/>
            <a:ext cx="2712720" cy="313944"/>
          </a:xfrm>
          <a:prstGeom prst="rect">
            <a:avLst/>
          </a:prstGeom>
        </p:spPr>
      </p:pic>
      <p:cxnSp>
        <p:nvCxnSpPr>
          <p:cNvPr id="9" name="Straight Connector 8"/>
          <p:cNvCxnSpPr/>
          <p:nvPr/>
        </p:nvCxnSpPr>
        <p:spPr>
          <a:xfrm>
            <a:off x="0" y="689433"/>
            <a:ext cx="9144000" cy="0"/>
          </a:xfrm>
          <a:prstGeom prst="line">
            <a:avLst/>
          </a:prstGeom>
          <a:ln w="57150" cmpd="sng">
            <a:solidFill>
              <a:srgbClr val="00A0D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7963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FF7900"/>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FF7900"/>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FF7900"/>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FF7900"/>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FF7900"/>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a:outerShdw blurRad="50800" dist="38100" dir="2700000" algn="tl" rotWithShape="0">
              <a:srgbClr val="000000">
                <a:alpha val="43000"/>
              </a:srgbClr>
            </a:outerShdw>
          </a:effectLst>
        </p:spPr>
        <p:txBody>
          <a:bodyPr>
            <a:normAutofit/>
          </a:bodyPr>
          <a:lstStyle/>
          <a:p>
            <a:r>
              <a:rPr lang="en-US" dirty="0" smtClean="0"/>
              <a:t>High Value Diagnostic Testing and Cancer Screening</a:t>
            </a:r>
            <a:endParaRPr lang="en-US" dirty="0"/>
          </a:p>
        </p:txBody>
      </p:sp>
      <p:sp>
        <p:nvSpPr>
          <p:cNvPr id="3" name="TextBox 2"/>
          <p:cNvSpPr txBox="1"/>
          <p:nvPr/>
        </p:nvSpPr>
        <p:spPr>
          <a:xfrm>
            <a:off x="838519" y="3817729"/>
            <a:ext cx="7335922" cy="338554"/>
          </a:xfrm>
          <a:prstGeom prst="rect">
            <a:avLst/>
          </a:prstGeom>
          <a:noFill/>
        </p:spPr>
        <p:txBody>
          <a:bodyPr wrap="square" rtlCol="0">
            <a:spAutoFit/>
          </a:bodyPr>
          <a:lstStyle/>
          <a:p>
            <a:pPr algn="ctr"/>
            <a:r>
              <a:rPr lang="en-US" sz="1600" b="1" dirty="0" smtClean="0">
                <a:solidFill>
                  <a:schemeClr val="bg1"/>
                </a:solidFill>
              </a:rPr>
              <a:t>2015-2016 </a:t>
            </a:r>
            <a:r>
              <a:rPr lang="en-US" sz="1600" b="1" baseline="0" dirty="0" smtClean="0">
                <a:solidFill>
                  <a:schemeClr val="bg1"/>
                </a:solidFill>
              </a:rPr>
              <a:t> •  Presentation 3 of 6</a:t>
            </a:r>
            <a:endParaRPr lang="en-US" sz="1600" b="1" dirty="0">
              <a:solidFill>
                <a:schemeClr val="bg1"/>
              </a:solidFill>
            </a:endParaRPr>
          </a:p>
        </p:txBody>
      </p:sp>
    </p:spTree>
    <p:extLst>
      <p:ext uri="{BB962C8B-B14F-4D97-AF65-F5344CB8AC3E}">
        <p14:creationId xmlns:p14="http://schemas.microsoft.com/office/powerpoint/2010/main" val="3248570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Likelihood Ratios</a:t>
            </a:r>
            <a:endParaRPr lang="en-US" dirty="0"/>
          </a:p>
        </p:txBody>
      </p:sp>
      <p:sp>
        <p:nvSpPr>
          <p:cNvPr id="3" name="Content Placeholder 2"/>
          <p:cNvSpPr>
            <a:spLocks noGrp="1"/>
          </p:cNvSpPr>
          <p:nvPr>
            <p:ph idx="1"/>
          </p:nvPr>
        </p:nvSpPr>
        <p:spPr>
          <a:xfrm>
            <a:off x="457200" y="1454974"/>
            <a:ext cx="5119344" cy="3154409"/>
          </a:xfrm>
        </p:spPr>
        <p:txBody>
          <a:bodyPr>
            <a:normAutofit fontScale="70000" lnSpcReduction="20000"/>
          </a:bodyPr>
          <a:lstStyle/>
          <a:p>
            <a:pPr>
              <a:buNone/>
            </a:pPr>
            <a:r>
              <a:rPr lang="en-US" dirty="0">
                <a:ea typeface="ＭＳ Ｐゴシック" pitchFamily="34" charset="-128"/>
              </a:rPr>
              <a:t>Using likelihood ratios:</a:t>
            </a:r>
          </a:p>
          <a:p>
            <a:pPr marL="457200" indent="-457200">
              <a:buFont typeface="+mj-lt"/>
              <a:buAutoNum type="arabicPeriod"/>
            </a:pPr>
            <a:r>
              <a:rPr lang="en-US" dirty="0">
                <a:ea typeface="ＭＳ Ｐゴシック" pitchFamily="34" charset="-128"/>
              </a:rPr>
              <a:t>Use the estimated pretest probability of disease as an anchor on the left side of the </a:t>
            </a:r>
            <a:r>
              <a:rPr lang="en-US" dirty="0" smtClean="0">
                <a:ea typeface="ＭＳ Ｐゴシック" pitchFamily="34" charset="-128"/>
              </a:rPr>
              <a:t>graph.</a:t>
            </a:r>
            <a:endParaRPr lang="en-US" dirty="0">
              <a:ea typeface="ＭＳ Ｐゴシック" pitchFamily="34" charset="-128"/>
            </a:endParaRPr>
          </a:p>
          <a:p>
            <a:pPr marL="457200" indent="-457200">
              <a:buFont typeface="+mj-lt"/>
              <a:buAutoNum type="arabicPeriod"/>
            </a:pPr>
            <a:r>
              <a:rPr lang="en-US" dirty="0">
                <a:ea typeface="ＭＳ Ｐゴシック" pitchFamily="34" charset="-128"/>
              </a:rPr>
              <a:t>Draw a straight line through the known likelihood </a:t>
            </a:r>
            <a:r>
              <a:rPr lang="en-US" dirty="0" smtClean="0">
                <a:ea typeface="ＭＳ Ｐゴシック" pitchFamily="34" charset="-128"/>
              </a:rPr>
              <a:t>ratio, either </a:t>
            </a:r>
            <a:r>
              <a:rPr lang="en-US" dirty="0">
                <a:ea typeface="ＭＳ Ｐゴシック" pitchFamily="34" charset="-128"/>
              </a:rPr>
              <a:t>(+) or </a:t>
            </a:r>
            <a:r>
              <a:rPr lang="en-US" dirty="0" smtClean="0">
                <a:ea typeface="ＭＳ Ｐゴシック" pitchFamily="34" charset="-128"/>
              </a:rPr>
              <a:t>(-).</a:t>
            </a:r>
            <a:endParaRPr lang="en-US" dirty="0">
              <a:ea typeface="ＭＳ Ｐゴシック" pitchFamily="34" charset="-128"/>
            </a:endParaRPr>
          </a:p>
          <a:p>
            <a:pPr marL="457200" indent="-457200">
              <a:buFont typeface="+mj-lt"/>
              <a:buAutoNum type="arabicPeriod"/>
            </a:pPr>
            <a:r>
              <a:rPr lang="en-US" dirty="0">
                <a:ea typeface="ＭＳ Ｐゴシック" pitchFamily="34" charset="-128"/>
              </a:rPr>
              <a:t>Where this line intersects the graph on the right represents the posttest probability of </a:t>
            </a:r>
            <a:r>
              <a:rPr lang="en-US" dirty="0" smtClean="0">
                <a:ea typeface="ＭＳ Ｐゴシック" pitchFamily="34" charset="-128"/>
              </a:rPr>
              <a:t>disease.</a:t>
            </a:r>
            <a:endParaRPr lang="en-US" dirty="0">
              <a:ea typeface="ＭＳ Ｐゴシック" pitchFamily="34" charset="-128"/>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2923" y="1490408"/>
            <a:ext cx="2097585" cy="3087247"/>
          </a:xfrm>
          <a:prstGeom prst="rect">
            <a:avLst/>
          </a:prstGeom>
          <a:noFill/>
          <a:ln w="9525">
            <a:solidFill>
              <a:srgbClr val="00788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477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3158"/>
            <a:ext cx="8686800" cy="1411541"/>
          </a:xfrm>
        </p:spPr>
        <p:txBody>
          <a:bodyPr>
            <a:normAutofit fontScale="90000"/>
          </a:bodyPr>
          <a:lstStyle/>
          <a:p>
            <a:r>
              <a:rPr lang="en-US" dirty="0" smtClean="0"/>
              <a:t>Positive Likelihood Ratio of Common Physical Exam Maneuvers</a:t>
            </a:r>
            <a:r>
              <a:rPr lang="en-US" baseline="30000" dirty="0" smtClean="0"/>
              <a:t>2</a:t>
            </a:r>
            <a:endParaRPr lang="en-US" dirty="0"/>
          </a:p>
        </p:txBody>
      </p:sp>
      <p:sp>
        <p:nvSpPr>
          <p:cNvPr id="3" name="Content Placeholder 2"/>
          <p:cNvSpPr>
            <a:spLocks noGrp="1"/>
          </p:cNvSpPr>
          <p:nvPr>
            <p:ph idx="1"/>
          </p:nvPr>
        </p:nvSpPr>
        <p:spPr/>
        <p:txBody>
          <a:bodyPr/>
          <a:lstStyle/>
          <a:p>
            <a:endParaRPr lang="en-US" dirty="0" smtClean="0"/>
          </a:p>
          <a:p>
            <a:r>
              <a:rPr lang="en-US" dirty="0" smtClean="0"/>
              <a:t>Fluid wave for ascites: </a:t>
            </a:r>
          </a:p>
          <a:p>
            <a:r>
              <a:rPr lang="en-US" dirty="0" smtClean="0"/>
              <a:t>Valgus laxity for MCL injury:</a:t>
            </a:r>
          </a:p>
          <a:p>
            <a:r>
              <a:rPr lang="en-US" dirty="0" smtClean="0"/>
              <a:t>Homan’s sign for DVT:</a:t>
            </a:r>
          </a:p>
          <a:p>
            <a:r>
              <a:rPr lang="en-US" dirty="0" smtClean="0"/>
              <a:t>Nuchal rigidity for meningitis:   </a:t>
            </a:r>
            <a:endParaRPr lang="en-US" dirty="0"/>
          </a:p>
        </p:txBody>
      </p:sp>
      <p:sp>
        <p:nvSpPr>
          <p:cNvPr id="4" name="TextBox 3"/>
          <p:cNvSpPr txBox="1"/>
          <p:nvPr/>
        </p:nvSpPr>
        <p:spPr>
          <a:xfrm>
            <a:off x="4692134" y="2044700"/>
            <a:ext cx="1683266" cy="584776"/>
          </a:xfrm>
          <a:prstGeom prst="rect">
            <a:avLst/>
          </a:prstGeom>
          <a:noFill/>
        </p:spPr>
        <p:txBody>
          <a:bodyPr wrap="square" rtlCol="0">
            <a:spAutoFit/>
          </a:bodyPr>
          <a:lstStyle/>
          <a:p>
            <a:r>
              <a:rPr lang="en-US" sz="3200" dirty="0" smtClean="0"/>
              <a:t>5.0</a:t>
            </a:r>
            <a:endParaRPr lang="en-US" sz="3200" dirty="0"/>
          </a:p>
        </p:txBody>
      </p:sp>
      <p:sp>
        <p:nvSpPr>
          <p:cNvPr id="5" name="TextBox 4"/>
          <p:cNvSpPr txBox="1"/>
          <p:nvPr/>
        </p:nvSpPr>
        <p:spPr>
          <a:xfrm>
            <a:off x="5549900" y="2641600"/>
            <a:ext cx="1587500" cy="584776"/>
          </a:xfrm>
          <a:prstGeom prst="rect">
            <a:avLst/>
          </a:prstGeom>
          <a:noFill/>
        </p:spPr>
        <p:txBody>
          <a:bodyPr wrap="square" rtlCol="0">
            <a:spAutoFit/>
          </a:bodyPr>
          <a:lstStyle/>
          <a:p>
            <a:r>
              <a:rPr lang="en-US" sz="3200" dirty="0" smtClean="0"/>
              <a:t>146.5</a:t>
            </a:r>
            <a:endParaRPr lang="en-US" sz="3200" dirty="0"/>
          </a:p>
        </p:txBody>
      </p:sp>
      <p:sp>
        <p:nvSpPr>
          <p:cNvPr id="6" name="TextBox 5"/>
          <p:cNvSpPr txBox="1"/>
          <p:nvPr/>
        </p:nvSpPr>
        <p:spPr>
          <a:xfrm>
            <a:off x="4686300" y="3213100"/>
            <a:ext cx="2159000" cy="584776"/>
          </a:xfrm>
          <a:prstGeom prst="rect">
            <a:avLst/>
          </a:prstGeom>
          <a:noFill/>
        </p:spPr>
        <p:txBody>
          <a:bodyPr wrap="square" rtlCol="0">
            <a:spAutoFit/>
          </a:bodyPr>
          <a:lstStyle/>
          <a:p>
            <a:r>
              <a:rPr lang="en-US" sz="3200" dirty="0" smtClean="0"/>
              <a:t>1.1</a:t>
            </a:r>
            <a:endParaRPr lang="en-US" sz="3200" dirty="0"/>
          </a:p>
        </p:txBody>
      </p:sp>
      <p:sp>
        <p:nvSpPr>
          <p:cNvPr id="7" name="TextBox 6"/>
          <p:cNvSpPr txBox="1"/>
          <p:nvPr/>
        </p:nvSpPr>
        <p:spPr>
          <a:xfrm>
            <a:off x="5988050" y="3808968"/>
            <a:ext cx="2012950" cy="584776"/>
          </a:xfrm>
          <a:prstGeom prst="rect">
            <a:avLst/>
          </a:prstGeom>
          <a:noFill/>
        </p:spPr>
        <p:txBody>
          <a:bodyPr wrap="square" rtlCol="0">
            <a:spAutoFit/>
          </a:bodyPr>
          <a:lstStyle/>
          <a:p>
            <a:r>
              <a:rPr lang="en-US" sz="3200" dirty="0" smtClean="0"/>
              <a:t>3.0</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Testing</a:t>
            </a:r>
            <a:endParaRPr lang="en-US" dirty="0"/>
          </a:p>
        </p:txBody>
      </p:sp>
      <p:sp>
        <p:nvSpPr>
          <p:cNvPr id="4" name="Rectangle 3"/>
          <p:cNvSpPr/>
          <p:nvPr/>
        </p:nvSpPr>
        <p:spPr>
          <a:xfrm>
            <a:off x="98425" y="1927225"/>
            <a:ext cx="2178050" cy="118580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98425" y="2298700"/>
            <a:ext cx="2374900" cy="400110"/>
          </a:xfrm>
          <a:prstGeom prst="rect">
            <a:avLst/>
          </a:prstGeom>
          <a:noFill/>
        </p:spPr>
        <p:txBody>
          <a:bodyPr wrap="square" rtlCol="0">
            <a:spAutoFit/>
          </a:bodyPr>
          <a:lstStyle/>
          <a:p>
            <a:r>
              <a:rPr lang="en-US" sz="2000" dirty="0" smtClean="0"/>
              <a:t>Pretest Probability </a:t>
            </a:r>
            <a:endParaRPr lang="en-US" sz="2000" dirty="0"/>
          </a:p>
        </p:txBody>
      </p:sp>
      <p:sp>
        <p:nvSpPr>
          <p:cNvPr id="6" name="Right Arrow 5"/>
          <p:cNvSpPr/>
          <p:nvPr/>
        </p:nvSpPr>
        <p:spPr>
          <a:xfrm>
            <a:off x="2514600" y="2298700"/>
            <a:ext cx="520700" cy="431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Arrow 7"/>
          <p:cNvSpPr/>
          <p:nvPr/>
        </p:nvSpPr>
        <p:spPr>
          <a:xfrm>
            <a:off x="5867400" y="2298700"/>
            <a:ext cx="520700" cy="431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3530600" y="2298700"/>
            <a:ext cx="1854200" cy="400110"/>
          </a:xfrm>
          <a:prstGeom prst="rect">
            <a:avLst/>
          </a:prstGeom>
          <a:noFill/>
        </p:spPr>
        <p:txBody>
          <a:bodyPr wrap="square" rtlCol="0">
            <a:spAutoFit/>
          </a:bodyPr>
          <a:lstStyle/>
          <a:p>
            <a:r>
              <a:rPr lang="en-US" sz="2000" dirty="0" smtClean="0"/>
              <a:t>Diagnostic Test</a:t>
            </a:r>
            <a:endParaRPr lang="en-US" sz="2000" dirty="0"/>
          </a:p>
        </p:txBody>
      </p:sp>
      <p:sp>
        <p:nvSpPr>
          <p:cNvPr id="12" name="TextBox 11"/>
          <p:cNvSpPr txBox="1"/>
          <p:nvPr/>
        </p:nvSpPr>
        <p:spPr>
          <a:xfrm>
            <a:off x="6642100" y="2298700"/>
            <a:ext cx="2336800" cy="400110"/>
          </a:xfrm>
          <a:prstGeom prst="rect">
            <a:avLst/>
          </a:prstGeom>
          <a:noFill/>
        </p:spPr>
        <p:txBody>
          <a:bodyPr wrap="square" rtlCol="0">
            <a:spAutoFit/>
          </a:bodyPr>
          <a:lstStyle/>
          <a:p>
            <a:r>
              <a:rPr lang="en-US" sz="2000" dirty="0" smtClean="0"/>
              <a:t>Posttest Probability</a:t>
            </a:r>
            <a:endParaRPr lang="en-US" sz="2000" dirty="0"/>
          </a:p>
        </p:txBody>
      </p:sp>
      <p:sp>
        <p:nvSpPr>
          <p:cNvPr id="13" name="TextBox 12"/>
          <p:cNvSpPr txBox="1"/>
          <p:nvPr/>
        </p:nvSpPr>
        <p:spPr>
          <a:xfrm>
            <a:off x="63500" y="3378200"/>
            <a:ext cx="2247900" cy="369332"/>
          </a:xfrm>
          <a:prstGeom prst="rect">
            <a:avLst/>
          </a:prstGeom>
          <a:noFill/>
        </p:spPr>
        <p:txBody>
          <a:bodyPr wrap="square" rtlCol="0">
            <a:spAutoFit/>
          </a:bodyPr>
          <a:lstStyle/>
          <a:p>
            <a:r>
              <a:rPr lang="en-US" dirty="0" smtClean="0"/>
              <a:t>Disease prevalence</a:t>
            </a:r>
            <a:endParaRPr lang="en-US" dirty="0"/>
          </a:p>
        </p:txBody>
      </p:sp>
      <p:sp>
        <p:nvSpPr>
          <p:cNvPr id="14" name="TextBox 13"/>
          <p:cNvSpPr txBox="1"/>
          <p:nvPr/>
        </p:nvSpPr>
        <p:spPr>
          <a:xfrm>
            <a:off x="3314700" y="3378200"/>
            <a:ext cx="2247900" cy="369332"/>
          </a:xfrm>
          <a:prstGeom prst="rect">
            <a:avLst/>
          </a:prstGeom>
          <a:noFill/>
        </p:spPr>
        <p:txBody>
          <a:bodyPr wrap="square" rtlCol="0">
            <a:spAutoFit/>
          </a:bodyPr>
          <a:lstStyle/>
          <a:p>
            <a:r>
              <a:rPr lang="en-US" dirty="0" smtClean="0"/>
              <a:t>Sensitivity, specificity</a:t>
            </a:r>
            <a:endParaRPr lang="en-US" dirty="0"/>
          </a:p>
        </p:txBody>
      </p:sp>
      <p:sp>
        <p:nvSpPr>
          <p:cNvPr id="15" name="TextBox 14"/>
          <p:cNvSpPr txBox="1"/>
          <p:nvPr/>
        </p:nvSpPr>
        <p:spPr>
          <a:xfrm>
            <a:off x="6896100" y="3403600"/>
            <a:ext cx="2247900" cy="369332"/>
          </a:xfrm>
          <a:prstGeom prst="rect">
            <a:avLst/>
          </a:prstGeom>
          <a:noFill/>
        </p:spPr>
        <p:txBody>
          <a:bodyPr wrap="square" rtlCol="0">
            <a:spAutoFit/>
          </a:bodyPr>
          <a:lstStyle/>
          <a:p>
            <a:r>
              <a:rPr lang="en-US" dirty="0" smtClean="0"/>
              <a:t>PPV, NPV</a:t>
            </a:r>
            <a:endParaRPr lang="en-US" dirty="0"/>
          </a:p>
        </p:txBody>
      </p:sp>
      <p:sp>
        <p:nvSpPr>
          <p:cNvPr id="16" name="Rectangle 15"/>
          <p:cNvSpPr/>
          <p:nvPr/>
        </p:nvSpPr>
        <p:spPr>
          <a:xfrm>
            <a:off x="6692900" y="1927225"/>
            <a:ext cx="2178050" cy="118580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3314700" y="1927225"/>
            <a:ext cx="2178050" cy="118580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Down Arrow 17"/>
          <p:cNvSpPr/>
          <p:nvPr/>
        </p:nvSpPr>
        <p:spPr>
          <a:xfrm>
            <a:off x="5905500" y="1821626"/>
            <a:ext cx="355600" cy="4516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5257800" y="1365934"/>
            <a:ext cx="1854200" cy="400110"/>
          </a:xfrm>
          <a:prstGeom prst="rect">
            <a:avLst/>
          </a:prstGeom>
          <a:noFill/>
        </p:spPr>
        <p:txBody>
          <a:bodyPr wrap="square" rtlCol="0">
            <a:spAutoFit/>
          </a:bodyPr>
          <a:lstStyle/>
          <a:p>
            <a:r>
              <a:rPr lang="en-US" sz="2000" dirty="0" smtClean="0"/>
              <a:t>Likelihood Ratio</a:t>
            </a:r>
            <a:endParaRPr lang="en-US" sz="2000" dirty="0"/>
          </a:p>
        </p:txBody>
      </p:sp>
    </p:spTree>
    <p:extLst>
      <p:ext uri="{BB962C8B-B14F-4D97-AF65-F5344CB8AC3E}">
        <p14:creationId xmlns:p14="http://schemas.microsoft.com/office/powerpoint/2010/main" val="1813313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ea typeface="ＭＳ Ｐゴシック" pitchFamily="34" charset="-128"/>
              </a:rPr>
              <a:t>Approach </a:t>
            </a:r>
            <a:r>
              <a:rPr lang="en-US" sz="3200" dirty="0" smtClean="0">
                <a:ea typeface="ＭＳ Ｐゴシック" pitchFamily="34" charset="-128"/>
              </a:rPr>
              <a:t>To PE: Small Group Exercise</a:t>
            </a:r>
            <a:endParaRPr lang="en-US" sz="3200" dirty="0"/>
          </a:p>
        </p:txBody>
      </p:sp>
      <p:sp>
        <p:nvSpPr>
          <p:cNvPr id="3" name="Content Placeholder 2"/>
          <p:cNvSpPr>
            <a:spLocks noGrp="1"/>
          </p:cNvSpPr>
          <p:nvPr>
            <p:ph idx="1"/>
          </p:nvPr>
        </p:nvSpPr>
        <p:spPr/>
        <p:txBody>
          <a:bodyPr>
            <a:normAutofit fontScale="85000" lnSpcReduction="20000"/>
          </a:bodyPr>
          <a:lstStyle/>
          <a:p>
            <a:r>
              <a:rPr lang="en-US" dirty="0">
                <a:ea typeface="ＭＳ Ｐゴシック" pitchFamily="34" charset="-128"/>
              </a:rPr>
              <a:t>Break into 3 small </a:t>
            </a:r>
            <a:r>
              <a:rPr lang="en-US" dirty="0" smtClean="0">
                <a:ea typeface="ＭＳ Ｐゴシック" pitchFamily="34" charset="-128"/>
              </a:rPr>
              <a:t>groups.</a:t>
            </a:r>
            <a:endParaRPr lang="en-US" dirty="0">
              <a:ea typeface="ＭＳ Ｐゴシック" pitchFamily="34" charset="-128"/>
            </a:endParaRPr>
          </a:p>
          <a:p>
            <a:r>
              <a:rPr lang="en-US" dirty="0">
                <a:ea typeface="ＭＳ Ｐゴシック" pitchFamily="34" charset="-128"/>
              </a:rPr>
              <a:t>Each group will work through a different case </a:t>
            </a:r>
            <a:r>
              <a:rPr lang="en-US" dirty="0" smtClean="0">
                <a:ea typeface="ＭＳ Ｐゴシック" pitchFamily="34" charset="-128"/>
              </a:rPr>
              <a:t>of a patient with possible pulmonary embolism.</a:t>
            </a:r>
          </a:p>
          <a:p>
            <a:r>
              <a:rPr lang="en-US" dirty="0">
                <a:ea typeface="ＭＳ Ｐゴシック" pitchFamily="34" charset="-128"/>
              </a:rPr>
              <a:t>Focus on the diagnostic process:</a:t>
            </a:r>
          </a:p>
          <a:p>
            <a:pPr lvl="1"/>
            <a:r>
              <a:rPr lang="en-US" dirty="0" smtClean="0">
                <a:ea typeface="ＭＳ Ｐゴシック" pitchFamily="34" charset="-128"/>
              </a:rPr>
              <a:t>Estimate </a:t>
            </a:r>
            <a:r>
              <a:rPr lang="en-US" dirty="0">
                <a:ea typeface="ＭＳ Ｐゴシック" pitchFamily="34" charset="-128"/>
              </a:rPr>
              <a:t>the pretest probability of disease in your </a:t>
            </a:r>
            <a:r>
              <a:rPr lang="en-US" dirty="0" smtClean="0">
                <a:ea typeface="ＭＳ Ｐゴシック" pitchFamily="34" charset="-128"/>
              </a:rPr>
              <a:t>patient.</a:t>
            </a:r>
            <a:endParaRPr lang="en-US" dirty="0">
              <a:ea typeface="ＭＳ Ｐゴシック" pitchFamily="34" charset="-128"/>
            </a:endParaRPr>
          </a:p>
          <a:p>
            <a:pPr lvl="1"/>
            <a:r>
              <a:rPr lang="en-US" dirty="0">
                <a:ea typeface="ＭＳ Ｐゴシック" pitchFamily="34" charset="-128"/>
              </a:rPr>
              <a:t>Evaluate how</a:t>
            </a:r>
            <a:r>
              <a:rPr lang="en-US" dirty="0" smtClean="0">
                <a:ea typeface="ＭＳ Ｐゴシック" pitchFamily="34" charset="-128"/>
              </a:rPr>
              <a:t> D-dimer testing or CTA in </a:t>
            </a:r>
            <a:r>
              <a:rPr lang="en-US" dirty="0">
                <a:ea typeface="ＭＳ Ｐゴシック" pitchFamily="34" charset="-128"/>
              </a:rPr>
              <a:t>your patient would influence your</a:t>
            </a:r>
            <a:r>
              <a:rPr lang="en-US" dirty="0" smtClean="0">
                <a:ea typeface="ＭＳ Ｐゴシック" pitchFamily="34" charset="-128"/>
              </a:rPr>
              <a:t> posttest </a:t>
            </a:r>
            <a:r>
              <a:rPr lang="en-US" dirty="0">
                <a:ea typeface="ＭＳ Ｐゴシック" pitchFamily="34" charset="-128"/>
              </a:rPr>
              <a:t>probability of </a:t>
            </a:r>
            <a:r>
              <a:rPr lang="en-US" dirty="0" smtClean="0">
                <a:ea typeface="ＭＳ Ｐゴシック" pitchFamily="34" charset="-128"/>
              </a:rPr>
              <a:t>disease and assess whether these test would be helpful in your patient.</a:t>
            </a:r>
            <a:endParaRPr lang="en-US" dirty="0">
              <a:ea typeface="ＭＳ Ｐゴシック" pitchFamily="34" charset="-128"/>
            </a:endParaRPr>
          </a:p>
        </p:txBody>
      </p:sp>
    </p:spTree>
    <p:extLst>
      <p:ext uri="{BB962C8B-B14F-4D97-AF65-F5344CB8AC3E}">
        <p14:creationId xmlns:p14="http://schemas.microsoft.com/office/powerpoint/2010/main" val="601086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Role of Screening Tests</a:t>
            </a:r>
            <a:endParaRPr lang="en-US" dirty="0"/>
          </a:p>
        </p:txBody>
      </p:sp>
      <p:sp>
        <p:nvSpPr>
          <p:cNvPr id="3" name="Content Placeholder 2"/>
          <p:cNvSpPr>
            <a:spLocks noGrp="1"/>
          </p:cNvSpPr>
          <p:nvPr>
            <p:ph idx="1"/>
          </p:nvPr>
        </p:nvSpPr>
        <p:spPr>
          <a:xfrm>
            <a:off x="457200" y="1454974"/>
            <a:ext cx="7951411" cy="3154409"/>
          </a:xfrm>
        </p:spPr>
        <p:txBody>
          <a:bodyPr>
            <a:normAutofit fontScale="77500" lnSpcReduction="20000"/>
          </a:bodyPr>
          <a:lstStyle/>
          <a:p>
            <a:r>
              <a:rPr lang="en-US" dirty="0"/>
              <a:t>To detect asymptomatic and </a:t>
            </a:r>
            <a:r>
              <a:rPr lang="en-US" dirty="0" smtClean="0"/>
              <a:t>early-stage disease </a:t>
            </a:r>
            <a:endParaRPr lang="en-US" dirty="0"/>
          </a:p>
          <a:p>
            <a:r>
              <a:rPr lang="en-US" dirty="0"/>
              <a:t>Should be </a:t>
            </a:r>
            <a:r>
              <a:rPr lang="en-US" b="1" dirty="0">
                <a:solidFill>
                  <a:srgbClr val="000000"/>
                </a:solidFill>
              </a:rPr>
              <a:t>highly sensitive </a:t>
            </a:r>
            <a:r>
              <a:rPr lang="en-US" dirty="0"/>
              <a:t>and </a:t>
            </a:r>
            <a:r>
              <a:rPr lang="en-US" b="1" dirty="0" smtClean="0">
                <a:solidFill>
                  <a:srgbClr val="000000"/>
                </a:solidFill>
              </a:rPr>
              <a:t>highly </a:t>
            </a:r>
            <a:r>
              <a:rPr lang="en-US" b="1" dirty="0">
                <a:solidFill>
                  <a:srgbClr val="000000"/>
                </a:solidFill>
              </a:rPr>
              <a:t>specific </a:t>
            </a:r>
            <a:r>
              <a:rPr lang="en-US" dirty="0"/>
              <a:t>to pick up most cases of true disease and avoid false </a:t>
            </a:r>
            <a:r>
              <a:rPr lang="en-US" dirty="0" smtClean="0"/>
              <a:t>positives</a:t>
            </a:r>
            <a:endParaRPr lang="en-US" dirty="0"/>
          </a:p>
          <a:p>
            <a:r>
              <a:rPr lang="en-US" dirty="0"/>
              <a:t>Targeted toward populations with a higher disease prevalence (</a:t>
            </a:r>
            <a:r>
              <a:rPr lang="en-US" b="1" dirty="0">
                <a:solidFill>
                  <a:srgbClr val="000000"/>
                </a:solidFill>
              </a:rPr>
              <a:t>high positive predictive value</a:t>
            </a:r>
            <a:r>
              <a:rPr lang="en-US" dirty="0" smtClean="0"/>
              <a:t>)</a:t>
            </a:r>
            <a:endParaRPr lang="en-US" dirty="0"/>
          </a:p>
          <a:p>
            <a:r>
              <a:rPr lang="en-US" dirty="0"/>
              <a:t>Should be relatively </a:t>
            </a:r>
            <a:r>
              <a:rPr lang="en-US" b="1" dirty="0">
                <a:solidFill>
                  <a:srgbClr val="000000"/>
                </a:solidFill>
              </a:rPr>
              <a:t>safe</a:t>
            </a:r>
            <a:r>
              <a:rPr lang="en-US" dirty="0">
                <a:solidFill>
                  <a:srgbClr val="000000"/>
                </a:solidFill>
              </a:rPr>
              <a:t> </a:t>
            </a:r>
            <a:r>
              <a:rPr lang="en-US" dirty="0"/>
              <a:t>and </a:t>
            </a:r>
            <a:r>
              <a:rPr lang="en-US" b="1" dirty="0">
                <a:solidFill>
                  <a:srgbClr val="000000"/>
                </a:solidFill>
              </a:rPr>
              <a:t>cost-</a:t>
            </a:r>
            <a:r>
              <a:rPr lang="en-US" b="1" dirty="0" smtClean="0">
                <a:solidFill>
                  <a:srgbClr val="000000"/>
                </a:solidFill>
              </a:rPr>
              <a:t>effective</a:t>
            </a:r>
            <a:endParaRPr lang="en-US" b="1" dirty="0">
              <a:solidFill>
                <a:srgbClr val="000000"/>
              </a:solidFill>
            </a:endParaRPr>
          </a:p>
          <a:p>
            <a:r>
              <a:rPr lang="en-US" dirty="0"/>
              <a:t>Should screen for diseases in which </a:t>
            </a:r>
            <a:r>
              <a:rPr lang="en-US" b="1" dirty="0">
                <a:solidFill>
                  <a:srgbClr val="000000"/>
                </a:solidFill>
              </a:rPr>
              <a:t>early identification and treatment </a:t>
            </a:r>
            <a:r>
              <a:rPr lang="en-US" dirty="0"/>
              <a:t>have been demonstrated to </a:t>
            </a:r>
            <a:r>
              <a:rPr lang="en-US" b="1" dirty="0">
                <a:solidFill>
                  <a:srgbClr val="000000"/>
                </a:solidFill>
              </a:rPr>
              <a:t>improve clinical outcomes</a:t>
            </a:r>
          </a:p>
        </p:txBody>
      </p:sp>
    </p:spTree>
    <p:extLst>
      <p:ext uri="{BB962C8B-B14F-4D97-AF65-F5344CB8AC3E}">
        <p14:creationId xmlns:p14="http://schemas.microsoft.com/office/powerpoint/2010/main" val="286945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Common Harms Associated with Screening</a:t>
            </a:r>
            <a:endParaRPr lang="en-US" sz="3200" dirty="0"/>
          </a:p>
        </p:txBody>
      </p:sp>
      <p:sp>
        <p:nvSpPr>
          <p:cNvPr id="3" name="Content Placeholder 2"/>
          <p:cNvSpPr>
            <a:spLocks noGrp="1"/>
          </p:cNvSpPr>
          <p:nvPr>
            <p:ph idx="1"/>
          </p:nvPr>
        </p:nvSpPr>
        <p:spPr/>
        <p:txBody>
          <a:bodyPr>
            <a:normAutofit fontScale="92500" lnSpcReduction="10000"/>
          </a:bodyPr>
          <a:lstStyle/>
          <a:p>
            <a:pPr>
              <a:lnSpc>
                <a:spcPct val="110000"/>
              </a:lnSpc>
              <a:buNone/>
            </a:pPr>
            <a:r>
              <a:rPr lang="en-US" b="1" dirty="0" smtClean="0"/>
              <a:t>False positive results</a:t>
            </a:r>
          </a:p>
          <a:p>
            <a:pPr>
              <a:lnSpc>
                <a:spcPct val="110000"/>
              </a:lnSpc>
            </a:pPr>
            <a:r>
              <a:rPr lang="en-US" dirty="0" smtClean="0"/>
              <a:t>Primary goal of screening: find cancer </a:t>
            </a:r>
            <a:r>
              <a:rPr lang="en-US" dirty="0" smtClean="0">
                <a:sym typeface="Wingdings"/>
              </a:rPr>
              <a:t> maximize sensitivity at cost of specificity  False positives</a:t>
            </a:r>
            <a:endParaRPr lang="en-US" b="1" dirty="0" smtClean="0"/>
          </a:p>
          <a:p>
            <a:pPr>
              <a:lnSpc>
                <a:spcPct val="110000"/>
              </a:lnSpc>
            </a:pPr>
            <a:r>
              <a:rPr lang="en-US" dirty="0" smtClean="0"/>
              <a:t>Can lead to incorrect labeling, inconvenience, expense, and physical harm in follow-up tests</a:t>
            </a:r>
          </a:p>
        </p:txBody>
      </p:sp>
    </p:spTree>
    <p:extLst>
      <p:ext uri="{BB962C8B-B14F-4D97-AF65-F5344CB8AC3E}">
        <p14:creationId xmlns:p14="http://schemas.microsoft.com/office/powerpoint/2010/main" val="14312373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Common Harms Associated with Screening</a:t>
            </a:r>
          </a:p>
        </p:txBody>
      </p:sp>
      <p:sp>
        <p:nvSpPr>
          <p:cNvPr id="3" name="Content Placeholder 2"/>
          <p:cNvSpPr>
            <a:spLocks noGrp="1"/>
          </p:cNvSpPr>
          <p:nvPr>
            <p:ph idx="1"/>
          </p:nvPr>
        </p:nvSpPr>
        <p:spPr>
          <a:xfrm>
            <a:off x="457201" y="1454974"/>
            <a:ext cx="3810676" cy="3154409"/>
          </a:xfrm>
        </p:spPr>
        <p:txBody>
          <a:bodyPr>
            <a:normAutofit fontScale="92500" lnSpcReduction="10000"/>
          </a:bodyPr>
          <a:lstStyle/>
          <a:p>
            <a:pPr>
              <a:lnSpc>
                <a:spcPct val="110000"/>
              </a:lnSpc>
            </a:pPr>
            <a:r>
              <a:rPr lang="en-US" sz="2800" b="1" dirty="0" smtClean="0"/>
              <a:t>Lead-Time Bias: </a:t>
            </a:r>
            <a:r>
              <a:rPr lang="en-US" sz="2800" dirty="0" smtClean="0"/>
              <a:t>Make diagnosis of cancer, but no mortality benefit</a:t>
            </a:r>
          </a:p>
          <a:p>
            <a:pPr>
              <a:lnSpc>
                <a:spcPct val="110000"/>
              </a:lnSpc>
            </a:pPr>
            <a:r>
              <a:rPr lang="en-US" sz="2800" b="1" dirty="0" smtClean="0"/>
              <a:t>Length-Time Bias: </a:t>
            </a:r>
            <a:r>
              <a:rPr lang="en-US" sz="2800" dirty="0" smtClean="0"/>
              <a:t>“Overdiagnosis” and “</a:t>
            </a:r>
            <a:r>
              <a:rPr lang="en-US" sz="2800" dirty="0"/>
              <a:t>Pseudodisease</a:t>
            </a:r>
            <a:r>
              <a:rPr lang="en-US" sz="2800" dirty="0" smtClean="0"/>
              <a:t>”</a:t>
            </a:r>
            <a:r>
              <a:rPr lang="en-US" sz="2800" b="1" dirty="0" smtClean="0"/>
              <a:t/>
            </a:r>
            <a:br>
              <a:rPr lang="en-US" sz="2800" b="1" dirty="0" smtClean="0"/>
            </a:br>
            <a:endParaRPr lang="en-US" sz="2800" b="1" dirty="0"/>
          </a:p>
        </p:txBody>
      </p:sp>
      <p:pic>
        <p:nvPicPr>
          <p:cNvPr id="4" name="Content Placeholder 6" descr="length time biascropped.bmp"/>
          <p:cNvPicPr>
            <a:picLocks noChangeAspect="1"/>
          </p:cNvPicPr>
          <p:nvPr/>
        </p:nvPicPr>
        <p:blipFill>
          <a:blip r:embed="rId3"/>
          <a:stretch>
            <a:fillRect/>
          </a:stretch>
        </p:blipFill>
        <p:spPr>
          <a:xfrm>
            <a:off x="5051148" y="1632377"/>
            <a:ext cx="3863862" cy="2454551"/>
          </a:xfrm>
          <a:prstGeom prst="rect">
            <a:avLst/>
          </a:prstGeom>
        </p:spPr>
      </p:pic>
    </p:spTree>
    <p:extLst>
      <p:ext uri="{BB962C8B-B14F-4D97-AF65-F5344CB8AC3E}">
        <p14:creationId xmlns:p14="http://schemas.microsoft.com/office/powerpoint/2010/main" val="1431237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8739"/>
            <a:ext cx="8229600" cy="711614"/>
          </a:xfrm>
        </p:spPr>
        <p:txBody>
          <a:bodyPr>
            <a:normAutofit fontScale="90000"/>
          </a:bodyPr>
          <a:lstStyle/>
          <a:p>
            <a:r>
              <a:rPr lang="en-US" dirty="0" smtClean="0"/>
              <a:t>Screening Cascade</a:t>
            </a:r>
            <a:r>
              <a:rPr lang="en-US" baseline="30000" dirty="0" smtClean="0"/>
              <a:t>3</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0" y="1253203"/>
            <a:ext cx="9144000" cy="389029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Framework</a:t>
            </a:r>
            <a:r>
              <a:rPr lang="en-US" baseline="30000" dirty="0" smtClean="0"/>
              <a:t>3</a:t>
            </a:r>
            <a:endParaRPr lang="en-US" dirty="0"/>
          </a:p>
        </p:txBody>
      </p:sp>
      <p:pic>
        <p:nvPicPr>
          <p:cNvPr id="6" name="Picture 5"/>
          <p:cNvPicPr>
            <a:picLocks noChangeAspect="1"/>
          </p:cNvPicPr>
          <p:nvPr/>
        </p:nvPicPr>
        <p:blipFill>
          <a:blip r:embed="rId3"/>
          <a:stretch>
            <a:fillRect/>
          </a:stretch>
        </p:blipFill>
        <p:spPr>
          <a:xfrm>
            <a:off x="1282700" y="1490409"/>
            <a:ext cx="6578600" cy="30226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Value Cases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Discuss the following screening cases, and use handout to guide your decisions:</a:t>
            </a:r>
          </a:p>
          <a:p>
            <a:pPr lvl="1"/>
            <a:r>
              <a:rPr lang="en-US" dirty="0" smtClean="0"/>
              <a:t>45-year-old woman asking about mammography</a:t>
            </a:r>
          </a:p>
          <a:p>
            <a:pPr lvl="1"/>
            <a:r>
              <a:rPr lang="en-US" dirty="0" smtClean="0"/>
              <a:t>70-year-old man with ESRD on HD, CAD, COPD, and uncontrolled DM asking for colonoscopy</a:t>
            </a:r>
          </a:p>
          <a:p>
            <a:pPr lvl="1"/>
            <a:r>
              <a:rPr lang="en-US" dirty="0" smtClean="0"/>
              <a:t>35-year-old woman, new patient, had a negative Pap smear 2 years ago, now asks for a repeat Pap test because “that’s what she’s always had”</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457200" y="1454975"/>
            <a:ext cx="8229600" cy="2957228"/>
          </a:xfrm>
        </p:spPr>
        <p:txBody>
          <a:bodyPr vert="horz" lIns="91440" tIns="45720" rIns="91440" bIns="45720" rtlCol="0" anchor="t">
            <a:normAutofit fontScale="70000" lnSpcReduction="20000"/>
          </a:bodyPr>
          <a:lstStyle/>
          <a:p>
            <a:pPr>
              <a:spcBef>
                <a:spcPts val="1080"/>
              </a:spcBef>
            </a:pPr>
            <a:r>
              <a:rPr lang="en-US" dirty="0"/>
              <a:t>Review sensitivity, specificity, </a:t>
            </a:r>
            <a:r>
              <a:rPr lang="en-US" dirty="0" smtClean="0"/>
              <a:t>and predictive value </a:t>
            </a:r>
            <a:r>
              <a:rPr lang="en-US" dirty="0"/>
              <a:t>and their applicability to high value </a:t>
            </a:r>
            <a:r>
              <a:rPr lang="en-US" dirty="0" smtClean="0"/>
              <a:t>care.</a:t>
            </a:r>
            <a:endParaRPr lang="en-US" dirty="0"/>
          </a:p>
          <a:p>
            <a:pPr>
              <a:spcBef>
                <a:spcPts val="1080"/>
              </a:spcBef>
            </a:pPr>
            <a:r>
              <a:rPr lang="en-US" dirty="0"/>
              <a:t>Practice applying these concepts to support high value care decisions when considering diagnostic and screening </a:t>
            </a:r>
            <a:r>
              <a:rPr lang="en-US" dirty="0" smtClean="0"/>
              <a:t>tests.</a:t>
            </a:r>
            <a:endParaRPr lang="en-US" dirty="0"/>
          </a:p>
          <a:p>
            <a:pPr>
              <a:spcBef>
                <a:spcPts val="1080"/>
              </a:spcBef>
            </a:pPr>
            <a:r>
              <a:rPr lang="en-US" dirty="0"/>
              <a:t>Explore the benefits and harms (including cost) of routine </a:t>
            </a:r>
            <a:r>
              <a:rPr lang="en-US" dirty="0" smtClean="0"/>
              <a:t>screening.</a:t>
            </a:r>
            <a:endParaRPr lang="en-US" dirty="0"/>
          </a:p>
          <a:p>
            <a:pPr>
              <a:spcBef>
                <a:spcPts val="1080"/>
              </a:spcBef>
            </a:pPr>
            <a:r>
              <a:rPr lang="en-US" dirty="0"/>
              <a:t>Develop an approach to customize screening recommendations to an individual patient and his/her unique risk factors, values, and </a:t>
            </a:r>
            <a:r>
              <a:rPr lang="en-US" dirty="0" smtClean="0"/>
              <a:t>concerns.</a:t>
            </a:r>
            <a:endParaRPr lang="en-US" dirty="0"/>
          </a:p>
        </p:txBody>
      </p:sp>
    </p:spTree>
    <p:extLst>
      <p:ext uri="{BB962C8B-B14F-4D97-AF65-F5344CB8AC3E}">
        <p14:creationId xmlns:p14="http://schemas.microsoft.com/office/powerpoint/2010/main" val="2668046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3159"/>
            <a:ext cx="9144000" cy="857250"/>
          </a:xfrm>
        </p:spPr>
        <p:txBody>
          <a:bodyPr>
            <a:normAutofit/>
          </a:bodyPr>
          <a:lstStyle/>
          <a:p>
            <a:r>
              <a:rPr lang="en-US" dirty="0" smtClean="0"/>
              <a:t>Screening Smarter</a:t>
            </a:r>
            <a:endParaRPr lang="en-US" dirty="0"/>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r>
              <a:rPr lang="en-US" dirty="0"/>
              <a:t>Screen less </a:t>
            </a:r>
            <a:r>
              <a:rPr lang="en-US" dirty="0" smtClean="0"/>
              <a:t>frequently.</a:t>
            </a:r>
            <a:endParaRPr lang="en-US" dirty="0"/>
          </a:p>
          <a:p>
            <a:r>
              <a:rPr lang="en-US" dirty="0"/>
              <a:t>Don’t screen patients with </a:t>
            </a:r>
            <a:r>
              <a:rPr lang="en-US" dirty="0" smtClean="0"/>
              <a:t>a life </a:t>
            </a:r>
            <a:r>
              <a:rPr lang="en-US" dirty="0"/>
              <a:t>expectancy less than 10 </a:t>
            </a:r>
            <a:r>
              <a:rPr lang="en-US" dirty="0" smtClean="0"/>
              <a:t>years.</a:t>
            </a:r>
            <a:endParaRPr lang="en-US" dirty="0"/>
          </a:p>
          <a:p>
            <a:r>
              <a:rPr lang="en-US" dirty="0"/>
              <a:t>Discuss potential downstream testing with patient before ordering initial screening </a:t>
            </a:r>
            <a:r>
              <a:rPr lang="en-US" dirty="0" smtClean="0"/>
              <a:t>test.</a:t>
            </a:r>
            <a:endParaRPr lang="en-US" dirty="0"/>
          </a:p>
          <a:p>
            <a:r>
              <a:rPr lang="en-US" dirty="0"/>
              <a:t>Use higher threshold for positive </a:t>
            </a:r>
            <a:r>
              <a:rPr lang="en-US" dirty="0" smtClean="0"/>
              <a:t>result.</a:t>
            </a:r>
            <a:endParaRPr lang="en-US" dirty="0"/>
          </a:p>
          <a:p>
            <a:r>
              <a:rPr lang="en-US" dirty="0"/>
              <a:t>Understand basic test characteristics and limitations as well </a:t>
            </a:r>
            <a:r>
              <a:rPr lang="en-US" dirty="0" smtClean="0"/>
              <a:t>as an </a:t>
            </a:r>
            <a:r>
              <a:rPr lang="en-US" dirty="0"/>
              <a:t>individual patient’s goals and </a:t>
            </a:r>
            <a:r>
              <a:rPr lang="en-US" dirty="0" smtClean="0"/>
              <a:t>values.</a:t>
            </a:r>
            <a:endParaRPr lang="en-US" dirty="0"/>
          </a:p>
          <a:p>
            <a:pPr lvl="1"/>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a:t>
            </a:r>
            <a:r>
              <a:rPr lang="en-US" dirty="0" smtClean="0"/>
              <a:t>effectiveness</a:t>
            </a:r>
            <a:r>
              <a:rPr lang="en-US" sz="2800" baseline="60000" dirty="0" smtClean="0"/>
              <a:t>4</a:t>
            </a:r>
            <a:endParaRPr lang="en-US" sz="2800" baseline="60000" dirty="0"/>
          </a:p>
        </p:txBody>
      </p:sp>
      <p:sp>
        <p:nvSpPr>
          <p:cNvPr id="3" name="Content Placeholder 2"/>
          <p:cNvSpPr>
            <a:spLocks noGrp="1"/>
          </p:cNvSpPr>
          <p:nvPr>
            <p:ph idx="1"/>
          </p:nvPr>
        </p:nvSpPr>
        <p:spPr>
          <a:xfrm>
            <a:off x="152400" y="2306273"/>
            <a:ext cx="8534400" cy="2303110"/>
          </a:xfrm>
        </p:spPr>
        <p:txBody>
          <a:bodyPr>
            <a:noAutofit/>
          </a:bodyPr>
          <a:lstStyle/>
          <a:p>
            <a:pPr>
              <a:lnSpc>
                <a:spcPct val="120000"/>
              </a:lnSpc>
            </a:pPr>
            <a:r>
              <a:rPr lang="en-US" sz="1700" dirty="0"/>
              <a:t>Measures that cost money but improve health can be further categorized by their cost, </a:t>
            </a:r>
            <a:r>
              <a:rPr lang="en-US" sz="1700" dirty="0" smtClean="0"/>
              <a:t/>
            </a:r>
            <a:br>
              <a:rPr lang="en-US" sz="1700" dirty="0" smtClean="0"/>
            </a:br>
            <a:r>
              <a:rPr lang="en-US" sz="1700" dirty="0" smtClean="0"/>
              <a:t>often </a:t>
            </a:r>
            <a:r>
              <a:rPr lang="en-US" sz="1700" dirty="0"/>
              <a:t>measured in dollars per QALY (quality-adjusted life-year</a:t>
            </a:r>
            <a:r>
              <a:rPr lang="en-US" sz="1700" dirty="0" smtClean="0"/>
              <a:t>). </a:t>
            </a:r>
          </a:p>
          <a:p>
            <a:pPr>
              <a:lnSpc>
                <a:spcPct val="120000"/>
              </a:lnSpc>
            </a:pPr>
            <a:r>
              <a:rPr lang="en-US" sz="1700" dirty="0"/>
              <a:t>QALYs incorporate an estimate of the quantity of life gained by the intervention, coupled with a more subjective assessment of the quality of that life affected by the </a:t>
            </a:r>
            <a:r>
              <a:rPr lang="en-US" sz="1700" dirty="0" smtClean="0"/>
              <a:t>intervention.</a:t>
            </a:r>
          </a:p>
          <a:p>
            <a:pPr>
              <a:lnSpc>
                <a:spcPct val="120000"/>
              </a:lnSpc>
            </a:pPr>
            <a:r>
              <a:rPr lang="en-US" sz="1700" dirty="0" smtClean="0"/>
              <a:t>Historically</a:t>
            </a:r>
            <a:r>
              <a:rPr lang="en-US" sz="1700" dirty="0"/>
              <a:t>, payers have considered any intervention that has a cost-effectiveness ratio of </a:t>
            </a:r>
            <a:r>
              <a:rPr lang="en-US" sz="1700" dirty="0" smtClean="0"/>
              <a:t/>
            </a:r>
            <a:br>
              <a:rPr lang="en-US" sz="1700" dirty="0" smtClean="0"/>
            </a:br>
            <a:r>
              <a:rPr lang="en-US" sz="1700" dirty="0" smtClean="0"/>
              <a:t>&lt;</a:t>
            </a:r>
            <a:r>
              <a:rPr lang="en-US" sz="1700" dirty="0"/>
              <a:t>$100K per QALY as </a:t>
            </a:r>
            <a:r>
              <a:rPr lang="en-US" sz="1700" dirty="0" smtClean="0"/>
              <a:t>acceptable.</a:t>
            </a:r>
            <a:endParaRPr lang="en-US" sz="1700" dirty="0"/>
          </a:p>
        </p:txBody>
      </p:sp>
      <p:sp>
        <p:nvSpPr>
          <p:cNvPr id="4" name="Content Placeholder 2"/>
          <p:cNvSpPr txBox="1">
            <a:spLocks/>
          </p:cNvSpPr>
          <p:nvPr/>
        </p:nvSpPr>
        <p:spPr>
          <a:xfrm>
            <a:off x="2710622" y="1384418"/>
            <a:ext cx="3727221" cy="819676"/>
          </a:xfrm>
          <a:prstGeom prst="rect">
            <a:avLst/>
          </a:prstGeom>
          <a:ln>
            <a:solidFill>
              <a:srgbClr val="00788A"/>
            </a:solidFill>
          </a:ln>
        </p:spPr>
        <p:txBody>
          <a:bodyPr vert="horz" lIns="91440" tIns="45720" rIns="91440" bIns="45720" rtlCol="0">
            <a:normAutofit fontScale="40000" lnSpcReduction="20000"/>
          </a:bodyPr>
          <a:lstStyle>
            <a:lvl1pPr marL="342900" indent="-342900" algn="l" defTabSz="457200" rtl="0" eaLnBrk="1" latinLnBrk="0" hangingPunct="1">
              <a:spcBef>
                <a:spcPct val="20000"/>
              </a:spcBef>
              <a:buClr>
                <a:srgbClr val="FF6633"/>
              </a:buClr>
              <a:buFont typeface="Arial"/>
              <a:buChar char="•"/>
              <a:defRPr sz="3200" kern="1200">
                <a:solidFill>
                  <a:schemeClr val="tx1"/>
                </a:solidFill>
                <a:latin typeface="+mn-lt"/>
                <a:ea typeface="+mn-ea"/>
                <a:cs typeface="+mn-cs"/>
              </a:defRPr>
            </a:lvl1pPr>
            <a:lvl2pPr marL="633413" indent="-288925" algn="l" defTabSz="457200" rtl="0" eaLnBrk="1" latinLnBrk="0" hangingPunct="1">
              <a:spcBef>
                <a:spcPct val="20000"/>
              </a:spcBef>
              <a:buClr>
                <a:srgbClr val="FF6633"/>
              </a:buClr>
              <a:buSzPct val="100000"/>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FF6633"/>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FF6633"/>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FF6633"/>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a:buNone/>
            </a:pPr>
            <a:endParaRPr lang="en-US" u="sng" dirty="0" smtClean="0"/>
          </a:p>
          <a:p>
            <a:pPr>
              <a:buFont typeface="Arial"/>
              <a:buNone/>
            </a:pPr>
            <a:endParaRPr lang="en-US" sz="1946" dirty="0" smtClean="0"/>
          </a:p>
          <a:p>
            <a:pPr>
              <a:buFont typeface="Arial"/>
              <a:buNone/>
            </a:pPr>
            <a:r>
              <a:rPr lang="en-US" sz="1900" dirty="0" smtClean="0"/>
              <a:t>    </a:t>
            </a:r>
            <a:r>
              <a:rPr lang="en-US" sz="2300" dirty="0" smtClean="0"/>
              <a:t> </a:t>
            </a:r>
            <a:r>
              <a:rPr lang="en-US" sz="2300" b="1" dirty="0" smtClean="0"/>
              <a:t> “Cost-saving”	</a:t>
            </a:r>
          </a:p>
          <a:p>
            <a:pPr>
              <a:buFont typeface="Arial"/>
              <a:buNone/>
            </a:pPr>
            <a:r>
              <a:rPr lang="en-US" sz="2300" b="1" dirty="0" smtClean="0"/>
              <a:t>       Reduces cost,	                        Costs money,	                  Costs money,</a:t>
            </a:r>
          </a:p>
          <a:p>
            <a:pPr>
              <a:buFont typeface="Arial"/>
              <a:buNone/>
            </a:pPr>
            <a:r>
              <a:rPr lang="en-US" sz="2300" b="1" dirty="0" smtClean="0"/>
              <a:t>       Improves health	    Improves health	                Worsens health</a:t>
            </a:r>
          </a:p>
          <a:p>
            <a:pPr algn="ctr">
              <a:buFont typeface="Arial"/>
              <a:buNone/>
            </a:pPr>
            <a:endParaRPr lang="en-US" sz="2857" i="1" dirty="0" smtClean="0"/>
          </a:p>
        </p:txBody>
      </p:sp>
      <p:pic>
        <p:nvPicPr>
          <p:cNvPr id="5" name="Picture 2" descr="G:\Medical Education Administration\HVCCC PRESENTATIONS\Stock imagery\Additional For Diasy\123370435.jpg"/>
          <p:cNvPicPr>
            <a:picLocks noChangeAspect="1" noChangeArrowheads="1"/>
          </p:cNvPicPr>
          <p:nvPr/>
        </p:nvPicPr>
        <p:blipFill>
          <a:blip r:embed="rId3"/>
          <a:srcRect/>
          <a:stretch>
            <a:fillRect/>
          </a:stretch>
        </p:blipFill>
        <p:spPr bwMode="auto">
          <a:xfrm>
            <a:off x="3047198" y="1413983"/>
            <a:ext cx="421393" cy="339369"/>
          </a:xfrm>
          <a:prstGeom prst="rect">
            <a:avLst/>
          </a:prstGeom>
          <a:noFill/>
        </p:spPr>
      </p:pic>
      <p:pic>
        <p:nvPicPr>
          <p:cNvPr id="6" name="Picture 5" descr="G:\Medical Education Administration\HVCCC PRESENTATIONS\Stock imagery\Additional For Diasy\92964703.jpg"/>
          <p:cNvPicPr>
            <a:picLocks noChangeAspect="1" noChangeArrowheads="1"/>
          </p:cNvPicPr>
          <p:nvPr/>
        </p:nvPicPr>
        <p:blipFill>
          <a:blip r:embed="rId4"/>
          <a:srcRect l="24699" t="12430"/>
          <a:stretch>
            <a:fillRect/>
          </a:stretch>
        </p:blipFill>
        <p:spPr bwMode="auto">
          <a:xfrm>
            <a:off x="5683674" y="1481558"/>
            <a:ext cx="355521" cy="344090"/>
          </a:xfrm>
          <a:prstGeom prst="rect">
            <a:avLst/>
          </a:prstGeom>
          <a:solidFill>
            <a:schemeClr val="tx1"/>
          </a:solidFill>
        </p:spPr>
      </p:pic>
    </p:spTree>
    <p:extLst>
      <p:ext uri="{BB962C8B-B14F-4D97-AF65-F5344CB8AC3E}">
        <p14:creationId xmlns:p14="http://schemas.microsoft.com/office/powerpoint/2010/main" val="2436489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600" dirty="0" smtClean="0"/>
              <a:t>Cost Effectiveness of Selected Treatments</a:t>
            </a:r>
            <a:r>
              <a:rPr lang="en-US" sz="3600" baseline="30000" dirty="0" smtClean="0"/>
              <a:t>5,6</a:t>
            </a:r>
            <a:endParaRPr lang="en-US" sz="3600" dirty="0"/>
          </a:p>
        </p:txBody>
      </p:sp>
      <p:sp>
        <p:nvSpPr>
          <p:cNvPr id="7" name="Content Placeholder 6"/>
          <p:cNvSpPr>
            <a:spLocks noGrp="1"/>
          </p:cNvSpPr>
          <p:nvPr>
            <p:ph idx="1"/>
          </p:nvPr>
        </p:nvSpPr>
        <p:spPr/>
        <p:txBody>
          <a:bodyPr>
            <a:normAutofit fontScale="92500" lnSpcReduction="20000"/>
          </a:bodyPr>
          <a:lstStyle/>
          <a:p>
            <a:r>
              <a:rPr lang="en-US" dirty="0" smtClean="0"/>
              <a:t>Cost-saving (ratio of &lt;$0): Aspirin for at-risk patients, childhood immunizations</a:t>
            </a:r>
          </a:p>
          <a:p>
            <a:r>
              <a:rPr lang="en-US" dirty="0" smtClean="0"/>
              <a:t>0 to $13,999/QALY: </a:t>
            </a:r>
            <a:r>
              <a:rPr lang="en-US" i="1" dirty="0" smtClean="0"/>
              <a:t>Chlamydia </a:t>
            </a:r>
            <a:r>
              <a:rPr lang="en-US" dirty="0" smtClean="0"/>
              <a:t>screening, colorectal screening for all adults &gt;50</a:t>
            </a:r>
          </a:p>
          <a:p>
            <a:r>
              <a:rPr lang="en-US" dirty="0" smtClean="0"/>
              <a:t>$14,000 to $34,999/QALY: Cervical cancer screening, hypertension screening (all adults)</a:t>
            </a:r>
          </a:p>
          <a:p>
            <a:r>
              <a:rPr lang="en-US" dirty="0" smtClean="0"/>
              <a:t>&gt;$35,000/QALY: Mammography</a:t>
            </a:r>
            <a:endParaRPr lang="en-US" dirty="0"/>
          </a:p>
        </p:txBody>
      </p:sp>
    </p:spTree>
    <p:extLst>
      <p:ext uri="{BB962C8B-B14F-4D97-AF65-F5344CB8AC3E}">
        <p14:creationId xmlns:p14="http://schemas.microsoft.com/office/powerpoint/2010/main" val="17921076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Lung Cancer Screening and QALY</a:t>
            </a:r>
            <a:r>
              <a:rPr lang="en-US" baseline="30000" dirty="0" smtClean="0"/>
              <a:t>7</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Recent study from Nov. 2014 NEJM examined the QALY for low-dose CT screening for lung cancer.</a:t>
            </a:r>
          </a:p>
          <a:p>
            <a:r>
              <a:rPr lang="en-US" dirty="0" smtClean="0"/>
              <a:t>Study found that screening for lung cancer with low-dose CT would cost $81,000 per QALY gained, below the $100K cut-off.</a:t>
            </a:r>
          </a:p>
          <a:p>
            <a:r>
              <a:rPr lang="en-US" dirty="0" smtClean="0"/>
              <a:t>Some concern that outside study, costs will go up (different institutions with different prices for CT, increased follow-up testing, etc.)</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Summary</a:t>
            </a:r>
            <a:endParaRPr lang="en-US" dirty="0"/>
          </a:p>
        </p:txBody>
      </p:sp>
      <p:sp>
        <p:nvSpPr>
          <p:cNvPr id="3" name="Content Placeholder 2"/>
          <p:cNvSpPr>
            <a:spLocks noGrp="1"/>
          </p:cNvSpPr>
          <p:nvPr>
            <p:ph idx="1"/>
          </p:nvPr>
        </p:nvSpPr>
        <p:spPr>
          <a:xfrm>
            <a:off x="457200" y="1376039"/>
            <a:ext cx="8229600" cy="3208661"/>
          </a:xfrm>
        </p:spPr>
        <p:txBody>
          <a:bodyPr>
            <a:noAutofit/>
          </a:bodyPr>
          <a:lstStyle/>
          <a:p>
            <a:pPr>
              <a:spcBef>
                <a:spcPts val="1128"/>
              </a:spcBef>
              <a:tabLst>
                <a:tab pos="4006850" algn="l"/>
              </a:tabLst>
            </a:pPr>
            <a:r>
              <a:rPr lang="en-US" sz="1800" dirty="0"/>
              <a:t>Diagnostic tests should only be </a:t>
            </a:r>
            <a:r>
              <a:rPr lang="en-US" sz="1800" dirty="0" smtClean="0"/>
              <a:t>used if </a:t>
            </a:r>
            <a:r>
              <a:rPr lang="en-US" sz="1800" dirty="0"/>
              <a:t>the result is likely to significantly affect your certainty of a disease (</a:t>
            </a:r>
            <a:r>
              <a:rPr lang="en-US" sz="1800" dirty="0" smtClean="0"/>
              <a:t>posttest </a:t>
            </a:r>
            <a:r>
              <a:rPr lang="en-US" sz="1800" dirty="0"/>
              <a:t>probability) and should rely on likelihood ratios for a given test when </a:t>
            </a:r>
            <a:r>
              <a:rPr lang="en-US" sz="1800" dirty="0" smtClean="0"/>
              <a:t>available.</a:t>
            </a:r>
          </a:p>
          <a:p>
            <a:pPr>
              <a:spcBef>
                <a:spcPts val="1128"/>
              </a:spcBef>
              <a:tabLst>
                <a:tab pos="4006850" algn="l"/>
              </a:tabLst>
            </a:pPr>
            <a:r>
              <a:rPr lang="en-US" sz="1800" dirty="0" smtClean="0"/>
              <a:t>The goals of screening are to detect treatable, asymptomatic, or early stage disease.</a:t>
            </a:r>
          </a:p>
          <a:p>
            <a:pPr>
              <a:spcBef>
                <a:spcPts val="1128"/>
              </a:spcBef>
              <a:tabLst>
                <a:tab pos="4006850" algn="l"/>
              </a:tabLst>
            </a:pPr>
            <a:r>
              <a:rPr lang="en-US" sz="1800" dirty="0" smtClean="0"/>
              <a:t>The limitations (lack of sensitivity/specificity) and cost-effectiveness of screening tests, as well as patients’ goals, should be taken into account before ordering.</a:t>
            </a:r>
          </a:p>
          <a:p>
            <a:pPr>
              <a:spcBef>
                <a:spcPts val="1128"/>
              </a:spcBef>
              <a:tabLst>
                <a:tab pos="4006850" algn="l"/>
              </a:tabLst>
            </a:pPr>
            <a:r>
              <a:rPr lang="en-US" sz="1800" dirty="0"/>
              <a:t>Recommendations are not prescriptive, but rather the beginning of an open dialogue with patients to create (as a team) a prioritized plan of preventive health </a:t>
            </a:r>
            <a:r>
              <a:rPr lang="en-US" sz="1800" dirty="0" smtClean="0"/>
              <a:t>maintenance.</a:t>
            </a:r>
            <a:endParaRPr lang="en-US" sz="1800" dirty="0"/>
          </a:p>
        </p:txBody>
      </p:sp>
    </p:spTree>
    <p:extLst>
      <p:ext uri="{BB962C8B-B14F-4D97-AF65-F5344CB8AC3E}">
        <p14:creationId xmlns:p14="http://schemas.microsoft.com/office/powerpoint/2010/main" val="39784895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References</a:t>
            </a:r>
            <a:endParaRPr lang="en-US" dirty="0"/>
          </a:p>
        </p:txBody>
      </p:sp>
      <p:sp>
        <p:nvSpPr>
          <p:cNvPr id="3" name="Content Placeholder 2"/>
          <p:cNvSpPr>
            <a:spLocks noGrp="1"/>
          </p:cNvSpPr>
          <p:nvPr>
            <p:ph idx="1"/>
          </p:nvPr>
        </p:nvSpPr>
        <p:spPr>
          <a:xfrm>
            <a:off x="457200" y="1285365"/>
            <a:ext cx="8229600" cy="3472626"/>
          </a:xfrm>
        </p:spPr>
        <p:txBody>
          <a:bodyPr>
            <a:normAutofit fontScale="25000" lnSpcReduction="20000"/>
          </a:bodyPr>
          <a:lstStyle/>
          <a:p>
            <a:pPr>
              <a:spcBef>
                <a:spcPts val="0"/>
              </a:spcBef>
              <a:spcAft>
                <a:spcPts val="0"/>
              </a:spcAft>
              <a:buFont typeface="+mj-lt"/>
              <a:buAutoNum type="arabicPeriod"/>
            </a:pPr>
            <a:endParaRPr lang="en-US" sz="6400" dirty="0" smtClean="0"/>
          </a:p>
          <a:p>
            <a:pPr>
              <a:spcBef>
                <a:spcPts val="0"/>
              </a:spcBef>
              <a:spcAft>
                <a:spcPts val="0"/>
              </a:spcAft>
              <a:buFont typeface="+mj-lt"/>
              <a:buAutoNum type="arabicPeriod"/>
            </a:pPr>
            <a:r>
              <a:rPr lang="en-US" sz="6400" dirty="0"/>
              <a:t>Glaser AN. </a:t>
            </a:r>
            <a:r>
              <a:rPr lang="en-US" sz="6400" i="1" dirty="0"/>
              <a:t>High-Yield Biostatistics</a:t>
            </a:r>
            <a:r>
              <a:rPr lang="en-US" sz="6400" dirty="0"/>
              <a:t>. 3</a:t>
            </a:r>
            <a:r>
              <a:rPr lang="en-US" sz="6400" baseline="30000" dirty="0"/>
              <a:t>rd</a:t>
            </a:r>
            <a:r>
              <a:rPr lang="en-US" sz="6400" dirty="0"/>
              <a:t> ed.  Philadelphia: Lippincott Williams and Wilkins; 2004.</a:t>
            </a:r>
            <a:endParaRPr lang="en-US" sz="6400" dirty="0" smtClean="0"/>
          </a:p>
          <a:p>
            <a:pPr>
              <a:spcBef>
                <a:spcPts val="0"/>
              </a:spcBef>
              <a:spcAft>
                <a:spcPts val="0"/>
              </a:spcAft>
              <a:buFont typeface="+mj-lt"/>
              <a:buAutoNum type="arabicPeriod"/>
            </a:pPr>
            <a:r>
              <a:rPr lang="en-US" sz="6400" dirty="0"/>
              <a:t>McGee S. </a:t>
            </a:r>
            <a:r>
              <a:rPr lang="en-US" sz="6400" i="1" dirty="0"/>
              <a:t>Evidence-Based Physical Diagnosis</a:t>
            </a:r>
            <a:r>
              <a:rPr lang="en-US" sz="6400" dirty="0"/>
              <a:t>. Philadelphia: Elsevier Saunders; 2012.</a:t>
            </a:r>
            <a:endParaRPr lang="en-US" sz="6400" dirty="0" smtClean="0"/>
          </a:p>
          <a:p>
            <a:pPr>
              <a:spcBef>
                <a:spcPts val="0"/>
              </a:spcBef>
              <a:buFont typeface="+mj-lt"/>
              <a:buAutoNum type="arabicPeriod"/>
            </a:pPr>
            <a:r>
              <a:rPr lang="en-US" sz="6400" dirty="0"/>
              <a:t>Harris RP, Wilt TJ, Qaseem A; High Value Care Task Force of the American College of Physicians. A value framework for cancer screening: advice for high-value care from the American College of Physicians. Ann Intern Med. 2015 May 19; 162:712-7. [PMID: 25984846]</a:t>
            </a:r>
            <a:r>
              <a:rPr lang="en-US" sz="6400" dirty="0" smtClean="0"/>
              <a:t> </a:t>
            </a:r>
          </a:p>
          <a:p>
            <a:pPr>
              <a:spcBef>
                <a:spcPts val="0"/>
              </a:spcBef>
              <a:spcAft>
                <a:spcPts val="0"/>
              </a:spcAft>
              <a:buFont typeface="+mj-lt"/>
              <a:buAutoNum type="arabicPeriod"/>
            </a:pPr>
            <a:r>
              <a:rPr lang="en-US" sz="6400" dirty="0" smtClean="0"/>
              <a:t>Owens</a:t>
            </a:r>
            <a:r>
              <a:rPr lang="en-US" sz="6400" dirty="0"/>
              <a:t>, D, Qaseem A, Chou R, Shekelle P; Clinical Guidelines Committee of the American College of Physicians</a:t>
            </a:r>
            <a:r>
              <a:rPr lang="en-US" sz="6400" i="1" dirty="0"/>
              <a:t>. </a:t>
            </a:r>
            <a:r>
              <a:rPr lang="en-US" sz="6400" dirty="0"/>
              <a:t>High-value, cost-conscious health care: concepts for clinicians to evaluate the benefits, harms, and costs of medical interventions.</a:t>
            </a:r>
            <a:r>
              <a:rPr lang="en-US" sz="6400" i="1" dirty="0"/>
              <a:t> </a:t>
            </a:r>
            <a:r>
              <a:rPr lang="en-US" sz="6400" dirty="0"/>
              <a:t>Ann Intern Med. 2011 Feb 1;154(3):174-80. [PMID: 21282697]</a:t>
            </a:r>
            <a:endParaRPr lang="en-US" sz="6400" dirty="0" smtClean="0"/>
          </a:p>
          <a:p>
            <a:pPr>
              <a:spcBef>
                <a:spcPts val="0"/>
              </a:spcBef>
              <a:spcAft>
                <a:spcPts val="0"/>
              </a:spcAft>
              <a:buFont typeface="+mj-lt"/>
              <a:buAutoNum type="arabicPeriod"/>
            </a:pPr>
            <a:r>
              <a:rPr lang="en-US" sz="6400" dirty="0"/>
              <a:t>Cohen JT, Neumann PJ, Cohen JT, Neumann PJ, Weinstein MC. Does preventive care save money? Health economics and the presidential candidates. N Engl J Med. 2008 Feb 14;358(7):661-3. [PMID: 18272889]</a:t>
            </a:r>
            <a:endParaRPr lang="en-US" sz="6400" dirty="0" smtClean="0"/>
          </a:p>
          <a:p>
            <a:pPr>
              <a:spcBef>
                <a:spcPts val="0"/>
              </a:spcBef>
              <a:spcAft>
                <a:spcPts val="0"/>
              </a:spcAft>
              <a:buFont typeface="+mj-lt"/>
              <a:buAutoNum type="arabicPeriod"/>
            </a:pPr>
            <a:r>
              <a:rPr lang="en-US" sz="6400" dirty="0" smtClean="0"/>
              <a:t>Institute of Medicine. </a:t>
            </a:r>
            <a:r>
              <a:rPr lang="en-US" sz="6400" i="1" dirty="0" smtClean="0"/>
              <a:t>The Healthcare Imperative: Lowering Costs and Improving Outcomes: Workshop Series Summary</a:t>
            </a:r>
            <a:r>
              <a:rPr lang="en-US" sz="6400" dirty="0" smtClean="0"/>
              <a:t>. Washington DC: National Academics Press; 2010</a:t>
            </a:r>
          </a:p>
          <a:p>
            <a:pPr>
              <a:spcBef>
                <a:spcPts val="0"/>
              </a:spcBef>
              <a:spcAft>
                <a:spcPts val="0"/>
              </a:spcAft>
              <a:buNone/>
            </a:pPr>
            <a:endParaRPr lang="en-US" sz="6400" dirty="0" smtClean="0"/>
          </a:p>
          <a:p>
            <a:pPr>
              <a:spcBef>
                <a:spcPts val="0"/>
              </a:spcBef>
              <a:spcAft>
                <a:spcPts val="0"/>
              </a:spcAft>
              <a:buFont typeface="+mj-lt"/>
              <a:buAutoNum type="arabicPeriod"/>
            </a:pPr>
            <a:endParaRPr lang="en-US" dirty="0" smtClean="0"/>
          </a:p>
          <a:p>
            <a:pPr>
              <a:spcBef>
                <a:spcPts val="0"/>
              </a:spcBef>
              <a:spcAft>
                <a:spcPts val="0"/>
              </a:spcAft>
              <a:buFont typeface="+mj-lt"/>
              <a:buAutoNum type="arabicPeriod"/>
            </a:pPr>
            <a:endParaRPr lang="en-US" dirty="0"/>
          </a:p>
        </p:txBody>
      </p:sp>
    </p:spTree>
    <p:extLst>
      <p:ext uri="{BB962C8B-B14F-4D97-AF65-F5344CB8AC3E}">
        <p14:creationId xmlns:p14="http://schemas.microsoft.com/office/powerpoint/2010/main" val="11952794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References</a:t>
            </a:r>
            <a:endParaRPr lang="en-US" dirty="0"/>
          </a:p>
        </p:txBody>
      </p:sp>
      <p:sp>
        <p:nvSpPr>
          <p:cNvPr id="3" name="Content Placeholder 2"/>
          <p:cNvSpPr>
            <a:spLocks noGrp="1"/>
          </p:cNvSpPr>
          <p:nvPr>
            <p:ph idx="1"/>
          </p:nvPr>
        </p:nvSpPr>
        <p:spPr>
          <a:xfrm>
            <a:off x="457200" y="1490410"/>
            <a:ext cx="8229600" cy="2886282"/>
          </a:xfrm>
        </p:spPr>
        <p:txBody>
          <a:bodyPr>
            <a:normAutofit fontScale="92500" lnSpcReduction="10000"/>
          </a:bodyPr>
          <a:lstStyle/>
          <a:p>
            <a:pPr marL="514350" indent="-514350">
              <a:spcBef>
                <a:spcPts val="0"/>
              </a:spcBef>
              <a:buFont typeface="+mj-lt"/>
              <a:buAutoNum type="arabicPeriod" startAt="7"/>
            </a:pPr>
            <a:endParaRPr lang="en-US" sz="1700" dirty="0" smtClean="0"/>
          </a:p>
          <a:p>
            <a:pPr marL="514350" indent="-514350">
              <a:spcBef>
                <a:spcPts val="0"/>
              </a:spcBef>
              <a:buFont typeface="+mj-lt"/>
              <a:buAutoNum type="arabicPeriod" startAt="7"/>
            </a:pPr>
            <a:r>
              <a:rPr lang="en-US" sz="1700" dirty="0" smtClean="0"/>
              <a:t>Pinsky, Paul F. Cost-effectiveness of CT screening in the National Lung Screening Trial. </a:t>
            </a:r>
            <a:r>
              <a:rPr lang="en-US" sz="1700" i="1" dirty="0" smtClean="0"/>
              <a:t>New Engl J Med</a:t>
            </a:r>
            <a:r>
              <a:rPr lang="en-US" sz="1700" dirty="0" smtClean="0"/>
              <a:t>. 2015 Jan 22;372(4):387.</a:t>
            </a:r>
          </a:p>
          <a:p>
            <a:pPr marL="514350" indent="-514350">
              <a:spcBef>
                <a:spcPts val="0"/>
              </a:spcBef>
              <a:buAutoNum type="arabicPeriod" startAt="8"/>
            </a:pPr>
            <a:r>
              <a:rPr lang="en-US" sz="1700" dirty="0" smtClean="0"/>
              <a:t>Moynihan R, et al. Preventing overdiagnosis: how to stop harming the healthy.  BMJ. 2012;344: e3502. [PMID: ]</a:t>
            </a:r>
          </a:p>
          <a:p>
            <a:pPr marL="514350" indent="-514350">
              <a:spcBef>
                <a:spcPts val="0"/>
              </a:spcBef>
              <a:buAutoNum type="arabicPeriod" startAt="8"/>
            </a:pPr>
            <a:r>
              <a:rPr lang="en-US" sz="1700" dirty="0"/>
              <a:t>Wilt TJ, Harris RP, Qaseem A; High Value Care Task Force of the American College of Physicians. Screening for cancer: advice for high-value care from the American College of Physicians. Ann Intern Med. 2015 May 19;162(10):718-25. [PMID: 25984847</a:t>
            </a:r>
            <a:r>
              <a:rPr lang="en-US" sz="1700" dirty="0" smtClean="0"/>
              <a:t>]</a:t>
            </a:r>
          </a:p>
          <a:p>
            <a:pPr marL="514350" indent="-514350">
              <a:spcBef>
                <a:spcPts val="0"/>
              </a:spcBef>
              <a:buAutoNum type="arabicPeriod" startAt="8"/>
            </a:pPr>
            <a:r>
              <a:rPr lang="en-US" sz="1700" dirty="0" smtClean="0"/>
              <a:t>Welch </a:t>
            </a:r>
            <a:r>
              <a:rPr lang="en-US" sz="1700" dirty="0"/>
              <a:t>HG, Schwartz L, Woloshin S. </a:t>
            </a:r>
            <a:r>
              <a:rPr lang="en-US" sz="1700" i="1" dirty="0"/>
              <a:t>Overdiagnosed: Making People Sick in the Pursuit of Health. </a:t>
            </a:r>
            <a:r>
              <a:rPr lang="en-US" sz="1700" dirty="0"/>
              <a:t>Boston, MA: Beacon Press; 2011</a:t>
            </a:r>
            <a:r>
              <a:rPr lang="en-US" sz="1700" dirty="0" smtClean="0"/>
              <a:t>.</a:t>
            </a:r>
          </a:p>
          <a:p>
            <a:pPr marL="514350" indent="-514350">
              <a:spcBef>
                <a:spcPts val="0"/>
              </a:spcBef>
              <a:buAutoNum type="arabicPeriod" startAt="8"/>
            </a:pPr>
            <a:r>
              <a:rPr lang="en-US" sz="1700" dirty="0" smtClean="0"/>
              <a:t>Moriates C</a:t>
            </a:r>
            <a:r>
              <a:rPr lang="en-US" sz="1700" dirty="0"/>
              <a:t>, Arora V, Shah, N. </a:t>
            </a:r>
            <a:r>
              <a:rPr lang="en-US" sz="1700" i="1" dirty="0"/>
              <a:t>Understanding </a:t>
            </a:r>
            <a:r>
              <a:rPr lang="en-US" sz="1700" i="1" dirty="0" smtClean="0"/>
              <a:t>Value-Based </a:t>
            </a:r>
            <a:r>
              <a:rPr lang="en-US" sz="1700" i="1" dirty="0"/>
              <a:t>Healthcare</a:t>
            </a:r>
            <a:r>
              <a:rPr lang="en-US" sz="1700" dirty="0" smtClean="0"/>
              <a:t>. New York: McGraw-Hill Education; 2015.</a:t>
            </a:r>
          </a:p>
          <a:p>
            <a:pPr marL="0" indent="0">
              <a:spcBef>
                <a:spcPts val="0"/>
              </a:spcBef>
              <a:buNone/>
            </a:pPr>
            <a:endParaRPr lang="en-US" sz="1700" dirty="0" smtClean="0"/>
          </a:p>
          <a:p>
            <a:pPr>
              <a:spcBef>
                <a:spcPts val="0"/>
              </a:spcBef>
              <a:spcAft>
                <a:spcPts val="0"/>
              </a:spcAft>
              <a:buNone/>
            </a:pPr>
            <a:endParaRPr lang="en-US" sz="2429"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3159"/>
            <a:ext cx="8686800" cy="857250"/>
          </a:xfrm>
        </p:spPr>
        <p:txBody>
          <a:bodyPr>
            <a:normAutofit fontScale="90000"/>
          </a:bodyPr>
          <a:lstStyle/>
          <a:p>
            <a:r>
              <a:rPr lang="en-US" dirty="0" smtClean="0"/>
              <a:t>Brief Review of Biostatistical Concepts</a:t>
            </a:r>
            <a:r>
              <a:rPr lang="en-US" baseline="30000" dirty="0" smtClean="0"/>
              <a:t>1</a:t>
            </a:r>
            <a:endParaRPr lang="en-US" b="0" dirty="0"/>
          </a:p>
        </p:txBody>
      </p:sp>
      <p:sp>
        <p:nvSpPr>
          <p:cNvPr id="3" name="Content Placeholder 2"/>
          <p:cNvSpPr>
            <a:spLocks noGrp="1"/>
          </p:cNvSpPr>
          <p:nvPr>
            <p:ph idx="1"/>
          </p:nvPr>
        </p:nvSpPr>
        <p:spPr/>
        <p:txBody>
          <a:bodyPr>
            <a:normAutofit fontScale="77500" lnSpcReduction="20000"/>
          </a:bodyPr>
          <a:lstStyle/>
          <a:p>
            <a:r>
              <a:rPr lang="en-US" dirty="0" smtClean="0"/>
              <a:t>Sensitivity—The ability to detect people who do have disease</a:t>
            </a:r>
          </a:p>
          <a:p>
            <a:r>
              <a:rPr lang="en-US" dirty="0"/>
              <a:t>Specificity—The </a:t>
            </a:r>
            <a:r>
              <a:rPr lang="en-US" dirty="0" smtClean="0"/>
              <a:t>ability to detect people who do not have disease</a:t>
            </a:r>
          </a:p>
          <a:p>
            <a:r>
              <a:rPr lang="en-US" dirty="0" smtClean="0"/>
              <a:t>Positive Predictive Value (PPV)—The likelihood that a person with a positive test result actually has disease</a:t>
            </a:r>
          </a:p>
          <a:p>
            <a:r>
              <a:rPr lang="en-US" dirty="0" smtClean="0"/>
              <a:t>Negative Predictive Value (NPV)—The likelihood that a person with a negative test result truly does not have disease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6900"/>
            <a:ext cx="8229600" cy="1485900"/>
          </a:xfrm>
        </p:spPr>
        <p:txBody>
          <a:bodyPr>
            <a:normAutofit/>
          </a:bodyPr>
          <a:lstStyle/>
          <a:p>
            <a:r>
              <a:rPr lang="en-US" dirty="0" smtClean="0"/>
              <a:t>Sensitivity</a:t>
            </a:r>
            <a:br>
              <a:rPr lang="en-US" dirty="0" smtClean="0"/>
            </a:br>
            <a:r>
              <a:rPr lang="en-US" sz="2222" dirty="0" smtClean="0"/>
              <a:t>“Be sensitive to those who have disease”</a:t>
            </a:r>
            <a:endParaRPr lang="en-US" sz="2222" dirty="0"/>
          </a:p>
        </p:txBody>
      </p:sp>
      <p:graphicFrame>
        <p:nvGraphicFramePr>
          <p:cNvPr id="4" name="Content Placeholder 4"/>
          <p:cNvGraphicFramePr>
            <a:graphicFrameLocks/>
          </p:cNvGraphicFramePr>
          <p:nvPr>
            <p:extLst>
              <p:ext uri="{D42A27DB-BD31-4B8C-83A1-F6EECF244321}">
                <p14:modId xmlns:p14="http://schemas.microsoft.com/office/powerpoint/2010/main" val="2312685107"/>
              </p:ext>
            </p:extLst>
          </p:nvPr>
        </p:nvGraphicFramePr>
        <p:xfrm>
          <a:off x="2603500" y="2082800"/>
          <a:ext cx="4826001" cy="1679865"/>
        </p:xfrm>
        <a:graphic>
          <a:graphicData uri="http://schemas.openxmlformats.org/drawingml/2006/table">
            <a:tbl>
              <a:tblPr firstRow="1" bandRow="1">
                <a:tableStyleId>{5940675A-B579-460E-94D1-54222C63F5DA}</a:tableStyleId>
              </a:tblPr>
              <a:tblGrid>
                <a:gridCol w="1608667">
                  <a:extLst>
                    <a:ext uri="{9D8B030D-6E8A-4147-A177-3AD203B41FA5}">
                      <a16:colId xmlns="" xmlns:a16="http://schemas.microsoft.com/office/drawing/2014/main" val="20000"/>
                    </a:ext>
                  </a:extLst>
                </a:gridCol>
                <a:gridCol w="1608667">
                  <a:extLst>
                    <a:ext uri="{9D8B030D-6E8A-4147-A177-3AD203B41FA5}">
                      <a16:colId xmlns="" xmlns:a16="http://schemas.microsoft.com/office/drawing/2014/main" val="20001"/>
                    </a:ext>
                  </a:extLst>
                </a:gridCol>
                <a:gridCol w="1608667">
                  <a:extLst>
                    <a:ext uri="{9D8B030D-6E8A-4147-A177-3AD203B41FA5}">
                      <a16:colId xmlns="" xmlns:a16="http://schemas.microsoft.com/office/drawing/2014/main" val="20002"/>
                    </a:ext>
                  </a:extLst>
                </a:gridCol>
              </a:tblGrid>
              <a:tr h="543971">
                <a:tc>
                  <a:txBody>
                    <a:bodyPr/>
                    <a:lstStyle/>
                    <a:p>
                      <a:pPr algn="ctr"/>
                      <a:r>
                        <a:rPr lang="en-US" sz="1600" dirty="0" smtClean="0">
                          <a:solidFill>
                            <a:sysClr val="windowText" lastClr="000000"/>
                          </a:solidFill>
                        </a:rPr>
                        <a:t> </a:t>
                      </a:r>
                      <a:endParaRPr lang="en-US" sz="1600" dirty="0">
                        <a:solidFill>
                          <a:sysClr val="windowText" lastClr="000000"/>
                        </a:solidFill>
                      </a:endParaRPr>
                    </a:p>
                  </a:txBody>
                  <a:tcPr marL="73364" marR="73364" marT="36682" marB="3668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1" dirty="0" smtClean="0">
                          <a:solidFill>
                            <a:sysClr val="windowText" lastClr="000000"/>
                          </a:solidFill>
                        </a:rPr>
                        <a:t>Disease Positive</a:t>
                      </a:r>
                      <a:endParaRPr lang="en-US" sz="1600" b="1" dirty="0">
                        <a:solidFill>
                          <a:sysClr val="windowText" lastClr="000000"/>
                        </a:solidFill>
                      </a:endParaRPr>
                    </a:p>
                  </a:txBody>
                  <a:tcPr marL="73364" marR="73364" marT="36682" marB="3668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1" dirty="0" smtClean="0">
                          <a:solidFill>
                            <a:sysClr val="windowText" lastClr="000000"/>
                          </a:solidFill>
                        </a:rPr>
                        <a:t>Disease Negative</a:t>
                      </a:r>
                      <a:endParaRPr lang="en-US" sz="1600" b="1" dirty="0">
                        <a:solidFill>
                          <a:sysClr val="windowText" lastClr="000000"/>
                        </a:solidFill>
                      </a:endParaRPr>
                    </a:p>
                  </a:txBody>
                  <a:tcPr marL="73364" marR="73364" marT="36682" marB="3668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0"/>
                  </a:ext>
                </a:extLst>
              </a:tr>
              <a:tr h="567947">
                <a:tc>
                  <a:txBody>
                    <a:bodyPr/>
                    <a:lstStyle/>
                    <a:p>
                      <a:pPr algn="ctr"/>
                      <a:r>
                        <a:rPr lang="en-US" sz="1600" b="1" dirty="0" smtClean="0">
                          <a:solidFill>
                            <a:sysClr val="windowText" lastClr="000000"/>
                          </a:solidFill>
                        </a:rPr>
                        <a:t>Test Positive</a:t>
                      </a:r>
                      <a:endParaRPr lang="en-US" sz="1600" b="1" dirty="0">
                        <a:solidFill>
                          <a:sysClr val="windowText" lastClr="000000"/>
                        </a:solidFill>
                      </a:endParaRPr>
                    </a:p>
                  </a:txBody>
                  <a:tcPr marL="73364" marR="73364" marT="36682" marB="36682"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ysClr val="windowText" lastClr="000000"/>
                          </a:solidFill>
                        </a:rPr>
                        <a:t>True</a:t>
                      </a:r>
                      <a:r>
                        <a:rPr lang="en-US" sz="1600" baseline="0" dirty="0" smtClean="0">
                          <a:solidFill>
                            <a:sysClr val="windowText" lastClr="000000"/>
                          </a:solidFill>
                        </a:rPr>
                        <a:t> Positive</a:t>
                      </a:r>
                      <a:endParaRPr lang="en-US" sz="1600" dirty="0">
                        <a:solidFill>
                          <a:sysClr val="windowText" lastClr="000000"/>
                        </a:solidFill>
                      </a:endParaRPr>
                    </a:p>
                  </a:txBody>
                  <a:tcPr marL="73364" marR="73364" marT="36682" marB="36682"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ysClr val="windowText" lastClr="000000"/>
                          </a:solidFill>
                        </a:rPr>
                        <a:t>False</a:t>
                      </a:r>
                      <a:r>
                        <a:rPr lang="en-US" sz="1600" baseline="0" dirty="0" smtClean="0">
                          <a:solidFill>
                            <a:sysClr val="windowText" lastClr="000000"/>
                          </a:solidFill>
                        </a:rPr>
                        <a:t> Positive</a:t>
                      </a:r>
                      <a:endParaRPr lang="en-US" sz="1600" dirty="0">
                        <a:solidFill>
                          <a:sysClr val="windowText" lastClr="000000"/>
                        </a:solidFill>
                      </a:endParaRPr>
                    </a:p>
                  </a:txBody>
                  <a:tcPr marL="73364" marR="73364" marT="36682" marB="36682"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1"/>
                  </a:ext>
                </a:extLst>
              </a:tr>
              <a:tr h="567947">
                <a:tc>
                  <a:txBody>
                    <a:bodyPr/>
                    <a:lstStyle/>
                    <a:p>
                      <a:pPr algn="ctr"/>
                      <a:r>
                        <a:rPr lang="en-US" sz="1600" b="1" dirty="0" smtClean="0">
                          <a:solidFill>
                            <a:sysClr val="windowText" lastClr="000000"/>
                          </a:solidFill>
                        </a:rPr>
                        <a:t>Test Negative</a:t>
                      </a:r>
                      <a:endParaRPr lang="en-US" sz="1600" b="1" dirty="0">
                        <a:solidFill>
                          <a:sysClr val="windowText" lastClr="000000"/>
                        </a:solidFill>
                      </a:endParaRPr>
                    </a:p>
                  </a:txBody>
                  <a:tcPr marL="73364" marR="73364" marT="36682" marB="36682"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ysClr val="windowText" lastClr="000000"/>
                          </a:solidFill>
                        </a:rPr>
                        <a:t>False</a:t>
                      </a:r>
                      <a:r>
                        <a:rPr lang="en-US" sz="1600" baseline="0" dirty="0" smtClean="0">
                          <a:solidFill>
                            <a:sysClr val="windowText" lastClr="000000"/>
                          </a:solidFill>
                        </a:rPr>
                        <a:t> Negative</a:t>
                      </a:r>
                      <a:endParaRPr lang="en-US" sz="1600" dirty="0">
                        <a:solidFill>
                          <a:sysClr val="windowText" lastClr="000000"/>
                        </a:solidFill>
                      </a:endParaRPr>
                    </a:p>
                  </a:txBody>
                  <a:tcPr marL="73364" marR="73364" marT="36682" marB="36682"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ysClr val="windowText" lastClr="000000"/>
                          </a:solidFill>
                        </a:rPr>
                        <a:t>True</a:t>
                      </a:r>
                      <a:r>
                        <a:rPr lang="en-US" sz="1600" baseline="0" dirty="0" smtClean="0">
                          <a:solidFill>
                            <a:sysClr val="windowText" lastClr="000000"/>
                          </a:solidFill>
                        </a:rPr>
                        <a:t> Negative</a:t>
                      </a:r>
                      <a:endParaRPr lang="en-US" sz="1600" dirty="0">
                        <a:solidFill>
                          <a:sysClr val="windowText" lastClr="000000"/>
                        </a:solidFill>
                      </a:endParaRPr>
                    </a:p>
                  </a:txBody>
                  <a:tcPr marL="73364" marR="73364" marT="36682" marB="36682"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5" name="Oval 4"/>
          <p:cNvSpPr/>
          <p:nvPr/>
        </p:nvSpPr>
        <p:spPr>
          <a:xfrm>
            <a:off x="4064000" y="1879600"/>
            <a:ext cx="1917700" cy="20193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177800" y="2387600"/>
            <a:ext cx="2159000" cy="1200329"/>
          </a:xfrm>
          <a:prstGeom prst="rect">
            <a:avLst/>
          </a:prstGeom>
          <a:noFill/>
        </p:spPr>
        <p:txBody>
          <a:bodyPr wrap="square" rtlCol="0">
            <a:spAutoFit/>
          </a:bodyPr>
          <a:lstStyle/>
          <a:p>
            <a:pPr algn="ctr"/>
            <a:r>
              <a:rPr lang="en-US" dirty="0" smtClean="0"/>
              <a:t>True Positive</a:t>
            </a:r>
          </a:p>
          <a:p>
            <a:pPr algn="ctr"/>
            <a:endParaRPr lang="en-US" dirty="0" smtClean="0"/>
          </a:p>
          <a:p>
            <a:pPr algn="ctr"/>
            <a:r>
              <a:rPr lang="en-US" dirty="0" smtClean="0"/>
              <a:t>True Positive + False Negative</a:t>
            </a:r>
            <a:endParaRPr lang="en-US" dirty="0"/>
          </a:p>
        </p:txBody>
      </p:sp>
      <p:cxnSp>
        <p:nvCxnSpPr>
          <p:cNvPr id="8" name="Straight Connector 7"/>
          <p:cNvCxnSpPr/>
          <p:nvPr/>
        </p:nvCxnSpPr>
        <p:spPr>
          <a:xfrm>
            <a:off x="177800" y="2819400"/>
            <a:ext cx="2159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944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3158"/>
            <a:ext cx="8229600" cy="1182941"/>
          </a:xfrm>
        </p:spPr>
        <p:txBody>
          <a:bodyPr>
            <a:normAutofit/>
          </a:bodyPr>
          <a:lstStyle/>
          <a:p>
            <a:r>
              <a:rPr lang="en-US" dirty="0" smtClean="0"/>
              <a:t>Specificity</a:t>
            </a:r>
            <a:br>
              <a:rPr lang="en-US" dirty="0" smtClean="0"/>
            </a:br>
            <a:r>
              <a:rPr lang="en-US" sz="2222" dirty="0" smtClean="0"/>
              <a:t>“Negative people get specific”</a:t>
            </a:r>
            <a:endParaRPr lang="en-US" sz="2222" dirty="0"/>
          </a:p>
        </p:txBody>
      </p:sp>
      <p:graphicFrame>
        <p:nvGraphicFramePr>
          <p:cNvPr id="4" name="Content Placeholder 4"/>
          <p:cNvGraphicFramePr>
            <a:graphicFrameLocks/>
          </p:cNvGraphicFramePr>
          <p:nvPr>
            <p:extLst>
              <p:ext uri="{D42A27DB-BD31-4B8C-83A1-F6EECF244321}">
                <p14:modId xmlns:p14="http://schemas.microsoft.com/office/powerpoint/2010/main" val="1465805322"/>
              </p:ext>
            </p:extLst>
          </p:nvPr>
        </p:nvGraphicFramePr>
        <p:xfrm>
          <a:off x="2603500" y="2082800"/>
          <a:ext cx="4826001" cy="1679865"/>
        </p:xfrm>
        <a:graphic>
          <a:graphicData uri="http://schemas.openxmlformats.org/drawingml/2006/table">
            <a:tbl>
              <a:tblPr firstRow="1" bandRow="1">
                <a:tableStyleId>{5940675A-B579-460E-94D1-54222C63F5DA}</a:tableStyleId>
              </a:tblPr>
              <a:tblGrid>
                <a:gridCol w="1608667">
                  <a:extLst>
                    <a:ext uri="{9D8B030D-6E8A-4147-A177-3AD203B41FA5}">
                      <a16:colId xmlns="" xmlns:a16="http://schemas.microsoft.com/office/drawing/2014/main" val="20000"/>
                    </a:ext>
                  </a:extLst>
                </a:gridCol>
                <a:gridCol w="1608667">
                  <a:extLst>
                    <a:ext uri="{9D8B030D-6E8A-4147-A177-3AD203B41FA5}">
                      <a16:colId xmlns="" xmlns:a16="http://schemas.microsoft.com/office/drawing/2014/main" val="20001"/>
                    </a:ext>
                  </a:extLst>
                </a:gridCol>
                <a:gridCol w="1608667">
                  <a:extLst>
                    <a:ext uri="{9D8B030D-6E8A-4147-A177-3AD203B41FA5}">
                      <a16:colId xmlns="" xmlns:a16="http://schemas.microsoft.com/office/drawing/2014/main" val="20002"/>
                    </a:ext>
                  </a:extLst>
                </a:gridCol>
              </a:tblGrid>
              <a:tr h="543971">
                <a:tc>
                  <a:txBody>
                    <a:bodyPr/>
                    <a:lstStyle/>
                    <a:p>
                      <a:pPr algn="ctr"/>
                      <a:r>
                        <a:rPr lang="en-US" sz="1600" dirty="0" smtClean="0">
                          <a:solidFill>
                            <a:sysClr val="windowText" lastClr="000000"/>
                          </a:solidFill>
                        </a:rPr>
                        <a:t> </a:t>
                      </a:r>
                      <a:endParaRPr lang="en-US" sz="1600" dirty="0">
                        <a:solidFill>
                          <a:sysClr val="windowText" lastClr="000000"/>
                        </a:solidFill>
                      </a:endParaRPr>
                    </a:p>
                  </a:txBody>
                  <a:tcPr marL="73364" marR="73364" marT="36682" marB="3668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1" dirty="0" smtClean="0">
                          <a:solidFill>
                            <a:sysClr val="windowText" lastClr="000000"/>
                          </a:solidFill>
                        </a:rPr>
                        <a:t>Disease Positive</a:t>
                      </a:r>
                      <a:endParaRPr lang="en-US" sz="1600" b="1" dirty="0">
                        <a:solidFill>
                          <a:sysClr val="windowText" lastClr="000000"/>
                        </a:solidFill>
                      </a:endParaRPr>
                    </a:p>
                  </a:txBody>
                  <a:tcPr marL="73364" marR="73364" marT="36682" marB="3668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1" dirty="0" smtClean="0">
                          <a:solidFill>
                            <a:sysClr val="windowText" lastClr="000000"/>
                          </a:solidFill>
                        </a:rPr>
                        <a:t>Disease Negative</a:t>
                      </a:r>
                      <a:endParaRPr lang="en-US" sz="1600" b="1" dirty="0">
                        <a:solidFill>
                          <a:sysClr val="windowText" lastClr="000000"/>
                        </a:solidFill>
                      </a:endParaRPr>
                    </a:p>
                  </a:txBody>
                  <a:tcPr marL="73364" marR="73364" marT="36682" marB="3668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0"/>
                  </a:ext>
                </a:extLst>
              </a:tr>
              <a:tr h="567947">
                <a:tc>
                  <a:txBody>
                    <a:bodyPr/>
                    <a:lstStyle/>
                    <a:p>
                      <a:pPr algn="r"/>
                      <a:r>
                        <a:rPr lang="en-US" sz="1600" b="1" dirty="0" smtClean="0">
                          <a:solidFill>
                            <a:sysClr val="windowText" lastClr="000000"/>
                          </a:solidFill>
                        </a:rPr>
                        <a:t>Test Positive</a:t>
                      </a:r>
                      <a:endParaRPr lang="en-US" sz="1600" b="1" dirty="0">
                        <a:solidFill>
                          <a:sysClr val="windowText" lastClr="000000"/>
                        </a:solidFill>
                      </a:endParaRPr>
                    </a:p>
                  </a:txBody>
                  <a:tcPr marL="73364" marR="73364" marT="36682" marB="36682"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ysClr val="windowText" lastClr="000000"/>
                          </a:solidFill>
                        </a:rPr>
                        <a:t>True</a:t>
                      </a:r>
                      <a:r>
                        <a:rPr lang="en-US" sz="1600" baseline="0" dirty="0" smtClean="0">
                          <a:solidFill>
                            <a:sysClr val="windowText" lastClr="000000"/>
                          </a:solidFill>
                        </a:rPr>
                        <a:t> Positive</a:t>
                      </a:r>
                      <a:endParaRPr lang="en-US" sz="1600" dirty="0">
                        <a:solidFill>
                          <a:sysClr val="windowText" lastClr="000000"/>
                        </a:solidFill>
                      </a:endParaRPr>
                    </a:p>
                  </a:txBody>
                  <a:tcPr marL="73364" marR="73364" marT="36682" marB="36682"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ysClr val="windowText" lastClr="000000"/>
                          </a:solidFill>
                        </a:rPr>
                        <a:t>False</a:t>
                      </a:r>
                      <a:r>
                        <a:rPr lang="en-US" sz="1600" baseline="0" dirty="0" smtClean="0">
                          <a:solidFill>
                            <a:sysClr val="windowText" lastClr="000000"/>
                          </a:solidFill>
                        </a:rPr>
                        <a:t> Positive</a:t>
                      </a:r>
                      <a:endParaRPr lang="en-US" sz="1600" dirty="0">
                        <a:solidFill>
                          <a:sysClr val="windowText" lastClr="000000"/>
                        </a:solidFill>
                      </a:endParaRPr>
                    </a:p>
                  </a:txBody>
                  <a:tcPr marL="73364" marR="73364" marT="36682" marB="36682"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1"/>
                  </a:ext>
                </a:extLst>
              </a:tr>
              <a:tr h="567947">
                <a:tc>
                  <a:txBody>
                    <a:bodyPr/>
                    <a:lstStyle/>
                    <a:p>
                      <a:pPr algn="r"/>
                      <a:r>
                        <a:rPr lang="en-US" sz="1600" b="1" dirty="0" smtClean="0">
                          <a:solidFill>
                            <a:sysClr val="windowText" lastClr="000000"/>
                          </a:solidFill>
                        </a:rPr>
                        <a:t>Test Negative</a:t>
                      </a:r>
                      <a:endParaRPr lang="en-US" sz="1600" b="1" dirty="0">
                        <a:solidFill>
                          <a:sysClr val="windowText" lastClr="000000"/>
                        </a:solidFill>
                      </a:endParaRPr>
                    </a:p>
                  </a:txBody>
                  <a:tcPr marL="73364" marR="73364" marT="36682" marB="36682"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ysClr val="windowText" lastClr="000000"/>
                          </a:solidFill>
                        </a:rPr>
                        <a:t>False</a:t>
                      </a:r>
                      <a:r>
                        <a:rPr lang="en-US" sz="1600" baseline="0" dirty="0" smtClean="0">
                          <a:solidFill>
                            <a:sysClr val="windowText" lastClr="000000"/>
                          </a:solidFill>
                        </a:rPr>
                        <a:t> Negative</a:t>
                      </a:r>
                      <a:endParaRPr lang="en-US" sz="1600" dirty="0">
                        <a:solidFill>
                          <a:sysClr val="windowText" lastClr="000000"/>
                        </a:solidFill>
                      </a:endParaRPr>
                    </a:p>
                  </a:txBody>
                  <a:tcPr marL="73364" marR="73364" marT="36682" marB="36682"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ysClr val="windowText" lastClr="000000"/>
                          </a:solidFill>
                        </a:rPr>
                        <a:t>True</a:t>
                      </a:r>
                      <a:r>
                        <a:rPr lang="en-US" sz="1600" baseline="0" dirty="0" smtClean="0">
                          <a:solidFill>
                            <a:sysClr val="windowText" lastClr="000000"/>
                          </a:solidFill>
                        </a:rPr>
                        <a:t> Negative</a:t>
                      </a:r>
                      <a:endParaRPr lang="en-US" sz="1600" dirty="0">
                        <a:solidFill>
                          <a:sysClr val="windowText" lastClr="000000"/>
                        </a:solidFill>
                      </a:endParaRPr>
                    </a:p>
                  </a:txBody>
                  <a:tcPr marL="73364" marR="73364" marT="36682" marB="36682"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5" name="Oval 4"/>
          <p:cNvSpPr/>
          <p:nvPr/>
        </p:nvSpPr>
        <p:spPr>
          <a:xfrm>
            <a:off x="5689600" y="1854200"/>
            <a:ext cx="1917700" cy="20193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177800" y="2387600"/>
            <a:ext cx="2159000" cy="1200329"/>
          </a:xfrm>
          <a:prstGeom prst="rect">
            <a:avLst/>
          </a:prstGeom>
          <a:noFill/>
        </p:spPr>
        <p:txBody>
          <a:bodyPr wrap="square" rtlCol="0">
            <a:spAutoFit/>
          </a:bodyPr>
          <a:lstStyle/>
          <a:p>
            <a:pPr algn="ctr"/>
            <a:r>
              <a:rPr lang="en-US" dirty="0" smtClean="0"/>
              <a:t>True Negative</a:t>
            </a:r>
          </a:p>
          <a:p>
            <a:pPr algn="ctr"/>
            <a:endParaRPr lang="en-US" dirty="0" smtClean="0"/>
          </a:p>
          <a:p>
            <a:pPr algn="ctr"/>
            <a:r>
              <a:rPr lang="en-US" dirty="0" smtClean="0"/>
              <a:t>True Negative + False Positive</a:t>
            </a:r>
            <a:endParaRPr lang="en-US" dirty="0"/>
          </a:p>
        </p:txBody>
      </p:sp>
      <p:cxnSp>
        <p:nvCxnSpPr>
          <p:cNvPr id="8" name="Straight Connector 7"/>
          <p:cNvCxnSpPr/>
          <p:nvPr/>
        </p:nvCxnSpPr>
        <p:spPr>
          <a:xfrm>
            <a:off x="177800" y="2844800"/>
            <a:ext cx="2159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944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487" y="775202"/>
            <a:ext cx="8229600" cy="857250"/>
          </a:xfrm>
        </p:spPr>
        <p:txBody>
          <a:bodyPr>
            <a:normAutofit/>
          </a:bodyPr>
          <a:lstStyle/>
          <a:p>
            <a:r>
              <a:rPr lang="en-US" dirty="0" smtClean="0"/>
              <a:t>PPV</a:t>
            </a:r>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516932895"/>
              </p:ext>
            </p:extLst>
          </p:nvPr>
        </p:nvGraphicFramePr>
        <p:xfrm>
          <a:off x="2603500" y="2082800"/>
          <a:ext cx="4826001" cy="1679865"/>
        </p:xfrm>
        <a:graphic>
          <a:graphicData uri="http://schemas.openxmlformats.org/drawingml/2006/table">
            <a:tbl>
              <a:tblPr firstRow="1" bandRow="1">
                <a:tableStyleId>{5940675A-B579-460E-94D1-54222C63F5DA}</a:tableStyleId>
              </a:tblPr>
              <a:tblGrid>
                <a:gridCol w="1608667">
                  <a:extLst>
                    <a:ext uri="{9D8B030D-6E8A-4147-A177-3AD203B41FA5}">
                      <a16:colId xmlns="" xmlns:a16="http://schemas.microsoft.com/office/drawing/2014/main" val="20000"/>
                    </a:ext>
                  </a:extLst>
                </a:gridCol>
                <a:gridCol w="1608667">
                  <a:extLst>
                    <a:ext uri="{9D8B030D-6E8A-4147-A177-3AD203B41FA5}">
                      <a16:colId xmlns="" xmlns:a16="http://schemas.microsoft.com/office/drawing/2014/main" val="20001"/>
                    </a:ext>
                  </a:extLst>
                </a:gridCol>
                <a:gridCol w="1608667">
                  <a:extLst>
                    <a:ext uri="{9D8B030D-6E8A-4147-A177-3AD203B41FA5}">
                      <a16:colId xmlns="" xmlns:a16="http://schemas.microsoft.com/office/drawing/2014/main" val="20002"/>
                    </a:ext>
                  </a:extLst>
                </a:gridCol>
              </a:tblGrid>
              <a:tr h="543971">
                <a:tc>
                  <a:txBody>
                    <a:bodyPr/>
                    <a:lstStyle/>
                    <a:p>
                      <a:pPr algn="ctr"/>
                      <a:r>
                        <a:rPr lang="en-US" sz="1600" dirty="0" smtClean="0">
                          <a:solidFill>
                            <a:sysClr val="windowText" lastClr="000000"/>
                          </a:solidFill>
                        </a:rPr>
                        <a:t> </a:t>
                      </a:r>
                      <a:endParaRPr lang="en-US" sz="1600" dirty="0">
                        <a:solidFill>
                          <a:sysClr val="windowText" lastClr="000000"/>
                        </a:solidFill>
                      </a:endParaRPr>
                    </a:p>
                  </a:txBody>
                  <a:tcPr marL="73364" marR="73364" marT="36682" marB="3668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1" dirty="0" smtClean="0">
                          <a:solidFill>
                            <a:sysClr val="windowText" lastClr="000000"/>
                          </a:solidFill>
                        </a:rPr>
                        <a:t>Disease Positive</a:t>
                      </a:r>
                      <a:endParaRPr lang="en-US" sz="1600" b="1" dirty="0">
                        <a:solidFill>
                          <a:sysClr val="windowText" lastClr="000000"/>
                        </a:solidFill>
                      </a:endParaRPr>
                    </a:p>
                  </a:txBody>
                  <a:tcPr marL="73364" marR="73364" marT="36682" marB="3668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1" dirty="0" smtClean="0">
                          <a:solidFill>
                            <a:sysClr val="windowText" lastClr="000000"/>
                          </a:solidFill>
                        </a:rPr>
                        <a:t>Disease Negative</a:t>
                      </a:r>
                      <a:endParaRPr lang="en-US" sz="1600" b="1" dirty="0">
                        <a:solidFill>
                          <a:sysClr val="windowText" lastClr="000000"/>
                        </a:solidFill>
                      </a:endParaRPr>
                    </a:p>
                  </a:txBody>
                  <a:tcPr marL="73364" marR="73364" marT="36682" marB="3668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0"/>
                  </a:ext>
                </a:extLst>
              </a:tr>
              <a:tr h="567947">
                <a:tc>
                  <a:txBody>
                    <a:bodyPr/>
                    <a:lstStyle/>
                    <a:p>
                      <a:pPr algn="r"/>
                      <a:r>
                        <a:rPr lang="en-US" sz="1600" b="1" dirty="0" smtClean="0">
                          <a:solidFill>
                            <a:sysClr val="windowText" lastClr="000000"/>
                          </a:solidFill>
                        </a:rPr>
                        <a:t>Test Positive</a:t>
                      </a:r>
                      <a:endParaRPr lang="en-US" sz="1600" b="1" dirty="0">
                        <a:solidFill>
                          <a:sysClr val="windowText" lastClr="000000"/>
                        </a:solidFill>
                      </a:endParaRPr>
                    </a:p>
                  </a:txBody>
                  <a:tcPr marL="73364" marR="73364" marT="36682" marB="36682"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ysClr val="windowText" lastClr="000000"/>
                          </a:solidFill>
                          <a:effectLst>
                            <a:outerShdw blurRad="50800" dist="38100" dir="2700000" algn="tl" rotWithShape="0">
                              <a:schemeClr val="bg2">
                                <a:alpha val="43000"/>
                              </a:schemeClr>
                            </a:outerShdw>
                          </a:effectLst>
                        </a:rPr>
                        <a:t>True</a:t>
                      </a:r>
                      <a:r>
                        <a:rPr lang="en-US" sz="1600" baseline="0" dirty="0" smtClean="0">
                          <a:solidFill>
                            <a:sysClr val="windowText" lastClr="000000"/>
                          </a:solidFill>
                          <a:effectLst>
                            <a:outerShdw blurRad="50800" dist="38100" dir="2700000" algn="tl" rotWithShape="0">
                              <a:schemeClr val="bg2">
                                <a:alpha val="43000"/>
                              </a:schemeClr>
                            </a:outerShdw>
                          </a:effectLst>
                        </a:rPr>
                        <a:t> Positive</a:t>
                      </a:r>
                      <a:endParaRPr lang="en-US" sz="1600" dirty="0">
                        <a:solidFill>
                          <a:sysClr val="windowText" lastClr="000000"/>
                        </a:solidFill>
                        <a:effectLst>
                          <a:outerShdw blurRad="50800" dist="38100" dir="2700000" algn="tl" rotWithShape="0">
                            <a:schemeClr val="bg2">
                              <a:alpha val="43000"/>
                            </a:schemeClr>
                          </a:outerShdw>
                        </a:effectLst>
                      </a:endParaRPr>
                    </a:p>
                  </a:txBody>
                  <a:tcPr marL="73364" marR="73364" marT="36682" marB="36682"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ysClr val="windowText" lastClr="000000"/>
                          </a:solidFill>
                          <a:effectLst>
                            <a:outerShdw blurRad="50800" dist="38100" dir="2700000" algn="tl" rotWithShape="0">
                              <a:schemeClr val="bg2">
                                <a:alpha val="43000"/>
                              </a:schemeClr>
                            </a:outerShdw>
                          </a:effectLst>
                        </a:rPr>
                        <a:t>False</a:t>
                      </a:r>
                      <a:r>
                        <a:rPr lang="en-US" sz="1600" baseline="0" dirty="0" smtClean="0">
                          <a:solidFill>
                            <a:sysClr val="windowText" lastClr="000000"/>
                          </a:solidFill>
                          <a:effectLst>
                            <a:outerShdw blurRad="50800" dist="38100" dir="2700000" algn="tl" rotWithShape="0">
                              <a:schemeClr val="bg2">
                                <a:alpha val="43000"/>
                              </a:schemeClr>
                            </a:outerShdw>
                          </a:effectLst>
                        </a:rPr>
                        <a:t> Positive</a:t>
                      </a:r>
                      <a:endParaRPr lang="en-US" sz="1600" dirty="0">
                        <a:solidFill>
                          <a:sysClr val="windowText" lastClr="000000"/>
                        </a:solidFill>
                        <a:effectLst>
                          <a:outerShdw blurRad="50800" dist="38100" dir="2700000" algn="tl" rotWithShape="0">
                            <a:schemeClr val="bg2">
                              <a:alpha val="43000"/>
                            </a:schemeClr>
                          </a:outerShdw>
                        </a:effectLst>
                      </a:endParaRPr>
                    </a:p>
                  </a:txBody>
                  <a:tcPr marL="73364" marR="73364" marT="36682" marB="36682"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1"/>
                  </a:ext>
                </a:extLst>
              </a:tr>
              <a:tr h="567947">
                <a:tc>
                  <a:txBody>
                    <a:bodyPr/>
                    <a:lstStyle/>
                    <a:p>
                      <a:pPr algn="r"/>
                      <a:r>
                        <a:rPr lang="en-US" sz="1600" b="1" dirty="0" smtClean="0">
                          <a:solidFill>
                            <a:sysClr val="windowText" lastClr="000000"/>
                          </a:solidFill>
                        </a:rPr>
                        <a:t>Test Negative</a:t>
                      </a:r>
                      <a:endParaRPr lang="en-US" sz="1600" b="1" dirty="0">
                        <a:solidFill>
                          <a:sysClr val="windowText" lastClr="000000"/>
                        </a:solidFill>
                      </a:endParaRPr>
                    </a:p>
                  </a:txBody>
                  <a:tcPr marL="73364" marR="73364" marT="36682" marB="36682"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ysClr val="windowText" lastClr="000000"/>
                          </a:solidFill>
                        </a:rPr>
                        <a:t>False</a:t>
                      </a:r>
                      <a:r>
                        <a:rPr lang="en-US" sz="1600" baseline="0" dirty="0" smtClean="0">
                          <a:solidFill>
                            <a:sysClr val="windowText" lastClr="000000"/>
                          </a:solidFill>
                        </a:rPr>
                        <a:t> Negative</a:t>
                      </a:r>
                      <a:endParaRPr lang="en-US" sz="1600" dirty="0">
                        <a:solidFill>
                          <a:sysClr val="windowText" lastClr="000000"/>
                        </a:solidFill>
                      </a:endParaRPr>
                    </a:p>
                  </a:txBody>
                  <a:tcPr marL="73364" marR="73364" marT="36682" marB="36682"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ysClr val="windowText" lastClr="000000"/>
                          </a:solidFill>
                        </a:rPr>
                        <a:t>True</a:t>
                      </a:r>
                      <a:r>
                        <a:rPr lang="en-US" sz="1600" baseline="0" dirty="0" smtClean="0">
                          <a:solidFill>
                            <a:sysClr val="windowText" lastClr="000000"/>
                          </a:solidFill>
                        </a:rPr>
                        <a:t> Negative</a:t>
                      </a:r>
                      <a:endParaRPr lang="en-US" sz="1600" dirty="0">
                        <a:solidFill>
                          <a:sysClr val="windowText" lastClr="000000"/>
                        </a:solidFill>
                      </a:endParaRPr>
                    </a:p>
                  </a:txBody>
                  <a:tcPr marL="73364" marR="73364" marT="36682" marB="36682"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7" name="Left Arrow 6"/>
          <p:cNvSpPr/>
          <p:nvPr/>
        </p:nvSpPr>
        <p:spPr>
          <a:xfrm>
            <a:off x="7594600" y="2730500"/>
            <a:ext cx="1092200" cy="317500"/>
          </a:xfrm>
          <a:prstGeom prst="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177800" y="2387600"/>
            <a:ext cx="2159000" cy="1200329"/>
          </a:xfrm>
          <a:prstGeom prst="rect">
            <a:avLst/>
          </a:prstGeom>
          <a:noFill/>
        </p:spPr>
        <p:txBody>
          <a:bodyPr wrap="square" rtlCol="0">
            <a:spAutoFit/>
          </a:bodyPr>
          <a:lstStyle/>
          <a:p>
            <a:pPr algn="ctr"/>
            <a:r>
              <a:rPr lang="en-US" dirty="0" smtClean="0"/>
              <a:t>True Positive</a:t>
            </a:r>
          </a:p>
          <a:p>
            <a:pPr algn="ctr"/>
            <a:endParaRPr lang="en-US" dirty="0" smtClean="0"/>
          </a:p>
          <a:p>
            <a:pPr algn="ctr"/>
            <a:r>
              <a:rPr lang="en-US" dirty="0" smtClean="0"/>
              <a:t>True Positive + False Positive</a:t>
            </a:r>
            <a:endParaRPr lang="en-US" dirty="0"/>
          </a:p>
        </p:txBody>
      </p:sp>
      <p:cxnSp>
        <p:nvCxnSpPr>
          <p:cNvPr id="16" name="Straight Connector 15"/>
          <p:cNvCxnSpPr/>
          <p:nvPr/>
        </p:nvCxnSpPr>
        <p:spPr>
          <a:xfrm flipH="1">
            <a:off x="177800" y="2873465"/>
            <a:ext cx="2159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944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NPV</a:t>
            </a:r>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202338147"/>
              </p:ext>
            </p:extLst>
          </p:nvPr>
        </p:nvGraphicFramePr>
        <p:xfrm>
          <a:off x="2603500" y="2082800"/>
          <a:ext cx="4826001" cy="1679865"/>
        </p:xfrm>
        <a:graphic>
          <a:graphicData uri="http://schemas.openxmlformats.org/drawingml/2006/table">
            <a:tbl>
              <a:tblPr firstRow="1" bandRow="1">
                <a:tableStyleId>{5940675A-B579-460E-94D1-54222C63F5DA}</a:tableStyleId>
              </a:tblPr>
              <a:tblGrid>
                <a:gridCol w="1608667">
                  <a:extLst>
                    <a:ext uri="{9D8B030D-6E8A-4147-A177-3AD203B41FA5}">
                      <a16:colId xmlns="" xmlns:a16="http://schemas.microsoft.com/office/drawing/2014/main" val="20000"/>
                    </a:ext>
                  </a:extLst>
                </a:gridCol>
                <a:gridCol w="1608667">
                  <a:extLst>
                    <a:ext uri="{9D8B030D-6E8A-4147-A177-3AD203B41FA5}">
                      <a16:colId xmlns="" xmlns:a16="http://schemas.microsoft.com/office/drawing/2014/main" val="20001"/>
                    </a:ext>
                  </a:extLst>
                </a:gridCol>
                <a:gridCol w="1608667">
                  <a:extLst>
                    <a:ext uri="{9D8B030D-6E8A-4147-A177-3AD203B41FA5}">
                      <a16:colId xmlns="" xmlns:a16="http://schemas.microsoft.com/office/drawing/2014/main" val="20002"/>
                    </a:ext>
                  </a:extLst>
                </a:gridCol>
              </a:tblGrid>
              <a:tr h="543971">
                <a:tc>
                  <a:txBody>
                    <a:bodyPr/>
                    <a:lstStyle/>
                    <a:p>
                      <a:pPr algn="ctr"/>
                      <a:r>
                        <a:rPr lang="en-US" sz="1600" dirty="0" smtClean="0">
                          <a:solidFill>
                            <a:sysClr val="windowText" lastClr="000000"/>
                          </a:solidFill>
                        </a:rPr>
                        <a:t> </a:t>
                      </a:r>
                      <a:endParaRPr lang="en-US" sz="1600" dirty="0">
                        <a:solidFill>
                          <a:sysClr val="windowText" lastClr="000000"/>
                        </a:solidFill>
                      </a:endParaRPr>
                    </a:p>
                  </a:txBody>
                  <a:tcPr marL="73364" marR="73364" marT="36682" marB="36682"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1" dirty="0" smtClean="0">
                          <a:solidFill>
                            <a:sysClr val="windowText" lastClr="000000"/>
                          </a:solidFill>
                        </a:rPr>
                        <a:t>Disease Positive</a:t>
                      </a:r>
                      <a:endParaRPr lang="en-US" sz="1600" b="1" dirty="0">
                        <a:solidFill>
                          <a:sysClr val="windowText" lastClr="000000"/>
                        </a:solidFill>
                      </a:endParaRPr>
                    </a:p>
                  </a:txBody>
                  <a:tcPr marL="73364" marR="73364" marT="36682" marB="36682"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b="1" dirty="0" smtClean="0">
                          <a:solidFill>
                            <a:sysClr val="windowText" lastClr="000000"/>
                          </a:solidFill>
                        </a:rPr>
                        <a:t>Disease Negative</a:t>
                      </a:r>
                      <a:endParaRPr lang="en-US" sz="1600" b="1" dirty="0">
                        <a:solidFill>
                          <a:sysClr val="windowText" lastClr="000000"/>
                        </a:solidFill>
                      </a:endParaRPr>
                    </a:p>
                  </a:txBody>
                  <a:tcPr marL="73364" marR="73364" marT="36682" marB="36682"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0"/>
                  </a:ext>
                </a:extLst>
              </a:tr>
              <a:tr h="567947">
                <a:tc>
                  <a:txBody>
                    <a:bodyPr/>
                    <a:lstStyle/>
                    <a:p>
                      <a:pPr algn="r"/>
                      <a:r>
                        <a:rPr lang="en-US" sz="1600" b="1" dirty="0" smtClean="0">
                          <a:solidFill>
                            <a:sysClr val="windowText" lastClr="000000"/>
                          </a:solidFill>
                        </a:rPr>
                        <a:t>Test Positive</a:t>
                      </a:r>
                      <a:endParaRPr lang="en-US" sz="1600" b="1" dirty="0">
                        <a:solidFill>
                          <a:sysClr val="windowText" lastClr="000000"/>
                        </a:solidFill>
                      </a:endParaRPr>
                    </a:p>
                  </a:txBody>
                  <a:tcPr marL="73364" marR="73364" marT="36682" marB="36682"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ysClr val="windowText" lastClr="000000"/>
                          </a:solidFill>
                        </a:rPr>
                        <a:t>True</a:t>
                      </a:r>
                      <a:r>
                        <a:rPr lang="en-US" sz="1600" baseline="0" dirty="0" smtClean="0">
                          <a:solidFill>
                            <a:sysClr val="windowText" lastClr="000000"/>
                          </a:solidFill>
                        </a:rPr>
                        <a:t> Positive</a:t>
                      </a:r>
                      <a:endParaRPr lang="en-US" sz="1600" dirty="0">
                        <a:solidFill>
                          <a:sysClr val="windowText" lastClr="000000"/>
                        </a:solidFill>
                      </a:endParaRPr>
                    </a:p>
                  </a:txBody>
                  <a:tcPr marL="73364" marR="73364" marT="36682" marB="36682"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ysClr val="windowText" lastClr="000000"/>
                          </a:solidFill>
                        </a:rPr>
                        <a:t>False</a:t>
                      </a:r>
                      <a:r>
                        <a:rPr lang="en-US" sz="1600" baseline="0" dirty="0" smtClean="0">
                          <a:solidFill>
                            <a:sysClr val="windowText" lastClr="000000"/>
                          </a:solidFill>
                        </a:rPr>
                        <a:t> Positive</a:t>
                      </a:r>
                      <a:endParaRPr lang="en-US" sz="1600" dirty="0">
                        <a:solidFill>
                          <a:sysClr val="windowText" lastClr="000000"/>
                        </a:solidFill>
                      </a:endParaRPr>
                    </a:p>
                  </a:txBody>
                  <a:tcPr marL="73364" marR="73364" marT="36682" marB="36682"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1"/>
                  </a:ext>
                </a:extLst>
              </a:tr>
              <a:tr h="567947">
                <a:tc>
                  <a:txBody>
                    <a:bodyPr/>
                    <a:lstStyle/>
                    <a:p>
                      <a:pPr algn="r"/>
                      <a:r>
                        <a:rPr lang="en-US" sz="1600" b="1" dirty="0" smtClean="0">
                          <a:solidFill>
                            <a:sysClr val="windowText" lastClr="000000"/>
                          </a:solidFill>
                        </a:rPr>
                        <a:t>Test Negative</a:t>
                      </a:r>
                      <a:endParaRPr lang="en-US" sz="1600" b="1" dirty="0">
                        <a:solidFill>
                          <a:sysClr val="windowText" lastClr="000000"/>
                        </a:solidFill>
                      </a:endParaRPr>
                    </a:p>
                  </a:txBody>
                  <a:tcPr marL="73364" marR="73364" marT="36682" marB="36682"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ysClr val="windowText" lastClr="000000"/>
                          </a:solidFill>
                        </a:rPr>
                        <a:t>False</a:t>
                      </a:r>
                      <a:r>
                        <a:rPr lang="en-US" sz="1600" baseline="0" dirty="0" smtClean="0">
                          <a:solidFill>
                            <a:sysClr val="windowText" lastClr="000000"/>
                          </a:solidFill>
                        </a:rPr>
                        <a:t> Negative</a:t>
                      </a:r>
                      <a:endParaRPr lang="en-US" sz="1600" dirty="0">
                        <a:solidFill>
                          <a:sysClr val="windowText" lastClr="000000"/>
                        </a:solidFill>
                      </a:endParaRPr>
                    </a:p>
                  </a:txBody>
                  <a:tcPr marL="73364" marR="73364" marT="36682" marB="36682"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600" dirty="0" smtClean="0">
                          <a:solidFill>
                            <a:sysClr val="windowText" lastClr="000000"/>
                          </a:solidFill>
                        </a:rPr>
                        <a:t>True</a:t>
                      </a:r>
                      <a:r>
                        <a:rPr lang="en-US" sz="1600" baseline="0" dirty="0" smtClean="0">
                          <a:solidFill>
                            <a:sysClr val="windowText" lastClr="000000"/>
                          </a:solidFill>
                        </a:rPr>
                        <a:t> Negative</a:t>
                      </a:r>
                      <a:endParaRPr lang="en-US" sz="1600" dirty="0">
                        <a:solidFill>
                          <a:sysClr val="windowText" lastClr="000000"/>
                        </a:solidFill>
                      </a:endParaRPr>
                    </a:p>
                  </a:txBody>
                  <a:tcPr marL="73364" marR="73364" marT="36682" marB="36682"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5" name="Left Arrow 4"/>
          <p:cNvSpPr/>
          <p:nvPr/>
        </p:nvSpPr>
        <p:spPr>
          <a:xfrm>
            <a:off x="7594600" y="3314700"/>
            <a:ext cx="1092200" cy="317500"/>
          </a:xfrm>
          <a:prstGeom prst="lef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177800" y="2387600"/>
            <a:ext cx="2159000" cy="1200329"/>
          </a:xfrm>
          <a:prstGeom prst="rect">
            <a:avLst/>
          </a:prstGeom>
          <a:noFill/>
        </p:spPr>
        <p:txBody>
          <a:bodyPr wrap="square" rtlCol="0">
            <a:spAutoFit/>
          </a:bodyPr>
          <a:lstStyle/>
          <a:p>
            <a:pPr algn="ctr"/>
            <a:r>
              <a:rPr lang="en-US" dirty="0" smtClean="0"/>
              <a:t>True Negative</a:t>
            </a:r>
          </a:p>
          <a:p>
            <a:pPr algn="ctr"/>
            <a:endParaRPr lang="en-US" dirty="0" smtClean="0"/>
          </a:p>
          <a:p>
            <a:pPr algn="ctr"/>
            <a:r>
              <a:rPr lang="en-US" dirty="0" smtClean="0"/>
              <a:t>True Negative + False Negative</a:t>
            </a:r>
            <a:endParaRPr lang="en-US" dirty="0"/>
          </a:p>
        </p:txBody>
      </p:sp>
      <p:cxnSp>
        <p:nvCxnSpPr>
          <p:cNvPr id="8" name="Straight Connector 7"/>
          <p:cNvCxnSpPr/>
          <p:nvPr/>
        </p:nvCxnSpPr>
        <p:spPr>
          <a:xfrm flipH="1">
            <a:off x="177800" y="2898865"/>
            <a:ext cx="2159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944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Testing</a:t>
            </a:r>
            <a:endParaRPr lang="en-US" dirty="0"/>
          </a:p>
        </p:txBody>
      </p:sp>
      <p:sp>
        <p:nvSpPr>
          <p:cNvPr id="4" name="Rectangle 3"/>
          <p:cNvSpPr/>
          <p:nvPr/>
        </p:nvSpPr>
        <p:spPr>
          <a:xfrm>
            <a:off x="98425" y="1927225"/>
            <a:ext cx="2178050" cy="118580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98425" y="2298700"/>
            <a:ext cx="2374900" cy="400110"/>
          </a:xfrm>
          <a:prstGeom prst="rect">
            <a:avLst/>
          </a:prstGeom>
          <a:noFill/>
        </p:spPr>
        <p:txBody>
          <a:bodyPr wrap="square" rtlCol="0">
            <a:spAutoFit/>
          </a:bodyPr>
          <a:lstStyle/>
          <a:p>
            <a:r>
              <a:rPr lang="en-US" sz="2000" dirty="0" smtClean="0"/>
              <a:t>Pretest Probability </a:t>
            </a:r>
            <a:endParaRPr lang="en-US" sz="2000" dirty="0"/>
          </a:p>
        </p:txBody>
      </p:sp>
      <p:sp>
        <p:nvSpPr>
          <p:cNvPr id="6" name="Right Arrow 5"/>
          <p:cNvSpPr/>
          <p:nvPr/>
        </p:nvSpPr>
        <p:spPr>
          <a:xfrm>
            <a:off x="2514600" y="2298700"/>
            <a:ext cx="520700" cy="431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Arrow 7"/>
          <p:cNvSpPr/>
          <p:nvPr/>
        </p:nvSpPr>
        <p:spPr>
          <a:xfrm>
            <a:off x="5867400" y="2298700"/>
            <a:ext cx="520700" cy="431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3530600" y="2298700"/>
            <a:ext cx="1854200" cy="400110"/>
          </a:xfrm>
          <a:prstGeom prst="rect">
            <a:avLst/>
          </a:prstGeom>
          <a:noFill/>
        </p:spPr>
        <p:txBody>
          <a:bodyPr wrap="square" rtlCol="0">
            <a:spAutoFit/>
          </a:bodyPr>
          <a:lstStyle/>
          <a:p>
            <a:r>
              <a:rPr lang="en-US" sz="2000" dirty="0" smtClean="0"/>
              <a:t>Diagnostic Test</a:t>
            </a:r>
            <a:endParaRPr lang="en-US" sz="2000" dirty="0"/>
          </a:p>
        </p:txBody>
      </p:sp>
      <p:sp>
        <p:nvSpPr>
          <p:cNvPr id="12" name="TextBox 11"/>
          <p:cNvSpPr txBox="1"/>
          <p:nvPr/>
        </p:nvSpPr>
        <p:spPr>
          <a:xfrm>
            <a:off x="6642100" y="2298700"/>
            <a:ext cx="2336800" cy="400110"/>
          </a:xfrm>
          <a:prstGeom prst="rect">
            <a:avLst/>
          </a:prstGeom>
          <a:noFill/>
        </p:spPr>
        <p:txBody>
          <a:bodyPr wrap="square" rtlCol="0">
            <a:spAutoFit/>
          </a:bodyPr>
          <a:lstStyle/>
          <a:p>
            <a:r>
              <a:rPr lang="en-US" sz="2000" dirty="0" smtClean="0"/>
              <a:t>Posttest Probability</a:t>
            </a:r>
            <a:endParaRPr lang="en-US" sz="2000" dirty="0"/>
          </a:p>
        </p:txBody>
      </p:sp>
      <p:sp>
        <p:nvSpPr>
          <p:cNvPr id="13" name="TextBox 12"/>
          <p:cNvSpPr txBox="1"/>
          <p:nvPr/>
        </p:nvSpPr>
        <p:spPr>
          <a:xfrm>
            <a:off x="63500" y="3378200"/>
            <a:ext cx="2247900" cy="369332"/>
          </a:xfrm>
          <a:prstGeom prst="rect">
            <a:avLst/>
          </a:prstGeom>
          <a:noFill/>
        </p:spPr>
        <p:txBody>
          <a:bodyPr wrap="square" rtlCol="0">
            <a:spAutoFit/>
          </a:bodyPr>
          <a:lstStyle/>
          <a:p>
            <a:r>
              <a:rPr lang="en-US" dirty="0" smtClean="0"/>
              <a:t>Disease prevalence</a:t>
            </a:r>
            <a:endParaRPr lang="en-US" dirty="0"/>
          </a:p>
        </p:txBody>
      </p:sp>
      <p:sp>
        <p:nvSpPr>
          <p:cNvPr id="14" name="TextBox 13"/>
          <p:cNvSpPr txBox="1"/>
          <p:nvPr/>
        </p:nvSpPr>
        <p:spPr>
          <a:xfrm>
            <a:off x="3314700" y="3378200"/>
            <a:ext cx="2247900" cy="369332"/>
          </a:xfrm>
          <a:prstGeom prst="rect">
            <a:avLst/>
          </a:prstGeom>
          <a:noFill/>
        </p:spPr>
        <p:txBody>
          <a:bodyPr wrap="square" rtlCol="0">
            <a:spAutoFit/>
          </a:bodyPr>
          <a:lstStyle/>
          <a:p>
            <a:r>
              <a:rPr lang="en-US" dirty="0" smtClean="0"/>
              <a:t>Sensitivity, specificity</a:t>
            </a:r>
            <a:endParaRPr lang="en-US" dirty="0"/>
          </a:p>
        </p:txBody>
      </p:sp>
      <p:sp>
        <p:nvSpPr>
          <p:cNvPr id="15" name="TextBox 14"/>
          <p:cNvSpPr txBox="1"/>
          <p:nvPr/>
        </p:nvSpPr>
        <p:spPr>
          <a:xfrm>
            <a:off x="6896100" y="3403600"/>
            <a:ext cx="2247900" cy="369332"/>
          </a:xfrm>
          <a:prstGeom prst="rect">
            <a:avLst/>
          </a:prstGeom>
          <a:noFill/>
        </p:spPr>
        <p:txBody>
          <a:bodyPr wrap="square" rtlCol="0">
            <a:spAutoFit/>
          </a:bodyPr>
          <a:lstStyle/>
          <a:p>
            <a:r>
              <a:rPr lang="en-US" dirty="0" smtClean="0"/>
              <a:t>PPV, NPV</a:t>
            </a:r>
            <a:endParaRPr lang="en-US" dirty="0"/>
          </a:p>
        </p:txBody>
      </p:sp>
      <p:sp>
        <p:nvSpPr>
          <p:cNvPr id="16" name="Rectangle 15"/>
          <p:cNvSpPr/>
          <p:nvPr/>
        </p:nvSpPr>
        <p:spPr>
          <a:xfrm>
            <a:off x="6692900" y="1927225"/>
            <a:ext cx="2178050" cy="118580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3314700" y="1927225"/>
            <a:ext cx="2178050" cy="118580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Role of Diagnostic Tests</a:t>
            </a:r>
            <a:endParaRPr lang="en-US" dirty="0"/>
          </a:p>
        </p:txBody>
      </p:sp>
      <p:sp>
        <p:nvSpPr>
          <p:cNvPr id="3" name="Content Placeholder 2"/>
          <p:cNvSpPr>
            <a:spLocks noGrp="1"/>
          </p:cNvSpPr>
          <p:nvPr>
            <p:ph idx="1"/>
          </p:nvPr>
        </p:nvSpPr>
        <p:spPr/>
        <p:txBody>
          <a:bodyPr>
            <a:normAutofit fontScale="70000" lnSpcReduction="20000"/>
          </a:bodyPr>
          <a:lstStyle/>
          <a:p>
            <a:pPr>
              <a:spcBef>
                <a:spcPts val="1080"/>
              </a:spcBef>
            </a:pPr>
            <a:r>
              <a:rPr lang="en-US" dirty="0">
                <a:ea typeface="ＭＳ Ｐゴシック" pitchFamily="34" charset="-128"/>
              </a:rPr>
              <a:t>To reduce uncertainty regarding a specific patient’s diagnosis</a:t>
            </a:r>
          </a:p>
          <a:p>
            <a:pPr>
              <a:spcBef>
                <a:spcPts val="1080"/>
              </a:spcBef>
            </a:pPr>
            <a:r>
              <a:rPr lang="en-US" dirty="0" smtClean="0">
                <a:ea typeface="ＭＳ Ｐゴシック" pitchFamily="34" charset="-128"/>
              </a:rPr>
              <a:t>Generally </a:t>
            </a:r>
            <a:r>
              <a:rPr lang="en-US" dirty="0">
                <a:ea typeface="ＭＳ Ｐゴシック" pitchFamily="34" charset="-128"/>
              </a:rPr>
              <a:t>most appropriate for patients you feel have an </a:t>
            </a:r>
            <a:r>
              <a:rPr lang="en-US" b="1" dirty="0">
                <a:solidFill>
                  <a:srgbClr val="000000"/>
                </a:solidFill>
                <a:ea typeface="ＭＳ Ｐゴシック" pitchFamily="34" charset="-128"/>
              </a:rPr>
              <a:t>intermediate (</a:t>
            </a:r>
            <a:r>
              <a:rPr lang="en-US" b="1" dirty="0" smtClean="0">
                <a:solidFill>
                  <a:srgbClr val="000000"/>
                </a:solidFill>
                <a:ea typeface="ＭＳ Ｐゴシック" pitchFamily="34" charset="-128"/>
              </a:rPr>
              <a:t>10%-</a:t>
            </a:r>
            <a:r>
              <a:rPr lang="en-US" b="1" dirty="0">
                <a:solidFill>
                  <a:srgbClr val="000000"/>
                </a:solidFill>
                <a:ea typeface="ＭＳ Ｐゴシック" pitchFamily="34" charset="-128"/>
              </a:rPr>
              <a:t>90%) </a:t>
            </a:r>
            <a:r>
              <a:rPr lang="en-US" b="1" dirty="0" smtClean="0">
                <a:solidFill>
                  <a:srgbClr val="000000"/>
                </a:solidFill>
                <a:ea typeface="ＭＳ Ｐゴシック" pitchFamily="34" charset="-128"/>
              </a:rPr>
              <a:t>pretest </a:t>
            </a:r>
            <a:r>
              <a:rPr lang="en-US" b="1" dirty="0">
                <a:solidFill>
                  <a:srgbClr val="000000"/>
                </a:solidFill>
                <a:ea typeface="ＭＳ Ｐゴシック" pitchFamily="34" charset="-128"/>
              </a:rPr>
              <a:t>probability</a:t>
            </a:r>
            <a:r>
              <a:rPr lang="en-US" dirty="0">
                <a:solidFill>
                  <a:srgbClr val="FF0000"/>
                </a:solidFill>
                <a:ea typeface="ＭＳ Ｐゴシック" pitchFamily="34" charset="-128"/>
              </a:rPr>
              <a:t> </a:t>
            </a:r>
            <a:r>
              <a:rPr lang="en-US" dirty="0">
                <a:ea typeface="ＭＳ Ｐゴシック" pitchFamily="34" charset="-128"/>
              </a:rPr>
              <a:t>of a </a:t>
            </a:r>
            <a:r>
              <a:rPr lang="en-US" dirty="0" smtClean="0">
                <a:ea typeface="ＭＳ Ｐゴシック" pitchFamily="34" charset="-128"/>
              </a:rPr>
              <a:t>disease</a:t>
            </a:r>
          </a:p>
          <a:p>
            <a:pPr>
              <a:spcBef>
                <a:spcPts val="1080"/>
              </a:spcBef>
            </a:pPr>
            <a:r>
              <a:rPr lang="en-US" dirty="0">
                <a:ea typeface="ＭＳ Ｐゴシック" pitchFamily="34" charset="-128"/>
              </a:rPr>
              <a:t>Test characteristics </a:t>
            </a:r>
            <a:r>
              <a:rPr lang="en-US" dirty="0" smtClean="0">
                <a:ea typeface="ＭＳ Ｐゴシック" pitchFamily="34" charset="-128"/>
              </a:rPr>
              <a:t>(such as </a:t>
            </a:r>
            <a:r>
              <a:rPr lang="en-US" dirty="0">
                <a:ea typeface="ＭＳ Ｐゴシック" pitchFamily="34" charset="-128"/>
              </a:rPr>
              <a:t>likelihood ratios) should be considered </a:t>
            </a:r>
            <a:r>
              <a:rPr lang="en-US" u="sng" dirty="0">
                <a:ea typeface="ＭＳ Ｐゴシック" pitchFamily="34" charset="-128"/>
              </a:rPr>
              <a:t>before</a:t>
            </a:r>
            <a:r>
              <a:rPr lang="en-US" dirty="0">
                <a:ea typeface="ＭＳ Ｐゴシック" pitchFamily="34" charset="-128"/>
              </a:rPr>
              <a:t> ordering a test to help determine whether a given test would significantly alter your </a:t>
            </a:r>
            <a:r>
              <a:rPr lang="en-US" dirty="0" smtClean="0">
                <a:ea typeface="ＭＳ Ｐゴシック" pitchFamily="34" charset="-128"/>
              </a:rPr>
              <a:t>posttest </a:t>
            </a:r>
            <a:r>
              <a:rPr lang="en-US" dirty="0">
                <a:ea typeface="ＭＳ Ｐゴシック" pitchFamily="34" charset="-128"/>
              </a:rPr>
              <a:t>probability (and thus affect management</a:t>
            </a:r>
            <a:r>
              <a:rPr lang="en-US" dirty="0" smtClean="0">
                <a:ea typeface="ＭＳ Ｐゴシック" pitchFamily="34" charset="-128"/>
              </a:rPr>
              <a:t>).</a:t>
            </a:r>
            <a:endParaRPr lang="en-US" dirty="0">
              <a:ea typeface="ＭＳ Ｐゴシック" pitchFamily="34" charset="-128"/>
            </a:endParaRPr>
          </a:p>
          <a:p>
            <a:pPr>
              <a:spcBef>
                <a:spcPts val="1080"/>
              </a:spcBef>
              <a:buNone/>
            </a:pPr>
            <a:r>
              <a:rPr lang="en-US" dirty="0" smtClean="0">
                <a:ea typeface="ＭＳ Ｐゴシック" pitchFamily="34" charset="-128"/>
              </a:rPr>
              <a:t>	</a:t>
            </a:r>
            <a:endParaRPr lang="en-US" dirty="0">
              <a:ea typeface="ＭＳ Ｐゴシック" pitchFamily="34" charset="-128"/>
              <a:sym typeface="Wingdings" pitchFamily="2" charset="2"/>
            </a:endParaRPr>
          </a:p>
        </p:txBody>
      </p:sp>
    </p:spTree>
    <p:extLst>
      <p:ext uri="{BB962C8B-B14F-4D97-AF65-F5344CB8AC3E}">
        <p14:creationId xmlns:p14="http://schemas.microsoft.com/office/powerpoint/2010/main" val="1586814916"/>
      </p:ext>
    </p:extLst>
  </p:cSld>
  <p:clrMapOvr>
    <a:masterClrMapping/>
  </p:clrMapOvr>
  <p:timing>
    <p:tnLst>
      <p:par>
        <p:cTn id="1" dur="indefinite" restart="never" nodeType="tmRoot"/>
      </p:par>
    </p:tnLst>
  </p:timing>
</p:sld>
</file>

<file path=ppt/theme/theme1.xml><?xml version="1.0" encoding="utf-8"?>
<a:theme xmlns:a="http://schemas.openxmlformats.org/drawingml/2006/main" name="HVC Curriculum revised TEMPLATE">
  <a:themeElements>
    <a:clrScheme name="new ACP colors">
      <a:dk1>
        <a:sysClr val="windowText" lastClr="000000"/>
      </a:dk1>
      <a:lt1>
        <a:sysClr val="window" lastClr="FFFFFF"/>
      </a:lt1>
      <a:dk2>
        <a:srgbClr val="003479"/>
      </a:dk2>
      <a:lt2>
        <a:srgbClr val="D1D4D3"/>
      </a:lt2>
      <a:accent1>
        <a:srgbClr val="00A0DF"/>
      </a:accent1>
      <a:accent2>
        <a:srgbClr val="FFC82E"/>
      </a:accent2>
      <a:accent3>
        <a:srgbClr val="2EB135"/>
      </a:accent3>
      <a:accent4>
        <a:srgbClr val="FF7900"/>
      </a:accent4>
      <a:accent5>
        <a:srgbClr val="95519E"/>
      </a:accent5>
      <a:accent6>
        <a:srgbClr val="BF650F"/>
      </a:accent6>
      <a:hlink>
        <a:srgbClr val="0000FF"/>
      </a:hlink>
      <a:folHlink>
        <a:srgbClr val="70278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HVC Curriculum revised TEMPLATE.potx</Template>
  <TotalTime>1748</TotalTime>
  <Words>1712</Words>
  <Application>Microsoft Office PowerPoint</Application>
  <PresentationFormat>On-screen Show (16:9)</PresentationFormat>
  <Paragraphs>219</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HVC Curriculum revised TEMPLATE</vt:lpstr>
      <vt:lpstr>High Value Diagnostic Testing and Cancer Screening</vt:lpstr>
      <vt:lpstr>Learning Objectives</vt:lpstr>
      <vt:lpstr>Brief Review of Biostatistical Concepts1</vt:lpstr>
      <vt:lpstr>Sensitivity “Be sensitive to those who have disease”</vt:lpstr>
      <vt:lpstr>Specificity “Negative people get specific”</vt:lpstr>
      <vt:lpstr>PPV</vt:lpstr>
      <vt:lpstr>NPV</vt:lpstr>
      <vt:lpstr>Diagnostic Testing</vt:lpstr>
      <vt:lpstr>Role of Diagnostic Tests</vt:lpstr>
      <vt:lpstr>Likelihood Ratios</vt:lpstr>
      <vt:lpstr>Positive Likelihood Ratio of Common Physical Exam Maneuvers2</vt:lpstr>
      <vt:lpstr>Diagnostic Testing</vt:lpstr>
      <vt:lpstr>Approach To PE: Small Group Exercise</vt:lpstr>
      <vt:lpstr>Role of Screening Tests</vt:lpstr>
      <vt:lpstr>Common Harms Associated with Screening</vt:lpstr>
      <vt:lpstr>Common Harms Associated with Screening</vt:lpstr>
      <vt:lpstr>Screening Cascade3</vt:lpstr>
      <vt:lpstr>Value Framework3</vt:lpstr>
      <vt:lpstr>Screening Value Cases</vt:lpstr>
      <vt:lpstr>Screening Smarter</vt:lpstr>
      <vt:lpstr>Cost-effectiveness4</vt:lpstr>
      <vt:lpstr>Cost Effectiveness of Selected Treatments5,6</vt:lpstr>
      <vt:lpstr>Lung Cancer Screening and QALY7</vt:lpstr>
      <vt:lpstr>Summary</vt:lpstr>
      <vt:lpstr>References</vt:lpstr>
      <vt:lpstr>References</vt:lpstr>
    </vt:vector>
  </TitlesOfParts>
  <Company>ACP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Ripca</dc:creator>
  <cp:lastModifiedBy>Daisys</cp:lastModifiedBy>
  <cp:revision>88</cp:revision>
  <cp:lastPrinted>2014-05-28T19:37:49Z</cp:lastPrinted>
  <dcterms:created xsi:type="dcterms:W3CDTF">2015-08-08T20:48:03Z</dcterms:created>
  <dcterms:modified xsi:type="dcterms:W3CDTF">2015-12-31T19:17:54Z</dcterms:modified>
</cp:coreProperties>
</file>