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313" r:id="rId2"/>
    <p:sldId id="314" r:id="rId3"/>
    <p:sldId id="315" r:id="rId4"/>
    <p:sldId id="316" r:id="rId5"/>
    <p:sldId id="317" r:id="rId6"/>
    <p:sldId id="318"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39" r:id="rId28"/>
  </p:sldIdLst>
  <p:sldSz cx="9144000" cy="5143500" type="screen16x9"/>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isys" initials="D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900"/>
    <a:srgbClr val="00788A"/>
    <a:srgbClr val="00A0DF"/>
    <a:srgbClr val="FF6633"/>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66" autoAdjust="0"/>
  </p:normalViewPr>
  <p:slideViewPr>
    <p:cSldViewPr snapToGrid="0" snapToObjects="1">
      <p:cViewPr varScale="1">
        <p:scale>
          <a:sx n="100" d="100"/>
          <a:sy n="100" d="100"/>
        </p:scale>
        <p:origin x="-822" y="-8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explosion val="1"/>
          <c:cat>
            <c:strRef>
              <c:f>Sheet1!$A$2:$A$7</c:f>
              <c:strCache>
                <c:ptCount val="6"/>
                <c:pt idx="0">
                  <c:v>Employer Based</c:v>
                </c:pt>
                <c:pt idx="1">
                  <c:v>Private</c:v>
                </c:pt>
                <c:pt idx="2">
                  <c:v>Medicare</c:v>
                </c:pt>
                <c:pt idx="3">
                  <c:v>Medicaid</c:v>
                </c:pt>
                <c:pt idx="4">
                  <c:v>Military</c:v>
                </c:pt>
                <c:pt idx="5">
                  <c:v>Uninsured</c:v>
                </c:pt>
              </c:strCache>
            </c:strRef>
          </c:cat>
          <c:val>
            <c:numRef>
              <c:f>Sheet1!$B$2:$B$7</c:f>
              <c:numCache>
                <c:formatCode>General</c:formatCode>
                <c:ptCount val="6"/>
                <c:pt idx="0">
                  <c:v>0.54</c:v>
                </c:pt>
                <c:pt idx="1">
                  <c:v>8.0000000000000057E-2</c:v>
                </c:pt>
                <c:pt idx="2">
                  <c:v>0.14000000000000001</c:v>
                </c:pt>
                <c:pt idx="3">
                  <c:v>0.14000000000000001</c:v>
                </c:pt>
                <c:pt idx="4">
                  <c:v>3.000000000000002E-2</c:v>
                </c:pt>
                <c:pt idx="5">
                  <c:v>0.11000000000000003</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60D049-820A-9748-A424-BE3F889ED5B1}" type="datetimeFigureOut">
              <a:rPr lang="en-US" smtClean="0"/>
              <a:pPr/>
              <a:t>12/17/2015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42023E-308F-DD48-8677-6DF7AD24296A}" type="slidenum">
              <a:rPr lang="en-US" smtClean="0"/>
              <a:pPr/>
              <a:t>‹#›</a:t>
            </a:fld>
            <a:endParaRPr lang="en-US" dirty="0"/>
          </a:p>
        </p:txBody>
      </p:sp>
    </p:spTree>
    <p:extLst>
      <p:ext uri="{BB962C8B-B14F-4D97-AF65-F5344CB8AC3E}">
        <p14:creationId xmlns:p14="http://schemas.microsoft.com/office/powerpoint/2010/main" val="36928422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4B779-8975-3742-BF20-350881A9F73F}" type="slidenum">
              <a:rPr lang="en-US" smtClean="0"/>
              <a:pPr/>
              <a:t>1</a:t>
            </a:fld>
            <a:endParaRPr lang="en-US" dirty="0"/>
          </a:p>
        </p:txBody>
      </p:sp>
    </p:spTree>
    <p:extLst>
      <p:ext uri="{BB962C8B-B14F-4D97-AF65-F5344CB8AC3E}">
        <p14:creationId xmlns:p14="http://schemas.microsoft.com/office/powerpoint/2010/main" val="4153457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dirty="0" smtClean="0"/>
              <a:t>There are 2 ways for Medicare beneficiaries</a:t>
            </a:r>
            <a:r>
              <a:rPr lang="en-US" baseline="0" dirty="0" smtClean="0"/>
              <a:t> to obtain prescription coverage: part D and the Medicare Advantage Plan</a:t>
            </a:r>
          </a:p>
          <a:p>
            <a:pPr defTabSz="457175">
              <a:defRPr/>
            </a:pPr>
            <a:r>
              <a:rPr lang="en-US" baseline="0" dirty="0" smtClean="0"/>
              <a:t>- About one third of Medicare beneficiaries are enrolled in the Medicare Advantage Plan</a:t>
            </a:r>
            <a:endParaRPr lang="en-US" dirty="0" smtClean="0"/>
          </a:p>
        </p:txBody>
      </p:sp>
      <p:sp>
        <p:nvSpPr>
          <p:cNvPr id="4" name="Slide Number Placeholder 3"/>
          <p:cNvSpPr>
            <a:spLocks noGrp="1"/>
          </p:cNvSpPr>
          <p:nvPr>
            <p:ph type="sldNum" sz="quarter" idx="10"/>
          </p:nvPr>
        </p:nvSpPr>
        <p:spPr/>
        <p:txBody>
          <a:bodyPr/>
          <a:lstStyle/>
          <a:p>
            <a:fld id="{9C44B779-8975-3742-BF20-350881A9F73F}" type="slidenum">
              <a:rPr lang="en-US" smtClean="0"/>
              <a:pPr/>
              <a:t>11</a:t>
            </a:fld>
            <a:endParaRPr lang="en-US" dirty="0"/>
          </a:p>
        </p:txBody>
      </p:sp>
    </p:spTree>
    <p:extLst>
      <p:ext uri="{BB962C8B-B14F-4D97-AF65-F5344CB8AC3E}">
        <p14:creationId xmlns:p14="http://schemas.microsoft.com/office/powerpoint/2010/main" val="1145830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endParaRPr lang="en-US" dirty="0" smtClean="0"/>
          </a:p>
        </p:txBody>
      </p:sp>
      <p:sp>
        <p:nvSpPr>
          <p:cNvPr id="4" name="Slide Number Placeholder 3"/>
          <p:cNvSpPr>
            <a:spLocks noGrp="1"/>
          </p:cNvSpPr>
          <p:nvPr>
            <p:ph type="sldNum" sz="quarter" idx="10"/>
          </p:nvPr>
        </p:nvSpPr>
        <p:spPr/>
        <p:txBody>
          <a:bodyPr/>
          <a:lstStyle/>
          <a:p>
            <a:fld id="{9C44B779-8975-3742-BF20-350881A9F73F}" type="slidenum">
              <a:rPr lang="en-US" smtClean="0"/>
              <a:pPr/>
              <a:t>12</a:t>
            </a:fld>
            <a:endParaRPr lang="en-US" dirty="0"/>
          </a:p>
        </p:txBody>
      </p:sp>
    </p:spTree>
    <p:extLst>
      <p:ext uri="{BB962C8B-B14F-4D97-AF65-F5344CB8AC3E}">
        <p14:creationId xmlns:p14="http://schemas.microsoft.com/office/powerpoint/2010/main" val="1034814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Uninsured Minorities: 26% of Hispanics</a:t>
            </a:r>
            <a:r>
              <a:rPr lang="en-US" baseline="0" dirty="0" smtClean="0"/>
              <a:t> and 17% of Black Americans were uninsured in 2013 compared to 12% of non-Hispanic whites.</a:t>
            </a:r>
          </a:p>
          <a:p>
            <a:endParaRPr lang="en-US" baseline="0" dirty="0" smtClean="0"/>
          </a:p>
        </p:txBody>
      </p:sp>
      <p:sp>
        <p:nvSpPr>
          <p:cNvPr id="4" name="Slide Number Placeholder 3"/>
          <p:cNvSpPr>
            <a:spLocks noGrp="1"/>
          </p:cNvSpPr>
          <p:nvPr>
            <p:ph type="sldNum" sz="quarter" idx="10"/>
          </p:nvPr>
        </p:nvSpPr>
        <p:spPr/>
        <p:txBody>
          <a:bodyPr/>
          <a:lstStyle/>
          <a:p>
            <a:fld id="{9C44B779-8975-3742-BF20-350881A9F73F}" type="slidenum">
              <a:rPr lang="en-US" smtClean="0"/>
              <a:pPr/>
              <a:t>13</a:t>
            </a:fld>
            <a:endParaRPr lang="en-US" dirty="0"/>
          </a:p>
        </p:txBody>
      </p:sp>
    </p:spTree>
    <p:extLst>
      <p:ext uri="{BB962C8B-B14F-4D97-AF65-F5344CB8AC3E}">
        <p14:creationId xmlns:p14="http://schemas.microsoft.com/office/powerpoint/2010/main" val="3960611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the ACA changes, 55% of uninsured non-elderly are eligible for financial assistance to obtain coverage</a:t>
            </a:r>
          </a:p>
          <a:p>
            <a:r>
              <a:rPr lang="en-US" baseline="0" dirty="0" smtClean="0"/>
              <a:t>Early estimates note that the uninsured rate dropped by 1 percentage point in early 2014</a:t>
            </a:r>
          </a:p>
          <a:p>
            <a:r>
              <a:rPr lang="en-US" baseline="0" dirty="0" smtClean="0"/>
              <a:t>Medicaid enrollment has grown 14%</a:t>
            </a:r>
          </a:p>
          <a:p>
            <a:endParaRPr lang="en-US" baseline="0" dirty="0" smtClean="0"/>
          </a:p>
          <a:p>
            <a:r>
              <a:rPr lang="en-US" dirty="0" smtClean="0"/>
              <a:t>Discuss:</a:t>
            </a:r>
            <a:r>
              <a:rPr lang="en-US" baseline="0" dirty="0" smtClean="0"/>
              <a:t> Who is still uninsured in 2015?</a:t>
            </a:r>
          </a:p>
          <a:p>
            <a:pPr marL="171441" indent="-171441">
              <a:buFontTx/>
              <a:buChar char="-"/>
            </a:pPr>
            <a:r>
              <a:rPr lang="en-US" baseline="0" dirty="0" smtClean="0"/>
              <a:t>Undocumented</a:t>
            </a:r>
          </a:p>
          <a:p>
            <a:pPr marL="171441" indent="-171441">
              <a:buFontTx/>
              <a:buChar char="-"/>
            </a:pPr>
            <a:r>
              <a:rPr lang="en-US" baseline="0" dirty="0" smtClean="0"/>
              <a:t>Those who are eligible for Medicaid but have not enrolled</a:t>
            </a:r>
          </a:p>
          <a:p>
            <a:pPr marL="171441" indent="-171441">
              <a:buFontTx/>
              <a:buChar char="-"/>
            </a:pPr>
            <a:r>
              <a:rPr lang="en-US" baseline="0" dirty="0" smtClean="0"/>
              <a:t>Those without other coverage who still feel that insurance is too expensive but opt to pay the penalty instead</a:t>
            </a:r>
          </a:p>
          <a:p>
            <a:pPr marL="171441" indent="-171441">
              <a:buFontTx/>
              <a:buChar char="-"/>
            </a:pPr>
            <a:r>
              <a:rPr lang="en-US" baseline="0" dirty="0" smtClean="0"/>
              <a:t>Those who live in states that did not expand Medicaid and do not qualify</a:t>
            </a:r>
          </a:p>
          <a:p>
            <a:pPr marL="171441" indent="-171441">
              <a:buFontTx/>
              <a:buChar char="-"/>
            </a:pPr>
            <a:endParaRPr lang="en-US" baseline="0" dirty="0" smtClean="0"/>
          </a:p>
          <a:p>
            <a:pPr marL="171441" indent="-171441">
              <a:buFontTx/>
              <a:buChar char="-"/>
            </a:pPr>
            <a:r>
              <a:rPr lang="en-US" dirty="0" smtClean="0"/>
              <a:t>http://kff.org/uninsured/report/the-uninsured-a-primer/</a:t>
            </a:r>
            <a:endParaRPr lang="en-US" dirty="0"/>
          </a:p>
        </p:txBody>
      </p:sp>
      <p:sp>
        <p:nvSpPr>
          <p:cNvPr id="4" name="Slide Number Placeholder 3"/>
          <p:cNvSpPr>
            <a:spLocks noGrp="1"/>
          </p:cNvSpPr>
          <p:nvPr>
            <p:ph type="sldNum" sz="quarter" idx="10"/>
          </p:nvPr>
        </p:nvSpPr>
        <p:spPr/>
        <p:txBody>
          <a:bodyPr/>
          <a:lstStyle/>
          <a:p>
            <a:fld id="{9C44B779-8975-3742-BF20-350881A9F73F}" type="slidenum">
              <a:rPr lang="en-US" smtClean="0"/>
              <a:pPr/>
              <a:t>14</a:t>
            </a:fld>
            <a:endParaRPr lang="en-US" dirty="0"/>
          </a:p>
        </p:txBody>
      </p:sp>
    </p:spTree>
    <p:extLst>
      <p:ext uri="{BB962C8B-B14F-4D97-AF65-F5344CB8AC3E}">
        <p14:creationId xmlns:p14="http://schemas.microsoft.com/office/powerpoint/2010/main" val="2577199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dirty="0" smtClean="0"/>
              <a:t>http://kff.org/uninsured/report/the-uninsured-a-primer/</a:t>
            </a:r>
          </a:p>
          <a:p>
            <a:pPr defTabSz="457175">
              <a:defRPr/>
            </a:pPr>
            <a:endParaRPr lang="en-US" dirty="0" smtClean="0"/>
          </a:p>
        </p:txBody>
      </p:sp>
      <p:sp>
        <p:nvSpPr>
          <p:cNvPr id="4" name="Slide Number Placeholder 3"/>
          <p:cNvSpPr>
            <a:spLocks noGrp="1"/>
          </p:cNvSpPr>
          <p:nvPr>
            <p:ph type="sldNum" sz="quarter" idx="10"/>
          </p:nvPr>
        </p:nvSpPr>
        <p:spPr/>
        <p:txBody>
          <a:bodyPr/>
          <a:lstStyle/>
          <a:p>
            <a:fld id="{9C44B779-8975-3742-BF20-350881A9F73F}" type="slidenum">
              <a:rPr lang="en-US" smtClean="0"/>
              <a:pPr/>
              <a:t>15</a:t>
            </a:fld>
            <a:endParaRPr lang="en-US" dirty="0"/>
          </a:p>
        </p:txBody>
      </p:sp>
    </p:spTree>
    <p:extLst>
      <p:ext uri="{BB962C8B-B14F-4D97-AF65-F5344CB8AC3E}">
        <p14:creationId xmlns:p14="http://schemas.microsoft.com/office/powerpoint/2010/main" val="873123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dirty="0" smtClean="0"/>
              <a:t>Answer:</a:t>
            </a:r>
          </a:p>
          <a:p>
            <a:pPr marL="171441" indent="-171441" defTabSz="457175">
              <a:buFontTx/>
              <a:buChar char="-"/>
              <a:defRPr/>
            </a:pPr>
            <a:r>
              <a:rPr lang="en-US" dirty="0" smtClean="0"/>
              <a:t>Cardiac cath revealed diffuse triple vessel disease most appropriate</a:t>
            </a:r>
            <a:r>
              <a:rPr lang="en-US" baseline="0" dirty="0" smtClean="0"/>
              <a:t> for CABG</a:t>
            </a:r>
          </a:p>
          <a:p>
            <a:pPr marL="171441" indent="-171441" defTabSz="457175">
              <a:buFontTx/>
              <a:buChar char="-"/>
              <a:defRPr/>
            </a:pPr>
            <a:r>
              <a:rPr lang="en-US" baseline="0" dirty="0" smtClean="0"/>
              <a:t>CABG is not appropriate in the setting of acute stroke; therefore, the patient was managed medically with aspirin, clopidogrel, beta blocker, ACEi, and statin as well as treatment for diabetes</a:t>
            </a:r>
          </a:p>
          <a:p>
            <a:pPr marL="171441" indent="-171441" defTabSz="457175">
              <a:buFontTx/>
              <a:buChar char="-"/>
              <a:defRPr/>
            </a:pPr>
            <a:r>
              <a:rPr lang="en-US" baseline="0" dirty="0" smtClean="0"/>
              <a:t>Pt was discharged with the intent to have CBG performed in the future to allow time for healing from the acute stroke</a:t>
            </a:r>
          </a:p>
          <a:p>
            <a:pPr marL="171441" indent="-171441" defTabSz="457175">
              <a:buFontTx/>
              <a:buChar char="-"/>
              <a:defRPr/>
            </a:pPr>
            <a:r>
              <a:rPr lang="en-US" baseline="0" dirty="0" smtClean="0"/>
              <a:t>One year later, the patient has still not obtained CABG</a:t>
            </a:r>
            <a:endParaRPr lang="en-US" dirty="0" smtClean="0"/>
          </a:p>
          <a:p>
            <a:pPr defTabSz="457175">
              <a:defRPr/>
            </a:pP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9C44B779-8975-3742-BF20-350881A9F73F}" type="slidenum">
              <a:rPr lang="en-US" smtClean="0"/>
              <a:pPr/>
              <a:t>16</a:t>
            </a:fld>
            <a:endParaRPr lang="en-US" dirty="0"/>
          </a:p>
        </p:txBody>
      </p:sp>
    </p:spTree>
    <p:extLst>
      <p:ext uri="{BB962C8B-B14F-4D97-AF65-F5344CB8AC3E}">
        <p14:creationId xmlns:p14="http://schemas.microsoft.com/office/powerpoint/2010/main" val="3474745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dirty="0" smtClean="0"/>
              <a:t>Insurance helps: gaining Medicaid coverage results in 35% increase in likelihood</a:t>
            </a:r>
            <a:r>
              <a:rPr lang="en-US" baseline="0" dirty="0" smtClean="0"/>
              <a:t> of having an outpatient visit</a:t>
            </a:r>
            <a:endParaRPr lang="en-US" dirty="0" smtClean="0"/>
          </a:p>
          <a:p>
            <a:pPr defTabSz="457175">
              <a:defRPr/>
            </a:pP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9C44B779-8975-3742-BF20-350881A9F73F}" type="slidenum">
              <a:rPr lang="en-US" smtClean="0"/>
              <a:pPr/>
              <a:t>17</a:t>
            </a:fld>
            <a:endParaRPr lang="en-US" dirty="0"/>
          </a:p>
        </p:txBody>
      </p:sp>
    </p:spTree>
    <p:extLst>
      <p:ext uri="{BB962C8B-B14F-4D97-AF65-F5344CB8AC3E}">
        <p14:creationId xmlns:p14="http://schemas.microsoft.com/office/powerpoint/2010/main" val="3474745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dirty="0" smtClean="0"/>
              <a:t>Have residents break into small groups</a:t>
            </a:r>
            <a:r>
              <a:rPr lang="en-US" baseline="0" dirty="0" smtClean="0"/>
              <a:t> and provide estimates – charges referred to what is billed, reimbursement is what is ultimately paid to either the facility (for an MRI) or to the MD group (office visit)</a:t>
            </a:r>
          </a:p>
          <a:p>
            <a:pPr defTabSz="457175">
              <a:defRPr/>
            </a:pPr>
            <a:endParaRPr lang="en-US" baseline="0" dirty="0" smtClean="0"/>
          </a:p>
          <a:p>
            <a:pPr defTabSz="457175">
              <a:defRPr/>
            </a:pPr>
            <a:r>
              <a:rPr lang="en-US" baseline="0" dirty="0" smtClean="0"/>
              <a:t>Photo credit: http://www.mensfitness.co.uk/exercises/sport-workouts/2183/how-avoid-knee-pain-when-skiing</a:t>
            </a:r>
            <a:endParaRPr lang="en-US" dirty="0" smtClean="0"/>
          </a:p>
        </p:txBody>
      </p:sp>
      <p:sp>
        <p:nvSpPr>
          <p:cNvPr id="4" name="Slide Number Placeholder 3"/>
          <p:cNvSpPr>
            <a:spLocks noGrp="1"/>
          </p:cNvSpPr>
          <p:nvPr>
            <p:ph type="sldNum" sz="quarter" idx="10"/>
          </p:nvPr>
        </p:nvSpPr>
        <p:spPr/>
        <p:txBody>
          <a:bodyPr/>
          <a:lstStyle/>
          <a:p>
            <a:fld id="{9C44B779-8975-3742-BF20-350881A9F73F}" type="slidenum">
              <a:rPr lang="en-US" smtClean="0"/>
              <a:pPr/>
              <a:t>18</a:t>
            </a:fld>
            <a:endParaRPr lang="en-US" dirty="0"/>
          </a:p>
        </p:txBody>
      </p:sp>
    </p:spTree>
    <p:extLst>
      <p:ext uri="{BB962C8B-B14F-4D97-AF65-F5344CB8AC3E}">
        <p14:creationId xmlns:p14="http://schemas.microsoft.com/office/powerpoint/2010/main" val="689191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endParaRPr lang="en-US" baseline="0" dirty="0" smtClean="0"/>
          </a:p>
        </p:txBody>
      </p:sp>
      <p:sp>
        <p:nvSpPr>
          <p:cNvPr id="4" name="Slide Number Placeholder 3"/>
          <p:cNvSpPr>
            <a:spLocks noGrp="1"/>
          </p:cNvSpPr>
          <p:nvPr>
            <p:ph type="sldNum" sz="quarter" idx="10"/>
          </p:nvPr>
        </p:nvSpPr>
        <p:spPr/>
        <p:txBody>
          <a:bodyPr/>
          <a:lstStyle/>
          <a:p>
            <a:fld id="{9C44B779-8975-3742-BF20-350881A9F73F}" type="slidenum">
              <a:rPr lang="en-US" smtClean="0"/>
              <a:pPr/>
              <a:t>19</a:t>
            </a:fld>
            <a:endParaRPr lang="en-US" dirty="0"/>
          </a:p>
        </p:txBody>
      </p:sp>
    </p:spTree>
    <p:extLst>
      <p:ext uri="{BB962C8B-B14F-4D97-AF65-F5344CB8AC3E}">
        <p14:creationId xmlns:p14="http://schemas.microsoft.com/office/powerpoint/2010/main" val="3575256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http://www.dartmouth-hitchcock.org/billing-charges/out_of_pocket_estimator_dhmc.html</a:t>
            </a:r>
            <a:endParaRPr lang="en-US" dirty="0"/>
          </a:p>
        </p:txBody>
      </p:sp>
      <p:sp>
        <p:nvSpPr>
          <p:cNvPr id="4" name="Slide Number Placeholder 3"/>
          <p:cNvSpPr>
            <a:spLocks noGrp="1"/>
          </p:cNvSpPr>
          <p:nvPr>
            <p:ph type="sldNum" sz="quarter" idx="10"/>
          </p:nvPr>
        </p:nvSpPr>
        <p:spPr/>
        <p:txBody>
          <a:bodyPr/>
          <a:lstStyle/>
          <a:p>
            <a:fld id="{9C44B779-8975-3742-BF20-350881A9F73F}" type="slidenum">
              <a:rPr lang="en-US" smtClean="0"/>
              <a:pPr/>
              <a:t>20</a:t>
            </a:fld>
            <a:endParaRPr lang="en-US" dirty="0"/>
          </a:p>
        </p:txBody>
      </p:sp>
    </p:spTree>
    <p:extLst>
      <p:ext uri="{BB962C8B-B14F-4D97-AF65-F5344CB8AC3E}">
        <p14:creationId xmlns:p14="http://schemas.microsoft.com/office/powerpoint/2010/main" val="1471529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endParaRPr lang="en-US" dirty="0" smtClean="0"/>
          </a:p>
        </p:txBody>
      </p:sp>
      <p:sp>
        <p:nvSpPr>
          <p:cNvPr id="4" name="Slide Number Placeholder 3"/>
          <p:cNvSpPr>
            <a:spLocks noGrp="1"/>
          </p:cNvSpPr>
          <p:nvPr>
            <p:ph type="sldNum" sz="quarter" idx="10"/>
          </p:nvPr>
        </p:nvSpPr>
        <p:spPr/>
        <p:txBody>
          <a:bodyPr/>
          <a:lstStyle/>
          <a:p>
            <a:fld id="{9C44B779-8975-3742-BF20-350881A9F73F}" type="slidenum">
              <a:rPr lang="en-US" smtClean="0"/>
              <a:pPr/>
              <a:t>2</a:t>
            </a:fld>
            <a:endParaRPr lang="en-US" dirty="0"/>
          </a:p>
        </p:txBody>
      </p:sp>
    </p:spTree>
    <p:extLst>
      <p:ext uri="{BB962C8B-B14F-4D97-AF65-F5344CB8AC3E}">
        <p14:creationId xmlns:p14="http://schemas.microsoft.com/office/powerpoint/2010/main" val="1725371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dirty="0" smtClean="0"/>
              <a:t>The patient</a:t>
            </a:r>
            <a:r>
              <a:rPr lang="en-US" baseline="0" dirty="0" smtClean="0"/>
              <a:t> had the high deductible plan so did not follow up. Cost- particularly out of pocket cost- impacts the adherence of all patients (even those with the best education and insurance)</a:t>
            </a:r>
          </a:p>
          <a:p>
            <a:pPr defTabSz="457175">
              <a:defRPr/>
            </a:pPr>
            <a:endParaRPr lang="en-US" baseline="0" dirty="0" smtClean="0"/>
          </a:p>
          <a:p>
            <a:pPr defTabSz="457175">
              <a:defRPr/>
            </a:pPr>
            <a:r>
              <a:rPr lang="en-US" baseline="0" dirty="0" smtClean="0"/>
              <a:t>The Medicare out of pocket costs do not include co-insurance (such as the Medicare advantage plan)</a:t>
            </a:r>
          </a:p>
          <a:p>
            <a:pPr defTabSz="457175">
              <a:defRPr/>
            </a:pPr>
            <a:endParaRPr lang="en-US" baseline="0" dirty="0" smtClean="0"/>
          </a:p>
          <a:p>
            <a:pPr defTabSz="457175">
              <a:defRPr/>
            </a:pPr>
            <a:r>
              <a:rPr lang="en-US" dirty="0" smtClean="0"/>
              <a:t>How do out of pocket</a:t>
            </a:r>
            <a:r>
              <a:rPr lang="en-US" baseline="0" dirty="0" smtClean="0"/>
              <a:t> costs </a:t>
            </a:r>
            <a:r>
              <a:rPr lang="en-US" dirty="0" smtClean="0"/>
              <a:t>affect adherence to the treatment plan?</a:t>
            </a:r>
          </a:p>
          <a:p>
            <a:pPr defTabSz="457175">
              <a:defRPr/>
            </a:pPr>
            <a:endParaRPr lang="en-US" baseline="0" dirty="0" smtClean="0"/>
          </a:p>
        </p:txBody>
      </p:sp>
      <p:sp>
        <p:nvSpPr>
          <p:cNvPr id="4" name="Slide Number Placeholder 3"/>
          <p:cNvSpPr>
            <a:spLocks noGrp="1"/>
          </p:cNvSpPr>
          <p:nvPr>
            <p:ph type="sldNum" sz="quarter" idx="10"/>
          </p:nvPr>
        </p:nvSpPr>
        <p:spPr/>
        <p:txBody>
          <a:bodyPr/>
          <a:lstStyle/>
          <a:p>
            <a:fld id="{9C44B779-8975-3742-BF20-350881A9F73F}" type="slidenum">
              <a:rPr lang="en-US" smtClean="0"/>
              <a:pPr/>
              <a:t>21</a:t>
            </a:fld>
            <a:endParaRPr lang="en-US" dirty="0"/>
          </a:p>
        </p:txBody>
      </p:sp>
    </p:spTree>
    <p:extLst>
      <p:ext uri="{BB962C8B-B14F-4D97-AF65-F5344CB8AC3E}">
        <p14:creationId xmlns:p14="http://schemas.microsoft.com/office/powerpoint/2010/main" val="3575256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Ask trainees</a:t>
            </a:r>
            <a:r>
              <a:rPr lang="en-US" b="0" baseline="0" dirty="0" smtClean="0"/>
              <a:t> whether they think these methods encourage or discourage high value cost-conscious practices?</a:t>
            </a:r>
          </a:p>
          <a:p>
            <a:endParaRPr lang="en-US" b="1" baseline="0" dirty="0" smtClean="0"/>
          </a:p>
          <a:p>
            <a:pPr defTabSz="457175" eaLnBrk="0" fontAlgn="base" hangingPunct="0">
              <a:spcBef>
                <a:spcPct val="30000"/>
              </a:spcBef>
              <a:spcAft>
                <a:spcPct val="0"/>
              </a:spcAft>
              <a:defRPr/>
            </a:pPr>
            <a:r>
              <a:rPr lang="en-US" baseline="0" dirty="0" smtClean="0"/>
              <a:t>Highlight the pitfalls of traditional FFS </a:t>
            </a:r>
            <a:r>
              <a:rPr lang="en-US" baseline="0" dirty="0" smtClean="0">
                <a:sym typeface="Wingdings" pitchFamily="2" charset="2"/>
              </a:rPr>
              <a:t> no disincentive to delivering unnecessary services (more is better if payer just keeps paying regardless of health benefit to patient)</a:t>
            </a:r>
          </a:p>
          <a:p>
            <a:endParaRPr lang="en-US" dirty="0" smtClean="0"/>
          </a:p>
          <a:p>
            <a:r>
              <a:rPr lang="en-US" dirty="0" smtClean="0"/>
              <a:t>Medicaid varies by state,</a:t>
            </a:r>
            <a:r>
              <a:rPr lang="en-US" baseline="0" dirty="0" smtClean="0"/>
              <a:t> and uses per diem, FFS, and DRGs depending on the state</a:t>
            </a:r>
          </a:p>
        </p:txBody>
      </p:sp>
      <p:sp>
        <p:nvSpPr>
          <p:cNvPr id="4" name="Slide Number Placeholder 3"/>
          <p:cNvSpPr>
            <a:spLocks noGrp="1"/>
          </p:cNvSpPr>
          <p:nvPr>
            <p:ph type="sldNum" sz="quarter" idx="10"/>
          </p:nvPr>
        </p:nvSpPr>
        <p:spPr/>
        <p:txBody>
          <a:bodyPr/>
          <a:lstStyle/>
          <a:p>
            <a:fld id="{9C44B779-8975-3742-BF20-350881A9F73F}" type="slidenum">
              <a:rPr lang="en-US" smtClean="0"/>
              <a:pPr/>
              <a:t>22</a:t>
            </a:fld>
            <a:endParaRPr lang="en-US" dirty="0"/>
          </a:p>
        </p:txBody>
      </p:sp>
    </p:spTree>
    <p:extLst>
      <p:ext uri="{BB962C8B-B14F-4D97-AF65-F5344CB8AC3E}">
        <p14:creationId xmlns:p14="http://schemas.microsoft.com/office/powerpoint/2010/main" val="2559364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endParaRPr lang="en-US" baseline="0" dirty="0" smtClean="0">
              <a:sym typeface="Wingdings" pitchFamily="2" charset="2"/>
            </a:endParaRPr>
          </a:p>
        </p:txBody>
      </p:sp>
      <p:sp>
        <p:nvSpPr>
          <p:cNvPr id="4" name="Slide Number Placeholder 3"/>
          <p:cNvSpPr>
            <a:spLocks noGrp="1"/>
          </p:cNvSpPr>
          <p:nvPr>
            <p:ph type="sldNum" sz="quarter" idx="10"/>
          </p:nvPr>
        </p:nvSpPr>
        <p:spPr/>
        <p:txBody>
          <a:bodyPr/>
          <a:lstStyle/>
          <a:p>
            <a:fld id="{9C44B779-8975-3742-BF20-350881A9F73F}" type="slidenum">
              <a:rPr lang="en-US" smtClean="0"/>
              <a:pPr/>
              <a:t>23</a:t>
            </a:fld>
            <a:endParaRPr lang="en-US" dirty="0"/>
          </a:p>
        </p:txBody>
      </p:sp>
    </p:spTree>
    <p:extLst>
      <p:ext uri="{BB962C8B-B14F-4D97-AF65-F5344CB8AC3E}">
        <p14:creationId xmlns:p14="http://schemas.microsoft.com/office/powerpoint/2010/main" val="1705452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baseline="0" dirty="0" smtClean="0">
                <a:sym typeface="Wingdings" pitchFamily="2" charset="2"/>
              </a:rPr>
              <a:t>Discuss the definition of ACOs per CMS.  </a:t>
            </a:r>
          </a:p>
          <a:p>
            <a:pPr defTabSz="457175">
              <a:defRPr/>
            </a:pPr>
            <a:endParaRPr lang="en-US" baseline="0" dirty="0" smtClean="0">
              <a:sym typeface="Wingdings" pitchFamily="2" charset="2"/>
            </a:endParaRPr>
          </a:p>
          <a:p>
            <a:pPr defTabSz="457175">
              <a:defRPr/>
            </a:pPr>
            <a:r>
              <a:rPr lang="en-US" baseline="0" dirty="0" smtClean="0">
                <a:sym typeface="Wingdings" pitchFamily="2" charset="2"/>
              </a:rPr>
              <a:t>Discuss how/whether your organization is participating as an ACO with CMS or other large payers (FAQ background/pre-work)</a:t>
            </a:r>
          </a:p>
          <a:p>
            <a:pPr defTabSz="457175">
              <a:defRPr/>
            </a:pPr>
            <a:endParaRPr lang="en-US" baseline="0" dirty="0" smtClean="0">
              <a:sym typeface="Wingdings" pitchFamily="2" charset="2"/>
            </a:endParaRPr>
          </a:p>
        </p:txBody>
      </p:sp>
      <p:sp>
        <p:nvSpPr>
          <p:cNvPr id="4" name="Slide Number Placeholder 3"/>
          <p:cNvSpPr>
            <a:spLocks noGrp="1"/>
          </p:cNvSpPr>
          <p:nvPr>
            <p:ph type="sldNum" sz="quarter" idx="10"/>
          </p:nvPr>
        </p:nvSpPr>
        <p:spPr/>
        <p:txBody>
          <a:bodyPr/>
          <a:lstStyle/>
          <a:p>
            <a:fld id="{9C44B779-8975-3742-BF20-350881A9F73F}" type="slidenum">
              <a:rPr lang="en-US" smtClean="0"/>
              <a:pPr/>
              <a:t>24</a:t>
            </a:fld>
            <a:endParaRPr lang="en-US" dirty="0"/>
          </a:p>
        </p:txBody>
      </p:sp>
    </p:spTree>
    <p:extLst>
      <p:ext uri="{BB962C8B-B14F-4D97-AF65-F5344CB8AC3E}">
        <p14:creationId xmlns:p14="http://schemas.microsoft.com/office/powerpoint/2010/main" val="1705452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dirty="0" smtClean="0"/>
              <a:t>Refer</a:t>
            </a:r>
            <a:r>
              <a:rPr lang="en-US" baseline="0" dirty="0" smtClean="0"/>
              <a:t> to step 4 in the curriculum framework and highlight the fact that the residents just practiced step 4 in their small group activity. High value care is not “one size fits all medicine” and care plans must be individualized to reflect the values, concerns and support systems of individual patients.</a:t>
            </a:r>
            <a:endParaRPr lang="en-US" dirty="0" smtClean="0"/>
          </a:p>
        </p:txBody>
      </p:sp>
      <p:sp>
        <p:nvSpPr>
          <p:cNvPr id="4" name="Slide Number Placeholder 3"/>
          <p:cNvSpPr>
            <a:spLocks noGrp="1"/>
          </p:cNvSpPr>
          <p:nvPr>
            <p:ph type="sldNum" sz="quarter" idx="10"/>
          </p:nvPr>
        </p:nvSpPr>
        <p:spPr/>
        <p:txBody>
          <a:bodyPr/>
          <a:lstStyle/>
          <a:p>
            <a:fld id="{9C44B779-8975-3742-BF20-350881A9F73F}" type="slidenum">
              <a:rPr lang="en-US" smtClean="0"/>
              <a:pPr/>
              <a:t>25</a:t>
            </a:fld>
            <a:endParaRPr lang="en-US" dirty="0"/>
          </a:p>
        </p:txBody>
      </p:sp>
    </p:spTree>
    <p:extLst>
      <p:ext uri="{BB962C8B-B14F-4D97-AF65-F5344CB8AC3E}">
        <p14:creationId xmlns:p14="http://schemas.microsoft.com/office/powerpoint/2010/main" val="2539333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42023E-308F-DD48-8677-6DF7AD24296A}" type="slidenum">
              <a:rPr lang="en-US" smtClean="0"/>
              <a:pPr/>
              <a:t>27</a:t>
            </a:fld>
            <a:endParaRPr lang="en-US" dirty="0"/>
          </a:p>
        </p:txBody>
      </p:sp>
    </p:spTree>
    <p:extLst>
      <p:ext uri="{BB962C8B-B14F-4D97-AF65-F5344CB8AC3E}">
        <p14:creationId xmlns:p14="http://schemas.microsoft.com/office/powerpoint/2010/main" val="3771514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Open slide in slide show for audio file- it’s 2 minutes long</a:t>
            </a:r>
          </a:p>
          <a:p>
            <a:pPr>
              <a:spcBef>
                <a:spcPct val="0"/>
              </a:spcBef>
            </a:pPr>
            <a:endParaRPr lang="en-US" dirty="0" smtClean="0"/>
          </a:p>
          <a:p>
            <a:pPr>
              <a:spcBef>
                <a:spcPct val="0"/>
              </a:spcBef>
            </a:pPr>
            <a:r>
              <a:rPr lang="en-US" dirty="0" smtClean="0"/>
              <a:t>Here mention statistic that medical</a:t>
            </a:r>
            <a:r>
              <a:rPr lang="en-US" baseline="0" dirty="0" smtClean="0"/>
              <a:t> bills are the leading cause for personal bankruptcy, and that 78% of those who file for this reason HAD insurance at start of their illness</a:t>
            </a:r>
          </a:p>
          <a:p>
            <a:pPr>
              <a:spcBef>
                <a:spcPct val="0"/>
              </a:spcBef>
            </a:pPr>
            <a:endParaRPr lang="en-US" baseline="0" dirty="0" smtClean="0"/>
          </a:p>
          <a:p>
            <a:pPr defTabSz="457175" eaLnBrk="0" fontAlgn="base" hangingPunct="0">
              <a:spcBef>
                <a:spcPct val="0"/>
              </a:spcBef>
              <a:spcAft>
                <a:spcPct val="0"/>
              </a:spcAft>
              <a:defRPr/>
            </a:pPr>
            <a:r>
              <a:rPr lang="en-US" dirty="0">
                <a:ea typeface="ＭＳ Ｐゴシック" pitchFamily="-83" charset="-128"/>
                <a:cs typeface="MS PGothic" pitchFamily="34" charset="-128"/>
              </a:rPr>
              <a:t>it is important to realize that uninsured patients are billed the full charge except in certain states (for example, New York), where state law sets the maximum amount that uninsured patients can be billed at 17% above Medicare rates.</a:t>
            </a:r>
          </a:p>
        </p:txBody>
      </p:sp>
      <p:sp>
        <p:nvSpPr>
          <p:cNvPr id="4" name="Slide Number Placeholder 3"/>
          <p:cNvSpPr>
            <a:spLocks noGrp="1"/>
          </p:cNvSpPr>
          <p:nvPr>
            <p:ph type="sldNum" sz="quarter" idx="10"/>
          </p:nvPr>
        </p:nvSpPr>
        <p:spPr/>
        <p:txBody>
          <a:bodyPr/>
          <a:lstStyle/>
          <a:p>
            <a:fld id="{9C44B779-8975-3742-BF20-350881A9F73F}" type="slidenum">
              <a:rPr lang="en-US" smtClean="0"/>
              <a:pPr/>
              <a:t>4</a:t>
            </a:fld>
            <a:endParaRPr lang="en-US" dirty="0"/>
          </a:p>
        </p:txBody>
      </p:sp>
    </p:spTree>
    <p:extLst>
      <p:ext uri="{BB962C8B-B14F-4D97-AF65-F5344CB8AC3E}">
        <p14:creationId xmlns:p14="http://schemas.microsoft.com/office/powerpoint/2010/main" val="4243812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Understanding Value Based Healthcare</a:t>
            </a:r>
            <a:r>
              <a:rPr lang="en-US" baseline="0" dirty="0" smtClean="0"/>
              <a:t> book</a:t>
            </a:r>
            <a:endParaRPr lang="en-US" dirty="0"/>
          </a:p>
        </p:txBody>
      </p:sp>
      <p:sp>
        <p:nvSpPr>
          <p:cNvPr id="4" name="Slide Number Placeholder 3"/>
          <p:cNvSpPr>
            <a:spLocks noGrp="1"/>
          </p:cNvSpPr>
          <p:nvPr>
            <p:ph type="sldNum" sz="quarter" idx="10"/>
          </p:nvPr>
        </p:nvSpPr>
        <p:spPr/>
        <p:txBody>
          <a:bodyPr/>
          <a:lstStyle/>
          <a:p>
            <a:fld id="{9C44B779-8975-3742-BF20-350881A9F73F}" type="slidenum">
              <a:rPr lang="en-US" smtClean="0"/>
              <a:pPr/>
              <a:t>5</a:t>
            </a:fld>
            <a:endParaRPr lang="en-US" dirty="0"/>
          </a:p>
        </p:txBody>
      </p:sp>
    </p:spTree>
    <p:extLst>
      <p:ext uri="{BB962C8B-B14F-4D97-AF65-F5344CB8AC3E}">
        <p14:creationId xmlns:p14="http://schemas.microsoft.com/office/powerpoint/2010/main" val="1856818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a:t>
            </a:r>
            <a:r>
              <a:rPr lang="en-US" baseline="0" dirty="0" smtClean="0"/>
              <a:t> coverage is not mutually exclusive so adds up to &gt;100% - bottom line, most of health insurance is employment based</a:t>
            </a:r>
          </a:p>
          <a:p>
            <a:endParaRPr lang="en-US" baseline="0" dirty="0" smtClean="0"/>
          </a:p>
          <a:p>
            <a:pPr>
              <a:buClr>
                <a:schemeClr val="accent1"/>
              </a:buClr>
            </a:pPr>
            <a:r>
              <a:rPr lang="en-US" baseline="0" dirty="0" smtClean="0"/>
              <a:t>Here discuss:</a:t>
            </a:r>
            <a:endParaRPr lang="en-US" sz="2000" i="1" dirty="0">
              <a:solidFill>
                <a:schemeClr val="bg1"/>
              </a:solidFill>
              <a:latin typeface="Trebuchet MS" pitchFamily="34" charset="0"/>
            </a:endParaRPr>
          </a:p>
          <a:p>
            <a:pPr marL="457175" lvl="2">
              <a:buClr>
                <a:schemeClr val="accent1"/>
              </a:buClr>
              <a:buFont typeface="Arial" charset="0"/>
              <a:buChar char="•"/>
            </a:pPr>
            <a:r>
              <a:rPr lang="en-US" sz="2000" dirty="0">
                <a:solidFill>
                  <a:schemeClr val="bg1"/>
                </a:solidFill>
                <a:latin typeface="Trebuchet MS" pitchFamily="34" charset="0"/>
              </a:rPr>
              <a:t>Uninsured rates peaked at 15.5% in 2010 and have been dropping</a:t>
            </a:r>
          </a:p>
          <a:p>
            <a:pPr marL="457175" lvl="2">
              <a:buClr>
                <a:schemeClr val="accent1"/>
              </a:buClr>
              <a:buFont typeface="Arial" charset="0"/>
              <a:buChar char="•"/>
            </a:pPr>
            <a:r>
              <a:rPr lang="en-US" sz="2000" dirty="0">
                <a:solidFill>
                  <a:schemeClr val="bg1"/>
                </a:solidFill>
                <a:latin typeface="Trebuchet MS" pitchFamily="34" charset="0"/>
              </a:rPr>
              <a:t>1 in 3 Americans are covered by Medicare or Medicaid – the spending in this group is higher than the percent covered – why?</a:t>
            </a:r>
          </a:p>
          <a:p>
            <a:pPr marL="457175" lvl="2">
              <a:buClr>
                <a:schemeClr val="accent1"/>
              </a:buClr>
              <a:buFont typeface="Arial" charset="0"/>
              <a:buChar char="•"/>
            </a:pPr>
            <a:r>
              <a:rPr lang="en-US" sz="2000" dirty="0">
                <a:solidFill>
                  <a:schemeClr val="bg1"/>
                </a:solidFill>
                <a:latin typeface="Trebuchet MS" pitchFamily="34" charset="0"/>
              </a:rPr>
              <a:t>10% of the medicare population accounts for 59% of Medicare spending</a:t>
            </a:r>
          </a:p>
        </p:txBody>
      </p:sp>
      <p:sp>
        <p:nvSpPr>
          <p:cNvPr id="4" name="Slide Number Placeholder 3"/>
          <p:cNvSpPr>
            <a:spLocks noGrp="1"/>
          </p:cNvSpPr>
          <p:nvPr>
            <p:ph type="sldNum" sz="quarter" idx="10"/>
          </p:nvPr>
        </p:nvSpPr>
        <p:spPr/>
        <p:txBody>
          <a:bodyPr/>
          <a:lstStyle/>
          <a:p>
            <a:fld id="{9C44B779-8975-3742-BF20-350881A9F73F}" type="slidenum">
              <a:rPr lang="en-US" smtClean="0"/>
              <a:pPr/>
              <a:t>6</a:t>
            </a:fld>
            <a:endParaRPr lang="en-US" dirty="0"/>
          </a:p>
        </p:txBody>
      </p:sp>
    </p:spTree>
    <p:extLst>
      <p:ext uri="{BB962C8B-B14F-4D97-AF65-F5344CB8AC3E}">
        <p14:creationId xmlns:p14="http://schemas.microsoft.com/office/powerpoint/2010/main" val="164368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eaLnBrk="0" fontAlgn="base" hangingPunct="0">
              <a:spcBef>
                <a:spcPct val="30000"/>
              </a:spcBef>
              <a:spcAft>
                <a:spcPct val="0"/>
              </a:spcAft>
              <a:defRPr/>
            </a:pPr>
            <a:r>
              <a:rPr lang="en-US" dirty="0">
                <a:solidFill>
                  <a:schemeClr val="bg1"/>
                </a:solidFill>
                <a:latin typeface="Trebuchet MS" pitchFamily="34" charset="0"/>
              </a:rPr>
              <a:t>Individual private insurance. A third party, the insurance plan (health plan), is added, dividing payment into a financing component and a reimbursement component</a:t>
            </a:r>
          </a:p>
        </p:txBody>
      </p:sp>
      <p:sp>
        <p:nvSpPr>
          <p:cNvPr id="4" name="Slide Number Placeholder 3"/>
          <p:cNvSpPr>
            <a:spLocks noGrp="1"/>
          </p:cNvSpPr>
          <p:nvPr>
            <p:ph type="sldNum" sz="quarter" idx="10"/>
          </p:nvPr>
        </p:nvSpPr>
        <p:spPr/>
        <p:txBody>
          <a:bodyPr/>
          <a:lstStyle/>
          <a:p>
            <a:fld id="{9C44B779-8975-3742-BF20-350881A9F73F}" type="slidenum">
              <a:rPr lang="en-US" smtClean="0"/>
              <a:pPr/>
              <a:t>7</a:t>
            </a:fld>
            <a:endParaRPr lang="en-US" dirty="0"/>
          </a:p>
        </p:txBody>
      </p:sp>
    </p:spTree>
    <p:extLst>
      <p:ext uri="{BB962C8B-B14F-4D97-AF65-F5344CB8AC3E}">
        <p14:creationId xmlns:p14="http://schemas.microsoft.com/office/powerpoint/2010/main" val="888715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dirty="0" smtClean="0"/>
              <a:t>Employers</a:t>
            </a:r>
            <a:r>
              <a:rPr lang="en-US" baseline="0" dirty="0" smtClean="0"/>
              <a:t> get a direct subsidy for providing health insurance but ALSO enjoy tax-free status of their contributions to health insurance benefits</a:t>
            </a:r>
          </a:p>
          <a:p>
            <a:pPr defTabSz="457175">
              <a:defRPr/>
            </a:pPr>
            <a:r>
              <a:rPr lang="en-US" baseline="0" dirty="0" smtClean="0"/>
              <a:t>- This is the largest tax expenditure by the federal government</a:t>
            </a:r>
            <a:endParaRPr lang="en-US" dirty="0" smtClean="0"/>
          </a:p>
        </p:txBody>
      </p:sp>
      <p:sp>
        <p:nvSpPr>
          <p:cNvPr id="4" name="Slide Number Placeholder 3"/>
          <p:cNvSpPr>
            <a:spLocks noGrp="1"/>
          </p:cNvSpPr>
          <p:nvPr>
            <p:ph type="sldNum" sz="quarter" idx="10"/>
          </p:nvPr>
        </p:nvSpPr>
        <p:spPr/>
        <p:txBody>
          <a:bodyPr/>
          <a:lstStyle/>
          <a:p>
            <a:fld id="{9C44B779-8975-3742-BF20-350881A9F73F}" type="slidenum">
              <a:rPr lang="en-US" smtClean="0"/>
              <a:pPr/>
              <a:t>8</a:t>
            </a:fld>
            <a:endParaRPr lang="en-US" dirty="0"/>
          </a:p>
        </p:txBody>
      </p:sp>
    </p:spTree>
    <p:extLst>
      <p:ext uri="{BB962C8B-B14F-4D97-AF65-F5344CB8AC3E}">
        <p14:creationId xmlns:p14="http://schemas.microsoft.com/office/powerpoint/2010/main" val="11526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dirty="0" smtClean="0"/>
              <a:t>For Medicare, must pay</a:t>
            </a:r>
            <a:r>
              <a:rPr lang="en-US" baseline="0" dirty="0" smtClean="0"/>
              <a:t> taxes to qualify, for Medicaid, eligibility not linked to taxes paid</a:t>
            </a:r>
            <a:endParaRPr lang="en-US" dirty="0" smtClean="0"/>
          </a:p>
        </p:txBody>
      </p:sp>
      <p:sp>
        <p:nvSpPr>
          <p:cNvPr id="4" name="Slide Number Placeholder 3"/>
          <p:cNvSpPr>
            <a:spLocks noGrp="1"/>
          </p:cNvSpPr>
          <p:nvPr>
            <p:ph type="sldNum" sz="quarter" idx="10"/>
          </p:nvPr>
        </p:nvSpPr>
        <p:spPr/>
        <p:txBody>
          <a:bodyPr/>
          <a:lstStyle/>
          <a:p>
            <a:fld id="{9C44B779-8975-3742-BF20-350881A9F73F}" type="slidenum">
              <a:rPr lang="en-US" smtClean="0"/>
              <a:pPr/>
              <a:t>9</a:t>
            </a:fld>
            <a:endParaRPr lang="en-US" dirty="0"/>
          </a:p>
        </p:txBody>
      </p:sp>
    </p:spTree>
    <p:extLst>
      <p:ext uri="{BB962C8B-B14F-4D97-AF65-F5344CB8AC3E}">
        <p14:creationId xmlns:p14="http://schemas.microsoft.com/office/powerpoint/2010/main" val="2333716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endParaRPr lang="en-US" dirty="0" smtClean="0"/>
          </a:p>
        </p:txBody>
      </p:sp>
      <p:sp>
        <p:nvSpPr>
          <p:cNvPr id="4" name="Slide Number Placeholder 3"/>
          <p:cNvSpPr>
            <a:spLocks noGrp="1"/>
          </p:cNvSpPr>
          <p:nvPr>
            <p:ph type="sldNum" sz="quarter" idx="10"/>
          </p:nvPr>
        </p:nvSpPr>
        <p:spPr/>
        <p:txBody>
          <a:bodyPr/>
          <a:lstStyle/>
          <a:p>
            <a:fld id="{9C44B779-8975-3742-BF20-350881A9F73F}" type="slidenum">
              <a:rPr lang="en-US" smtClean="0"/>
              <a:pPr/>
              <a:t>10</a:t>
            </a:fld>
            <a:endParaRPr lang="en-US" dirty="0"/>
          </a:p>
        </p:txBody>
      </p:sp>
    </p:spTree>
    <p:extLst>
      <p:ext uri="{BB962C8B-B14F-4D97-AF65-F5344CB8AC3E}">
        <p14:creationId xmlns:p14="http://schemas.microsoft.com/office/powerpoint/2010/main" val="1145830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694268"/>
            <a:ext cx="9144000" cy="38225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3" name="Picture 2" descr="hvc-image-collage-sm-rev.ps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1515" y="0"/>
            <a:ext cx="4464014" cy="663479"/>
          </a:xfrm>
          <a:prstGeom prst="rect">
            <a:avLst/>
          </a:prstGeom>
        </p:spPr>
      </p:pic>
      <p:sp>
        <p:nvSpPr>
          <p:cNvPr id="6" name="Rectangle 5"/>
          <p:cNvSpPr/>
          <p:nvPr userDrawn="1"/>
        </p:nvSpPr>
        <p:spPr>
          <a:xfrm>
            <a:off x="0" y="4516860"/>
            <a:ext cx="9144000" cy="626642"/>
          </a:xfrm>
          <a:prstGeom prst="rect">
            <a:avLst/>
          </a:prstGeom>
          <a:solidFill>
            <a:schemeClr val="bg1"/>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ctrTitle"/>
          </p:nvPr>
        </p:nvSpPr>
        <p:spPr>
          <a:xfrm>
            <a:off x="685800" y="1720200"/>
            <a:ext cx="7772400" cy="1398662"/>
          </a:xfrm>
        </p:spPr>
        <p:txBody>
          <a:bodyPr/>
          <a:lstStyle>
            <a:lvl1pPr>
              <a:lnSpc>
                <a:spcPct val="80000"/>
              </a:lnSpc>
              <a:defRPr b="1">
                <a:solidFill>
                  <a:schemeClr val="accent2"/>
                </a:solidFill>
              </a:defRPr>
            </a:lvl1pPr>
          </a:lstStyle>
          <a:p>
            <a:r>
              <a:rPr lang="en-US" smtClean="0"/>
              <a:t>Click to edit Master title style</a:t>
            </a:r>
            <a:endParaRPr lang="en-US" dirty="0"/>
          </a:p>
        </p:txBody>
      </p:sp>
      <p:pic>
        <p:nvPicPr>
          <p:cNvPr id="11" name="Picture 10" descr="aaim_logo_4colorprocess.eps"/>
          <p:cNvPicPr>
            <a:picLocks noChangeAspect="1"/>
          </p:cNvPicPr>
          <p:nvPr userDrawn="1"/>
        </p:nvPicPr>
        <p:blipFill>
          <a:blip r:embed="rId3" cstate="print"/>
          <a:stretch>
            <a:fillRect/>
          </a:stretch>
        </p:blipFill>
        <p:spPr>
          <a:xfrm>
            <a:off x="7371817" y="4700139"/>
            <a:ext cx="960775" cy="313944"/>
          </a:xfrm>
          <a:prstGeom prst="rect">
            <a:avLst/>
          </a:prstGeom>
        </p:spPr>
      </p:pic>
      <p:pic>
        <p:nvPicPr>
          <p:cNvPr id="12" name="Picture 11" descr="acp-logo-horiz-rgb.ti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9452" y="4709210"/>
            <a:ext cx="2712720" cy="313944"/>
          </a:xfrm>
          <a:prstGeom prst="rect">
            <a:avLst/>
          </a:prstGeom>
        </p:spPr>
      </p:pic>
    </p:spTree>
    <p:extLst>
      <p:ext uri="{BB962C8B-B14F-4D97-AF65-F5344CB8AC3E}">
        <p14:creationId xmlns:p14="http://schemas.microsoft.com/office/powerpoint/2010/main" val="333734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84489CE-A6D2-3541-9F5F-B03A42A8F998}" type="datetimeFigureOut">
              <a:rPr lang="en-US" smtClean="0"/>
              <a:pPr/>
              <a:t>12/17/2015</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35B9909-8AB1-2C42-9760-2C1F6996568E}" type="slidenum">
              <a:rPr lang="en-US" smtClean="0"/>
              <a:pPr/>
              <a:t>‹#›</a:t>
            </a:fld>
            <a:endParaRPr lang="en-US" dirty="0"/>
          </a:p>
        </p:txBody>
      </p:sp>
    </p:spTree>
    <p:extLst>
      <p:ext uri="{BB962C8B-B14F-4D97-AF65-F5344CB8AC3E}">
        <p14:creationId xmlns:p14="http://schemas.microsoft.com/office/powerpoint/2010/main" val="188895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84489CE-A6D2-3541-9F5F-B03A42A8F998}" type="datetimeFigureOut">
              <a:rPr lang="en-US" smtClean="0"/>
              <a:pPr/>
              <a:t>12/17/2015</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35B9909-8AB1-2C42-9760-2C1F6996568E}" type="slidenum">
              <a:rPr lang="en-US" smtClean="0"/>
              <a:pPr/>
              <a:t>‹#›</a:t>
            </a:fld>
            <a:endParaRPr lang="en-US" dirty="0"/>
          </a:p>
        </p:txBody>
      </p:sp>
    </p:spTree>
    <p:extLst>
      <p:ext uri="{BB962C8B-B14F-4D97-AF65-F5344CB8AC3E}">
        <p14:creationId xmlns:p14="http://schemas.microsoft.com/office/powerpoint/2010/main" val="377768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454974"/>
            <a:ext cx="8229600" cy="3154409"/>
          </a:xfrm>
        </p:spPr>
        <p:txBody>
          <a:bodyPr/>
          <a:lstStyle>
            <a:lvl2pPr marL="633413" indent="-288925">
              <a:buSzPct val="100000"/>
              <a:buFont typeface="Arial"/>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1792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84252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2707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3050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4097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90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898071"/>
            <a:ext cx="5111750" cy="3696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E84489CE-A6D2-3541-9F5F-B03A42A8F998}" type="datetimeFigureOut">
              <a:rPr lang="en-US" smtClean="0"/>
              <a:pPr/>
              <a:t>12/17/2015</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935B9909-8AB1-2C42-9760-2C1F6996568E}" type="slidenum">
              <a:rPr lang="en-US" smtClean="0"/>
              <a:pPr/>
              <a:t>‹#›</a:t>
            </a:fld>
            <a:endParaRPr lang="en-US" dirty="0"/>
          </a:p>
        </p:txBody>
      </p:sp>
    </p:spTree>
    <p:extLst>
      <p:ext uri="{BB962C8B-B14F-4D97-AF65-F5344CB8AC3E}">
        <p14:creationId xmlns:p14="http://schemas.microsoft.com/office/powerpoint/2010/main" val="423942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E84489CE-A6D2-3541-9F5F-B03A42A8F998}" type="datetimeFigureOut">
              <a:rPr lang="en-US" smtClean="0"/>
              <a:pPr/>
              <a:t>12/17/2015</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935B9909-8AB1-2C42-9760-2C1F6996568E}" type="slidenum">
              <a:rPr lang="en-US" smtClean="0"/>
              <a:pPr/>
              <a:t>‹#›</a:t>
            </a:fld>
            <a:endParaRPr lang="en-US" dirty="0"/>
          </a:p>
        </p:txBody>
      </p:sp>
    </p:spTree>
    <p:extLst>
      <p:ext uri="{BB962C8B-B14F-4D97-AF65-F5344CB8AC3E}">
        <p14:creationId xmlns:p14="http://schemas.microsoft.com/office/powerpoint/2010/main" val="2226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3315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96571"/>
            <a:ext cx="8229600" cy="29663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1"/>
            <a:ext cx="9144000" cy="70757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aaim_logo_4colorprocess.eps"/>
          <p:cNvPicPr>
            <a:picLocks noChangeAspect="1"/>
          </p:cNvPicPr>
          <p:nvPr/>
        </p:nvPicPr>
        <p:blipFill>
          <a:blip r:embed="rId13" cstate="print"/>
          <a:stretch>
            <a:fillRect/>
          </a:stretch>
        </p:blipFill>
        <p:spPr>
          <a:xfrm>
            <a:off x="7642745" y="4767871"/>
            <a:ext cx="960775" cy="313944"/>
          </a:xfrm>
          <a:prstGeom prst="rect">
            <a:avLst/>
          </a:prstGeom>
        </p:spPr>
      </p:pic>
      <p:cxnSp>
        <p:nvCxnSpPr>
          <p:cNvPr id="5" name="Straight Connector 4"/>
          <p:cNvCxnSpPr/>
          <p:nvPr/>
        </p:nvCxnSpPr>
        <p:spPr>
          <a:xfrm>
            <a:off x="0" y="4704348"/>
            <a:ext cx="9144000" cy="0"/>
          </a:xfrm>
          <a:prstGeom prst="line">
            <a:avLst/>
          </a:prstGeom>
          <a:ln>
            <a:solidFill>
              <a:srgbClr val="00A0DF"/>
            </a:solidFill>
          </a:ln>
          <a:effectLst/>
        </p:spPr>
        <p:style>
          <a:lnRef idx="2">
            <a:schemeClr val="accent1"/>
          </a:lnRef>
          <a:fillRef idx="0">
            <a:schemeClr val="accent1"/>
          </a:fillRef>
          <a:effectRef idx="1">
            <a:schemeClr val="accent1"/>
          </a:effectRef>
          <a:fontRef idx="minor">
            <a:schemeClr val="tx1"/>
          </a:fontRef>
        </p:style>
      </p:cxnSp>
      <p:pic>
        <p:nvPicPr>
          <p:cNvPr id="4" name="Picture 3" descr="acp-highvaluecare-logo-rgb600.ti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8386" y="95694"/>
            <a:ext cx="2321052" cy="473964"/>
          </a:xfrm>
          <a:prstGeom prst="rect">
            <a:avLst/>
          </a:prstGeom>
        </p:spPr>
      </p:pic>
      <p:pic>
        <p:nvPicPr>
          <p:cNvPr id="6" name="Picture 5" descr="acp-logo-horiz-rgb.ti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0380" y="4776942"/>
            <a:ext cx="2712720" cy="313944"/>
          </a:xfrm>
          <a:prstGeom prst="rect">
            <a:avLst/>
          </a:prstGeom>
        </p:spPr>
      </p:pic>
      <p:cxnSp>
        <p:nvCxnSpPr>
          <p:cNvPr id="9" name="Straight Connector 8"/>
          <p:cNvCxnSpPr/>
          <p:nvPr/>
        </p:nvCxnSpPr>
        <p:spPr>
          <a:xfrm>
            <a:off x="0" y="689433"/>
            <a:ext cx="9144000" cy="0"/>
          </a:xfrm>
          <a:prstGeom prst="line">
            <a:avLst/>
          </a:prstGeom>
          <a:ln w="57150" cmpd="sng">
            <a:solidFill>
              <a:srgbClr val="00A0D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7963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FF7900"/>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FF7900"/>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FF7900"/>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FF7900"/>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FF7900"/>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dartmouth-hitchcock.org/billing-charges/out_of_pocket_estimator_dhmc.html"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www.dartmouth-hitchcock.org/billing-charges/out_of_pocket_estimator_dhmc.html" TargetMode="External"/><Relationship Id="rId3" Type="http://schemas.openxmlformats.org/officeDocument/2006/relationships/hyperlink" Target="http://www.census.gov/" TargetMode="External"/><Relationship Id="rId7" Type="http://schemas.openxmlformats.org/officeDocument/2006/relationships/hyperlink" Target="http://www.cms.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kff.org/uninsured/report/the-uninsured-a-primer/" TargetMode="External"/><Relationship Id="rId5" Type="http://schemas.openxmlformats.org/officeDocument/2006/relationships/hyperlink" Target="http://www.medicaid.gov/" TargetMode="External"/><Relationship Id="rId4" Type="http://schemas.openxmlformats.org/officeDocument/2006/relationships/hyperlink" Target="http://www.medicare.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a:outerShdw blurRad="50800" dist="38100" dir="2700000" algn="tl" rotWithShape="0">
              <a:srgbClr val="000000">
                <a:alpha val="43000"/>
              </a:srgbClr>
            </a:outerShdw>
          </a:effectLst>
        </p:spPr>
        <p:txBody>
          <a:bodyPr>
            <a:normAutofit/>
          </a:bodyPr>
          <a:lstStyle/>
          <a:p>
            <a:r>
              <a:rPr lang="en-US" dirty="0" smtClean="0">
                <a:solidFill>
                  <a:srgbClr val="FFC000"/>
                </a:solidFill>
              </a:rPr>
              <a:t>Health Care </a:t>
            </a:r>
            <a:r>
              <a:rPr lang="en-US" dirty="0">
                <a:solidFill>
                  <a:srgbClr val="FFC000"/>
                </a:solidFill>
              </a:rPr>
              <a:t>Costs </a:t>
            </a:r>
            <a:r>
              <a:rPr lang="en-US" dirty="0" smtClean="0">
                <a:solidFill>
                  <a:srgbClr val="FFC000"/>
                </a:solidFill>
              </a:rPr>
              <a:t/>
            </a:r>
            <a:br>
              <a:rPr lang="en-US" dirty="0" smtClean="0">
                <a:solidFill>
                  <a:srgbClr val="FFC000"/>
                </a:solidFill>
              </a:rPr>
            </a:br>
            <a:r>
              <a:rPr lang="en-US" dirty="0" smtClean="0">
                <a:solidFill>
                  <a:srgbClr val="FFC000"/>
                </a:solidFill>
              </a:rPr>
              <a:t>and </a:t>
            </a:r>
            <a:r>
              <a:rPr lang="en-US" dirty="0">
                <a:solidFill>
                  <a:srgbClr val="FFC000"/>
                </a:solidFill>
              </a:rPr>
              <a:t>Payment Models</a:t>
            </a:r>
          </a:p>
        </p:txBody>
      </p:sp>
      <p:sp>
        <p:nvSpPr>
          <p:cNvPr id="3" name="TextBox 2"/>
          <p:cNvSpPr txBox="1"/>
          <p:nvPr/>
        </p:nvSpPr>
        <p:spPr>
          <a:xfrm>
            <a:off x="2520463" y="3845169"/>
            <a:ext cx="4419600" cy="646331"/>
          </a:xfrm>
          <a:prstGeom prst="rect">
            <a:avLst/>
          </a:prstGeom>
          <a:noFill/>
        </p:spPr>
        <p:txBody>
          <a:bodyPr wrap="square" rtlCol="0">
            <a:spAutoFit/>
          </a:bodyPr>
          <a:lstStyle/>
          <a:p>
            <a:r>
              <a:rPr lang="en-US" b="1" dirty="0" smtClean="0">
                <a:solidFill>
                  <a:schemeClr val="bg1"/>
                </a:solidFill>
              </a:rPr>
              <a:t>2015 - 2016  •  Presentation 2 of 7</a:t>
            </a:r>
          </a:p>
          <a:p>
            <a:endParaRPr lang="en-US" dirty="0"/>
          </a:p>
        </p:txBody>
      </p:sp>
    </p:spTree>
    <p:extLst>
      <p:ext uri="{BB962C8B-B14F-4D97-AF65-F5344CB8AC3E}">
        <p14:creationId xmlns:p14="http://schemas.microsoft.com/office/powerpoint/2010/main" val="3248570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a:t>
            </a:r>
            <a:r>
              <a:rPr lang="en-US" sz="2800" baseline="60000" dirty="0" smtClean="0"/>
              <a:t>5</a:t>
            </a:r>
            <a:endParaRPr lang="en-US" sz="2800" baseline="60000" dirty="0"/>
          </a:p>
        </p:txBody>
      </p:sp>
      <p:sp>
        <p:nvSpPr>
          <p:cNvPr id="3" name="Content Placeholder 2"/>
          <p:cNvSpPr>
            <a:spLocks noGrp="1"/>
          </p:cNvSpPr>
          <p:nvPr>
            <p:ph sz="half" idx="1"/>
          </p:nvPr>
        </p:nvSpPr>
        <p:spPr>
          <a:xfrm>
            <a:off x="457199" y="1310896"/>
            <a:ext cx="4191001" cy="3394472"/>
          </a:xfrm>
        </p:spPr>
        <p:txBody>
          <a:bodyPr>
            <a:normAutofit fontScale="77500" lnSpcReduction="20000"/>
          </a:bodyPr>
          <a:lstStyle/>
          <a:p>
            <a:pPr marL="0" indent="0">
              <a:buNone/>
            </a:pPr>
            <a:r>
              <a:rPr lang="en-US" b="1" dirty="0"/>
              <a:t>Medicare Part </a:t>
            </a:r>
            <a:r>
              <a:rPr lang="en-US" b="1" dirty="0" smtClean="0"/>
              <a:t>A</a:t>
            </a:r>
            <a:endParaRPr lang="en-US" b="1" dirty="0"/>
          </a:p>
          <a:p>
            <a:r>
              <a:rPr lang="en-US" sz="2600" dirty="0"/>
              <a:t>Hospital insurance plan for the </a:t>
            </a:r>
            <a:r>
              <a:rPr lang="en-US" sz="2600" dirty="0" smtClean="0"/>
              <a:t>elderly</a:t>
            </a:r>
            <a:endParaRPr lang="en-US" sz="2600" dirty="0"/>
          </a:p>
          <a:p>
            <a:r>
              <a:rPr lang="en-US" sz="2600" dirty="0"/>
              <a:t>Financed through social security </a:t>
            </a:r>
            <a:r>
              <a:rPr lang="en-US" sz="2600" dirty="0" smtClean="0"/>
              <a:t>taxes</a:t>
            </a:r>
            <a:endParaRPr lang="en-US" sz="2600" dirty="0"/>
          </a:p>
          <a:p>
            <a:r>
              <a:rPr lang="en-US" sz="2600" dirty="0"/>
              <a:t>At age </a:t>
            </a:r>
            <a:r>
              <a:rPr lang="en-US" sz="2600" b="1" dirty="0">
                <a:solidFill>
                  <a:srgbClr val="000000"/>
                </a:solidFill>
              </a:rPr>
              <a:t>65</a:t>
            </a:r>
            <a:r>
              <a:rPr lang="en-US" sz="2600" dirty="0"/>
              <a:t>, pts who have paid &gt;10 yrs into SSI </a:t>
            </a:r>
            <a:r>
              <a:rPr lang="en-US" sz="2600" b="1" dirty="0">
                <a:solidFill>
                  <a:srgbClr val="000000"/>
                </a:solidFill>
              </a:rPr>
              <a:t>automatically </a:t>
            </a:r>
            <a:r>
              <a:rPr lang="en-US" sz="2600" b="1" dirty="0" smtClean="0">
                <a:solidFill>
                  <a:srgbClr val="000000"/>
                </a:solidFill>
              </a:rPr>
              <a:t>enrolled</a:t>
            </a:r>
            <a:r>
              <a:rPr lang="en-US" sz="2600" dirty="0" smtClean="0">
                <a:solidFill>
                  <a:srgbClr val="000000"/>
                </a:solidFill>
              </a:rPr>
              <a:t>.</a:t>
            </a:r>
            <a:endParaRPr lang="en-US" sz="2600" b="1" dirty="0">
              <a:solidFill>
                <a:srgbClr val="000000"/>
              </a:solidFill>
            </a:endParaRPr>
          </a:p>
          <a:p>
            <a:r>
              <a:rPr lang="en-US" sz="2600" dirty="0"/>
              <a:t>Those &lt;65 </a:t>
            </a:r>
            <a:r>
              <a:rPr lang="en-US" sz="2600" b="1" dirty="0">
                <a:solidFill>
                  <a:srgbClr val="000000"/>
                </a:solidFill>
              </a:rPr>
              <a:t>totally and permanently disabled</a:t>
            </a:r>
            <a:r>
              <a:rPr lang="en-US" sz="2600" dirty="0">
                <a:solidFill>
                  <a:srgbClr val="FF6633"/>
                </a:solidFill>
              </a:rPr>
              <a:t> </a:t>
            </a:r>
            <a:r>
              <a:rPr lang="en-US" sz="2600" dirty="0"/>
              <a:t>may enroll after 24 mos of </a:t>
            </a:r>
            <a:r>
              <a:rPr lang="en-US" sz="2600" dirty="0" smtClean="0"/>
              <a:t>disability.</a:t>
            </a:r>
            <a:endParaRPr lang="en-US" sz="2600" dirty="0"/>
          </a:p>
          <a:p>
            <a:r>
              <a:rPr lang="en-US" sz="2600" dirty="0"/>
              <a:t>Those with </a:t>
            </a:r>
            <a:r>
              <a:rPr lang="en-US" sz="2600" b="1" dirty="0">
                <a:solidFill>
                  <a:srgbClr val="000000"/>
                </a:solidFill>
              </a:rPr>
              <a:t>ESRD on HD </a:t>
            </a:r>
            <a:r>
              <a:rPr lang="en-US" sz="2600" dirty="0"/>
              <a:t>usually enrolled without wait </a:t>
            </a:r>
            <a:r>
              <a:rPr lang="en-US" sz="2600" dirty="0" smtClean="0"/>
              <a:t>period.</a:t>
            </a:r>
            <a:endParaRPr lang="en-US" sz="2600" dirty="0"/>
          </a:p>
        </p:txBody>
      </p:sp>
      <p:sp>
        <p:nvSpPr>
          <p:cNvPr id="4" name="Content Placeholder 3"/>
          <p:cNvSpPr>
            <a:spLocks noGrp="1"/>
          </p:cNvSpPr>
          <p:nvPr>
            <p:ph sz="half" idx="2"/>
          </p:nvPr>
        </p:nvSpPr>
        <p:spPr>
          <a:xfrm>
            <a:off x="4648200" y="1310896"/>
            <a:ext cx="4038600" cy="3394472"/>
          </a:xfrm>
        </p:spPr>
        <p:txBody>
          <a:bodyPr>
            <a:normAutofit fontScale="77500" lnSpcReduction="20000"/>
          </a:bodyPr>
          <a:lstStyle/>
          <a:p>
            <a:pPr marL="0" indent="0">
              <a:buNone/>
            </a:pPr>
            <a:r>
              <a:rPr lang="en-US" b="1" dirty="0"/>
              <a:t>Medicare Part B </a:t>
            </a:r>
          </a:p>
          <a:p>
            <a:r>
              <a:rPr lang="en-US" sz="2600" dirty="0"/>
              <a:t>Insures the elderly for physicians’ </a:t>
            </a:r>
            <a:r>
              <a:rPr lang="en-US" sz="2600" dirty="0" smtClean="0"/>
              <a:t>services</a:t>
            </a:r>
            <a:endParaRPr lang="en-US" sz="2600" dirty="0"/>
          </a:p>
          <a:p>
            <a:r>
              <a:rPr lang="en-US" sz="2600" dirty="0"/>
              <a:t>Financed by federal taxes and monthly premiums from </a:t>
            </a:r>
            <a:r>
              <a:rPr lang="en-US" sz="2600" dirty="0" smtClean="0"/>
              <a:t>beneficiaries</a:t>
            </a:r>
            <a:endParaRPr lang="en-US" sz="2600" dirty="0"/>
          </a:p>
          <a:p>
            <a:r>
              <a:rPr lang="en-US" sz="2600" dirty="0"/>
              <a:t>Available to those eligible for Medicare Part A who elect to pay the Medicare Part B premium of </a:t>
            </a:r>
            <a:r>
              <a:rPr lang="en-US" sz="2600" b="1" dirty="0">
                <a:solidFill>
                  <a:srgbClr val="000000"/>
                </a:solidFill>
              </a:rPr>
              <a:t>$104.90/mo </a:t>
            </a:r>
            <a:r>
              <a:rPr lang="en-US" sz="2600" dirty="0"/>
              <a:t>(</a:t>
            </a:r>
            <a:r>
              <a:rPr lang="en-US" sz="2600" dirty="0" smtClean="0"/>
              <a:t>2015)</a:t>
            </a:r>
            <a:endParaRPr lang="en-US" sz="2600" dirty="0"/>
          </a:p>
        </p:txBody>
      </p:sp>
    </p:spTree>
    <p:extLst>
      <p:ext uri="{BB962C8B-B14F-4D97-AF65-F5344CB8AC3E}">
        <p14:creationId xmlns:p14="http://schemas.microsoft.com/office/powerpoint/2010/main" val="284252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Prescription Coverage</a:t>
            </a:r>
            <a:r>
              <a:rPr lang="en-US" sz="2800" baseline="60000" dirty="0" smtClean="0"/>
              <a:t>5</a:t>
            </a:r>
            <a:endParaRPr lang="en-US" sz="2800" baseline="60000" dirty="0"/>
          </a:p>
        </p:txBody>
      </p:sp>
      <p:sp>
        <p:nvSpPr>
          <p:cNvPr id="3" name="Content Placeholder 2"/>
          <p:cNvSpPr>
            <a:spLocks noGrp="1"/>
          </p:cNvSpPr>
          <p:nvPr>
            <p:ph sz="half" idx="1"/>
          </p:nvPr>
        </p:nvSpPr>
        <p:spPr>
          <a:xfrm>
            <a:off x="457199" y="1310896"/>
            <a:ext cx="4102673" cy="3394472"/>
          </a:xfrm>
        </p:spPr>
        <p:txBody>
          <a:bodyPr>
            <a:normAutofit fontScale="77500" lnSpcReduction="20000"/>
          </a:bodyPr>
          <a:lstStyle/>
          <a:p>
            <a:pPr marL="0" indent="0">
              <a:buNone/>
            </a:pPr>
            <a:r>
              <a:rPr lang="en-US" b="1" dirty="0"/>
              <a:t>Medicare Part </a:t>
            </a:r>
            <a:r>
              <a:rPr lang="en-US" b="1" dirty="0" smtClean="0"/>
              <a:t>D</a:t>
            </a:r>
            <a:endParaRPr lang="en-US" b="1" dirty="0"/>
          </a:p>
          <a:p>
            <a:r>
              <a:rPr lang="en-US" sz="2600" dirty="0" smtClean="0"/>
              <a:t>Voluntary prescription coverage that is added to original Medicare</a:t>
            </a:r>
          </a:p>
          <a:p>
            <a:r>
              <a:rPr lang="en-US" sz="2600" dirty="0" smtClean="0"/>
              <a:t>Plans have monthly premiums in addition to that paid for Part B.</a:t>
            </a:r>
          </a:p>
          <a:p>
            <a:r>
              <a:rPr lang="en-US" sz="2600" dirty="0" smtClean="0"/>
              <a:t>Deductibles vary but may not exceed $360 per year (2016).</a:t>
            </a:r>
          </a:p>
          <a:p>
            <a:r>
              <a:rPr lang="en-US" sz="2600" dirty="0" smtClean="0"/>
              <a:t>Beneficiaries may owe a late enrollment penalty if they are without drug coverage for &gt;63 days.</a:t>
            </a:r>
            <a:endParaRPr lang="en-US" sz="2600" dirty="0"/>
          </a:p>
        </p:txBody>
      </p:sp>
      <p:sp>
        <p:nvSpPr>
          <p:cNvPr id="4" name="Content Placeholder 3"/>
          <p:cNvSpPr>
            <a:spLocks noGrp="1"/>
          </p:cNvSpPr>
          <p:nvPr>
            <p:ph sz="half" idx="2"/>
          </p:nvPr>
        </p:nvSpPr>
        <p:spPr>
          <a:xfrm>
            <a:off x="4648200" y="1310896"/>
            <a:ext cx="4038600" cy="3394472"/>
          </a:xfrm>
        </p:spPr>
        <p:txBody>
          <a:bodyPr>
            <a:normAutofit fontScale="77500" lnSpcReduction="20000"/>
          </a:bodyPr>
          <a:lstStyle/>
          <a:p>
            <a:pPr marL="0" indent="0">
              <a:buNone/>
            </a:pPr>
            <a:r>
              <a:rPr lang="en-US" b="1" dirty="0"/>
              <a:t>Medicare </a:t>
            </a:r>
            <a:r>
              <a:rPr lang="en-US" b="1" dirty="0" smtClean="0"/>
              <a:t>Advantage Plan</a:t>
            </a:r>
            <a:endParaRPr lang="en-US" b="1" dirty="0"/>
          </a:p>
          <a:p>
            <a:r>
              <a:rPr lang="en-US" sz="2600" dirty="0" smtClean="0"/>
              <a:t>Beneficiaries can enroll in a private health plan to receive Medicare covered benefits.</a:t>
            </a:r>
          </a:p>
          <a:p>
            <a:r>
              <a:rPr lang="en-US" sz="2600" dirty="0" smtClean="0"/>
              <a:t>Plans cover Medicare parts A and B and usually D.</a:t>
            </a:r>
          </a:p>
          <a:p>
            <a:r>
              <a:rPr lang="en-US" sz="2600" dirty="0" smtClean="0"/>
              <a:t>One MUST have Medicare parts A and B to sign up.</a:t>
            </a:r>
            <a:endParaRPr lang="en-US" sz="2600" dirty="0"/>
          </a:p>
        </p:txBody>
      </p:sp>
    </p:spTree>
    <p:extLst>
      <p:ext uri="{BB962C8B-B14F-4D97-AF65-F5344CB8AC3E}">
        <p14:creationId xmlns:p14="http://schemas.microsoft.com/office/powerpoint/2010/main" val="3393003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Medicaid</a:t>
            </a:r>
            <a:r>
              <a:rPr lang="en-US" sz="2800" baseline="60000" dirty="0" smtClean="0"/>
              <a:t>6</a:t>
            </a:r>
            <a:endParaRPr lang="en-US" sz="2800" baseline="60000" dirty="0"/>
          </a:p>
        </p:txBody>
      </p:sp>
      <p:sp>
        <p:nvSpPr>
          <p:cNvPr id="3" name="Content Placeholder 2"/>
          <p:cNvSpPr>
            <a:spLocks noGrp="1"/>
          </p:cNvSpPr>
          <p:nvPr>
            <p:ph idx="1"/>
          </p:nvPr>
        </p:nvSpPr>
        <p:spPr>
          <a:xfrm>
            <a:off x="457200" y="1454974"/>
            <a:ext cx="8229600" cy="3176403"/>
          </a:xfrm>
        </p:spPr>
        <p:txBody>
          <a:bodyPr>
            <a:noAutofit/>
          </a:bodyPr>
          <a:lstStyle/>
          <a:p>
            <a:r>
              <a:rPr lang="en-US" sz="2200" dirty="0" smtClean="0"/>
              <a:t>Federal </a:t>
            </a:r>
            <a:r>
              <a:rPr lang="en-US" sz="2200" dirty="0"/>
              <a:t>program administered by the states, with the federal government paying between 50% and 76% of total Medicaid </a:t>
            </a:r>
            <a:r>
              <a:rPr lang="en-US" sz="2200" dirty="0" smtClean="0"/>
              <a:t>costs</a:t>
            </a:r>
            <a:endParaRPr lang="en-US" sz="2200" dirty="0"/>
          </a:p>
          <a:p>
            <a:r>
              <a:rPr lang="en-US" sz="2200" dirty="0"/>
              <a:t>The federal government requires that a broad set of services be covered under Medicaid, including hospital, physician, laboratory, x-ray, prenatal, preventive, nursing </a:t>
            </a:r>
            <a:r>
              <a:rPr lang="en-US" sz="2200" dirty="0" smtClean="0"/>
              <a:t>home, </a:t>
            </a:r>
            <a:r>
              <a:rPr lang="en-US" sz="2200" dirty="0"/>
              <a:t>and home health </a:t>
            </a:r>
            <a:r>
              <a:rPr lang="en-US" sz="2200" dirty="0" smtClean="0"/>
              <a:t>services.</a:t>
            </a:r>
          </a:p>
          <a:p>
            <a:pPr lvl="1"/>
            <a:r>
              <a:rPr lang="en-US" sz="2200" dirty="0" smtClean="0"/>
              <a:t>Pharmacy coverage is optional but currently is provided in all states.</a:t>
            </a:r>
          </a:p>
          <a:p>
            <a:r>
              <a:rPr lang="en-US" sz="2200" dirty="0" smtClean="0"/>
              <a:t>Covered groups: nonelderly low income persons and the disabled</a:t>
            </a:r>
            <a:endParaRPr lang="en-US" sz="2200" dirty="0"/>
          </a:p>
        </p:txBody>
      </p:sp>
    </p:spTree>
    <p:extLst>
      <p:ext uri="{BB962C8B-B14F-4D97-AF65-F5344CB8AC3E}">
        <p14:creationId xmlns:p14="http://schemas.microsoft.com/office/powerpoint/2010/main" val="805713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Pre-ACA: Who were the Uninsured?</a:t>
            </a:r>
            <a:r>
              <a:rPr lang="en-US" baseline="30000" dirty="0" smtClean="0"/>
              <a:t>7</a:t>
            </a:r>
            <a:endParaRPr lang="en-US" baseline="30000" dirty="0"/>
          </a:p>
        </p:txBody>
      </p:sp>
      <p:sp>
        <p:nvSpPr>
          <p:cNvPr id="3" name="Content Placeholder 2"/>
          <p:cNvSpPr>
            <a:spLocks noGrp="1"/>
          </p:cNvSpPr>
          <p:nvPr>
            <p:ph idx="1"/>
          </p:nvPr>
        </p:nvSpPr>
        <p:spPr/>
        <p:txBody>
          <a:bodyPr>
            <a:normAutofit/>
          </a:bodyPr>
          <a:lstStyle/>
          <a:p>
            <a:r>
              <a:rPr lang="en-US" sz="2600" dirty="0" smtClean="0"/>
              <a:t>Adults without dependent children</a:t>
            </a:r>
          </a:p>
          <a:p>
            <a:r>
              <a:rPr lang="en-US" sz="2600" dirty="0" smtClean="0"/>
              <a:t>Low or moderate income families (&lt;400% poverty level)</a:t>
            </a:r>
          </a:p>
          <a:p>
            <a:r>
              <a:rPr lang="en-US" sz="2600" dirty="0" smtClean="0"/>
              <a:t>Working families without access to employer sponsored insurance coverage</a:t>
            </a:r>
          </a:p>
          <a:p>
            <a:r>
              <a:rPr lang="en-US" sz="2600" dirty="0" smtClean="0"/>
              <a:t>Undocumented persons</a:t>
            </a:r>
            <a:endParaRPr lang="en-US" sz="2600" dirty="0"/>
          </a:p>
        </p:txBody>
      </p:sp>
    </p:spTree>
    <p:extLst>
      <p:ext uri="{BB962C8B-B14F-4D97-AF65-F5344CB8AC3E}">
        <p14:creationId xmlns:p14="http://schemas.microsoft.com/office/powerpoint/2010/main" val="2809447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Affordable Care Act of 2010</a:t>
            </a:r>
            <a:r>
              <a:rPr lang="en-US" baseline="30000" dirty="0" smtClean="0"/>
              <a:t>7</a:t>
            </a:r>
            <a:endParaRPr lang="en-US" baseline="30000" dirty="0"/>
          </a:p>
        </p:txBody>
      </p:sp>
      <p:sp>
        <p:nvSpPr>
          <p:cNvPr id="3" name="Content Placeholder 2"/>
          <p:cNvSpPr>
            <a:spLocks noGrp="1"/>
          </p:cNvSpPr>
          <p:nvPr>
            <p:ph idx="1"/>
          </p:nvPr>
        </p:nvSpPr>
        <p:spPr/>
        <p:txBody>
          <a:bodyPr>
            <a:normAutofit fontScale="85000" lnSpcReduction="20000"/>
          </a:bodyPr>
          <a:lstStyle/>
          <a:p>
            <a:r>
              <a:rPr lang="en-US" dirty="0" smtClean="0"/>
              <a:t>Aims: To decrease the number of uninsured Americans and reduce health care costs</a:t>
            </a:r>
          </a:p>
          <a:p>
            <a:r>
              <a:rPr lang="en-US" dirty="0" smtClean="0"/>
              <a:t>Expansion of coverage:</a:t>
            </a:r>
          </a:p>
          <a:p>
            <a:pPr lvl="1"/>
            <a:r>
              <a:rPr lang="en-US" dirty="0" smtClean="0"/>
              <a:t>Medicaid expansion: </a:t>
            </a:r>
            <a:r>
              <a:rPr lang="en-US" dirty="0"/>
              <a:t>sets the Medicaid minimum income eligibility </a:t>
            </a:r>
            <a:r>
              <a:rPr lang="en-US" dirty="0" smtClean="0"/>
              <a:t>across </a:t>
            </a:r>
            <a:r>
              <a:rPr lang="en-US" dirty="0"/>
              <a:t>the US to &lt;</a:t>
            </a:r>
            <a:r>
              <a:rPr lang="en-US" dirty="0" smtClean="0"/>
              <a:t>138% </a:t>
            </a:r>
            <a:r>
              <a:rPr lang="en-US" dirty="0"/>
              <a:t>of the federal poverty level</a:t>
            </a:r>
          </a:p>
          <a:p>
            <a:pPr lvl="1"/>
            <a:r>
              <a:rPr lang="en-US" dirty="0" smtClean="0"/>
              <a:t>Health insurance exchanges: competitive markets with clear information to assist persons in purchasing insurance; subsidized for families &lt;400% poverty limit</a:t>
            </a:r>
            <a:endParaRPr lang="en-US" dirty="0"/>
          </a:p>
          <a:p>
            <a:endParaRPr lang="en-US" dirty="0"/>
          </a:p>
        </p:txBody>
      </p:sp>
    </p:spTree>
    <p:extLst>
      <p:ext uri="{BB962C8B-B14F-4D97-AF65-F5344CB8AC3E}">
        <p14:creationId xmlns:p14="http://schemas.microsoft.com/office/powerpoint/2010/main" val="1435403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to </a:t>
            </a:r>
            <a:r>
              <a:rPr lang="en-US" dirty="0" smtClean="0"/>
              <a:t>Health Care</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830" t="28671" r="8980" b="32190"/>
          <a:stretch/>
        </p:blipFill>
        <p:spPr bwMode="auto">
          <a:xfrm>
            <a:off x="1711569" y="1324709"/>
            <a:ext cx="5603623" cy="3223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4304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Does Health Insurance Make a </a:t>
            </a:r>
            <a:r>
              <a:rPr lang="en-US" sz="3400" dirty="0" smtClean="0"/>
              <a:t>Difference?</a:t>
            </a:r>
            <a:endParaRPr lang="en-US" sz="2800" baseline="50000" dirty="0"/>
          </a:p>
        </p:txBody>
      </p:sp>
      <p:sp>
        <p:nvSpPr>
          <p:cNvPr id="3" name="Content Placeholder 2"/>
          <p:cNvSpPr>
            <a:spLocks noGrp="1"/>
          </p:cNvSpPr>
          <p:nvPr>
            <p:ph idx="1"/>
          </p:nvPr>
        </p:nvSpPr>
        <p:spPr>
          <a:xfrm>
            <a:off x="457200" y="1304048"/>
            <a:ext cx="8229600" cy="3279827"/>
          </a:xfrm>
        </p:spPr>
        <p:txBody>
          <a:bodyPr>
            <a:noAutofit/>
          </a:bodyPr>
          <a:lstStyle/>
          <a:p>
            <a:pPr marL="0" indent="0">
              <a:buNone/>
            </a:pPr>
            <a:r>
              <a:rPr lang="en-US" sz="2200" b="1" dirty="0" smtClean="0"/>
              <a:t>A patient story:</a:t>
            </a:r>
          </a:p>
          <a:p>
            <a:pPr marL="0" indent="0">
              <a:buNone/>
            </a:pPr>
            <a:r>
              <a:rPr lang="en-US" sz="2200" dirty="0" smtClean="0"/>
              <a:t>Mr. O is a 58 year-old man who does not have insurance and has not seen a physician in 10 years. He works as a landscaper. He presented to the ED with chest pain and weakness and was found to have both an NSTEMI and an acute MCA infarct in the setting of uncontrolled diabetes and hyperlipidemia.</a:t>
            </a:r>
          </a:p>
          <a:p>
            <a:r>
              <a:rPr lang="en-US" sz="2200" i="1" dirty="0" smtClean="0"/>
              <a:t>What do you think happened to this uninsured patient with acute illness?</a:t>
            </a:r>
          </a:p>
          <a:p>
            <a:r>
              <a:rPr lang="en-US" sz="2200" i="1" dirty="0" smtClean="0"/>
              <a:t>Why did this happen?</a:t>
            </a:r>
            <a:endParaRPr lang="en-US" sz="2200" i="1" dirty="0"/>
          </a:p>
        </p:txBody>
      </p:sp>
    </p:spTree>
    <p:extLst>
      <p:ext uri="{BB962C8B-B14F-4D97-AF65-F5344CB8AC3E}">
        <p14:creationId xmlns:p14="http://schemas.microsoft.com/office/powerpoint/2010/main" val="3472522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a:t>Does Health Insurance Make a </a:t>
            </a:r>
            <a:r>
              <a:rPr lang="en-US" sz="3400" dirty="0" smtClean="0"/>
              <a:t>Difference?</a:t>
            </a:r>
            <a:r>
              <a:rPr lang="en-US" sz="2800" baseline="50000" dirty="0" smtClean="0"/>
              <a:t>7,8</a:t>
            </a:r>
            <a:endParaRPr lang="en-US" sz="2800" baseline="50000" dirty="0"/>
          </a:p>
        </p:txBody>
      </p:sp>
      <p:sp>
        <p:nvSpPr>
          <p:cNvPr id="3" name="Content Placeholder 2"/>
          <p:cNvSpPr>
            <a:spLocks noGrp="1"/>
          </p:cNvSpPr>
          <p:nvPr>
            <p:ph idx="1"/>
          </p:nvPr>
        </p:nvSpPr>
        <p:spPr>
          <a:xfrm>
            <a:off x="457200" y="1304048"/>
            <a:ext cx="8229600" cy="3386705"/>
          </a:xfrm>
        </p:spPr>
        <p:txBody>
          <a:bodyPr>
            <a:noAutofit/>
          </a:bodyPr>
          <a:lstStyle/>
          <a:p>
            <a:pPr marL="0" indent="0">
              <a:buNone/>
            </a:pPr>
            <a:r>
              <a:rPr lang="en-US" sz="1900" dirty="0" smtClean="0"/>
              <a:t>Uninsured</a:t>
            </a:r>
            <a:endParaRPr lang="en-US" sz="1900" dirty="0"/>
          </a:p>
          <a:p>
            <a:r>
              <a:rPr lang="en-US" sz="1900" dirty="0"/>
              <a:t>Fewer regular medical visits and preventive health </a:t>
            </a:r>
            <a:r>
              <a:rPr lang="en-US" sz="1900" dirty="0" smtClean="0"/>
              <a:t>screenings</a:t>
            </a:r>
            <a:endParaRPr lang="en-US" sz="1900" dirty="0"/>
          </a:p>
          <a:p>
            <a:pPr lvl="1"/>
            <a:r>
              <a:rPr lang="en-US" sz="1900" dirty="0" smtClean="0"/>
              <a:t>In 2013, 33% of uninsured reported a preventive health visit compared with 74% of those with employer-based coverage and 67% with Medicaid.</a:t>
            </a:r>
          </a:p>
          <a:p>
            <a:pPr lvl="1"/>
            <a:r>
              <a:rPr lang="en-US" sz="1900" dirty="0" smtClean="0"/>
              <a:t>Lower </a:t>
            </a:r>
            <a:r>
              <a:rPr lang="en-US" sz="1900" dirty="0"/>
              <a:t>survival rates for breast and colorectal </a:t>
            </a:r>
            <a:r>
              <a:rPr lang="en-US" sz="1900" dirty="0" smtClean="0"/>
              <a:t>cancer</a:t>
            </a:r>
            <a:endParaRPr lang="en-US" sz="1900" dirty="0"/>
          </a:p>
          <a:p>
            <a:r>
              <a:rPr lang="en-US" sz="1900" dirty="0"/>
              <a:t>Increased mortality (likely owing to greater morbidity from </a:t>
            </a:r>
            <a:r>
              <a:rPr lang="en-US" sz="1900" dirty="0" smtClean="0"/>
              <a:t>undiagnosed medical conditions, such as </a:t>
            </a:r>
            <a:r>
              <a:rPr lang="en-US" sz="1900" dirty="0"/>
              <a:t>diabetes, HTN, and cardiovascular disease</a:t>
            </a:r>
            <a:r>
              <a:rPr lang="en-US" sz="1900" dirty="0" smtClean="0"/>
              <a:t>)</a:t>
            </a:r>
            <a:endParaRPr lang="en-US" sz="1900" dirty="0"/>
          </a:p>
          <a:p>
            <a:r>
              <a:rPr lang="en-US" sz="1900" dirty="0"/>
              <a:t>Less care during </a:t>
            </a:r>
            <a:r>
              <a:rPr lang="en-US" sz="1900" dirty="0" smtClean="0"/>
              <a:t>hospitalization</a:t>
            </a:r>
            <a:endParaRPr lang="en-US" sz="1900" dirty="0"/>
          </a:p>
          <a:p>
            <a:pPr lvl="1"/>
            <a:r>
              <a:rPr lang="en-US" sz="1900" dirty="0"/>
              <a:t>Less likely to receive a costly test or </a:t>
            </a:r>
            <a:r>
              <a:rPr lang="en-US" sz="1900" dirty="0" smtClean="0"/>
              <a:t>procedure</a:t>
            </a:r>
            <a:endParaRPr lang="en-US" sz="1900" dirty="0"/>
          </a:p>
          <a:p>
            <a:pPr lvl="1"/>
            <a:r>
              <a:rPr lang="en-US" sz="1900" dirty="0"/>
              <a:t>Higher in-hospital mortality rates</a:t>
            </a:r>
          </a:p>
        </p:txBody>
      </p:sp>
    </p:spTree>
    <p:extLst>
      <p:ext uri="{BB962C8B-B14F-4D97-AF65-F5344CB8AC3E}">
        <p14:creationId xmlns:p14="http://schemas.microsoft.com/office/powerpoint/2010/main" val="940544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6831"/>
            <a:ext cx="8229600" cy="1018552"/>
          </a:xfrm>
        </p:spPr>
        <p:txBody>
          <a:bodyPr>
            <a:noAutofit/>
          </a:bodyPr>
          <a:lstStyle/>
          <a:p>
            <a:pPr>
              <a:lnSpc>
                <a:spcPct val="80000"/>
              </a:lnSpc>
            </a:pPr>
            <a:r>
              <a:rPr lang="en-US" sz="3600" dirty="0"/>
              <a:t>Clinical Case #2 &amp; Group Activity: </a:t>
            </a:r>
            <a:r>
              <a:rPr lang="en-US" sz="3600" dirty="0" smtClean="0"/>
              <a:t/>
            </a:r>
            <a:br>
              <a:rPr lang="en-US" sz="3600" dirty="0" smtClean="0"/>
            </a:br>
            <a:r>
              <a:rPr lang="en-US" sz="3600" dirty="0" smtClean="0"/>
              <a:t>Weekend Warrior</a:t>
            </a:r>
            <a:endParaRPr lang="en-US" sz="3600" dirty="0"/>
          </a:p>
        </p:txBody>
      </p:sp>
      <p:sp>
        <p:nvSpPr>
          <p:cNvPr id="3" name="Content Placeholder 2"/>
          <p:cNvSpPr>
            <a:spLocks noGrp="1"/>
          </p:cNvSpPr>
          <p:nvPr>
            <p:ph sz="half" idx="1"/>
          </p:nvPr>
        </p:nvSpPr>
        <p:spPr>
          <a:xfrm>
            <a:off x="155360" y="1745382"/>
            <a:ext cx="5233386" cy="2779117"/>
          </a:xfrm>
        </p:spPr>
        <p:txBody>
          <a:bodyPr>
            <a:normAutofit fontScale="77500" lnSpcReduction="20000"/>
          </a:bodyPr>
          <a:lstStyle/>
          <a:p>
            <a:r>
              <a:rPr lang="en-US" dirty="0"/>
              <a:t>A </a:t>
            </a:r>
            <a:r>
              <a:rPr lang="en-US" dirty="0" smtClean="0"/>
              <a:t>55 year-old man presented to his PCP with knee pain after twisting his knee during a skiing accident. He attempted rest, ice, and NSAIDs at home for 5 days without improvement.</a:t>
            </a:r>
          </a:p>
          <a:p>
            <a:r>
              <a:rPr lang="en-US" dirty="0" smtClean="0"/>
              <a:t>Knee exam findings revealed joint instability, effusion, and </a:t>
            </a:r>
            <a:r>
              <a:rPr lang="en-US" smtClean="0"/>
              <a:t>tenderness.  </a:t>
            </a:r>
            <a:endParaRPr lang="en-US" dirty="0" smtClean="0"/>
          </a:p>
          <a:p>
            <a:r>
              <a:rPr lang="en-US" dirty="0" smtClean="0"/>
              <a:t>The PCP ordered an MRI and referred the patient to orthopedics.</a:t>
            </a:r>
            <a:endParaRPr lang="en-US" dirty="0"/>
          </a:p>
        </p:txBody>
      </p:sp>
      <p:pic>
        <p:nvPicPr>
          <p:cNvPr id="2050" name="Picture 2" descr="http://cdn2.mensfitness.co.uk/sites/mensfitness/files/styles/article_main_wide_image/public/images/dir_38/mens_fitness_19486.jpg?itok=PN--tzJ-"/>
          <p:cNvPicPr>
            <a:picLocks noChangeAspect="1" noChangeArrowheads="1"/>
          </p:cNvPicPr>
          <p:nvPr/>
        </p:nvPicPr>
        <p:blipFill rotWithShape="1">
          <a:blip r:embed="rId3">
            <a:extLst>
              <a:ext uri="{28A0092B-C50C-407E-A947-70E740481C1C}">
                <a14:useLocalDpi xmlns:a14="http://schemas.microsoft.com/office/drawing/2010/main" val="0"/>
              </a:ext>
            </a:extLst>
          </a:blip>
          <a:srcRect l="14654" t="7306" r="8228"/>
          <a:stretch/>
        </p:blipFill>
        <p:spPr bwMode="auto">
          <a:xfrm>
            <a:off x="5388746" y="1745383"/>
            <a:ext cx="3417903" cy="231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456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708"/>
            <a:ext cx="8229600" cy="702076"/>
          </a:xfrm>
        </p:spPr>
        <p:txBody>
          <a:bodyPr>
            <a:normAutofit fontScale="90000"/>
          </a:bodyPr>
          <a:lstStyle/>
          <a:p>
            <a:r>
              <a:rPr lang="en-US" dirty="0" smtClean="0"/>
              <a:t>How Much Does the Patient Pay?</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26311135"/>
              </p:ext>
            </p:extLst>
          </p:nvPr>
        </p:nvGraphicFramePr>
        <p:xfrm>
          <a:off x="523778" y="1207362"/>
          <a:ext cx="8163022" cy="3266986"/>
        </p:xfrm>
        <a:graphic>
          <a:graphicData uri="http://schemas.openxmlformats.org/drawingml/2006/table">
            <a:tbl>
              <a:tblPr firstRow="1" bandRow="1">
                <a:tableStyleId>{5C22544A-7EE6-4342-B048-85BDC9FD1C3A}</a:tableStyleId>
              </a:tblPr>
              <a:tblGrid>
                <a:gridCol w="3564389"/>
                <a:gridCol w="1145219"/>
                <a:gridCol w="1162975"/>
                <a:gridCol w="1065320"/>
                <a:gridCol w="1225119"/>
              </a:tblGrid>
              <a:tr h="337688">
                <a:tc>
                  <a:txBody>
                    <a:bodyPr/>
                    <a:lstStyle/>
                    <a:p>
                      <a:endParaRPr lang="en-US" sz="1400" dirty="0"/>
                    </a:p>
                  </a:txBody>
                  <a:tcPr marL="70285" marR="70285" marT="35142" marB="35142"/>
                </a:tc>
                <a:tc gridSpan="2">
                  <a:txBody>
                    <a:bodyPr/>
                    <a:lstStyle/>
                    <a:p>
                      <a:pPr algn="ctr"/>
                      <a:r>
                        <a:rPr lang="en-US" sz="1600" dirty="0" smtClean="0"/>
                        <a:t>Ortho Office</a:t>
                      </a:r>
                      <a:r>
                        <a:rPr lang="en-US" sz="1600" baseline="0" dirty="0" smtClean="0"/>
                        <a:t> Visit</a:t>
                      </a:r>
                      <a:endParaRPr lang="en-US" sz="1600" dirty="0"/>
                    </a:p>
                  </a:txBody>
                  <a:tcPr marL="70285" marR="70285" marT="35142" marB="35142"/>
                </a:tc>
                <a:tc hMerge="1">
                  <a:txBody>
                    <a:bodyPr/>
                    <a:lstStyle/>
                    <a:p>
                      <a:pPr algn="ctr"/>
                      <a:endParaRPr lang="en-US" sz="1400" dirty="0"/>
                    </a:p>
                  </a:txBody>
                  <a:tcPr marL="70285" marR="70285" marT="35142" marB="35142"/>
                </a:tc>
                <a:tc gridSpan="2">
                  <a:txBody>
                    <a:bodyPr/>
                    <a:lstStyle/>
                    <a:p>
                      <a:pPr algn="ctr"/>
                      <a:r>
                        <a:rPr lang="en-US" sz="1600" dirty="0" smtClean="0"/>
                        <a:t>MRI</a:t>
                      </a:r>
                      <a:endParaRPr lang="en-US" sz="1600" dirty="0"/>
                    </a:p>
                  </a:txBody>
                  <a:tcPr marL="70285" marR="70285" marT="35142" marB="35142"/>
                </a:tc>
                <a:tc hMerge="1">
                  <a:txBody>
                    <a:bodyPr/>
                    <a:lstStyle/>
                    <a:p>
                      <a:endParaRPr lang="en-US"/>
                    </a:p>
                  </a:txBody>
                  <a:tcPr/>
                </a:tc>
              </a:tr>
              <a:tr h="599819">
                <a:tc>
                  <a:txBody>
                    <a:bodyPr/>
                    <a:lstStyle/>
                    <a:p>
                      <a:endParaRPr lang="en-US" sz="1400" dirty="0"/>
                    </a:p>
                  </a:txBody>
                  <a:tcPr marL="70285" marR="70285" marT="35142" marB="35142"/>
                </a:tc>
                <a:tc>
                  <a:txBody>
                    <a:bodyPr/>
                    <a:lstStyle/>
                    <a:p>
                      <a:pPr algn="ctr"/>
                      <a:r>
                        <a:rPr lang="en-US" sz="1600" dirty="0" smtClean="0"/>
                        <a:t>Facility</a:t>
                      </a:r>
                      <a:r>
                        <a:rPr lang="en-US" sz="1600" baseline="0" dirty="0" smtClean="0"/>
                        <a:t> Charge</a:t>
                      </a:r>
                      <a:endParaRPr lang="en-US" sz="1600" dirty="0"/>
                    </a:p>
                  </a:txBody>
                  <a:tcPr marL="70285" marR="70285" marT="35142" marB="35142"/>
                </a:tc>
                <a:tc>
                  <a:txBody>
                    <a:bodyPr/>
                    <a:lstStyle/>
                    <a:p>
                      <a:pPr algn="ctr"/>
                      <a:r>
                        <a:rPr lang="en-US" sz="1600" dirty="0" smtClean="0"/>
                        <a:t>Professional Charge</a:t>
                      </a:r>
                      <a:endParaRPr lang="en-US" sz="1600" dirty="0"/>
                    </a:p>
                  </a:txBody>
                  <a:tcPr marL="70285" marR="70285" marT="35142" marB="35142"/>
                </a:tc>
                <a:tc>
                  <a:txBody>
                    <a:bodyPr/>
                    <a:lstStyle/>
                    <a:p>
                      <a:pPr algn="ctr"/>
                      <a:r>
                        <a:rPr lang="en-US" sz="1600" dirty="0" smtClean="0"/>
                        <a:t>Facility</a:t>
                      </a:r>
                      <a:r>
                        <a:rPr lang="en-US" sz="1600" baseline="0" dirty="0" smtClean="0"/>
                        <a:t> Charge</a:t>
                      </a:r>
                      <a:endParaRPr lang="en-US" sz="1600" dirty="0"/>
                    </a:p>
                  </a:txBody>
                  <a:tcPr marL="70285" marR="70285" marT="35142" marB="35142"/>
                </a:tc>
                <a:tc>
                  <a:txBody>
                    <a:bodyPr/>
                    <a:lstStyle/>
                    <a:p>
                      <a:pPr algn="ctr"/>
                      <a:r>
                        <a:rPr lang="en-US" sz="1600" dirty="0" smtClean="0"/>
                        <a:t>Professional Charge</a:t>
                      </a:r>
                      <a:endParaRPr lang="en-US" sz="1600" dirty="0"/>
                    </a:p>
                  </a:txBody>
                  <a:tcPr marL="70285" marR="70285" marT="35142" marB="35142"/>
                </a:tc>
              </a:tr>
              <a:tr h="370454">
                <a:tc>
                  <a:txBody>
                    <a:bodyPr/>
                    <a:lstStyle/>
                    <a:p>
                      <a:r>
                        <a:rPr lang="en-US" sz="1800" dirty="0" smtClean="0"/>
                        <a:t>Charges</a:t>
                      </a:r>
                      <a:endParaRPr lang="en-US" sz="1800" dirty="0"/>
                    </a:p>
                  </a:txBody>
                  <a:tcPr marL="70285" marR="70285" marT="35142" marB="3514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txBody>
                  <a:tcPr marL="70285" marR="70285" marT="35142" marB="3514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txBody>
                  <a:tcPr marL="70285" marR="70285" marT="35142" marB="3514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txBody>
                  <a:tcPr marL="70285" marR="70285" marT="35142" marB="3514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txBody>
                  <a:tcPr marL="70285" marR="70285" marT="35142" marB="35142" anchor="ctr"/>
                </a:tc>
              </a:tr>
              <a:tr h="665352">
                <a:tc>
                  <a:txBody>
                    <a:bodyPr/>
                    <a:lstStyle/>
                    <a:p>
                      <a:r>
                        <a:rPr lang="en-US" sz="1800" dirty="0" smtClean="0"/>
                        <a:t>Out-of-Pocket</a:t>
                      </a:r>
                      <a:r>
                        <a:rPr lang="en-US" sz="1800" baseline="0" dirty="0" smtClean="0"/>
                        <a:t> Cost:  Insurance with copay</a:t>
                      </a:r>
                      <a:endParaRPr lang="en-US" sz="1800" dirty="0"/>
                    </a:p>
                  </a:txBody>
                  <a:tcPr marL="70285" marR="70285" marT="35142" marB="35142" anchor="ctr"/>
                </a:tc>
                <a:tc gridSpan="2">
                  <a:txBody>
                    <a:bodyPr/>
                    <a:lstStyle/>
                    <a:p>
                      <a:pPr algn="ctr"/>
                      <a:endParaRPr lang="en-US" sz="1800" dirty="0"/>
                    </a:p>
                  </a:txBody>
                  <a:tcPr marL="70285" marR="70285" marT="35142" marB="35142" anchor="ctr"/>
                </a:tc>
                <a:tc hMerge="1">
                  <a:txBody>
                    <a:bodyPr/>
                    <a:lstStyle/>
                    <a:p>
                      <a:endParaRPr lang="en-US"/>
                    </a:p>
                  </a:txBody>
                  <a:tcPr/>
                </a:tc>
                <a:tc gridSpan="2">
                  <a:txBody>
                    <a:bodyPr/>
                    <a:lstStyle/>
                    <a:p>
                      <a:pPr algn="ctr"/>
                      <a:endParaRPr lang="en-US" sz="1800" dirty="0"/>
                    </a:p>
                  </a:txBody>
                  <a:tcPr marL="70285" marR="70285" marT="35142" marB="35142" anchor="ctr"/>
                </a:tc>
                <a:tc hMerge="1">
                  <a:txBody>
                    <a:bodyPr/>
                    <a:lstStyle/>
                    <a:p>
                      <a:endParaRPr lang="en-US"/>
                    </a:p>
                  </a:txBody>
                  <a:tcPr/>
                </a:tc>
              </a:tr>
              <a:tr h="665352">
                <a:tc>
                  <a:txBody>
                    <a:bodyPr/>
                    <a:lstStyle/>
                    <a:p>
                      <a:r>
                        <a:rPr lang="en-US" sz="1800" dirty="0" smtClean="0"/>
                        <a:t>Out</a:t>
                      </a:r>
                      <a:r>
                        <a:rPr lang="en-US" sz="1800" baseline="0" dirty="0" smtClean="0"/>
                        <a:t>-of-Pocket Cost:  High deductible plan or uninsured</a:t>
                      </a:r>
                      <a:endParaRPr lang="en-US" sz="1800" dirty="0"/>
                    </a:p>
                  </a:txBody>
                  <a:tcPr marL="70285" marR="70285" marT="35142" marB="35142"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txBody>
                  <a:tcPr marL="70285" marR="70285" marT="35142" marB="35142" anchor="ctr"/>
                </a:tc>
                <a:tc hMerge="1">
                  <a:txBody>
                    <a:bodyPr/>
                    <a:lstStyle/>
                    <a:p>
                      <a:endParaRPr lang="en-US"/>
                    </a:p>
                  </a:txBody>
                  <a:tcPr/>
                </a:tc>
                <a:tc gridSpan="2">
                  <a:txBody>
                    <a:bodyPr/>
                    <a:lstStyle/>
                    <a:p>
                      <a:pPr algn="ctr"/>
                      <a:endParaRPr lang="en-US" sz="1800" dirty="0"/>
                    </a:p>
                  </a:txBody>
                  <a:tcPr marL="70285" marR="70285" marT="35142" marB="35142" anchor="ctr"/>
                </a:tc>
                <a:tc hMerge="1">
                  <a:txBody>
                    <a:bodyPr/>
                    <a:lstStyle/>
                    <a:p>
                      <a:endParaRPr lang="en-US"/>
                    </a:p>
                  </a:txBody>
                  <a:tcPr/>
                </a:tc>
              </a:tr>
              <a:tr h="628321">
                <a:tc>
                  <a:txBody>
                    <a:bodyPr/>
                    <a:lstStyle/>
                    <a:p>
                      <a:r>
                        <a:rPr lang="en-US" sz="1800" dirty="0" smtClean="0"/>
                        <a:t>Out-of-Pocket</a:t>
                      </a:r>
                      <a:r>
                        <a:rPr lang="en-US" sz="1800" baseline="0" dirty="0" smtClean="0"/>
                        <a:t> Cost:  Medicare</a:t>
                      </a:r>
                      <a:endParaRPr lang="en-US" sz="1800" dirty="0"/>
                    </a:p>
                  </a:txBody>
                  <a:tcPr marL="70285" marR="70285" marT="35142" marB="35142"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p>
                  </a:txBody>
                  <a:tcPr marL="70285" marR="70285" marT="35142" marB="35142" anchor="ctr"/>
                </a:tc>
                <a:tc hMerge="1">
                  <a:txBody>
                    <a:bodyPr/>
                    <a:lstStyle/>
                    <a:p>
                      <a:endParaRPr lang="en-US"/>
                    </a:p>
                  </a:txBody>
                  <a:tcPr/>
                </a:tc>
                <a:tc gridSpan="2">
                  <a:txBody>
                    <a:bodyPr/>
                    <a:lstStyle/>
                    <a:p>
                      <a:pPr algn="ctr"/>
                      <a:endParaRPr lang="en-US" sz="1800" dirty="0"/>
                    </a:p>
                  </a:txBody>
                  <a:tcPr marL="70285" marR="70285" marT="35142" marB="35142" anchor="ctr"/>
                </a:tc>
                <a:tc hMerge="1">
                  <a:txBody>
                    <a:bodyPr/>
                    <a:lstStyle/>
                    <a:p>
                      <a:endParaRPr lang="en-US"/>
                    </a:p>
                  </a:txBody>
                  <a:tcPr/>
                </a:tc>
              </a:tr>
            </a:tbl>
          </a:graphicData>
        </a:graphic>
      </p:graphicFrame>
      <p:sp>
        <p:nvSpPr>
          <p:cNvPr id="6" name="TextBox 5"/>
          <p:cNvSpPr txBox="1"/>
          <p:nvPr/>
        </p:nvSpPr>
        <p:spPr>
          <a:xfrm>
            <a:off x="5593030" y="4474348"/>
            <a:ext cx="3550970" cy="246221"/>
          </a:xfrm>
          <a:prstGeom prst="rect">
            <a:avLst/>
          </a:prstGeom>
          <a:noFill/>
        </p:spPr>
        <p:txBody>
          <a:bodyPr wrap="square" rtlCol="0">
            <a:spAutoFit/>
          </a:bodyPr>
          <a:lstStyle/>
          <a:p>
            <a:r>
              <a:rPr lang="en-US" sz="1000" dirty="0" smtClean="0"/>
              <a:t>*Includes discount for patients who do not have insurance</a:t>
            </a:r>
            <a:endParaRPr lang="en-US" sz="1000" dirty="0"/>
          </a:p>
        </p:txBody>
      </p:sp>
    </p:spTree>
    <p:extLst>
      <p:ext uri="{BB962C8B-B14F-4D97-AF65-F5344CB8AC3E}">
        <p14:creationId xmlns:p14="http://schemas.microsoft.com/office/powerpoint/2010/main" val="1100689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r>
              <a:rPr lang="en-US" sz="2200" dirty="0"/>
              <a:t>Explain the basics of health insurance and </a:t>
            </a:r>
            <a:r>
              <a:rPr lang="en-US" sz="2200" dirty="0" smtClean="0"/>
              <a:t>coverage.</a:t>
            </a:r>
            <a:endParaRPr lang="en-US" sz="2200" dirty="0"/>
          </a:p>
          <a:p>
            <a:r>
              <a:rPr lang="en-US" sz="2200" dirty="0"/>
              <a:t>Demonstrate the complexity of </a:t>
            </a:r>
            <a:r>
              <a:rPr lang="en-US" sz="2200" dirty="0" smtClean="0"/>
              <a:t>health care </a:t>
            </a:r>
            <a:r>
              <a:rPr lang="en-US" sz="2200" dirty="0"/>
              <a:t>costs </a:t>
            </a:r>
            <a:r>
              <a:rPr lang="en-US" sz="2200" dirty="0" smtClean="0"/>
              <a:t>and </a:t>
            </a:r>
            <a:r>
              <a:rPr lang="en-US" sz="2200" dirty="0"/>
              <a:t>the large variation in </a:t>
            </a:r>
            <a:r>
              <a:rPr lang="en-US" sz="2200" dirty="0" smtClean="0"/>
              <a:t>out-of-pocket </a:t>
            </a:r>
            <a:r>
              <a:rPr lang="en-US" sz="2200" dirty="0"/>
              <a:t>costs based on insurance </a:t>
            </a:r>
            <a:r>
              <a:rPr lang="en-US" sz="2200" dirty="0" smtClean="0"/>
              <a:t>status.</a:t>
            </a:r>
            <a:endParaRPr lang="en-US" sz="2200" dirty="0"/>
          </a:p>
          <a:p>
            <a:r>
              <a:rPr lang="en-US" sz="2200" dirty="0"/>
              <a:t>Weigh the impact of insurance coverage </a:t>
            </a:r>
            <a:r>
              <a:rPr lang="en-US" sz="2200" dirty="0" smtClean="0"/>
              <a:t>and out-of-pocket costs with </a:t>
            </a:r>
            <a:r>
              <a:rPr lang="en-US" sz="2200" dirty="0"/>
              <a:t>the ability to adhere to treatment </a:t>
            </a:r>
            <a:r>
              <a:rPr lang="en-US" sz="2200" dirty="0" smtClean="0"/>
              <a:t>recommendations.</a:t>
            </a:r>
            <a:endParaRPr lang="en-US" sz="2200" dirty="0"/>
          </a:p>
          <a:p>
            <a:r>
              <a:rPr lang="en-US" sz="2200" dirty="0"/>
              <a:t>Explore how provider reimbursement models can affect delivery </a:t>
            </a:r>
            <a:r>
              <a:rPr lang="en-US" sz="2200" dirty="0" smtClean="0"/>
              <a:t>of </a:t>
            </a:r>
            <a:r>
              <a:rPr lang="en-US" sz="2200" dirty="0"/>
              <a:t>high value </a:t>
            </a:r>
            <a:r>
              <a:rPr lang="en-US" sz="2200" dirty="0" smtClean="0"/>
              <a:t>care.</a:t>
            </a:r>
            <a:endParaRPr lang="en-US" sz="2200" dirty="0"/>
          </a:p>
          <a:p>
            <a:r>
              <a:rPr lang="en-US" sz="2200" dirty="0"/>
              <a:t>Encourage physicians to not practice “one size fits all” </a:t>
            </a:r>
            <a:r>
              <a:rPr lang="en-US" sz="2200" dirty="0" smtClean="0"/>
              <a:t>medicine.</a:t>
            </a:r>
            <a:endParaRPr lang="en-US" sz="2200" dirty="0"/>
          </a:p>
        </p:txBody>
      </p:sp>
    </p:spTree>
    <p:extLst>
      <p:ext uri="{BB962C8B-B14F-4D97-AF65-F5344CB8AC3E}">
        <p14:creationId xmlns:p14="http://schemas.microsoft.com/office/powerpoint/2010/main" val="2668046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21" y="542151"/>
            <a:ext cx="3083766" cy="871538"/>
          </a:xfrm>
        </p:spPr>
        <p:txBody>
          <a:bodyPr/>
          <a:lstStyle/>
          <a:p>
            <a:r>
              <a:rPr lang="en-US" dirty="0" smtClean="0"/>
              <a:t>Resource: Dartmouth Calculator</a:t>
            </a:r>
            <a:endParaRPr lang="en-US" dirty="0"/>
          </a:p>
        </p:txBody>
      </p:sp>
      <p:sp>
        <p:nvSpPr>
          <p:cNvPr id="5" name="Text Placeholder 4"/>
          <p:cNvSpPr>
            <a:spLocks noGrp="1"/>
          </p:cNvSpPr>
          <p:nvPr>
            <p:ph type="body" sz="half" idx="2"/>
          </p:nvPr>
        </p:nvSpPr>
        <p:spPr>
          <a:xfrm>
            <a:off x="85557" y="1478833"/>
            <a:ext cx="2755298" cy="3518297"/>
          </a:xfrm>
        </p:spPr>
        <p:txBody>
          <a:bodyPr/>
          <a:lstStyle/>
          <a:p>
            <a:pPr marL="285750" indent="-285750">
              <a:buFont typeface="Arial" panose="020B0604020202020204" pitchFamily="34" charset="0"/>
              <a:buChar char="•"/>
            </a:pPr>
            <a:r>
              <a:rPr lang="en-US" sz="1800" dirty="0" smtClean="0">
                <a:hlinkClick r:id="rId3"/>
              </a:rPr>
              <a:t>http</a:t>
            </a:r>
            <a:r>
              <a:rPr lang="en-US" sz="1800" dirty="0">
                <a:hlinkClick r:id="rId3"/>
              </a:rPr>
              <a:t>://</a:t>
            </a:r>
            <a:r>
              <a:rPr lang="en-US" sz="1800" dirty="0" smtClean="0">
                <a:hlinkClick r:id="rId3"/>
              </a:rPr>
              <a:t>www.dartmouth-hitchcock.org/billing-charges/out_of_pocket_estimator_dhmc.html</a:t>
            </a:r>
            <a:endParaRPr lang="en-US" sz="1800" dirty="0" smtClean="0"/>
          </a:p>
          <a:p>
            <a:pPr marL="285750" indent="-285750">
              <a:buFont typeface="Arial" panose="020B0604020202020204" pitchFamily="34" charset="0"/>
              <a:buChar char="•"/>
            </a:pPr>
            <a:r>
              <a:rPr lang="en-US" sz="1800" dirty="0" smtClean="0"/>
              <a:t>Work in groups to complete the chart using the Dartmouth Calculator</a:t>
            </a:r>
          </a:p>
          <a:p>
            <a:pPr marL="285750" indent="-285750">
              <a:buFont typeface="Arial" panose="020B0604020202020204" pitchFamily="34" charset="0"/>
              <a:buChar char="•"/>
            </a:pPr>
            <a:r>
              <a:rPr lang="en-US" sz="1800" dirty="0"/>
              <a:t>How </a:t>
            </a:r>
            <a:r>
              <a:rPr lang="en-US" sz="1800" dirty="0" smtClean="0"/>
              <a:t>do out of pocket costs affect </a:t>
            </a:r>
            <a:r>
              <a:rPr lang="en-US" sz="1800" dirty="0"/>
              <a:t>adherence to the treatment plan?</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447" t="9476" r="24611" b="31884"/>
          <a:stretch/>
        </p:blipFill>
        <p:spPr bwMode="auto">
          <a:xfrm>
            <a:off x="3093869" y="504292"/>
            <a:ext cx="5890333" cy="4156263"/>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31210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446" y="597876"/>
            <a:ext cx="7901354" cy="609485"/>
          </a:xfrm>
        </p:spPr>
        <p:txBody>
          <a:bodyPr>
            <a:noAutofit/>
          </a:bodyPr>
          <a:lstStyle/>
          <a:p>
            <a:r>
              <a:rPr lang="en-US" sz="3600" dirty="0" smtClean="0"/>
              <a:t>How Much Does the Patient Pay?</a:t>
            </a:r>
            <a:endParaRPr lang="en-US" sz="3600" dirty="0"/>
          </a:p>
        </p:txBody>
      </p:sp>
      <p:graphicFrame>
        <p:nvGraphicFramePr>
          <p:cNvPr id="4" name="Content Placeholder 3"/>
          <p:cNvGraphicFramePr>
            <a:graphicFrameLocks/>
          </p:cNvGraphicFramePr>
          <p:nvPr>
            <p:extLst>
              <p:ext uri="{D42A27DB-BD31-4B8C-83A1-F6EECF244321}">
                <p14:modId xmlns:p14="http://schemas.microsoft.com/office/powerpoint/2010/main" val="4252707625"/>
              </p:ext>
            </p:extLst>
          </p:nvPr>
        </p:nvGraphicFramePr>
        <p:xfrm>
          <a:off x="523778" y="1207362"/>
          <a:ext cx="8163022" cy="3266986"/>
        </p:xfrm>
        <a:graphic>
          <a:graphicData uri="http://schemas.openxmlformats.org/drawingml/2006/table">
            <a:tbl>
              <a:tblPr firstRow="1" bandRow="1">
                <a:tableStyleId>{5C22544A-7EE6-4342-B048-85BDC9FD1C3A}</a:tableStyleId>
              </a:tblPr>
              <a:tblGrid>
                <a:gridCol w="3564389"/>
                <a:gridCol w="1145219"/>
                <a:gridCol w="1162975"/>
                <a:gridCol w="1065320"/>
                <a:gridCol w="1225119"/>
              </a:tblGrid>
              <a:tr h="337688">
                <a:tc>
                  <a:txBody>
                    <a:bodyPr/>
                    <a:lstStyle/>
                    <a:p>
                      <a:endParaRPr lang="en-US" sz="1400" dirty="0"/>
                    </a:p>
                  </a:txBody>
                  <a:tcPr marL="70285" marR="70285" marT="35142" marB="35142"/>
                </a:tc>
                <a:tc gridSpan="2">
                  <a:txBody>
                    <a:bodyPr/>
                    <a:lstStyle/>
                    <a:p>
                      <a:pPr algn="ctr"/>
                      <a:r>
                        <a:rPr lang="en-US" sz="1600" dirty="0" smtClean="0"/>
                        <a:t>Ortho Office</a:t>
                      </a:r>
                      <a:r>
                        <a:rPr lang="en-US" sz="1600" baseline="0" dirty="0" smtClean="0"/>
                        <a:t> Visit</a:t>
                      </a:r>
                      <a:endParaRPr lang="en-US" sz="1600" dirty="0"/>
                    </a:p>
                  </a:txBody>
                  <a:tcPr marL="70285" marR="70285" marT="35142" marB="35142"/>
                </a:tc>
                <a:tc hMerge="1">
                  <a:txBody>
                    <a:bodyPr/>
                    <a:lstStyle/>
                    <a:p>
                      <a:pPr algn="ctr"/>
                      <a:endParaRPr lang="en-US" sz="1400" dirty="0"/>
                    </a:p>
                  </a:txBody>
                  <a:tcPr marL="70285" marR="70285" marT="35142" marB="35142"/>
                </a:tc>
                <a:tc gridSpan="2">
                  <a:txBody>
                    <a:bodyPr/>
                    <a:lstStyle/>
                    <a:p>
                      <a:pPr algn="ctr"/>
                      <a:r>
                        <a:rPr lang="en-US" sz="1600" dirty="0" smtClean="0"/>
                        <a:t>MRI</a:t>
                      </a:r>
                      <a:endParaRPr lang="en-US" sz="1600" dirty="0"/>
                    </a:p>
                  </a:txBody>
                  <a:tcPr marL="70285" marR="70285" marT="35142" marB="35142"/>
                </a:tc>
                <a:tc hMerge="1">
                  <a:txBody>
                    <a:bodyPr/>
                    <a:lstStyle/>
                    <a:p>
                      <a:endParaRPr lang="en-US"/>
                    </a:p>
                  </a:txBody>
                  <a:tcPr/>
                </a:tc>
              </a:tr>
              <a:tr h="599819">
                <a:tc>
                  <a:txBody>
                    <a:bodyPr/>
                    <a:lstStyle/>
                    <a:p>
                      <a:endParaRPr lang="en-US" sz="1400" dirty="0"/>
                    </a:p>
                  </a:txBody>
                  <a:tcPr marL="70285" marR="70285" marT="35142" marB="35142"/>
                </a:tc>
                <a:tc>
                  <a:txBody>
                    <a:bodyPr/>
                    <a:lstStyle/>
                    <a:p>
                      <a:pPr algn="ctr"/>
                      <a:r>
                        <a:rPr lang="en-US" sz="1600" dirty="0" smtClean="0"/>
                        <a:t>Facility</a:t>
                      </a:r>
                      <a:r>
                        <a:rPr lang="en-US" sz="1600" baseline="0" dirty="0" smtClean="0"/>
                        <a:t> Charge</a:t>
                      </a:r>
                      <a:endParaRPr lang="en-US" sz="1600" dirty="0"/>
                    </a:p>
                  </a:txBody>
                  <a:tcPr marL="70285" marR="70285" marT="35142" marB="35142"/>
                </a:tc>
                <a:tc>
                  <a:txBody>
                    <a:bodyPr/>
                    <a:lstStyle/>
                    <a:p>
                      <a:pPr algn="ctr"/>
                      <a:r>
                        <a:rPr lang="en-US" sz="1600" dirty="0" smtClean="0"/>
                        <a:t>Professional Charge</a:t>
                      </a:r>
                      <a:endParaRPr lang="en-US" sz="1600" dirty="0"/>
                    </a:p>
                  </a:txBody>
                  <a:tcPr marL="70285" marR="70285" marT="35142" marB="35142"/>
                </a:tc>
                <a:tc>
                  <a:txBody>
                    <a:bodyPr/>
                    <a:lstStyle/>
                    <a:p>
                      <a:pPr algn="ctr"/>
                      <a:r>
                        <a:rPr lang="en-US" sz="1600" dirty="0" smtClean="0"/>
                        <a:t>Facility</a:t>
                      </a:r>
                      <a:r>
                        <a:rPr lang="en-US" sz="1600" baseline="0" dirty="0" smtClean="0"/>
                        <a:t> Charge</a:t>
                      </a:r>
                      <a:endParaRPr lang="en-US" sz="1600" dirty="0"/>
                    </a:p>
                  </a:txBody>
                  <a:tcPr marL="70285" marR="70285" marT="35142" marB="35142"/>
                </a:tc>
                <a:tc>
                  <a:txBody>
                    <a:bodyPr/>
                    <a:lstStyle/>
                    <a:p>
                      <a:pPr algn="ctr"/>
                      <a:r>
                        <a:rPr lang="en-US" sz="1600" dirty="0" smtClean="0"/>
                        <a:t>Professional Charge</a:t>
                      </a:r>
                      <a:endParaRPr lang="en-US" sz="1600" dirty="0"/>
                    </a:p>
                  </a:txBody>
                  <a:tcPr marL="70285" marR="70285" marT="35142" marB="35142"/>
                </a:tc>
              </a:tr>
              <a:tr h="370454">
                <a:tc>
                  <a:txBody>
                    <a:bodyPr/>
                    <a:lstStyle/>
                    <a:p>
                      <a:r>
                        <a:rPr lang="en-US" sz="1800" dirty="0" smtClean="0"/>
                        <a:t>Charges</a:t>
                      </a:r>
                      <a:endParaRPr lang="en-US" sz="1800" dirty="0"/>
                    </a:p>
                  </a:txBody>
                  <a:tcPr marL="70285" marR="70285" marT="35142" marB="3514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$336</a:t>
                      </a:r>
                    </a:p>
                  </a:txBody>
                  <a:tcPr marL="70285" marR="70285" marT="35142" marB="3514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$151</a:t>
                      </a:r>
                    </a:p>
                  </a:txBody>
                  <a:tcPr marL="70285" marR="70285" marT="35142" marB="3514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$4,023</a:t>
                      </a:r>
                    </a:p>
                  </a:txBody>
                  <a:tcPr marL="70285" marR="70285" marT="35142" marB="3514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$806</a:t>
                      </a:r>
                    </a:p>
                  </a:txBody>
                  <a:tcPr marL="70285" marR="70285" marT="35142" marB="35142" anchor="ctr"/>
                </a:tc>
              </a:tr>
              <a:tr h="665352">
                <a:tc>
                  <a:txBody>
                    <a:bodyPr/>
                    <a:lstStyle/>
                    <a:p>
                      <a:r>
                        <a:rPr lang="en-US" sz="1800" dirty="0" smtClean="0"/>
                        <a:t>Out-of-Pocket</a:t>
                      </a:r>
                      <a:r>
                        <a:rPr lang="en-US" sz="1800" baseline="0" dirty="0" smtClean="0"/>
                        <a:t> Cost:  Insurance with copay</a:t>
                      </a:r>
                      <a:endParaRPr lang="en-US" sz="1800" dirty="0"/>
                    </a:p>
                  </a:txBody>
                  <a:tcPr marL="70285" marR="70285" marT="35142" marB="35142" anchor="ctr"/>
                </a:tc>
                <a:tc gridSpan="2">
                  <a:txBody>
                    <a:bodyPr/>
                    <a:lstStyle/>
                    <a:p>
                      <a:pPr algn="ctr"/>
                      <a:r>
                        <a:rPr lang="en-US" sz="1800" dirty="0" smtClean="0"/>
                        <a:t>$25</a:t>
                      </a:r>
                      <a:endParaRPr lang="en-US" sz="1800" dirty="0"/>
                    </a:p>
                  </a:txBody>
                  <a:tcPr marL="70285" marR="70285" marT="35142" marB="35142" anchor="ctr"/>
                </a:tc>
                <a:tc hMerge="1">
                  <a:txBody>
                    <a:bodyPr/>
                    <a:lstStyle/>
                    <a:p>
                      <a:endParaRPr lang="en-US"/>
                    </a:p>
                  </a:txBody>
                  <a:tcPr/>
                </a:tc>
                <a:tc gridSpan="2">
                  <a:txBody>
                    <a:bodyPr/>
                    <a:lstStyle/>
                    <a:p>
                      <a:pPr algn="ctr"/>
                      <a:r>
                        <a:rPr lang="en-US" sz="1800" dirty="0" smtClean="0"/>
                        <a:t>$25</a:t>
                      </a:r>
                      <a:endParaRPr lang="en-US" sz="1800" dirty="0"/>
                    </a:p>
                  </a:txBody>
                  <a:tcPr marL="70285" marR="70285" marT="35142" marB="35142" anchor="ctr"/>
                </a:tc>
                <a:tc hMerge="1">
                  <a:txBody>
                    <a:bodyPr/>
                    <a:lstStyle/>
                    <a:p>
                      <a:endParaRPr lang="en-US"/>
                    </a:p>
                  </a:txBody>
                  <a:tcPr/>
                </a:tc>
              </a:tr>
              <a:tr h="665352">
                <a:tc>
                  <a:txBody>
                    <a:bodyPr/>
                    <a:lstStyle/>
                    <a:p>
                      <a:r>
                        <a:rPr lang="en-US" sz="1800" dirty="0" smtClean="0"/>
                        <a:t>Out</a:t>
                      </a:r>
                      <a:r>
                        <a:rPr lang="en-US" sz="1800" baseline="0" dirty="0" smtClean="0"/>
                        <a:t>-of-Pocket Cost:  High deductible plan or uninsured</a:t>
                      </a:r>
                      <a:endParaRPr lang="en-US" sz="1800" dirty="0"/>
                    </a:p>
                  </a:txBody>
                  <a:tcPr marL="70285" marR="70285" marT="35142" marB="35142"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$341*</a:t>
                      </a:r>
                    </a:p>
                  </a:txBody>
                  <a:tcPr marL="70285" marR="70285" marT="35142" marB="35142" anchor="ctr"/>
                </a:tc>
                <a:tc hMerge="1">
                  <a:txBody>
                    <a:bodyPr/>
                    <a:lstStyle/>
                    <a:p>
                      <a:endParaRPr lang="en-US"/>
                    </a:p>
                  </a:txBody>
                  <a:tcPr/>
                </a:tc>
                <a:tc gridSpan="2">
                  <a:txBody>
                    <a:bodyPr/>
                    <a:lstStyle/>
                    <a:p>
                      <a:pPr algn="ctr"/>
                      <a:r>
                        <a:rPr lang="en-US" sz="1800" dirty="0" smtClean="0"/>
                        <a:t>$3,380*</a:t>
                      </a:r>
                      <a:endParaRPr lang="en-US" sz="1800" dirty="0"/>
                    </a:p>
                  </a:txBody>
                  <a:tcPr marL="70285" marR="70285" marT="35142" marB="35142" anchor="ctr"/>
                </a:tc>
                <a:tc hMerge="1">
                  <a:txBody>
                    <a:bodyPr/>
                    <a:lstStyle/>
                    <a:p>
                      <a:endParaRPr lang="en-US"/>
                    </a:p>
                  </a:txBody>
                  <a:tcPr/>
                </a:tc>
              </a:tr>
              <a:tr h="628321">
                <a:tc>
                  <a:txBody>
                    <a:bodyPr/>
                    <a:lstStyle/>
                    <a:p>
                      <a:r>
                        <a:rPr lang="en-US" sz="1800" dirty="0" smtClean="0"/>
                        <a:t>Out-of-Pocket</a:t>
                      </a:r>
                      <a:r>
                        <a:rPr lang="en-US" sz="1800" baseline="0" dirty="0" smtClean="0"/>
                        <a:t> Cost:  Medicare</a:t>
                      </a:r>
                      <a:endParaRPr lang="en-US" sz="1800" dirty="0"/>
                    </a:p>
                  </a:txBody>
                  <a:tcPr marL="70285" marR="70285" marT="35142" marB="35142"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$227</a:t>
                      </a:r>
                    </a:p>
                  </a:txBody>
                  <a:tcPr marL="70285" marR="70285" marT="35142" marB="35142" anchor="ctr"/>
                </a:tc>
                <a:tc hMerge="1">
                  <a:txBody>
                    <a:bodyPr/>
                    <a:lstStyle/>
                    <a:p>
                      <a:endParaRPr lang="en-US"/>
                    </a:p>
                  </a:txBody>
                  <a:tcPr/>
                </a:tc>
                <a:tc gridSpan="2">
                  <a:txBody>
                    <a:bodyPr/>
                    <a:lstStyle/>
                    <a:p>
                      <a:pPr algn="ctr"/>
                      <a:r>
                        <a:rPr lang="en-US" sz="1800" dirty="0" smtClean="0"/>
                        <a:t>$1,095</a:t>
                      </a:r>
                      <a:endParaRPr lang="en-US" sz="1800" dirty="0"/>
                    </a:p>
                  </a:txBody>
                  <a:tcPr marL="70285" marR="70285" marT="35142" marB="35142" anchor="ctr"/>
                </a:tc>
                <a:tc hMerge="1">
                  <a:txBody>
                    <a:bodyPr/>
                    <a:lstStyle/>
                    <a:p>
                      <a:endParaRPr lang="en-US"/>
                    </a:p>
                  </a:txBody>
                  <a:tcPr/>
                </a:tc>
              </a:tr>
            </a:tbl>
          </a:graphicData>
        </a:graphic>
      </p:graphicFrame>
      <p:sp>
        <p:nvSpPr>
          <p:cNvPr id="6" name="TextBox 5"/>
          <p:cNvSpPr txBox="1"/>
          <p:nvPr/>
        </p:nvSpPr>
        <p:spPr>
          <a:xfrm>
            <a:off x="5593030" y="4474348"/>
            <a:ext cx="3550970" cy="246221"/>
          </a:xfrm>
          <a:prstGeom prst="rect">
            <a:avLst/>
          </a:prstGeom>
          <a:noFill/>
        </p:spPr>
        <p:txBody>
          <a:bodyPr wrap="square" rtlCol="0">
            <a:spAutoFit/>
          </a:bodyPr>
          <a:lstStyle/>
          <a:p>
            <a:r>
              <a:rPr lang="en-US" sz="1000" dirty="0" smtClean="0"/>
              <a:t>*Includes discount for patients who do not have insurance</a:t>
            </a:r>
            <a:endParaRPr lang="en-US" sz="1000" dirty="0"/>
          </a:p>
        </p:txBody>
      </p:sp>
    </p:spTree>
    <p:extLst>
      <p:ext uri="{BB962C8B-B14F-4D97-AF65-F5344CB8AC3E}">
        <p14:creationId xmlns:p14="http://schemas.microsoft.com/office/powerpoint/2010/main" val="2484712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4769"/>
            <a:ext cx="8229600" cy="961293"/>
          </a:xfrm>
        </p:spPr>
        <p:txBody>
          <a:bodyPr>
            <a:noAutofit/>
          </a:bodyPr>
          <a:lstStyle/>
          <a:p>
            <a:pPr>
              <a:lnSpc>
                <a:spcPct val="80000"/>
              </a:lnSpc>
            </a:pPr>
            <a:r>
              <a:rPr lang="en-US" sz="3200" dirty="0"/>
              <a:t>Methods of Payment</a:t>
            </a:r>
            <a:br>
              <a:rPr lang="en-US" sz="3200" dirty="0"/>
            </a:br>
            <a:r>
              <a:rPr lang="en-US" sz="3200" dirty="0"/>
              <a:t>(Health Provider Reimbursement Models)</a:t>
            </a:r>
          </a:p>
        </p:txBody>
      </p:sp>
      <p:sp>
        <p:nvSpPr>
          <p:cNvPr id="3" name="Content Placeholder 2"/>
          <p:cNvSpPr>
            <a:spLocks noGrp="1"/>
          </p:cNvSpPr>
          <p:nvPr>
            <p:ph idx="1"/>
          </p:nvPr>
        </p:nvSpPr>
        <p:spPr>
          <a:xfrm>
            <a:off x="356260" y="1606062"/>
            <a:ext cx="8386242" cy="3003321"/>
          </a:xfrm>
        </p:spPr>
        <p:txBody>
          <a:bodyPr>
            <a:noAutofit/>
          </a:bodyPr>
          <a:lstStyle/>
          <a:p>
            <a:pPr marL="0" indent="0">
              <a:lnSpc>
                <a:spcPct val="90000"/>
              </a:lnSpc>
              <a:spcBef>
                <a:spcPts val="12"/>
              </a:spcBef>
              <a:buNone/>
            </a:pPr>
            <a:r>
              <a:rPr lang="en-US" sz="1500" b="1" dirty="0"/>
              <a:t>Diagnosis-related groups (DRGs</a:t>
            </a:r>
            <a:r>
              <a:rPr lang="en-US" sz="1500" b="1" dirty="0" smtClean="0"/>
              <a:t>)</a:t>
            </a:r>
            <a:endParaRPr lang="en-US" sz="1500" b="1" dirty="0"/>
          </a:p>
          <a:p>
            <a:pPr marL="0" indent="0">
              <a:lnSpc>
                <a:spcPct val="90000"/>
              </a:lnSpc>
              <a:spcBef>
                <a:spcPts val="200"/>
              </a:spcBef>
              <a:buNone/>
            </a:pPr>
            <a:r>
              <a:rPr lang="en-US" sz="1500" dirty="0"/>
              <a:t>Physician or hospital is paid one sum for all services delivered during one illness; there is a different set case-price for each of approximately 750 distinct DRGs (Medicare</a:t>
            </a:r>
            <a:r>
              <a:rPr lang="en-US" sz="1500" dirty="0" smtClean="0"/>
              <a:t>).</a:t>
            </a:r>
            <a:endParaRPr lang="en-US" sz="1500" dirty="0"/>
          </a:p>
          <a:p>
            <a:pPr marL="0" indent="0">
              <a:lnSpc>
                <a:spcPct val="90000"/>
              </a:lnSpc>
              <a:buNone/>
            </a:pPr>
            <a:endParaRPr lang="en-US" sz="600" dirty="0"/>
          </a:p>
          <a:p>
            <a:pPr marL="0" indent="0">
              <a:lnSpc>
                <a:spcPct val="90000"/>
              </a:lnSpc>
              <a:buNone/>
            </a:pPr>
            <a:r>
              <a:rPr lang="en-US" sz="1500" b="1" dirty="0"/>
              <a:t>Per </a:t>
            </a:r>
            <a:r>
              <a:rPr lang="en-US" sz="1500" b="1" dirty="0" smtClean="0"/>
              <a:t>Diem</a:t>
            </a:r>
            <a:endParaRPr lang="en-US" sz="1500" b="1" dirty="0"/>
          </a:p>
          <a:p>
            <a:pPr marL="0" indent="0">
              <a:lnSpc>
                <a:spcPct val="90000"/>
              </a:lnSpc>
              <a:spcBef>
                <a:spcPts val="200"/>
              </a:spcBef>
              <a:buNone/>
            </a:pPr>
            <a:r>
              <a:rPr lang="en-US" sz="1500" dirty="0"/>
              <a:t>The hospital is paid for all services delivered to a patient during one day (private insurance, PPOs/HMOs</a:t>
            </a:r>
            <a:r>
              <a:rPr lang="en-US" sz="1500" dirty="0" smtClean="0"/>
              <a:t>).</a:t>
            </a:r>
            <a:endParaRPr lang="en-US" sz="1500" dirty="0"/>
          </a:p>
          <a:p>
            <a:pPr marL="0" indent="0">
              <a:lnSpc>
                <a:spcPct val="90000"/>
              </a:lnSpc>
              <a:buNone/>
            </a:pPr>
            <a:endParaRPr lang="en-US" sz="600" dirty="0"/>
          </a:p>
          <a:p>
            <a:pPr marL="0" indent="0">
              <a:lnSpc>
                <a:spcPct val="90000"/>
              </a:lnSpc>
              <a:buNone/>
            </a:pPr>
            <a:r>
              <a:rPr lang="en-US" sz="1500" b="1" dirty="0"/>
              <a:t>Fee-For-</a:t>
            </a:r>
            <a:r>
              <a:rPr lang="en-US" sz="1500" b="1" dirty="0" smtClean="0"/>
              <a:t>Service</a:t>
            </a:r>
            <a:endParaRPr lang="en-US" sz="1500" b="1" dirty="0"/>
          </a:p>
          <a:p>
            <a:pPr marL="0" indent="0">
              <a:lnSpc>
                <a:spcPct val="90000"/>
              </a:lnSpc>
              <a:spcBef>
                <a:spcPts val="200"/>
              </a:spcBef>
              <a:buNone/>
            </a:pPr>
            <a:r>
              <a:rPr lang="en-US" sz="1500" dirty="0"/>
              <a:t>The physician or hospital is paid a fee for each service (e.g., medication, IV fluids, </a:t>
            </a:r>
            <a:r>
              <a:rPr lang="en-US" sz="1500" dirty="0" smtClean="0"/>
              <a:t>ECG</a:t>
            </a:r>
            <a:r>
              <a:rPr lang="en-US" sz="1500" dirty="0"/>
              <a:t>, surgical procedure) provided (uninsured, some private insurance</a:t>
            </a:r>
            <a:r>
              <a:rPr lang="en-US" sz="1500" dirty="0" smtClean="0"/>
              <a:t>).</a:t>
            </a:r>
            <a:endParaRPr lang="en-US" sz="1500" dirty="0"/>
          </a:p>
          <a:p>
            <a:pPr marL="0" indent="0">
              <a:lnSpc>
                <a:spcPct val="90000"/>
              </a:lnSpc>
              <a:buNone/>
            </a:pPr>
            <a:endParaRPr lang="en-US" sz="600" dirty="0"/>
          </a:p>
          <a:p>
            <a:pPr marL="0" indent="0">
              <a:lnSpc>
                <a:spcPct val="90000"/>
              </a:lnSpc>
              <a:buNone/>
            </a:pPr>
            <a:r>
              <a:rPr lang="en-US" sz="1500" b="1" dirty="0"/>
              <a:t>Capitation </a:t>
            </a:r>
          </a:p>
          <a:p>
            <a:pPr marL="0" indent="0">
              <a:lnSpc>
                <a:spcPct val="90000"/>
              </a:lnSpc>
              <a:spcBef>
                <a:spcPts val="200"/>
              </a:spcBef>
              <a:buNone/>
            </a:pPr>
            <a:r>
              <a:rPr lang="en-US" sz="1500" dirty="0"/>
              <a:t>One payment is made for each patient’s treatment during a month or year </a:t>
            </a:r>
            <a:r>
              <a:rPr lang="en-US" sz="1500" dirty="0" smtClean="0"/>
              <a:t> (</a:t>
            </a:r>
            <a:r>
              <a:rPr lang="en-US" sz="1500" dirty="0"/>
              <a:t>has now virtually </a:t>
            </a:r>
            <a:r>
              <a:rPr lang="en-US" sz="1500" dirty="0" smtClean="0"/>
              <a:t>disappeared; previously, </a:t>
            </a:r>
            <a:r>
              <a:rPr lang="en-US" sz="1500" dirty="0"/>
              <a:t>largely </a:t>
            </a:r>
            <a:r>
              <a:rPr lang="en-US" sz="1500" dirty="0" smtClean="0"/>
              <a:t>HMOs).</a:t>
            </a:r>
            <a:endParaRPr lang="en-US" sz="1500" dirty="0"/>
          </a:p>
        </p:txBody>
      </p:sp>
    </p:spTree>
    <p:extLst>
      <p:ext uri="{BB962C8B-B14F-4D97-AF65-F5344CB8AC3E}">
        <p14:creationId xmlns:p14="http://schemas.microsoft.com/office/powerpoint/2010/main" val="3036490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Methods of payment: ACOs</a:t>
            </a:r>
          </a:p>
        </p:txBody>
      </p:sp>
      <p:sp>
        <p:nvSpPr>
          <p:cNvPr id="3" name="Content Placeholder 2"/>
          <p:cNvSpPr>
            <a:spLocks noGrp="1"/>
          </p:cNvSpPr>
          <p:nvPr>
            <p:ph idx="1"/>
          </p:nvPr>
        </p:nvSpPr>
        <p:spPr/>
        <p:txBody>
          <a:bodyPr>
            <a:normAutofit lnSpcReduction="10000"/>
          </a:bodyPr>
          <a:lstStyle/>
          <a:p>
            <a:pPr marL="0" indent="0">
              <a:buNone/>
            </a:pPr>
            <a:r>
              <a:rPr lang="en-US" b="1" dirty="0"/>
              <a:t>Accountable Care Organizations (ACOs</a:t>
            </a:r>
            <a:r>
              <a:rPr lang="en-US" b="1" dirty="0" smtClean="0"/>
              <a:t>)</a:t>
            </a:r>
            <a:endParaRPr lang="en-US" dirty="0"/>
          </a:p>
          <a:p>
            <a:r>
              <a:rPr lang="en-US" dirty="0" smtClean="0"/>
              <a:t>In </a:t>
            </a:r>
            <a:r>
              <a:rPr lang="en-US" dirty="0"/>
              <a:t>2010, a portion of the ACA authorized CMS to create an ACO program to service </a:t>
            </a:r>
            <a:r>
              <a:rPr lang="en-US" dirty="0" smtClean="0"/>
              <a:t>Medicare </a:t>
            </a:r>
            <a:r>
              <a:rPr lang="en-US" dirty="0"/>
              <a:t>and </a:t>
            </a:r>
            <a:r>
              <a:rPr lang="en-US" dirty="0" smtClean="0"/>
              <a:t>Medicaid</a:t>
            </a:r>
            <a:r>
              <a:rPr lang="en-US" dirty="0"/>
              <a:t> </a:t>
            </a:r>
            <a:r>
              <a:rPr lang="en-US" dirty="0" smtClean="0"/>
              <a:t>patients.</a:t>
            </a:r>
          </a:p>
          <a:p>
            <a:r>
              <a:rPr lang="en-US" dirty="0"/>
              <a:t>Realign value with payment incentives (“pay-for-performance”)</a:t>
            </a:r>
          </a:p>
          <a:p>
            <a:endParaRPr lang="en-US" dirty="0"/>
          </a:p>
        </p:txBody>
      </p:sp>
    </p:spTree>
    <p:extLst>
      <p:ext uri="{BB962C8B-B14F-4D97-AF65-F5344CB8AC3E}">
        <p14:creationId xmlns:p14="http://schemas.microsoft.com/office/powerpoint/2010/main" val="29990901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sz="3900" dirty="0"/>
              <a:t>Accountable Care Organizations (</a:t>
            </a:r>
            <a:r>
              <a:rPr lang="en-US" sz="3900" dirty="0" smtClean="0"/>
              <a:t>ACO)</a:t>
            </a:r>
            <a:r>
              <a:rPr lang="en-US" sz="3900" baseline="30000" dirty="0" smtClean="0"/>
              <a:t>9</a:t>
            </a:r>
            <a:endParaRPr lang="en-US" sz="3900" baseline="30000" dirty="0"/>
          </a:p>
        </p:txBody>
      </p:sp>
      <p:sp>
        <p:nvSpPr>
          <p:cNvPr id="3" name="Content Placeholder 2"/>
          <p:cNvSpPr>
            <a:spLocks noGrp="1"/>
          </p:cNvSpPr>
          <p:nvPr>
            <p:ph idx="1"/>
          </p:nvPr>
        </p:nvSpPr>
        <p:spPr/>
        <p:txBody>
          <a:bodyPr>
            <a:normAutofit fontScale="85000" lnSpcReduction="10000"/>
          </a:bodyPr>
          <a:lstStyle/>
          <a:p>
            <a:r>
              <a:rPr lang="en-US" dirty="0" smtClean="0"/>
              <a:t>Definition: Doctors, hospitals, and other health care providers who come together to coordinate high quality care for Medicare patients</a:t>
            </a:r>
          </a:p>
          <a:p>
            <a:r>
              <a:rPr lang="en-US" dirty="0" smtClean="0"/>
              <a:t>Goal: Ensure that patients get the right care at the right time without duplication of services or errors</a:t>
            </a:r>
          </a:p>
          <a:p>
            <a:r>
              <a:rPr lang="en-US" dirty="0" smtClean="0"/>
              <a:t>Benefit: ACOs who provide high-quality care with lower costs will share the savings with Medicare.</a:t>
            </a:r>
          </a:p>
          <a:p>
            <a:endParaRPr lang="en-US" dirty="0"/>
          </a:p>
        </p:txBody>
      </p:sp>
    </p:spTree>
    <p:extLst>
      <p:ext uri="{BB962C8B-B14F-4D97-AF65-F5344CB8AC3E}">
        <p14:creationId xmlns:p14="http://schemas.microsoft.com/office/powerpoint/2010/main" val="4131602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445"/>
            <a:ext cx="8229600" cy="704963"/>
          </a:xfrm>
        </p:spPr>
        <p:txBody>
          <a:bodyPr>
            <a:noAutofit/>
          </a:bodyPr>
          <a:lstStyle/>
          <a:p>
            <a:pPr>
              <a:lnSpc>
                <a:spcPct val="80000"/>
              </a:lnSpc>
            </a:pPr>
            <a:r>
              <a:rPr lang="en-US" sz="3600" dirty="0">
                <a:ea typeface="ＭＳ Ｐゴシック" pitchFamily="34" charset="-128"/>
              </a:rPr>
              <a:t>Steps Toward High </a:t>
            </a:r>
            <a:r>
              <a:rPr lang="en-US" sz="3600" dirty="0" smtClean="0">
                <a:ea typeface="ＭＳ Ｐゴシック" pitchFamily="34" charset="-128"/>
              </a:rPr>
              <a:t>Value Care</a:t>
            </a:r>
            <a:r>
              <a:rPr lang="en-US" sz="2800" baseline="40000" dirty="0" smtClean="0">
                <a:ea typeface="ＭＳ Ｐゴシック" pitchFamily="34" charset="-128"/>
              </a:rPr>
              <a:t>10</a:t>
            </a:r>
            <a:endParaRPr lang="en-US" sz="3600" dirty="0"/>
          </a:p>
        </p:txBody>
      </p:sp>
      <p:sp>
        <p:nvSpPr>
          <p:cNvPr id="3" name="Content Placeholder 2"/>
          <p:cNvSpPr>
            <a:spLocks noGrp="1"/>
          </p:cNvSpPr>
          <p:nvPr>
            <p:ph idx="1"/>
          </p:nvPr>
        </p:nvSpPr>
        <p:spPr>
          <a:xfrm>
            <a:off x="457200" y="1490408"/>
            <a:ext cx="8229600" cy="3129093"/>
          </a:xfrm>
        </p:spPr>
        <p:txBody>
          <a:bodyPr>
            <a:normAutofit fontScale="62500" lnSpcReduction="20000"/>
          </a:bodyPr>
          <a:lstStyle/>
          <a:p>
            <a:r>
              <a:rPr lang="en-US" b="1" dirty="0"/>
              <a:t>Step one: </a:t>
            </a:r>
            <a:r>
              <a:rPr lang="en-US" dirty="0"/>
              <a:t>Understand the benefits, harms, and relative costs of the interventions that you are </a:t>
            </a:r>
            <a:r>
              <a:rPr lang="en-US" dirty="0" smtClean="0"/>
              <a:t>considering.</a:t>
            </a:r>
            <a:endParaRPr lang="en-US" dirty="0"/>
          </a:p>
          <a:p>
            <a:r>
              <a:rPr lang="en-US" b="1" dirty="0"/>
              <a:t>Step two: </a:t>
            </a:r>
            <a:r>
              <a:rPr lang="en-US" dirty="0"/>
              <a:t>Decrease or eliminate the use of interventions that provide no benefits and/or may be </a:t>
            </a:r>
            <a:r>
              <a:rPr lang="en-US" dirty="0" smtClean="0"/>
              <a:t>harmful.</a:t>
            </a:r>
            <a:endParaRPr lang="en-US" dirty="0"/>
          </a:p>
          <a:p>
            <a:r>
              <a:rPr lang="en-US" b="1" dirty="0"/>
              <a:t>Step three: </a:t>
            </a:r>
            <a:r>
              <a:rPr lang="en-US" dirty="0"/>
              <a:t>Choose interventions and care settings that maximize benefits, minimize harms, and reduce costs (using comparative-effectiveness and cost-effectiveness data</a:t>
            </a:r>
            <a:r>
              <a:rPr lang="en-US" dirty="0" smtClean="0"/>
              <a:t>).</a:t>
            </a:r>
            <a:endParaRPr lang="en-US" dirty="0"/>
          </a:p>
          <a:p>
            <a:r>
              <a:rPr lang="en-US" b="1" dirty="0">
                <a:solidFill>
                  <a:srgbClr val="000000"/>
                </a:solidFill>
              </a:rPr>
              <a:t>Step four: Customize a care plan with </a:t>
            </a:r>
            <a:r>
              <a:rPr lang="en-US" b="1" dirty="0" smtClean="0">
                <a:solidFill>
                  <a:srgbClr val="000000"/>
                </a:solidFill>
              </a:rPr>
              <a:t>patients </a:t>
            </a:r>
            <a:r>
              <a:rPr lang="en-US" b="1" dirty="0">
                <a:solidFill>
                  <a:srgbClr val="000000"/>
                </a:solidFill>
              </a:rPr>
              <a:t>that incorporates their values and addresses their </a:t>
            </a:r>
            <a:r>
              <a:rPr lang="en-US" b="1" dirty="0" smtClean="0">
                <a:solidFill>
                  <a:srgbClr val="000000"/>
                </a:solidFill>
              </a:rPr>
              <a:t>concerns.</a:t>
            </a:r>
            <a:endParaRPr lang="en-US" b="1" dirty="0">
              <a:solidFill>
                <a:srgbClr val="000000"/>
              </a:solidFill>
            </a:endParaRPr>
          </a:p>
          <a:p>
            <a:r>
              <a:rPr lang="en-US" b="1" dirty="0"/>
              <a:t>Step five: </a:t>
            </a:r>
            <a:r>
              <a:rPr lang="en-US" dirty="0"/>
              <a:t>Identify </a:t>
            </a:r>
            <a:r>
              <a:rPr lang="en-US" dirty="0" smtClean="0"/>
              <a:t>system-level </a:t>
            </a:r>
            <a:r>
              <a:rPr lang="en-US" dirty="0"/>
              <a:t>opportunities to improve outcomes, minimize harms, and reduce </a:t>
            </a:r>
            <a:r>
              <a:rPr lang="en-US" dirty="0" smtClean="0"/>
              <a:t>health care waste.</a:t>
            </a:r>
            <a:endParaRPr lang="en-US" dirty="0"/>
          </a:p>
        </p:txBody>
      </p:sp>
    </p:spTree>
    <p:extLst>
      <p:ext uri="{BB962C8B-B14F-4D97-AF65-F5344CB8AC3E}">
        <p14:creationId xmlns:p14="http://schemas.microsoft.com/office/powerpoint/2010/main" val="1334354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57200" y="1454974"/>
            <a:ext cx="5449896" cy="3154409"/>
          </a:xfrm>
        </p:spPr>
        <p:txBody>
          <a:bodyPr>
            <a:normAutofit fontScale="77500" lnSpcReduction="20000"/>
          </a:bodyPr>
          <a:lstStyle/>
          <a:p>
            <a:r>
              <a:rPr lang="en-US" dirty="0"/>
              <a:t>Insurance status and type of coverage (public, private, </a:t>
            </a:r>
            <a:r>
              <a:rPr lang="en-US" dirty="0" smtClean="0"/>
              <a:t>HMO/PPO, </a:t>
            </a:r>
            <a:r>
              <a:rPr lang="en-US" dirty="0"/>
              <a:t>or high-deductible plan) affects adherence to recommended treatment </a:t>
            </a:r>
            <a:r>
              <a:rPr lang="en-US" dirty="0" smtClean="0"/>
              <a:t>plans.</a:t>
            </a:r>
            <a:endParaRPr lang="en-US" dirty="0"/>
          </a:p>
          <a:p>
            <a:r>
              <a:rPr lang="en-US" dirty="0"/>
              <a:t>Given large differences in coverage/affordability, we must all seek to individualize patient care to improve quality and safety and decrease unnecessary </a:t>
            </a:r>
            <a:r>
              <a:rPr lang="en-US" dirty="0" smtClean="0"/>
              <a:t>costs.</a:t>
            </a:r>
            <a:endParaRPr lang="en-US" dirty="0"/>
          </a:p>
        </p:txBody>
      </p:sp>
      <p:pic>
        <p:nvPicPr>
          <p:cNvPr id="4" name="Picture 2"/>
          <p:cNvPicPr>
            <a:picLocks noChangeAspect="1" noChangeArrowheads="1"/>
          </p:cNvPicPr>
          <p:nvPr/>
        </p:nvPicPr>
        <p:blipFill>
          <a:blip r:embed="rId2"/>
          <a:srcRect/>
          <a:stretch>
            <a:fillRect/>
          </a:stretch>
        </p:blipFill>
        <p:spPr bwMode="auto">
          <a:xfrm>
            <a:off x="5903081" y="1477228"/>
            <a:ext cx="2783719" cy="3083506"/>
          </a:xfrm>
          <a:prstGeom prst="rect">
            <a:avLst/>
          </a:prstGeom>
          <a:noFill/>
          <a:ln w="9525">
            <a:noFill/>
            <a:miter lim="800000"/>
            <a:headEnd/>
            <a:tailEnd/>
          </a:ln>
        </p:spPr>
      </p:pic>
      <p:pic>
        <p:nvPicPr>
          <p:cNvPr id="5" name="Picture 3"/>
          <p:cNvPicPr>
            <a:picLocks noChangeAspect="1"/>
          </p:cNvPicPr>
          <p:nvPr/>
        </p:nvPicPr>
        <p:blipFill>
          <a:blip r:embed="rId3"/>
          <a:srcRect/>
          <a:stretch>
            <a:fillRect/>
          </a:stretch>
        </p:blipFill>
        <p:spPr bwMode="auto">
          <a:xfrm>
            <a:off x="7964821" y="460802"/>
            <a:ext cx="1009650" cy="1022350"/>
          </a:xfrm>
          <a:prstGeom prst="rect">
            <a:avLst/>
          </a:prstGeom>
          <a:noFill/>
          <a:ln w="9525">
            <a:noFill/>
            <a:miter lim="800000"/>
            <a:headEnd/>
            <a:tailEnd/>
          </a:ln>
        </p:spPr>
      </p:pic>
    </p:spTree>
    <p:extLst>
      <p:ext uri="{BB962C8B-B14F-4D97-AF65-F5344CB8AC3E}">
        <p14:creationId xmlns:p14="http://schemas.microsoft.com/office/powerpoint/2010/main" val="2323614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25000" lnSpcReduction="20000"/>
          </a:bodyPr>
          <a:lstStyle/>
          <a:p>
            <a:pPr>
              <a:spcBef>
                <a:spcPts val="1128"/>
              </a:spcBef>
              <a:buFont typeface="+mj-lt"/>
              <a:buAutoNum type="arabicPeriod"/>
            </a:pPr>
            <a:r>
              <a:rPr lang="en-US" dirty="0"/>
              <a:t>Clip courtesy of This American Life from WBEZ </a:t>
            </a:r>
            <a:r>
              <a:rPr lang="en-US" dirty="0" smtClean="0"/>
              <a:t>Chicago.</a:t>
            </a:r>
          </a:p>
          <a:p>
            <a:pPr lvl="0">
              <a:spcBef>
                <a:spcPts val="1128"/>
              </a:spcBef>
              <a:buFont typeface="+mj-lt"/>
              <a:buAutoNum type="arabicPeriod"/>
            </a:pPr>
            <a:r>
              <a:rPr lang="en-US" dirty="0"/>
              <a:t>Moriates C, Arora V, Shah N. </a:t>
            </a:r>
            <a:r>
              <a:rPr lang="en-US" i="1" dirty="0"/>
              <a:t>Understanding Value-Based Healthcare</a:t>
            </a:r>
            <a:r>
              <a:rPr lang="en-US" dirty="0"/>
              <a:t>. New York, NY: McGraw-Hill; </a:t>
            </a:r>
            <a:r>
              <a:rPr lang="en-US" dirty="0" smtClean="0"/>
              <a:t>2015.</a:t>
            </a:r>
          </a:p>
          <a:p>
            <a:pPr>
              <a:spcBef>
                <a:spcPts val="1128"/>
              </a:spcBef>
              <a:buFont typeface="+mj-lt"/>
              <a:buAutoNum type="arabicPeriod"/>
            </a:pPr>
            <a:r>
              <a:rPr lang="en-US" dirty="0" smtClean="0"/>
              <a:t>US Census Bureau. </a:t>
            </a:r>
            <a:r>
              <a:rPr lang="en-US" dirty="0" smtClean="0">
                <a:hlinkClick r:id="rId3"/>
              </a:rPr>
              <a:t>www.census.gov</a:t>
            </a:r>
            <a:r>
              <a:rPr lang="en-US" dirty="0" smtClean="0"/>
              <a:t> </a:t>
            </a:r>
            <a:r>
              <a:rPr lang="en-US" dirty="0" smtClean="0"/>
              <a:t>. Accessed </a:t>
            </a:r>
            <a:r>
              <a:rPr lang="en-US" dirty="0" smtClean="0"/>
              <a:t>December 16, 2015.</a:t>
            </a:r>
          </a:p>
          <a:p>
            <a:pPr>
              <a:spcBef>
                <a:spcPts val="1128"/>
              </a:spcBef>
              <a:buFont typeface="+mj-lt"/>
              <a:buAutoNum type="arabicPeriod"/>
            </a:pPr>
            <a:r>
              <a:rPr lang="en-US" dirty="0"/>
              <a:t>Altman D, Frist W. Medicare and Medicaid at 50 years: perspectives of beneficiaries, health care professionals and institutions, and policy makers. JAMA. 2015;314(4):384-95. [PMID: 26219056]</a:t>
            </a:r>
            <a:endParaRPr lang="en-US" dirty="0" smtClean="0"/>
          </a:p>
          <a:p>
            <a:pPr>
              <a:spcBef>
                <a:spcPts val="1128"/>
              </a:spcBef>
              <a:buFont typeface="+mj-lt"/>
              <a:buAutoNum type="arabicPeriod"/>
            </a:pPr>
            <a:r>
              <a:rPr lang="en-US" dirty="0"/>
              <a:t>Department of Health and Human Services. </a:t>
            </a:r>
            <a:r>
              <a:rPr lang="en-US" dirty="0" smtClean="0">
                <a:hlinkClick r:id="rId4"/>
              </a:rPr>
              <a:t>www.medicare.gov</a:t>
            </a:r>
            <a:r>
              <a:rPr lang="en-US" dirty="0" smtClean="0"/>
              <a:t>. A</a:t>
            </a:r>
            <a:r>
              <a:rPr lang="en-US" dirty="0"/>
              <a:t>ccessed December 16, </a:t>
            </a:r>
            <a:r>
              <a:rPr lang="en-US" dirty="0" smtClean="0"/>
              <a:t>2015.</a:t>
            </a:r>
            <a:endParaRPr lang="en-US" dirty="0"/>
          </a:p>
          <a:p>
            <a:pPr>
              <a:spcBef>
                <a:spcPts val="1128"/>
              </a:spcBef>
              <a:buFont typeface="+mj-lt"/>
              <a:buAutoNum type="arabicPeriod"/>
            </a:pPr>
            <a:r>
              <a:rPr lang="en-US" dirty="0"/>
              <a:t>Department of Health and Human Services. </a:t>
            </a:r>
            <a:r>
              <a:rPr lang="en-US" dirty="0" smtClean="0">
                <a:hlinkClick r:id="rId5"/>
              </a:rPr>
              <a:t>www.medicaid.gov</a:t>
            </a:r>
            <a:r>
              <a:rPr lang="en-US" dirty="0" smtClean="0"/>
              <a:t>. </a:t>
            </a:r>
            <a:r>
              <a:rPr lang="en-US" dirty="0"/>
              <a:t>Accessed December 16, </a:t>
            </a:r>
            <a:r>
              <a:rPr lang="en-US" dirty="0" smtClean="0"/>
              <a:t>2015.</a:t>
            </a:r>
          </a:p>
          <a:p>
            <a:pPr>
              <a:spcBef>
                <a:spcPts val="1128"/>
              </a:spcBef>
              <a:buFont typeface="+mj-lt"/>
              <a:buAutoNum type="arabicPeriod"/>
            </a:pPr>
            <a:r>
              <a:rPr lang="en-US" dirty="0"/>
              <a:t>Majerol M, Newkirk V, Garfield R. The Uninsured: A Primer — Key Facts about Health Insurance and the Uninsured in the Era of Health Reform. The Henry J Kaiser Family Foundation Web site. </a:t>
            </a:r>
            <a:r>
              <a:rPr lang="en-US" u="sng" dirty="0">
                <a:hlinkClick r:id="rId6"/>
              </a:rPr>
              <a:t>http://kff.org/uninsured/report/the-uninsured-a-primer/</a:t>
            </a:r>
            <a:r>
              <a:rPr lang="en-US" dirty="0"/>
              <a:t>. Published Nov 13, 2015. Accessed December 16, 2015.</a:t>
            </a:r>
            <a:endParaRPr lang="en-US" dirty="0" smtClean="0"/>
          </a:p>
          <a:p>
            <a:pPr>
              <a:spcBef>
                <a:spcPts val="1128"/>
              </a:spcBef>
              <a:buFont typeface="+mj-lt"/>
              <a:buAutoNum type="arabicPeriod"/>
            </a:pPr>
            <a:r>
              <a:rPr lang="en-US" dirty="0"/>
              <a:t>McWilliams J. Health consequences of uninsurance among adults in the United States: recent evidence and implications. Milbank Q. 2009 June; 87(2):443-94. [PMID: 19523125]</a:t>
            </a:r>
            <a:endParaRPr lang="en-US" dirty="0" smtClean="0"/>
          </a:p>
          <a:p>
            <a:pPr>
              <a:spcBef>
                <a:spcPts val="1128"/>
              </a:spcBef>
              <a:buFont typeface="+mj-lt"/>
              <a:buAutoNum type="arabicPeriod"/>
            </a:pPr>
            <a:r>
              <a:rPr lang="en-US" dirty="0" smtClean="0"/>
              <a:t>Centers for Medicare and Medicaid Services. </a:t>
            </a:r>
            <a:r>
              <a:rPr lang="en-US" dirty="0" smtClean="0">
                <a:hlinkClick r:id="rId7"/>
              </a:rPr>
              <a:t>www.cms.gov</a:t>
            </a:r>
            <a:r>
              <a:rPr lang="en-US" dirty="0" smtClean="0"/>
              <a:t> . </a:t>
            </a:r>
            <a:r>
              <a:rPr lang="en-US" dirty="0"/>
              <a:t>Accessed December 16, 2015</a:t>
            </a:r>
            <a:r>
              <a:rPr lang="en-US" dirty="0" smtClean="0"/>
              <a:t>.</a:t>
            </a:r>
            <a:endParaRPr lang="en-US" dirty="0"/>
          </a:p>
          <a:p>
            <a:pPr lvl="0">
              <a:spcBef>
                <a:spcPts val="1128"/>
              </a:spcBef>
              <a:buFont typeface="+mj-lt"/>
              <a:buAutoNum type="arabicPeriod"/>
            </a:pPr>
            <a:r>
              <a:rPr lang="en-US" dirty="0" smtClean="0">
                <a:solidFill>
                  <a:srgbClr val="000000"/>
                </a:solidFill>
              </a:rPr>
              <a:t>Adapted </a:t>
            </a:r>
            <a:r>
              <a:rPr lang="en-US" dirty="0">
                <a:solidFill>
                  <a:srgbClr val="000000"/>
                </a:solidFill>
              </a:rPr>
              <a:t>from Owens, D, Qaseem A, Chou R, Shekelle P; Clinical Guidelines Committee of the American College of Physicians. High-value, cost-conscious health care: concepts for clinicians to evaluate the benefits, harms, and costs of medical interventions. Ann Intern Med. 2011 Feb 1;154(3):174-80. [PMID: 21282697]</a:t>
            </a:r>
            <a:endParaRPr lang="en-US" i="1" dirty="0" smtClean="0">
              <a:solidFill>
                <a:srgbClr val="000000"/>
              </a:solidFill>
            </a:endParaRPr>
          </a:p>
          <a:p>
            <a:pPr lvl="0">
              <a:spcBef>
                <a:spcPts val="1128"/>
              </a:spcBef>
              <a:buFont typeface="+mj-lt"/>
              <a:buAutoNum type="arabicPeriod"/>
            </a:pPr>
            <a:r>
              <a:rPr lang="en-US" dirty="0" smtClean="0">
                <a:solidFill>
                  <a:srgbClr val="000000"/>
                </a:solidFill>
              </a:rPr>
              <a:t>Dartmouth-Hitchcock Out-of-Pocket Estimator. </a:t>
            </a:r>
            <a:r>
              <a:rPr lang="en-US" dirty="0">
                <a:solidFill>
                  <a:srgbClr val="000000"/>
                </a:solidFill>
                <a:hlinkClick r:id="rId8"/>
              </a:rPr>
              <a:t>http://</a:t>
            </a:r>
            <a:r>
              <a:rPr lang="en-US" dirty="0" smtClean="0">
                <a:solidFill>
                  <a:srgbClr val="000000"/>
                </a:solidFill>
                <a:hlinkClick r:id="rId8"/>
              </a:rPr>
              <a:t>www.dartmouth-hitchcock.org/billing-charges/out_of_pocket_estimator_dhmc.html</a:t>
            </a:r>
            <a:r>
              <a:rPr lang="en-US" dirty="0" smtClean="0">
                <a:solidFill>
                  <a:srgbClr val="000000"/>
                </a:solidFill>
              </a:rPr>
              <a:t>. Accessed </a:t>
            </a:r>
            <a:r>
              <a:rPr lang="en-US" dirty="0"/>
              <a:t>December 16, 2015.</a:t>
            </a:r>
            <a:endParaRPr lang="en-US" dirty="0" smtClean="0">
              <a:solidFill>
                <a:srgbClr val="000000"/>
              </a:solidFill>
            </a:endParaRPr>
          </a:p>
        </p:txBody>
      </p:sp>
    </p:spTree>
    <p:extLst>
      <p:ext uri="{BB962C8B-B14F-4D97-AF65-F5344CB8AC3E}">
        <p14:creationId xmlns:p14="http://schemas.microsoft.com/office/powerpoint/2010/main" val="145944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445"/>
            <a:ext cx="8229600" cy="704963"/>
          </a:xfrm>
        </p:spPr>
        <p:txBody>
          <a:bodyPr>
            <a:noAutofit/>
          </a:bodyPr>
          <a:lstStyle/>
          <a:p>
            <a:pPr>
              <a:lnSpc>
                <a:spcPct val="80000"/>
              </a:lnSpc>
            </a:pPr>
            <a:r>
              <a:rPr lang="en-US" sz="3200" dirty="0"/>
              <a:t>An </a:t>
            </a:r>
            <a:r>
              <a:rPr lang="en-US" sz="3200" dirty="0" smtClean="0"/>
              <a:t>uninsured patient’s perspective</a:t>
            </a:r>
            <a:r>
              <a:rPr lang="en-US" sz="3200" dirty="0"/>
              <a:t>: </a:t>
            </a:r>
            <a:r>
              <a:rPr lang="en-US" sz="3200" dirty="0" smtClean="0"/>
              <a:t/>
            </a:r>
            <a:br>
              <a:rPr lang="en-US" sz="3200" dirty="0" smtClean="0"/>
            </a:br>
            <a:r>
              <a:rPr lang="en-US" sz="3200" dirty="0" smtClean="0"/>
              <a:t>Mr</a:t>
            </a:r>
            <a:r>
              <a:rPr lang="en-US" sz="3200" dirty="0"/>
              <a:t>. M</a:t>
            </a:r>
          </a:p>
        </p:txBody>
      </p:sp>
      <p:sp>
        <p:nvSpPr>
          <p:cNvPr id="3" name="Content Placeholder 2"/>
          <p:cNvSpPr>
            <a:spLocks noGrp="1"/>
          </p:cNvSpPr>
          <p:nvPr>
            <p:ph idx="1"/>
          </p:nvPr>
        </p:nvSpPr>
        <p:spPr>
          <a:xfrm>
            <a:off x="457200" y="1454974"/>
            <a:ext cx="8229600" cy="3230111"/>
          </a:xfrm>
        </p:spPr>
        <p:txBody>
          <a:bodyPr>
            <a:normAutofit fontScale="92500" lnSpcReduction="10000"/>
          </a:bodyPr>
          <a:lstStyle/>
          <a:p>
            <a:pPr>
              <a:spcBef>
                <a:spcPts val="1920"/>
              </a:spcBef>
            </a:pPr>
            <a:r>
              <a:rPr lang="en-US" dirty="0" smtClean="0"/>
              <a:t>A 28-year-old </a:t>
            </a:r>
            <a:r>
              <a:rPr lang="en-US" dirty="0"/>
              <a:t>man with severe abdominal </a:t>
            </a:r>
            <a:r>
              <a:rPr lang="en-US" dirty="0" smtClean="0"/>
              <a:t>pain, ED diagnosis of a ruptured appendix, </a:t>
            </a:r>
            <a:r>
              <a:rPr lang="en-US" dirty="0"/>
              <a:t>treated with IV antibiotics for 4 days, followed by </a:t>
            </a:r>
            <a:r>
              <a:rPr lang="en-US" dirty="0" smtClean="0"/>
              <a:t>surgery</a:t>
            </a:r>
            <a:endParaRPr lang="en-US" dirty="0"/>
          </a:p>
          <a:p>
            <a:pPr>
              <a:spcBef>
                <a:spcPts val="1920"/>
              </a:spcBef>
            </a:pPr>
            <a:r>
              <a:rPr lang="en-US" dirty="0"/>
              <a:t>Patient: “I grew up in a family without health insurance my whole life, and our policy was basically ‘Give it a couple of weeks’… so I didn't want to call 911 or go to an </a:t>
            </a:r>
            <a:r>
              <a:rPr lang="en-US" dirty="0" smtClean="0"/>
              <a:t>emergency room.”</a:t>
            </a:r>
            <a:endParaRPr lang="en-US" sz="2700" dirty="0"/>
          </a:p>
        </p:txBody>
      </p:sp>
    </p:spTree>
    <p:extLst>
      <p:ext uri="{BB962C8B-B14F-4D97-AF65-F5344CB8AC3E}">
        <p14:creationId xmlns:p14="http://schemas.microsoft.com/office/powerpoint/2010/main" val="2779440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Uninsured Patient’s Perspective</a:t>
            </a:r>
            <a:r>
              <a:rPr lang="en-US" sz="3100" baseline="50000" dirty="0"/>
              <a:t>1</a:t>
            </a:r>
          </a:p>
        </p:txBody>
      </p:sp>
      <p:sp>
        <p:nvSpPr>
          <p:cNvPr id="3" name="Content Placeholder 2"/>
          <p:cNvSpPr>
            <a:spLocks noGrp="1"/>
          </p:cNvSpPr>
          <p:nvPr>
            <p:ph idx="1"/>
          </p:nvPr>
        </p:nvSpPr>
        <p:spPr>
          <a:xfrm>
            <a:off x="457200" y="1454974"/>
            <a:ext cx="5579190" cy="3154409"/>
          </a:xfrm>
        </p:spPr>
        <p:txBody>
          <a:bodyPr>
            <a:normAutofit fontScale="70000" lnSpcReduction="20000"/>
          </a:bodyPr>
          <a:lstStyle/>
          <a:p>
            <a:r>
              <a:rPr lang="en-US" dirty="0"/>
              <a:t>Julian McCullough, </a:t>
            </a:r>
            <a:r>
              <a:rPr lang="en-US" dirty="0" smtClean="0"/>
              <a:t>comedian</a:t>
            </a:r>
            <a:endParaRPr lang="en-US" dirty="0"/>
          </a:p>
          <a:p>
            <a:r>
              <a:rPr lang="en-US" dirty="0"/>
              <a:t>Recorded at “Told,” a storytelling show in New York </a:t>
            </a:r>
            <a:r>
              <a:rPr lang="en-US" dirty="0" smtClean="0"/>
              <a:t>City</a:t>
            </a:r>
            <a:endParaRPr lang="en-US" dirty="0"/>
          </a:p>
          <a:p>
            <a:r>
              <a:rPr lang="en-US" dirty="0"/>
              <a:t>As heard on This American Life (NPR) (#439</a:t>
            </a:r>
            <a:r>
              <a:rPr lang="en-US" dirty="0" smtClean="0"/>
              <a:t>)</a:t>
            </a:r>
            <a:endParaRPr lang="en-US" dirty="0"/>
          </a:p>
          <a:p>
            <a:r>
              <a:rPr lang="en-US" dirty="0"/>
              <a:t>“How much? No health insurance, 7 days in the hospital, … appendectomy:</a:t>
            </a:r>
            <a:r>
              <a:rPr lang="en-US" dirty="0" smtClean="0"/>
              <a:t>”</a:t>
            </a:r>
            <a:endParaRPr lang="en-US" dirty="0"/>
          </a:p>
          <a:p>
            <a:endParaRPr lang="en-US" dirty="0"/>
          </a:p>
          <a:p>
            <a:pPr marL="0" indent="0">
              <a:buNone/>
            </a:pPr>
            <a:r>
              <a:rPr lang="en-US" b="1" dirty="0" smtClean="0">
                <a:solidFill>
                  <a:srgbClr val="000000"/>
                </a:solidFill>
              </a:rPr>
              <a:t>			$</a:t>
            </a:r>
            <a:r>
              <a:rPr lang="en-US" b="1" dirty="0">
                <a:solidFill>
                  <a:srgbClr val="000000"/>
                </a:solidFill>
              </a:rPr>
              <a:t>45,000</a:t>
            </a:r>
          </a:p>
        </p:txBody>
      </p:sp>
      <p:pic>
        <p:nvPicPr>
          <p:cNvPr id="4" name="Picture 8"/>
          <p:cNvPicPr>
            <a:picLocks noChangeAspect="1"/>
          </p:cNvPicPr>
          <p:nvPr/>
        </p:nvPicPr>
        <p:blipFill>
          <a:blip r:embed="rId5"/>
          <a:srcRect l="21745" r="21659"/>
          <a:stretch>
            <a:fillRect/>
          </a:stretch>
        </p:blipFill>
        <p:spPr bwMode="auto">
          <a:xfrm>
            <a:off x="6981898" y="1454974"/>
            <a:ext cx="1663399" cy="2937638"/>
          </a:xfrm>
          <a:prstGeom prst="rect">
            <a:avLst/>
          </a:prstGeom>
          <a:noFill/>
          <a:ln w="38100">
            <a:solidFill>
              <a:schemeClr val="tx1"/>
            </a:solidFill>
            <a:miter lim="800000"/>
            <a:headEnd/>
            <a:tailEnd/>
          </a:ln>
        </p:spPr>
      </p:pic>
      <p:pic>
        <p:nvPicPr>
          <p:cNvPr id="5" name="Cost Awareness - Julian McCullough (Comedy) 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5797095" y="3773487"/>
            <a:ext cx="619125" cy="619125"/>
          </a:xfrm>
          <a:prstGeom prst="rect">
            <a:avLst/>
          </a:prstGeom>
          <a:noFill/>
          <a:ln w="9525">
            <a:noFill/>
            <a:miter lim="800000"/>
            <a:headEnd/>
            <a:tailEnd/>
          </a:ln>
        </p:spPr>
      </p:pic>
    </p:spTree>
    <p:extLst>
      <p:ext uri="{BB962C8B-B14F-4D97-AF65-F5344CB8AC3E}">
        <p14:creationId xmlns:p14="http://schemas.microsoft.com/office/powerpoint/2010/main" val="94810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0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33159"/>
            <a:ext cx="8229600" cy="857250"/>
          </a:xfrm>
          <a:prstGeom prst="rect">
            <a:avLst/>
          </a:prstGeom>
        </p:spPr>
        <p:txBody>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r>
              <a:rPr lang="en-US" dirty="0" smtClean="0"/>
              <a:t>Definitions</a:t>
            </a:r>
            <a:r>
              <a:rPr lang="en-US" baseline="30000" dirty="0"/>
              <a:t>2</a:t>
            </a:r>
          </a:p>
        </p:txBody>
      </p:sp>
      <p:sp>
        <p:nvSpPr>
          <p:cNvPr id="3" name="Content Placeholder 2"/>
          <p:cNvSpPr txBox="1">
            <a:spLocks/>
          </p:cNvSpPr>
          <p:nvPr/>
        </p:nvSpPr>
        <p:spPr>
          <a:xfrm>
            <a:off x="457200" y="1454974"/>
            <a:ext cx="8229600" cy="3154409"/>
          </a:xfrm>
          <a:prstGeom prst="rect">
            <a:avLst/>
          </a:prstGeom>
        </p:spPr>
        <p:txBody>
          <a:bodyPr>
            <a:noAutofit/>
          </a:bodyPr>
          <a:lstStyle>
            <a:lvl1pPr marL="342900" indent="-342900" algn="l" defTabSz="457200" rtl="0" eaLnBrk="1" latinLnBrk="0" hangingPunct="1">
              <a:spcBef>
                <a:spcPct val="20000"/>
              </a:spcBef>
              <a:buClr>
                <a:srgbClr val="FF6633"/>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FF6633"/>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FF6633"/>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FF6633"/>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FF6633"/>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u="sng" dirty="0" smtClean="0"/>
              <a:t>Cost</a:t>
            </a:r>
            <a:r>
              <a:rPr lang="en-US" sz="1800" dirty="0" smtClean="0"/>
              <a:t>: dollar amount that it costs for a provider to deliver a health care service</a:t>
            </a:r>
            <a:endParaRPr lang="en-US" sz="1200" u="sng" dirty="0"/>
          </a:p>
          <a:p>
            <a:r>
              <a:rPr lang="en-US" sz="1800" u="sng" dirty="0" smtClean="0"/>
              <a:t>Charges</a:t>
            </a:r>
            <a:r>
              <a:rPr lang="en-US" sz="1800" dirty="0" smtClean="0"/>
              <a:t>: the financial amount a health care provider asks for a service</a:t>
            </a:r>
          </a:p>
          <a:p>
            <a:pPr lvl="1"/>
            <a:r>
              <a:rPr lang="en-US" sz="1800" dirty="0" smtClean="0"/>
              <a:t>often much higher than cost and reimbursement</a:t>
            </a:r>
          </a:p>
          <a:p>
            <a:pPr lvl="1"/>
            <a:r>
              <a:rPr lang="en-US" sz="1800" dirty="0" smtClean="0"/>
              <a:t>only uninsured patients are billed charges</a:t>
            </a:r>
            <a:endParaRPr lang="en-US" sz="1200" dirty="0" smtClean="0"/>
          </a:p>
          <a:p>
            <a:r>
              <a:rPr lang="en-US" sz="1800" u="sng" dirty="0" smtClean="0"/>
              <a:t>Reimbursement</a:t>
            </a:r>
            <a:r>
              <a:rPr lang="en-US" sz="1800" dirty="0" smtClean="0"/>
              <a:t>: amount a third party payer (i.e., insurance) negotiates as payment to the provider</a:t>
            </a:r>
          </a:p>
          <a:p>
            <a:pPr lvl="1"/>
            <a:r>
              <a:rPr lang="en-US" sz="1800" dirty="0" smtClean="0"/>
              <a:t>may drive charge inflation</a:t>
            </a:r>
            <a:endParaRPr lang="en-US" sz="1200" dirty="0" smtClean="0"/>
          </a:p>
          <a:p>
            <a:r>
              <a:rPr lang="en-US" sz="1800" u="sng" dirty="0" smtClean="0"/>
              <a:t>Price</a:t>
            </a:r>
            <a:r>
              <a:rPr lang="en-US" sz="1800" dirty="0" smtClean="0"/>
              <a:t>: the amount a patient pays out of pocket for a service </a:t>
            </a:r>
          </a:p>
          <a:p>
            <a:pPr lvl="1"/>
            <a:r>
              <a:rPr lang="en-US" sz="1800" dirty="0" smtClean="0"/>
              <a:t>hardest number to estimate, but this matters most to patients</a:t>
            </a:r>
          </a:p>
        </p:txBody>
      </p:sp>
    </p:spTree>
    <p:extLst>
      <p:ext uri="{BB962C8B-B14F-4D97-AF65-F5344CB8AC3E}">
        <p14:creationId xmlns:p14="http://schemas.microsoft.com/office/powerpoint/2010/main" val="2546544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Sources of Health </a:t>
            </a:r>
            <a:r>
              <a:rPr lang="en-US" dirty="0" smtClean="0"/>
              <a:t>Insurance (2013)</a:t>
            </a:r>
            <a:r>
              <a:rPr lang="en-US" baseline="30000" dirty="0" smtClean="0"/>
              <a:t>3,4</a:t>
            </a:r>
            <a:endParaRPr lang="en-US" baseline="30000" dirty="0"/>
          </a:p>
        </p:txBody>
      </p:sp>
      <p:sp>
        <p:nvSpPr>
          <p:cNvPr id="16" name="Text Placeholder 15"/>
          <p:cNvSpPr>
            <a:spLocks noGrp="1"/>
          </p:cNvSpPr>
          <p:nvPr>
            <p:ph type="body" sz="quarter" idx="3"/>
          </p:nvPr>
        </p:nvSpPr>
        <p:spPr>
          <a:xfrm>
            <a:off x="4866976" y="2056891"/>
            <a:ext cx="4041775" cy="479822"/>
          </a:xfrm>
        </p:spPr>
        <p:txBody>
          <a:bodyPr>
            <a:normAutofit fontScale="85000" lnSpcReduction="10000"/>
          </a:bodyPr>
          <a:lstStyle/>
          <a:p>
            <a:r>
              <a:rPr lang="en-US" dirty="0" smtClean="0"/>
              <a:t>Medicare and Medicaid Spending </a:t>
            </a:r>
            <a:endParaRPr lang="en-US" dirty="0"/>
          </a:p>
        </p:txBody>
      </p:sp>
      <p:sp>
        <p:nvSpPr>
          <p:cNvPr id="17" name="Content Placeholder 16"/>
          <p:cNvSpPr>
            <a:spLocks noGrp="1"/>
          </p:cNvSpPr>
          <p:nvPr>
            <p:ph sz="quarter" idx="4"/>
          </p:nvPr>
        </p:nvSpPr>
        <p:spPr>
          <a:xfrm>
            <a:off x="4866976" y="2536712"/>
            <a:ext cx="4041775" cy="2963466"/>
          </a:xfrm>
        </p:spPr>
        <p:txBody>
          <a:bodyPr>
            <a:normAutofit/>
          </a:bodyPr>
          <a:lstStyle/>
          <a:p>
            <a:r>
              <a:rPr lang="en-US" sz="2200" dirty="0" smtClean="0"/>
              <a:t>39% of national health spending</a:t>
            </a:r>
          </a:p>
          <a:p>
            <a:r>
              <a:rPr lang="en-US" sz="2200" dirty="0" smtClean="0"/>
              <a:t>23% of federal budget</a:t>
            </a:r>
          </a:p>
          <a:p>
            <a:r>
              <a:rPr lang="en-US" sz="2200" dirty="0" smtClean="0"/>
              <a:t>43% of hospital revenues</a:t>
            </a:r>
            <a:endParaRPr lang="en-US" sz="2200" dirty="0"/>
          </a:p>
        </p:txBody>
      </p:sp>
      <p:graphicFrame>
        <p:nvGraphicFramePr>
          <p:cNvPr id="7" name="Chart 6"/>
          <p:cNvGraphicFramePr/>
          <p:nvPr>
            <p:extLst>
              <p:ext uri="{D42A27DB-BD31-4B8C-83A1-F6EECF244321}">
                <p14:modId xmlns:p14="http://schemas.microsoft.com/office/powerpoint/2010/main" val="181104308"/>
              </p:ext>
            </p:extLst>
          </p:nvPr>
        </p:nvGraphicFramePr>
        <p:xfrm>
          <a:off x="0" y="1153063"/>
          <a:ext cx="5394367" cy="372593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981541" y="2670746"/>
            <a:ext cx="1315908" cy="461665"/>
          </a:xfrm>
          <a:prstGeom prst="rect">
            <a:avLst/>
          </a:prstGeom>
          <a:noFill/>
        </p:spPr>
        <p:txBody>
          <a:bodyPr wrap="square" rtlCol="0">
            <a:spAutoFit/>
          </a:bodyPr>
          <a:lstStyle/>
          <a:p>
            <a:pPr algn="ctr"/>
            <a:r>
              <a:rPr lang="en-US" sz="1200" b="1" dirty="0" smtClean="0"/>
              <a:t>Employment Based 54%</a:t>
            </a:r>
            <a:endParaRPr lang="en-US" sz="1200" b="1" dirty="0"/>
          </a:p>
        </p:txBody>
      </p:sp>
      <p:sp>
        <p:nvSpPr>
          <p:cNvPr id="9" name="TextBox 8"/>
          <p:cNvSpPr txBox="1"/>
          <p:nvPr/>
        </p:nvSpPr>
        <p:spPr>
          <a:xfrm>
            <a:off x="1198765" y="2536141"/>
            <a:ext cx="1082357" cy="276999"/>
          </a:xfrm>
          <a:prstGeom prst="rect">
            <a:avLst/>
          </a:prstGeom>
          <a:noFill/>
        </p:spPr>
        <p:txBody>
          <a:bodyPr wrap="square" rtlCol="0">
            <a:spAutoFit/>
          </a:bodyPr>
          <a:lstStyle/>
          <a:p>
            <a:pPr algn="ctr"/>
            <a:r>
              <a:rPr lang="en-US" sz="1200" b="1" dirty="0" smtClean="0"/>
              <a:t>Medicaid 17%</a:t>
            </a:r>
            <a:endParaRPr lang="en-US" sz="1200" b="1" dirty="0"/>
          </a:p>
        </p:txBody>
      </p:sp>
      <p:sp>
        <p:nvSpPr>
          <p:cNvPr id="10" name="TextBox 9"/>
          <p:cNvSpPr txBox="1"/>
          <p:nvPr/>
        </p:nvSpPr>
        <p:spPr>
          <a:xfrm>
            <a:off x="1188242" y="3273779"/>
            <a:ext cx="1059917" cy="461665"/>
          </a:xfrm>
          <a:prstGeom prst="rect">
            <a:avLst/>
          </a:prstGeom>
          <a:noFill/>
        </p:spPr>
        <p:txBody>
          <a:bodyPr wrap="square" rtlCol="0">
            <a:spAutoFit/>
          </a:bodyPr>
          <a:lstStyle/>
          <a:p>
            <a:pPr algn="ctr"/>
            <a:r>
              <a:rPr lang="en-US" sz="1200" b="1" dirty="0" smtClean="0"/>
              <a:t>Medicare 16%</a:t>
            </a:r>
            <a:endParaRPr lang="en-US" sz="1200" b="1" dirty="0"/>
          </a:p>
        </p:txBody>
      </p:sp>
      <p:sp>
        <p:nvSpPr>
          <p:cNvPr id="11" name="TextBox 10"/>
          <p:cNvSpPr txBox="1"/>
          <p:nvPr/>
        </p:nvSpPr>
        <p:spPr>
          <a:xfrm>
            <a:off x="1836865" y="3740600"/>
            <a:ext cx="1011482" cy="830997"/>
          </a:xfrm>
          <a:prstGeom prst="rect">
            <a:avLst/>
          </a:prstGeom>
          <a:noFill/>
        </p:spPr>
        <p:txBody>
          <a:bodyPr wrap="square" rtlCol="0">
            <a:spAutoFit/>
          </a:bodyPr>
          <a:lstStyle/>
          <a:p>
            <a:pPr algn="ctr"/>
            <a:r>
              <a:rPr lang="en-US" sz="1200" b="1" dirty="0" smtClean="0"/>
              <a:t>Individual Private Insurance 11%</a:t>
            </a:r>
            <a:endParaRPr lang="en-US" sz="1200" b="1" dirty="0"/>
          </a:p>
        </p:txBody>
      </p:sp>
      <p:sp>
        <p:nvSpPr>
          <p:cNvPr id="12" name="TextBox 11"/>
          <p:cNvSpPr txBox="1"/>
          <p:nvPr/>
        </p:nvSpPr>
        <p:spPr>
          <a:xfrm>
            <a:off x="707673" y="1536219"/>
            <a:ext cx="1049290" cy="276999"/>
          </a:xfrm>
          <a:prstGeom prst="rect">
            <a:avLst/>
          </a:prstGeom>
          <a:noFill/>
        </p:spPr>
        <p:txBody>
          <a:bodyPr wrap="square" rtlCol="0">
            <a:spAutoFit/>
          </a:bodyPr>
          <a:lstStyle/>
          <a:p>
            <a:pPr algn="ctr"/>
            <a:r>
              <a:rPr lang="en-US" sz="1200" b="1" dirty="0" smtClean="0"/>
              <a:t>Military 5%</a:t>
            </a:r>
            <a:endParaRPr lang="en-US" sz="1200" b="1" dirty="0"/>
          </a:p>
        </p:txBody>
      </p:sp>
      <p:sp>
        <p:nvSpPr>
          <p:cNvPr id="13" name="TextBox 12"/>
          <p:cNvSpPr txBox="1"/>
          <p:nvPr/>
        </p:nvSpPr>
        <p:spPr>
          <a:xfrm>
            <a:off x="1869264" y="1528661"/>
            <a:ext cx="979083" cy="461665"/>
          </a:xfrm>
          <a:prstGeom prst="rect">
            <a:avLst/>
          </a:prstGeom>
          <a:noFill/>
        </p:spPr>
        <p:txBody>
          <a:bodyPr wrap="square" rtlCol="0">
            <a:spAutoFit/>
          </a:bodyPr>
          <a:lstStyle/>
          <a:p>
            <a:r>
              <a:rPr lang="en-US" sz="1200" b="1" dirty="0" smtClean="0"/>
              <a:t>Uninsured </a:t>
            </a:r>
          </a:p>
          <a:p>
            <a:pPr algn="ctr"/>
            <a:r>
              <a:rPr lang="en-US" sz="1200" b="1" dirty="0" smtClean="0"/>
              <a:t>13%</a:t>
            </a:r>
            <a:endParaRPr lang="en-US" sz="1200" b="1" dirty="0"/>
          </a:p>
        </p:txBody>
      </p:sp>
    </p:spTree>
    <p:extLst>
      <p:ext uri="{BB962C8B-B14F-4D97-AF65-F5344CB8AC3E}">
        <p14:creationId xmlns:p14="http://schemas.microsoft.com/office/powerpoint/2010/main" val="4064740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Individual </a:t>
            </a:r>
            <a:r>
              <a:rPr lang="en-US" dirty="0"/>
              <a:t>Private Insurance</a:t>
            </a:r>
          </a:p>
        </p:txBody>
      </p:sp>
      <p:sp>
        <p:nvSpPr>
          <p:cNvPr id="3" name="Content Placeholder 2"/>
          <p:cNvSpPr>
            <a:spLocks noGrp="1"/>
          </p:cNvSpPr>
          <p:nvPr>
            <p:ph idx="1"/>
          </p:nvPr>
        </p:nvSpPr>
        <p:spPr>
          <a:xfrm>
            <a:off x="457200" y="2628510"/>
            <a:ext cx="8229600" cy="1980873"/>
          </a:xfrm>
        </p:spPr>
        <p:txBody>
          <a:bodyPr>
            <a:normAutofit fontScale="85000" lnSpcReduction="20000"/>
          </a:bodyPr>
          <a:lstStyle/>
          <a:p>
            <a:r>
              <a:rPr lang="en-US" dirty="0"/>
              <a:t>Individual policies involve an individual person paying a premium directly to a “health plan” or insurance company, which reimburses providers</a:t>
            </a:r>
            <a:r>
              <a:rPr lang="en-US" dirty="0" smtClean="0"/>
              <a:t>.</a:t>
            </a:r>
            <a:endParaRPr lang="en-US" dirty="0"/>
          </a:p>
          <a:p>
            <a:r>
              <a:rPr lang="en-US" dirty="0"/>
              <a:t>Individual policies provide health insurance for </a:t>
            </a:r>
            <a:r>
              <a:rPr lang="en-US" dirty="0" smtClean="0"/>
              <a:t>approx. 11% </a:t>
            </a:r>
            <a:r>
              <a:rPr lang="en-US" dirty="0"/>
              <a:t>of U.S. population.</a:t>
            </a:r>
          </a:p>
        </p:txBody>
      </p:sp>
      <p:pic>
        <p:nvPicPr>
          <p:cNvPr id="4" name="Picture 6" descr="Image - individual private insurance.png"/>
          <p:cNvPicPr>
            <a:picLocks noChangeAspect="1"/>
          </p:cNvPicPr>
          <p:nvPr/>
        </p:nvPicPr>
        <p:blipFill>
          <a:blip r:embed="rId3"/>
          <a:stretch>
            <a:fillRect/>
          </a:stretch>
        </p:blipFill>
        <p:spPr bwMode="auto">
          <a:xfrm>
            <a:off x="2666409" y="1413595"/>
            <a:ext cx="3816629" cy="1155353"/>
          </a:xfrm>
          <a:prstGeom prst="rect">
            <a:avLst/>
          </a:prstGeom>
          <a:noFill/>
          <a:ln w="9525">
            <a:noFill/>
            <a:miter lim="800000"/>
            <a:headEnd/>
            <a:tailEnd/>
          </a:ln>
        </p:spPr>
      </p:pic>
    </p:spTree>
    <p:extLst>
      <p:ext uri="{BB962C8B-B14F-4D97-AF65-F5344CB8AC3E}">
        <p14:creationId xmlns:p14="http://schemas.microsoft.com/office/powerpoint/2010/main" val="1171053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Employment-Based Private Insurance</a:t>
            </a:r>
          </a:p>
        </p:txBody>
      </p:sp>
      <p:sp>
        <p:nvSpPr>
          <p:cNvPr id="3" name="Content Placeholder 2"/>
          <p:cNvSpPr>
            <a:spLocks noGrp="1"/>
          </p:cNvSpPr>
          <p:nvPr>
            <p:ph idx="1"/>
          </p:nvPr>
        </p:nvSpPr>
        <p:spPr>
          <a:xfrm>
            <a:off x="457200" y="2628510"/>
            <a:ext cx="8229600" cy="2126436"/>
          </a:xfrm>
        </p:spPr>
        <p:txBody>
          <a:bodyPr>
            <a:normAutofit fontScale="62500" lnSpcReduction="20000"/>
          </a:bodyPr>
          <a:lstStyle/>
          <a:p>
            <a:pPr>
              <a:lnSpc>
                <a:spcPct val="110000"/>
              </a:lnSpc>
            </a:pPr>
            <a:r>
              <a:rPr lang="en-US" sz="2900" dirty="0"/>
              <a:t>Employers usually pay all or part of the premium that purchases health insurance for their employees.</a:t>
            </a:r>
          </a:p>
          <a:p>
            <a:pPr>
              <a:lnSpc>
                <a:spcPct val="110000"/>
              </a:lnSpc>
            </a:pPr>
            <a:r>
              <a:rPr lang="en-US" sz="2900" dirty="0"/>
              <a:t>This is a tax-deductible business expense and the government does not treat the health insurance fringe benefit as taxable income to the employee.</a:t>
            </a:r>
          </a:p>
          <a:p>
            <a:pPr>
              <a:lnSpc>
                <a:spcPct val="110000"/>
              </a:lnSpc>
            </a:pPr>
            <a:r>
              <a:rPr lang="en-US" sz="2900" dirty="0"/>
              <a:t>Therefore, the government is in essence subsidizing employer-sponsored health insurance. </a:t>
            </a:r>
          </a:p>
          <a:p>
            <a:pPr lvl="1">
              <a:lnSpc>
                <a:spcPct val="110000"/>
              </a:lnSpc>
              <a:buFont typeface="Arial"/>
              <a:buChar char="•"/>
            </a:pPr>
            <a:r>
              <a:rPr lang="en-US" sz="2600" dirty="0">
                <a:solidFill>
                  <a:srgbClr val="000000"/>
                </a:solidFill>
              </a:rPr>
              <a:t>This subsidy was estimated at $</a:t>
            </a:r>
            <a:r>
              <a:rPr lang="en-US" sz="2600" dirty="0" smtClean="0">
                <a:solidFill>
                  <a:srgbClr val="000000"/>
                </a:solidFill>
              </a:rPr>
              <a:t>260B/year </a:t>
            </a:r>
            <a:r>
              <a:rPr lang="en-US" sz="2600" dirty="0">
                <a:solidFill>
                  <a:srgbClr val="000000"/>
                </a:solidFill>
              </a:rPr>
              <a:t>in </a:t>
            </a:r>
            <a:r>
              <a:rPr lang="en-US" sz="2600" dirty="0" smtClean="0">
                <a:solidFill>
                  <a:srgbClr val="000000"/>
                </a:solidFill>
              </a:rPr>
              <a:t>2009.</a:t>
            </a:r>
            <a:endParaRPr lang="en-US" sz="2600" dirty="0">
              <a:solidFill>
                <a:srgbClr val="000000"/>
              </a:solidFill>
            </a:endParaRPr>
          </a:p>
        </p:txBody>
      </p:sp>
      <p:pic>
        <p:nvPicPr>
          <p:cNvPr id="5" name="Picture 4" descr="Image - Employment based insurance.png"/>
          <p:cNvPicPr>
            <a:picLocks noChangeAspect="1"/>
          </p:cNvPicPr>
          <p:nvPr/>
        </p:nvPicPr>
        <p:blipFill>
          <a:blip r:embed="rId3"/>
          <a:stretch>
            <a:fillRect/>
          </a:stretch>
        </p:blipFill>
        <p:spPr bwMode="auto">
          <a:xfrm>
            <a:off x="2664882" y="1433014"/>
            <a:ext cx="3816096" cy="1136904"/>
          </a:xfrm>
          <a:prstGeom prst="rect">
            <a:avLst/>
          </a:prstGeom>
          <a:noFill/>
          <a:ln w="9525">
            <a:noFill/>
            <a:miter lim="800000"/>
            <a:headEnd/>
            <a:tailEnd/>
          </a:ln>
        </p:spPr>
      </p:pic>
    </p:spTree>
    <p:extLst>
      <p:ext uri="{BB962C8B-B14F-4D97-AF65-F5344CB8AC3E}">
        <p14:creationId xmlns:p14="http://schemas.microsoft.com/office/powerpoint/2010/main" val="950377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Government-Financed Insurance</a:t>
            </a:r>
          </a:p>
        </p:txBody>
      </p:sp>
      <p:sp>
        <p:nvSpPr>
          <p:cNvPr id="3" name="Content Placeholder 2"/>
          <p:cNvSpPr>
            <a:spLocks noGrp="1"/>
          </p:cNvSpPr>
          <p:nvPr>
            <p:ph idx="1"/>
          </p:nvPr>
        </p:nvSpPr>
        <p:spPr>
          <a:xfrm>
            <a:off x="457200" y="1724538"/>
            <a:ext cx="3788525" cy="2884846"/>
          </a:xfrm>
        </p:spPr>
        <p:txBody>
          <a:bodyPr>
            <a:normAutofit fontScale="70000" lnSpcReduction="20000"/>
          </a:bodyPr>
          <a:lstStyle/>
          <a:p>
            <a:r>
              <a:rPr lang="en-US" dirty="0"/>
              <a:t>In the late 1950s, less than 15% of </a:t>
            </a:r>
            <a:r>
              <a:rPr lang="en-US" dirty="0" smtClean="0"/>
              <a:t>the elderly </a:t>
            </a:r>
            <a:r>
              <a:rPr lang="en-US" dirty="0"/>
              <a:t>had health insurance</a:t>
            </a:r>
            <a:r>
              <a:rPr lang="en-US" dirty="0" smtClean="0"/>
              <a:t>.</a:t>
            </a:r>
            <a:endParaRPr lang="en-US" dirty="0"/>
          </a:p>
          <a:p>
            <a:r>
              <a:rPr lang="en-US" dirty="0"/>
              <a:t>In 1965, Medicare (for the elderly) and Medicaid (for the poor) was </a:t>
            </a:r>
            <a:r>
              <a:rPr lang="en-US" dirty="0" smtClean="0"/>
              <a:t>enacted</a:t>
            </a:r>
            <a:endParaRPr lang="en-US" dirty="0"/>
          </a:p>
          <a:p>
            <a:r>
              <a:rPr lang="en-US" dirty="0"/>
              <a:t>First tax-financed govt. insurance</a:t>
            </a:r>
          </a:p>
        </p:txBody>
      </p:sp>
      <p:pic>
        <p:nvPicPr>
          <p:cNvPr id="5" name="Picture 5" descr="Government financed Insurance.png"/>
          <p:cNvPicPr>
            <a:picLocks noChangeAspect="1"/>
          </p:cNvPicPr>
          <p:nvPr/>
        </p:nvPicPr>
        <p:blipFill>
          <a:blip r:embed="rId3"/>
          <a:stretch>
            <a:fillRect/>
          </a:stretch>
        </p:blipFill>
        <p:spPr bwMode="auto">
          <a:xfrm>
            <a:off x="4692118" y="1724538"/>
            <a:ext cx="3669792" cy="2292096"/>
          </a:xfrm>
          <a:prstGeom prst="rect">
            <a:avLst/>
          </a:prstGeom>
          <a:noFill/>
          <a:ln w="9525">
            <a:noFill/>
            <a:miter lim="800000"/>
            <a:headEnd/>
            <a:tailEnd/>
          </a:ln>
        </p:spPr>
      </p:pic>
    </p:spTree>
    <p:extLst>
      <p:ext uri="{BB962C8B-B14F-4D97-AF65-F5344CB8AC3E}">
        <p14:creationId xmlns:p14="http://schemas.microsoft.com/office/powerpoint/2010/main" val="25682338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4"/>
  <p:tag name="TPOS" val="2"/>
</p:tagLst>
</file>

<file path=ppt/theme/theme1.xml><?xml version="1.0" encoding="utf-8"?>
<a:theme xmlns:a="http://schemas.openxmlformats.org/drawingml/2006/main" name="HVC Curriculum revised TEMPLATE">
  <a:themeElements>
    <a:clrScheme name="new ACP colors">
      <a:dk1>
        <a:sysClr val="windowText" lastClr="000000"/>
      </a:dk1>
      <a:lt1>
        <a:sysClr val="window" lastClr="FFFFFF"/>
      </a:lt1>
      <a:dk2>
        <a:srgbClr val="003479"/>
      </a:dk2>
      <a:lt2>
        <a:srgbClr val="D1D4D3"/>
      </a:lt2>
      <a:accent1>
        <a:srgbClr val="00A0DF"/>
      </a:accent1>
      <a:accent2>
        <a:srgbClr val="FFC82E"/>
      </a:accent2>
      <a:accent3>
        <a:srgbClr val="2EB135"/>
      </a:accent3>
      <a:accent4>
        <a:srgbClr val="FF7900"/>
      </a:accent4>
      <a:accent5>
        <a:srgbClr val="95519E"/>
      </a:accent5>
      <a:accent6>
        <a:srgbClr val="BF650F"/>
      </a:accent6>
      <a:hlink>
        <a:srgbClr val="0000FF"/>
      </a:hlink>
      <a:folHlink>
        <a:srgbClr val="70278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HVC Curriculum revised TEMPLATE.potx</Template>
  <TotalTime>15929</TotalTime>
  <Words>2739</Words>
  <Application>Microsoft Office PowerPoint</Application>
  <PresentationFormat>On-screen Show (16:9)</PresentationFormat>
  <Paragraphs>265</Paragraphs>
  <Slides>27</Slides>
  <Notes>25</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HVC Curriculum revised TEMPLATE</vt:lpstr>
      <vt:lpstr>Health Care Costs  and Payment Models</vt:lpstr>
      <vt:lpstr>Learning Objectives</vt:lpstr>
      <vt:lpstr>An uninsured patient’s perspective:  Mr. M</vt:lpstr>
      <vt:lpstr>An Uninsured Patient’s Perspective1</vt:lpstr>
      <vt:lpstr>PowerPoint Presentation</vt:lpstr>
      <vt:lpstr>Sources of Health Insurance (2013)3,4</vt:lpstr>
      <vt:lpstr>Individual Private Insurance</vt:lpstr>
      <vt:lpstr>Employment-Based Private Insurance</vt:lpstr>
      <vt:lpstr>Government-Financed Insurance</vt:lpstr>
      <vt:lpstr>Medicare5</vt:lpstr>
      <vt:lpstr>Medicare Prescription Coverage5</vt:lpstr>
      <vt:lpstr>Medicaid6</vt:lpstr>
      <vt:lpstr>Pre-ACA: Who were the Uninsured?7</vt:lpstr>
      <vt:lpstr>The Affordable Care Act of 20107</vt:lpstr>
      <vt:lpstr>Access to Health Care</vt:lpstr>
      <vt:lpstr>Does Health Insurance Make a Difference?</vt:lpstr>
      <vt:lpstr>Does Health Insurance Make a Difference?7,8</vt:lpstr>
      <vt:lpstr>Clinical Case #2 &amp; Group Activity:  Weekend Warrior</vt:lpstr>
      <vt:lpstr>How Much Does the Patient Pay?</vt:lpstr>
      <vt:lpstr>Resource: Dartmouth Calculator</vt:lpstr>
      <vt:lpstr>How Much Does the Patient Pay?</vt:lpstr>
      <vt:lpstr>Methods of Payment (Health Provider Reimbursement Models)</vt:lpstr>
      <vt:lpstr>Methods of payment: ACOs</vt:lpstr>
      <vt:lpstr>Accountable Care Organizations (ACO)9</vt:lpstr>
      <vt:lpstr>Steps Toward High Value Care10</vt:lpstr>
      <vt:lpstr>Summary</vt:lpstr>
      <vt:lpstr>References</vt:lpstr>
    </vt:vector>
  </TitlesOfParts>
  <Company>ACP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Ripca</dc:creator>
  <cp:lastModifiedBy>Ellen McDonald</cp:lastModifiedBy>
  <cp:revision>159</cp:revision>
  <cp:lastPrinted>2014-05-28T19:37:49Z</cp:lastPrinted>
  <dcterms:created xsi:type="dcterms:W3CDTF">2013-08-07T18:27:53Z</dcterms:created>
  <dcterms:modified xsi:type="dcterms:W3CDTF">2015-12-17T18:10:17Z</dcterms:modified>
</cp:coreProperties>
</file>