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7" r:id="rId2"/>
  </p:sldMasterIdLst>
  <p:notesMasterIdLst>
    <p:notesMasterId r:id="rId59"/>
  </p:notesMasterIdLst>
  <p:sldIdLst>
    <p:sldId id="680" r:id="rId3"/>
    <p:sldId id="794" r:id="rId4"/>
    <p:sldId id="662" r:id="rId5"/>
    <p:sldId id="693" r:id="rId6"/>
    <p:sldId id="729" r:id="rId7"/>
    <p:sldId id="743" r:id="rId8"/>
    <p:sldId id="795" r:id="rId9"/>
    <p:sldId id="713" r:id="rId10"/>
    <p:sldId id="640" r:id="rId11"/>
    <p:sldId id="728" r:id="rId12"/>
    <p:sldId id="958" r:id="rId13"/>
    <p:sldId id="679" r:id="rId14"/>
    <p:sldId id="668" r:id="rId15"/>
    <p:sldId id="715" r:id="rId16"/>
    <p:sldId id="745" r:id="rId17"/>
    <p:sldId id="669" r:id="rId18"/>
    <p:sldId id="670" r:id="rId19"/>
    <p:sldId id="671" r:id="rId20"/>
    <p:sldId id="643" r:id="rId21"/>
    <p:sldId id="754" r:id="rId22"/>
    <p:sldId id="634" r:id="rId23"/>
    <p:sldId id="748" r:id="rId24"/>
    <p:sldId id="746" r:id="rId25"/>
    <p:sldId id="632" r:id="rId26"/>
    <p:sldId id="698" r:id="rId27"/>
    <p:sldId id="697" r:id="rId28"/>
    <p:sldId id="750" r:id="rId29"/>
    <p:sldId id="753" r:id="rId30"/>
    <p:sldId id="620" r:id="rId31"/>
    <p:sldId id="756" r:id="rId32"/>
    <p:sldId id="792" r:id="rId33"/>
    <p:sldId id="263" r:id="rId34"/>
    <p:sldId id="793" r:id="rId35"/>
    <p:sldId id="922" r:id="rId36"/>
    <p:sldId id="954" r:id="rId37"/>
    <p:sldId id="757" r:id="rId38"/>
    <p:sldId id="965" r:id="rId39"/>
    <p:sldId id="760" r:id="rId40"/>
    <p:sldId id="767" r:id="rId41"/>
    <p:sldId id="774" r:id="rId42"/>
    <p:sldId id="761" r:id="rId43"/>
    <p:sldId id="762" r:id="rId44"/>
    <p:sldId id="682" r:id="rId45"/>
    <p:sldId id="768" r:id="rId46"/>
    <p:sldId id="772" r:id="rId47"/>
    <p:sldId id="684" r:id="rId48"/>
    <p:sldId id="685" r:id="rId49"/>
    <p:sldId id="686" r:id="rId50"/>
    <p:sldId id="691" r:id="rId51"/>
    <p:sldId id="683" r:id="rId52"/>
    <p:sldId id="781" r:id="rId53"/>
    <p:sldId id="786" r:id="rId54"/>
    <p:sldId id="783" r:id="rId55"/>
    <p:sldId id="784" r:id="rId56"/>
    <p:sldId id="787" r:id="rId57"/>
    <p:sldId id="966" r:id="rId58"/>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66"/>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p:normalViewPr>
  <p:slideViewPr>
    <p:cSldViewPr>
      <p:cViewPr varScale="1">
        <p:scale>
          <a:sx n="63" d="100"/>
          <a:sy n="63" d="100"/>
        </p:scale>
        <p:origin x="1504" y="52"/>
      </p:cViewPr>
      <p:guideLst>
        <p:guide orient="horz" pos="2160"/>
        <p:guide pos="2880"/>
      </p:guideLst>
    </p:cSldViewPr>
  </p:slideViewPr>
  <p:notesTextViewPr>
    <p:cViewPr>
      <p:scale>
        <a:sx n="1" d="1"/>
        <a:sy n="1" d="1"/>
      </p:scale>
      <p:origin x="0" y="0"/>
    </p:cViewPr>
  </p:notesTextViewPr>
  <p:sorterViewPr>
    <p:cViewPr>
      <p:scale>
        <a:sx n="78" d="100"/>
        <a:sy n="78" d="100"/>
      </p:scale>
      <p:origin x="0" y="-40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Sheet1!$A$2:$A$9</c:f>
              <c:strCache>
                <c:ptCount val="8"/>
                <c:pt idx="1">
                  <c:v>Demographics</c:v>
                </c:pt>
                <c:pt idx="3">
                  <c:v>Core data</c:v>
                </c:pt>
                <c:pt idx="5">
                  <c:v>Med list</c:v>
                </c:pt>
                <c:pt idx="7">
                  <c:v>referral status</c:v>
                </c:pt>
              </c:strCache>
            </c:strRef>
          </c:cat>
          <c:val>
            <c:numRef>
              <c:f>Sheet1!$B$2:$B$9</c:f>
              <c:numCache>
                <c:formatCode>0%</c:formatCode>
                <c:ptCount val="8"/>
                <c:pt idx="1">
                  <c:v>0.78</c:v>
                </c:pt>
                <c:pt idx="3" formatCode="0.00%">
                  <c:v>0.67500000000000004</c:v>
                </c:pt>
                <c:pt idx="5" formatCode="0.00%">
                  <c:v>0.67500000000000004</c:v>
                </c:pt>
                <c:pt idx="7">
                  <c:v>0</c:v>
                </c:pt>
              </c:numCache>
            </c:numRef>
          </c:val>
          <c:extLst>
            <c:ext xmlns:c16="http://schemas.microsoft.com/office/drawing/2014/chart" uri="{C3380CC4-5D6E-409C-BE32-E72D297353CC}">
              <c16:uniqueId val="{00000000-BE1B-459C-A6C9-AA695B75A4F1}"/>
            </c:ext>
          </c:extLst>
        </c:ser>
        <c:ser>
          <c:idx val="1"/>
          <c:order val="1"/>
          <c:tx>
            <c:strRef>
              <c:f>Sheet1!$C$1</c:f>
              <c:strCache>
                <c:ptCount val="1"/>
                <c:pt idx="0">
                  <c:v>Follow up</c:v>
                </c:pt>
              </c:strCache>
            </c:strRef>
          </c:tx>
          <c:invertIfNegative val="0"/>
          <c:cat>
            <c:strRef>
              <c:f>Sheet1!$A$2:$A$9</c:f>
              <c:strCache>
                <c:ptCount val="8"/>
                <c:pt idx="1">
                  <c:v>Demographics</c:v>
                </c:pt>
                <c:pt idx="3">
                  <c:v>Core data</c:v>
                </c:pt>
                <c:pt idx="5">
                  <c:v>Med list</c:v>
                </c:pt>
                <c:pt idx="7">
                  <c:v>referral status</c:v>
                </c:pt>
              </c:strCache>
            </c:strRef>
          </c:cat>
          <c:val>
            <c:numRef>
              <c:f>Sheet1!$C$2:$C$9</c:f>
              <c:numCache>
                <c:formatCode>0%</c:formatCode>
                <c:ptCount val="8"/>
                <c:pt idx="1">
                  <c:v>1</c:v>
                </c:pt>
                <c:pt idx="3" formatCode="0.00%">
                  <c:v>0.875</c:v>
                </c:pt>
                <c:pt idx="5" formatCode="0.00%">
                  <c:v>0.875</c:v>
                </c:pt>
                <c:pt idx="7" formatCode="0.00%">
                  <c:v>0.1875</c:v>
                </c:pt>
              </c:numCache>
            </c:numRef>
          </c:val>
          <c:extLst>
            <c:ext xmlns:c16="http://schemas.microsoft.com/office/drawing/2014/chart" uri="{C3380CC4-5D6E-409C-BE32-E72D297353CC}">
              <c16:uniqueId val="{00000001-BE1B-459C-A6C9-AA695B75A4F1}"/>
            </c:ext>
          </c:extLst>
        </c:ser>
        <c:dLbls>
          <c:showLegendKey val="0"/>
          <c:showVal val="0"/>
          <c:showCatName val="0"/>
          <c:showSerName val="0"/>
          <c:showPercent val="0"/>
          <c:showBubbleSize val="0"/>
        </c:dLbls>
        <c:gapWidth val="150"/>
        <c:axId val="51504640"/>
        <c:axId val="51506176"/>
      </c:barChart>
      <c:catAx>
        <c:axId val="51504640"/>
        <c:scaling>
          <c:orientation val="minMax"/>
        </c:scaling>
        <c:delete val="0"/>
        <c:axPos val="b"/>
        <c:numFmt formatCode="General" sourceLinked="0"/>
        <c:majorTickMark val="out"/>
        <c:minorTickMark val="none"/>
        <c:tickLblPos val="nextTo"/>
        <c:crossAx val="51506176"/>
        <c:crosses val="autoZero"/>
        <c:auto val="1"/>
        <c:lblAlgn val="ctr"/>
        <c:lblOffset val="100"/>
        <c:noMultiLvlLbl val="0"/>
      </c:catAx>
      <c:valAx>
        <c:axId val="51506176"/>
        <c:scaling>
          <c:orientation val="minMax"/>
        </c:scaling>
        <c:delete val="0"/>
        <c:axPos val="l"/>
        <c:majorGridlines/>
        <c:numFmt formatCode="0%" sourceLinked="1"/>
        <c:majorTickMark val="out"/>
        <c:minorTickMark val="none"/>
        <c:tickLblPos val="nextTo"/>
        <c:crossAx val="51504640"/>
        <c:crosses val="autoZero"/>
        <c:crossBetween val="between"/>
      </c:valAx>
    </c:plotArea>
    <c:legend>
      <c:legendPos val="r"/>
      <c:layout>
        <c:manualLayout>
          <c:xMode val="edge"/>
          <c:yMode val="edge"/>
          <c:x val="0.6629055578578994"/>
          <c:y val="0.33553876711357028"/>
          <c:w val="0.32898711524695778"/>
          <c:h val="0.24784138469177838"/>
        </c:manualLayout>
      </c:layout>
      <c:overlay val="0"/>
    </c:legend>
    <c:plotVisOnly val="1"/>
    <c:dispBlanksAs val="gap"/>
    <c:showDLblsOverMax val="0"/>
  </c:chart>
  <c:txPr>
    <a:bodyPr/>
    <a:lstStyle/>
    <a:p>
      <a:pPr>
        <a:defRPr sz="16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Sheet1!$A$2:$A$4</c:f>
              <c:strCache>
                <c:ptCount val="3"/>
                <c:pt idx="0">
                  <c:v>None</c:v>
                </c:pt>
                <c:pt idx="1">
                  <c:v>Dx only</c:v>
                </c:pt>
                <c:pt idx="2">
                  <c:v>Adequate</c:v>
                </c:pt>
              </c:strCache>
            </c:strRef>
          </c:cat>
          <c:val>
            <c:numRef>
              <c:f>Sheet1!$B$2:$B$4</c:f>
              <c:numCache>
                <c:formatCode>0.00%</c:formatCode>
                <c:ptCount val="3"/>
                <c:pt idx="0">
                  <c:v>0.223</c:v>
                </c:pt>
                <c:pt idx="1">
                  <c:v>0.77700000000000002</c:v>
                </c:pt>
                <c:pt idx="2" formatCode="0%">
                  <c:v>0</c:v>
                </c:pt>
              </c:numCache>
            </c:numRef>
          </c:val>
          <c:extLst>
            <c:ext xmlns:c16="http://schemas.microsoft.com/office/drawing/2014/chart" uri="{C3380CC4-5D6E-409C-BE32-E72D297353CC}">
              <c16:uniqueId val="{00000000-F731-41D2-A879-3A73F33E178E}"/>
            </c:ext>
          </c:extLst>
        </c:ser>
        <c:ser>
          <c:idx val="1"/>
          <c:order val="1"/>
          <c:tx>
            <c:strRef>
              <c:f>Sheet1!$C$1</c:f>
              <c:strCache>
                <c:ptCount val="1"/>
                <c:pt idx="0">
                  <c:v>Follow Up</c:v>
                </c:pt>
              </c:strCache>
            </c:strRef>
          </c:tx>
          <c:invertIfNegative val="0"/>
          <c:cat>
            <c:strRef>
              <c:f>Sheet1!$A$2:$A$4</c:f>
              <c:strCache>
                <c:ptCount val="3"/>
                <c:pt idx="0">
                  <c:v>None</c:v>
                </c:pt>
                <c:pt idx="1">
                  <c:v>Dx only</c:v>
                </c:pt>
                <c:pt idx="2">
                  <c:v>Adequate</c:v>
                </c:pt>
              </c:strCache>
            </c:strRef>
          </c:cat>
          <c:val>
            <c:numRef>
              <c:f>Sheet1!$C$2:$C$4</c:f>
              <c:numCache>
                <c:formatCode>0.00%</c:formatCode>
                <c:ptCount val="3"/>
                <c:pt idx="0">
                  <c:v>0.125</c:v>
                </c:pt>
                <c:pt idx="1">
                  <c:v>0.125</c:v>
                </c:pt>
                <c:pt idx="2" formatCode="0%">
                  <c:v>0.75</c:v>
                </c:pt>
              </c:numCache>
            </c:numRef>
          </c:val>
          <c:extLst>
            <c:ext xmlns:c16="http://schemas.microsoft.com/office/drawing/2014/chart" uri="{C3380CC4-5D6E-409C-BE32-E72D297353CC}">
              <c16:uniqueId val="{00000001-F731-41D2-A879-3A73F33E178E}"/>
            </c:ext>
          </c:extLst>
        </c:ser>
        <c:dLbls>
          <c:showLegendKey val="0"/>
          <c:showVal val="0"/>
          <c:showCatName val="0"/>
          <c:showSerName val="0"/>
          <c:showPercent val="0"/>
          <c:showBubbleSize val="0"/>
        </c:dLbls>
        <c:gapWidth val="150"/>
        <c:axId val="55287168"/>
        <c:axId val="74425472"/>
      </c:barChart>
      <c:catAx>
        <c:axId val="55287168"/>
        <c:scaling>
          <c:orientation val="minMax"/>
        </c:scaling>
        <c:delete val="0"/>
        <c:axPos val="b"/>
        <c:numFmt formatCode="General" sourceLinked="0"/>
        <c:majorTickMark val="out"/>
        <c:minorTickMark val="none"/>
        <c:tickLblPos val="nextTo"/>
        <c:txPr>
          <a:bodyPr/>
          <a:lstStyle/>
          <a:p>
            <a:pPr>
              <a:defRPr sz="1600" baseline="0"/>
            </a:pPr>
            <a:endParaRPr lang="en-US"/>
          </a:p>
        </c:txPr>
        <c:crossAx val="74425472"/>
        <c:crosses val="autoZero"/>
        <c:auto val="1"/>
        <c:lblAlgn val="ctr"/>
        <c:lblOffset val="100"/>
        <c:noMultiLvlLbl val="0"/>
      </c:catAx>
      <c:valAx>
        <c:axId val="74425472"/>
        <c:scaling>
          <c:orientation val="minMax"/>
        </c:scaling>
        <c:delete val="0"/>
        <c:axPos val="l"/>
        <c:majorGridlines/>
        <c:numFmt formatCode="0.00%" sourceLinked="1"/>
        <c:majorTickMark val="out"/>
        <c:minorTickMark val="none"/>
        <c:tickLblPos val="nextTo"/>
        <c:crossAx val="552871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Sheet1!$A$2:$A$5</c:f>
              <c:strCache>
                <c:ptCount val="3"/>
                <c:pt idx="0">
                  <c:v>None</c:v>
                </c:pt>
                <c:pt idx="1">
                  <c:v>Partial</c:v>
                </c:pt>
                <c:pt idx="2">
                  <c:v>Adequate</c:v>
                </c:pt>
              </c:strCache>
            </c:strRef>
          </c:cat>
          <c:val>
            <c:numRef>
              <c:f>Sheet1!$B$2:$B$5</c:f>
              <c:numCache>
                <c:formatCode>0.00%</c:formatCode>
                <c:ptCount val="4"/>
                <c:pt idx="0">
                  <c:v>0.222</c:v>
                </c:pt>
                <c:pt idx="1">
                  <c:v>0.44400000000000001</c:v>
                </c:pt>
                <c:pt idx="2">
                  <c:v>0.33300000000000002</c:v>
                </c:pt>
              </c:numCache>
            </c:numRef>
          </c:val>
          <c:extLst>
            <c:ext xmlns:c16="http://schemas.microsoft.com/office/drawing/2014/chart" uri="{C3380CC4-5D6E-409C-BE32-E72D297353CC}">
              <c16:uniqueId val="{00000000-5730-4993-8A7A-297D6BC6EF1E}"/>
            </c:ext>
          </c:extLst>
        </c:ser>
        <c:ser>
          <c:idx val="1"/>
          <c:order val="1"/>
          <c:tx>
            <c:strRef>
              <c:f>Sheet1!$C$1</c:f>
              <c:strCache>
                <c:ptCount val="1"/>
                <c:pt idx="0">
                  <c:v>Follow Up</c:v>
                </c:pt>
              </c:strCache>
            </c:strRef>
          </c:tx>
          <c:invertIfNegative val="0"/>
          <c:cat>
            <c:strRef>
              <c:f>Sheet1!$A$2:$A$5</c:f>
              <c:strCache>
                <c:ptCount val="3"/>
                <c:pt idx="0">
                  <c:v>None</c:v>
                </c:pt>
                <c:pt idx="1">
                  <c:v>Partial</c:v>
                </c:pt>
                <c:pt idx="2">
                  <c:v>Adequate</c:v>
                </c:pt>
              </c:strCache>
            </c:strRef>
          </c:cat>
          <c:val>
            <c:numRef>
              <c:f>Sheet1!$C$2:$C$5</c:f>
              <c:numCache>
                <c:formatCode>0.00%</c:formatCode>
                <c:ptCount val="4"/>
                <c:pt idx="0">
                  <c:v>0.3125</c:v>
                </c:pt>
                <c:pt idx="1">
                  <c:v>6.25E-2</c:v>
                </c:pt>
                <c:pt idx="2">
                  <c:v>0.5625</c:v>
                </c:pt>
              </c:numCache>
            </c:numRef>
          </c:val>
          <c:extLst>
            <c:ext xmlns:c16="http://schemas.microsoft.com/office/drawing/2014/chart" uri="{C3380CC4-5D6E-409C-BE32-E72D297353CC}">
              <c16:uniqueId val="{00000001-5730-4993-8A7A-297D6BC6EF1E}"/>
            </c:ext>
          </c:extLst>
        </c:ser>
        <c:dLbls>
          <c:showLegendKey val="0"/>
          <c:showVal val="0"/>
          <c:showCatName val="0"/>
          <c:showSerName val="0"/>
          <c:showPercent val="0"/>
          <c:showBubbleSize val="0"/>
        </c:dLbls>
        <c:gapWidth val="150"/>
        <c:axId val="77981184"/>
        <c:axId val="77982720"/>
      </c:barChart>
      <c:catAx>
        <c:axId val="77981184"/>
        <c:scaling>
          <c:orientation val="minMax"/>
        </c:scaling>
        <c:delete val="0"/>
        <c:axPos val="b"/>
        <c:numFmt formatCode="General" sourceLinked="0"/>
        <c:majorTickMark val="out"/>
        <c:minorTickMark val="none"/>
        <c:tickLblPos val="nextTo"/>
        <c:txPr>
          <a:bodyPr/>
          <a:lstStyle/>
          <a:p>
            <a:pPr>
              <a:defRPr sz="1600" baseline="0"/>
            </a:pPr>
            <a:endParaRPr lang="en-US"/>
          </a:p>
        </c:txPr>
        <c:crossAx val="77982720"/>
        <c:crosses val="autoZero"/>
        <c:auto val="1"/>
        <c:lblAlgn val="ctr"/>
        <c:lblOffset val="100"/>
        <c:noMultiLvlLbl val="0"/>
      </c:catAx>
      <c:valAx>
        <c:axId val="77982720"/>
        <c:scaling>
          <c:orientation val="minMax"/>
        </c:scaling>
        <c:delete val="0"/>
        <c:axPos val="l"/>
        <c:majorGridlines/>
        <c:numFmt formatCode="0.00%" sourceLinked="1"/>
        <c:majorTickMark val="out"/>
        <c:minorTickMark val="none"/>
        <c:tickLblPos val="nextTo"/>
        <c:crossAx val="77981184"/>
        <c:crosses val="autoZero"/>
        <c:crossBetween val="between"/>
      </c:valAx>
    </c:plotArea>
    <c:legend>
      <c:legendPos val="r"/>
      <c:layout>
        <c:manualLayout>
          <c:xMode val="edge"/>
          <c:yMode val="edge"/>
          <c:x val="0.67073546657731609"/>
          <c:y val="0.25730199166280687"/>
          <c:w val="0.30798793767800303"/>
          <c:h val="0.2991215068704647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10/15/2018</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271267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D20EC-B5EA-4747-9432-B87310857E5D}" type="slidenum">
              <a:rPr lang="en-US" smtClean="0"/>
              <a:t>37</a:t>
            </a:fld>
            <a:endParaRPr lang="en-US"/>
          </a:p>
        </p:txBody>
      </p:sp>
    </p:spTree>
    <p:extLst>
      <p:ext uri="{BB962C8B-B14F-4D97-AF65-F5344CB8AC3E}">
        <p14:creationId xmlns:p14="http://schemas.microsoft.com/office/powerpoint/2010/main" val="426791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components of a good referral process, including a clinical question </a:t>
            </a:r>
          </a:p>
        </p:txBody>
      </p:sp>
      <p:sp>
        <p:nvSpPr>
          <p:cNvPr id="4" name="Slide Number Placeholder 3"/>
          <p:cNvSpPr>
            <a:spLocks noGrp="1"/>
          </p:cNvSpPr>
          <p:nvPr>
            <p:ph type="sldNum" sz="quarter" idx="5"/>
          </p:nvPr>
        </p:nvSpPr>
        <p:spPr/>
        <p:txBody>
          <a:bodyPr/>
          <a:lstStyle/>
          <a:p>
            <a:fld id="{4D2D20EC-B5EA-4747-9432-B87310857E5D}" type="slidenum">
              <a:rPr lang="en-US" smtClean="0"/>
              <a:t>43</a:t>
            </a:fld>
            <a:endParaRPr lang="en-US"/>
          </a:p>
        </p:txBody>
      </p:sp>
    </p:spTree>
    <p:extLst>
      <p:ext uri="{BB962C8B-B14F-4D97-AF65-F5344CB8AC3E}">
        <p14:creationId xmlns:p14="http://schemas.microsoft.com/office/powerpoint/2010/main" val="40996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Tuot</a:t>
            </a:r>
            <a:r>
              <a:rPr lang="en-US" sz="1200" dirty="0"/>
              <a:t> </a:t>
            </a:r>
            <a:r>
              <a:rPr lang="en-US" sz="1200" dirty="0" err="1"/>
              <a:t>DS,et</a:t>
            </a:r>
            <a:r>
              <a:rPr lang="en-US" sz="1200" dirty="0"/>
              <a:t> al. Leveraging an electronic referral system to build a medical neighborhood. </a:t>
            </a:r>
            <a:r>
              <a:rPr lang="en-US" sz="1200"/>
              <a:t>Healthcare (2015), http://dx.doi.org/10.1016/j.hjdsi.2015.04.001i</a:t>
            </a:r>
          </a:p>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44</a:t>
            </a:fld>
            <a:endParaRPr lang="en-US"/>
          </a:p>
        </p:txBody>
      </p:sp>
    </p:spTree>
    <p:extLst>
      <p:ext uri="{BB962C8B-B14F-4D97-AF65-F5344CB8AC3E}">
        <p14:creationId xmlns:p14="http://schemas.microsoft.com/office/powerpoint/2010/main" val="116884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Telemedicine</a:t>
            </a:r>
            <a:r>
              <a:rPr lang="en-US" baseline="0" dirty="0"/>
              <a:t> and e-health March 2016, vol. 22, no.3 Impact of Question Content on e-Consultation Outcomes</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45</a:t>
            </a:fld>
            <a:endParaRPr lang="en-US"/>
          </a:p>
        </p:txBody>
      </p:sp>
    </p:spTree>
    <p:extLst>
      <p:ext uri="{BB962C8B-B14F-4D97-AF65-F5344CB8AC3E}">
        <p14:creationId xmlns:p14="http://schemas.microsoft.com/office/powerpoint/2010/main" val="3289600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46</a:t>
            </a:fld>
            <a:endParaRPr lang="en-US" dirty="0">
              <a:solidFill>
                <a:prstClr val="black"/>
              </a:solidFill>
            </a:endParaRPr>
          </a:p>
        </p:txBody>
      </p:sp>
    </p:spTree>
    <p:extLst>
      <p:ext uri="{BB962C8B-B14F-4D97-AF65-F5344CB8AC3E}">
        <p14:creationId xmlns:p14="http://schemas.microsoft.com/office/powerpoint/2010/main" val="263501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47</a:t>
            </a:fld>
            <a:endParaRPr lang="en-US" dirty="0">
              <a:solidFill>
                <a:prstClr val="black"/>
              </a:solidFill>
            </a:endParaRPr>
          </a:p>
        </p:txBody>
      </p:sp>
    </p:spTree>
    <p:extLst>
      <p:ext uri="{BB962C8B-B14F-4D97-AF65-F5344CB8AC3E}">
        <p14:creationId xmlns:p14="http://schemas.microsoft.com/office/powerpoint/2010/main" val="361907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48</a:t>
            </a:fld>
            <a:endParaRPr lang="en-US" dirty="0">
              <a:solidFill>
                <a:prstClr val="black"/>
              </a:solidFill>
            </a:endParaRPr>
          </a:p>
        </p:txBody>
      </p:sp>
    </p:spTree>
    <p:extLst>
      <p:ext uri="{BB962C8B-B14F-4D97-AF65-F5344CB8AC3E}">
        <p14:creationId xmlns:p14="http://schemas.microsoft.com/office/powerpoint/2010/main" val="3696109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49</a:t>
            </a:fld>
            <a:endParaRPr lang="en-US" dirty="0">
              <a:solidFill>
                <a:prstClr val="black"/>
              </a:solidFill>
            </a:endParaRPr>
          </a:p>
        </p:txBody>
      </p:sp>
    </p:spTree>
    <p:extLst>
      <p:ext uri="{BB962C8B-B14F-4D97-AF65-F5344CB8AC3E}">
        <p14:creationId xmlns:p14="http://schemas.microsoft.com/office/powerpoint/2010/main" val="1990515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often get ‘stuck” in specialty</a:t>
            </a:r>
            <a:r>
              <a:rPr lang="en-US" baseline="0" dirty="0"/>
              <a:t> care and that contributes to reduced access: can graduate to shared care or back to management by PCP</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53</a:t>
            </a:fld>
            <a:endParaRPr lang="en-US"/>
          </a:p>
        </p:txBody>
      </p:sp>
    </p:spTree>
    <p:extLst>
      <p:ext uri="{BB962C8B-B14F-4D97-AF65-F5344CB8AC3E}">
        <p14:creationId xmlns:p14="http://schemas.microsoft.com/office/powerpoint/2010/main" val="61670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54</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a:p>
        </p:txBody>
      </p:sp>
    </p:spTree>
    <p:extLst>
      <p:ext uri="{BB962C8B-B14F-4D97-AF65-F5344CB8AC3E}">
        <p14:creationId xmlns:p14="http://schemas.microsoft.com/office/powerpoint/2010/main" val="567281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55</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13</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WSE = Western Slope Endocrinology (private solo endocrinology</a:t>
            </a:r>
            <a:r>
              <a:rPr lang="en-US" baseline="0" dirty="0"/>
              <a:t> practice)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19</a:t>
            </a:fld>
            <a:endParaRPr lang="en-US"/>
          </a:p>
        </p:txBody>
      </p:sp>
    </p:spTree>
    <p:extLst>
      <p:ext uri="{BB962C8B-B14F-4D97-AF65-F5344CB8AC3E}">
        <p14:creationId xmlns:p14="http://schemas.microsoft.com/office/powerpoint/2010/main" val="277305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D20EC-B5EA-4747-9432-B87310857E5D}" type="slidenum">
              <a:rPr lang="en-US" smtClean="0"/>
              <a:t>21</a:t>
            </a:fld>
            <a:endParaRPr lang="en-US"/>
          </a:p>
        </p:txBody>
      </p:sp>
    </p:spTree>
    <p:extLst>
      <p:ext uri="{BB962C8B-B14F-4D97-AF65-F5344CB8AC3E}">
        <p14:creationId xmlns:p14="http://schemas.microsoft.com/office/powerpoint/2010/main" val="42779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24</a:t>
            </a:fld>
            <a:endParaRPr lang="en-US"/>
          </a:p>
        </p:txBody>
      </p:sp>
    </p:spTree>
    <p:extLst>
      <p:ext uri="{BB962C8B-B14F-4D97-AF65-F5344CB8AC3E}">
        <p14:creationId xmlns:p14="http://schemas.microsoft.com/office/powerpoint/2010/main" val="141237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1287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29</a:t>
            </a:fld>
            <a:endParaRPr lang="en-US"/>
          </a:p>
        </p:txBody>
      </p:sp>
    </p:spTree>
    <p:extLst>
      <p:ext uri="{BB962C8B-B14F-4D97-AF65-F5344CB8AC3E}">
        <p14:creationId xmlns:p14="http://schemas.microsoft.com/office/powerpoint/2010/main" val="194870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extLst>
      <p:ext uri="{BB962C8B-B14F-4D97-AF65-F5344CB8AC3E}">
        <p14:creationId xmlns:p14="http://schemas.microsoft.com/office/powerpoint/2010/main" val="228203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a:t>Click to edit Master title style</a:t>
            </a:r>
          </a:p>
        </p:txBody>
      </p:sp>
      <p:sp>
        <p:nvSpPr>
          <p:cNvPr id="3" name="Chart Placeholder 2"/>
          <p:cNvSpPr>
            <a:spLocks noGrp="1"/>
          </p:cNvSpPr>
          <p:nvPr>
            <p:ph type="chart" idx="1"/>
          </p:nvPr>
        </p:nvSpPr>
        <p:spPr>
          <a:xfrm>
            <a:off x="304800" y="1219200"/>
            <a:ext cx="7696200" cy="5181600"/>
          </a:xfrm>
        </p:spPr>
        <p:txBody>
          <a:bodyPr/>
          <a:lstStyle/>
          <a:p>
            <a:pPr lvl="0"/>
            <a:endParaRPr lang="en-US" noProof="0"/>
          </a:p>
        </p:txBody>
      </p:sp>
    </p:spTree>
    <p:extLst>
      <p:ext uri="{BB962C8B-B14F-4D97-AF65-F5344CB8AC3E}">
        <p14:creationId xmlns:p14="http://schemas.microsoft.com/office/powerpoint/2010/main" val="218586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F14EB-9950-47FF-A14E-D27E894B3445}"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3503E8-7785-4E39-9A59-2D5EF63DC579}" type="slidenum">
              <a:rPr lang="en-US" smtClean="0"/>
              <a:t>‹#›</a:t>
            </a:fld>
            <a:endParaRPr lang="en-US"/>
          </a:p>
        </p:txBody>
      </p:sp>
    </p:spTree>
    <p:extLst>
      <p:ext uri="{BB962C8B-B14F-4D97-AF65-F5344CB8AC3E}">
        <p14:creationId xmlns:p14="http://schemas.microsoft.com/office/powerpoint/2010/main" val="168726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91F14EB-9950-47FF-A14E-D27E894B3445}"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503E8-7785-4E39-9A59-2D5EF63DC57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7146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91F14EB-9950-47FF-A14E-D27E894B3445}" type="datetimeFigureOut">
              <a:rPr lang="en-US" smtClean="0">
                <a:solidFill>
                  <a:srgbClr val="1F497D"/>
                </a:solidFill>
              </a:rPr>
              <a:pPr/>
              <a:t>10/15/2018</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293503E8-7785-4E39-9A59-2D5EF63DC57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10/15/2018</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6" r:id="rId3"/>
    <p:sldLayoutId id="2147483679" r:id="rId4"/>
    <p:sldLayoutId id="2147483680" r:id="rId5"/>
    <p:sldLayoutId id="2147483681" r:id="rId6"/>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D6A226-11E4-427A-9786-849783FD8329}" type="datetimeFigureOut">
              <a:rPr lang="en-US" smtClean="0">
                <a:solidFill>
                  <a:srgbClr val="696464"/>
                </a:solidFill>
              </a:rPr>
              <a:pPr/>
              <a:t>10/15/2018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404DFA-7FA9-43B0-9051-678F7F844F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oleObject" Target="../embeddings/oleObject2.bin"/><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1.emf"/></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2209799" y="5715000"/>
            <a:ext cx="6900153" cy="1447800"/>
          </a:xfrm>
        </p:spPr>
        <p:txBody>
          <a:bodyPr>
            <a:normAutofit/>
          </a:bodyPr>
          <a:lstStyle/>
          <a:p>
            <a:pPr algn="ctr">
              <a:lnSpc>
                <a:spcPct val="80000"/>
              </a:lnSpc>
              <a:defRPr/>
            </a:pPr>
            <a:r>
              <a:rPr lang="en-US" sz="3200" dirty="0"/>
              <a:t> </a:t>
            </a:r>
            <a:r>
              <a:rPr lang="en-US" sz="2800" dirty="0"/>
              <a:t>Carol Greenlee MD FACP &amp; Beth Neuhalfen </a:t>
            </a:r>
          </a:p>
          <a:p>
            <a:pPr algn="ctr">
              <a:lnSpc>
                <a:spcPct val="80000"/>
              </a:lnSpc>
              <a:defRPr/>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1066800" y="2514600"/>
            <a:ext cx="668383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Action Step # 4:</a:t>
            </a:r>
            <a:br>
              <a:rPr lang="en-US" sz="3200" dirty="0"/>
            </a:br>
            <a:r>
              <a:rPr lang="en-US" sz="3600" b="1" dirty="0"/>
              <a:t>Create a Care Coordination Agreement</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a:t>
            </a:r>
            <a:r>
              <a:rPr lang="en-US" i="1" dirty="0"/>
              <a:t>Formal</a:t>
            </a:r>
            <a:r>
              <a:rPr lang="en-US" dirty="0"/>
              <a:t> 1-on-1 CCA </a:t>
            </a:r>
            <a:br>
              <a:rPr lang="en-US" dirty="0"/>
            </a:br>
            <a:r>
              <a:rPr lang="en-US" sz="3100" dirty="0"/>
              <a:t>(PCP with Specialty)</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6293" t="18731" r="32951" b="31946"/>
          <a:stretch/>
        </p:blipFill>
        <p:spPr>
          <a:xfrm>
            <a:off x="922187" y="1752600"/>
            <a:ext cx="7299626" cy="4191000"/>
          </a:xfrm>
        </p:spPr>
      </p:pic>
    </p:spTree>
    <p:extLst>
      <p:ext uri="{BB962C8B-B14F-4D97-AF65-F5344CB8AC3E}">
        <p14:creationId xmlns:p14="http://schemas.microsoft.com/office/powerpoint/2010/main" val="183297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a:t>
            </a:r>
            <a:r>
              <a:rPr lang="en-US" i="1" dirty="0"/>
              <a:t>Formal</a:t>
            </a:r>
            <a:r>
              <a:rPr lang="en-US" dirty="0"/>
              <a:t> 1-on-1 CCA </a:t>
            </a:r>
            <a:br>
              <a:rPr lang="en-US" dirty="0"/>
            </a:br>
            <a:r>
              <a:rPr lang="en-US" sz="3100" dirty="0"/>
              <a:t>(PCP with Specialty)</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7893" t="69150" r="34551" b="12664"/>
          <a:stretch/>
        </p:blipFill>
        <p:spPr>
          <a:xfrm>
            <a:off x="714358" y="1649297"/>
            <a:ext cx="7832281" cy="1769544"/>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58" y="3418840"/>
            <a:ext cx="7832281" cy="244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26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a:t>
            </a:r>
            <a:r>
              <a:rPr lang="en-US" i="1" dirty="0"/>
              <a:t> Informal </a:t>
            </a:r>
            <a:r>
              <a:rPr lang="en-US" dirty="0"/>
              <a:t>1-on-1 CCA</a:t>
            </a:r>
            <a:br>
              <a:rPr lang="en-US" sz="3200" dirty="0"/>
            </a:br>
            <a:r>
              <a:rPr lang="en-US" sz="3100" dirty="0"/>
              <a:t>(Specialty to Specialty – collaborative care)</a:t>
            </a:r>
          </a:p>
        </p:txBody>
      </p:sp>
      <p:sp>
        <p:nvSpPr>
          <p:cNvPr id="3" name="Content Placeholder 2"/>
          <p:cNvSpPr>
            <a:spLocks noGrp="1"/>
          </p:cNvSpPr>
          <p:nvPr>
            <p:ph sz="quarter" idx="1"/>
          </p:nvPr>
        </p:nvSpPr>
        <p:spPr>
          <a:xfrm>
            <a:off x="609600" y="1447800"/>
            <a:ext cx="8159002" cy="4572000"/>
          </a:xfrm>
        </p:spPr>
        <p:txBody>
          <a:bodyPr/>
          <a:lstStyle/>
          <a:p>
            <a:r>
              <a:rPr lang="en-US" dirty="0"/>
              <a:t>Endocrinology with Endocrine Surgeon</a:t>
            </a:r>
          </a:p>
          <a:p>
            <a:pPr lvl="1"/>
            <a:r>
              <a:rPr lang="en-US" dirty="0"/>
              <a:t>Work closely together for surgical cases involving parathyroid/thyroid/adrenal issues</a:t>
            </a:r>
          </a:p>
          <a:p>
            <a:pPr lvl="1"/>
            <a:r>
              <a:rPr lang="en-US" dirty="0"/>
              <a:t>Evolved &amp; </a:t>
            </a:r>
            <a:r>
              <a:rPr lang="en-US" i="1" dirty="0"/>
              <a:t>continuously evolving </a:t>
            </a:r>
            <a:r>
              <a:rPr lang="en-US" dirty="0"/>
              <a:t>understanding of information, communication &amp; collaboration needs</a:t>
            </a:r>
          </a:p>
          <a:p>
            <a:pPr lvl="2"/>
            <a:r>
              <a:rPr lang="en-US" dirty="0"/>
              <a:t>Clear clinical questions/ reason for referral</a:t>
            </a:r>
          </a:p>
          <a:p>
            <a:pPr lvl="2"/>
            <a:r>
              <a:rPr lang="en-US" dirty="0"/>
              <a:t>Detailed summary / discussions-calls</a:t>
            </a:r>
          </a:p>
          <a:p>
            <a:pPr lvl="2"/>
            <a:r>
              <a:rPr lang="en-US" dirty="0"/>
              <a:t>Defined expectations around roles &amp; responsibilities</a:t>
            </a:r>
          </a:p>
          <a:p>
            <a:pPr lvl="2"/>
            <a:r>
              <a:rPr lang="en-US" dirty="0"/>
              <a:t>Defined expectations around shared information, communication and care collaboration</a:t>
            </a:r>
          </a:p>
        </p:txBody>
      </p:sp>
    </p:spTree>
    <p:extLst>
      <p:ext uri="{BB962C8B-B14F-4D97-AF65-F5344CB8AC3E}">
        <p14:creationId xmlns:p14="http://schemas.microsoft.com/office/powerpoint/2010/main" val="119301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85735" y="76200"/>
            <a:ext cx="8686800" cy="983512"/>
          </a:xfrm>
        </p:spPr>
        <p:txBody>
          <a:bodyPr/>
          <a:lstStyle/>
          <a:p>
            <a:pPr algn="ctr" eaLnBrk="1" hangingPunct="1">
              <a:defRPr/>
            </a:pPr>
            <a:r>
              <a:rPr lang="en-US" sz="3200" dirty="0"/>
              <a:t>Example of System-wide CCA for IPA </a:t>
            </a:r>
            <a:br>
              <a:rPr lang="en-US" sz="3200" dirty="0"/>
            </a:br>
            <a:r>
              <a:rPr lang="en-US" sz="2800" i="1" dirty="0"/>
              <a:t>(Independent Physicians Association) </a:t>
            </a:r>
            <a:endParaRPr lang="en-US" sz="3200" b="1" dirty="0"/>
          </a:p>
        </p:txBody>
      </p:sp>
      <p:sp>
        <p:nvSpPr>
          <p:cNvPr id="166914" name="Rectangle 3"/>
          <p:cNvSpPr>
            <a:spLocks noGrp="1" noChangeArrowheads="1"/>
          </p:cNvSpPr>
          <p:nvPr>
            <p:ph type="body" idx="4294967295"/>
          </p:nvPr>
        </p:nvSpPr>
        <p:spPr>
          <a:xfrm>
            <a:off x="76200" y="1524000"/>
            <a:ext cx="4495800" cy="4953000"/>
          </a:xfrm>
          <a:noFill/>
        </p:spPr>
        <p:txBody>
          <a:bodyPr>
            <a:normAutofit/>
          </a:bodyPr>
          <a:lstStyle/>
          <a:p>
            <a:pPr marL="112713" lvl="2" indent="0">
              <a:lnSpc>
                <a:spcPct val="90000"/>
              </a:lnSpc>
              <a:buNone/>
            </a:pPr>
            <a:r>
              <a:rPr lang="en-US" sz="2800" dirty="0">
                <a:effectLst/>
              </a:rPr>
              <a:t>Focus on </a:t>
            </a:r>
            <a:r>
              <a:rPr lang="en-US" sz="2800" b="1" dirty="0">
                <a:effectLst/>
              </a:rPr>
              <a:t>Referral Process :</a:t>
            </a:r>
          </a:p>
          <a:p>
            <a:pPr marL="398463" lvl="2" indent="-285750">
              <a:lnSpc>
                <a:spcPct val="90000"/>
              </a:lnSpc>
            </a:pPr>
            <a:r>
              <a:rPr lang="en-US" b="1" i="1" dirty="0">
                <a:effectLst/>
              </a:rPr>
              <a:t>Referral Request</a:t>
            </a:r>
          </a:p>
          <a:p>
            <a:pPr marL="855663" lvl="3" indent="-285750">
              <a:lnSpc>
                <a:spcPct val="90000"/>
              </a:lnSpc>
            </a:pPr>
            <a:r>
              <a:rPr lang="en-US" sz="2400" dirty="0">
                <a:effectLst/>
              </a:rPr>
              <a:t>Clinical question</a:t>
            </a:r>
          </a:p>
          <a:p>
            <a:pPr marL="855663" lvl="3" indent="-285750">
              <a:lnSpc>
                <a:spcPct val="90000"/>
              </a:lnSpc>
            </a:pPr>
            <a:r>
              <a:rPr lang="en-US" sz="2400" dirty="0">
                <a:effectLst/>
              </a:rPr>
              <a:t>Supporting data</a:t>
            </a:r>
          </a:p>
          <a:p>
            <a:pPr marL="398463" lvl="2" indent="-285750">
              <a:lnSpc>
                <a:spcPct val="90000"/>
              </a:lnSpc>
            </a:pPr>
            <a:r>
              <a:rPr lang="en-US" b="1" i="1" dirty="0">
                <a:effectLst/>
              </a:rPr>
              <a:t>Prepared Patient</a:t>
            </a:r>
          </a:p>
          <a:p>
            <a:pPr marL="398463" lvl="2" indent="-285750">
              <a:lnSpc>
                <a:spcPct val="90000"/>
              </a:lnSpc>
            </a:pPr>
            <a:r>
              <a:rPr lang="en-US" b="1" i="1" dirty="0">
                <a:effectLst/>
              </a:rPr>
              <a:t>Referral Response</a:t>
            </a:r>
          </a:p>
          <a:p>
            <a:pPr marL="855663" lvl="3" indent="-285750">
              <a:lnSpc>
                <a:spcPct val="90000"/>
              </a:lnSpc>
            </a:pPr>
            <a:r>
              <a:rPr lang="en-US" sz="2400" dirty="0">
                <a:effectLst/>
              </a:rPr>
              <a:t>Address clinical </a:t>
            </a:r>
            <a:r>
              <a:rPr lang="en-US" sz="2400" dirty="0"/>
              <a:t>q</a:t>
            </a:r>
            <a:r>
              <a:rPr lang="en-US" sz="2400" dirty="0">
                <a:effectLst/>
              </a:rPr>
              <a:t>uestion</a:t>
            </a:r>
          </a:p>
          <a:p>
            <a:pPr marL="112713" lvl="2" indent="0">
              <a:lnSpc>
                <a:spcPct val="90000"/>
              </a:lnSpc>
              <a:buNone/>
            </a:pPr>
            <a:r>
              <a:rPr lang="en-US" sz="2800" b="1" dirty="0">
                <a:effectLst/>
              </a:rPr>
              <a:t>Referral Tracking</a:t>
            </a:r>
          </a:p>
          <a:p>
            <a:pPr marL="398463" lvl="2" indent="-285750">
              <a:lnSpc>
                <a:spcPct val="90000"/>
              </a:lnSpc>
            </a:pPr>
            <a:r>
              <a:rPr lang="en-US" b="1" dirty="0">
                <a:effectLst/>
              </a:rPr>
              <a:t>Confirmation of appointment  or decline (redirect) referral</a:t>
            </a:r>
          </a:p>
          <a:p>
            <a:pPr marL="398463" lvl="2" indent="-285750">
              <a:lnSpc>
                <a:spcPct val="90000"/>
              </a:lnSpc>
            </a:pPr>
            <a:r>
              <a:rPr lang="en-US" b="1" dirty="0">
                <a:effectLst/>
              </a:rPr>
              <a:t>Notification of </a:t>
            </a:r>
            <a:r>
              <a:rPr lang="en-US" b="1" i="1" dirty="0">
                <a:effectLst/>
              </a:rPr>
              <a:t>No Show </a:t>
            </a:r>
            <a:r>
              <a:rPr lang="en-US" b="1" dirty="0">
                <a:effectLst/>
              </a:rPr>
              <a:t>or </a:t>
            </a:r>
            <a:r>
              <a:rPr lang="en-US" b="1" i="1" dirty="0">
                <a:effectLst/>
              </a:rPr>
              <a:t>Cancellation</a:t>
            </a:r>
          </a:p>
        </p:txBody>
      </p:sp>
      <p:pic>
        <p:nvPicPr>
          <p:cNvPr id="4" name="Picture 3" descr="ProviderReferralRequestForm.jpg"/>
          <p:cNvPicPr>
            <a:picLocks noChangeAspect="1"/>
          </p:cNvPicPr>
          <p:nvPr/>
        </p:nvPicPr>
        <p:blipFill rotWithShape="1">
          <a:blip r:embed="rId3" cstate="print"/>
          <a:srcRect l="2621" t="9832" r="2372" b="5721"/>
          <a:stretch/>
        </p:blipFill>
        <p:spPr>
          <a:xfrm>
            <a:off x="4361121" y="1143000"/>
            <a:ext cx="4611414" cy="5334000"/>
          </a:xfrm>
          <a:prstGeom prst="rect">
            <a:avLst/>
          </a:prstGeom>
        </p:spPr>
      </p:pic>
    </p:spTree>
    <p:extLst>
      <p:ext uri="{BB962C8B-B14F-4D97-AF65-F5344CB8AC3E}">
        <p14:creationId xmlns:p14="http://schemas.microsoft.com/office/powerpoint/2010/main" val="206457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System-wide CCA for Employed Multi-Specialty Physicians group</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166" t="20163" r="16600" b="10803"/>
          <a:stretch/>
        </p:blipFill>
        <p:spPr>
          <a:xfrm>
            <a:off x="342789" y="1600200"/>
            <a:ext cx="8767541" cy="4191000"/>
          </a:xfrm>
        </p:spPr>
      </p:pic>
      <p:grpSp>
        <p:nvGrpSpPr>
          <p:cNvPr id="7" name="Group 6"/>
          <p:cNvGrpSpPr/>
          <p:nvPr/>
        </p:nvGrpSpPr>
        <p:grpSpPr>
          <a:xfrm>
            <a:off x="197588" y="3059904"/>
            <a:ext cx="826461" cy="2856504"/>
            <a:chOff x="56927" y="3263309"/>
            <a:chExt cx="826461" cy="2856504"/>
          </a:xfrm>
        </p:grpSpPr>
        <p:grpSp>
          <p:nvGrpSpPr>
            <p:cNvPr id="6" name="Group 5"/>
            <p:cNvGrpSpPr/>
            <p:nvPr/>
          </p:nvGrpSpPr>
          <p:grpSpPr>
            <a:xfrm>
              <a:off x="56927" y="3263309"/>
              <a:ext cx="826461" cy="1408703"/>
              <a:chOff x="56927" y="3263309"/>
              <a:chExt cx="826461" cy="1408703"/>
            </a:xfrm>
          </p:grpSpPr>
          <p:sp>
            <p:nvSpPr>
              <p:cNvPr id="5" name="Rectangle 4"/>
              <p:cNvSpPr/>
              <p:nvPr/>
            </p:nvSpPr>
            <p:spPr>
              <a:xfrm>
                <a:off x="197588" y="3263309"/>
                <a:ext cx="685800" cy="228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4343399"/>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5791200"/>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192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Wide Specialty Referral Base</a:t>
            </a:r>
          </a:p>
        </p:txBody>
      </p:sp>
      <p:sp>
        <p:nvSpPr>
          <p:cNvPr id="3" name="Content Placeholder 2"/>
          <p:cNvSpPr>
            <a:spLocks noGrp="1"/>
          </p:cNvSpPr>
          <p:nvPr>
            <p:ph sz="quarter" idx="1"/>
          </p:nvPr>
        </p:nvSpPr>
        <p:spPr>
          <a:xfrm>
            <a:off x="457200" y="1589567"/>
            <a:ext cx="8307955" cy="4572000"/>
          </a:xfrm>
        </p:spPr>
        <p:txBody>
          <a:bodyPr/>
          <a:lstStyle/>
          <a:p>
            <a:pPr marL="0" indent="0">
              <a:buNone/>
            </a:pPr>
            <a:r>
              <a:rPr lang="en-US" dirty="0"/>
              <a:t>Most specialists have a wide geographic referral base</a:t>
            </a:r>
          </a:p>
          <a:p>
            <a:r>
              <a:rPr lang="en-US" dirty="0"/>
              <a:t>Large institutions &amp; Academic Medical Centers </a:t>
            </a:r>
          </a:p>
          <a:p>
            <a:pPr lvl="1"/>
            <a:r>
              <a:rPr lang="en-US" dirty="0"/>
              <a:t>Many, if not most, referrals come from </a:t>
            </a:r>
            <a:r>
              <a:rPr lang="en-US" i="1" dirty="0"/>
              <a:t>outside</a:t>
            </a:r>
            <a:r>
              <a:rPr lang="en-US" dirty="0"/>
              <a:t> the “system” or institution</a:t>
            </a:r>
          </a:p>
          <a:p>
            <a:r>
              <a:rPr lang="en-US" dirty="0"/>
              <a:t>Private practice or smaller institutions</a:t>
            </a:r>
          </a:p>
          <a:p>
            <a:pPr lvl="1"/>
            <a:r>
              <a:rPr lang="en-US" dirty="0"/>
              <a:t>Patients come from distant locations &amp; a variety of referral sources </a:t>
            </a:r>
          </a:p>
          <a:p>
            <a:pPr marL="365125" lvl="1" indent="0">
              <a:buNone/>
            </a:pPr>
            <a:endParaRPr lang="en-US" sz="1200" dirty="0"/>
          </a:p>
          <a:p>
            <a:pPr marL="365125" lvl="1" indent="0">
              <a:buNone/>
            </a:pPr>
            <a:r>
              <a:rPr lang="en-US" sz="2800" dirty="0"/>
              <a:t>Consider a </a:t>
            </a:r>
            <a:r>
              <a:rPr lang="en-US" sz="2800" i="1" dirty="0"/>
              <a:t>Unilateral</a:t>
            </a:r>
            <a:r>
              <a:rPr lang="en-US" sz="2800" dirty="0"/>
              <a:t> Care Coordination Agreement</a:t>
            </a:r>
          </a:p>
        </p:txBody>
      </p:sp>
    </p:spTree>
    <p:extLst>
      <p:ext uri="{BB962C8B-B14F-4D97-AF65-F5344CB8AC3E}">
        <p14:creationId xmlns:p14="http://schemas.microsoft.com/office/powerpoint/2010/main" val="223792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Autofit/>
          </a:bodyPr>
          <a:lstStyle/>
          <a:p>
            <a:pPr algn="ctr"/>
            <a:r>
              <a:rPr lang="en-US" sz="3200" dirty="0"/>
              <a:t>Example of Unilateral CCA  </a:t>
            </a:r>
            <a:br>
              <a:rPr lang="en-US" sz="2800" dirty="0"/>
            </a:br>
            <a:endParaRPr lang="en-US" sz="2800" dirty="0"/>
          </a:p>
        </p:txBody>
      </p:sp>
      <p:sp>
        <p:nvSpPr>
          <p:cNvPr id="3" name="Content Placeholder 2"/>
          <p:cNvSpPr>
            <a:spLocks noGrp="1"/>
          </p:cNvSpPr>
          <p:nvPr>
            <p:ph idx="1"/>
          </p:nvPr>
        </p:nvSpPr>
        <p:spPr>
          <a:xfrm>
            <a:off x="304800" y="838200"/>
            <a:ext cx="8686800" cy="5135563"/>
          </a:xfrm>
        </p:spPr>
        <p:txBody>
          <a:bodyPr>
            <a:noAutofit/>
          </a:bodyPr>
          <a:lstStyle/>
          <a:p>
            <a:pPr marL="0" indent="0">
              <a:buNone/>
            </a:pPr>
            <a:r>
              <a:rPr lang="en-US" sz="1800" i="1" dirty="0"/>
              <a:t>PLEASE SHARE THIS WITH YOUR PHYSICIANS AND ADVANCED PRACTICE PROVIDERS</a:t>
            </a:r>
            <a:endParaRPr lang="en-US" sz="1800" dirty="0"/>
          </a:p>
          <a:p>
            <a:pPr marL="0" indent="0">
              <a:buNone/>
            </a:pPr>
            <a:r>
              <a:rPr lang="en-US" sz="1800" dirty="0"/>
              <a:t>We </a:t>
            </a:r>
            <a:r>
              <a:rPr lang="en-US" sz="1800" b="1" dirty="0">
                <a:solidFill>
                  <a:srgbClr val="FF0000"/>
                </a:solidFill>
              </a:rPr>
              <a:t>want to provide you with value-added and appropriate assistance with your ENDOCRINOLOGY referrals</a:t>
            </a:r>
            <a:r>
              <a:rPr lang="en-US" sz="1800" dirty="0">
                <a:solidFill>
                  <a:srgbClr val="FF0000"/>
                </a:solidFill>
              </a:rPr>
              <a:t>. </a:t>
            </a:r>
            <a:r>
              <a:rPr lang="en-US" sz="1800" dirty="0"/>
              <a:t>Please note the requested information. Feel free to use your own referral form but please do include as much of the information as possible to help us expedite your patient’s referral. </a:t>
            </a:r>
          </a:p>
          <a:p>
            <a:pPr marL="0" indent="0">
              <a:buNone/>
            </a:pPr>
            <a:r>
              <a:rPr lang="en-US" sz="1800" b="1" dirty="0">
                <a:solidFill>
                  <a:srgbClr val="FF0000"/>
                </a:solidFill>
              </a:rPr>
              <a:t>Providing a summary of the issues necessitating referral or a clinical question will help us ensure that we address the appropriate concerns and also will help us triage the referral.</a:t>
            </a:r>
          </a:p>
          <a:p>
            <a:pPr marL="0" indent="0">
              <a:buNone/>
            </a:pPr>
            <a:r>
              <a:rPr lang="en-US" sz="1800" dirty="0"/>
              <a:t>Every referral request is reviewed by the staff and our physician upon receipt.</a:t>
            </a:r>
          </a:p>
          <a:p>
            <a:pPr marL="0" indent="0">
              <a:buNone/>
            </a:pPr>
            <a:r>
              <a:rPr lang="en-US" sz="1800" dirty="0"/>
              <a:t>We may ask that you do some additional testing prior to referral to prevent delay or to further define the process for your patient. </a:t>
            </a:r>
          </a:p>
          <a:p>
            <a:pPr marL="0" indent="0">
              <a:buNone/>
            </a:pPr>
            <a:r>
              <a:rPr lang="en-US" sz="1800" dirty="0"/>
              <a:t>We want to be sure that you and your patient get the advice and assistance to care that is requested. We are working to align our referral response to meet those aims. We will do our best to tie into any CARE PLAN that has been established for the patient and to outline any endocrine care plan or action plan items. As we all know, this is a work in progress for all of us and please feel free to let us know if there are additional items or a different format that would be of more help to you in coordinating the care of our common patients.</a:t>
            </a:r>
          </a:p>
          <a:p>
            <a:pPr marL="0" indent="0">
              <a:buNone/>
            </a:pPr>
            <a:r>
              <a:rPr lang="en-US" sz="1800" dirty="0"/>
              <a:t>Sincerely and Thank You,</a:t>
            </a:r>
          </a:p>
          <a:p>
            <a:pPr marL="0" indent="0">
              <a:buNone/>
            </a:pPr>
            <a:r>
              <a:rPr lang="en-US" sz="1800" dirty="0"/>
              <a:t>Carol Greenlee MD and the staff of Western Slope Endocrinology</a:t>
            </a:r>
          </a:p>
          <a:p>
            <a:pPr marL="0" indent="0">
              <a:buNone/>
            </a:pPr>
            <a:endParaRPr lang="en-US" sz="1800" dirty="0"/>
          </a:p>
        </p:txBody>
      </p:sp>
    </p:spTree>
    <p:extLst>
      <p:ext uri="{BB962C8B-B14F-4D97-AF65-F5344CB8AC3E}">
        <p14:creationId xmlns:p14="http://schemas.microsoft.com/office/powerpoint/2010/main" val="268088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324600"/>
          </a:xfrm>
        </p:spPr>
        <p:txBody>
          <a:bodyPr>
            <a:noAutofit/>
          </a:bodyPr>
          <a:lstStyle/>
          <a:p>
            <a:pPr marL="0" indent="0">
              <a:buNone/>
            </a:pPr>
            <a:r>
              <a:rPr lang="en-US" sz="1100" b="1" dirty="0"/>
              <a:t>Demographics</a:t>
            </a:r>
            <a:endParaRPr lang="en-US" sz="1100" dirty="0"/>
          </a:p>
          <a:p>
            <a:pPr marL="0" indent="0">
              <a:buNone/>
            </a:pPr>
            <a:r>
              <a:rPr lang="en-US" sz="1100" b="1" dirty="0"/>
              <a:t>Full Legal Name: _______________________________________________DOB: ______________________</a:t>
            </a:r>
            <a:endParaRPr lang="en-US" sz="1100" dirty="0"/>
          </a:p>
          <a:p>
            <a:pPr marL="0" indent="0">
              <a:buNone/>
            </a:pPr>
            <a:r>
              <a:rPr lang="en-US" sz="1100" b="1" dirty="0"/>
              <a:t>Home Phone: _____________________ Cell: _____________________ Work: ________________________</a:t>
            </a:r>
            <a:endParaRPr lang="en-US" sz="1100" dirty="0"/>
          </a:p>
          <a:p>
            <a:pPr marL="0" indent="0">
              <a:buNone/>
            </a:pPr>
            <a:r>
              <a:rPr lang="en-US" sz="1100" b="1" dirty="0"/>
              <a:t>Referring Provider: ____________________________________________ Phone: _____________________</a:t>
            </a:r>
            <a:endParaRPr lang="en-US" sz="1100" dirty="0"/>
          </a:p>
          <a:p>
            <a:pPr marL="0" indent="0">
              <a:buNone/>
            </a:pPr>
            <a:r>
              <a:rPr lang="en-US" sz="1100" b="1" dirty="0"/>
              <a:t> </a:t>
            </a:r>
            <a:endParaRPr lang="en-US" sz="1100" dirty="0"/>
          </a:p>
          <a:p>
            <a:pPr marL="0" indent="0">
              <a:buNone/>
            </a:pPr>
            <a:r>
              <a:rPr lang="en-US" sz="1100" b="1" dirty="0"/>
              <a:t>Referral Information</a:t>
            </a:r>
            <a:endParaRPr lang="en-US" sz="1100" dirty="0">
              <a:solidFill>
                <a:srgbClr val="FF0000"/>
              </a:solidFill>
            </a:endParaRPr>
          </a:p>
          <a:p>
            <a:pPr marL="0" indent="0">
              <a:buNone/>
            </a:pPr>
            <a:r>
              <a:rPr lang="en-US" sz="1100" b="1" dirty="0">
                <a:solidFill>
                  <a:srgbClr val="FF0000"/>
                </a:solidFill>
              </a:rPr>
              <a:t>Clinical Question or Reason for referral (summary is helpful): </a:t>
            </a:r>
            <a:endParaRPr lang="en-US" sz="1100" dirty="0"/>
          </a:p>
          <a:p>
            <a:pPr marL="0" indent="0">
              <a:buNone/>
            </a:pPr>
            <a:r>
              <a:rPr lang="en-US" sz="1100" b="1" dirty="0"/>
              <a:t>Type of Referral requested:</a:t>
            </a:r>
            <a:endParaRPr lang="en-US" sz="1100" dirty="0"/>
          </a:p>
          <a:p>
            <a:pPr marL="0" indent="0" fontAlgn="base">
              <a:buNone/>
            </a:pPr>
            <a:r>
              <a:rPr lang="en-US" sz="1100" b="1" dirty="0"/>
              <a:t>___</a:t>
            </a:r>
            <a:r>
              <a:rPr lang="en-US" sz="1100" dirty="0">
                <a:effectLst>
                  <a:outerShdw blurRad="50800" dist="38100" algn="tr" rotWithShape="0">
                    <a:prstClr val="black">
                      <a:alpha val="40000"/>
                    </a:prstClr>
                  </a:outerShdw>
                </a:effectLst>
              </a:rPr>
              <a:t>Medical Consultation: Evaluate and advise with recommendations for management sent back to me </a:t>
            </a:r>
            <a:endParaRPr lang="en-US" sz="1100" dirty="0"/>
          </a:p>
          <a:p>
            <a:pPr marL="0" indent="0" fontAlgn="base">
              <a:buNone/>
            </a:pPr>
            <a:r>
              <a:rPr lang="en-US" sz="1100" dirty="0">
                <a:effectLst>
                  <a:outerShdw blurRad="50800" dist="38100" algn="tr" rotWithShape="0">
                    <a:prstClr val="black">
                      <a:alpha val="40000"/>
                    </a:prstClr>
                  </a:outerShdw>
                </a:effectLst>
              </a:rPr>
              <a:t>___Co-management: I prefer to share the care for the referred condition (PCP lead)</a:t>
            </a:r>
            <a:endParaRPr lang="en-US" sz="1100" dirty="0"/>
          </a:p>
          <a:p>
            <a:pPr marL="0" indent="0" fontAlgn="base">
              <a:buNone/>
            </a:pPr>
            <a:r>
              <a:rPr lang="en-US" sz="1100" dirty="0">
                <a:effectLst>
                  <a:outerShdw blurRad="50800" dist="38100" algn="tr" rotWithShape="0">
                    <a:prstClr val="black">
                      <a:alpha val="40000"/>
                    </a:prstClr>
                  </a:outerShdw>
                </a:effectLst>
              </a:rPr>
              <a:t>___Co-management: Please assume principal care for the referred condition (Specialist assumes care)</a:t>
            </a:r>
            <a:endParaRPr lang="en-US" sz="1100" dirty="0"/>
          </a:p>
          <a:p>
            <a:pPr marL="0" indent="0" fontAlgn="base">
              <a:buNone/>
            </a:pPr>
            <a:r>
              <a:rPr lang="en-US" sz="1100" dirty="0">
                <a:effectLst>
                  <a:outerShdw blurRad="50800" dist="38100" algn="tr" rotWithShape="0">
                    <a:prstClr val="black">
                      <a:alpha val="40000"/>
                    </a:prstClr>
                  </a:outerShdw>
                </a:effectLst>
              </a:rPr>
              <a:t>___Have Specialist determine which is most appropriate after their assessment of the patient</a:t>
            </a:r>
            <a:endParaRPr lang="en-US" sz="1100" dirty="0"/>
          </a:p>
          <a:p>
            <a:pPr marL="0" indent="0">
              <a:buNone/>
            </a:pPr>
            <a:r>
              <a:rPr lang="en-US" sz="1100" b="1" dirty="0"/>
              <a:t>Is this routine____ or urgent____? ⁭ </a:t>
            </a:r>
            <a:endParaRPr lang="en-US" sz="1100" dirty="0"/>
          </a:p>
          <a:p>
            <a:pPr marL="0" indent="0">
              <a:buNone/>
            </a:pPr>
            <a:r>
              <a:rPr lang="en-US" sz="1100" b="1" dirty="0"/>
              <a:t>If urgent please indicate why and consider calling Dr. Greenlee to help us expedite care. </a:t>
            </a:r>
          </a:p>
          <a:p>
            <a:pPr marL="0" indent="0">
              <a:buNone/>
            </a:pPr>
            <a:r>
              <a:rPr lang="en-US" sz="1100" b="1" dirty="0"/>
              <a:t>Is the patient aware that they have been referred to us and why? ___________________</a:t>
            </a:r>
            <a:endParaRPr lang="en-US" sz="1100" dirty="0"/>
          </a:p>
          <a:p>
            <a:pPr marL="0" indent="0">
              <a:buNone/>
            </a:pPr>
            <a:r>
              <a:rPr lang="en-US" sz="1100" b="1" dirty="0"/>
              <a:t>Are there any special needs such as issues with mental competence, language or physical issues? </a:t>
            </a:r>
            <a:endParaRPr lang="en-US" sz="1100" dirty="0"/>
          </a:p>
          <a:p>
            <a:pPr marL="0" indent="0">
              <a:buNone/>
            </a:pPr>
            <a:r>
              <a:rPr lang="en-US" sz="1100" b="1" dirty="0"/>
              <a:t>Is the patient the contact person? ______ If not, who is? __________________________________</a:t>
            </a:r>
            <a:endParaRPr lang="en-US" sz="1100" dirty="0"/>
          </a:p>
          <a:p>
            <a:pPr marL="0" indent="0">
              <a:buNone/>
            </a:pPr>
            <a:r>
              <a:rPr lang="en-US" sz="1100" b="1" dirty="0">
                <a:solidFill>
                  <a:srgbClr val="FF0000"/>
                </a:solidFill>
              </a:rPr>
              <a:t>Please include clinical data that is pertinent to the referral:</a:t>
            </a:r>
            <a:endParaRPr lang="en-US" sz="1100" dirty="0">
              <a:solidFill>
                <a:srgbClr val="FF0000"/>
              </a:solidFill>
            </a:endParaRPr>
          </a:p>
          <a:p>
            <a:pPr marL="0" indent="0">
              <a:buNone/>
            </a:pPr>
            <a:r>
              <a:rPr lang="en-US" sz="1100" b="1" dirty="0"/>
              <a:t>The patient’s core medical information (Demographics, Medication list, Allergy list, Problem list, etc)</a:t>
            </a:r>
            <a:endParaRPr lang="en-US" sz="1100" dirty="0"/>
          </a:p>
          <a:p>
            <a:pPr marL="0" indent="0">
              <a:buNone/>
            </a:pPr>
            <a:r>
              <a:rPr lang="en-US" sz="1100" b="1" dirty="0"/>
              <a:t>Labs</a:t>
            </a:r>
            <a:endParaRPr lang="en-US" sz="1100" dirty="0"/>
          </a:p>
          <a:p>
            <a:pPr marL="0" indent="0">
              <a:buNone/>
            </a:pPr>
            <a:r>
              <a:rPr lang="en-US" sz="1100" b="1" dirty="0"/>
              <a:t>Radiology reports</a:t>
            </a:r>
            <a:endParaRPr lang="en-US" sz="1100" dirty="0"/>
          </a:p>
          <a:p>
            <a:pPr marL="0" indent="0">
              <a:buNone/>
            </a:pPr>
            <a:r>
              <a:rPr lang="en-US" sz="1100" b="1" dirty="0"/>
              <a:t>Clinical notes</a:t>
            </a:r>
            <a:endParaRPr lang="en-US" sz="1100" dirty="0"/>
          </a:p>
          <a:p>
            <a:pPr marL="0" indent="0">
              <a:buNone/>
            </a:pPr>
            <a:r>
              <a:rPr lang="en-US" sz="1100" b="1" dirty="0"/>
              <a:t>Any additional medical history that is useful</a:t>
            </a:r>
            <a:endParaRPr lang="en-US" sz="1100" dirty="0"/>
          </a:p>
          <a:p>
            <a:pPr marL="0" indent="0">
              <a:buNone/>
            </a:pPr>
            <a:r>
              <a:rPr lang="en-US" sz="1100" b="1" dirty="0"/>
              <a:t>If you have a CARE PLAN on this patient, please attach</a:t>
            </a:r>
            <a:endParaRPr lang="en-US" sz="1100" dirty="0"/>
          </a:p>
          <a:p>
            <a:pPr marL="0" indent="0">
              <a:buNone/>
            </a:pPr>
            <a:endParaRPr lang="en-US" sz="1100" dirty="0"/>
          </a:p>
          <a:p>
            <a:pPr marL="0" indent="0">
              <a:buNone/>
            </a:pPr>
            <a:r>
              <a:rPr lang="en-US" sz="1100" b="1" dirty="0"/>
              <a:t> </a:t>
            </a:r>
            <a:endParaRPr lang="en-US" sz="1100" dirty="0"/>
          </a:p>
          <a:p>
            <a:pPr marL="0" indent="0">
              <a:buNone/>
            </a:pPr>
            <a:endParaRPr lang="en-US" sz="1100" dirty="0"/>
          </a:p>
          <a:p>
            <a:pPr marL="0" indent="0">
              <a:buNone/>
            </a:pPr>
            <a:endParaRPr lang="en-US" sz="1100" dirty="0"/>
          </a:p>
        </p:txBody>
      </p:sp>
    </p:spTree>
    <p:extLst>
      <p:ext uri="{BB962C8B-B14F-4D97-AF65-F5344CB8AC3E}">
        <p14:creationId xmlns:p14="http://schemas.microsoft.com/office/powerpoint/2010/main" val="269192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24800" cy="533400"/>
          </a:xfrm>
        </p:spPr>
        <p:txBody>
          <a:bodyPr/>
          <a:lstStyle/>
          <a:p>
            <a:r>
              <a:rPr lang="en-US" sz="2800" dirty="0"/>
              <a:t>Western Slope Endocrinology Referral Form (“CCA”) </a:t>
            </a:r>
          </a:p>
        </p:txBody>
      </p:sp>
      <p:sp>
        <p:nvSpPr>
          <p:cNvPr id="3" name="Content Placeholder 2"/>
          <p:cNvSpPr>
            <a:spLocks noGrp="1"/>
          </p:cNvSpPr>
          <p:nvPr>
            <p:ph idx="1"/>
          </p:nvPr>
        </p:nvSpPr>
        <p:spPr>
          <a:xfrm>
            <a:off x="228600" y="1524000"/>
            <a:ext cx="8610600" cy="5105400"/>
          </a:xfrm>
        </p:spPr>
        <p:txBody>
          <a:bodyPr/>
          <a:lstStyle/>
          <a:p>
            <a:pPr marL="0" indent="0">
              <a:buNone/>
            </a:pPr>
            <a:r>
              <a:rPr lang="en-US" sz="2400" b="1" dirty="0"/>
              <a:t>We will call the patient to schedule the appointment if appropriate and will notify you of the appointment date and time.</a:t>
            </a:r>
          </a:p>
          <a:p>
            <a:pPr marL="0" indent="0">
              <a:buNone/>
            </a:pPr>
            <a:endParaRPr lang="en-US" sz="2400" dirty="0"/>
          </a:p>
          <a:p>
            <a:pPr marL="0" indent="0">
              <a:buNone/>
            </a:pPr>
            <a:r>
              <a:rPr lang="en-US" sz="2400" b="1" dirty="0"/>
              <a:t>We will also notify you if we determine that the referral is not appropriate for our practice or if we are unable to schedule the patient.</a:t>
            </a:r>
          </a:p>
          <a:p>
            <a:pPr marL="0" indent="0">
              <a:buNone/>
            </a:pPr>
            <a:endParaRPr lang="en-US" sz="2400" dirty="0"/>
          </a:p>
          <a:p>
            <a:pPr marL="0" indent="0">
              <a:buNone/>
            </a:pPr>
            <a:r>
              <a:rPr lang="en-US" sz="2400" b="1" dirty="0"/>
              <a:t>We will send a referral response note usually within 2-3 days of seeing the patient. We most often send this by fax from our EMR. </a:t>
            </a:r>
            <a:endParaRPr lang="en-US" sz="2400" dirty="0"/>
          </a:p>
          <a:p>
            <a:endParaRPr lang="en-US" sz="2400" dirty="0"/>
          </a:p>
        </p:txBody>
      </p:sp>
    </p:spTree>
    <p:extLst>
      <p:ext uri="{BB962C8B-B14F-4D97-AF65-F5344CB8AC3E}">
        <p14:creationId xmlns:p14="http://schemas.microsoft.com/office/powerpoint/2010/main" val="807324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dirty="0"/>
              <a:t>Referral Request Elements </a:t>
            </a:r>
            <a:r>
              <a:rPr lang="en-US" sz="3600" dirty="0"/>
              <a:t>Before &amp; After </a:t>
            </a:r>
            <a:r>
              <a:rPr lang="en-US" sz="3600" i="1" dirty="0"/>
              <a:t>Unilateral </a:t>
            </a:r>
            <a:r>
              <a:rPr lang="en-US" sz="3600" dirty="0"/>
              <a:t>WSE CCA Referral Form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199514"/>
              </p:ext>
            </p:extLst>
          </p:nvPr>
        </p:nvGraphicFramePr>
        <p:xfrm>
          <a:off x="76200" y="1719943"/>
          <a:ext cx="43434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933283429"/>
              </p:ext>
            </p:extLst>
          </p:nvPr>
        </p:nvGraphicFramePr>
        <p:xfrm>
          <a:off x="5029200" y="1741715"/>
          <a:ext cx="38100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295358758"/>
              </p:ext>
            </p:extLst>
          </p:nvPr>
        </p:nvGraphicFramePr>
        <p:xfrm>
          <a:off x="2895600" y="4071648"/>
          <a:ext cx="4038600"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019800" y="1383660"/>
            <a:ext cx="2362200" cy="369332"/>
          </a:xfrm>
          <a:prstGeom prst="rect">
            <a:avLst/>
          </a:prstGeom>
          <a:noFill/>
        </p:spPr>
        <p:txBody>
          <a:bodyPr wrap="square" rtlCol="0">
            <a:spAutoFit/>
          </a:bodyPr>
          <a:lstStyle/>
          <a:p>
            <a:r>
              <a:rPr lang="en-US" b="1" u="sng" dirty="0"/>
              <a:t>Clinical Question/</a:t>
            </a:r>
            <a:r>
              <a:rPr lang="en-US" b="1" u="sng" dirty="0" err="1"/>
              <a:t>RfR</a:t>
            </a:r>
            <a:endParaRPr lang="en-US" b="1" u="sng" dirty="0"/>
          </a:p>
        </p:txBody>
      </p:sp>
      <p:sp>
        <p:nvSpPr>
          <p:cNvPr id="7" name="TextBox 6"/>
          <p:cNvSpPr txBox="1"/>
          <p:nvPr/>
        </p:nvSpPr>
        <p:spPr>
          <a:xfrm>
            <a:off x="3810000" y="3702316"/>
            <a:ext cx="1676400" cy="369332"/>
          </a:xfrm>
          <a:prstGeom prst="rect">
            <a:avLst/>
          </a:prstGeom>
          <a:noFill/>
        </p:spPr>
        <p:txBody>
          <a:bodyPr wrap="square" rtlCol="0">
            <a:spAutoFit/>
          </a:bodyPr>
          <a:lstStyle/>
          <a:p>
            <a:r>
              <a:rPr lang="en-US" b="1" u="sng" dirty="0"/>
              <a:t>Pertinent Data</a:t>
            </a:r>
          </a:p>
        </p:txBody>
      </p:sp>
      <p:sp>
        <p:nvSpPr>
          <p:cNvPr id="8" name="TextBox 7"/>
          <p:cNvSpPr txBox="1"/>
          <p:nvPr/>
        </p:nvSpPr>
        <p:spPr>
          <a:xfrm>
            <a:off x="990598" y="1372383"/>
            <a:ext cx="1371601" cy="369332"/>
          </a:xfrm>
          <a:prstGeom prst="rect">
            <a:avLst/>
          </a:prstGeom>
          <a:noFill/>
        </p:spPr>
        <p:txBody>
          <a:bodyPr wrap="square" rtlCol="0">
            <a:spAutoFit/>
          </a:bodyPr>
          <a:lstStyle/>
          <a:p>
            <a:r>
              <a:rPr lang="en-US" b="1" u="sng" dirty="0"/>
              <a:t>Basic Data</a:t>
            </a:r>
          </a:p>
        </p:txBody>
      </p:sp>
      <p:sp>
        <p:nvSpPr>
          <p:cNvPr id="9" name="Rectangle 8"/>
          <p:cNvSpPr/>
          <p:nvPr/>
        </p:nvSpPr>
        <p:spPr>
          <a:xfrm>
            <a:off x="76200" y="76200"/>
            <a:ext cx="8991600" cy="67056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2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dirty="0"/>
              <a:t>Ensure the others (patients, the requesting practice and any secondary care) get what they need </a:t>
            </a:r>
          </a:p>
          <a:p>
            <a:pPr marL="514350" indent="-514350">
              <a:buFont typeface="+mj-lt"/>
              <a:buAutoNum type="arabicPeriod"/>
            </a:pPr>
            <a:r>
              <a:rPr lang="en-US" sz="2800" b="1"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26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Primary Care Unilateral CCA</a:t>
            </a:r>
            <a:br>
              <a:rPr lang="en-US" dirty="0"/>
            </a:br>
            <a:r>
              <a:rPr lang="en-US" dirty="0"/>
              <a:t>Wrap it into the referral request (spell it out)</a:t>
            </a:r>
          </a:p>
        </p:txBody>
      </p:sp>
      <p:sp>
        <p:nvSpPr>
          <p:cNvPr id="3" name="Content Placeholder 2"/>
          <p:cNvSpPr>
            <a:spLocks noGrp="1"/>
          </p:cNvSpPr>
          <p:nvPr>
            <p:ph sz="quarter" idx="1"/>
          </p:nvPr>
        </p:nvSpPr>
        <p:spPr>
          <a:xfrm>
            <a:off x="609600" y="1524000"/>
            <a:ext cx="8159002" cy="4572000"/>
          </a:xfrm>
        </p:spPr>
        <p:txBody>
          <a:bodyPr/>
          <a:lstStyle/>
          <a:p>
            <a:r>
              <a:rPr lang="en-US" sz="2400" dirty="0"/>
              <a:t>38 </a:t>
            </a:r>
            <a:r>
              <a:rPr lang="en-US" sz="2400" dirty="0" err="1"/>
              <a:t>yo</a:t>
            </a:r>
            <a:r>
              <a:rPr lang="en-US" sz="2400" dirty="0"/>
              <a:t> female with suppressed TSH confirmed on repeat testing along with elevated fT4 (see attached), </a:t>
            </a:r>
            <a:r>
              <a:rPr lang="en-US" sz="2400" i="1" dirty="0"/>
              <a:t>please evaluate for cause of hyperthyroidism and help with selection of most appropriate treatment option</a:t>
            </a:r>
          </a:p>
          <a:p>
            <a:r>
              <a:rPr lang="en-US" sz="2400" dirty="0"/>
              <a:t>Patient is in care management, she has unreliable phone &amp; transportation services, </a:t>
            </a:r>
            <a:r>
              <a:rPr lang="en-US" sz="2400" i="1" dirty="0"/>
              <a:t>please contact her care manager </a:t>
            </a:r>
            <a:r>
              <a:rPr lang="en-US" sz="2400" dirty="0"/>
              <a:t>Ginger Rogers at 123-456-7890 for help with scheduling any tests or imaging</a:t>
            </a:r>
          </a:p>
          <a:p>
            <a:r>
              <a:rPr lang="en-US" sz="2400" i="1" dirty="0"/>
              <a:t>Please contact us before any secondary referrals </a:t>
            </a:r>
          </a:p>
          <a:p>
            <a:pPr lvl="1"/>
            <a:r>
              <a:rPr lang="en-US" sz="2100" dirty="0"/>
              <a:t>Patient is under controlled substance agreement </a:t>
            </a:r>
          </a:p>
          <a:p>
            <a:pPr lvl="1"/>
            <a:r>
              <a:rPr lang="en-US" sz="2100" dirty="0"/>
              <a:t>She is in CO Medicaid Prime plan </a:t>
            </a:r>
            <a:r>
              <a:rPr lang="en-US" sz="2000" dirty="0"/>
              <a:t>(Value Based-Shared Savings plan)</a:t>
            </a:r>
          </a:p>
        </p:txBody>
      </p:sp>
    </p:spTree>
    <p:extLst>
      <p:ext uri="{BB962C8B-B14F-4D97-AF65-F5344CB8AC3E}">
        <p14:creationId xmlns:p14="http://schemas.microsoft.com/office/powerpoint/2010/main" val="1164693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minute …</a:t>
            </a:r>
          </a:p>
        </p:txBody>
      </p:sp>
      <p:sp>
        <p:nvSpPr>
          <p:cNvPr id="3" name="Content Placeholder 2"/>
          <p:cNvSpPr>
            <a:spLocks noGrp="1"/>
          </p:cNvSpPr>
          <p:nvPr>
            <p:ph sz="quarter" idx="1"/>
          </p:nvPr>
        </p:nvSpPr>
        <p:spPr>
          <a:xfrm>
            <a:off x="457200" y="1524000"/>
            <a:ext cx="8382000" cy="4724400"/>
          </a:xfrm>
        </p:spPr>
        <p:txBody>
          <a:bodyPr/>
          <a:lstStyle/>
          <a:p>
            <a:r>
              <a:rPr lang="en-US" dirty="0"/>
              <a:t>Does the practice already have some form of formal or informal care coordination or referral agreements with another practice now?</a:t>
            </a:r>
          </a:p>
          <a:p>
            <a:pPr lvl="1"/>
            <a:r>
              <a:rPr lang="en-US" dirty="0"/>
              <a:t>If so, would it benefit further by adding referral tracking,  pre-consultation or secondary referral guide</a:t>
            </a:r>
          </a:p>
          <a:p>
            <a:r>
              <a:rPr lang="en-US" dirty="0"/>
              <a:t>With which other practice(s) would establishing a care coordination or referral agreement be beneficial?</a:t>
            </a:r>
          </a:p>
          <a:p>
            <a:pPr lvl="1"/>
            <a:r>
              <a:rPr lang="en-US" dirty="0"/>
              <a:t>What type of agreements (one-on-one or system-wide) might be best to start with in your situation?</a:t>
            </a:r>
          </a:p>
        </p:txBody>
      </p:sp>
    </p:spTree>
    <p:extLst>
      <p:ext uri="{BB962C8B-B14F-4D97-AF65-F5344CB8AC3E}">
        <p14:creationId xmlns:p14="http://schemas.microsoft.com/office/powerpoint/2010/main" val="3575275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19754" cy="990600"/>
          </a:xfrm>
        </p:spPr>
        <p:txBody>
          <a:bodyPr>
            <a:normAutofit/>
          </a:bodyPr>
          <a:lstStyle/>
          <a:p>
            <a:pPr algn="ctr"/>
            <a:r>
              <a:rPr lang="en-US" sz="4000" dirty="0">
                <a:solidFill>
                  <a:schemeClr val="tx1"/>
                </a:solidFill>
              </a:rPr>
              <a:t>Getting Started</a:t>
            </a:r>
          </a:p>
        </p:txBody>
      </p:sp>
      <p:sp>
        <p:nvSpPr>
          <p:cNvPr id="3" name="Content Placeholder 2"/>
          <p:cNvSpPr>
            <a:spLocks noGrp="1"/>
          </p:cNvSpPr>
          <p:nvPr>
            <p:ph sz="quarter" idx="1"/>
          </p:nvPr>
        </p:nvSpPr>
        <p:spPr>
          <a:xfrm>
            <a:off x="457200" y="1524000"/>
            <a:ext cx="8458200" cy="4953000"/>
          </a:xfrm>
        </p:spPr>
        <p:txBody>
          <a:bodyPr/>
          <a:lstStyle/>
          <a:p>
            <a:r>
              <a:rPr lang="en-US" sz="2800" dirty="0"/>
              <a:t>Decide what to include in the Care Coordination Agreement</a:t>
            </a:r>
          </a:p>
          <a:p>
            <a:pPr lvl="1"/>
            <a:r>
              <a:rPr lang="en-US" sz="2400" dirty="0"/>
              <a:t>Start with basics (elements of good </a:t>
            </a:r>
            <a:r>
              <a:rPr lang="en-US" sz="2400" i="1" dirty="0"/>
              <a:t>referral </a:t>
            </a:r>
            <a:r>
              <a:rPr lang="en-US" sz="2400" dirty="0"/>
              <a:t>process)</a:t>
            </a:r>
            <a:endParaRPr lang="en-US" sz="2000" dirty="0"/>
          </a:p>
          <a:p>
            <a:pPr lvl="1"/>
            <a:r>
              <a:rPr lang="en-US" sz="2400" dirty="0"/>
              <a:t>Include critical issues that need to be addressed</a:t>
            </a:r>
          </a:p>
          <a:p>
            <a:r>
              <a:rPr lang="en-US" sz="2700" dirty="0"/>
              <a:t>Have a conversation</a:t>
            </a:r>
          </a:p>
          <a:p>
            <a:pPr lvl="1"/>
            <a:r>
              <a:rPr lang="en-US" sz="2400" i="1" dirty="0"/>
              <a:t>“we really enjoy seeing your patients/we so appreciate your help with our patients…it would help us if…” </a:t>
            </a:r>
            <a:r>
              <a:rPr lang="en-US" sz="2400" dirty="0"/>
              <a:t>or</a:t>
            </a:r>
          </a:p>
          <a:p>
            <a:pPr lvl="1"/>
            <a:r>
              <a:rPr lang="en-US" sz="2400" i="1" dirty="0"/>
              <a:t>“we want to be sure you are getting what you need…”</a:t>
            </a:r>
          </a:p>
          <a:p>
            <a:r>
              <a:rPr lang="en-US" sz="2700" dirty="0"/>
              <a:t>Decide on forms</a:t>
            </a:r>
          </a:p>
          <a:p>
            <a:pPr lvl="1"/>
            <a:r>
              <a:rPr lang="en-US" sz="2400" dirty="0"/>
              <a:t>Serves as checklist, helps with team care around referral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154" y="1524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85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a:t>Basics that Benefit</a:t>
            </a:r>
          </a:p>
        </p:txBody>
      </p:sp>
      <p:sp>
        <p:nvSpPr>
          <p:cNvPr id="3" name="Content Placeholder 2"/>
          <p:cNvSpPr>
            <a:spLocks noGrp="1"/>
          </p:cNvSpPr>
          <p:nvPr>
            <p:ph idx="1"/>
          </p:nvPr>
        </p:nvSpPr>
        <p:spPr>
          <a:xfrm>
            <a:off x="342900" y="1454445"/>
            <a:ext cx="8458200" cy="4953000"/>
          </a:xfrm>
        </p:spPr>
        <p:txBody>
          <a:bodyPr/>
          <a:lstStyle/>
          <a:p>
            <a:r>
              <a:rPr lang="en-US" dirty="0"/>
              <a:t>Having a conversation</a:t>
            </a:r>
          </a:p>
          <a:p>
            <a:pPr lvl="1"/>
            <a:r>
              <a:rPr lang="en-US" dirty="0"/>
              <a:t>Defining needs</a:t>
            </a:r>
          </a:p>
          <a:p>
            <a:pPr lvl="2"/>
            <a:r>
              <a:rPr lang="en-US" dirty="0"/>
              <a:t>Many misperceptions</a:t>
            </a:r>
          </a:p>
          <a:p>
            <a:pPr lvl="1"/>
            <a:r>
              <a:rPr lang="en-US" dirty="0"/>
              <a:t>Benefit of discussing issues/working together</a:t>
            </a:r>
          </a:p>
          <a:p>
            <a:r>
              <a:rPr lang="en-US" dirty="0"/>
              <a:t>“Forms”- “Formal” Agreement </a:t>
            </a:r>
          </a:p>
          <a:p>
            <a:pPr lvl="1"/>
            <a:r>
              <a:rPr lang="en-US" dirty="0"/>
              <a:t>Defines the elements (reference, enduring, modifiable)</a:t>
            </a:r>
          </a:p>
          <a:p>
            <a:pPr lvl="1"/>
            <a:r>
              <a:rPr lang="en-US" dirty="0"/>
              <a:t>Reinforces/encourages completeness (“compliance”)</a:t>
            </a:r>
          </a:p>
          <a:p>
            <a:pPr lvl="2"/>
            <a:r>
              <a:rPr lang="en-US" dirty="0"/>
              <a:t>“Hard stop” for clinical questions </a:t>
            </a:r>
          </a:p>
          <a:p>
            <a:pPr lvl="2"/>
            <a:r>
              <a:rPr lang="en-US" dirty="0"/>
              <a:t>“Patient informed” check box</a:t>
            </a:r>
          </a:p>
          <a:p>
            <a:pPr lvl="2"/>
            <a:r>
              <a:rPr lang="en-US" dirty="0"/>
              <a:t> Enhances tracking &amp; team roles</a:t>
            </a:r>
          </a:p>
        </p:txBody>
      </p:sp>
      <p:sp>
        <p:nvSpPr>
          <p:cNvPr id="4" name="Rectangle 3"/>
          <p:cNvSpPr/>
          <p:nvPr/>
        </p:nvSpPr>
        <p:spPr>
          <a:xfrm>
            <a:off x="76200" y="76200"/>
            <a:ext cx="8991600" cy="6705600"/>
          </a:xfrm>
          <a:prstGeom prst="rect">
            <a:avLst/>
          </a:prstGeom>
          <a:noFill/>
          <a:ln w="571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059" y="4876800"/>
            <a:ext cx="106330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0"/>
            <a:ext cx="3403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2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944562"/>
          </a:xfrm>
        </p:spPr>
        <p:txBody>
          <a:bodyPr>
            <a:noAutofit/>
          </a:bodyPr>
          <a:lstStyle/>
          <a:p>
            <a:pPr algn="ctr"/>
            <a:r>
              <a:rPr lang="en-US" sz="3600" b="1" dirty="0">
                <a:solidFill>
                  <a:schemeClr val="tx1"/>
                </a:solidFill>
              </a:rPr>
              <a:t>What is Included in the Care Compact ? </a:t>
            </a:r>
            <a:r>
              <a:rPr lang="en-US" sz="3600" b="0" dirty="0">
                <a:solidFill>
                  <a:schemeClr val="tx1"/>
                </a:solidFill>
              </a:rPr>
              <a:t>(start with the basics)</a:t>
            </a:r>
          </a:p>
        </p:txBody>
      </p:sp>
      <p:sp>
        <p:nvSpPr>
          <p:cNvPr id="3" name="Content Placeholder 2"/>
          <p:cNvSpPr>
            <a:spLocks noGrp="1"/>
          </p:cNvSpPr>
          <p:nvPr>
            <p:ph sz="quarter" idx="1"/>
          </p:nvPr>
        </p:nvSpPr>
        <p:spPr>
          <a:xfrm>
            <a:off x="609600" y="1447800"/>
            <a:ext cx="8001000" cy="4876800"/>
          </a:xfrm>
        </p:spPr>
        <p:txBody>
          <a:bodyPr>
            <a:noAutofit/>
          </a:bodyPr>
          <a:lstStyle/>
          <a:p>
            <a:pPr marL="514350" indent="-514350">
              <a:buFont typeface="+mj-lt"/>
              <a:buAutoNum type="arabicPeriod"/>
            </a:pPr>
            <a:r>
              <a:rPr lang="en-US" dirty="0"/>
              <a:t>Preparation of the </a:t>
            </a:r>
            <a:r>
              <a:rPr lang="en-US" b="1" dirty="0"/>
              <a:t>patient / pre-consultation</a:t>
            </a:r>
          </a:p>
          <a:p>
            <a:pPr marL="514350" indent="-514350">
              <a:buFont typeface="+mj-lt"/>
              <a:buAutoNum type="arabicPeriod"/>
            </a:pPr>
            <a:r>
              <a:rPr lang="en-US" dirty="0"/>
              <a:t>T</a:t>
            </a:r>
            <a:r>
              <a:rPr lang="en-US" b="1" dirty="0"/>
              <a:t>ype of referral /role of the specialist</a:t>
            </a:r>
            <a:r>
              <a:rPr lang="en-US" dirty="0"/>
              <a:t> </a:t>
            </a:r>
          </a:p>
          <a:p>
            <a:pPr marL="514350" indent="-514350">
              <a:buFont typeface="+mj-lt"/>
              <a:buAutoNum type="arabicPeriod"/>
            </a:pPr>
            <a:r>
              <a:rPr lang="en-US" dirty="0"/>
              <a:t>Provide a </a:t>
            </a:r>
            <a:r>
              <a:rPr lang="en-US" b="1" dirty="0"/>
              <a:t>clinical question </a:t>
            </a:r>
            <a:r>
              <a:rPr lang="en-US" dirty="0"/>
              <a:t>with all referrals</a:t>
            </a:r>
          </a:p>
          <a:p>
            <a:pPr marL="514350" indent="-514350">
              <a:buFont typeface="+mj-lt"/>
              <a:buAutoNum type="arabicPeriod"/>
            </a:pPr>
            <a:r>
              <a:rPr lang="en-US" dirty="0"/>
              <a:t>C</a:t>
            </a:r>
            <a:r>
              <a:rPr lang="en-US" b="1" dirty="0"/>
              <a:t>ore data set </a:t>
            </a:r>
            <a:r>
              <a:rPr lang="en-US" dirty="0"/>
              <a:t>to accompany all referral.</a:t>
            </a:r>
          </a:p>
          <a:p>
            <a:pPr marL="514350" indent="-514350">
              <a:buFont typeface="+mj-lt"/>
              <a:buAutoNum type="arabicPeriod"/>
            </a:pPr>
            <a:r>
              <a:rPr lang="en-US" dirty="0"/>
              <a:t>P</a:t>
            </a:r>
            <a:r>
              <a:rPr lang="en-US" b="1" dirty="0"/>
              <a:t>ertinent supporting data </a:t>
            </a:r>
            <a:r>
              <a:rPr lang="en-US" dirty="0"/>
              <a:t>for the referral</a:t>
            </a:r>
          </a:p>
          <a:p>
            <a:pPr marL="514350" indent="-514350">
              <a:buFont typeface="+mj-lt"/>
              <a:buAutoNum type="arabicPeriod"/>
            </a:pPr>
            <a:r>
              <a:rPr lang="en-US" dirty="0"/>
              <a:t>C</a:t>
            </a:r>
            <a:r>
              <a:rPr lang="en-US" b="1" dirty="0"/>
              <a:t>ommunication protocol</a:t>
            </a:r>
          </a:p>
          <a:p>
            <a:pPr marL="514350" indent="-514350">
              <a:buFont typeface="+mj-lt"/>
              <a:buAutoNum type="arabicPeriod"/>
            </a:pPr>
            <a:r>
              <a:rPr lang="en-US" dirty="0"/>
              <a:t>C</a:t>
            </a:r>
            <a:r>
              <a:rPr lang="en-US" b="1" dirty="0"/>
              <a:t>ritical elements of the referral response </a:t>
            </a:r>
          </a:p>
          <a:p>
            <a:pPr marL="514350" indent="-514350">
              <a:buFont typeface="+mj-lt"/>
              <a:buAutoNum type="arabicPeriod"/>
            </a:pPr>
            <a:r>
              <a:rPr lang="en-US" dirty="0"/>
              <a:t>Protocol for making </a:t>
            </a:r>
            <a:r>
              <a:rPr lang="en-US" b="1" dirty="0"/>
              <a:t>appointments</a:t>
            </a:r>
          </a:p>
          <a:p>
            <a:pPr marL="514350" indent="-514350">
              <a:buFont typeface="+mj-lt"/>
              <a:buAutoNum type="arabicPeriod"/>
            </a:pPr>
            <a:r>
              <a:rPr lang="en-US" dirty="0"/>
              <a:t>“</a:t>
            </a:r>
            <a:r>
              <a:rPr lang="en-US" b="1" dirty="0"/>
              <a:t>Closing the Loop</a:t>
            </a:r>
            <a:r>
              <a:rPr lang="en-US" dirty="0"/>
              <a:t>” protocol </a:t>
            </a:r>
          </a:p>
          <a:p>
            <a:pPr marL="514350" indent="-514350">
              <a:buFont typeface="+mj-lt"/>
              <a:buAutoNum type="arabicPeriod"/>
            </a:pPr>
            <a:endParaRPr lang="en-US" sz="2400" b="1" dirty="0"/>
          </a:p>
          <a:p>
            <a:pPr marL="514350" indent="-514350">
              <a:buFont typeface="+mj-lt"/>
              <a:buAutoNum type="arabicPeriod"/>
            </a:pPr>
            <a:endParaRPr lang="en-US" sz="2400" b="1" dirty="0"/>
          </a:p>
          <a:p>
            <a:pPr marL="0" indent="0">
              <a:buNone/>
            </a:pPr>
            <a:r>
              <a:rPr lang="en-US" sz="2400" b="1" dirty="0"/>
              <a:t>. </a:t>
            </a:r>
          </a:p>
          <a:p>
            <a:pPr marL="514350" indent="-514350">
              <a:buFont typeface="+mj-lt"/>
              <a:buAutoNum type="arabicPeriod"/>
            </a:pPr>
            <a:endParaRPr lang="en-US" sz="2400" b="1" dirty="0"/>
          </a:p>
          <a:p>
            <a:endParaRPr lang="en-US" sz="2400" b="1" dirty="0"/>
          </a:p>
          <a:p>
            <a:pPr marL="0" indent="0">
              <a:buNone/>
            </a:pPr>
            <a:endParaRPr lang="en-US" sz="2400" b="1" dirty="0"/>
          </a:p>
          <a:p>
            <a:endParaRPr lang="en-US" sz="2400" dirty="0"/>
          </a:p>
        </p:txBody>
      </p:sp>
    </p:spTree>
    <p:extLst>
      <p:ext uri="{BB962C8B-B14F-4D97-AF65-F5344CB8AC3E}">
        <p14:creationId xmlns:p14="http://schemas.microsoft.com/office/powerpoint/2010/main" val="2921912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pPr algn="ctr"/>
            <a:r>
              <a:rPr lang="en-US" dirty="0">
                <a:solidFill>
                  <a:schemeClr val="tx1"/>
                </a:solidFill>
              </a:rPr>
              <a:t>Connecting the Agreement Pieces</a:t>
            </a:r>
          </a:p>
        </p:txBody>
      </p:sp>
      <p:sp>
        <p:nvSpPr>
          <p:cNvPr id="3" name="Content Placeholder 2"/>
          <p:cNvSpPr>
            <a:spLocks noGrp="1"/>
          </p:cNvSpPr>
          <p:nvPr>
            <p:ph sz="quarter" idx="1"/>
          </p:nvPr>
        </p:nvSpPr>
        <p:spPr>
          <a:xfrm>
            <a:off x="457200" y="1524000"/>
            <a:ext cx="8382000" cy="4724400"/>
          </a:xfrm>
        </p:spPr>
        <p:txBody>
          <a:bodyPr/>
          <a:lstStyle/>
          <a:p>
            <a:r>
              <a:rPr lang="en-US" sz="2800" dirty="0"/>
              <a:t>The Referral Request checklist elements</a:t>
            </a:r>
          </a:p>
          <a:p>
            <a:pPr lvl="1"/>
            <a:r>
              <a:rPr lang="en-US" sz="2400" dirty="0"/>
              <a:t>Scheduling protocol </a:t>
            </a:r>
            <a:endParaRPr lang="en-US" sz="2100" dirty="0"/>
          </a:p>
          <a:p>
            <a:pPr lvl="1"/>
            <a:r>
              <a:rPr lang="en-US" sz="2400" dirty="0"/>
              <a:t>Close the loop referral tracking</a:t>
            </a:r>
          </a:p>
          <a:p>
            <a:r>
              <a:rPr lang="en-US" sz="2800" dirty="0"/>
              <a:t>The Referral Response checklist elements</a:t>
            </a:r>
          </a:p>
          <a:p>
            <a:r>
              <a:rPr lang="en-US" sz="2800" dirty="0"/>
              <a:t>Referral Guidelines</a:t>
            </a:r>
          </a:p>
          <a:p>
            <a:pPr lvl="1"/>
            <a:r>
              <a:rPr lang="en-US" sz="2400" dirty="0"/>
              <a:t>List of urgent-intermediate-routine referral conditions</a:t>
            </a:r>
          </a:p>
          <a:p>
            <a:pPr lvl="1"/>
            <a:r>
              <a:rPr lang="en-US" sz="2400" dirty="0"/>
              <a:t>Pertinent data sets / referral guidelines for what information is needed for specific conditions </a:t>
            </a:r>
          </a:p>
          <a:p>
            <a:r>
              <a:rPr lang="en-US" sz="2800" dirty="0"/>
              <a:t>Agreement on how to handle secondary diagnoses</a:t>
            </a:r>
          </a:p>
          <a:p>
            <a:r>
              <a:rPr lang="en-US" sz="2800" dirty="0"/>
              <a:t>Specifications on making secondary referrals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990600"/>
            <a:ext cx="1692275" cy="94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19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3" name="Title 3"/>
          <p:cNvSpPr>
            <a:spLocks noGrp="1"/>
          </p:cNvSpPr>
          <p:nvPr>
            <p:ph type="title"/>
          </p:nvPr>
        </p:nvSpPr>
        <p:spPr>
          <a:xfrm>
            <a:off x="228600" y="0"/>
            <a:ext cx="8686800" cy="1143000"/>
          </a:xfrm>
        </p:spPr>
        <p:txBody>
          <a:bodyPr>
            <a:normAutofit fontScale="90000"/>
          </a:bodyPr>
          <a:lstStyle/>
          <a:p>
            <a:pPr algn="ct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b="1" dirty="0">
                <a:solidFill>
                  <a:schemeClr val="tx1"/>
                </a:solidFill>
                <a:ea typeface="ＭＳ Ｐゴシック" charset="-128"/>
              </a:rPr>
            </a:br>
            <a:r>
              <a:rPr lang="en-US" b="1" dirty="0">
                <a:solidFill>
                  <a:schemeClr val="tx1"/>
                </a:solidFill>
                <a:ea typeface="ＭＳ Ｐゴシック" charset="-128"/>
              </a:rPr>
              <a:t>Template Care Coordination Agreement</a:t>
            </a:r>
            <a:endParaRPr lang="en-US" b="1" dirty="0">
              <a:solidFill>
                <a:schemeClr val="tx1"/>
              </a:solidFill>
              <a:latin typeface="Arial Black" pitchFamily="34" charset="0"/>
              <a:ea typeface="ＭＳ Ｐゴシック" charset="-128"/>
            </a:endParaRPr>
          </a:p>
        </p:txBody>
      </p:sp>
      <p:sp>
        <p:nvSpPr>
          <p:cNvPr id="5" name="Content Placeholder 4"/>
          <p:cNvSpPr>
            <a:spLocks noGrp="1"/>
          </p:cNvSpPr>
          <p:nvPr>
            <p:ph sz="quarter" idx="1"/>
          </p:nvPr>
        </p:nvSpPr>
        <p:spPr>
          <a:xfrm>
            <a:off x="0" y="1272827"/>
            <a:ext cx="4724400" cy="5467290"/>
          </a:xfrm>
        </p:spPr>
        <p:txBody>
          <a:bodyPr>
            <a:noAutofit/>
          </a:bodyPr>
          <a:lstStyle/>
          <a:p>
            <a:pPr>
              <a:defRPr/>
            </a:pPr>
            <a:r>
              <a:rPr lang="en-US" sz="1400" dirty="0"/>
              <a:t>Prepare patient</a:t>
            </a:r>
          </a:p>
          <a:p>
            <a:pPr lvl="1">
              <a:buClr>
                <a:schemeClr val="accent1"/>
              </a:buClr>
              <a:defRPr/>
            </a:pPr>
            <a:r>
              <a:rPr lang="en-US" sz="1400" dirty="0"/>
              <a:t>Use of referral guidelines where available</a:t>
            </a:r>
          </a:p>
          <a:p>
            <a:pPr lvl="1">
              <a:buClr>
                <a:schemeClr val="accent1"/>
              </a:buClr>
              <a:defRPr/>
            </a:pPr>
            <a:r>
              <a:rPr lang="en-US" sz="1400" dirty="0"/>
              <a:t>Patient/family aware of  and in agreement with reason for referral, type of referral, and selection of specialist</a:t>
            </a:r>
          </a:p>
          <a:p>
            <a:pPr lvl="1">
              <a:buClr>
                <a:schemeClr val="accent1"/>
              </a:buClr>
              <a:defRPr/>
            </a:pPr>
            <a:r>
              <a:rPr lang="en-US" sz="1400" dirty="0"/>
              <a:t>Expectations for events and outcomes of referral</a:t>
            </a:r>
          </a:p>
          <a:p>
            <a:pPr>
              <a:defRPr/>
            </a:pPr>
            <a:r>
              <a:rPr lang="en-US" sz="1400" dirty="0"/>
              <a:t>Provide appropriate and adequate information</a:t>
            </a:r>
            <a:r>
              <a:rPr lang="en-US" sz="1400" i="1" dirty="0"/>
              <a:t>*</a:t>
            </a:r>
          </a:p>
          <a:p>
            <a:pPr lvl="1">
              <a:buClr>
                <a:schemeClr val="accent1"/>
              </a:buClr>
              <a:defRPr/>
            </a:pPr>
            <a:r>
              <a:rPr lang="en-US" sz="1400" dirty="0"/>
              <a:t>Demographic and insurance information</a:t>
            </a:r>
          </a:p>
          <a:p>
            <a:pPr lvl="1">
              <a:buClr>
                <a:schemeClr val="accent1"/>
              </a:buClr>
              <a:defRPr/>
            </a:pPr>
            <a:r>
              <a:rPr lang="en-US" sz="1400" dirty="0"/>
              <a:t>Reason for referral, details</a:t>
            </a:r>
          </a:p>
          <a:p>
            <a:pPr lvl="1">
              <a:buClr>
                <a:schemeClr val="accent1"/>
              </a:buClr>
              <a:defRPr/>
            </a:pPr>
            <a:r>
              <a:rPr lang="en-US" sz="1400" dirty="0"/>
              <a:t>Core Medical Data on patient</a:t>
            </a:r>
          </a:p>
          <a:p>
            <a:pPr lvl="1">
              <a:buClr>
                <a:schemeClr val="accent1"/>
              </a:buClr>
              <a:defRPr/>
            </a:pPr>
            <a:r>
              <a:rPr lang="en-US" sz="1400" dirty="0"/>
              <a:t>Clinical data pertinent to reason for referral</a:t>
            </a:r>
          </a:p>
          <a:p>
            <a:pPr lvl="1">
              <a:buClr>
                <a:schemeClr val="accent1"/>
              </a:buClr>
              <a:buFont typeface="Wingdings" pitchFamily="2" charset="2"/>
              <a:buNone/>
              <a:defRPr/>
            </a:pPr>
            <a:r>
              <a:rPr lang="en-US" sz="1400" dirty="0"/>
              <a:t>--      Any special needs of patient.</a:t>
            </a:r>
          </a:p>
          <a:p>
            <a:pPr>
              <a:defRPr/>
            </a:pPr>
            <a:r>
              <a:rPr lang="en-US" sz="1400" dirty="0"/>
              <a:t>Indicate type of referral requested:</a:t>
            </a:r>
          </a:p>
          <a:p>
            <a:pPr lvl="1">
              <a:buClr>
                <a:schemeClr val="accent1"/>
              </a:buClr>
              <a:defRPr/>
            </a:pPr>
            <a:r>
              <a:rPr lang="en-US" sz="1400" dirty="0"/>
              <a:t>Pre-visit Preparation/Assistance</a:t>
            </a:r>
          </a:p>
          <a:p>
            <a:pPr lvl="1">
              <a:buClr>
                <a:schemeClr val="accent1"/>
              </a:buClr>
              <a:defRPr/>
            </a:pPr>
            <a:r>
              <a:rPr lang="en-US" sz="1400" dirty="0"/>
              <a:t>Consultation (Evaluate and Advise)</a:t>
            </a:r>
          </a:p>
          <a:p>
            <a:pPr lvl="1">
              <a:buClr>
                <a:schemeClr val="accent1"/>
              </a:buClr>
              <a:defRPr/>
            </a:pPr>
            <a:r>
              <a:rPr lang="en-US" sz="1400" dirty="0"/>
              <a:t>Procedure</a:t>
            </a:r>
          </a:p>
          <a:p>
            <a:pPr lvl="1">
              <a:buClr>
                <a:schemeClr val="accent1"/>
              </a:buClr>
              <a:defRPr/>
            </a:pPr>
            <a:r>
              <a:rPr lang="en-US" sz="1400" dirty="0"/>
              <a:t>Co-management with Shared Care</a:t>
            </a:r>
          </a:p>
          <a:p>
            <a:pPr lvl="1">
              <a:buClr>
                <a:schemeClr val="accent1"/>
              </a:buClr>
              <a:defRPr/>
            </a:pPr>
            <a:r>
              <a:rPr lang="en-US" sz="1400" dirty="0"/>
              <a:t>Co-management with Principal Care</a:t>
            </a:r>
          </a:p>
          <a:p>
            <a:pPr lvl="1">
              <a:buClr>
                <a:schemeClr val="accent1"/>
              </a:buClr>
              <a:defRPr/>
            </a:pPr>
            <a:r>
              <a:rPr lang="en-US" sz="1400" dirty="0"/>
              <a:t>Full responsibility for all patient care</a:t>
            </a:r>
          </a:p>
          <a:p>
            <a:pPr>
              <a:buFont typeface="Wingdings" pitchFamily="2" charset="2"/>
              <a:buNone/>
              <a:defRPr/>
            </a:pPr>
            <a:r>
              <a:rPr lang="en-US" sz="1400" dirty="0"/>
              <a:t> * See provided  model check list of suggested areas to address.</a:t>
            </a:r>
          </a:p>
          <a:p>
            <a:pPr>
              <a:buFont typeface="Wingdings" pitchFamily="2" charset="2"/>
              <a:buNone/>
              <a:defRPr/>
            </a:pPr>
            <a:endParaRPr lang="en-US" sz="1400" dirty="0"/>
          </a:p>
        </p:txBody>
      </p:sp>
      <p:sp>
        <p:nvSpPr>
          <p:cNvPr id="6" name="Content Placeholder 5"/>
          <p:cNvSpPr>
            <a:spLocks noGrp="1"/>
          </p:cNvSpPr>
          <p:nvPr>
            <p:ph sz="quarter" idx="2"/>
          </p:nvPr>
        </p:nvSpPr>
        <p:spPr>
          <a:xfrm>
            <a:off x="4572000" y="1249362"/>
            <a:ext cx="4495800" cy="5257800"/>
          </a:xfrm>
        </p:spPr>
        <p:txBody>
          <a:bodyPr>
            <a:noAutofit/>
          </a:bodyPr>
          <a:lstStyle/>
          <a:p>
            <a:pPr>
              <a:defRPr/>
            </a:pPr>
            <a:r>
              <a:rPr lang="en-US" sz="1400" dirty="0"/>
              <a:t>Review  Referral Requests and Triage According to Urgency</a:t>
            </a:r>
          </a:p>
          <a:p>
            <a:pPr lvl="1">
              <a:buClr>
                <a:schemeClr val="accent1"/>
              </a:buClr>
              <a:defRPr/>
            </a:pPr>
            <a:r>
              <a:rPr lang="en-US" sz="1400" dirty="0"/>
              <a:t>Reserve spaces in schedule to allow for urgent care</a:t>
            </a:r>
          </a:p>
          <a:p>
            <a:pPr lvl="1">
              <a:buClr>
                <a:schemeClr val="accent1"/>
              </a:buClr>
              <a:defRPr/>
            </a:pPr>
            <a:r>
              <a:rPr lang="en-US" sz="1400" dirty="0"/>
              <a:t>Notify referring provider of recognized referral guidelines and inappropriate referrals </a:t>
            </a:r>
          </a:p>
          <a:p>
            <a:pPr lvl="1">
              <a:buClr>
                <a:schemeClr val="accent1"/>
              </a:buClr>
              <a:defRPr/>
            </a:pPr>
            <a:r>
              <a:rPr lang="en-US" sz="1400" dirty="0"/>
              <a:t>Work with referring provider to expedite care in urgent cases</a:t>
            </a:r>
          </a:p>
          <a:p>
            <a:pPr lvl="1">
              <a:buClr>
                <a:schemeClr val="accent1"/>
              </a:buClr>
              <a:defRPr/>
            </a:pPr>
            <a:r>
              <a:rPr lang="en-US" sz="1400" dirty="0"/>
              <a:t>Verify insurance status </a:t>
            </a:r>
          </a:p>
          <a:p>
            <a:pPr lvl="1">
              <a:buClr>
                <a:schemeClr val="accent1"/>
              </a:buClr>
              <a:defRPr/>
            </a:pPr>
            <a:r>
              <a:rPr lang="en-US" sz="1400" dirty="0"/>
              <a:t>Anticipate special needs of patient/family</a:t>
            </a:r>
          </a:p>
          <a:p>
            <a:pPr lvl="1">
              <a:buClr>
                <a:schemeClr val="accent1"/>
              </a:buClr>
              <a:buFont typeface="Wingdings" pitchFamily="2" charset="2"/>
              <a:buNone/>
              <a:defRPr/>
            </a:pPr>
            <a:r>
              <a:rPr lang="en-US" sz="1400" dirty="0"/>
              <a:t>--      Agree to engage in pre-referral consult if requested. </a:t>
            </a:r>
          </a:p>
          <a:p>
            <a:pPr lvl="1">
              <a:buClr>
                <a:schemeClr val="accent1"/>
              </a:buClr>
              <a:buFont typeface="Wingdings" pitchFamily="2" charset="2"/>
              <a:buNone/>
              <a:defRPr/>
            </a:pPr>
            <a:r>
              <a:rPr lang="en-US" sz="1400" dirty="0"/>
              <a:t>_      Provide PCP with number for direct contact  for urgent/immediate matters.</a:t>
            </a:r>
          </a:p>
          <a:p>
            <a:pPr>
              <a:defRPr/>
            </a:pPr>
            <a:r>
              <a:rPr lang="en-US" sz="1400" dirty="0"/>
              <a:t>Provide appropriate and adequate information in  a timely manner*</a:t>
            </a:r>
            <a:endParaRPr lang="en-US" sz="1400" i="1" dirty="0"/>
          </a:p>
          <a:p>
            <a:pPr lvl="1">
              <a:buClr>
                <a:schemeClr val="accent1"/>
              </a:buClr>
              <a:defRPr/>
            </a:pPr>
            <a:r>
              <a:rPr lang="en-US" sz="1400" dirty="0"/>
              <a:t>To include  specific response to referral question; verify  type role; any changes to diagnosis; medication; equipment; testing; procedures; education; referrals; follow up recommendations or needed actions</a:t>
            </a:r>
          </a:p>
          <a:p>
            <a:pPr>
              <a:buFont typeface="Wingdings" pitchFamily="2" charset="2"/>
              <a:buNone/>
              <a:defRPr/>
            </a:pPr>
            <a:r>
              <a:rPr lang="en-US" sz="1400" dirty="0"/>
              <a:t>* See provided model check list of suggested areas to address.</a:t>
            </a:r>
          </a:p>
        </p:txBody>
      </p:sp>
      <p:sp>
        <p:nvSpPr>
          <p:cNvPr id="9"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latin typeface="Arial"/>
              </a:rPr>
              <a:t>12</a:t>
            </a:r>
          </a:p>
        </p:txBody>
      </p:sp>
      <p:sp>
        <p:nvSpPr>
          <p:cNvPr id="2" name="TextBox 1"/>
          <p:cNvSpPr txBox="1"/>
          <p:nvPr/>
        </p:nvSpPr>
        <p:spPr>
          <a:xfrm>
            <a:off x="838200" y="990600"/>
            <a:ext cx="2743200" cy="400110"/>
          </a:xfrm>
          <a:prstGeom prst="rect">
            <a:avLst/>
          </a:prstGeom>
          <a:noFill/>
        </p:spPr>
        <p:txBody>
          <a:bodyPr wrap="square" rtlCol="0">
            <a:spAutoFit/>
          </a:bodyPr>
          <a:lstStyle/>
          <a:p>
            <a:r>
              <a:rPr lang="en-US" sz="2000" dirty="0">
                <a:solidFill>
                  <a:srgbClr val="1F497D"/>
                </a:solidFill>
                <a:latin typeface="Arial Black" pitchFamily="34" charset="0"/>
                <a:ea typeface="ＭＳ Ｐゴシック" charset="-128"/>
              </a:rPr>
              <a:t>PCP / Requesting</a:t>
            </a:r>
            <a:endParaRPr lang="en-US" sz="2000" dirty="0">
              <a:solidFill>
                <a:srgbClr val="1F497D"/>
              </a:solidFill>
            </a:endParaRPr>
          </a:p>
        </p:txBody>
      </p:sp>
      <p:sp>
        <p:nvSpPr>
          <p:cNvPr id="8" name="TextBox 7"/>
          <p:cNvSpPr txBox="1"/>
          <p:nvPr/>
        </p:nvSpPr>
        <p:spPr>
          <a:xfrm>
            <a:off x="5410199" y="990600"/>
            <a:ext cx="3429001" cy="400110"/>
          </a:xfrm>
          <a:prstGeom prst="rect">
            <a:avLst/>
          </a:prstGeom>
          <a:noFill/>
        </p:spPr>
        <p:txBody>
          <a:bodyPr wrap="square" rtlCol="0">
            <a:spAutoFit/>
          </a:bodyPr>
          <a:lstStyle/>
          <a:p>
            <a:r>
              <a:rPr lang="en-US" sz="2000" dirty="0">
                <a:solidFill>
                  <a:srgbClr val="1F497D"/>
                </a:solidFill>
                <a:latin typeface="Arial Black" pitchFamily="34" charset="0"/>
                <a:ea typeface="ＭＳ Ｐゴシック" charset="-128"/>
              </a:rPr>
              <a:t>Neighbor / Responding</a:t>
            </a:r>
            <a:endParaRPr lang="en-US" sz="2000" dirty="0">
              <a:solidFill>
                <a:srgbClr val="1F497D"/>
              </a:solidFill>
            </a:endParaRPr>
          </a:p>
        </p:txBody>
      </p:sp>
    </p:spTree>
    <p:extLst>
      <p:ext uri="{BB962C8B-B14F-4D97-AF65-F5344CB8AC3E}">
        <p14:creationId xmlns:p14="http://schemas.microsoft.com/office/powerpoint/2010/main" val="37392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Example Guide for Care Coordination Agreement</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316" t="17569" r="33568" b="5920"/>
          <a:stretch/>
        </p:blipFill>
        <p:spPr>
          <a:xfrm>
            <a:off x="4081298" y="1084597"/>
            <a:ext cx="4717146" cy="5621003"/>
          </a:xfrm>
        </p:spPr>
      </p:pic>
      <p:sp>
        <p:nvSpPr>
          <p:cNvPr id="5" name="TextBox 4"/>
          <p:cNvSpPr txBox="1"/>
          <p:nvPr/>
        </p:nvSpPr>
        <p:spPr>
          <a:xfrm>
            <a:off x="193177" y="1600198"/>
            <a:ext cx="3794378" cy="2246769"/>
          </a:xfrm>
          <a:prstGeom prst="rect">
            <a:avLst/>
          </a:prstGeom>
          <a:noFill/>
        </p:spPr>
        <p:txBody>
          <a:bodyPr wrap="square" rtlCol="0">
            <a:spAutoFit/>
          </a:bodyPr>
          <a:lstStyle/>
          <a:p>
            <a:r>
              <a:rPr lang="en-US" sz="2000" dirty="0"/>
              <a:t>The </a:t>
            </a:r>
            <a:r>
              <a:rPr lang="en-US" sz="2000" b="1" i="1" dirty="0"/>
              <a:t>Mutual Agreement </a:t>
            </a:r>
            <a:r>
              <a:rPr lang="en-US" sz="2000" dirty="0"/>
              <a:t>section of the tables reflect the </a:t>
            </a:r>
            <a:r>
              <a:rPr lang="en-US" sz="2000" b="1" dirty="0"/>
              <a:t>core elements </a:t>
            </a:r>
            <a:r>
              <a:rPr lang="en-US" sz="2000" dirty="0"/>
              <a:t>of the PCMH </a:t>
            </a:r>
          </a:p>
          <a:p>
            <a:r>
              <a:rPr lang="en-US" sz="2000" dirty="0"/>
              <a:t>and Medical Neighborhood</a:t>
            </a:r>
          </a:p>
          <a:p>
            <a:r>
              <a:rPr lang="en-US" sz="2000" dirty="0"/>
              <a:t> and outline expectations from </a:t>
            </a:r>
          </a:p>
          <a:p>
            <a:r>
              <a:rPr lang="en-US" sz="2000" dirty="0"/>
              <a:t>both primary care and </a:t>
            </a:r>
          </a:p>
          <a:p>
            <a:r>
              <a:rPr lang="en-US" sz="2000" dirty="0"/>
              <a:t>specialty care providers.</a:t>
            </a:r>
            <a:r>
              <a:rPr lang="en-US" dirty="0"/>
              <a:t>	</a:t>
            </a:r>
          </a:p>
        </p:txBody>
      </p:sp>
      <p:cxnSp>
        <p:nvCxnSpPr>
          <p:cNvPr id="7" name="Elbow Connector 6"/>
          <p:cNvCxnSpPr/>
          <p:nvPr/>
        </p:nvCxnSpPr>
        <p:spPr>
          <a:xfrm flipV="1">
            <a:off x="3589476" y="1600198"/>
            <a:ext cx="685800" cy="381000"/>
          </a:xfrm>
          <a:prstGeom prst="bentConnector3">
            <a:avLst>
              <a:gd name="adj1" fmla="val 5000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0328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rmAutofit/>
          </a:bodyPr>
          <a:lstStyle/>
          <a:p>
            <a:pPr algn="ctr"/>
            <a:r>
              <a:rPr lang="en-US" sz="2800" dirty="0"/>
              <a:t>Example Guide for Care Coordination Agreement</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028" t="20825" r="33872" b="9641"/>
          <a:stretch/>
        </p:blipFill>
        <p:spPr>
          <a:xfrm>
            <a:off x="3505200" y="1066800"/>
            <a:ext cx="5184071" cy="5616846"/>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291" y="4232631"/>
            <a:ext cx="9334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 y="4419951"/>
            <a:ext cx="34940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a:xfrm>
            <a:off x="2743200" y="2362200"/>
            <a:ext cx="914400" cy="914400"/>
          </a:xfrm>
          <a:prstGeom prst="bentConnector3">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4804" y="1542127"/>
            <a:ext cx="3035595" cy="2862322"/>
          </a:xfrm>
          <a:prstGeom prst="rect">
            <a:avLst/>
          </a:prstGeom>
          <a:noFill/>
        </p:spPr>
        <p:txBody>
          <a:bodyPr wrap="square" rtlCol="0">
            <a:spAutoFit/>
          </a:bodyPr>
          <a:lstStyle/>
          <a:p>
            <a:r>
              <a:rPr lang="en-US" sz="2000" dirty="0"/>
              <a:t>The</a:t>
            </a:r>
            <a:r>
              <a:rPr lang="en-US" sz="2000" b="1" dirty="0"/>
              <a:t> Expectations </a:t>
            </a:r>
            <a:r>
              <a:rPr lang="en-US" sz="2000" dirty="0"/>
              <a:t>section of the table provides </a:t>
            </a:r>
            <a:r>
              <a:rPr lang="en-US" sz="2000" b="1" i="1" dirty="0"/>
              <a:t>flexibility to choose </a:t>
            </a:r>
            <a:r>
              <a:rPr lang="en-US" sz="2000" dirty="0"/>
              <a:t>what services can be provided depending on the nature of your practice and the working arrangement with PCP or specialist</a:t>
            </a:r>
          </a:p>
        </p:txBody>
      </p:sp>
      <p:sp>
        <p:nvSpPr>
          <p:cNvPr id="7" name="TextBox 6"/>
          <p:cNvSpPr txBox="1"/>
          <p:nvPr/>
        </p:nvSpPr>
        <p:spPr>
          <a:xfrm>
            <a:off x="5298558" y="5715000"/>
            <a:ext cx="3472104" cy="707886"/>
          </a:xfrm>
          <a:prstGeom prst="rect">
            <a:avLst/>
          </a:prstGeom>
          <a:noFill/>
        </p:spPr>
        <p:txBody>
          <a:bodyPr wrap="none" rtlCol="0">
            <a:spAutoFit/>
          </a:bodyPr>
          <a:lstStyle/>
          <a:p>
            <a:r>
              <a:rPr lang="en-US" sz="2000" dirty="0">
                <a:solidFill>
                  <a:srgbClr val="FF0000"/>
                </a:solidFill>
              </a:rPr>
              <a:t>Provides an area to add, delete</a:t>
            </a:r>
          </a:p>
          <a:p>
            <a:r>
              <a:rPr lang="en-US" sz="2000" dirty="0">
                <a:solidFill>
                  <a:srgbClr val="FF0000"/>
                </a:solidFill>
              </a:rPr>
              <a:t>or modify expectations </a:t>
            </a:r>
          </a:p>
        </p:txBody>
      </p:sp>
    </p:spTree>
    <p:extLst>
      <p:ext uri="{BB962C8B-B14F-4D97-AF65-F5344CB8AC3E}">
        <p14:creationId xmlns:p14="http://schemas.microsoft.com/office/powerpoint/2010/main" val="1520207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471303"/>
            <a:ext cx="8305800" cy="4800601"/>
          </a:xfrm>
        </p:spPr>
        <p:txBody>
          <a:bodyPr>
            <a:normAutofit fontScale="92500" lnSpcReduction="10000"/>
          </a:bodyPr>
          <a:lstStyle/>
          <a:p>
            <a:r>
              <a:rPr lang="en-US" dirty="0"/>
              <a:t>Identify another practice or practices that would be good to establish a care coordination agreement with</a:t>
            </a:r>
          </a:p>
          <a:p>
            <a:pPr marL="0" indent="0">
              <a:buNone/>
            </a:pPr>
            <a:endParaRPr lang="en-US" sz="800" dirty="0"/>
          </a:p>
          <a:p>
            <a:r>
              <a:rPr lang="en-US" dirty="0"/>
              <a:t>Have prepared </a:t>
            </a:r>
            <a:r>
              <a:rPr lang="en-US" i="1" dirty="0"/>
              <a:t>offers &amp; requests </a:t>
            </a:r>
            <a:r>
              <a:rPr lang="en-US" dirty="0"/>
              <a:t>of what the practice can provide and what they would like the other practice to provide</a:t>
            </a:r>
          </a:p>
          <a:p>
            <a:pPr lvl="1"/>
            <a:r>
              <a:rPr lang="en-US" dirty="0"/>
              <a:t>Include what might be made available through EHR</a:t>
            </a:r>
          </a:p>
          <a:p>
            <a:pPr marL="0" indent="0">
              <a:buNone/>
            </a:pPr>
            <a:endParaRPr lang="en-US" sz="800" dirty="0"/>
          </a:p>
          <a:p>
            <a:r>
              <a:rPr lang="en-US" dirty="0"/>
              <a:t>Set up meeting with the practice teams or representatives from both practices</a:t>
            </a:r>
          </a:p>
          <a:p>
            <a:pPr marL="0" indent="0">
              <a:buNone/>
            </a:pPr>
            <a:endParaRPr lang="en-US" sz="800" dirty="0"/>
          </a:p>
          <a:p>
            <a:r>
              <a:rPr lang="en-US" dirty="0"/>
              <a:t>Mutually discuss and determine what needs to go into the agreement</a:t>
            </a:r>
          </a:p>
          <a:p>
            <a:pPr marL="0" indent="0">
              <a:buNone/>
            </a:pPr>
            <a:endParaRPr lang="en-US" sz="800"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Putting it all together-Connecting Care</a:t>
            </a: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2084" y="1752600"/>
            <a:ext cx="2912354" cy="131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424" y="2487197"/>
            <a:ext cx="1739307" cy="133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512" y="3312102"/>
            <a:ext cx="1668654" cy="15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318791"/>
            <a:ext cx="2932213" cy="1015663"/>
          </a:xfrm>
          <a:prstGeom prst="rect">
            <a:avLst/>
          </a:prstGeom>
          <a:noFill/>
        </p:spPr>
        <p:txBody>
          <a:bodyPr wrap="none" rtlCol="0">
            <a:spAutoFit/>
          </a:bodyPr>
          <a:lstStyle/>
          <a:p>
            <a:r>
              <a:rPr lang="en-US" sz="2000" dirty="0"/>
              <a:t>Building the bridge</a:t>
            </a:r>
          </a:p>
          <a:p>
            <a:r>
              <a:rPr lang="en-US" sz="2000" dirty="0"/>
              <a:t>abutments –getting your</a:t>
            </a:r>
          </a:p>
          <a:p>
            <a:r>
              <a:rPr lang="en-US" sz="2000" dirty="0"/>
              <a:t>own house in order</a:t>
            </a:r>
          </a:p>
        </p:txBody>
      </p:sp>
      <p:sp>
        <p:nvSpPr>
          <p:cNvPr id="4" name="TextBox 3"/>
          <p:cNvSpPr txBox="1"/>
          <p:nvPr/>
        </p:nvSpPr>
        <p:spPr>
          <a:xfrm>
            <a:off x="3041994" y="4114800"/>
            <a:ext cx="2836033" cy="1323439"/>
          </a:xfrm>
          <a:prstGeom prst="rect">
            <a:avLst/>
          </a:prstGeom>
          <a:noFill/>
        </p:spPr>
        <p:txBody>
          <a:bodyPr wrap="none" rtlCol="0">
            <a:spAutoFit/>
          </a:bodyPr>
          <a:lstStyle/>
          <a:p>
            <a:pPr algn="ctr"/>
            <a:r>
              <a:rPr lang="en-US" sz="2000" dirty="0"/>
              <a:t>Securing the </a:t>
            </a:r>
          </a:p>
          <a:p>
            <a:pPr algn="ctr"/>
            <a:r>
              <a:rPr lang="en-US" sz="2000" dirty="0"/>
              <a:t>connecting pieces:</a:t>
            </a:r>
          </a:p>
          <a:p>
            <a:pPr marL="285750" indent="-285750">
              <a:buFont typeface="Arial" panose="020B0604020202020204" pitchFamily="34" charset="0"/>
              <a:buChar char="•"/>
            </a:pPr>
            <a:r>
              <a:rPr lang="en-US" sz="2000" dirty="0"/>
              <a:t>the referral request</a:t>
            </a:r>
          </a:p>
          <a:p>
            <a:pPr marL="285750" indent="-285750">
              <a:buFont typeface="Arial" panose="020B0604020202020204" pitchFamily="34" charset="0"/>
              <a:buChar char="•"/>
            </a:pPr>
            <a:r>
              <a:rPr lang="en-US" sz="2000" dirty="0"/>
              <a:t>the referral response</a:t>
            </a:r>
          </a:p>
        </p:txBody>
      </p:sp>
      <p:sp>
        <p:nvSpPr>
          <p:cNvPr id="6" name="TextBox 5"/>
          <p:cNvSpPr txBox="1"/>
          <p:nvPr/>
        </p:nvSpPr>
        <p:spPr>
          <a:xfrm>
            <a:off x="6248400" y="4913575"/>
            <a:ext cx="2895600" cy="1323439"/>
          </a:xfrm>
          <a:prstGeom prst="rect">
            <a:avLst/>
          </a:prstGeom>
          <a:noFill/>
        </p:spPr>
        <p:txBody>
          <a:bodyPr wrap="square" rtlCol="0">
            <a:spAutoFit/>
          </a:bodyPr>
          <a:lstStyle/>
          <a:p>
            <a:pPr algn="ctr"/>
            <a:r>
              <a:rPr lang="en-US" sz="2000" dirty="0"/>
              <a:t>Establishing the bridge: a Care Coordination Agreement for the</a:t>
            </a:r>
          </a:p>
          <a:p>
            <a:pPr algn="ctr"/>
            <a:r>
              <a:rPr lang="en-US" sz="2000" dirty="0"/>
              <a:t>Referral process</a:t>
            </a:r>
          </a:p>
        </p:txBody>
      </p:sp>
    </p:spTree>
    <p:extLst>
      <p:ext uri="{BB962C8B-B14F-4D97-AF65-F5344CB8AC3E}">
        <p14:creationId xmlns:p14="http://schemas.microsoft.com/office/powerpoint/2010/main" val="3787312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listen …</a:t>
            </a:r>
          </a:p>
        </p:txBody>
      </p:sp>
      <p:sp>
        <p:nvSpPr>
          <p:cNvPr id="3" name="Content Placeholder 2"/>
          <p:cNvSpPr>
            <a:spLocks noGrp="1"/>
          </p:cNvSpPr>
          <p:nvPr>
            <p:ph sz="quarter" idx="1"/>
          </p:nvPr>
        </p:nvSpPr>
        <p:spPr>
          <a:xfrm>
            <a:off x="609600" y="1524000"/>
            <a:ext cx="8077200" cy="4800600"/>
          </a:xfrm>
        </p:spPr>
        <p:txBody>
          <a:bodyPr/>
          <a:lstStyle/>
          <a:p>
            <a:r>
              <a:rPr lang="en-US" dirty="0"/>
              <a:t>Think about how having care coordination agreements and improving the referral process can improve </a:t>
            </a:r>
            <a:r>
              <a:rPr lang="en-US" i="1" dirty="0"/>
              <a:t>access</a:t>
            </a:r>
            <a:r>
              <a:rPr lang="en-US" dirty="0"/>
              <a:t> to specialty care</a:t>
            </a:r>
          </a:p>
          <a:p>
            <a:pPr lvl="1"/>
            <a:r>
              <a:rPr lang="en-US" dirty="0"/>
              <a:t>Consider ways this might help access to the practice or clinic you are working with</a:t>
            </a:r>
          </a:p>
          <a:p>
            <a:pPr marL="365125" lvl="1" indent="0">
              <a:buNone/>
            </a:pPr>
            <a:endParaRPr lang="en-US" sz="1400" dirty="0"/>
          </a:p>
          <a:p>
            <a:r>
              <a:rPr lang="en-US" dirty="0"/>
              <a:t>Think about which patients might be able to “graduate” from specialty care back to primary care</a:t>
            </a:r>
          </a:p>
          <a:p>
            <a:pPr lvl="1"/>
            <a:r>
              <a:rPr lang="en-US" dirty="0"/>
              <a:t>Help the practice identify and develop a process</a:t>
            </a:r>
          </a:p>
          <a:p>
            <a:endParaRPr lang="en-US" dirty="0"/>
          </a:p>
        </p:txBody>
      </p:sp>
    </p:spTree>
    <p:extLst>
      <p:ext uri="{BB962C8B-B14F-4D97-AF65-F5344CB8AC3E}">
        <p14:creationId xmlns:p14="http://schemas.microsoft.com/office/powerpoint/2010/main" val="1660230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Defining “Access” to Health Care</a:t>
            </a:r>
          </a:p>
        </p:txBody>
      </p:sp>
      <p:sp>
        <p:nvSpPr>
          <p:cNvPr id="3" name="Content Placeholder 2"/>
          <p:cNvSpPr>
            <a:spLocks noGrp="1"/>
          </p:cNvSpPr>
          <p:nvPr>
            <p:ph sz="quarter" idx="1"/>
          </p:nvPr>
        </p:nvSpPr>
        <p:spPr>
          <a:xfrm>
            <a:off x="533400" y="1828800"/>
            <a:ext cx="8153400" cy="4713767"/>
          </a:xfrm>
        </p:spPr>
        <p:txBody>
          <a:bodyPr/>
          <a:lstStyle/>
          <a:p>
            <a:pPr marL="0" indent="0">
              <a:buNone/>
            </a:pPr>
            <a:r>
              <a:rPr lang="en-US" sz="2400" dirty="0"/>
              <a:t>Defined by IOM in 1993: </a:t>
            </a:r>
          </a:p>
          <a:p>
            <a:pPr marL="0" indent="0">
              <a:buNone/>
            </a:pPr>
            <a:r>
              <a:rPr lang="en-US" sz="3200" b="1" dirty="0"/>
              <a:t>Access</a:t>
            </a:r>
            <a:r>
              <a:rPr lang="en-US" sz="3200" dirty="0"/>
              <a:t> to health </a:t>
            </a:r>
            <a:r>
              <a:rPr lang="en-US" sz="3200" b="1" dirty="0"/>
              <a:t>care</a:t>
            </a:r>
            <a:r>
              <a:rPr lang="en-US" sz="3200" dirty="0"/>
              <a:t> = having "the timely use of personal health services to achieve the best health outcomes" </a:t>
            </a:r>
            <a:r>
              <a:rPr lang="en-US" sz="2000" dirty="0"/>
              <a:t> </a:t>
            </a:r>
          </a:p>
          <a:p>
            <a:pPr marL="0" indent="0">
              <a:buNone/>
            </a:pPr>
            <a:endParaRPr lang="en-US" sz="2000" dirty="0"/>
          </a:p>
          <a:p>
            <a:pPr marL="0" indent="0">
              <a:buNone/>
            </a:pPr>
            <a:br>
              <a:rPr lang="en-US" sz="2000" dirty="0"/>
            </a:br>
            <a:endParaRPr lang="en-US" sz="2000" dirty="0"/>
          </a:p>
          <a:p>
            <a:pPr marL="0" indent="0">
              <a:buNone/>
            </a:pPr>
            <a:endParaRPr lang="en-US" sz="1100" dirty="0"/>
          </a:p>
          <a:p>
            <a:pPr marL="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076625"/>
            <a:ext cx="2672413" cy="17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6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052C-D4ED-452A-9BD4-F69E94C06FEB}"/>
              </a:ext>
            </a:extLst>
          </p:cNvPr>
          <p:cNvSpPr>
            <a:spLocks noGrp="1"/>
          </p:cNvSpPr>
          <p:nvPr>
            <p:ph type="title"/>
          </p:nvPr>
        </p:nvSpPr>
        <p:spPr/>
        <p:txBody>
          <a:bodyPr>
            <a:normAutofit/>
          </a:bodyPr>
          <a:lstStyle/>
          <a:p>
            <a:pPr algn="ctr"/>
            <a:r>
              <a:rPr lang="en-US" sz="4000" b="1" dirty="0"/>
              <a:t>Timeliness</a:t>
            </a:r>
            <a:endParaRPr lang="en-US" sz="4000" dirty="0"/>
          </a:p>
        </p:txBody>
      </p:sp>
      <p:sp>
        <p:nvSpPr>
          <p:cNvPr id="3" name="Content Placeholder 2">
            <a:extLst>
              <a:ext uri="{FF2B5EF4-FFF2-40B4-BE49-F238E27FC236}">
                <a16:creationId xmlns:a16="http://schemas.microsoft.com/office/drawing/2014/main" id="{A1CE4B07-8CD5-46BD-99DE-69FD980ADCFB}"/>
              </a:ext>
            </a:extLst>
          </p:cNvPr>
          <p:cNvSpPr>
            <a:spLocks noGrp="1"/>
          </p:cNvSpPr>
          <p:nvPr>
            <p:ph sz="quarter" idx="1"/>
          </p:nvPr>
        </p:nvSpPr>
        <p:spPr>
          <a:xfrm>
            <a:off x="609600" y="1523999"/>
            <a:ext cx="8159002" cy="4724401"/>
          </a:xfrm>
        </p:spPr>
        <p:txBody>
          <a:bodyPr>
            <a:normAutofit fontScale="92500" lnSpcReduction="10000"/>
          </a:bodyPr>
          <a:lstStyle/>
          <a:p>
            <a:pPr marL="0" indent="0">
              <a:buNone/>
            </a:pPr>
            <a:r>
              <a:rPr lang="en-US" sz="2800" dirty="0"/>
              <a:t>The health care system's ability to provide health care quickly after a need is recognized. </a:t>
            </a:r>
          </a:p>
          <a:p>
            <a:pPr marL="0" indent="0">
              <a:buNone/>
            </a:pPr>
            <a:endParaRPr lang="en-US" sz="1000" dirty="0"/>
          </a:p>
          <a:p>
            <a:r>
              <a:rPr lang="en-US" sz="2800" dirty="0"/>
              <a:t>Measures of timeliness include:</a:t>
            </a:r>
          </a:p>
          <a:p>
            <a:pPr lvl="1"/>
            <a:r>
              <a:rPr lang="en-US" dirty="0"/>
              <a:t>Availability of appointments and care for illness or injury when it is needed</a:t>
            </a:r>
          </a:p>
          <a:p>
            <a:pPr lvl="1"/>
            <a:r>
              <a:rPr lang="en-US" dirty="0"/>
              <a:t>Time spent waiting in doctors' offices and emergency departments (Eds)</a:t>
            </a:r>
          </a:p>
          <a:p>
            <a:pPr marL="320040" lvl="1" indent="0">
              <a:buNone/>
            </a:pPr>
            <a:endParaRPr lang="en-US" sz="1000" dirty="0"/>
          </a:p>
          <a:p>
            <a:pPr marL="0" indent="0">
              <a:buNone/>
            </a:pPr>
            <a:r>
              <a:rPr lang="en-US" dirty="0"/>
              <a:t>The </a:t>
            </a:r>
            <a:r>
              <a:rPr lang="en-US" b="1" i="1" dirty="0"/>
              <a:t>delay</a:t>
            </a:r>
            <a:r>
              <a:rPr lang="en-US" dirty="0"/>
              <a:t> in time between identifying a need for a specific test or treatment and actually receiving those services can negatively impact health and costs of care. </a:t>
            </a:r>
          </a:p>
        </p:txBody>
      </p:sp>
    </p:spTree>
    <p:extLst>
      <p:ext uri="{BB962C8B-B14F-4D97-AF65-F5344CB8AC3E}">
        <p14:creationId xmlns:p14="http://schemas.microsoft.com/office/powerpoint/2010/main" val="3980870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issues with “Access” to Health Care</a:t>
            </a:r>
          </a:p>
        </p:txBody>
      </p:sp>
      <p:sp>
        <p:nvSpPr>
          <p:cNvPr id="3" name="Content Placeholder 2"/>
          <p:cNvSpPr>
            <a:spLocks noGrp="1"/>
          </p:cNvSpPr>
          <p:nvPr>
            <p:ph sz="quarter" idx="1"/>
          </p:nvPr>
        </p:nvSpPr>
        <p:spPr>
          <a:xfrm>
            <a:off x="533400" y="1600200"/>
            <a:ext cx="8153400" cy="4942367"/>
          </a:xfrm>
        </p:spPr>
        <p:txBody>
          <a:bodyPr/>
          <a:lstStyle/>
          <a:p>
            <a:pPr marL="0" indent="0">
              <a:buNone/>
            </a:pPr>
            <a:endParaRPr lang="en-US" sz="2000" dirty="0"/>
          </a:p>
          <a:p>
            <a:pPr marL="0" indent="0">
              <a:buNone/>
            </a:pPr>
            <a:r>
              <a:rPr lang="en-US" sz="2400" dirty="0"/>
              <a:t>IOM 2001 </a:t>
            </a:r>
            <a:r>
              <a:rPr lang="en-US" sz="2000" dirty="0"/>
              <a:t>Crossing the Quality Chasm</a:t>
            </a:r>
          </a:p>
          <a:p>
            <a:pPr marL="0" indent="0">
              <a:buNone/>
            </a:pPr>
            <a:r>
              <a:rPr lang="en-US" sz="3200" dirty="0"/>
              <a:t>“A highly fragmented delivery system…[with] long waiting times and delays…”</a:t>
            </a:r>
          </a:p>
          <a:p>
            <a:pPr marL="0" indent="0">
              <a:buNone/>
            </a:pPr>
            <a:br>
              <a:rPr lang="en-US" sz="2000" dirty="0"/>
            </a:br>
            <a:endParaRPr lang="en-US" sz="2000" dirty="0"/>
          </a:p>
          <a:p>
            <a:pPr marL="0" indent="0">
              <a:buNone/>
            </a:pPr>
            <a:endParaRPr lang="en-US" sz="1100" dirty="0"/>
          </a:p>
          <a:p>
            <a:pPr marL="0" indent="0">
              <a:buNone/>
            </a:pP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56"/>
          <a:stretch/>
        </p:blipFill>
        <p:spPr bwMode="auto">
          <a:xfrm>
            <a:off x="6172200" y="3657600"/>
            <a:ext cx="2362200" cy="235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88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E68C-F04B-43A1-88F4-49B8ACB7883A}"/>
              </a:ext>
            </a:extLst>
          </p:cNvPr>
          <p:cNvSpPr>
            <a:spLocks noGrp="1"/>
          </p:cNvSpPr>
          <p:nvPr>
            <p:ph type="title"/>
          </p:nvPr>
        </p:nvSpPr>
        <p:spPr/>
        <p:txBody>
          <a:bodyPr>
            <a:noAutofit/>
          </a:bodyPr>
          <a:lstStyle/>
          <a:p>
            <a:pPr algn="ctr"/>
            <a:r>
              <a:rPr lang="en-US" sz="3600" b="1" dirty="0"/>
              <a:t>The Current State – Wait Times</a:t>
            </a:r>
          </a:p>
        </p:txBody>
      </p:sp>
      <p:sp>
        <p:nvSpPr>
          <p:cNvPr id="3" name="Content Placeholder 2">
            <a:extLst>
              <a:ext uri="{FF2B5EF4-FFF2-40B4-BE49-F238E27FC236}">
                <a16:creationId xmlns:a16="http://schemas.microsoft.com/office/drawing/2014/main" id="{5A83042D-24C4-461A-BCD0-C27E0CA6CE81}"/>
              </a:ext>
            </a:extLst>
          </p:cNvPr>
          <p:cNvSpPr>
            <a:spLocks noGrp="1"/>
          </p:cNvSpPr>
          <p:nvPr>
            <p:ph sz="quarter" idx="1"/>
          </p:nvPr>
        </p:nvSpPr>
        <p:spPr>
          <a:xfrm>
            <a:off x="533401" y="1524000"/>
            <a:ext cx="8153400" cy="4724399"/>
          </a:xfrm>
        </p:spPr>
        <p:txBody>
          <a:bodyPr/>
          <a:lstStyle/>
          <a:p>
            <a:r>
              <a:rPr lang="en-US" sz="2400" dirty="0"/>
              <a:t>Average wait time for new patient appointment: </a:t>
            </a:r>
          </a:p>
          <a:p>
            <a:pPr lvl="1"/>
            <a:r>
              <a:rPr lang="en-US" sz="2100" b="1" dirty="0"/>
              <a:t>24.1 days </a:t>
            </a:r>
            <a:r>
              <a:rPr lang="en-US" sz="2100" dirty="0"/>
              <a:t>(32.2 days for </a:t>
            </a:r>
            <a:r>
              <a:rPr lang="en-US" sz="2500" dirty="0"/>
              <a:t>a dermatologist) </a:t>
            </a:r>
          </a:p>
          <a:p>
            <a:pPr lvl="2"/>
            <a:r>
              <a:rPr lang="en-US" sz="2000" dirty="0"/>
              <a:t>based on the Merritt Hawkins 2017 survey (a 30% increase from 18.5 days in 2014)</a:t>
            </a:r>
          </a:p>
          <a:p>
            <a:pPr marL="685800" lvl="2" indent="0">
              <a:buNone/>
            </a:pPr>
            <a:endParaRPr lang="en-US" sz="1000" dirty="0"/>
          </a:p>
          <a:p>
            <a:r>
              <a:rPr lang="en-US" sz="2400" dirty="0"/>
              <a:t>Not the experience for many systems and communities:</a:t>
            </a:r>
          </a:p>
          <a:p>
            <a:pPr lvl="1"/>
            <a:r>
              <a:rPr lang="en-US" sz="2000" dirty="0"/>
              <a:t>One system had wait times of </a:t>
            </a:r>
            <a:r>
              <a:rPr lang="en-US" sz="2000" b="1" i="1" dirty="0"/>
              <a:t>11 months </a:t>
            </a:r>
            <a:r>
              <a:rPr lang="en-US" sz="2000" dirty="0"/>
              <a:t>for gastroenterology, </a:t>
            </a:r>
            <a:r>
              <a:rPr lang="en-US" sz="2000" b="1" i="1" dirty="0"/>
              <a:t>10 months</a:t>
            </a:r>
            <a:r>
              <a:rPr lang="en-US" sz="2000" dirty="0"/>
              <a:t> for nephrology and </a:t>
            </a:r>
            <a:r>
              <a:rPr lang="en-US" sz="2000" b="1" i="1" dirty="0"/>
              <a:t>7 months </a:t>
            </a:r>
            <a:r>
              <a:rPr lang="en-US" sz="2000" dirty="0"/>
              <a:t>for endocrinology</a:t>
            </a:r>
          </a:p>
          <a:p>
            <a:pPr lvl="1"/>
            <a:r>
              <a:rPr lang="en-US" sz="2000" dirty="0"/>
              <a:t>One community had an average wait time for a new specialty care appointment of </a:t>
            </a:r>
            <a:r>
              <a:rPr lang="en-US" sz="2000" b="1" i="1" dirty="0"/>
              <a:t>19 weeks (&gt; 4 months) – </a:t>
            </a:r>
          </a:p>
          <a:p>
            <a:pPr lvl="2"/>
            <a:r>
              <a:rPr lang="en-US" sz="2000" dirty="0"/>
              <a:t>with 30% waiting </a:t>
            </a:r>
            <a:r>
              <a:rPr lang="en-US" sz="2000" b="1" i="1" dirty="0"/>
              <a:t>&gt;6 months </a:t>
            </a:r>
            <a:r>
              <a:rPr lang="en-US" sz="2000" dirty="0"/>
              <a:t>and 6% waiting </a:t>
            </a:r>
            <a:r>
              <a:rPr lang="en-US" sz="2000" b="1" i="1" dirty="0"/>
              <a:t>&gt;</a:t>
            </a:r>
            <a:r>
              <a:rPr lang="en-US" sz="2000" dirty="0"/>
              <a:t> </a:t>
            </a:r>
            <a:r>
              <a:rPr lang="en-US" sz="2000" b="1" i="1" dirty="0"/>
              <a:t>1 year</a:t>
            </a:r>
          </a:p>
        </p:txBody>
      </p:sp>
    </p:spTree>
    <p:extLst>
      <p:ext uri="{BB962C8B-B14F-4D97-AF65-F5344CB8AC3E}">
        <p14:creationId xmlns:p14="http://schemas.microsoft.com/office/powerpoint/2010/main" val="283408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C825-7067-42D7-BDE5-485BFE04DF41}"/>
              </a:ext>
            </a:extLst>
          </p:cNvPr>
          <p:cNvSpPr>
            <a:spLocks noGrp="1"/>
          </p:cNvSpPr>
          <p:nvPr>
            <p:ph type="title"/>
          </p:nvPr>
        </p:nvSpPr>
        <p:spPr/>
        <p:txBody>
          <a:bodyPr/>
          <a:lstStyle/>
          <a:p>
            <a:pPr algn="ctr"/>
            <a:r>
              <a:rPr lang="en-US" dirty="0"/>
              <a:t>Effects of Delay </a:t>
            </a:r>
          </a:p>
        </p:txBody>
      </p:sp>
      <p:sp>
        <p:nvSpPr>
          <p:cNvPr id="3" name="Content Placeholder 2">
            <a:extLst>
              <a:ext uri="{FF2B5EF4-FFF2-40B4-BE49-F238E27FC236}">
                <a16:creationId xmlns:a16="http://schemas.microsoft.com/office/drawing/2014/main" id="{1CC4FF8E-919E-498C-94F9-4ACB98FBAF2D}"/>
              </a:ext>
            </a:extLst>
          </p:cNvPr>
          <p:cNvSpPr>
            <a:spLocks noGrp="1"/>
          </p:cNvSpPr>
          <p:nvPr>
            <p:ph sz="quarter" idx="1"/>
          </p:nvPr>
        </p:nvSpPr>
        <p:spPr>
          <a:xfrm>
            <a:off x="606153" y="1600200"/>
            <a:ext cx="8159002" cy="4724400"/>
          </a:xfrm>
        </p:spPr>
        <p:txBody>
          <a:bodyPr/>
          <a:lstStyle/>
          <a:p>
            <a:r>
              <a:rPr lang="en-US" sz="2400" dirty="0"/>
              <a:t>Worsening of referred condition</a:t>
            </a:r>
          </a:p>
          <a:p>
            <a:pPr lvl="1"/>
            <a:r>
              <a:rPr lang="en-US" sz="2000" dirty="0"/>
              <a:t>Use of more medication &amp; ED services</a:t>
            </a:r>
          </a:p>
          <a:p>
            <a:pPr lvl="1"/>
            <a:r>
              <a:rPr lang="en-US" sz="2000" dirty="0"/>
              <a:t>Treatable conditions no longer treatable</a:t>
            </a:r>
          </a:p>
          <a:p>
            <a:pPr lvl="1"/>
            <a:r>
              <a:rPr lang="en-US" sz="2000" dirty="0"/>
              <a:t>Higher mortality rates</a:t>
            </a:r>
          </a:p>
          <a:p>
            <a:r>
              <a:rPr lang="en-US" sz="2700" dirty="0"/>
              <a:t> </a:t>
            </a:r>
            <a:r>
              <a:rPr lang="en-US" sz="2400" dirty="0"/>
              <a:t>Need to repeat testing due to delay </a:t>
            </a:r>
            <a:r>
              <a:rPr lang="en-US" sz="2000" dirty="0"/>
              <a:t>(outdated results)</a:t>
            </a:r>
          </a:p>
          <a:p>
            <a:pPr lvl="1"/>
            <a:r>
              <a:rPr lang="en-US" sz="2000" dirty="0"/>
              <a:t>38% of all patients; 50% if waited &gt;  6 months</a:t>
            </a:r>
          </a:p>
          <a:p>
            <a:r>
              <a:rPr lang="en-US" sz="2400" dirty="0"/>
              <a:t>Patient-reported aspects (while waiting):</a:t>
            </a:r>
          </a:p>
          <a:p>
            <a:pPr lvl="1"/>
            <a:r>
              <a:rPr lang="en-US" sz="2000" dirty="0"/>
              <a:t>50% worried about undiagnosed condition</a:t>
            </a:r>
          </a:p>
          <a:p>
            <a:pPr lvl="1"/>
            <a:r>
              <a:rPr lang="en-US" sz="2000" dirty="0"/>
              <a:t>30% had symptoms interfere with activities</a:t>
            </a:r>
          </a:p>
          <a:p>
            <a:pPr lvl="1"/>
            <a:r>
              <a:rPr lang="en-US" sz="2000" dirty="0"/>
              <a:t>24% had to miss work or school</a:t>
            </a:r>
          </a:p>
          <a:p>
            <a:pPr lvl="1"/>
            <a:endParaRPr lang="en-US" dirty="0"/>
          </a:p>
          <a:p>
            <a:endParaRPr lang="en-US" dirty="0"/>
          </a:p>
        </p:txBody>
      </p:sp>
    </p:spTree>
    <p:extLst>
      <p:ext uri="{BB962C8B-B14F-4D97-AF65-F5344CB8AC3E}">
        <p14:creationId xmlns:p14="http://schemas.microsoft.com/office/powerpoint/2010/main" val="395727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normAutofit/>
          </a:bodyPr>
          <a:lstStyle/>
          <a:p>
            <a:pPr algn="ctr"/>
            <a:r>
              <a:rPr lang="en-US" sz="3200" dirty="0"/>
              <a:t>Improved Referral Process </a:t>
            </a:r>
            <a:r>
              <a:rPr lang="en-US" sz="3200" dirty="0">
                <a:sym typeface="Wingdings" panose="05000000000000000000" pitchFamily="2" charset="2"/>
              </a:rPr>
              <a:t></a:t>
            </a:r>
            <a:r>
              <a:rPr lang="en-US" sz="3200" dirty="0"/>
              <a:t> Improved Access </a:t>
            </a:r>
          </a:p>
        </p:txBody>
      </p:sp>
      <p:sp>
        <p:nvSpPr>
          <p:cNvPr id="3" name="Content Placeholder 2"/>
          <p:cNvSpPr>
            <a:spLocks noGrp="1"/>
          </p:cNvSpPr>
          <p:nvPr>
            <p:ph sz="quarter" idx="1"/>
          </p:nvPr>
        </p:nvSpPr>
        <p:spPr>
          <a:xfrm>
            <a:off x="533400" y="1524000"/>
            <a:ext cx="8311402" cy="4876800"/>
          </a:xfrm>
        </p:spPr>
        <p:txBody>
          <a:bodyPr>
            <a:normAutofit lnSpcReduction="10000"/>
          </a:bodyPr>
          <a:lstStyle/>
          <a:p>
            <a:r>
              <a:rPr lang="en-US" sz="2800" dirty="0"/>
              <a:t>Fewer inappropriate referrals </a:t>
            </a:r>
            <a:r>
              <a:rPr lang="en-US" sz="2400" dirty="0"/>
              <a:t>(8% of referrals </a:t>
            </a:r>
            <a:r>
              <a:rPr lang="en-US" sz="2800" dirty="0"/>
              <a:t>-</a:t>
            </a:r>
            <a:r>
              <a:rPr lang="en-US" sz="2400" dirty="0"/>
              <a:t>average 43/specialist/year)</a:t>
            </a:r>
          </a:p>
          <a:p>
            <a:pPr lvl="1"/>
            <a:r>
              <a:rPr lang="en-US" sz="2400" dirty="0"/>
              <a:t>Pre-consultation request &amp; review processes</a:t>
            </a:r>
          </a:p>
          <a:p>
            <a:pPr lvl="1"/>
            <a:r>
              <a:rPr lang="en-US" sz="2400" dirty="0"/>
              <a:t>Adequate referral information</a:t>
            </a:r>
          </a:p>
          <a:p>
            <a:r>
              <a:rPr lang="en-US" sz="2800" dirty="0"/>
              <a:t>Fewer No Shows </a:t>
            </a:r>
          </a:p>
          <a:p>
            <a:pPr lvl="1"/>
            <a:r>
              <a:rPr lang="en-US" sz="2400" dirty="0"/>
              <a:t>Prepared patient- participant in care</a:t>
            </a:r>
          </a:p>
          <a:p>
            <a:r>
              <a:rPr lang="en-US" sz="2800" dirty="0"/>
              <a:t>Fewer </a:t>
            </a:r>
            <a:r>
              <a:rPr lang="en-US" sz="2800" i="1" dirty="0"/>
              <a:t>extra (additional)</a:t>
            </a:r>
            <a:r>
              <a:rPr lang="en-US" sz="2800" dirty="0"/>
              <a:t> follow up appointments needed </a:t>
            </a:r>
            <a:r>
              <a:rPr lang="en-US" sz="2400" dirty="0"/>
              <a:t>(60-70% of referrals to specialist lack information)</a:t>
            </a:r>
          </a:p>
          <a:p>
            <a:pPr lvl="1"/>
            <a:r>
              <a:rPr lang="en-US" sz="2400" dirty="0"/>
              <a:t>High Value Referral Request with clinical question &amp; data</a:t>
            </a:r>
          </a:p>
          <a:p>
            <a:pPr lvl="1"/>
            <a:r>
              <a:rPr lang="en-US" sz="2400" dirty="0"/>
              <a:t>Referral guidelines (pertinent data sets)</a:t>
            </a:r>
          </a:p>
          <a:p>
            <a:pPr lvl="1"/>
            <a:r>
              <a:rPr lang="en-US" sz="2400" dirty="0"/>
              <a:t>Pre-consultation request &amp; review processes</a:t>
            </a:r>
          </a:p>
          <a:p>
            <a:pPr lvl="1"/>
            <a:endParaRPr lang="en-US" sz="2500" dirty="0"/>
          </a:p>
          <a:p>
            <a:endParaRPr lang="en-US" sz="2400" dirty="0"/>
          </a:p>
        </p:txBody>
      </p:sp>
    </p:spTree>
    <p:extLst>
      <p:ext uri="{BB962C8B-B14F-4D97-AF65-F5344CB8AC3E}">
        <p14:creationId xmlns:p14="http://schemas.microsoft.com/office/powerpoint/2010/main" val="3069947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0994-1A09-4B00-A501-CC446872E970}"/>
              </a:ext>
            </a:extLst>
          </p:cNvPr>
          <p:cNvSpPr>
            <a:spLocks noGrp="1"/>
          </p:cNvSpPr>
          <p:nvPr>
            <p:ph type="title"/>
          </p:nvPr>
        </p:nvSpPr>
        <p:spPr>
          <a:xfrm>
            <a:off x="606153" y="0"/>
            <a:ext cx="8156847" cy="1295400"/>
          </a:xfrm>
        </p:spPr>
        <p:txBody>
          <a:bodyPr/>
          <a:lstStyle/>
          <a:p>
            <a:pPr algn="ctr"/>
            <a:r>
              <a:rPr lang="en-US" dirty="0"/>
              <a:t> Reduction in Delay by Reducing Unnecessary Care  </a:t>
            </a:r>
          </a:p>
        </p:txBody>
      </p:sp>
      <p:sp>
        <p:nvSpPr>
          <p:cNvPr id="3" name="Content Placeholder 2">
            <a:extLst>
              <a:ext uri="{FF2B5EF4-FFF2-40B4-BE49-F238E27FC236}">
                <a16:creationId xmlns:a16="http://schemas.microsoft.com/office/drawing/2014/main" id="{4A55D573-6998-4410-973D-669F8114C7E0}"/>
              </a:ext>
            </a:extLst>
          </p:cNvPr>
          <p:cNvSpPr>
            <a:spLocks noGrp="1"/>
          </p:cNvSpPr>
          <p:nvPr>
            <p:ph sz="quarter" idx="1"/>
          </p:nvPr>
        </p:nvSpPr>
        <p:spPr>
          <a:xfrm>
            <a:off x="606153" y="1589567"/>
            <a:ext cx="8153400" cy="4572000"/>
          </a:xfrm>
        </p:spPr>
        <p:txBody>
          <a:bodyPr/>
          <a:lstStyle/>
          <a:p>
            <a:r>
              <a:rPr lang="en-US" sz="2800" dirty="0"/>
              <a:t>Using pre-consultation review &amp; care coordination agreements, my solo specialty care practice:</a:t>
            </a:r>
          </a:p>
          <a:p>
            <a:pPr lvl="1"/>
            <a:r>
              <a:rPr lang="en-US" sz="2500" dirty="0"/>
              <a:t>Reduced inappropriate referrals into my practice from ~20% to 0% </a:t>
            </a:r>
          </a:p>
          <a:p>
            <a:pPr lvl="1"/>
            <a:r>
              <a:rPr lang="en-US" sz="2500" dirty="0"/>
              <a:t>Reduced insufficient information at the time of the referral appointment from 70% to &lt;5%</a:t>
            </a:r>
          </a:p>
          <a:p>
            <a:pPr lvl="2"/>
            <a:r>
              <a:rPr lang="en-US" sz="2200" dirty="0"/>
              <a:t>Reduced need for an additional follow-up appointment</a:t>
            </a:r>
          </a:p>
          <a:p>
            <a:pPr lvl="1"/>
            <a:r>
              <a:rPr lang="en-US" sz="2500" dirty="0"/>
              <a:t>Reduced wait time for routine new referral appointments by over 2 months </a:t>
            </a:r>
            <a:r>
              <a:rPr lang="en-US" sz="2000" dirty="0"/>
              <a:t>(~4.5 months to ~ 2months)</a:t>
            </a:r>
          </a:p>
        </p:txBody>
      </p:sp>
    </p:spTree>
    <p:extLst>
      <p:ext uri="{BB962C8B-B14F-4D97-AF65-F5344CB8AC3E}">
        <p14:creationId xmlns:p14="http://schemas.microsoft.com/office/powerpoint/2010/main" val="411451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Improved Referral Process- Improved Access </a:t>
            </a:r>
          </a:p>
        </p:txBody>
      </p:sp>
      <p:sp>
        <p:nvSpPr>
          <p:cNvPr id="3" name="Content Placeholder 2"/>
          <p:cNvSpPr>
            <a:spLocks noGrp="1"/>
          </p:cNvSpPr>
          <p:nvPr>
            <p:ph sz="quarter" idx="1"/>
          </p:nvPr>
        </p:nvSpPr>
        <p:spPr/>
        <p:txBody>
          <a:bodyPr/>
          <a:lstStyle/>
          <a:p>
            <a:r>
              <a:rPr lang="en-US" dirty="0"/>
              <a:t>Just by improving the referral process(including </a:t>
            </a:r>
            <a:r>
              <a:rPr lang="en-US" b="1" i="1" dirty="0"/>
              <a:t>pre-consultation</a:t>
            </a:r>
            <a:r>
              <a:rPr lang="en-US" dirty="0"/>
              <a:t> request &amp; review process) for high value referrals- improve access</a:t>
            </a:r>
          </a:p>
          <a:p>
            <a:endParaRPr lang="en-US" dirty="0"/>
          </a:p>
          <a:p>
            <a:r>
              <a:rPr lang="en-US" dirty="0"/>
              <a:t>If able to add in use of “</a:t>
            </a:r>
            <a:r>
              <a:rPr lang="en-US" b="1" i="1" dirty="0"/>
              <a:t>e-consults</a:t>
            </a:r>
            <a:r>
              <a:rPr lang="en-US" dirty="0"/>
              <a:t>” (virtual clinician-to-clinician assistance)- even further improvement to access</a:t>
            </a:r>
          </a:p>
        </p:txBody>
      </p:sp>
    </p:spTree>
    <p:extLst>
      <p:ext uri="{BB962C8B-B14F-4D97-AF65-F5344CB8AC3E}">
        <p14:creationId xmlns:p14="http://schemas.microsoft.com/office/powerpoint/2010/main" val="1859560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E-consult vs Pre-consult</a:t>
            </a:r>
          </a:p>
        </p:txBody>
      </p:sp>
      <p:sp>
        <p:nvSpPr>
          <p:cNvPr id="3" name="Content Placeholder 2"/>
          <p:cNvSpPr>
            <a:spLocks noGrp="1"/>
          </p:cNvSpPr>
          <p:nvPr>
            <p:ph sz="quarter" idx="1"/>
          </p:nvPr>
        </p:nvSpPr>
        <p:spPr/>
        <p:txBody>
          <a:bodyPr/>
          <a:lstStyle/>
          <a:p>
            <a:r>
              <a:rPr lang="en-US" sz="2800" dirty="0"/>
              <a:t>E-consult = a referral that would have needed to be face-to-face if e-consult had not been available but was no longer needed because of advice received through the e-consult process</a:t>
            </a:r>
          </a:p>
          <a:p>
            <a:pPr marL="0" indent="0">
              <a:buNone/>
            </a:pPr>
            <a:endParaRPr lang="en-US" sz="1000" dirty="0"/>
          </a:p>
          <a:p>
            <a:r>
              <a:rPr lang="en-US" sz="2800" dirty="0"/>
              <a:t>Pre-consult = referral not medically necessary (no further assessment or management needed) or very straight-forward help (</a:t>
            </a:r>
            <a:r>
              <a:rPr lang="en-US" sz="2800" i="1" dirty="0"/>
              <a:t>reassure</a:t>
            </a:r>
            <a:r>
              <a:rPr lang="en-US" sz="2800" dirty="0"/>
              <a:t>) or needs a different specialty type (</a:t>
            </a:r>
            <a:r>
              <a:rPr lang="en-US" sz="2800" i="1" dirty="0"/>
              <a:t>redirect</a:t>
            </a:r>
            <a:r>
              <a:rPr lang="en-US" sz="2800" dirty="0"/>
              <a:t>) or </a:t>
            </a:r>
            <a:r>
              <a:rPr lang="en-US" sz="2800" i="1" dirty="0"/>
              <a:t>preparation</a:t>
            </a:r>
            <a:r>
              <a:rPr lang="en-US" sz="2800" dirty="0"/>
              <a:t> for face-to-face</a:t>
            </a:r>
          </a:p>
        </p:txBody>
      </p:sp>
    </p:spTree>
    <p:extLst>
      <p:ext uri="{BB962C8B-B14F-4D97-AF65-F5344CB8AC3E}">
        <p14:creationId xmlns:p14="http://schemas.microsoft.com/office/powerpoint/2010/main" val="59090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listen…</a:t>
            </a:r>
          </a:p>
        </p:txBody>
      </p:sp>
      <p:sp>
        <p:nvSpPr>
          <p:cNvPr id="3" name="Content Placeholder 2"/>
          <p:cNvSpPr>
            <a:spLocks noGrp="1"/>
          </p:cNvSpPr>
          <p:nvPr>
            <p:ph sz="quarter" idx="1"/>
          </p:nvPr>
        </p:nvSpPr>
        <p:spPr>
          <a:xfrm>
            <a:off x="609600" y="1447800"/>
            <a:ext cx="8159002" cy="4800600"/>
          </a:xfrm>
        </p:spPr>
        <p:txBody>
          <a:bodyPr/>
          <a:lstStyle/>
          <a:p>
            <a:r>
              <a:rPr lang="en-US" dirty="0"/>
              <a:t>Think about helping the practice(s) develop a  care coordination agreement</a:t>
            </a:r>
          </a:p>
          <a:p>
            <a:pPr lvl="1"/>
            <a:r>
              <a:rPr lang="en-US" dirty="0"/>
              <a:t>With which other practice(s) would it be beneficial to  develop a CCA </a:t>
            </a:r>
          </a:p>
          <a:p>
            <a:pPr lvl="1"/>
            <a:r>
              <a:rPr lang="en-US" dirty="0"/>
              <a:t>What might be needed &amp; desired in a care coordination agreement to improve the referral process for </a:t>
            </a:r>
          </a:p>
          <a:p>
            <a:pPr lvl="2"/>
            <a:r>
              <a:rPr lang="en-US" dirty="0"/>
              <a:t>Patients</a:t>
            </a:r>
          </a:p>
          <a:p>
            <a:pPr lvl="2"/>
            <a:r>
              <a:rPr lang="en-US" dirty="0"/>
              <a:t>Clinicians and practices</a:t>
            </a:r>
          </a:p>
          <a:p>
            <a:pPr lvl="2"/>
            <a:r>
              <a:rPr lang="en-US" dirty="0"/>
              <a:t>Reducing waste and improving cost effectiveness</a:t>
            </a:r>
          </a:p>
          <a:p>
            <a:pPr lvl="1"/>
            <a:r>
              <a:rPr lang="en-US" dirty="0"/>
              <a:t>How could this improve access to care</a:t>
            </a:r>
          </a:p>
          <a:p>
            <a:pPr lvl="2"/>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54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Dermatology </a:t>
            </a:r>
            <a:r>
              <a:rPr lang="en-US" sz="2800" dirty="0"/>
              <a:t>(“tele-</a:t>
            </a:r>
            <a:r>
              <a:rPr lang="en-US" sz="2800" dirty="0" err="1"/>
              <a:t>derm</a:t>
            </a:r>
            <a:r>
              <a:rPr lang="en-US" sz="2800" dirty="0"/>
              <a:t>”)</a:t>
            </a:r>
          </a:p>
        </p:txBody>
      </p:sp>
      <p:sp>
        <p:nvSpPr>
          <p:cNvPr id="3" name="Text Placeholder 2"/>
          <p:cNvSpPr>
            <a:spLocks noGrp="1"/>
          </p:cNvSpPr>
          <p:nvPr>
            <p:ph type="body" idx="1"/>
          </p:nvPr>
        </p:nvSpPr>
        <p:spPr>
          <a:xfrm>
            <a:off x="457200" y="1535113"/>
            <a:ext cx="4040188" cy="446087"/>
          </a:xfrm>
        </p:spPr>
        <p:txBody>
          <a:bodyPr/>
          <a:lstStyle/>
          <a:p>
            <a:pPr algn="ctr"/>
            <a:r>
              <a:rPr lang="en-US" dirty="0"/>
              <a:t>Pre-consultation</a:t>
            </a:r>
          </a:p>
        </p:txBody>
      </p:sp>
      <p:sp>
        <p:nvSpPr>
          <p:cNvPr id="4" name="Content Placeholder 3"/>
          <p:cNvSpPr>
            <a:spLocks noGrp="1"/>
          </p:cNvSpPr>
          <p:nvPr>
            <p:ph sz="half" idx="2"/>
          </p:nvPr>
        </p:nvSpPr>
        <p:spPr>
          <a:xfrm>
            <a:off x="228600" y="2057400"/>
            <a:ext cx="4194175" cy="4068763"/>
          </a:xfrm>
        </p:spPr>
        <p:txBody>
          <a:bodyPr/>
          <a:lstStyle/>
          <a:p>
            <a:pPr marL="457200" lvl="1">
              <a:spcBef>
                <a:spcPts val="700"/>
              </a:spcBef>
              <a:buFont typeface="Wingdings" pitchFamily="2" charset="2"/>
              <a:buChar char="§"/>
            </a:pPr>
            <a:r>
              <a:rPr lang="en-US" sz="2400" dirty="0"/>
              <a:t>Referral asking “how soon do you need to see this patient?” with photo of skin lesion to “r/o Melanoma”: Review by dermatology identifies it as benign</a:t>
            </a:r>
            <a:r>
              <a:rPr lang="en-US" dirty="0"/>
              <a:t> </a:t>
            </a:r>
            <a:r>
              <a:rPr lang="en-US" sz="2400" dirty="0"/>
              <a:t>(e.g. seborrheic keratosis); </a:t>
            </a:r>
          </a:p>
          <a:p>
            <a:pPr marL="663575" lvl="2">
              <a:spcBef>
                <a:spcPts val="700"/>
              </a:spcBef>
              <a:buFont typeface="Wingdings" pitchFamily="2" charset="2"/>
              <a:buChar char="§"/>
            </a:pPr>
            <a:r>
              <a:rPr lang="en-US" sz="2000" dirty="0"/>
              <a:t>requesting practice notified &amp; patient receives reassurance</a:t>
            </a:r>
            <a:r>
              <a:rPr lang="en-US" sz="2200" dirty="0"/>
              <a:t> </a:t>
            </a:r>
            <a:r>
              <a:rPr lang="en-US" sz="2000" dirty="0"/>
              <a:t>(no dermatology appointment needed)</a:t>
            </a:r>
          </a:p>
          <a:p>
            <a:endParaRPr lang="en-US" dirty="0"/>
          </a:p>
        </p:txBody>
      </p:sp>
      <p:sp>
        <p:nvSpPr>
          <p:cNvPr id="5" name="Text Placeholder 4"/>
          <p:cNvSpPr>
            <a:spLocks noGrp="1"/>
          </p:cNvSpPr>
          <p:nvPr>
            <p:ph type="body" sz="quarter" idx="3"/>
          </p:nvPr>
        </p:nvSpPr>
        <p:spPr>
          <a:xfrm>
            <a:off x="4645025" y="1535113"/>
            <a:ext cx="4041775" cy="446087"/>
          </a:xfrm>
        </p:spPr>
        <p:txBody>
          <a:bodyPr/>
          <a:lstStyle/>
          <a:p>
            <a:pPr algn="ctr"/>
            <a:r>
              <a:rPr lang="en-US" dirty="0"/>
              <a:t>E-consultation</a:t>
            </a:r>
          </a:p>
        </p:txBody>
      </p:sp>
      <p:sp>
        <p:nvSpPr>
          <p:cNvPr id="6" name="Content Placeholder 5"/>
          <p:cNvSpPr>
            <a:spLocks noGrp="1"/>
          </p:cNvSpPr>
          <p:nvPr>
            <p:ph sz="quarter" idx="4"/>
          </p:nvPr>
        </p:nvSpPr>
        <p:spPr>
          <a:xfrm>
            <a:off x="4645025" y="1981200"/>
            <a:ext cx="4194175" cy="4144963"/>
          </a:xfrm>
        </p:spPr>
        <p:txBody>
          <a:bodyPr/>
          <a:lstStyle/>
          <a:p>
            <a:pPr lvl="0"/>
            <a:r>
              <a:rPr lang="en-US" dirty="0"/>
              <a:t>a skin eruption with which the referring clinician may not be familiar but which dermatology clinician recognizes (e.g. nummular eczema) </a:t>
            </a:r>
          </a:p>
          <a:p>
            <a:pPr lvl="1"/>
            <a:r>
              <a:rPr lang="en-US" dirty="0"/>
              <a:t>able to provide adequate suggestions for treatment; the patient is started on the correct treatment and responds, a visit to Dermatology is avoided</a:t>
            </a:r>
          </a:p>
          <a:p>
            <a:endParaRPr lang="en-US" dirty="0"/>
          </a:p>
        </p:txBody>
      </p:sp>
    </p:spTree>
    <p:extLst>
      <p:ext uri="{BB962C8B-B14F-4D97-AF65-F5344CB8AC3E}">
        <p14:creationId xmlns:p14="http://schemas.microsoft.com/office/powerpoint/2010/main" val="3301742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0"/>
            <a:ext cx="8229600" cy="1219200"/>
          </a:xfrm>
        </p:spPr>
        <p:txBody>
          <a:bodyPr>
            <a:noAutofit/>
          </a:bodyPr>
          <a:lstStyle/>
          <a:p>
            <a:pPr algn="ctr"/>
            <a:r>
              <a:rPr lang="en-US" sz="3600" dirty="0">
                <a:solidFill>
                  <a:schemeClr val="tx1"/>
                </a:solidFill>
                <a:effectLst/>
              </a:rPr>
              <a:t>Non-Face-to-Face</a:t>
            </a:r>
            <a:r>
              <a:rPr lang="en-US" sz="3200" dirty="0">
                <a:solidFill>
                  <a:schemeClr val="tx1"/>
                </a:solidFill>
                <a:effectLst/>
              </a:rPr>
              <a:t> Consultation</a:t>
            </a:r>
            <a:br>
              <a:rPr lang="en-US" sz="3200" dirty="0">
                <a:solidFill>
                  <a:schemeClr val="tx1"/>
                </a:solidFill>
                <a:effectLst/>
              </a:rPr>
            </a:br>
            <a:r>
              <a:rPr lang="en-US" sz="3200" dirty="0">
                <a:solidFill>
                  <a:schemeClr val="tx1"/>
                </a:solidFill>
                <a:effectLst/>
              </a:rPr>
              <a:t>(Virtual -including e-Consultations)</a:t>
            </a:r>
            <a:endParaRPr lang="en-US" sz="3200" dirty="0">
              <a:solidFill>
                <a:schemeClr val="tx1"/>
              </a:solidFill>
            </a:endParaRPr>
          </a:p>
        </p:txBody>
      </p:sp>
      <p:sp>
        <p:nvSpPr>
          <p:cNvPr id="3" name="Content Placeholder 2"/>
          <p:cNvSpPr>
            <a:spLocks noGrp="1"/>
          </p:cNvSpPr>
          <p:nvPr>
            <p:ph sz="half" idx="1"/>
          </p:nvPr>
        </p:nvSpPr>
        <p:spPr>
          <a:xfrm>
            <a:off x="380999" y="1524000"/>
            <a:ext cx="8320087" cy="4983162"/>
          </a:xfrm>
        </p:spPr>
        <p:txBody>
          <a:bodyPr>
            <a:normAutofit lnSpcReduction="10000"/>
          </a:bodyPr>
          <a:lstStyle/>
          <a:p>
            <a:r>
              <a:rPr lang="en-US" sz="2800" dirty="0"/>
              <a:t>Reduce unnecessary specialty visits</a:t>
            </a:r>
          </a:p>
          <a:p>
            <a:r>
              <a:rPr lang="en-US" sz="2800" dirty="0"/>
              <a:t>Streamline patient care decisions</a:t>
            </a:r>
          </a:p>
          <a:p>
            <a:r>
              <a:rPr lang="en-US" sz="2800" dirty="0"/>
              <a:t>Educational function</a:t>
            </a:r>
          </a:p>
          <a:p>
            <a:r>
              <a:rPr lang="en-US" sz="2800" dirty="0"/>
              <a:t>Key Elements</a:t>
            </a:r>
          </a:p>
          <a:p>
            <a:pPr marL="914400" lvl="2" indent="-284163"/>
            <a:r>
              <a:rPr lang="en-US" sz="2400" dirty="0"/>
              <a:t>Answer clinical question, and tailor to specific patient characteristics </a:t>
            </a:r>
          </a:p>
          <a:p>
            <a:pPr marL="914400" lvl="2" indent="-284163"/>
            <a:r>
              <a:rPr lang="en-US" sz="2400" dirty="0"/>
              <a:t>Non-binding…convert eConsult to standard visit if too complex</a:t>
            </a:r>
          </a:p>
          <a:p>
            <a:pPr marL="914400" lvl="2" indent="-284163"/>
            <a:r>
              <a:rPr lang="en-US" sz="2400" dirty="0"/>
              <a:t>Compensated time and effort</a:t>
            </a:r>
          </a:p>
          <a:p>
            <a:pPr marL="914400" lvl="2" indent="-284163"/>
            <a:r>
              <a:rPr lang="en-US" sz="2400" dirty="0"/>
              <a:t>Exchange records and responses</a:t>
            </a:r>
          </a:p>
          <a:p>
            <a:pPr marL="1030288" lvl="3" indent="-115888"/>
            <a:r>
              <a:rPr lang="en-US" sz="2400" dirty="0"/>
              <a:t> </a:t>
            </a:r>
            <a:r>
              <a:rPr lang="en-US" dirty="0"/>
              <a:t>Documentation: “Based on the information I received, I recommend…” (can ask for more info- iterative process)</a:t>
            </a: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629400" y="1556964"/>
            <a:ext cx="1919287" cy="16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endParaRPr lang="en-US" sz="1000" dirty="0">
              <a:solidFill>
                <a:srgbClr val="000000"/>
              </a:solidFill>
            </a:endParaRPr>
          </a:p>
        </p:txBody>
      </p:sp>
    </p:spTree>
    <p:extLst>
      <p:ext uri="{BB962C8B-B14F-4D97-AF65-F5344CB8AC3E}">
        <p14:creationId xmlns:p14="http://schemas.microsoft.com/office/powerpoint/2010/main" val="2369312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idx="4294967295"/>
          </p:nvPr>
        </p:nvSpPr>
        <p:spPr>
          <a:xfrm>
            <a:off x="457200" y="381000"/>
            <a:ext cx="8686800" cy="685800"/>
          </a:xfrm>
          <a:noFill/>
        </p:spPr>
        <p:txBody>
          <a:bodyPr/>
          <a:lstStyle/>
          <a:p>
            <a:pPr algn="ctr" eaLnBrk="1" hangingPunct="1"/>
            <a:r>
              <a:rPr lang="en-US" sz="4000" b="1" dirty="0">
                <a:solidFill>
                  <a:schemeClr val="tx1"/>
                </a:solidFill>
                <a:effectLst/>
              </a:rPr>
              <a:t>Formal Consultation </a:t>
            </a:r>
          </a:p>
        </p:txBody>
      </p:sp>
      <p:sp>
        <p:nvSpPr>
          <p:cNvPr id="35843" name="Rectangle 3"/>
          <p:cNvSpPr>
            <a:spLocks noGrp="1" noChangeArrowheads="1"/>
          </p:cNvSpPr>
          <p:nvPr>
            <p:ph type="body" idx="4294967295"/>
          </p:nvPr>
        </p:nvSpPr>
        <p:spPr>
          <a:xfrm>
            <a:off x="152400" y="1524000"/>
            <a:ext cx="8991600" cy="4876800"/>
          </a:xfrm>
        </p:spPr>
        <p:txBody>
          <a:bodyPr>
            <a:normAutofit/>
          </a:bodyPr>
          <a:lstStyle/>
          <a:p>
            <a:pPr>
              <a:buFont typeface="Symbol" pitchFamily="18" charset="2"/>
              <a:buChar char=""/>
            </a:pPr>
            <a:r>
              <a:rPr lang="en-US" sz="2800" b="1" dirty="0"/>
              <a:t>Cognitive</a:t>
            </a:r>
            <a:r>
              <a:rPr lang="en-US" sz="2800" dirty="0"/>
              <a:t>  </a:t>
            </a:r>
            <a:r>
              <a:rPr lang="en-US" sz="2800" b="1" dirty="0"/>
              <a:t>consultation (advice)</a:t>
            </a:r>
          </a:p>
          <a:p>
            <a:pPr lvl="1">
              <a:buFont typeface="Symbol" pitchFamily="18" charset="2"/>
              <a:buChar char=""/>
            </a:pPr>
            <a:r>
              <a:rPr lang="en-US" sz="2400" dirty="0"/>
              <a:t>To obtain specialist’s opinion on a patient’s diagnosis, abnormal lab or imaging study result(s), treatment or prognosis</a:t>
            </a:r>
            <a:endParaRPr lang="en-US" sz="2400" b="1" dirty="0"/>
          </a:p>
          <a:p>
            <a:pPr lvl="1">
              <a:buFont typeface="Symbol" pitchFamily="18" charset="2"/>
              <a:buChar char=""/>
            </a:pPr>
            <a:r>
              <a:rPr lang="en-US" sz="2400" dirty="0"/>
              <a:t>Limited to one or a few visits that focus on </a:t>
            </a:r>
            <a:r>
              <a:rPr lang="en-US" sz="2400" b="1" dirty="0"/>
              <a:t>answering a discrete question</a:t>
            </a:r>
            <a:r>
              <a:rPr lang="en-US" sz="2400" dirty="0"/>
              <a:t>.</a:t>
            </a:r>
          </a:p>
          <a:p>
            <a:pPr lvl="2">
              <a:buFont typeface="Symbol" pitchFamily="18" charset="2"/>
              <a:buChar char=""/>
            </a:pPr>
            <a:r>
              <a:rPr lang="en-US" sz="2400" b="1" dirty="0">
                <a:solidFill>
                  <a:srgbClr val="FF0000"/>
                </a:solidFill>
              </a:rPr>
              <a:t>e-Consultation</a:t>
            </a:r>
            <a:r>
              <a:rPr lang="en-US" sz="2400" dirty="0">
                <a:solidFill>
                  <a:srgbClr val="FF0000"/>
                </a:solidFill>
              </a:rPr>
              <a:t>: provide advice/recommendations without an office visit </a:t>
            </a:r>
            <a:r>
              <a:rPr lang="en-US" sz="2400" i="1" dirty="0">
                <a:solidFill>
                  <a:srgbClr val="FF0000"/>
                </a:solidFill>
              </a:rPr>
              <a:t>(clinician to clinician) - virtual</a:t>
            </a:r>
          </a:p>
          <a:p>
            <a:pPr marL="365125" lvl="1" indent="0">
              <a:buNone/>
            </a:pPr>
            <a:endParaRPr lang="en-US" sz="1000" dirty="0"/>
          </a:p>
          <a:p>
            <a:pPr marL="365125" lvl="1" indent="0" algn="ctr">
              <a:buNone/>
            </a:pPr>
            <a:r>
              <a:rPr lang="en-US" sz="2400" i="1" dirty="0"/>
              <a:t>Reduces wait time (delay) for both the patients receiving the e-consult advice &amp; the patients needing face-to-face referral appointment</a:t>
            </a:r>
          </a:p>
          <a:p>
            <a:pPr marL="0" indent="0">
              <a:buNone/>
            </a:pPr>
            <a:endParaRPr lang="en-US" sz="1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99927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100" y="482600"/>
            <a:ext cx="184666" cy="369332"/>
          </a:xfrm>
          <a:prstGeom prst="rect">
            <a:avLst/>
          </a:prstGeom>
          <a:noFill/>
        </p:spPr>
        <p:txBody>
          <a:bodyPr wrap="none" rtlCol="0">
            <a:spAutoFit/>
          </a:bodyPr>
          <a:lstStyle/>
          <a:p>
            <a:endParaRPr lang="en-US" dirty="0">
              <a:solidFill>
                <a:srgbClr val="000000"/>
              </a:solidFill>
            </a:endParaRPr>
          </a:p>
        </p:txBody>
      </p:sp>
      <p:sp>
        <p:nvSpPr>
          <p:cNvPr id="7" name="Title 1"/>
          <p:cNvSpPr txBox="1">
            <a:spLocks/>
          </p:cNvSpPr>
          <p:nvPr/>
        </p:nvSpPr>
        <p:spPr>
          <a:xfrm>
            <a:off x="457200" y="-152400"/>
            <a:ext cx="8000999" cy="1143000"/>
          </a:xfrm>
          <a:prstGeom prst="rect">
            <a:avLst/>
          </a:prstGeom>
        </p:spPr>
        <p:txBody>
          <a:bodyPr>
            <a:normAutofit fontScale="92500" lnSpcReduction="10000"/>
          </a:bodyPr>
          <a:lst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lnSpc>
                <a:spcPct val="85000"/>
              </a:lnSpc>
              <a:spcBef>
                <a:spcPct val="0"/>
              </a:spcBef>
              <a:spcAft>
                <a:spcPct val="0"/>
              </a:spcAft>
              <a:defRPr sz="3600" b="1">
                <a:solidFill>
                  <a:schemeClr val="tx2"/>
                </a:solidFill>
                <a:latin typeface="Arial" charset="0"/>
                <a:ea typeface="Arial" charset="0"/>
                <a:cs typeface="Arial" charset="0"/>
              </a:defRPr>
            </a:lvl6pPr>
            <a:lvl7pPr marL="914400" algn="l" rtl="0" fontAlgn="base">
              <a:lnSpc>
                <a:spcPct val="85000"/>
              </a:lnSpc>
              <a:spcBef>
                <a:spcPct val="0"/>
              </a:spcBef>
              <a:spcAft>
                <a:spcPct val="0"/>
              </a:spcAft>
              <a:defRPr sz="3600" b="1">
                <a:solidFill>
                  <a:schemeClr val="tx2"/>
                </a:solidFill>
                <a:latin typeface="Arial" charset="0"/>
                <a:ea typeface="Arial" charset="0"/>
                <a:cs typeface="Arial" charset="0"/>
              </a:defRPr>
            </a:lvl7pPr>
            <a:lvl8pPr marL="1371600" algn="l" rtl="0" fontAlgn="base">
              <a:lnSpc>
                <a:spcPct val="85000"/>
              </a:lnSpc>
              <a:spcBef>
                <a:spcPct val="0"/>
              </a:spcBef>
              <a:spcAft>
                <a:spcPct val="0"/>
              </a:spcAft>
              <a:defRPr sz="3600" b="1">
                <a:solidFill>
                  <a:schemeClr val="tx2"/>
                </a:solidFill>
                <a:latin typeface="Arial" charset="0"/>
                <a:ea typeface="Arial" charset="0"/>
                <a:cs typeface="Arial" charset="0"/>
              </a:defRPr>
            </a:lvl8pPr>
            <a:lvl9pPr marL="1828800" algn="l" rtl="0" fontAlgn="base">
              <a:lnSpc>
                <a:spcPct val="85000"/>
              </a:lnSpc>
              <a:spcBef>
                <a:spcPct val="0"/>
              </a:spcBef>
              <a:spcAft>
                <a:spcPct val="0"/>
              </a:spcAft>
              <a:defRPr sz="3600" b="1">
                <a:solidFill>
                  <a:schemeClr val="tx2"/>
                </a:solidFill>
                <a:latin typeface="Arial" charset="0"/>
                <a:ea typeface="Arial" charset="0"/>
                <a:cs typeface="Arial" charset="0"/>
              </a:defRPr>
            </a:lvl9pPr>
          </a:lstStyle>
          <a:p>
            <a:pPr algn="ctr"/>
            <a:br>
              <a:rPr lang="en-US" sz="3200" dirty="0">
                <a:solidFill>
                  <a:srgbClr val="000000"/>
                </a:solidFill>
              </a:rPr>
            </a:br>
            <a:r>
              <a:rPr lang="en-US" sz="3200" dirty="0">
                <a:solidFill>
                  <a:srgbClr val="000000"/>
                </a:solidFill>
              </a:rPr>
              <a:t> Wait Times for Specialty Appointments at SFGH: before &amp; after Pre- &amp; E-consultations</a:t>
            </a:r>
          </a:p>
        </p:txBody>
      </p:sp>
      <p:pic>
        <p:nvPicPr>
          <p:cNvPr id="14" name="Picture 13"/>
          <p:cNvPicPr>
            <a:picLocks noChangeAspect="1"/>
          </p:cNvPicPr>
          <p:nvPr/>
        </p:nvPicPr>
        <p:blipFill rotWithShape="1">
          <a:blip r:embed="rId3"/>
          <a:srcRect r="8031"/>
          <a:stretch/>
        </p:blipFill>
        <p:spPr>
          <a:xfrm>
            <a:off x="1019432" y="1059922"/>
            <a:ext cx="7316583" cy="5493277"/>
          </a:xfrm>
          <a:prstGeom prst="rect">
            <a:avLst/>
          </a:prstGeom>
        </p:spPr>
      </p:pic>
      <p:sp>
        <p:nvSpPr>
          <p:cNvPr id="3" name="TextBox 2"/>
          <p:cNvSpPr txBox="1"/>
          <p:nvPr/>
        </p:nvSpPr>
        <p:spPr>
          <a:xfrm>
            <a:off x="1111766" y="6026636"/>
            <a:ext cx="1941557" cy="553998"/>
          </a:xfrm>
          <a:prstGeom prst="rect">
            <a:avLst/>
          </a:prstGeom>
          <a:noFill/>
        </p:spPr>
        <p:txBody>
          <a:bodyPr wrap="none" rtlCol="0">
            <a:spAutoFit/>
          </a:bodyPr>
          <a:lstStyle/>
          <a:p>
            <a:r>
              <a:rPr lang="en-US" sz="1200" dirty="0"/>
              <a:t>Courtesy</a:t>
            </a:r>
          </a:p>
          <a:p>
            <a:r>
              <a:rPr lang="en-US" dirty="0"/>
              <a:t>E. Murphy SFGH</a:t>
            </a:r>
          </a:p>
        </p:txBody>
      </p:sp>
    </p:spTree>
    <p:extLst>
      <p:ext uri="{BB962C8B-B14F-4D97-AF65-F5344CB8AC3E}">
        <p14:creationId xmlns:p14="http://schemas.microsoft.com/office/powerpoint/2010/main" val="2755187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SFGH – e-Referrals &amp; Referral </a:t>
            </a:r>
            <a:r>
              <a:rPr lang="en-US" i="1" dirty="0"/>
              <a:t>Disposition</a:t>
            </a:r>
          </a:p>
        </p:txBody>
      </p:sp>
      <p:sp>
        <p:nvSpPr>
          <p:cNvPr id="3" name="Content Placeholder 2"/>
          <p:cNvSpPr>
            <a:spLocks noGrp="1"/>
          </p:cNvSpPr>
          <p:nvPr>
            <p:ph sz="quarter" idx="1"/>
          </p:nvPr>
        </p:nvSpPr>
        <p:spPr>
          <a:xfrm>
            <a:off x="457200" y="1524000"/>
            <a:ext cx="8458200" cy="4724400"/>
          </a:xfrm>
        </p:spPr>
        <p:txBody>
          <a:bodyPr/>
          <a:lstStyle/>
          <a:p>
            <a:r>
              <a:rPr lang="en-US" sz="2800" dirty="0"/>
              <a:t>Scheduled immediately for face-to-face appointment</a:t>
            </a:r>
          </a:p>
          <a:p>
            <a:pPr lvl="1"/>
            <a:r>
              <a:rPr lang="en-US" sz="2400" dirty="0"/>
              <a:t>60% (</a:t>
            </a:r>
            <a:r>
              <a:rPr lang="en-US" sz="2000" dirty="0"/>
              <a:t>50-82%) </a:t>
            </a:r>
            <a:r>
              <a:rPr lang="en-US" sz="2400" dirty="0"/>
              <a:t>by surgical and women’s health reviewers</a:t>
            </a:r>
          </a:p>
          <a:p>
            <a:pPr lvl="2"/>
            <a:r>
              <a:rPr lang="en-US" sz="2200" dirty="0"/>
              <a:t>Vs  48.6% </a:t>
            </a:r>
            <a:r>
              <a:rPr lang="en-US" sz="2000" dirty="0"/>
              <a:t>(27-76%) </a:t>
            </a:r>
            <a:r>
              <a:rPr lang="en-US" sz="2200" dirty="0"/>
              <a:t>by medical sub-specialties</a:t>
            </a:r>
          </a:p>
          <a:p>
            <a:pPr lvl="3"/>
            <a:r>
              <a:rPr lang="en-US" sz="1900" dirty="0"/>
              <a:t>Highest Neurology &amp; rheumatology; </a:t>
            </a:r>
          </a:p>
          <a:p>
            <a:pPr lvl="3"/>
            <a:r>
              <a:rPr lang="en-US" sz="1900" dirty="0"/>
              <a:t>Lowest Endocrine, Allergy, Hematology &amp; Hepatology</a:t>
            </a:r>
          </a:p>
          <a:p>
            <a:pPr lvl="1"/>
            <a:r>
              <a:rPr lang="en-US" sz="2400" dirty="0"/>
              <a:t>66% by NP reviewers</a:t>
            </a:r>
          </a:p>
          <a:p>
            <a:pPr lvl="2"/>
            <a:r>
              <a:rPr lang="en-US" sz="2200" dirty="0"/>
              <a:t>Vs 50.9% by Physician reviewers</a:t>
            </a:r>
            <a:endParaRPr lang="en-US" sz="800" dirty="0"/>
          </a:p>
          <a:p>
            <a:r>
              <a:rPr lang="en-US" sz="2800" dirty="0"/>
              <a:t>Scheduled after Pre-consultation exchange: 7-35%</a:t>
            </a:r>
          </a:p>
          <a:p>
            <a:r>
              <a:rPr lang="en-US" sz="2800" dirty="0"/>
              <a:t>Pure e-consultation: 7.7-59.3%</a:t>
            </a:r>
          </a:p>
          <a:p>
            <a:endParaRPr lang="en-US" sz="800" dirty="0"/>
          </a:p>
          <a:p>
            <a:pPr marL="0" indent="0">
              <a:buNone/>
            </a:pPr>
            <a:r>
              <a:rPr lang="en-US" sz="2000" dirty="0"/>
              <a:t>Reviewers “paid” 10% FTE or 4 hours/week: including  Pre &amp; E-consult work</a:t>
            </a:r>
          </a:p>
          <a:p>
            <a:pPr marL="365125" lvl="1" indent="0">
              <a:buNone/>
            </a:pPr>
            <a:endParaRPr lang="en-US" sz="2500" dirty="0"/>
          </a:p>
          <a:p>
            <a:pPr lvl="1"/>
            <a:endParaRPr lang="en-US" sz="2500" dirty="0"/>
          </a:p>
        </p:txBody>
      </p:sp>
    </p:spTree>
    <p:extLst>
      <p:ext uri="{BB962C8B-B14F-4D97-AF65-F5344CB8AC3E}">
        <p14:creationId xmlns:p14="http://schemas.microsoft.com/office/powerpoint/2010/main" val="2524746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Ottawa Hospital- Factors for Success for e-Consults</a:t>
            </a:r>
          </a:p>
        </p:txBody>
      </p:sp>
      <p:sp>
        <p:nvSpPr>
          <p:cNvPr id="3" name="Content Placeholder 2"/>
          <p:cNvSpPr>
            <a:spLocks noGrp="1"/>
          </p:cNvSpPr>
          <p:nvPr>
            <p:ph sz="quarter" idx="1"/>
          </p:nvPr>
        </p:nvSpPr>
        <p:spPr>
          <a:xfrm>
            <a:off x="533400" y="1600200"/>
            <a:ext cx="8159002" cy="4495800"/>
          </a:xfrm>
        </p:spPr>
        <p:txBody>
          <a:bodyPr/>
          <a:lstStyle/>
          <a:p>
            <a:r>
              <a:rPr lang="en-US" sz="2800" dirty="0"/>
              <a:t>% avoided face-to-face referral</a:t>
            </a:r>
          </a:p>
          <a:p>
            <a:pPr lvl="1"/>
            <a:r>
              <a:rPr lang="en-US" sz="2500" dirty="0"/>
              <a:t>Specialty Type</a:t>
            </a:r>
          </a:p>
          <a:p>
            <a:pPr lvl="2"/>
            <a:r>
              <a:rPr lang="en-US" sz="2000" dirty="0"/>
              <a:t>Dermatology 49.5% / Hematology 46.5%/ Endocrinology 45%</a:t>
            </a:r>
          </a:p>
          <a:p>
            <a:pPr lvl="2"/>
            <a:r>
              <a:rPr lang="en-US" sz="2000" dirty="0"/>
              <a:t>Vs Rheumatology 24.1% / OB GYN 28.2% /  Neurology 30.8%</a:t>
            </a:r>
          </a:p>
          <a:p>
            <a:pPr marL="685800" lvl="2" indent="0">
              <a:buNone/>
            </a:pPr>
            <a:endParaRPr lang="en-US" sz="800" dirty="0"/>
          </a:p>
          <a:p>
            <a:pPr lvl="1"/>
            <a:r>
              <a:rPr lang="en-US" sz="2500" dirty="0"/>
              <a:t>Clinical Question Type</a:t>
            </a:r>
          </a:p>
          <a:p>
            <a:pPr lvl="2"/>
            <a:r>
              <a:rPr lang="en-US" sz="2100" dirty="0"/>
              <a:t>What should I do / what would you do? -  44%</a:t>
            </a:r>
          </a:p>
          <a:p>
            <a:pPr lvl="2"/>
            <a:r>
              <a:rPr lang="en-US" sz="2100" dirty="0"/>
              <a:t>Specific issues desired to be addressed  -  30 to 47%</a:t>
            </a:r>
          </a:p>
          <a:p>
            <a:pPr lvl="2"/>
            <a:r>
              <a:rPr lang="en-US" sz="2100" dirty="0"/>
              <a:t>Vs Does this patient need a referral ?  - 25%</a:t>
            </a:r>
          </a:p>
          <a:p>
            <a:pPr lvl="2"/>
            <a:endParaRPr lang="en-US" sz="2100" dirty="0"/>
          </a:p>
          <a:p>
            <a:pPr lvl="2"/>
            <a:endParaRPr lang="en-US" sz="2100" dirty="0"/>
          </a:p>
          <a:p>
            <a:pPr marL="685800" lvl="2" indent="0">
              <a:buNone/>
            </a:pPr>
            <a:r>
              <a:rPr lang="en-US" sz="2100" dirty="0"/>
              <a:t>Reviewers paid $200/hour pro-rated; includes e-consult work</a:t>
            </a:r>
          </a:p>
        </p:txBody>
      </p:sp>
    </p:spTree>
    <p:extLst>
      <p:ext uri="{BB962C8B-B14F-4D97-AF65-F5344CB8AC3E}">
        <p14:creationId xmlns:p14="http://schemas.microsoft.com/office/powerpoint/2010/main" val="2593522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7C66"/>
                </a:solidFill>
                <a:uLnTx/>
                <a:uFillTx/>
                <a:latin typeface="+mj-lt"/>
                <a:ea typeface="+mj-ea"/>
                <a:cs typeface="+mj-cs"/>
              </a:rPr>
              <a:t>E-Consult project at UCSF</a:t>
            </a:r>
          </a:p>
        </p:txBody>
      </p:sp>
      <p:sp>
        <p:nvSpPr>
          <p:cNvPr id="3" name="Rectangle 17"/>
          <p:cNvSpPr txBox="1">
            <a:spLocks noChangeArrowheads="1"/>
          </p:cNvSpPr>
          <p:nvPr/>
        </p:nvSpPr>
        <p:spPr>
          <a:xfrm>
            <a:off x="457200" y="1676400"/>
            <a:ext cx="8229600" cy="4419600"/>
          </a:xfrm>
          <a:prstGeom prst="rect">
            <a:avLst/>
          </a:prstGeom>
        </p:spPr>
        <p:txBody>
          <a:body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uLnTx/>
                <a:uFillTx/>
                <a:latin typeface="Calibri" pitchFamily="34" charset="0"/>
              </a:rPr>
              <a:t>72 hour expectation</a:t>
            </a:r>
          </a:p>
          <a:p>
            <a:pPr marL="457200" marR="0" lvl="0" indent="-457200" algn="l" defTabSz="914400" rtl="0" eaLnBrk="1" fontAlgn="base" latinLnBrk="0" hangingPunct="1">
              <a:lnSpc>
                <a:spcPct val="100000"/>
              </a:lnSpc>
              <a:spcBef>
                <a:spcPct val="20000"/>
              </a:spcBef>
              <a:spcAft>
                <a:spcPct val="0"/>
              </a:spcAft>
              <a:buClr>
                <a:schemeClr val="hlink"/>
              </a:buClr>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uLnTx/>
                <a:uFillTx/>
                <a:latin typeface="Calibri" pitchFamily="34" charset="0"/>
              </a:rPr>
              <a:t>Specialist can convert to a scheduled visit for case complexity</a:t>
            </a:r>
          </a:p>
          <a:p>
            <a:pPr marL="457200" marR="0" lvl="0" indent="-457200" algn="l" defTabSz="914400" rtl="0" eaLnBrk="1" fontAlgn="base" latinLnBrk="0" hangingPunct="1">
              <a:lnSpc>
                <a:spcPct val="100000"/>
              </a:lnSpc>
              <a:spcBef>
                <a:spcPct val="20000"/>
              </a:spcBef>
              <a:spcAft>
                <a:spcPct val="0"/>
              </a:spcAft>
              <a:buClr>
                <a:schemeClr val="hlink"/>
              </a:buClr>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uLnTx/>
                <a:uFillTx/>
                <a:latin typeface="Calibri" pitchFamily="34" charset="0"/>
              </a:rPr>
              <a:t>Fielded by </a:t>
            </a:r>
            <a:r>
              <a:rPr kumimoji="0" lang="en-US" sz="2800" b="0" u="none" strike="noStrike" kern="0" cap="none" spc="0" normalizeH="0" baseline="0" noProof="0" dirty="0">
                <a:ln>
                  <a:noFill/>
                </a:ln>
                <a:solidFill>
                  <a:schemeClr val="tx1"/>
                </a:solidFill>
                <a:uLnTx/>
                <a:uFillTx/>
                <a:latin typeface="Calibri" pitchFamily="34" charset="0"/>
              </a:rPr>
              <a:t>mid/senior-level specialist</a:t>
            </a:r>
          </a:p>
          <a:p>
            <a:pPr marL="457200" marR="0" lvl="0" indent="-457200" algn="l" defTabSz="914400" rtl="0" eaLnBrk="1" fontAlgn="base" latinLnBrk="0" hangingPunct="1">
              <a:lnSpc>
                <a:spcPct val="100000"/>
              </a:lnSpc>
              <a:spcBef>
                <a:spcPct val="20000"/>
              </a:spcBef>
              <a:spcAft>
                <a:spcPct val="0"/>
              </a:spcAft>
              <a:buClr>
                <a:schemeClr val="hlink"/>
              </a:buClr>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uLnTx/>
                <a:uFillTx/>
                <a:latin typeface="Calibri" pitchFamily="34" charset="0"/>
              </a:rPr>
              <a:t>0.5 </a:t>
            </a:r>
            <a:r>
              <a:rPr kumimoji="0" lang="en-US" sz="2800" b="0" i="0" u="none" strike="noStrike" kern="0" cap="none" spc="0" normalizeH="0" baseline="0" noProof="0" dirty="0" err="1">
                <a:ln>
                  <a:noFill/>
                </a:ln>
                <a:solidFill>
                  <a:schemeClr val="tx1"/>
                </a:solidFill>
                <a:uLnTx/>
                <a:uFillTx/>
                <a:latin typeface="Calibri" pitchFamily="34" charset="0"/>
              </a:rPr>
              <a:t>wRVU</a:t>
            </a:r>
            <a:r>
              <a:rPr kumimoji="0" lang="en-US" sz="2800" b="0" i="0" u="none" strike="noStrike" kern="0" cap="none" spc="0" normalizeH="0" baseline="0" noProof="0" dirty="0">
                <a:ln>
                  <a:noFill/>
                </a:ln>
                <a:solidFill>
                  <a:schemeClr val="tx1"/>
                </a:solidFill>
                <a:uLnTx/>
                <a:uFillTx/>
                <a:latin typeface="Calibri" pitchFamily="34" charset="0"/>
              </a:rPr>
              <a:t> payment to Specialist </a:t>
            </a:r>
          </a:p>
          <a:p>
            <a:pPr marL="457200" marR="0" lvl="0" indent="-457200" algn="l" defTabSz="914400" rtl="0" eaLnBrk="1" fontAlgn="base" latinLnBrk="0" hangingPunct="1">
              <a:lnSpc>
                <a:spcPct val="100000"/>
              </a:lnSpc>
              <a:spcBef>
                <a:spcPct val="20000"/>
              </a:spcBef>
              <a:spcAft>
                <a:spcPct val="0"/>
              </a:spcAft>
              <a:buClr>
                <a:schemeClr val="hlink"/>
              </a:buClr>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uLnTx/>
                <a:uFillTx/>
                <a:latin typeface="Calibri" pitchFamily="34" charset="0"/>
              </a:rPr>
              <a:t>0.5 </a:t>
            </a:r>
            <a:r>
              <a:rPr kumimoji="0" lang="en-US" sz="2800" b="0" i="0" u="none" strike="noStrike" kern="0" cap="none" spc="0" normalizeH="0" baseline="0" noProof="0" dirty="0" err="1">
                <a:ln>
                  <a:noFill/>
                </a:ln>
                <a:solidFill>
                  <a:schemeClr val="tx1"/>
                </a:solidFill>
                <a:uLnTx/>
                <a:uFillTx/>
                <a:latin typeface="Calibri" pitchFamily="34" charset="0"/>
              </a:rPr>
              <a:t>wRVU</a:t>
            </a:r>
            <a:r>
              <a:rPr kumimoji="0" lang="en-US" sz="2800" b="0" i="0" u="none" strike="noStrike" kern="0" cap="none" spc="0" normalizeH="0" baseline="0" noProof="0" dirty="0">
                <a:ln>
                  <a:noFill/>
                </a:ln>
                <a:solidFill>
                  <a:schemeClr val="tx1"/>
                </a:solidFill>
                <a:uLnTx/>
                <a:uFillTx/>
                <a:latin typeface="Calibri" pitchFamily="34" charset="0"/>
              </a:rPr>
              <a:t> credit for PCP (toward productivity</a:t>
            </a:r>
            <a:r>
              <a:rPr kumimoji="0" lang="en-US" sz="3200" b="0" i="0" u="none" strike="noStrike" kern="0" cap="none" spc="0" normalizeH="0" baseline="0" noProof="0" dirty="0">
                <a:ln>
                  <a:noFill/>
                </a:ln>
                <a:solidFill>
                  <a:schemeClr val="tx1"/>
                </a:solidFill>
                <a:uLnTx/>
                <a:uFillTx/>
                <a:latin typeface="Calibri" pitchFamily="34" charset="0"/>
              </a:rPr>
              <a:t>)</a:t>
            </a:r>
          </a:p>
        </p:txBody>
      </p:sp>
    </p:spTree>
    <p:extLst>
      <p:ext uri="{BB962C8B-B14F-4D97-AF65-F5344CB8AC3E}">
        <p14:creationId xmlns:p14="http://schemas.microsoft.com/office/powerpoint/2010/main" val="821409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25669"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7C66"/>
                </a:solidFill>
                <a:uLnTx/>
                <a:uFillTx/>
                <a:latin typeface="+mj-lt"/>
                <a:ea typeface="+mj-ea"/>
                <a:cs typeface="+mj-cs"/>
              </a:rPr>
              <a:t>E-Consult Drivers</a:t>
            </a:r>
            <a:br>
              <a:rPr kumimoji="0" lang="en-US" sz="3600" b="0" i="0" u="none" strike="noStrike" kern="0" cap="none" spc="0" normalizeH="0" baseline="0" noProof="0" dirty="0">
                <a:ln>
                  <a:noFill/>
                </a:ln>
                <a:solidFill>
                  <a:srgbClr val="007C66"/>
                </a:solidFill>
                <a:uLnTx/>
                <a:uFillTx/>
                <a:latin typeface="+mj-lt"/>
                <a:ea typeface="ヒラギノ明朝 ProN W3" pitchFamily="-103" charset="-128"/>
                <a:cs typeface="ヒラギノ明朝 ProN W3" pitchFamily="-103" charset="-128"/>
              </a:rPr>
            </a:br>
            <a:r>
              <a:rPr kumimoji="0" lang="en-US" sz="3600" b="1" i="0" u="none" strike="noStrike" kern="0" cap="none" spc="0" normalizeH="0" baseline="0" noProof="0" dirty="0">
                <a:ln>
                  <a:noFill/>
                </a:ln>
                <a:solidFill>
                  <a:srgbClr val="007C66"/>
                </a:solidFill>
                <a:uLnTx/>
                <a:uFillTx/>
                <a:latin typeface="+mj-lt"/>
                <a:ea typeface="+mj-ea"/>
                <a:cs typeface="+mj-cs"/>
              </a:rPr>
              <a:t>Patient Perspective</a:t>
            </a:r>
          </a:p>
        </p:txBody>
      </p:sp>
      <p:sp>
        <p:nvSpPr>
          <p:cNvPr id="3" name="Rectangle 17"/>
          <p:cNvSpPr txBox="1">
            <a:spLocks noChangeArrowheads="1"/>
          </p:cNvSpPr>
          <p:nvPr/>
        </p:nvSpPr>
        <p:spPr>
          <a:xfrm>
            <a:off x="460669" y="1524000"/>
            <a:ext cx="8233172" cy="475059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I have a problem today </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Another appointment can be a challenge:</a:t>
            </a: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Missed work / arrange child care</a:t>
            </a: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Out of pocket costs:                                       </a:t>
            </a:r>
          </a:p>
          <a:p>
            <a:pPr marL="803643" marR="0" lvl="2" indent="-2286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Co-pay</a:t>
            </a:r>
          </a:p>
          <a:p>
            <a:pPr marL="803643" marR="0" lvl="2" indent="-2286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travel</a:t>
            </a:r>
          </a:p>
          <a:p>
            <a:pPr marL="803643" marR="0" lvl="2" indent="-2286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parking </a:t>
            </a:r>
          </a:p>
          <a:p>
            <a:pPr marL="1482275" marR="0" lvl="4" indent="0" algn="l" defTabSz="914400" rtl="0" eaLnBrk="1" fontAlgn="base" latinLnBrk="0" hangingPunct="1">
              <a:lnSpc>
                <a:spcPct val="100000"/>
              </a:lnSpc>
              <a:spcBef>
                <a:spcPct val="20000"/>
              </a:spcBef>
              <a:spcAft>
                <a:spcPct val="0"/>
              </a:spcAft>
              <a:buClr>
                <a:schemeClr val="folHlink"/>
              </a:buClr>
              <a:buSzTx/>
              <a:buFontTx/>
              <a:buNone/>
              <a:tabLst/>
              <a:defRPr/>
            </a:pPr>
            <a:r>
              <a:rPr kumimoji="0" lang="en-US" sz="2800" b="0" i="0" u="none" strike="noStrike" kern="0" cap="none" spc="0" normalizeH="0" baseline="0" noProof="0" dirty="0">
                <a:ln>
                  <a:noFill/>
                </a:ln>
                <a:solidFill>
                  <a:schemeClr val="tx1"/>
                </a:solidFill>
                <a:uLnTx/>
                <a:uFillTx/>
                <a:latin typeface="Calibri" pitchFamily="34" charset="0"/>
              </a:rPr>
              <a:t>= $50+</a:t>
            </a:r>
          </a:p>
        </p:txBody>
      </p:sp>
    </p:spTree>
    <p:extLst>
      <p:ext uri="{BB962C8B-B14F-4D97-AF65-F5344CB8AC3E}">
        <p14:creationId xmlns:p14="http://schemas.microsoft.com/office/powerpoint/2010/main" val="1678221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77379"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7C66"/>
                </a:solidFill>
                <a:uLnTx/>
                <a:uFillTx/>
                <a:latin typeface="+mj-lt"/>
                <a:ea typeface="+mj-ea"/>
                <a:cs typeface="+mj-cs"/>
              </a:rPr>
              <a:t>E-Consult Drivers</a:t>
            </a:r>
            <a:br>
              <a:rPr kumimoji="0" lang="en-US" sz="3600" b="0" i="0" u="none" strike="noStrike" kern="0" cap="none" spc="0" normalizeH="0" baseline="0" noProof="0" dirty="0">
                <a:ln>
                  <a:noFill/>
                </a:ln>
                <a:solidFill>
                  <a:srgbClr val="007C66"/>
                </a:solidFill>
                <a:uLnTx/>
                <a:uFillTx/>
                <a:latin typeface="+mj-lt"/>
                <a:ea typeface="ヒラギノ明朝 ProN W3" pitchFamily="-103" charset="-128"/>
                <a:cs typeface="ヒラギノ明朝 ProN W3" pitchFamily="-103" charset="-128"/>
              </a:rPr>
            </a:br>
            <a:r>
              <a:rPr kumimoji="0" lang="en-US" sz="3600" b="1" i="0" u="none" strike="noStrike" kern="0" cap="none" spc="0" normalizeH="0" baseline="0" noProof="0" dirty="0">
                <a:ln>
                  <a:noFill/>
                </a:ln>
                <a:solidFill>
                  <a:srgbClr val="007C66"/>
                </a:solidFill>
                <a:uLnTx/>
                <a:uFillTx/>
                <a:latin typeface="+mj-lt"/>
                <a:ea typeface="+mj-ea"/>
                <a:cs typeface="+mj-cs"/>
              </a:rPr>
              <a:t>PCP Perspective</a:t>
            </a:r>
          </a:p>
        </p:txBody>
      </p:sp>
      <p:sp>
        <p:nvSpPr>
          <p:cNvPr id="3" name="Rectangle 17"/>
          <p:cNvSpPr txBox="1">
            <a:spLocks noChangeArrowheads="1"/>
          </p:cNvSpPr>
          <p:nvPr/>
        </p:nvSpPr>
        <p:spPr>
          <a:xfrm>
            <a:off x="477379" y="1676400"/>
            <a:ext cx="8365393" cy="459819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Quick access to specialty guidance</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A new specialist = more care coordination</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I know the patient and scope of the question</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Sometimes I want to own the problem</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I know the family / I speak the language </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Physician visits are a hardship</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The patient may not follow through with a specialty visit</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1482275" marR="0" lvl="4" indent="0" algn="l" defTabSz="914400" rtl="0" eaLnBrk="1" fontAlgn="base" latinLnBrk="0" hangingPunct="1">
              <a:lnSpc>
                <a:spcPct val="100000"/>
              </a:lnSpc>
              <a:spcBef>
                <a:spcPct val="20000"/>
              </a:spcBef>
              <a:spcAft>
                <a:spcPct val="0"/>
              </a:spcAft>
              <a:buClr>
                <a:schemeClr val="folHlink"/>
              </a:buClr>
              <a:buSzTx/>
              <a:buFontTx/>
              <a:buNone/>
              <a:tabLst/>
              <a:defRPr/>
            </a:pPr>
            <a:endParaRPr kumimoji="0" lang="en-US" sz="31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ndParaRPr>
          </a:p>
        </p:txBody>
      </p:sp>
    </p:spTree>
    <p:extLst>
      <p:ext uri="{BB962C8B-B14F-4D97-AF65-F5344CB8AC3E}">
        <p14:creationId xmlns:p14="http://schemas.microsoft.com/office/powerpoint/2010/main" val="2617109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381000"/>
            <a:ext cx="8229600" cy="10366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a:solidFill>
                  <a:srgbClr val="007C66"/>
                </a:solidFill>
                <a:latin typeface="+mj-lt"/>
                <a:ea typeface="+mj-ea"/>
                <a:cs typeface="+mj-cs"/>
              </a:rPr>
              <a:t>Clinician</a:t>
            </a:r>
            <a:r>
              <a:rPr kumimoji="0" lang="en-US" sz="3600" b="1" i="0" u="none" strike="noStrike" kern="0" cap="none" spc="0" normalizeH="0" baseline="0" noProof="0" dirty="0">
                <a:ln>
                  <a:noFill/>
                </a:ln>
                <a:solidFill>
                  <a:srgbClr val="007C66"/>
                </a:solidFill>
                <a:uLnTx/>
                <a:uFillTx/>
                <a:latin typeface="+mj-lt"/>
                <a:ea typeface="+mj-ea"/>
                <a:cs typeface="+mj-cs"/>
              </a:rPr>
              <a:t> Surveys</a:t>
            </a:r>
            <a:endParaRPr lang="en-US" sz="3600" b="1" kern="0" dirty="0">
              <a:solidFill>
                <a:srgbClr val="007C66"/>
              </a:solidFill>
              <a:latin typeface="+mj-lt"/>
              <a:ea typeface="+mj-ea"/>
              <a:cs typeface="+mj-cs"/>
            </a:endParaRPr>
          </a:p>
        </p:txBody>
      </p:sp>
      <p:sp>
        <p:nvSpPr>
          <p:cNvPr id="3" name="Rectangle 17"/>
          <p:cNvSpPr txBox="1">
            <a:spLocks noChangeArrowheads="1"/>
          </p:cNvSpPr>
          <p:nvPr/>
        </p:nvSpPr>
        <p:spPr>
          <a:xfrm>
            <a:off x="485526" y="1573619"/>
            <a:ext cx="8233172" cy="5181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1" i="0" u="none" strike="noStrike" kern="0" cap="none" spc="0" normalizeH="0" baseline="0" noProof="0" dirty="0">
                <a:ln>
                  <a:noFill/>
                </a:ln>
                <a:solidFill>
                  <a:schemeClr val="tx1"/>
                </a:solidFill>
                <a:uLnTx/>
                <a:uFillTx/>
                <a:latin typeface="Calibri" pitchFamily="34" charset="0"/>
              </a:rPr>
              <a:t>Specialist Survey</a:t>
            </a:r>
            <a:endParaRPr kumimoji="0" lang="en-US" sz="2800" b="1" i="0" u="none" strike="noStrike" kern="0" cap="none" spc="0" normalizeH="0" baseline="0" noProof="0" dirty="0">
              <a:ln>
                <a:noFill/>
              </a:ln>
              <a:solidFill>
                <a:schemeClr val="tx1"/>
              </a:solidFill>
              <a:uLnTx/>
              <a:uFillTx/>
              <a:latin typeface="Calibri" pitchFamily="34" charset="0"/>
              <a:ea typeface="ヒラギノ明朝 ProN W6" pitchFamily="-103" charset="-128"/>
              <a:cs typeface="ヒラギノ明朝 ProN W6" pitchFamily="-103" charset="-128"/>
            </a:endParaRP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65% “strongly agreed” that the e-Consult question was clear</a:t>
            </a: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61% “strongly agreed” that the question was of “optimal complexity”</a:t>
            </a:r>
          </a:p>
          <a:p>
            <a:pPr marL="979568" lvl="2" indent="-285750" fontAlgn="base">
              <a:spcBef>
                <a:spcPct val="20000"/>
              </a:spcBef>
              <a:spcAft>
                <a:spcPct val="0"/>
              </a:spcAft>
              <a:buFontTx/>
              <a:buChar char="–"/>
              <a:defRPr/>
            </a:pPr>
            <a:r>
              <a:rPr lang="en-US" sz="2800" kern="0" dirty="0">
                <a:latin typeface="Calibri" pitchFamily="34" charset="0"/>
              </a:rPr>
              <a:t>14% converted by specialist to in-office visit</a:t>
            </a:r>
            <a:endParaRPr kumimoji="0" lang="en-US" sz="2800" b="0" i="0" u="none" strike="noStrike" kern="0" cap="none" spc="0" normalizeH="0" baseline="0" noProof="0" dirty="0">
              <a:ln>
                <a:noFill/>
              </a:ln>
              <a:solidFill>
                <a:schemeClr val="tx1"/>
              </a:solidFill>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1" i="0" u="none" strike="noStrike" kern="0" cap="none" spc="0" normalizeH="0" baseline="0" noProof="0" dirty="0">
                <a:ln>
                  <a:noFill/>
                </a:ln>
                <a:solidFill>
                  <a:schemeClr val="tx1"/>
                </a:solidFill>
                <a:uLnTx/>
                <a:uFillTx/>
                <a:latin typeface="Calibri" pitchFamily="34" charset="0"/>
              </a:rPr>
              <a:t>Primary Care Survey</a:t>
            </a:r>
            <a:endParaRPr kumimoji="0" lang="en-US" sz="2800" b="1" i="0" u="none" strike="noStrike" kern="0" cap="none" spc="0" normalizeH="0" baseline="0" noProof="0" dirty="0">
              <a:ln>
                <a:noFill/>
              </a:ln>
              <a:solidFill>
                <a:schemeClr val="tx1"/>
              </a:solidFill>
              <a:uLnTx/>
              <a:uFillTx/>
              <a:latin typeface="Calibri" pitchFamily="34" charset="0"/>
              <a:ea typeface="ヒラギノ明朝 ProN W6" pitchFamily="-103" charset="-128"/>
              <a:cs typeface="ヒラギノ明朝 ProN W6" pitchFamily="-103" charset="-128"/>
            </a:endParaRP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uLnTx/>
                <a:uFillTx/>
                <a:latin typeface="Calibri" pitchFamily="34" charset="0"/>
              </a:rPr>
              <a:t>83% “strongly agreed” that the e-Consult response influenced their care plan</a:t>
            </a:r>
          </a:p>
        </p:txBody>
      </p:sp>
    </p:spTree>
    <p:extLst>
      <p:ext uri="{BB962C8B-B14F-4D97-AF65-F5344CB8AC3E}">
        <p14:creationId xmlns:p14="http://schemas.microsoft.com/office/powerpoint/2010/main" val="34976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Ideally…</a:t>
            </a:r>
          </a:p>
        </p:txBody>
      </p:sp>
      <p:sp>
        <p:nvSpPr>
          <p:cNvPr id="3" name="Content Placeholder 2"/>
          <p:cNvSpPr>
            <a:spLocks noGrp="1"/>
          </p:cNvSpPr>
          <p:nvPr>
            <p:ph sz="quarter" idx="1"/>
          </p:nvPr>
        </p:nvSpPr>
        <p:spPr>
          <a:xfrm>
            <a:off x="606153" y="1828799"/>
            <a:ext cx="8159002" cy="4332767"/>
          </a:xfrm>
        </p:spPr>
        <p:txBody>
          <a:bodyPr/>
          <a:lstStyle/>
          <a:p>
            <a:pPr marL="0" indent="0" algn="ctr">
              <a:buNone/>
            </a:pPr>
            <a:r>
              <a:rPr lang="en-US" sz="3200" dirty="0"/>
              <a:t>Patient-Centered High Value Care Coordination would be </a:t>
            </a:r>
            <a:r>
              <a:rPr lang="en-US" sz="3200" i="1" dirty="0"/>
              <a:t>standard of care…</a:t>
            </a:r>
          </a:p>
          <a:p>
            <a:pPr marL="0" indent="0">
              <a:buNone/>
            </a:pPr>
            <a:endParaRPr lang="en-US" dirty="0"/>
          </a:p>
          <a:p>
            <a:pPr marL="0" indent="0" algn="ctr">
              <a:buNone/>
            </a:pPr>
            <a:r>
              <a:rPr lang="en-US" dirty="0"/>
              <a:t>… with every clinical team doing what is needed to coordinate, connect and share the care for </a:t>
            </a:r>
          </a:p>
          <a:p>
            <a:pPr marL="0" indent="0" algn="ctr">
              <a:buNone/>
            </a:pPr>
            <a:r>
              <a:rPr lang="en-US" dirty="0"/>
              <a:t>our patients whenever and wherever </a:t>
            </a:r>
          </a:p>
          <a:p>
            <a:pPr marL="0" indent="0" algn="ctr">
              <a:buNone/>
            </a:pPr>
            <a:r>
              <a:rPr lang="en-US" dirty="0"/>
              <a:t>that care may take them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334"/>
            <a:ext cx="2047875" cy="159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725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p:cNvSpPr>
            <a:spLocks/>
          </p:cNvSpPr>
          <p:nvPr/>
        </p:nvSpPr>
        <p:spPr bwMode="auto">
          <a:xfrm>
            <a:off x="455414" y="291332"/>
            <a:ext cx="8233172" cy="705445"/>
          </a:xfrm>
          <a:prstGeom prst="rect">
            <a:avLst/>
          </a:prstGeom>
          <a:solidFill>
            <a:srgbClr val="8EB4E3"/>
          </a:solidFill>
          <a:ln w="12700">
            <a:noFill/>
            <a:miter lim="800000"/>
            <a:headEnd/>
            <a:tailEnd/>
          </a:ln>
        </p:spPr>
        <p:txBody>
          <a:bodyPr lIns="0" tIns="0" rIns="28573" bIns="0" anchor="ctr"/>
          <a:lstStyle/>
          <a:p>
            <a:pPr marL="27905" algn="ctr"/>
            <a:r>
              <a:rPr lang="en-US" sz="3100" dirty="0">
                <a:latin typeface="Calibri" pitchFamily="34" charset="0"/>
                <a:ea typeface="ＭＳ Ｐゴシック" pitchFamily="-84" charset="-128"/>
                <a:sym typeface="Calibri" pitchFamily="34" charset="0"/>
              </a:rPr>
              <a:t>Access to Care: Infectious Diseases</a:t>
            </a:r>
          </a:p>
        </p:txBody>
      </p:sp>
      <p:graphicFrame>
        <p:nvGraphicFramePr>
          <p:cNvPr id="1026" name="Object 2"/>
          <p:cNvGraphicFramePr>
            <a:graphicFrameLocks/>
          </p:cNvGraphicFramePr>
          <p:nvPr/>
        </p:nvGraphicFramePr>
        <p:xfrm>
          <a:off x="995660" y="1810494"/>
          <a:ext cx="7143750" cy="1839516"/>
        </p:xfrm>
        <a:graphic>
          <a:graphicData uri="http://schemas.openxmlformats.org/presentationml/2006/ole">
            <mc:AlternateContent xmlns:mc="http://schemas.openxmlformats.org/markup-compatibility/2006">
              <mc:Choice xmlns:v="urn:schemas-microsoft-com:vml" Requires="v">
                <p:oleObj spid="_x0000_s4134" name="Chart" r:id="rId3" imgW="14273016" imgH="3676056" progId="MSGraph.Chart.8">
                  <p:embed/>
                </p:oleObj>
              </mc:Choice>
              <mc:Fallback>
                <p:oleObj name="Chart" r:id="rId3" imgW="14273016" imgH="3676056" progId="MSGraph.Chart.8">
                  <p:embed/>
                  <p:pic>
                    <p:nvPicPr>
                      <p:cNvPr id="1026"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660" y="1810494"/>
                        <a:ext cx="7143750" cy="1839516"/>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27" name="Object 3"/>
          <p:cNvGraphicFramePr>
            <a:graphicFrameLocks/>
          </p:cNvGraphicFramePr>
          <p:nvPr/>
        </p:nvGraphicFramePr>
        <p:xfrm>
          <a:off x="995660" y="4516189"/>
          <a:ext cx="7143750" cy="1839516"/>
        </p:xfrm>
        <a:graphic>
          <a:graphicData uri="http://schemas.openxmlformats.org/presentationml/2006/ole">
            <mc:AlternateContent xmlns:mc="http://schemas.openxmlformats.org/markup-compatibility/2006">
              <mc:Choice xmlns:v="urn:schemas-microsoft-com:vml" Requires="v">
                <p:oleObj spid="_x0000_s4135" name="Chart" r:id="rId5" imgW="14273016" imgH="3676056" progId="MSGraph.Chart.8">
                  <p:embed/>
                </p:oleObj>
              </mc:Choice>
              <mc:Fallback>
                <p:oleObj name="Chart" r:id="rId5" imgW="14273016" imgH="3676056" progId="MSGraph.Chart.8">
                  <p:embed/>
                  <p:pic>
                    <p:nvPicPr>
                      <p:cNvPr id="1027"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660" y="4516189"/>
                        <a:ext cx="7143750" cy="1839516"/>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29" name="Rectangle 4"/>
          <p:cNvSpPr>
            <a:spLocks/>
          </p:cNvSpPr>
          <p:nvPr/>
        </p:nvSpPr>
        <p:spPr bwMode="auto">
          <a:xfrm>
            <a:off x="1715961" y="4071938"/>
            <a:ext cx="5736634" cy="430887"/>
          </a:xfrm>
          <a:prstGeom prst="rect">
            <a:avLst/>
          </a:prstGeom>
          <a:noFill/>
          <a:ln w="12700">
            <a:noFill/>
            <a:miter lim="800000"/>
            <a:headEnd/>
            <a:tailEnd/>
          </a:ln>
        </p:spPr>
        <p:txBody>
          <a:bodyPr wrap="none" lIns="0" tIns="0" rIns="0" bIns="0">
            <a:spAutoFit/>
          </a:bodyPr>
          <a:lstStyle/>
          <a:p>
            <a:pPr algn="ctr"/>
            <a:r>
              <a:rPr lang="en-US" sz="1400" b="1" dirty="0">
                <a:latin typeface="Helvetica Neue" pitchFamily="-84" charset="0"/>
                <a:ea typeface="ＭＳ Ｐゴシック" pitchFamily="-84" charset="-128"/>
                <a:sym typeface="Helvetica Neue" pitchFamily="-84" charset="0"/>
              </a:rPr>
              <a:t>Care Provided by UCSF I.D. for Core Population with 14-Day Target </a:t>
            </a:r>
          </a:p>
          <a:p>
            <a:pPr algn="ctr"/>
            <a:r>
              <a:rPr lang="en-US" sz="1400" b="1" dirty="0">
                <a:latin typeface="Helvetica Neue" pitchFamily="-84" charset="0"/>
                <a:ea typeface="ＭＳ Ｐゴシック" pitchFamily="-84" charset="-128"/>
                <a:sym typeface="Helvetica Neue" pitchFamily="-84" charset="0"/>
              </a:rPr>
              <a:t>(Office Visit + eConsult)</a:t>
            </a:r>
          </a:p>
        </p:txBody>
      </p:sp>
      <p:sp>
        <p:nvSpPr>
          <p:cNvPr id="1030" name="Rectangle 5"/>
          <p:cNvSpPr>
            <a:spLocks/>
          </p:cNvSpPr>
          <p:nvPr/>
        </p:nvSpPr>
        <p:spPr bwMode="auto">
          <a:xfrm>
            <a:off x="2454634" y="1339453"/>
            <a:ext cx="4219104" cy="430887"/>
          </a:xfrm>
          <a:prstGeom prst="rect">
            <a:avLst/>
          </a:prstGeom>
          <a:noFill/>
          <a:ln w="12700">
            <a:noFill/>
            <a:miter lim="800000"/>
            <a:headEnd/>
            <a:tailEnd/>
          </a:ln>
        </p:spPr>
        <p:txBody>
          <a:bodyPr wrap="none" lIns="0" tIns="0" rIns="0" bIns="0">
            <a:spAutoFit/>
          </a:bodyPr>
          <a:lstStyle/>
          <a:p>
            <a:pPr algn="ctr"/>
            <a:r>
              <a:rPr lang="en-US" sz="1400" b="1" dirty="0">
                <a:latin typeface="Helvetica Neue" pitchFamily="-84" charset="0"/>
                <a:ea typeface="ＭＳ Ｐゴシック" pitchFamily="-84" charset="-128"/>
                <a:sym typeface="Helvetica Neue" pitchFamily="-84" charset="0"/>
              </a:rPr>
              <a:t>Care Provided by UCSF I.D. for Core Population:  </a:t>
            </a:r>
          </a:p>
          <a:p>
            <a:pPr algn="ctr"/>
            <a:r>
              <a:rPr lang="en-US" sz="1400" b="1" dirty="0">
                <a:latin typeface="Helvetica Neue" pitchFamily="-84" charset="0"/>
                <a:ea typeface="ＭＳ Ｐゴシック" pitchFamily="-84" charset="-128"/>
                <a:sym typeface="Helvetica Neue" pitchFamily="-84" charset="0"/>
              </a:rPr>
              <a:t>eConsults &amp; New Patient Visits </a:t>
            </a:r>
          </a:p>
        </p:txBody>
      </p:sp>
    </p:spTree>
    <p:extLst>
      <p:ext uri="{BB962C8B-B14F-4D97-AF65-F5344CB8AC3E}">
        <p14:creationId xmlns:p14="http://schemas.microsoft.com/office/powerpoint/2010/main" val="365353954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t>
            </a:r>
          </a:p>
        </p:txBody>
      </p:sp>
      <p:sp>
        <p:nvSpPr>
          <p:cNvPr id="3" name="Content Placeholder 2"/>
          <p:cNvSpPr>
            <a:spLocks noGrp="1"/>
          </p:cNvSpPr>
          <p:nvPr>
            <p:ph sz="quarter" idx="1"/>
          </p:nvPr>
        </p:nvSpPr>
        <p:spPr>
          <a:xfrm>
            <a:off x="457200" y="1676400"/>
            <a:ext cx="8229600" cy="4114800"/>
          </a:xfrm>
        </p:spPr>
        <p:txBody>
          <a:bodyPr/>
          <a:lstStyle/>
          <a:p>
            <a:r>
              <a:rPr lang="en-US" dirty="0"/>
              <a:t>Just by improving the referral process(including </a:t>
            </a:r>
            <a:r>
              <a:rPr lang="en-US" b="1" i="1" dirty="0"/>
              <a:t>pre-consultation</a:t>
            </a:r>
            <a:r>
              <a:rPr lang="en-US" dirty="0"/>
              <a:t> request &amp; review) for high value referrals  </a:t>
            </a:r>
            <a:r>
              <a:rPr lang="en-US" dirty="0">
                <a:sym typeface="Wingdings" panose="05000000000000000000" pitchFamily="2" charset="2"/>
              </a:rPr>
              <a:t> </a:t>
            </a:r>
            <a:r>
              <a:rPr lang="en-US" dirty="0"/>
              <a:t>improve access</a:t>
            </a:r>
          </a:p>
          <a:p>
            <a:endParaRPr lang="en-US" dirty="0"/>
          </a:p>
          <a:p>
            <a:r>
              <a:rPr lang="en-US" dirty="0"/>
              <a:t>What other opportunities are there to open up access for patients needing specialty expertise and care?</a:t>
            </a:r>
          </a:p>
          <a:p>
            <a:endParaRPr lang="en-US" dirty="0"/>
          </a:p>
          <a:p>
            <a:endParaRPr lang="en-US" dirty="0"/>
          </a:p>
        </p:txBody>
      </p:sp>
      <p:pic>
        <p:nvPicPr>
          <p:cNvPr id="4" name="Picture 3">
            <a:extLst>
              <a:ext uri="{FF2B5EF4-FFF2-40B4-BE49-F238E27FC236}">
                <a16:creationId xmlns:a16="http://schemas.microsoft.com/office/drawing/2014/main" id="{6B24EF5D-7E17-4FD3-B785-8B5CE2FD0A6F}"/>
              </a:ext>
            </a:extLst>
          </p:cNvPr>
          <p:cNvPicPr>
            <a:picLocks noChangeAspect="1"/>
          </p:cNvPicPr>
          <p:nvPr/>
        </p:nvPicPr>
        <p:blipFill>
          <a:blip r:embed="rId2"/>
          <a:stretch>
            <a:fillRect/>
          </a:stretch>
        </p:blipFill>
        <p:spPr>
          <a:xfrm>
            <a:off x="6324600" y="114247"/>
            <a:ext cx="1054699" cy="1219306"/>
          </a:xfrm>
          <a:prstGeom prst="rect">
            <a:avLst/>
          </a:prstGeom>
        </p:spPr>
      </p:pic>
    </p:spTree>
    <p:extLst>
      <p:ext uri="{BB962C8B-B14F-4D97-AF65-F5344CB8AC3E}">
        <p14:creationId xmlns:p14="http://schemas.microsoft.com/office/powerpoint/2010/main" val="1628733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pPr eaLnBrk="1" hangingPunct="1"/>
            <a:r>
              <a:rPr lang="en-US" altLang="en-US" sz="2400">
                <a:ea typeface="ＭＳ Ｐゴシック" pitchFamily="-112" charset="-128"/>
              </a:rPr>
              <a:t>Among Referred Patients, Type of Work Done by Specialists in the US (Data are from the 2002-2004 NAMCS)</a:t>
            </a:r>
          </a:p>
        </p:txBody>
      </p:sp>
      <p:graphicFrame>
        <p:nvGraphicFramePr>
          <p:cNvPr id="23554" name="Object 2"/>
          <p:cNvGraphicFramePr>
            <a:graphicFrameLocks noGrp="1" noChangeAspect="1"/>
          </p:cNvGraphicFramePr>
          <p:nvPr>
            <p:ph type="chart" idx="1"/>
          </p:nvPr>
        </p:nvGraphicFramePr>
        <p:xfrm>
          <a:off x="301625" y="1216025"/>
          <a:ext cx="8613775" cy="5208588"/>
        </p:xfrm>
        <a:graphic>
          <a:graphicData uri="http://schemas.openxmlformats.org/presentationml/2006/ole">
            <mc:AlternateContent xmlns:mc="http://schemas.openxmlformats.org/markup-compatibility/2006">
              <mc:Choice xmlns:v="urn:schemas-microsoft-com:vml" Requires="v">
                <p:oleObj spid="_x0000_s3130" name="Chart" r:id="rId3" imgW="8239125" imgH="4981575" progId="MSGraph.Chart.8">
                  <p:embed followColorScheme="full"/>
                </p:oleObj>
              </mc:Choice>
              <mc:Fallback>
                <p:oleObj name="Chart" r:id="rId3" imgW="8239125" imgH="4981575"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216025"/>
                        <a:ext cx="8613775" cy="520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6324600" y="1752600"/>
            <a:ext cx="2514600" cy="2895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fontScale="90000"/>
          </a:bodyPr>
          <a:lstStyle/>
          <a:p>
            <a:r>
              <a:rPr lang="en-US" dirty="0"/>
              <a:t>Opening Access through “Graduation”</a:t>
            </a:r>
            <a:br>
              <a:rPr lang="en-US" dirty="0"/>
            </a:br>
            <a:r>
              <a:rPr lang="en-US" sz="3100" dirty="0"/>
              <a:t>Transition back to primary care for management</a:t>
            </a:r>
          </a:p>
        </p:txBody>
      </p:sp>
      <p:sp>
        <p:nvSpPr>
          <p:cNvPr id="3" name="Content Placeholder 2"/>
          <p:cNvSpPr>
            <a:spLocks noGrp="1"/>
          </p:cNvSpPr>
          <p:nvPr>
            <p:ph sz="quarter" idx="1"/>
          </p:nvPr>
        </p:nvSpPr>
        <p:spPr>
          <a:xfrm>
            <a:off x="533400" y="1447800"/>
            <a:ext cx="8235202" cy="4800600"/>
          </a:xfrm>
        </p:spPr>
        <p:txBody>
          <a:bodyPr/>
          <a:lstStyle/>
          <a:p>
            <a:r>
              <a:rPr lang="en-US" sz="2800" dirty="0"/>
              <a:t>Patients with minor or resolved issues</a:t>
            </a:r>
          </a:p>
          <a:p>
            <a:pPr lvl="1"/>
            <a:r>
              <a:rPr lang="en-US" sz="2400" dirty="0"/>
              <a:t>Especially if based on new approach, those issues could have been handled by pre- or e-consultation</a:t>
            </a:r>
          </a:p>
          <a:p>
            <a:r>
              <a:rPr lang="en-US" sz="2800" dirty="0"/>
              <a:t>Patients who were referred with an unstable condition that are now stable and are appropriate for management by their primary care team</a:t>
            </a:r>
          </a:p>
          <a:p>
            <a:r>
              <a:rPr lang="en-US" sz="2800" dirty="0"/>
              <a:t>Patients for whom additional specialty testing and treatment are no longer indicated </a:t>
            </a:r>
            <a:r>
              <a:rPr lang="en-US" sz="2400" dirty="0"/>
              <a:t>(e.g. appropriate for move to palliative care or hospice)</a:t>
            </a:r>
          </a:p>
          <a:p>
            <a:pPr marL="0" indent="0">
              <a:buNone/>
            </a:pPr>
            <a:endParaRPr lang="en-US" sz="1000" dirty="0"/>
          </a:p>
          <a:p>
            <a:pPr marL="0" indent="0">
              <a:buNone/>
            </a:pPr>
            <a:r>
              <a:rPr lang="en-US" sz="2000" b="1" dirty="0"/>
              <a:t>Roles are</a:t>
            </a:r>
            <a:r>
              <a:rPr lang="en-US" sz="2000" b="1" i="1" dirty="0"/>
              <a:t> fluid </a:t>
            </a:r>
            <a:r>
              <a:rPr lang="en-US" sz="2000" b="1" dirty="0"/>
              <a:t>based on changes in the patient or the condition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2345" y="5328154"/>
            <a:ext cx="1529255" cy="73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38282"/>
            <a:ext cx="9207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613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600200"/>
            <a:ext cx="8382000" cy="4671704"/>
          </a:xfrm>
        </p:spPr>
        <p:txBody>
          <a:bodyPr>
            <a:normAutofit/>
          </a:bodyPr>
          <a:lstStyle/>
          <a:p>
            <a:r>
              <a:rPr lang="en-US" sz="2800" dirty="0"/>
              <a:t>Look at the </a:t>
            </a:r>
            <a:r>
              <a:rPr lang="en-US" sz="2800" b="1" dirty="0"/>
              <a:t>wait time </a:t>
            </a:r>
            <a:r>
              <a:rPr lang="en-US" sz="2800" dirty="0"/>
              <a:t>for routine new patient appointments or follow up appointments to the practice or clinic</a:t>
            </a:r>
          </a:p>
          <a:p>
            <a:r>
              <a:rPr lang="en-US" sz="2800" dirty="0"/>
              <a:t>Ensure use of Pre-consultation review to sort out referrals that are inappropriate &amp; to be sure referred patients see are prepared (high value)</a:t>
            </a:r>
          </a:p>
          <a:p>
            <a:r>
              <a:rPr lang="en-US" sz="2800" dirty="0"/>
              <a:t>Consider which patients / conditions are suitable for “graduation” (transition from specialty care to primary care management </a:t>
            </a:r>
            <a:r>
              <a:rPr lang="en-US" sz="2800"/>
              <a:t>of the condition</a:t>
            </a:r>
            <a:r>
              <a:rPr lang="en-US" sz="2800" dirty="0"/>
              <a:t>)</a:t>
            </a:r>
          </a:p>
          <a:p>
            <a:endParaRPr lang="en-US" sz="800" dirty="0"/>
          </a:p>
          <a:p>
            <a:pPr marL="0" indent="0">
              <a:buNone/>
            </a:pPr>
            <a:endParaRPr lang="en-US" sz="2400" dirty="0"/>
          </a:p>
          <a:p>
            <a:endParaRPr lang="en-US" sz="800"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idx="1"/>
          </p:nvPr>
        </p:nvSpPr>
        <p:spPr>
          <a:xfrm>
            <a:off x="457200" y="1507210"/>
            <a:ext cx="8448004" cy="4800601"/>
          </a:xfrm>
        </p:spPr>
        <p:txBody>
          <a:bodyPr>
            <a:normAutofit/>
          </a:bodyPr>
          <a:lstStyle/>
          <a:p>
            <a:r>
              <a:rPr lang="en-US" sz="2800" b="1" dirty="0"/>
              <a:t>Develop a Care Coordination Agreement </a:t>
            </a:r>
            <a:endParaRPr lang="en-US" sz="2800" dirty="0"/>
          </a:p>
          <a:p>
            <a:pPr lvl="1"/>
            <a:r>
              <a:rPr lang="en-US" sz="2400" dirty="0"/>
              <a:t>Work with at least one referring or referred to practice</a:t>
            </a:r>
          </a:p>
          <a:p>
            <a:pPr lvl="1"/>
            <a:r>
              <a:rPr lang="en-US" sz="2400" dirty="0"/>
              <a:t>Develop expectations &amp; agreement of the elements to be included in a </a:t>
            </a:r>
            <a:r>
              <a:rPr lang="en-US" sz="2400" b="1" dirty="0"/>
              <a:t>Referral Request &amp; Referral Response </a:t>
            </a:r>
            <a:r>
              <a:rPr lang="en-US" sz="2400" dirty="0"/>
              <a:t>for all referrals</a:t>
            </a:r>
          </a:p>
          <a:p>
            <a:pPr lvl="1"/>
            <a:r>
              <a:rPr lang="en-US" sz="2400" dirty="0"/>
              <a:t>Consider including referral guidelines for specific conditions</a:t>
            </a:r>
            <a:endParaRPr lang="en-US" sz="2700" dirty="0"/>
          </a:p>
          <a:p>
            <a:r>
              <a:rPr lang="en-US" sz="2800" b="1" dirty="0"/>
              <a:t>Utilize the High Value Care Coordination referral processes to maximize </a:t>
            </a:r>
            <a:r>
              <a:rPr lang="en-US" sz="2800" b="1" i="1" dirty="0"/>
              <a:t>access </a:t>
            </a:r>
            <a:r>
              <a:rPr lang="en-US" sz="2800" b="1" dirty="0"/>
              <a:t>to the clinic or practice</a:t>
            </a:r>
          </a:p>
          <a:p>
            <a:pPr lvl="1"/>
            <a:r>
              <a:rPr lang="en-US" sz="2400" dirty="0"/>
              <a:t>Monitor to be sure that efforts are sustained</a:t>
            </a:r>
          </a:p>
          <a:p>
            <a:pPr lvl="1"/>
            <a:r>
              <a:rPr lang="en-US" sz="2400" dirty="0"/>
              <a:t>Follow wait times &amp; track referrals </a:t>
            </a:r>
          </a:p>
          <a:p>
            <a:pPr lvl="1"/>
            <a:endParaRPr lang="en-US" sz="2500" b="1" dirty="0"/>
          </a:p>
          <a:p>
            <a:endParaRPr lang="en-US" sz="2700" dirty="0"/>
          </a:p>
          <a:p>
            <a:endParaRPr lang="en-US" sz="2700"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298575" cy="12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285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BE05-4369-4C91-BC45-9160FB745DFD}"/>
              </a:ext>
            </a:extLst>
          </p:cNvPr>
          <p:cNvSpPr>
            <a:spLocks noGrp="1"/>
          </p:cNvSpPr>
          <p:nvPr>
            <p:ph type="title"/>
          </p:nvPr>
        </p:nvSpPr>
        <p:spPr/>
        <p:txBody>
          <a:bodyPr>
            <a:normAutofit/>
          </a:bodyPr>
          <a:lstStyle/>
          <a:p>
            <a:pPr algn="ctr"/>
            <a:r>
              <a:rPr lang="en-US" sz="4400" dirty="0"/>
              <a:t>Materials for Action Step 4</a:t>
            </a:r>
            <a:endParaRPr lang="en-US" dirty="0"/>
          </a:p>
        </p:txBody>
      </p:sp>
      <p:sp>
        <p:nvSpPr>
          <p:cNvPr id="3" name="Content Placeholder 2">
            <a:extLst>
              <a:ext uri="{FF2B5EF4-FFF2-40B4-BE49-F238E27FC236}">
                <a16:creationId xmlns:a16="http://schemas.microsoft.com/office/drawing/2014/main" id="{6E42EC2D-182A-45CA-B4D8-BC1F176AFD6D}"/>
              </a:ext>
            </a:extLst>
          </p:cNvPr>
          <p:cNvSpPr>
            <a:spLocks noGrp="1"/>
          </p:cNvSpPr>
          <p:nvPr>
            <p:ph sz="quarter" idx="1"/>
          </p:nvPr>
        </p:nvSpPr>
        <p:spPr/>
        <p:txBody>
          <a:bodyPr/>
          <a:lstStyle/>
          <a:p>
            <a:pPr algn="ctr"/>
            <a:endParaRPr lang="en-US" sz="1100" u="sng" dirty="0"/>
          </a:p>
          <a:p>
            <a:pPr algn="ctr"/>
            <a:r>
              <a:rPr lang="en-US" sz="3200" dirty="0"/>
              <a:t>Sample / model templates for Care Coordination Agreements</a:t>
            </a:r>
          </a:p>
          <a:p>
            <a:pPr algn="ctr"/>
            <a:endParaRPr lang="en-US" sz="3200" dirty="0"/>
          </a:p>
          <a:p>
            <a:pPr algn="ctr"/>
            <a:r>
              <a:rPr lang="en-US" sz="3200" u="sng" dirty="0">
                <a:hlinkClick r:id="rId2"/>
              </a:rPr>
              <a:t>www.acponline.org/hvcc-training</a:t>
            </a:r>
            <a:endParaRPr lang="en-US" sz="3200" dirty="0"/>
          </a:p>
          <a:p>
            <a:endParaRPr lang="en-US" dirty="0"/>
          </a:p>
        </p:txBody>
      </p:sp>
    </p:spTree>
    <p:extLst>
      <p:ext uri="{BB962C8B-B14F-4D97-AF65-F5344CB8AC3E}">
        <p14:creationId xmlns:p14="http://schemas.microsoft.com/office/powerpoint/2010/main" val="185727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help us get there…</a:t>
            </a:r>
          </a:p>
        </p:txBody>
      </p:sp>
      <p:sp>
        <p:nvSpPr>
          <p:cNvPr id="3" name="Content Placeholder 2"/>
          <p:cNvSpPr>
            <a:spLocks noGrp="1"/>
          </p:cNvSpPr>
          <p:nvPr>
            <p:ph sz="quarter" idx="1"/>
          </p:nvPr>
        </p:nvSpPr>
        <p:spPr/>
        <p:txBody>
          <a:bodyPr/>
          <a:lstStyle/>
          <a:p>
            <a:pPr marL="0" indent="0" algn="ctr">
              <a:buNone/>
            </a:pPr>
            <a:r>
              <a:rPr lang="en-US" sz="3200" i="1" dirty="0"/>
              <a:t>Care Coordination Agreements </a:t>
            </a:r>
            <a:r>
              <a:rPr lang="en-US" sz="3200" dirty="0"/>
              <a:t>provide</a:t>
            </a:r>
          </a:p>
          <a:p>
            <a:pPr marL="0" indent="0" algn="ctr">
              <a:buNone/>
            </a:pPr>
            <a:endParaRPr lang="en-US" sz="1000" dirty="0"/>
          </a:p>
          <a:p>
            <a:r>
              <a:rPr lang="en-US" sz="3600" b="1" dirty="0"/>
              <a:t>A starting point </a:t>
            </a:r>
          </a:p>
          <a:p>
            <a:endParaRPr lang="en-US" dirty="0"/>
          </a:p>
          <a:p>
            <a:pPr marL="0" indent="0">
              <a:buNone/>
            </a:pPr>
            <a:r>
              <a:rPr lang="en-US" dirty="0"/>
              <a:t>And</a:t>
            </a:r>
          </a:p>
          <a:p>
            <a:pPr marL="0" indent="0">
              <a:buNone/>
            </a:pPr>
            <a:endParaRPr lang="en-US" dirty="0"/>
          </a:p>
          <a:p>
            <a:r>
              <a:rPr lang="en-US" sz="3600" b="1" dirty="0"/>
              <a:t>A roadmap</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23"/>
          <a:stretch/>
        </p:blipFill>
        <p:spPr bwMode="auto">
          <a:xfrm>
            <a:off x="6096000" y="76201"/>
            <a:ext cx="2139329"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325"/>
          <a:stretch/>
        </p:blipFill>
        <p:spPr bwMode="auto">
          <a:xfrm>
            <a:off x="4022651" y="4419600"/>
            <a:ext cx="2773609" cy="154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648" y="2385848"/>
            <a:ext cx="1500352" cy="14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0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a:r>
              <a:rPr lang="en-US" b="1" dirty="0"/>
              <a:t>What is a Care Coordination Agreement?</a:t>
            </a:r>
          </a:p>
        </p:txBody>
      </p:sp>
      <p:sp>
        <p:nvSpPr>
          <p:cNvPr id="3" name="Content Placeholder 2"/>
          <p:cNvSpPr>
            <a:spLocks noGrp="1"/>
          </p:cNvSpPr>
          <p:nvPr>
            <p:ph sz="quarter" idx="1"/>
          </p:nvPr>
        </p:nvSpPr>
        <p:spPr>
          <a:xfrm>
            <a:off x="606153" y="1524000"/>
            <a:ext cx="8159002" cy="4724400"/>
          </a:xfrm>
        </p:spPr>
        <p:txBody>
          <a:bodyPr>
            <a:normAutofit fontScale="92500" lnSpcReduction="10000"/>
          </a:bodyPr>
          <a:lstStyle/>
          <a:p>
            <a:pPr marL="0" indent="0">
              <a:buNone/>
            </a:pPr>
            <a:r>
              <a:rPr lang="en-US" sz="3500" dirty="0"/>
              <a:t>An</a:t>
            </a:r>
            <a:r>
              <a:rPr lang="en-US" sz="3500" i="1" dirty="0"/>
              <a:t> </a:t>
            </a:r>
            <a:r>
              <a:rPr lang="en-US" sz="3500" b="1" i="1" dirty="0"/>
              <a:t>invitation</a:t>
            </a:r>
            <a:r>
              <a:rPr lang="en-US" sz="3500" i="1" dirty="0"/>
              <a:t> </a:t>
            </a:r>
            <a:r>
              <a:rPr lang="en-US" sz="3500" dirty="0"/>
              <a:t>to work together better…</a:t>
            </a:r>
          </a:p>
          <a:p>
            <a:r>
              <a:rPr lang="en-US" sz="2800" dirty="0"/>
              <a:t>Provides a </a:t>
            </a:r>
            <a:r>
              <a:rPr lang="en-US" sz="2800" i="1" dirty="0"/>
              <a:t>platform</a:t>
            </a:r>
            <a:r>
              <a:rPr lang="en-US" sz="2800" dirty="0"/>
              <a:t> that everyone agrees to work from:</a:t>
            </a:r>
          </a:p>
          <a:p>
            <a:pPr lvl="1"/>
            <a:r>
              <a:rPr lang="en-US" sz="2800" dirty="0"/>
              <a:t>Standardized definitions</a:t>
            </a:r>
          </a:p>
          <a:p>
            <a:pPr lvl="1"/>
            <a:r>
              <a:rPr lang="en-US" sz="2800" dirty="0"/>
              <a:t>Agreed upon expectations regarding communication and clinical responsibilities.</a:t>
            </a:r>
          </a:p>
          <a:p>
            <a:r>
              <a:rPr lang="en-US" sz="2800" dirty="0"/>
              <a:t>Can be formal or informal</a:t>
            </a:r>
          </a:p>
          <a:p>
            <a:r>
              <a:rPr lang="en-US" sz="2800" dirty="0"/>
              <a:t> Internal practice policies and procedures should be aligned to support the agreement</a:t>
            </a:r>
          </a:p>
          <a:p>
            <a:pPr marL="0" indent="0">
              <a:buNone/>
            </a:pPr>
            <a:endParaRPr lang="en-US" sz="1500" dirty="0"/>
          </a:p>
          <a:p>
            <a:pPr marL="0" indent="0" algn="ctr">
              <a:buNone/>
            </a:pPr>
            <a:r>
              <a:rPr lang="en-US" sz="3000" dirty="0"/>
              <a:t>Also called </a:t>
            </a:r>
            <a:r>
              <a:rPr lang="en-US" sz="3000" i="1" dirty="0"/>
              <a:t>Care Coordination Compact  </a:t>
            </a:r>
            <a:r>
              <a:rPr lang="en-US" sz="3000" dirty="0"/>
              <a:t>or </a:t>
            </a:r>
            <a:r>
              <a:rPr lang="en-US" sz="3000" i="1" dirty="0"/>
              <a:t>Collaborative Care Agreement / Compact</a:t>
            </a:r>
          </a:p>
        </p:txBody>
      </p:sp>
    </p:spTree>
    <p:extLst>
      <p:ext uri="{BB962C8B-B14F-4D97-AF65-F5344CB8AC3E}">
        <p14:creationId xmlns:p14="http://schemas.microsoft.com/office/powerpoint/2010/main" val="273580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and How?</a:t>
            </a:r>
          </a:p>
        </p:txBody>
      </p:sp>
      <p:sp>
        <p:nvSpPr>
          <p:cNvPr id="3" name="Content Placeholder 2"/>
          <p:cNvSpPr>
            <a:spLocks noGrp="1"/>
          </p:cNvSpPr>
          <p:nvPr>
            <p:ph sz="quarter" idx="1"/>
          </p:nvPr>
        </p:nvSpPr>
        <p:spPr>
          <a:xfrm>
            <a:off x="609600" y="1447800"/>
            <a:ext cx="8305800" cy="4876800"/>
          </a:xfrm>
        </p:spPr>
        <p:txBody>
          <a:bodyPr/>
          <a:lstStyle/>
          <a:p>
            <a:r>
              <a:rPr lang="en-US" sz="2800" dirty="0"/>
              <a:t>Practices worked with frequently</a:t>
            </a:r>
          </a:p>
          <a:p>
            <a:pPr lvl="1"/>
            <a:r>
              <a:rPr lang="en-US" sz="2500" dirty="0"/>
              <a:t>Including multispecialty groups in same organization </a:t>
            </a:r>
          </a:p>
          <a:p>
            <a:r>
              <a:rPr lang="en-US" sz="2800" dirty="0"/>
              <a:t>Practices that need to provide “more” </a:t>
            </a:r>
          </a:p>
          <a:p>
            <a:pPr lvl="1"/>
            <a:r>
              <a:rPr lang="en-US" sz="2400" dirty="0"/>
              <a:t>PCP needing  timely referral response notes</a:t>
            </a:r>
          </a:p>
          <a:p>
            <a:pPr lvl="1"/>
            <a:r>
              <a:rPr lang="en-US" sz="2400" dirty="0"/>
              <a:t>Specialty group needing more than ICD code with referrals</a:t>
            </a:r>
          </a:p>
          <a:p>
            <a:pPr lvl="1"/>
            <a:r>
              <a:rPr lang="en-US" sz="2400" dirty="0"/>
              <a:t>PCP needing colonoscopy reports from GI group</a:t>
            </a:r>
          </a:p>
          <a:p>
            <a:pPr lvl="1"/>
            <a:r>
              <a:rPr lang="en-US" sz="2400" dirty="0"/>
              <a:t>Surgeon needing pre-op prep or post-op assistance </a:t>
            </a:r>
          </a:p>
          <a:p>
            <a:r>
              <a:rPr lang="en-US" sz="2800" dirty="0"/>
              <a:t>Practices that need to provide “less” </a:t>
            </a:r>
          </a:p>
          <a:p>
            <a:pPr lvl="1"/>
            <a:r>
              <a:rPr lang="en-US" sz="2400" dirty="0"/>
              <a:t>Chart dump with referrals</a:t>
            </a:r>
          </a:p>
          <a:p>
            <a:pPr lvl="1"/>
            <a:r>
              <a:rPr lang="en-US" sz="2400" dirty="0"/>
              <a:t>40 page referral response notes </a:t>
            </a:r>
            <a:r>
              <a:rPr lang="en-US" sz="2000" dirty="0"/>
              <a:t>(with every order, etc. in it)</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953000"/>
            <a:ext cx="838200" cy="7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59596"/>
            <a:ext cx="838200" cy="98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35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lstStyle/>
          <a:p>
            <a:r>
              <a:rPr lang="en-US" sz="3600" dirty="0"/>
              <a:t>Models for Establishing Agreements</a:t>
            </a:r>
          </a:p>
        </p:txBody>
      </p:sp>
      <p:sp>
        <p:nvSpPr>
          <p:cNvPr id="3" name="Content Placeholder 2"/>
          <p:cNvSpPr>
            <a:spLocks noGrp="1"/>
          </p:cNvSpPr>
          <p:nvPr>
            <p:ph idx="1"/>
          </p:nvPr>
        </p:nvSpPr>
        <p:spPr>
          <a:xfrm>
            <a:off x="152400" y="1524000"/>
            <a:ext cx="8839200" cy="5257800"/>
          </a:xfrm>
        </p:spPr>
        <p:txBody>
          <a:bodyPr/>
          <a:lstStyle/>
          <a:p>
            <a:r>
              <a:rPr lang="en-US" sz="2800" b="1" dirty="0"/>
              <a:t>“One-on-One” Compacts</a:t>
            </a:r>
            <a:r>
              <a:rPr lang="en-US" sz="2400" b="1" dirty="0"/>
              <a:t> with selected medical neighbors</a:t>
            </a:r>
          </a:p>
          <a:p>
            <a:pPr lvl="1"/>
            <a:r>
              <a:rPr lang="en-US" dirty="0"/>
              <a:t>PCP practice with specialist / specialty to specialty</a:t>
            </a:r>
          </a:p>
          <a:p>
            <a:pPr lvl="1"/>
            <a:r>
              <a:rPr lang="en-US" dirty="0"/>
              <a:t>ACO with a specialty </a:t>
            </a:r>
          </a:p>
          <a:p>
            <a:r>
              <a:rPr lang="en-US" sz="2800" b="1" dirty="0"/>
              <a:t>System-wide adoption (</a:t>
            </a:r>
            <a:r>
              <a:rPr lang="en-US" sz="2400" b="1" dirty="0"/>
              <a:t>all players within system)</a:t>
            </a:r>
          </a:p>
          <a:p>
            <a:pPr lvl="1"/>
            <a:r>
              <a:rPr lang="en-US" sz="2400" dirty="0"/>
              <a:t>Closed or integrated systems (VA, ACO, IPA, AMC)</a:t>
            </a:r>
          </a:p>
          <a:p>
            <a:r>
              <a:rPr lang="en-US" sz="2800" b="1" dirty="0"/>
              <a:t>Unilateral approach</a:t>
            </a:r>
          </a:p>
          <a:p>
            <a:pPr lvl="1"/>
            <a:r>
              <a:rPr lang="en-US" dirty="0"/>
              <a:t>Medical Center / Specialty Practice </a:t>
            </a:r>
            <a:r>
              <a:rPr lang="en-US" sz="2400" dirty="0"/>
              <a:t>(“This is how we agree to work with those who refer to our center/practice and this is what we would like from you when you refer a patient ”) </a:t>
            </a:r>
          </a:p>
          <a:p>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28600"/>
            <a:ext cx="1371600" cy="91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86999</TotalTime>
  <Words>3596</Words>
  <Application>Microsoft Office PowerPoint</Application>
  <PresentationFormat>On-screen Show (4:3)</PresentationFormat>
  <Paragraphs>471</Paragraphs>
  <Slides>56</Slides>
  <Notes>20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73" baseType="lpstr">
      <vt:lpstr>ＭＳ Ｐゴシック</vt:lpstr>
      <vt:lpstr>Arial</vt:lpstr>
      <vt:lpstr>Arial Black</vt:lpstr>
      <vt:lpstr>Calibri</vt:lpstr>
      <vt:lpstr>Franklin Gothic Book</vt:lpstr>
      <vt:lpstr>Helvetica Neue</vt:lpstr>
      <vt:lpstr>Perpetua</vt:lpstr>
      <vt:lpstr>Symbol</vt:lpstr>
      <vt:lpstr>Trebuchet MS</vt:lpstr>
      <vt:lpstr>Tw Cen MT</vt:lpstr>
      <vt:lpstr>Wingdings</vt:lpstr>
      <vt:lpstr>Wingdings 2</vt:lpstr>
      <vt:lpstr>ヒラギノ明朝 ProN W3</vt:lpstr>
      <vt:lpstr>ヒラギノ明朝 ProN W6</vt:lpstr>
      <vt:lpstr>1_ACP Powerpoint 2014</vt:lpstr>
      <vt:lpstr>2_Equity</vt:lpstr>
      <vt:lpstr>Chart</vt:lpstr>
      <vt:lpstr>Connecting Care Ensuring Quality Referrals and Effective Care Coordination    </vt:lpstr>
      <vt:lpstr>The ACP SAN  High Value Care Coordination curriculum </vt:lpstr>
      <vt:lpstr>Putting it all together-Connecting Care</vt:lpstr>
      <vt:lpstr>As you listen…</vt:lpstr>
      <vt:lpstr>Ideally…</vt:lpstr>
      <vt:lpstr>To help us get there…</vt:lpstr>
      <vt:lpstr>What is a Care Coordination Agreement?</vt:lpstr>
      <vt:lpstr>Who and How?</vt:lpstr>
      <vt:lpstr>Models for Establishing Agreements</vt:lpstr>
      <vt:lpstr>Example of Formal 1-on-1 CCA  (PCP with Specialty)</vt:lpstr>
      <vt:lpstr>Example of Formal 1-on-1 CCA  (PCP with Specialty)</vt:lpstr>
      <vt:lpstr>Example of Informal 1-on-1 CCA (Specialty to Specialty – collaborative care)</vt:lpstr>
      <vt:lpstr>Example of System-wide CCA for IPA  (Independent Physicians Association) </vt:lpstr>
      <vt:lpstr>Example of System-wide CCA for Employed Multi-Specialty Physicians group</vt:lpstr>
      <vt:lpstr>Wide Specialty Referral Base</vt:lpstr>
      <vt:lpstr>Example of Unilateral CCA   </vt:lpstr>
      <vt:lpstr>PowerPoint Presentation</vt:lpstr>
      <vt:lpstr>Western Slope Endocrinology Referral Form (“CCA”) </vt:lpstr>
      <vt:lpstr>Referral Request Elements Before &amp; After Unilateral WSE CCA Referral Form </vt:lpstr>
      <vt:lpstr>Primary Care Unilateral CCA Wrap it into the referral request (spell it out)</vt:lpstr>
      <vt:lpstr>Take a minute …</vt:lpstr>
      <vt:lpstr>Getting Started</vt:lpstr>
      <vt:lpstr>Basics that Benefit</vt:lpstr>
      <vt:lpstr>What is Included in the Care Compact ? (start with the basics)</vt:lpstr>
      <vt:lpstr>Connecting the Agreement Pieces</vt:lpstr>
      <vt:lpstr>                    Template Care Coordination Agreement</vt:lpstr>
      <vt:lpstr>Example Guide for Care Coordination Agreement</vt:lpstr>
      <vt:lpstr>Example Guide for Care Coordination Agreement</vt:lpstr>
      <vt:lpstr>Put it in action….</vt:lpstr>
      <vt:lpstr>As you listen …</vt:lpstr>
      <vt:lpstr>Defining “Access” to Health Care</vt:lpstr>
      <vt:lpstr>Timeliness</vt:lpstr>
      <vt:lpstr>Some issues with “Access” to Health Care</vt:lpstr>
      <vt:lpstr>The Current State – Wait Times</vt:lpstr>
      <vt:lpstr>Effects of Delay </vt:lpstr>
      <vt:lpstr>Improved Referral Process  Improved Access </vt:lpstr>
      <vt:lpstr> Reduction in Delay by Reducing Unnecessary Care  </vt:lpstr>
      <vt:lpstr>Improved Referral Process- Improved Access </vt:lpstr>
      <vt:lpstr>E-consult vs Pre-consult</vt:lpstr>
      <vt:lpstr>Examples from Dermatology (“tele-derm”)</vt:lpstr>
      <vt:lpstr>Non-Face-to-Face Consultation (Virtual -including e-Consultations)</vt:lpstr>
      <vt:lpstr>Formal Consultation </vt:lpstr>
      <vt:lpstr>PowerPoint Presentation</vt:lpstr>
      <vt:lpstr>SFGH – e-Referrals &amp; Referral Disposition</vt:lpstr>
      <vt:lpstr>Ottawa Hospital- Factors for Success for e-Consults</vt:lpstr>
      <vt:lpstr>PowerPoint Presentation</vt:lpstr>
      <vt:lpstr>PowerPoint Presentation</vt:lpstr>
      <vt:lpstr>PowerPoint Presentation</vt:lpstr>
      <vt:lpstr>PowerPoint Presentation</vt:lpstr>
      <vt:lpstr>PowerPoint Presentation</vt:lpstr>
      <vt:lpstr>Consider …</vt:lpstr>
      <vt:lpstr>Among Referred Patients, Type of Work Done by Specialists in the US (Data are from the 2002-2004 NAMCS)</vt:lpstr>
      <vt:lpstr>Opening Access through “Graduation” Transition back to primary care for management</vt:lpstr>
      <vt:lpstr>Put it in action….</vt:lpstr>
      <vt:lpstr>Leave in action….</vt:lpstr>
      <vt:lpstr>Materials for Action Step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Carol Greenlee</cp:lastModifiedBy>
  <cp:revision>424</cp:revision>
  <cp:lastPrinted>2017-05-16T13:13:04Z</cp:lastPrinted>
  <dcterms:created xsi:type="dcterms:W3CDTF">2017-04-18T23:46:08Z</dcterms:created>
  <dcterms:modified xsi:type="dcterms:W3CDTF">2018-10-15T18:38:56Z</dcterms:modified>
</cp:coreProperties>
</file>