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Override1.xml" ContentType="application/vnd.openxmlformats-officedocument.themeOverride+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77" r:id="rId2"/>
  </p:sldMasterIdLst>
  <p:notesMasterIdLst>
    <p:notesMasterId r:id="rId44"/>
  </p:notesMasterIdLst>
  <p:sldIdLst>
    <p:sldId id="680" r:id="rId3"/>
    <p:sldId id="656" r:id="rId4"/>
    <p:sldId id="693" r:id="rId5"/>
    <p:sldId id="662" r:id="rId6"/>
    <p:sldId id="729" r:id="rId7"/>
    <p:sldId id="743" r:id="rId8"/>
    <p:sldId id="717" r:id="rId9"/>
    <p:sldId id="713" r:id="rId10"/>
    <p:sldId id="640" r:id="rId11"/>
    <p:sldId id="728" r:id="rId12"/>
    <p:sldId id="679" r:id="rId13"/>
    <p:sldId id="668" r:id="rId14"/>
    <p:sldId id="715" r:id="rId15"/>
    <p:sldId id="745" r:id="rId16"/>
    <p:sldId id="744" r:id="rId17"/>
    <p:sldId id="669" r:id="rId18"/>
    <p:sldId id="671" r:id="rId19"/>
    <p:sldId id="670" r:id="rId20"/>
    <p:sldId id="712" r:id="rId21"/>
    <p:sldId id="643" r:id="rId22"/>
    <p:sldId id="754" r:id="rId23"/>
    <p:sldId id="634" r:id="rId24"/>
    <p:sldId id="748" r:id="rId25"/>
    <p:sldId id="746" r:id="rId26"/>
    <p:sldId id="632" r:id="rId27"/>
    <p:sldId id="698" r:id="rId28"/>
    <p:sldId id="697" r:id="rId29"/>
    <p:sldId id="750" r:id="rId30"/>
    <p:sldId id="753" r:id="rId31"/>
    <p:sldId id="620" r:id="rId32"/>
    <p:sldId id="756" r:id="rId33"/>
    <p:sldId id="792" r:id="rId34"/>
    <p:sldId id="788" r:id="rId35"/>
    <p:sldId id="793" r:id="rId36"/>
    <p:sldId id="682" r:id="rId37"/>
    <p:sldId id="757" r:id="rId38"/>
    <p:sldId id="781" r:id="rId39"/>
    <p:sldId id="786" r:id="rId40"/>
    <p:sldId id="783" r:id="rId41"/>
    <p:sldId id="784" r:id="rId42"/>
    <p:sldId id="787" r:id="rId43"/>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94660"/>
  </p:normalViewPr>
  <p:slideViewPr>
    <p:cSldViewPr>
      <p:cViewPr>
        <p:scale>
          <a:sx n="60" d="100"/>
          <a:sy n="60" d="100"/>
        </p:scale>
        <p:origin x="-1588" y="-176"/>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Baseline</c:v>
                </c:pt>
              </c:strCache>
            </c:strRef>
          </c:tx>
          <c:invertIfNegative val="0"/>
          <c:cat>
            <c:strRef>
              <c:f>Sheet1!$A$2:$A$9</c:f>
              <c:strCache>
                <c:ptCount val="8"/>
                <c:pt idx="1">
                  <c:v>Demographics</c:v>
                </c:pt>
                <c:pt idx="3">
                  <c:v>Core data</c:v>
                </c:pt>
                <c:pt idx="5">
                  <c:v>Med list</c:v>
                </c:pt>
                <c:pt idx="7">
                  <c:v>referral status</c:v>
                </c:pt>
              </c:strCache>
            </c:strRef>
          </c:cat>
          <c:val>
            <c:numRef>
              <c:f>Sheet1!$B$2:$B$9</c:f>
              <c:numCache>
                <c:formatCode>0%</c:formatCode>
                <c:ptCount val="8"/>
                <c:pt idx="1">
                  <c:v>0.78</c:v>
                </c:pt>
                <c:pt idx="3" formatCode="0.00%">
                  <c:v>0.67500000000000004</c:v>
                </c:pt>
                <c:pt idx="5" formatCode="0.00%">
                  <c:v>0.67500000000000004</c:v>
                </c:pt>
                <c:pt idx="7">
                  <c:v>0</c:v>
                </c:pt>
              </c:numCache>
            </c:numRef>
          </c:val>
        </c:ser>
        <c:ser>
          <c:idx val="1"/>
          <c:order val="1"/>
          <c:tx>
            <c:strRef>
              <c:f>Sheet1!$C$1</c:f>
              <c:strCache>
                <c:ptCount val="1"/>
                <c:pt idx="0">
                  <c:v>Follow up</c:v>
                </c:pt>
              </c:strCache>
            </c:strRef>
          </c:tx>
          <c:invertIfNegative val="0"/>
          <c:cat>
            <c:strRef>
              <c:f>Sheet1!$A$2:$A$9</c:f>
              <c:strCache>
                <c:ptCount val="8"/>
                <c:pt idx="1">
                  <c:v>Demographics</c:v>
                </c:pt>
                <c:pt idx="3">
                  <c:v>Core data</c:v>
                </c:pt>
                <c:pt idx="5">
                  <c:v>Med list</c:v>
                </c:pt>
                <c:pt idx="7">
                  <c:v>referral status</c:v>
                </c:pt>
              </c:strCache>
            </c:strRef>
          </c:cat>
          <c:val>
            <c:numRef>
              <c:f>Sheet1!$C$2:$C$9</c:f>
              <c:numCache>
                <c:formatCode>0%</c:formatCode>
                <c:ptCount val="8"/>
                <c:pt idx="1">
                  <c:v>1</c:v>
                </c:pt>
                <c:pt idx="3" formatCode="0.00%">
                  <c:v>0.875</c:v>
                </c:pt>
                <c:pt idx="5" formatCode="0.00%">
                  <c:v>0.875</c:v>
                </c:pt>
                <c:pt idx="7" formatCode="0.00%">
                  <c:v>0.1875</c:v>
                </c:pt>
              </c:numCache>
            </c:numRef>
          </c:val>
        </c:ser>
        <c:dLbls>
          <c:showLegendKey val="0"/>
          <c:showVal val="0"/>
          <c:showCatName val="0"/>
          <c:showSerName val="0"/>
          <c:showPercent val="0"/>
          <c:showBubbleSize val="0"/>
        </c:dLbls>
        <c:gapWidth val="150"/>
        <c:axId val="35323264"/>
        <c:axId val="35591296"/>
      </c:barChart>
      <c:catAx>
        <c:axId val="35323264"/>
        <c:scaling>
          <c:orientation val="minMax"/>
        </c:scaling>
        <c:delete val="0"/>
        <c:axPos val="b"/>
        <c:majorTickMark val="out"/>
        <c:minorTickMark val="none"/>
        <c:tickLblPos val="nextTo"/>
        <c:crossAx val="35591296"/>
        <c:crosses val="autoZero"/>
        <c:auto val="1"/>
        <c:lblAlgn val="ctr"/>
        <c:lblOffset val="100"/>
        <c:noMultiLvlLbl val="0"/>
      </c:catAx>
      <c:valAx>
        <c:axId val="35591296"/>
        <c:scaling>
          <c:orientation val="minMax"/>
        </c:scaling>
        <c:delete val="0"/>
        <c:axPos val="l"/>
        <c:majorGridlines/>
        <c:numFmt formatCode="0%" sourceLinked="1"/>
        <c:majorTickMark val="out"/>
        <c:minorTickMark val="none"/>
        <c:tickLblPos val="nextTo"/>
        <c:crossAx val="35323264"/>
        <c:crosses val="autoZero"/>
        <c:crossBetween val="between"/>
      </c:valAx>
    </c:plotArea>
    <c:legend>
      <c:legendPos val="r"/>
      <c:layout>
        <c:manualLayout>
          <c:xMode val="edge"/>
          <c:yMode val="edge"/>
          <c:x val="0.6629055578578994"/>
          <c:y val="0.33553876711357028"/>
          <c:w val="0.32898711524695778"/>
          <c:h val="0.24784138469177838"/>
        </c:manualLayout>
      </c:layout>
      <c:overlay val="0"/>
    </c:legend>
    <c:plotVisOnly val="1"/>
    <c:dispBlanksAs val="gap"/>
    <c:showDLblsOverMax val="0"/>
  </c:chart>
  <c:txPr>
    <a:bodyPr/>
    <a:lstStyle/>
    <a:p>
      <a:pPr>
        <a:defRPr sz="1600" baseline="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Baseline</c:v>
                </c:pt>
              </c:strCache>
            </c:strRef>
          </c:tx>
          <c:invertIfNegative val="0"/>
          <c:cat>
            <c:strRef>
              <c:f>Sheet1!$A$2:$A$4</c:f>
              <c:strCache>
                <c:ptCount val="3"/>
                <c:pt idx="0">
                  <c:v>None</c:v>
                </c:pt>
                <c:pt idx="1">
                  <c:v>Dx only</c:v>
                </c:pt>
                <c:pt idx="2">
                  <c:v>Adequate</c:v>
                </c:pt>
              </c:strCache>
            </c:strRef>
          </c:cat>
          <c:val>
            <c:numRef>
              <c:f>Sheet1!$B$2:$B$4</c:f>
              <c:numCache>
                <c:formatCode>0.00%</c:formatCode>
                <c:ptCount val="3"/>
                <c:pt idx="0">
                  <c:v>0.223</c:v>
                </c:pt>
                <c:pt idx="1">
                  <c:v>0.77700000000000002</c:v>
                </c:pt>
                <c:pt idx="2" formatCode="0%">
                  <c:v>0</c:v>
                </c:pt>
              </c:numCache>
            </c:numRef>
          </c:val>
        </c:ser>
        <c:ser>
          <c:idx val="1"/>
          <c:order val="1"/>
          <c:tx>
            <c:strRef>
              <c:f>Sheet1!$C$1</c:f>
              <c:strCache>
                <c:ptCount val="1"/>
                <c:pt idx="0">
                  <c:v>Follow Up</c:v>
                </c:pt>
              </c:strCache>
            </c:strRef>
          </c:tx>
          <c:invertIfNegative val="0"/>
          <c:cat>
            <c:strRef>
              <c:f>Sheet1!$A$2:$A$4</c:f>
              <c:strCache>
                <c:ptCount val="3"/>
                <c:pt idx="0">
                  <c:v>None</c:v>
                </c:pt>
                <c:pt idx="1">
                  <c:v>Dx only</c:v>
                </c:pt>
                <c:pt idx="2">
                  <c:v>Adequate</c:v>
                </c:pt>
              </c:strCache>
            </c:strRef>
          </c:cat>
          <c:val>
            <c:numRef>
              <c:f>Sheet1!$C$2:$C$4</c:f>
              <c:numCache>
                <c:formatCode>0.00%</c:formatCode>
                <c:ptCount val="3"/>
                <c:pt idx="0">
                  <c:v>0.125</c:v>
                </c:pt>
                <c:pt idx="1">
                  <c:v>0.125</c:v>
                </c:pt>
                <c:pt idx="2" formatCode="0%">
                  <c:v>0.75</c:v>
                </c:pt>
              </c:numCache>
            </c:numRef>
          </c:val>
        </c:ser>
        <c:dLbls>
          <c:showLegendKey val="0"/>
          <c:showVal val="0"/>
          <c:showCatName val="0"/>
          <c:showSerName val="0"/>
          <c:showPercent val="0"/>
          <c:showBubbleSize val="0"/>
        </c:dLbls>
        <c:gapWidth val="150"/>
        <c:axId val="68883968"/>
        <c:axId val="68885504"/>
      </c:barChart>
      <c:catAx>
        <c:axId val="68883968"/>
        <c:scaling>
          <c:orientation val="minMax"/>
        </c:scaling>
        <c:delete val="0"/>
        <c:axPos val="b"/>
        <c:majorTickMark val="out"/>
        <c:minorTickMark val="none"/>
        <c:tickLblPos val="nextTo"/>
        <c:txPr>
          <a:bodyPr/>
          <a:lstStyle/>
          <a:p>
            <a:pPr>
              <a:defRPr sz="1600" baseline="0"/>
            </a:pPr>
            <a:endParaRPr lang="en-US"/>
          </a:p>
        </c:txPr>
        <c:crossAx val="68885504"/>
        <c:crosses val="autoZero"/>
        <c:auto val="1"/>
        <c:lblAlgn val="ctr"/>
        <c:lblOffset val="100"/>
        <c:noMultiLvlLbl val="0"/>
      </c:catAx>
      <c:valAx>
        <c:axId val="68885504"/>
        <c:scaling>
          <c:orientation val="minMax"/>
        </c:scaling>
        <c:delete val="0"/>
        <c:axPos val="l"/>
        <c:majorGridlines/>
        <c:numFmt formatCode="0.00%" sourceLinked="1"/>
        <c:majorTickMark val="out"/>
        <c:minorTickMark val="none"/>
        <c:tickLblPos val="nextTo"/>
        <c:crossAx val="6888396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Baseline</c:v>
                </c:pt>
              </c:strCache>
            </c:strRef>
          </c:tx>
          <c:invertIfNegative val="0"/>
          <c:cat>
            <c:strRef>
              <c:f>Sheet1!$A$2:$A$5</c:f>
              <c:strCache>
                <c:ptCount val="3"/>
                <c:pt idx="0">
                  <c:v>None</c:v>
                </c:pt>
                <c:pt idx="1">
                  <c:v>Partial</c:v>
                </c:pt>
                <c:pt idx="2">
                  <c:v>Adequate</c:v>
                </c:pt>
              </c:strCache>
            </c:strRef>
          </c:cat>
          <c:val>
            <c:numRef>
              <c:f>Sheet1!$B$2:$B$5</c:f>
              <c:numCache>
                <c:formatCode>0.00%</c:formatCode>
                <c:ptCount val="4"/>
                <c:pt idx="0">
                  <c:v>0.222</c:v>
                </c:pt>
                <c:pt idx="1">
                  <c:v>0.44400000000000001</c:v>
                </c:pt>
                <c:pt idx="2">
                  <c:v>0.33300000000000002</c:v>
                </c:pt>
              </c:numCache>
            </c:numRef>
          </c:val>
        </c:ser>
        <c:ser>
          <c:idx val="1"/>
          <c:order val="1"/>
          <c:tx>
            <c:strRef>
              <c:f>Sheet1!$C$1</c:f>
              <c:strCache>
                <c:ptCount val="1"/>
                <c:pt idx="0">
                  <c:v>Follow Up</c:v>
                </c:pt>
              </c:strCache>
            </c:strRef>
          </c:tx>
          <c:invertIfNegative val="0"/>
          <c:cat>
            <c:strRef>
              <c:f>Sheet1!$A$2:$A$5</c:f>
              <c:strCache>
                <c:ptCount val="3"/>
                <c:pt idx="0">
                  <c:v>None</c:v>
                </c:pt>
                <c:pt idx="1">
                  <c:v>Partial</c:v>
                </c:pt>
                <c:pt idx="2">
                  <c:v>Adequate</c:v>
                </c:pt>
              </c:strCache>
            </c:strRef>
          </c:cat>
          <c:val>
            <c:numRef>
              <c:f>Sheet1!$C$2:$C$5</c:f>
              <c:numCache>
                <c:formatCode>0.00%</c:formatCode>
                <c:ptCount val="4"/>
                <c:pt idx="0">
                  <c:v>0.3125</c:v>
                </c:pt>
                <c:pt idx="1">
                  <c:v>6.25E-2</c:v>
                </c:pt>
                <c:pt idx="2">
                  <c:v>0.5625</c:v>
                </c:pt>
              </c:numCache>
            </c:numRef>
          </c:val>
        </c:ser>
        <c:dLbls>
          <c:showLegendKey val="0"/>
          <c:showVal val="0"/>
          <c:showCatName val="0"/>
          <c:showSerName val="0"/>
          <c:showPercent val="0"/>
          <c:showBubbleSize val="0"/>
        </c:dLbls>
        <c:gapWidth val="150"/>
        <c:axId val="68898176"/>
        <c:axId val="68908160"/>
      </c:barChart>
      <c:catAx>
        <c:axId val="68898176"/>
        <c:scaling>
          <c:orientation val="minMax"/>
        </c:scaling>
        <c:delete val="0"/>
        <c:axPos val="b"/>
        <c:majorTickMark val="out"/>
        <c:minorTickMark val="none"/>
        <c:tickLblPos val="nextTo"/>
        <c:txPr>
          <a:bodyPr/>
          <a:lstStyle/>
          <a:p>
            <a:pPr>
              <a:defRPr sz="1600" baseline="0"/>
            </a:pPr>
            <a:endParaRPr lang="en-US"/>
          </a:p>
        </c:txPr>
        <c:crossAx val="68908160"/>
        <c:crosses val="autoZero"/>
        <c:auto val="1"/>
        <c:lblAlgn val="ctr"/>
        <c:lblOffset val="100"/>
        <c:noMultiLvlLbl val="0"/>
      </c:catAx>
      <c:valAx>
        <c:axId val="68908160"/>
        <c:scaling>
          <c:orientation val="minMax"/>
        </c:scaling>
        <c:delete val="0"/>
        <c:axPos val="l"/>
        <c:majorGridlines/>
        <c:numFmt formatCode="0.00%" sourceLinked="1"/>
        <c:majorTickMark val="out"/>
        <c:minorTickMark val="none"/>
        <c:tickLblPos val="nextTo"/>
        <c:crossAx val="68898176"/>
        <c:crosses val="autoZero"/>
        <c:crossBetween val="between"/>
      </c:valAx>
    </c:plotArea>
    <c:legend>
      <c:legendPos val="r"/>
      <c:layout>
        <c:manualLayout>
          <c:xMode val="edge"/>
          <c:yMode val="edge"/>
          <c:x val="0.67073546657731609"/>
          <c:y val="0.25730199166280687"/>
          <c:w val="0.30798793767800303"/>
          <c:h val="0.29912150687046474"/>
        </c:manualLayout>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3A009B99-2ACD-4329-A195-F59ABAB6DDDC}" type="datetimeFigureOut">
              <a:rPr lang="en-US" smtClean="0"/>
              <a:t>1/8/2018</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4D2D20EC-B5EA-4747-9432-B87310857E5D}" type="slidenum">
              <a:rPr lang="en-US" smtClean="0"/>
              <a:t>‹#›</a:t>
            </a:fld>
            <a:endParaRPr lang="en-US"/>
          </a:p>
        </p:txBody>
      </p:sp>
    </p:spTree>
    <p:extLst>
      <p:ext uri="{BB962C8B-B14F-4D97-AF65-F5344CB8AC3E}">
        <p14:creationId xmlns:p14="http://schemas.microsoft.com/office/powerpoint/2010/main" val="1296895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2</a:t>
            </a:fld>
            <a:endParaRPr lang="en-US"/>
          </a:p>
        </p:txBody>
      </p:sp>
    </p:spTree>
    <p:extLst>
      <p:ext uri="{BB962C8B-B14F-4D97-AF65-F5344CB8AC3E}">
        <p14:creationId xmlns:p14="http://schemas.microsoft.com/office/powerpoint/2010/main" val="2879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40</a:t>
            </a:fld>
            <a:endParaRPr lang="en-US"/>
          </a:p>
        </p:txBody>
      </p:sp>
    </p:spTree>
    <p:extLst>
      <p:ext uri="{BB962C8B-B14F-4D97-AF65-F5344CB8AC3E}">
        <p14:creationId xmlns:p14="http://schemas.microsoft.com/office/powerpoint/2010/main" val="1948703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41</a:t>
            </a:fld>
            <a:endParaRPr lang="en-US"/>
          </a:p>
        </p:txBody>
      </p:sp>
    </p:spTree>
    <p:extLst>
      <p:ext uri="{BB962C8B-B14F-4D97-AF65-F5344CB8AC3E}">
        <p14:creationId xmlns:p14="http://schemas.microsoft.com/office/powerpoint/2010/main" val="1948703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3</a:t>
            </a:fld>
            <a:endParaRPr lang="en-US" dirty="0"/>
          </a:p>
        </p:txBody>
      </p:sp>
    </p:spTree>
    <p:extLst>
      <p:ext uri="{BB962C8B-B14F-4D97-AF65-F5344CB8AC3E}">
        <p14:creationId xmlns:p14="http://schemas.microsoft.com/office/powerpoint/2010/main" val="270121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4</a:t>
            </a:fld>
            <a:endParaRPr lang="en-US"/>
          </a:p>
        </p:txBody>
      </p:sp>
    </p:spTree>
    <p:extLst>
      <p:ext uri="{BB962C8B-B14F-4D97-AF65-F5344CB8AC3E}">
        <p14:creationId xmlns:p14="http://schemas.microsoft.com/office/powerpoint/2010/main" val="567281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7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8DC2B9-9B3C-40C9-87F8-49587E80E220}" type="slidenum">
              <a:rPr lang="en-US">
                <a:solidFill>
                  <a:prstClr val="black"/>
                </a:solidFill>
              </a:rPr>
              <a:pPr fontAlgn="base">
                <a:spcBef>
                  <a:spcPct val="0"/>
                </a:spcBef>
                <a:spcAft>
                  <a:spcPct val="0"/>
                </a:spcAft>
                <a:defRPr/>
              </a:pPr>
              <a:t>12</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WSE = Western Slope Endocrinology (private solo endocrinology</a:t>
            </a:r>
            <a:r>
              <a:rPr lang="en-US" baseline="0" dirty="0" smtClean="0"/>
              <a:t> practice)</a:t>
            </a:r>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20</a:t>
            </a:fld>
            <a:endParaRPr lang="en-US"/>
          </a:p>
        </p:txBody>
      </p:sp>
    </p:spTree>
    <p:extLst>
      <p:ext uri="{BB962C8B-B14F-4D97-AF65-F5344CB8AC3E}">
        <p14:creationId xmlns:p14="http://schemas.microsoft.com/office/powerpoint/2010/main" val="2773053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25</a:t>
            </a:fld>
            <a:endParaRPr lang="en-US"/>
          </a:p>
        </p:txBody>
      </p:sp>
    </p:spTree>
    <p:extLst>
      <p:ext uri="{BB962C8B-B14F-4D97-AF65-F5344CB8AC3E}">
        <p14:creationId xmlns:p14="http://schemas.microsoft.com/office/powerpoint/2010/main" val="1412376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112877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30</a:t>
            </a:fld>
            <a:endParaRPr lang="en-US"/>
          </a:p>
        </p:txBody>
      </p:sp>
    </p:spTree>
    <p:extLst>
      <p:ext uri="{BB962C8B-B14F-4D97-AF65-F5344CB8AC3E}">
        <p14:creationId xmlns:p14="http://schemas.microsoft.com/office/powerpoint/2010/main" val="1948703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Patients often get ‘stuck” in specialty</a:t>
            </a:r>
            <a:r>
              <a:rPr lang="en-US" baseline="0" dirty="0" smtClean="0"/>
              <a:t> care and that contributes to reduced access: can graduate to shared care or back to management by PCP</a:t>
            </a:r>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39</a:t>
            </a:fld>
            <a:endParaRPr lang="en-US"/>
          </a:p>
        </p:txBody>
      </p:sp>
    </p:spTree>
    <p:extLst>
      <p:ext uri="{BB962C8B-B14F-4D97-AF65-F5344CB8AC3E}">
        <p14:creationId xmlns:p14="http://schemas.microsoft.com/office/powerpoint/2010/main" val="616708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Placeholder 21"/>
          <p:cNvSpPr>
            <a:spLocks noGrp="1"/>
          </p:cNvSpPr>
          <p:nvPr>
            <p:ph type="title"/>
          </p:nvPr>
        </p:nvSpPr>
        <p:spPr>
          <a:xfrm>
            <a:off x="609600" y="228600"/>
            <a:ext cx="8153400" cy="990600"/>
          </a:xfrm>
          <a:prstGeom prst="rect">
            <a:avLst/>
          </a:prstGeom>
        </p:spPr>
        <p:txBody>
          <a:bodyPr>
            <a:normAutofit/>
          </a:bodyPr>
          <a:lstStyle>
            <a:lvl1pPr>
              <a:defRPr>
                <a:solidFill>
                  <a:srgbClr val="007C66"/>
                </a:solidFill>
              </a:defRPr>
            </a:lvl1pPr>
          </a:lstStyle>
          <a:p>
            <a:r>
              <a:rPr lang="en-US" smtClean="0"/>
              <a:t>Click to edit Master title style</a:t>
            </a:r>
            <a:endParaRPr lang="en-US" dirty="0"/>
          </a:p>
        </p:txBody>
      </p:sp>
      <p:sp>
        <p:nvSpPr>
          <p:cNvPr id="8" name="Content Placeholder 8"/>
          <p:cNvSpPr>
            <a:spLocks noGrp="1"/>
          </p:cNvSpPr>
          <p:nvPr>
            <p:ph sz="quarter" idx="1"/>
          </p:nvPr>
        </p:nvSpPr>
        <p:spPr>
          <a:xfrm>
            <a:off x="606153" y="1589567"/>
            <a:ext cx="8159002"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9"/>
          <p:cNvSpPr>
            <a:spLocks noGrp="1"/>
          </p:cNvSpPr>
          <p:nvPr>
            <p:ph type="sldNum" sz="quarter" idx="10"/>
          </p:nvPr>
        </p:nvSpPr>
        <p:spPr>
          <a:xfrm>
            <a:off x="0" y="1271588"/>
            <a:ext cx="508000" cy="234950"/>
          </a:xfrm>
        </p:spPr>
        <p:txBody>
          <a:bodyPr rtlCol="0"/>
          <a:lstStyle>
            <a:lvl1pPr>
              <a:defRPr/>
            </a:lvl1pPr>
          </a:lstStyle>
          <a:p>
            <a:pPr>
              <a:defRPr/>
            </a:pPr>
            <a:fld id="{8C386E42-F1FD-4ACB-BAFE-2EA01340BF34}" type="slidenum">
              <a:rPr lang="en-US"/>
              <a:pPr>
                <a:defRPr/>
              </a:pPr>
              <a:t>‹#›</a:t>
            </a:fld>
            <a:endParaRPr lang="en-US" dirty="0"/>
          </a:p>
        </p:txBody>
      </p:sp>
    </p:spTree>
    <p:extLst>
      <p:ext uri="{BB962C8B-B14F-4D97-AF65-F5344CB8AC3E}">
        <p14:creationId xmlns:p14="http://schemas.microsoft.com/office/powerpoint/2010/main" val="122934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60605B"/>
        </a:solidFill>
        <a:effectLst/>
      </p:bgPr>
    </p:bg>
    <p:spTree>
      <p:nvGrpSpPr>
        <p:cNvPr id="1" name=""/>
        <p:cNvGrpSpPr/>
        <p:nvPr/>
      </p:nvGrpSpPr>
      <p:grpSpPr>
        <a:xfrm>
          <a:off x="0" y="0"/>
          <a:ext cx="0" cy="0"/>
          <a:chOff x="0" y="0"/>
          <a:chExt cx="0" cy="0"/>
        </a:xfrm>
      </p:grpSpPr>
      <p:sp>
        <p:nvSpPr>
          <p:cNvPr id="4" name="Rectangle 3"/>
          <p:cNvSpPr/>
          <p:nvPr/>
        </p:nvSpPr>
        <p:spPr bwMode="white">
          <a:xfrm>
            <a:off x="0" y="5818188"/>
            <a:ext cx="9144000" cy="10398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2287588" y="5834063"/>
            <a:ext cx="6856412" cy="1023937"/>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bwMode="white">
          <a:xfrm>
            <a:off x="0" y="17463"/>
            <a:ext cx="9144000" cy="2444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0" y="0"/>
            <a:ext cx="9144000" cy="20955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0" name="Picture 23" descr="acp-logo-stack-rg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983288"/>
            <a:ext cx="1752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0" y="5832475"/>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268538" y="5851525"/>
            <a:ext cx="0" cy="1006475"/>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0" y="234950"/>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sp>
        <p:nvSpPr>
          <p:cNvPr id="8" name="Title 7"/>
          <p:cNvSpPr>
            <a:spLocks noGrp="1"/>
          </p:cNvSpPr>
          <p:nvPr>
            <p:ph type="ctrTitle"/>
          </p:nvPr>
        </p:nvSpPr>
        <p:spPr>
          <a:xfrm>
            <a:off x="657687" y="1233973"/>
            <a:ext cx="6828800" cy="1828800"/>
          </a:xfrm>
        </p:spPr>
        <p:txBody>
          <a:bodyPr anchor="b"/>
          <a:lstStyle>
            <a:lvl1pPr>
              <a:defRPr b="1" i="0" cap="none" baseline="0">
                <a:solidFill>
                  <a:schemeClr val="tx1"/>
                </a:solidFill>
              </a:defRPr>
            </a:lvl1pPr>
          </a:lstStyle>
          <a:p>
            <a:r>
              <a:rPr lang="en-US" smtClean="0"/>
              <a:t>Click to edit Master title style</a:t>
            </a:r>
            <a:endParaRPr lang="en-US" dirty="0"/>
          </a:p>
        </p:txBody>
      </p:sp>
      <p:sp>
        <p:nvSpPr>
          <p:cNvPr id="9" name="Subtitle 8"/>
          <p:cNvSpPr>
            <a:spLocks noGrp="1"/>
          </p:cNvSpPr>
          <p:nvPr>
            <p:ph type="subTitle" idx="1"/>
          </p:nvPr>
        </p:nvSpPr>
        <p:spPr>
          <a:xfrm>
            <a:off x="2514600" y="6019800"/>
            <a:ext cx="5831114" cy="592798"/>
          </a:xfrm>
        </p:spPr>
        <p:txBody>
          <a:bodyPr anchor="ctr">
            <a:normAutofit/>
          </a:bodyPr>
          <a:lstStyle>
            <a:lvl1pPr marL="0" indent="0" algn="l">
              <a:buNone/>
              <a:defRPr sz="2600" b="0" i="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extLst>
      <p:ext uri="{BB962C8B-B14F-4D97-AF65-F5344CB8AC3E}">
        <p14:creationId xmlns:p14="http://schemas.microsoft.com/office/powerpoint/2010/main" val="130499284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F14EB-9950-47FF-A14E-D27E894B3445}" type="datetimeFigureOut">
              <a:rPr lang="en-US" smtClean="0"/>
              <a:t>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3503E8-7785-4E39-9A59-2D5EF63DC579}" type="slidenum">
              <a:rPr lang="en-US" smtClean="0"/>
              <a:t>‹#›</a:t>
            </a:fld>
            <a:endParaRPr lang="en-US"/>
          </a:p>
        </p:txBody>
      </p:sp>
    </p:spTree>
    <p:extLst>
      <p:ext uri="{BB962C8B-B14F-4D97-AF65-F5344CB8AC3E}">
        <p14:creationId xmlns:p14="http://schemas.microsoft.com/office/powerpoint/2010/main" val="228203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219200"/>
            <a:ext cx="7696200" cy="5181600"/>
          </a:xfrm>
        </p:spPr>
        <p:txBody>
          <a:bodyPr/>
          <a:lstStyle/>
          <a:p>
            <a:pPr lvl="0"/>
            <a:endParaRPr lang="en-US" noProof="0" smtClean="0"/>
          </a:p>
        </p:txBody>
      </p:sp>
    </p:spTree>
    <p:extLst>
      <p:ext uri="{BB962C8B-B14F-4D97-AF65-F5344CB8AC3E}">
        <p14:creationId xmlns:p14="http://schemas.microsoft.com/office/powerpoint/2010/main" val="218586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91F14EB-9950-47FF-A14E-D27E894B3445}" type="datetimeFigureOut">
              <a:rPr lang="en-US" smtClean="0">
                <a:solidFill>
                  <a:srgbClr val="1F497D"/>
                </a:solidFill>
              </a:rPr>
              <a:pPr/>
              <a:t>1/8/2018</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a:solidFill>
                <a:srgbClr val="1F497D"/>
              </a:solidFill>
            </a:endParaRPr>
          </a:p>
        </p:txBody>
      </p:sp>
      <p:sp>
        <p:nvSpPr>
          <p:cNvPr id="7" name="Slide Number Placeholder 6"/>
          <p:cNvSpPr>
            <a:spLocks noGrp="1"/>
          </p:cNvSpPr>
          <p:nvPr>
            <p:ph type="sldNum" sz="quarter" idx="12"/>
          </p:nvPr>
        </p:nvSpPr>
        <p:spPr/>
        <p:txBody>
          <a:bodyPr/>
          <a:lstStyle/>
          <a:p>
            <a:fld id="{293503E8-7785-4E39-9A59-2D5EF63DC579}"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196"/>
          </a:schemeClr>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         </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20144B77-65AE-403F-837F-F212A37C5298}" type="datetimeFigureOut">
              <a:rPr lang="en-US">
                <a:solidFill>
                  <a:srgbClr val="1F497D"/>
                </a:solidFill>
              </a:rPr>
              <a:pPr>
                <a:defRPr/>
              </a:pPr>
              <a:t>1/8/2018</a:t>
            </a:fld>
            <a:endParaRPr lang="en-US" dirty="0">
              <a:solidFill>
                <a:srgbClr val="1F497D"/>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dirty="0">
                <a:solidFill>
                  <a:schemeClr val="tx2"/>
                </a:solidFill>
                <a:latin typeface="+mn-lt"/>
                <a:cs typeface="+mn-cs"/>
              </a:defRPr>
            </a:lvl1pPr>
          </a:lstStyle>
          <a:p>
            <a:pPr>
              <a:defRPr/>
            </a:pPr>
            <a:endParaRPr lang="en-US">
              <a:solidFill>
                <a:srgbClr val="1F497D"/>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279525"/>
            <a:ext cx="533400" cy="228600"/>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ED2D25"/>
              </a:solidFill>
            </a:endParaRPr>
          </a:p>
        </p:txBody>
      </p:sp>
      <p:sp>
        <p:nvSpPr>
          <p:cNvPr id="9" name="Rectangle 8"/>
          <p:cNvSpPr/>
          <p:nvPr/>
        </p:nvSpPr>
        <p:spPr>
          <a:xfrm>
            <a:off x="590550" y="1279525"/>
            <a:ext cx="8553450" cy="22860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F2A8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Trebuchet MS"/>
                <a:cs typeface="Trebuchet MS"/>
              </a:defRPr>
            </a:lvl1pPr>
          </a:lstStyle>
          <a:p>
            <a:pPr>
              <a:defRPr/>
            </a:pPr>
            <a:fld id="{366D08E5-931D-4AD4-ABA2-CD30C3AAA801}" type="slidenum">
              <a:rPr lang="en-US"/>
              <a:pPr>
                <a:defRPr/>
              </a:pPr>
              <a:t>‹#›</a:t>
            </a:fld>
            <a:endParaRPr lang="en-US" dirty="0"/>
          </a:p>
        </p:txBody>
      </p:sp>
      <p:sp>
        <p:nvSpPr>
          <p:cNvPr id="10" name="Rectangle 9"/>
          <p:cNvSpPr/>
          <p:nvPr/>
        </p:nvSpPr>
        <p:spPr bwMode="white">
          <a:xfrm>
            <a:off x="9525" y="6224588"/>
            <a:ext cx="9144000" cy="6064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p:nvPr/>
        </p:nvSpPr>
        <p:spPr>
          <a:xfrm>
            <a:off x="3314700" y="6257925"/>
            <a:ext cx="5900738" cy="638175"/>
          </a:xfrm>
          <a:prstGeom prst="rect">
            <a:avLst/>
          </a:prstGeom>
          <a:solidFill>
            <a:srgbClr val="2EB13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E2A8E"/>
              </a:solidFill>
            </a:endParaRPr>
          </a:p>
        </p:txBody>
      </p:sp>
      <p:pic>
        <p:nvPicPr>
          <p:cNvPr id="1036" name="Picture 14" descr="acp.logo2.1c.w.eps"/>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413" y="6418263"/>
            <a:ext cx="2832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 descr="acp-logo-horiz-rgb.t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563" y="6384925"/>
            <a:ext cx="27130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259513"/>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328988" y="6269038"/>
            <a:ext cx="0" cy="588962"/>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561975" y="1281113"/>
            <a:ext cx="0" cy="227012"/>
          </a:xfrm>
          <a:prstGeom prst="line">
            <a:avLst/>
          </a:prstGeom>
          <a:ln w="57150" cmpd="sng">
            <a:solidFill>
              <a:srgbClr val="FFC82E"/>
            </a:solidFill>
          </a:ln>
        </p:spPr>
        <p:style>
          <a:lnRef idx="1">
            <a:schemeClr val="dk1"/>
          </a:lnRef>
          <a:fillRef idx="0">
            <a:schemeClr val="dk1"/>
          </a:fillRef>
          <a:effectRef idx="0">
            <a:schemeClr val="dk1"/>
          </a:effectRef>
          <a:fontRef idx="minor">
            <a:schemeClr val="tx1"/>
          </a:fontRef>
        </p:style>
      </p:cxnSp>
      <p:sp>
        <p:nvSpPr>
          <p:cNvPr id="1041" name="Rectangle 16"/>
          <p:cNvSpPr>
            <a:spLocks noChangeArrowheads="1"/>
          </p:cNvSpPr>
          <p:nvPr/>
        </p:nvSpPr>
        <p:spPr bwMode="auto">
          <a:xfrm>
            <a:off x="8482013" y="6408738"/>
            <a:ext cx="366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823A2F2B-3917-4B73-A767-975CB851FCCB}" type="slidenum">
              <a:rPr lang="en-US" altLang="en-US" sz="1200" b="1">
                <a:solidFill>
                  <a:prstClr val="white"/>
                </a:solidFill>
                <a:latin typeface="Calibri" pitchFamily="34" charset="0"/>
                <a:ea typeface="Calibri" pitchFamily="34" charset="0"/>
                <a:cs typeface="Calibri" pitchFamily="34" charset="0"/>
              </a:rPr>
              <a:pPr fontAlgn="base">
                <a:spcBef>
                  <a:spcPct val="0"/>
                </a:spcBef>
                <a:spcAft>
                  <a:spcPct val="0"/>
                </a:spcAft>
              </a:pPr>
              <a:t>‹#›</a:t>
            </a:fld>
            <a:endParaRPr lang="en-US" altLang="en-US" sz="1200" dirty="0">
              <a:solidFill>
                <a:prstClr val="white"/>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7181292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6" r:id="rId3"/>
    <p:sldLayoutId id="2147483679" r:id="rId4"/>
  </p:sldLayoutIdLst>
  <p:timing>
    <p:tnLst>
      <p:par>
        <p:cTn id="1" dur="indefinite" restart="never" nodeType="tmRoot"/>
      </p:par>
    </p:tnLst>
  </p:timing>
  <p:txStyles>
    <p:titleStyle>
      <a:lvl1pPr algn="l" rtl="0" eaLnBrk="1" fontAlgn="base" hangingPunct="1">
        <a:spcBef>
          <a:spcPct val="0"/>
        </a:spcBef>
        <a:spcAft>
          <a:spcPct val="0"/>
        </a:spcAft>
        <a:defRPr sz="3600" b="1" kern="1200">
          <a:solidFill>
            <a:srgbClr val="007E66"/>
          </a:solidFill>
          <a:latin typeface="Calibri"/>
          <a:ea typeface="Calibri" pitchFamily="34" charset="0"/>
          <a:cs typeface="Calibri"/>
        </a:defRPr>
      </a:lvl1pPr>
      <a:lvl2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6pPr>
      <a:lvl7pPr marL="9144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7pPr>
      <a:lvl8pPr marL="13716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8pPr>
      <a:lvl9pPr marL="18288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9pPr>
    </p:titleStyle>
    <p:bodyStyle>
      <a:lvl1pPr marL="457200" indent="-457200" algn="l" rtl="0" eaLnBrk="1" fontAlgn="base" hangingPunct="1">
        <a:spcBef>
          <a:spcPts val="700"/>
        </a:spcBef>
        <a:spcAft>
          <a:spcPct val="0"/>
        </a:spcAft>
        <a:buClr>
          <a:srgbClr val="1EB53A"/>
        </a:buClr>
        <a:buSzPct val="115000"/>
        <a:buFont typeface="Wingdings" pitchFamily="2" charset="2"/>
        <a:buChar char="§"/>
        <a:defRPr sz="2900" kern="1200">
          <a:solidFill>
            <a:schemeClr val="tx1"/>
          </a:solidFill>
          <a:latin typeface="Calibri"/>
          <a:ea typeface="Calibri" pitchFamily="34" charset="0"/>
          <a:cs typeface="Calibri"/>
        </a:defRPr>
      </a:lvl1pPr>
      <a:lvl2pPr marL="822325" indent="-457200" algn="l" rtl="0" eaLnBrk="1" fontAlgn="base" hangingPunct="1">
        <a:spcBef>
          <a:spcPts val="550"/>
        </a:spcBef>
        <a:spcAft>
          <a:spcPct val="0"/>
        </a:spcAft>
        <a:buClr>
          <a:srgbClr val="1EB53A"/>
        </a:buClr>
        <a:buSzPct val="115000"/>
        <a:buFont typeface="Arial" charset="0"/>
        <a:buChar char="•"/>
        <a:defRPr sz="2600" kern="1200">
          <a:solidFill>
            <a:schemeClr val="tx1"/>
          </a:solidFill>
          <a:latin typeface="Calibri"/>
          <a:ea typeface="Calibri" pitchFamily="34" charset="0"/>
          <a:cs typeface="Calibri"/>
        </a:defRPr>
      </a:lvl2pPr>
      <a:lvl3pPr marL="1028700" indent="-342900" algn="l" rtl="0" eaLnBrk="1" fontAlgn="base" hangingPunct="1">
        <a:spcBef>
          <a:spcPts val="500"/>
        </a:spcBef>
        <a:spcAft>
          <a:spcPct val="0"/>
        </a:spcAft>
        <a:buClr>
          <a:srgbClr val="1EB53A"/>
        </a:buClr>
        <a:buSzPct val="75000"/>
        <a:buFont typeface="Arial" charset="0"/>
        <a:buChar char="•"/>
        <a:defRPr sz="2300" kern="1200">
          <a:solidFill>
            <a:schemeClr val="tx1"/>
          </a:solidFill>
          <a:latin typeface="Calibri"/>
          <a:ea typeface="Calibri" pitchFamily="34" charset="0"/>
          <a:cs typeface="Calibri"/>
        </a:defRPr>
      </a:lvl3pPr>
      <a:lvl4pPr marL="14859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4pPr>
      <a:lvl5pPr marL="19431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7D6A226-11E4-427A-9786-849783FD8329}" type="datetimeFigureOut">
              <a:rPr lang="en-US" smtClean="0">
                <a:solidFill>
                  <a:srgbClr val="696464"/>
                </a:solidFill>
              </a:rPr>
              <a:pPr/>
              <a:t>1/8/2018</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E404DFA-7FA9-43B0-9051-678F7F844F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41.emf"/></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www.acponline.org/hvcc-trainin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1118044"/>
            <a:ext cx="8991600" cy="2438400"/>
          </a:xfrm>
        </p:spPr>
        <p:txBody>
          <a:bodyPr>
            <a:noAutofit/>
          </a:bodyPr>
          <a:lstStyle/>
          <a:p>
            <a:pPr>
              <a:defRPr/>
            </a:pPr>
            <a:r>
              <a:rPr lang="en-US" b="1" dirty="0" smtClean="0"/>
              <a:t>Connecting Care</a:t>
            </a:r>
            <a:r>
              <a:rPr lang="en-US" sz="2800" b="1" dirty="0"/>
              <a:t/>
            </a:r>
            <a:br>
              <a:rPr lang="en-US" sz="2800" b="1" dirty="0"/>
            </a:br>
            <a:r>
              <a:rPr lang="en-US" sz="2400" b="1" dirty="0"/>
              <a:t>Ensuring </a:t>
            </a:r>
            <a:r>
              <a:rPr lang="en-US" sz="2400" b="1" dirty="0" smtClean="0"/>
              <a:t>Quality Referrals and </a:t>
            </a:r>
            <a:r>
              <a:rPr lang="en-US" sz="2400" b="1" dirty="0"/>
              <a:t>Effective Care Coordination </a:t>
            </a:r>
            <a:r>
              <a:rPr lang="en-US" sz="2800" dirty="0"/>
              <a:t/>
            </a:r>
            <a:br>
              <a:rPr lang="en-US" sz="2800" dirty="0"/>
            </a:br>
            <a:r>
              <a:rPr lang="en-US" sz="2800" dirty="0"/>
              <a:t/>
            </a:r>
            <a:br>
              <a:rPr lang="en-US" sz="2800" dirty="0"/>
            </a:br>
            <a:r>
              <a:rPr lang="en-US" sz="2800" dirty="0" smtClean="0"/>
              <a:t/>
            </a:r>
            <a:br>
              <a:rPr lang="en-US" sz="2800" dirty="0" smtClean="0"/>
            </a:br>
            <a:endParaRPr lang="en-US" sz="2800" dirty="0" smtClean="0"/>
          </a:p>
        </p:txBody>
      </p:sp>
      <p:sp>
        <p:nvSpPr>
          <p:cNvPr id="2051" name="Rectangle 3"/>
          <p:cNvSpPr>
            <a:spLocks noGrp="1" noChangeArrowheads="1"/>
          </p:cNvSpPr>
          <p:nvPr>
            <p:ph type="subTitle" idx="1"/>
          </p:nvPr>
        </p:nvSpPr>
        <p:spPr>
          <a:xfrm>
            <a:off x="2209799" y="5715000"/>
            <a:ext cx="6900153" cy="1447800"/>
          </a:xfrm>
        </p:spPr>
        <p:txBody>
          <a:bodyPr>
            <a:normAutofit/>
          </a:bodyPr>
          <a:lstStyle/>
          <a:p>
            <a:pPr algn="ctr">
              <a:lnSpc>
                <a:spcPct val="80000"/>
              </a:lnSpc>
              <a:defRPr/>
            </a:pPr>
            <a:r>
              <a:rPr lang="en-US" sz="3200" dirty="0"/>
              <a:t> </a:t>
            </a:r>
            <a:r>
              <a:rPr lang="en-US" sz="2800" dirty="0"/>
              <a:t>Carol Greenlee MD FACP &amp; Beth Neuhalfen </a:t>
            </a:r>
          </a:p>
          <a:p>
            <a:pPr algn="ctr">
              <a:lnSpc>
                <a:spcPct val="80000"/>
              </a:lnSpc>
              <a:defRPr/>
            </a:pP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77863"/>
            <a:ext cx="2037942" cy="128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19400" y="748712"/>
            <a:ext cx="184731" cy="369332"/>
          </a:xfrm>
          <a:prstGeom prst="rect">
            <a:avLst/>
          </a:prstGeom>
          <a:noFill/>
        </p:spPr>
        <p:txBody>
          <a:bodyPr wrap="none" rtlCol="0">
            <a:spAutoFit/>
          </a:bodyPr>
          <a:lstStyle/>
          <a:p>
            <a:endParaRPr lang="en-US" dirty="0"/>
          </a:p>
        </p:txBody>
      </p:sp>
      <p:sp>
        <p:nvSpPr>
          <p:cNvPr id="3" name="TextBox 2"/>
          <p:cNvSpPr txBox="1"/>
          <p:nvPr/>
        </p:nvSpPr>
        <p:spPr>
          <a:xfrm>
            <a:off x="614680" y="671768"/>
            <a:ext cx="4876799" cy="523220"/>
          </a:xfrm>
          <a:prstGeom prst="rect">
            <a:avLst/>
          </a:prstGeom>
          <a:noFill/>
        </p:spPr>
        <p:txBody>
          <a:bodyPr wrap="square" rtlCol="0">
            <a:spAutoFit/>
          </a:bodyPr>
          <a:lstStyle/>
          <a:p>
            <a:r>
              <a:rPr lang="en-US" sz="2800" b="1" u="sng" dirty="0"/>
              <a:t>the Medical Neighborhood</a:t>
            </a:r>
            <a:endParaRPr lang="en-US" sz="2800" dirty="0"/>
          </a:p>
        </p:txBody>
      </p:sp>
      <p:sp>
        <p:nvSpPr>
          <p:cNvPr id="4" name="Rectangle 3"/>
          <p:cNvSpPr/>
          <p:nvPr/>
        </p:nvSpPr>
        <p:spPr>
          <a:xfrm>
            <a:off x="1066800" y="2514600"/>
            <a:ext cx="668383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Action Step </a:t>
            </a:r>
            <a:r>
              <a:rPr lang="en-US" sz="2800" dirty="0" smtClean="0"/>
              <a:t># 4</a:t>
            </a:r>
            <a:r>
              <a:rPr lang="en-US" sz="2800" dirty="0"/>
              <a:t>:</a:t>
            </a:r>
            <a:r>
              <a:rPr lang="en-US" sz="3200" dirty="0"/>
              <a:t/>
            </a:r>
            <a:br>
              <a:rPr lang="en-US" sz="3200" dirty="0"/>
            </a:br>
            <a:r>
              <a:rPr lang="en-US" sz="3600" b="1" dirty="0"/>
              <a:t>Create a Care Coordination Agreement</a:t>
            </a:r>
          </a:p>
        </p:txBody>
      </p:sp>
      <p:sp>
        <p:nvSpPr>
          <p:cNvPr id="8" name="TextBox 7"/>
          <p:cNvSpPr txBox="1"/>
          <p:nvPr/>
        </p:nvSpPr>
        <p:spPr>
          <a:xfrm>
            <a:off x="4986179" y="4419600"/>
            <a:ext cx="3575209" cy="1015663"/>
          </a:xfrm>
          <a:prstGeom prst="rect">
            <a:avLst/>
          </a:prstGeom>
          <a:noFill/>
        </p:spPr>
        <p:txBody>
          <a:bodyPr wrap="none" rtlCol="0">
            <a:spAutoFit/>
          </a:bodyPr>
          <a:lstStyle/>
          <a:p>
            <a:pPr algn="ctr"/>
            <a:r>
              <a:rPr lang="en-US" sz="2000" dirty="0" smtClean="0">
                <a:solidFill>
                  <a:prstClr val="white"/>
                </a:solidFill>
              </a:rPr>
              <a:t>ACP SAN special project </a:t>
            </a:r>
          </a:p>
          <a:p>
            <a:pPr algn="ctr"/>
            <a:r>
              <a:rPr lang="en-US" sz="2000" dirty="0">
                <a:solidFill>
                  <a:prstClr val="white"/>
                </a:solidFill>
              </a:rPr>
              <a:t>f</a:t>
            </a:r>
            <a:r>
              <a:rPr lang="en-US" sz="2000" dirty="0" smtClean="0">
                <a:solidFill>
                  <a:prstClr val="white"/>
                </a:solidFill>
              </a:rPr>
              <a:t>or  implementing</a:t>
            </a:r>
          </a:p>
          <a:p>
            <a:pPr algn="ctr"/>
            <a:r>
              <a:rPr lang="en-US" sz="2000" dirty="0">
                <a:solidFill>
                  <a:prstClr val="white"/>
                </a:solidFill>
              </a:rPr>
              <a:t>H</a:t>
            </a:r>
            <a:r>
              <a:rPr lang="en-US" sz="2000" dirty="0" smtClean="0">
                <a:solidFill>
                  <a:prstClr val="white"/>
                </a:solidFill>
              </a:rPr>
              <a:t>igh </a:t>
            </a:r>
            <a:r>
              <a:rPr lang="en-US" sz="2000" dirty="0">
                <a:solidFill>
                  <a:prstClr val="white"/>
                </a:solidFill>
              </a:rPr>
              <a:t>V</a:t>
            </a:r>
            <a:r>
              <a:rPr lang="en-US" sz="2000" dirty="0" smtClean="0">
                <a:solidFill>
                  <a:prstClr val="white"/>
                </a:solidFill>
              </a:rPr>
              <a:t>alue </a:t>
            </a:r>
            <a:r>
              <a:rPr lang="en-US" sz="2000" dirty="0">
                <a:solidFill>
                  <a:prstClr val="white"/>
                </a:solidFill>
              </a:rPr>
              <a:t>C</a:t>
            </a:r>
            <a:r>
              <a:rPr lang="en-US" sz="2000" dirty="0" smtClean="0">
                <a:solidFill>
                  <a:prstClr val="white"/>
                </a:solidFill>
              </a:rPr>
              <a:t>are </a:t>
            </a:r>
            <a:r>
              <a:rPr lang="en-US" sz="2000" dirty="0">
                <a:solidFill>
                  <a:prstClr val="white"/>
                </a:solidFill>
              </a:rPr>
              <a:t>C</a:t>
            </a:r>
            <a:r>
              <a:rPr lang="en-US" sz="2000" dirty="0" smtClean="0">
                <a:solidFill>
                  <a:prstClr val="white"/>
                </a:solidFill>
              </a:rPr>
              <a:t>oordination</a:t>
            </a:r>
            <a:endParaRPr lang="en-US" sz="2000" dirty="0">
              <a:solidFill>
                <a:prstClr val="white"/>
              </a:solidFill>
            </a:endParaRPr>
          </a:p>
        </p:txBody>
      </p:sp>
    </p:spTree>
    <p:extLst>
      <p:ext uri="{BB962C8B-B14F-4D97-AF65-F5344CB8AC3E}">
        <p14:creationId xmlns:p14="http://schemas.microsoft.com/office/powerpoint/2010/main" val="3291073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Example of </a:t>
            </a:r>
            <a:r>
              <a:rPr lang="en-US" i="1" dirty="0"/>
              <a:t>F</a:t>
            </a:r>
            <a:r>
              <a:rPr lang="en-US" i="1" dirty="0" smtClean="0"/>
              <a:t>ormal</a:t>
            </a:r>
            <a:r>
              <a:rPr lang="en-US" dirty="0" smtClean="0"/>
              <a:t> </a:t>
            </a:r>
            <a:r>
              <a:rPr lang="en-US" dirty="0"/>
              <a:t>1-on-1 CCA </a:t>
            </a:r>
            <a:br>
              <a:rPr lang="en-US" dirty="0"/>
            </a:br>
            <a:r>
              <a:rPr lang="en-US" sz="3100" dirty="0"/>
              <a:t>(PCP with Specialty)</a:t>
            </a:r>
            <a:endParaRPr lang="en-US" dirty="0"/>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6293" t="18731" r="32951" b="12664"/>
          <a:stretch/>
        </p:blipFill>
        <p:spPr>
          <a:xfrm>
            <a:off x="1676400" y="1371600"/>
            <a:ext cx="5972422" cy="4769488"/>
          </a:xfr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876800"/>
            <a:ext cx="5595937"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97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Example of</a:t>
            </a:r>
            <a:r>
              <a:rPr lang="en-US" i="1" dirty="0" smtClean="0"/>
              <a:t> Informal </a:t>
            </a:r>
            <a:r>
              <a:rPr lang="en-US" dirty="0" smtClean="0"/>
              <a:t>1-on-1 CCA</a:t>
            </a:r>
            <a:r>
              <a:rPr lang="en-US" sz="3200" dirty="0" smtClean="0"/>
              <a:t/>
            </a:r>
            <a:br>
              <a:rPr lang="en-US" sz="3200" dirty="0" smtClean="0"/>
            </a:br>
            <a:r>
              <a:rPr lang="en-US" sz="3100" dirty="0" smtClean="0"/>
              <a:t>(Specialty to Specialty)</a:t>
            </a:r>
            <a:endParaRPr lang="en-US" sz="3100" dirty="0"/>
          </a:p>
        </p:txBody>
      </p:sp>
      <p:sp>
        <p:nvSpPr>
          <p:cNvPr id="3" name="Content Placeholder 2"/>
          <p:cNvSpPr>
            <a:spLocks noGrp="1"/>
          </p:cNvSpPr>
          <p:nvPr>
            <p:ph sz="quarter" idx="1"/>
          </p:nvPr>
        </p:nvSpPr>
        <p:spPr>
          <a:xfrm>
            <a:off x="609600" y="1447800"/>
            <a:ext cx="8159002" cy="4572000"/>
          </a:xfrm>
        </p:spPr>
        <p:txBody>
          <a:bodyPr/>
          <a:lstStyle/>
          <a:p>
            <a:r>
              <a:rPr lang="en-US" dirty="0" smtClean="0"/>
              <a:t>Endocrinology with Endocrine Surgeon</a:t>
            </a:r>
          </a:p>
          <a:p>
            <a:pPr lvl="1"/>
            <a:r>
              <a:rPr lang="en-US" dirty="0" smtClean="0"/>
              <a:t>Work closely together for surgical cases involving parathyroid/thyroid/adrenal issues</a:t>
            </a:r>
          </a:p>
          <a:p>
            <a:pPr lvl="1"/>
            <a:r>
              <a:rPr lang="en-US" dirty="0" smtClean="0"/>
              <a:t>Evolved &amp; </a:t>
            </a:r>
            <a:r>
              <a:rPr lang="en-US" i="1" dirty="0" smtClean="0"/>
              <a:t>continuously evolving </a:t>
            </a:r>
            <a:r>
              <a:rPr lang="en-US" dirty="0" smtClean="0"/>
              <a:t>understanding of information, communication &amp; collaboration needs</a:t>
            </a:r>
          </a:p>
          <a:p>
            <a:pPr lvl="2"/>
            <a:r>
              <a:rPr lang="en-US" dirty="0" smtClean="0"/>
              <a:t>Clear clinical questions/ reason for referral</a:t>
            </a:r>
          </a:p>
          <a:p>
            <a:pPr lvl="2"/>
            <a:r>
              <a:rPr lang="en-US" dirty="0" smtClean="0"/>
              <a:t>Detailed summary / discussions-calls</a:t>
            </a:r>
          </a:p>
          <a:p>
            <a:pPr lvl="2"/>
            <a:r>
              <a:rPr lang="en-US" dirty="0" smtClean="0"/>
              <a:t>Defined expectations around roles &amp; responsibilities</a:t>
            </a:r>
          </a:p>
          <a:p>
            <a:pPr lvl="2"/>
            <a:r>
              <a:rPr lang="en-US" dirty="0" smtClean="0"/>
              <a:t>Defined expectations around shared information, communication and care collaboration</a:t>
            </a:r>
            <a:endParaRPr lang="en-US" dirty="0"/>
          </a:p>
        </p:txBody>
      </p:sp>
    </p:spTree>
    <p:extLst>
      <p:ext uri="{BB962C8B-B14F-4D97-AF65-F5344CB8AC3E}">
        <p14:creationId xmlns:p14="http://schemas.microsoft.com/office/powerpoint/2010/main" val="1193017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285735" y="76200"/>
            <a:ext cx="8686800" cy="983512"/>
          </a:xfrm>
        </p:spPr>
        <p:txBody>
          <a:bodyPr/>
          <a:lstStyle/>
          <a:p>
            <a:pPr algn="ctr" eaLnBrk="1" hangingPunct="1">
              <a:defRPr/>
            </a:pPr>
            <a:r>
              <a:rPr lang="en-US" sz="3200" dirty="0" smtClean="0"/>
              <a:t>Example of System-wide CCA for IPA </a:t>
            </a:r>
            <a:br>
              <a:rPr lang="en-US" sz="3200" dirty="0" smtClean="0"/>
            </a:br>
            <a:r>
              <a:rPr lang="en-US" sz="2800" i="1" dirty="0" smtClean="0"/>
              <a:t>(Independent Physicians Association) </a:t>
            </a:r>
            <a:endParaRPr lang="en-US" sz="3200" b="1" dirty="0" smtClean="0"/>
          </a:p>
        </p:txBody>
      </p:sp>
      <p:sp>
        <p:nvSpPr>
          <p:cNvPr id="166914" name="Rectangle 3"/>
          <p:cNvSpPr>
            <a:spLocks noGrp="1" noChangeArrowheads="1"/>
          </p:cNvSpPr>
          <p:nvPr>
            <p:ph type="body" idx="4294967295"/>
          </p:nvPr>
        </p:nvSpPr>
        <p:spPr>
          <a:xfrm>
            <a:off x="76200" y="1371600"/>
            <a:ext cx="4495800" cy="5105400"/>
          </a:xfrm>
          <a:noFill/>
        </p:spPr>
        <p:txBody>
          <a:bodyPr>
            <a:normAutofit/>
          </a:bodyPr>
          <a:lstStyle/>
          <a:p>
            <a:pPr marL="112713" lvl="2" indent="0">
              <a:lnSpc>
                <a:spcPct val="90000"/>
              </a:lnSpc>
              <a:buNone/>
            </a:pPr>
            <a:r>
              <a:rPr lang="en-US" sz="2800" dirty="0" smtClean="0">
                <a:effectLst/>
              </a:rPr>
              <a:t>Focus on </a:t>
            </a:r>
            <a:r>
              <a:rPr lang="en-US" sz="2800" b="1" dirty="0" smtClean="0">
                <a:effectLst/>
              </a:rPr>
              <a:t>Referral Process :</a:t>
            </a:r>
          </a:p>
          <a:p>
            <a:pPr marL="398463" lvl="2" indent="-285750">
              <a:lnSpc>
                <a:spcPct val="90000"/>
              </a:lnSpc>
            </a:pPr>
            <a:r>
              <a:rPr lang="en-US" b="1" i="1" dirty="0" smtClean="0">
                <a:effectLst/>
              </a:rPr>
              <a:t>Referral Request</a:t>
            </a:r>
          </a:p>
          <a:p>
            <a:pPr marL="855663" lvl="3" indent="-285750">
              <a:lnSpc>
                <a:spcPct val="90000"/>
              </a:lnSpc>
            </a:pPr>
            <a:r>
              <a:rPr lang="en-US" sz="2400" dirty="0" smtClean="0">
                <a:effectLst/>
              </a:rPr>
              <a:t>Clinical question</a:t>
            </a:r>
          </a:p>
          <a:p>
            <a:pPr marL="855663" lvl="3" indent="-285750">
              <a:lnSpc>
                <a:spcPct val="90000"/>
              </a:lnSpc>
            </a:pPr>
            <a:r>
              <a:rPr lang="en-US" sz="2400" dirty="0" smtClean="0">
                <a:effectLst/>
              </a:rPr>
              <a:t>Supporting data</a:t>
            </a:r>
          </a:p>
          <a:p>
            <a:pPr marL="398463" lvl="2" indent="-285750">
              <a:lnSpc>
                <a:spcPct val="90000"/>
              </a:lnSpc>
            </a:pPr>
            <a:r>
              <a:rPr lang="en-US" b="1" i="1" dirty="0" smtClean="0">
                <a:effectLst/>
              </a:rPr>
              <a:t>Prepared Patient</a:t>
            </a:r>
          </a:p>
          <a:p>
            <a:pPr marL="398463" lvl="2" indent="-285750">
              <a:lnSpc>
                <a:spcPct val="90000"/>
              </a:lnSpc>
            </a:pPr>
            <a:r>
              <a:rPr lang="en-US" b="1" i="1" dirty="0" smtClean="0">
                <a:effectLst/>
              </a:rPr>
              <a:t>Referral Response</a:t>
            </a:r>
          </a:p>
          <a:p>
            <a:pPr marL="855663" lvl="3" indent="-285750">
              <a:lnSpc>
                <a:spcPct val="90000"/>
              </a:lnSpc>
            </a:pPr>
            <a:r>
              <a:rPr lang="en-US" sz="2400" dirty="0" smtClean="0">
                <a:effectLst/>
              </a:rPr>
              <a:t>Address clinical </a:t>
            </a:r>
            <a:r>
              <a:rPr lang="en-US" sz="2400" dirty="0"/>
              <a:t>q</a:t>
            </a:r>
            <a:r>
              <a:rPr lang="en-US" sz="2400" dirty="0" smtClean="0">
                <a:effectLst/>
              </a:rPr>
              <a:t>uestion</a:t>
            </a:r>
          </a:p>
          <a:p>
            <a:pPr marL="112713" lvl="2" indent="0">
              <a:lnSpc>
                <a:spcPct val="90000"/>
              </a:lnSpc>
              <a:buNone/>
            </a:pPr>
            <a:r>
              <a:rPr lang="en-US" sz="2800" b="1" dirty="0" smtClean="0">
                <a:effectLst/>
              </a:rPr>
              <a:t>Referral Tracking</a:t>
            </a:r>
          </a:p>
          <a:p>
            <a:pPr marL="398463" lvl="2" indent="-285750">
              <a:lnSpc>
                <a:spcPct val="90000"/>
              </a:lnSpc>
            </a:pPr>
            <a:r>
              <a:rPr lang="en-US" b="1" dirty="0" smtClean="0">
                <a:effectLst/>
              </a:rPr>
              <a:t>Confirmation of appointment  or decline (redirect) referral</a:t>
            </a:r>
          </a:p>
          <a:p>
            <a:pPr marL="398463" lvl="2" indent="-285750">
              <a:lnSpc>
                <a:spcPct val="90000"/>
              </a:lnSpc>
            </a:pPr>
            <a:r>
              <a:rPr lang="en-US" b="1" dirty="0" smtClean="0">
                <a:effectLst/>
              </a:rPr>
              <a:t>Notification of </a:t>
            </a:r>
            <a:r>
              <a:rPr lang="en-US" b="1" i="1" dirty="0" smtClean="0">
                <a:effectLst/>
              </a:rPr>
              <a:t>No Show </a:t>
            </a:r>
            <a:r>
              <a:rPr lang="en-US" b="1" dirty="0" smtClean="0">
                <a:effectLst/>
              </a:rPr>
              <a:t>or </a:t>
            </a:r>
            <a:r>
              <a:rPr lang="en-US" b="1" i="1" dirty="0" smtClean="0">
                <a:effectLst/>
              </a:rPr>
              <a:t>Cancellation</a:t>
            </a:r>
          </a:p>
        </p:txBody>
      </p:sp>
      <p:pic>
        <p:nvPicPr>
          <p:cNvPr id="4" name="Picture 3" descr="ProviderReferralRequestForm.jpg"/>
          <p:cNvPicPr>
            <a:picLocks noChangeAspect="1"/>
          </p:cNvPicPr>
          <p:nvPr/>
        </p:nvPicPr>
        <p:blipFill rotWithShape="1">
          <a:blip r:embed="rId3" cstate="print"/>
          <a:srcRect l="2621" t="9832" r="2372" b="5721"/>
          <a:stretch/>
        </p:blipFill>
        <p:spPr>
          <a:xfrm>
            <a:off x="4343400" y="1066800"/>
            <a:ext cx="4611414" cy="5334000"/>
          </a:xfrm>
          <a:prstGeom prst="rect">
            <a:avLst/>
          </a:prstGeom>
        </p:spPr>
      </p:pic>
    </p:spTree>
    <p:extLst>
      <p:ext uri="{BB962C8B-B14F-4D97-AF65-F5344CB8AC3E}">
        <p14:creationId xmlns:p14="http://schemas.microsoft.com/office/powerpoint/2010/main" val="2064572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Example of System-wide CCA for Employed Multi-Specialty Physicians group</a:t>
            </a:r>
            <a:endParaRPr lang="en-US" dirty="0"/>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2166" t="20163" r="16600" b="10803"/>
          <a:stretch/>
        </p:blipFill>
        <p:spPr>
          <a:xfrm>
            <a:off x="342789" y="1600200"/>
            <a:ext cx="8767541" cy="4191000"/>
          </a:xfrm>
        </p:spPr>
      </p:pic>
      <p:grpSp>
        <p:nvGrpSpPr>
          <p:cNvPr id="7" name="Group 6"/>
          <p:cNvGrpSpPr/>
          <p:nvPr/>
        </p:nvGrpSpPr>
        <p:grpSpPr>
          <a:xfrm>
            <a:off x="197588" y="3059904"/>
            <a:ext cx="826461" cy="2856504"/>
            <a:chOff x="56927" y="3263309"/>
            <a:chExt cx="826461" cy="2856504"/>
          </a:xfrm>
        </p:grpSpPr>
        <p:grpSp>
          <p:nvGrpSpPr>
            <p:cNvPr id="6" name="Group 5"/>
            <p:cNvGrpSpPr/>
            <p:nvPr/>
          </p:nvGrpSpPr>
          <p:grpSpPr>
            <a:xfrm>
              <a:off x="56927" y="3263309"/>
              <a:ext cx="826461" cy="1408703"/>
              <a:chOff x="56927" y="3263309"/>
              <a:chExt cx="826461" cy="1408703"/>
            </a:xfrm>
          </p:grpSpPr>
          <p:sp>
            <p:nvSpPr>
              <p:cNvPr id="5" name="Rectangle 4"/>
              <p:cNvSpPr/>
              <p:nvPr/>
            </p:nvSpPr>
            <p:spPr>
              <a:xfrm>
                <a:off x="197588" y="3263309"/>
                <a:ext cx="685800" cy="228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7" y="4343399"/>
                <a:ext cx="785813"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7" y="5791200"/>
              <a:ext cx="785813"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61926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Wide Specialty Referral Base</a:t>
            </a:r>
            <a:endParaRPr lang="en-US" dirty="0"/>
          </a:p>
        </p:txBody>
      </p:sp>
      <p:sp>
        <p:nvSpPr>
          <p:cNvPr id="3" name="Content Placeholder 2"/>
          <p:cNvSpPr>
            <a:spLocks noGrp="1"/>
          </p:cNvSpPr>
          <p:nvPr>
            <p:ph sz="quarter" idx="1"/>
          </p:nvPr>
        </p:nvSpPr>
        <p:spPr>
          <a:xfrm>
            <a:off x="457200" y="1589567"/>
            <a:ext cx="8307955" cy="4572000"/>
          </a:xfrm>
        </p:spPr>
        <p:txBody>
          <a:bodyPr/>
          <a:lstStyle/>
          <a:p>
            <a:pPr marL="0" indent="0">
              <a:buNone/>
            </a:pPr>
            <a:r>
              <a:rPr lang="en-US" dirty="0" smtClean="0"/>
              <a:t>Most specialists have a wide geographic referral base</a:t>
            </a:r>
          </a:p>
          <a:p>
            <a:r>
              <a:rPr lang="en-US" dirty="0"/>
              <a:t>L</a:t>
            </a:r>
            <a:r>
              <a:rPr lang="en-US" dirty="0" smtClean="0"/>
              <a:t>arge institutions &amp; Academic Medical Centers </a:t>
            </a:r>
          </a:p>
          <a:p>
            <a:pPr lvl="1"/>
            <a:r>
              <a:rPr lang="en-US" dirty="0"/>
              <a:t>M</a:t>
            </a:r>
            <a:r>
              <a:rPr lang="en-US" dirty="0" smtClean="0"/>
              <a:t>any, if not most, referrals come from </a:t>
            </a:r>
            <a:r>
              <a:rPr lang="en-US" i="1" dirty="0" smtClean="0"/>
              <a:t>outside</a:t>
            </a:r>
            <a:r>
              <a:rPr lang="en-US" dirty="0"/>
              <a:t> </a:t>
            </a:r>
            <a:r>
              <a:rPr lang="en-US" dirty="0" smtClean="0"/>
              <a:t>the “system” or institution</a:t>
            </a:r>
          </a:p>
          <a:p>
            <a:r>
              <a:rPr lang="en-US" dirty="0"/>
              <a:t>P</a:t>
            </a:r>
            <a:r>
              <a:rPr lang="en-US" dirty="0" smtClean="0"/>
              <a:t>rivate practice or smaller institutions</a:t>
            </a:r>
          </a:p>
          <a:p>
            <a:pPr lvl="1"/>
            <a:r>
              <a:rPr lang="en-US" dirty="0" smtClean="0"/>
              <a:t>Patients come from distant locations &amp; a variety of referral sources </a:t>
            </a:r>
          </a:p>
          <a:p>
            <a:pPr marL="365125" lvl="1" indent="0">
              <a:buNone/>
            </a:pPr>
            <a:endParaRPr lang="en-US" sz="1200" dirty="0"/>
          </a:p>
          <a:p>
            <a:pPr marL="365125" lvl="1" indent="0">
              <a:buNone/>
            </a:pPr>
            <a:r>
              <a:rPr lang="en-US" sz="2800" dirty="0" smtClean="0"/>
              <a:t>Consider a </a:t>
            </a:r>
            <a:r>
              <a:rPr lang="en-US" sz="2800" i="1" dirty="0" smtClean="0"/>
              <a:t>Unilateral</a:t>
            </a:r>
            <a:r>
              <a:rPr lang="en-US" sz="2800" dirty="0" smtClean="0"/>
              <a:t> Care Coordination Agreement</a:t>
            </a:r>
            <a:endParaRPr lang="en-US" sz="2800" dirty="0"/>
          </a:p>
        </p:txBody>
      </p:sp>
    </p:spTree>
    <p:extLst>
      <p:ext uri="{BB962C8B-B14F-4D97-AF65-F5344CB8AC3E}">
        <p14:creationId xmlns:p14="http://schemas.microsoft.com/office/powerpoint/2010/main" val="223792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rgbClr val="00B050"/>
                </a:solidFill>
              </a:rPr>
              <a:t>Serving the entire referral base…</a:t>
            </a:r>
            <a:endParaRPr lang="en-US" dirty="0">
              <a:solidFill>
                <a:srgbClr val="00B050"/>
              </a:solidFill>
            </a:endParaRPr>
          </a:p>
        </p:txBody>
      </p:sp>
      <p:sp>
        <p:nvSpPr>
          <p:cNvPr id="3" name="Content Placeholder 2"/>
          <p:cNvSpPr>
            <a:spLocks noGrp="1"/>
          </p:cNvSpPr>
          <p:nvPr>
            <p:ph idx="1"/>
          </p:nvPr>
        </p:nvSpPr>
        <p:spPr>
          <a:xfrm>
            <a:off x="76200" y="1447800"/>
            <a:ext cx="8991600" cy="4953000"/>
          </a:xfrm>
        </p:spPr>
        <p:txBody>
          <a:bodyPr>
            <a:normAutofit/>
          </a:bodyPr>
          <a:lstStyle/>
          <a:p>
            <a:pPr marL="0" indent="0">
              <a:buNone/>
            </a:pPr>
            <a:r>
              <a:rPr lang="en-US" dirty="0" smtClean="0"/>
              <a:t> </a:t>
            </a:r>
            <a:r>
              <a:rPr lang="en-US" sz="3000" dirty="0" smtClean="0"/>
              <a:t>Mesa County Physicians IPA -295 physicians</a:t>
            </a:r>
            <a:endParaRPr lang="en-US" sz="3000" dirty="0"/>
          </a:p>
          <a:p>
            <a:pPr marL="0" indent="0">
              <a:buNone/>
            </a:pPr>
            <a:r>
              <a:rPr lang="en-US" dirty="0" smtClean="0"/>
              <a:t>	Group CCA</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smtClean="0"/>
          </a:p>
          <a:p>
            <a:pPr marL="0" indent="0">
              <a:buNone/>
            </a:pPr>
            <a:r>
              <a:rPr lang="en-US" sz="2800" dirty="0"/>
              <a:t>In </a:t>
            </a:r>
            <a:r>
              <a:rPr lang="en-US" sz="2800" dirty="0" smtClean="0"/>
              <a:t>Western </a:t>
            </a:r>
            <a:r>
              <a:rPr lang="en-US" sz="2800" dirty="0"/>
              <a:t>CO there are 2</a:t>
            </a:r>
            <a:r>
              <a:rPr lang="en-US" sz="2800" dirty="0" smtClean="0"/>
              <a:t>000+ Physicians, NPs, PAs, CNMW </a:t>
            </a:r>
            <a:endParaRPr lang="en-US" sz="2800" dirty="0"/>
          </a:p>
          <a:p>
            <a:pPr marL="0" indent="0">
              <a:buNone/>
            </a:pPr>
            <a:r>
              <a:rPr lang="en-US" sz="2800" dirty="0"/>
              <a:t>In Eastern Utah </a:t>
            </a:r>
            <a:r>
              <a:rPr lang="en-US" sz="2800" dirty="0" smtClean="0"/>
              <a:t>~ 100 </a:t>
            </a:r>
            <a:r>
              <a:rPr lang="en-US" sz="2800" dirty="0"/>
              <a:t>clinicians</a:t>
            </a:r>
          </a:p>
          <a:p>
            <a:pPr lvl="1"/>
            <a:endParaRPr lang="en-US" dirty="0" smtClean="0"/>
          </a:p>
          <a:p>
            <a:pPr lvl="1"/>
            <a:endParaRPr lang="en-US" dirty="0"/>
          </a:p>
          <a:p>
            <a:pPr marL="457200" lvl="1" indent="0">
              <a:buNone/>
            </a:pPr>
            <a:endParaRPr lang="en-US" dirty="0" smtClean="0"/>
          </a:p>
          <a:p>
            <a:pPr marL="457200" lvl="1" indent="0">
              <a:buNone/>
            </a:pPr>
            <a:endParaRPr lang="en-US" dirty="0"/>
          </a:p>
          <a:p>
            <a:pPr lvl="1"/>
            <a:endParaRPr lang="en-US" dirty="0" smtClean="0"/>
          </a:p>
          <a:p>
            <a:pPr lvl="1"/>
            <a:endParaRPr lang="en-US" dirty="0"/>
          </a:p>
          <a:p>
            <a:pPr marL="457200" lvl="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1" y="2057400"/>
            <a:ext cx="4648200" cy="2417064"/>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67000"/>
            <a:ext cx="2152976"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590800"/>
            <a:ext cx="8693150"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27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868362"/>
          </a:xfrm>
        </p:spPr>
        <p:txBody>
          <a:bodyPr>
            <a:noAutofit/>
          </a:bodyPr>
          <a:lstStyle/>
          <a:p>
            <a:pPr algn="ctr"/>
            <a:r>
              <a:rPr lang="en-US" sz="3200" dirty="0" smtClean="0"/>
              <a:t>Example of Unilateral CCA  </a:t>
            </a:r>
            <a:r>
              <a:rPr lang="en-US" sz="2800" dirty="0" smtClean="0"/>
              <a:t/>
            </a:r>
            <a:br>
              <a:rPr lang="en-US" sz="2800" dirty="0" smtClean="0"/>
            </a:br>
            <a:endParaRPr lang="en-US" sz="2800" dirty="0"/>
          </a:p>
        </p:txBody>
      </p:sp>
      <p:sp>
        <p:nvSpPr>
          <p:cNvPr id="3" name="Content Placeholder 2"/>
          <p:cNvSpPr>
            <a:spLocks noGrp="1"/>
          </p:cNvSpPr>
          <p:nvPr>
            <p:ph idx="1"/>
          </p:nvPr>
        </p:nvSpPr>
        <p:spPr>
          <a:xfrm>
            <a:off x="304800" y="838200"/>
            <a:ext cx="8686800" cy="5135563"/>
          </a:xfrm>
        </p:spPr>
        <p:txBody>
          <a:bodyPr>
            <a:noAutofit/>
          </a:bodyPr>
          <a:lstStyle/>
          <a:p>
            <a:pPr marL="0" indent="0">
              <a:buNone/>
            </a:pPr>
            <a:r>
              <a:rPr lang="en-US" sz="1800" i="1" dirty="0" smtClean="0"/>
              <a:t>PLEASE </a:t>
            </a:r>
            <a:r>
              <a:rPr lang="en-US" sz="1800" i="1" dirty="0"/>
              <a:t>SHARE THIS WITH YOUR PHYSICIANS AND </a:t>
            </a:r>
            <a:r>
              <a:rPr lang="en-US" sz="1800" i="1" dirty="0" smtClean="0"/>
              <a:t>ADVANCED PRACTICE PROVIDERS</a:t>
            </a:r>
            <a:endParaRPr lang="en-US" sz="1800" dirty="0"/>
          </a:p>
          <a:p>
            <a:pPr marL="0" indent="0">
              <a:buNone/>
            </a:pPr>
            <a:r>
              <a:rPr lang="en-US" sz="1800" dirty="0"/>
              <a:t>We </a:t>
            </a:r>
            <a:r>
              <a:rPr lang="en-US" sz="1800" b="1" dirty="0">
                <a:solidFill>
                  <a:srgbClr val="FF0000"/>
                </a:solidFill>
              </a:rPr>
              <a:t>want to provide you with value-added and appropriate assistance with your ENDOCRINOLOGY referrals</a:t>
            </a:r>
            <a:r>
              <a:rPr lang="en-US" sz="1800" dirty="0">
                <a:solidFill>
                  <a:srgbClr val="FF0000"/>
                </a:solidFill>
              </a:rPr>
              <a:t>. </a:t>
            </a:r>
            <a:r>
              <a:rPr lang="en-US" sz="1800" dirty="0"/>
              <a:t>Please note the requested information. Feel free to use your own referral form but please do include as much of the information as possible to help us expedite your patient’s referral. </a:t>
            </a:r>
          </a:p>
          <a:p>
            <a:pPr marL="0" indent="0">
              <a:buNone/>
            </a:pPr>
            <a:r>
              <a:rPr lang="en-US" sz="1800" b="1" dirty="0">
                <a:solidFill>
                  <a:srgbClr val="FF0000"/>
                </a:solidFill>
              </a:rPr>
              <a:t>Providing a summary of the issues necessitating referral or a clinical question will help us ensure that we address the appropriate concerns and also will help us triage the referral.</a:t>
            </a:r>
          </a:p>
          <a:p>
            <a:pPr marL="0" indent="0">
              <a:buNone/>
            </a:pPr>
            <a:r>
              <a:rPr lang="en-US" sz="1800" dirty="0"/>
              <a:t>Every referral request is reviewed by the staff and our physician upon receipt.</a:t>
            </a:r>
          </a:p>
          <a:p>
            <a:pPr marL="0" indent="0">
              <a:buNone/>
            </a:pPr>
            <a:r>
              <a:rPr lang="en-US" sz="1800" dirty="0"/>
              <a:t>We may ask that you do some additional testing prior to referral to prevent delay or to further define the process for your patient. </a:t>
            </a:r>
          </a:p>
          <a:p>
            <a:pPr marL="0" indent="0">
              <a:buNone/>
            </a:pPr>
            <a:r>
              <a:rPr lang="en-US" sz="1800" dirty="0"/>
              <a:t>We want to be sure that you and your patient get the advice and assistance to care that is requested. We are working to align our referral response to meet those aims. We will do our best to tie into any CARE PLAN that has been established for the patient and to outline any endocrine care plan or action plan items. As we all know, this is a work in progress for all of us and please feel free to let us know if there are additional items or a different format that would be of more help to you in coordinating the care of our common patients</a:t>
            </a:r>
            <a:r>
              <a:rPr lang="en-US" sz="1800" dirty="0" smtClean="0"/>
              <a:t>.</a:t>
            </a:r>
            <a:endParaRPr lang="en-US" sz="1800" dirty="0"/>
          </a:p>
          <a:p>
            <a:pPr marL="0" indent="0">
              <a:buNone/>
            </a:pPr>
            <a:r>
              <a:rPr lang="en-US" sz="1800" dirty="0"/>
              <a:t>Sincerely and Thank You,</a:t>
            </a:r>
          </a:p>
          <a:p>
            <a:pPr marL="0" indent="0">
              <a:buNone/>
            </a:pPr>
            <a:r>
              <a:rPr lang="en-US" sz="1800" dirty="0"/>
              <a:t>Carol Greenlee MD and the staff of Western Slope Endocrinology</a:t>
            </a:r>
          </a:p>
          <a:p>
            <a:pPr marL="0" indent="0">
              <a:buNone/>
            </a:pPr>
            <a:endParaRPr lang="en-US" sz="1800" dirty="0"/>
          </a:p>
        </p:txBody>
      </p:sp>
    </p:spTree>
    <p:extLst>
      <p:ext uri="{BB962C8B-B14F-4D97-AF65-F5344CB8AC3E}">
        <p14:creationId xmlns:p14="http://schemas.microsoft.com/office/powerpoint/2010/main" val="2680881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924800" cy="533400"/>
          </a:xfrm>
        </p:spPr>
        <p:txBody>
          <a:bodyPr/>
          <a:lstStyle/>
          <a:p>
            <a:r>
              <a:rPr lang="en-US" sz="2800" dirty="0" smtClean="0"/>
              <a:t>Western Slope Endocrinology Referral Form (“CCA”) </a:t>
            </a:r>
            <a:endParaRPr lang="en-US" sz="2800" dirty="0"/>
          </a:p>
        </p:txBody>
      </p:sp>
      <p:sp>
        <p:nvSpPr>
          <p:cNvPr id="3" name="Content Placeholder 2"/>
          <p:cNvSpPr>
            <a:spLocks noGrp="1"/>
          </p:cNvSpPr>
          <p:nvPr>
            <p:ph idx="1"/>
          </p:nvPr>
        </p:nvSpPr>
        <p:spPr>
          <a:xfrm>
            <a:off x="228600" y="1524000"/>
            <a:ext cx="8610600" cy="5105400"/>
          </a:xfrm>
        </p:spPr>
        <p:txBody>
          <a:bodyPr/>
          <a:lstStyle/>
          <a:p>
            <a:pPr marL="0" indent="0">
              <a:buNone/>
            </a:pPr>
            <a:r>
              <a:rPr lang="en-US" sz="2400" b="1" dirty="0"/>
              <a:t>We will call the patient to schedule the appointment if appropriate and will notify you of the appointment date and time</a:t>
            </a:r>
            <a:r>
              <a:rPr lang="en-US" sz="2400" b="1" dirty="0" smtClean="0"/>
              <a:t>.</a:t>
            </a:r>
          </a:p>
          <a:p>
            <a:pPr marL="0" indent="0">
              <a:buNone/>
            </a:pPr>
            <a:endParaRPr lang="en-US" sz="2400" dirty="0"/>
          </a:p>
          <a:p>
            <a:pPr marL="0" indent="0">
              <a:buNone/>
            </a:pPr>
            <a:r>
              <a:rPr lang="en-US" sz="2400" b="1" dirty="0"/>
              <a:t>We will also notify you if we determine that the referral is not appropriate for our practice or if we are unable to schedule the patient</a:t>
            </a:r>
            <a:r>
              <a:rPr lang="en-US" sz="2400" b="1" dirty="0" smtClean="0"/>
              <a:t>.</a:t>
            </a:r>
          </a:p>
          <a:p>
            <a:pPr marL="0" indent="0">
              <a:buNone/>
            </a:pPr>
            <a:endParaRPr lang="en-US" sz="2400" dirty="0"/>
          </a:p>
          <a:p>
            <a:pPr marL="0" indent="0">
              <a:buNone/>
            </a:pPr>
            <a:r>
              <a:rPr lang="en-US" sz="2400" b="1" dirty="0"/>
              <a:t>We will send a referral response note usually within 2-3 days of seeing the patient. We most often send this by fax from our EMR. </a:t>
            </a:r>
            <a:endParaRPr lang="en-US" sz="2400" dirty="0"/>
          </a:p>
          <a:p>
            <a:endParaRPr lang="en-US" sz="2400" dirty="0"/>
          </a:p>
        </p:txBody>
      </p:sp>
    </p:spTree>
    <p:extLst>
      <p:ext uri="{BB962C8B-B14F-4D97-AF65-F5344CB8AC3E}">
        <p14:creationId xmlns:p14="http://schemas.microsoft.com/office/powerpoint/2010/main" val="807324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382000" cy="6324600"/>
          </a:xfrm>
        </p:spPr>
        <p:txBody>
          <a:bodyPr>
            <a:noAutofit/>
          </a:bodyPr>
          <a:lstStyle/>
          <a:p>
            <a:pPr marL="0" indent="0">
              <a:buNone/>
            </a:pPr>
            <a:r>
              <a:rPr lang="en-US" sz="1100" b="1" dirty="0" smtClean="0"/>
              <a:t>Demographics</a:t>
            </a:r>
            <a:endParaRPr lang="en-US" sz="1100" dirty="0"/>
          </a:p>
          <a:p>
            <a:pPr marL="0" indent="0">
              <a:buNone/>
            </a:pPr>
            <a:r>
              <a:rPr lang="en-US" sz="1100" b="1" dirty="0"/>
              <a:t>Full Legal Name: _______________________________________________DOB: </a:t>
            </a:r>
            <a:r>
              <a:rPr lang="en-US" sz="1100" b="1" dirty="0" smtClean="0"/>
              <a:t>______________________</a:t>
            </a:r>
            <a:endParaRPr lang="en-US" sz="1100" dirty="0"/>
          </a:p>
          <a:p>
            <a:pPr marL="0" indent="0">
              <a:buNone/>
            </a:pPr>
            <a:r>
              <a:rPr lang="en-US" sz="1100" b="1" dirty="0"/>
              <a:t>Home Phone: _____________________ Cell: _____________________ Work: </a:t>
            </a:r>
            <a:r>
              <a:rPr lang="en-US" sz="1100" b="1" dirty="0" smtClean="0"/>
              <a:t>________________________</a:t>
            </a:r>
            <a:endParaRPr lang="en-US" sz="1100" dirty="0"/>
          </a:p>
          <a:p>
            <a:pPr marL="0" indent="0">
              <a:buNone/>
            </a:pPr>
            <a:r>
              <a:rPr lang="en-US" sz="1100" b="1" dirty="0"/>
              <a:t>Referring Provider: ____________________________________________ Phone: </a:t>
            </a:r>
            <a:r>
              <a:rPr lang="en-US" sz="1100" b="1" dirty="0" smtClean="0"/>
              <a:t>_____________________</a:t>
            </a:r>
            <a:endParaRPr lang="en-US" sz="1100" dirty="0"/>
          </a:p>
          <a:p>
            <a:pPr marL="0" indent="0">
              <a:buNone/>
            </a:pPr>
            <a:r>
              <a:rPr lang="en-US" sz="1100" b="1" dirty="0"/>
              <a:t> </a:t>
            </a:r>
            <a:endParaRPr lang="en-US" sz="1100" dirty="0"/>
          </a:p>
          <a:p>
            <a:pPr marL="0" indent="0">
              <a:buNone/>
            </a:pPr>
            <a:r>
              <a:rPr lang="en-US" sz="1100" b="1" dirty="0"/>
              <a:t>Referral </a:t>
            </a:r>
            <a:r>
              <a:rPr lang="en-US" sz="1100" b="1" dirty="0" smtClean="0"/>
              <a:t>Information</a:t>
            </a:r>
            <a:endParaRPr lang="en-US" sz="1100" dirty="0">
              <a:solidFill>
                <a:srgbClr val="FF0000"/>
              </a:solidFill>
            </a:endParaRPr>
          </a:p>
          <a:p>
            <a:pPr marL="0" indent="0">
              <a:buNone/>
            </a:pPr>
            <a:r>
              <a:rPr lang="en-US" sz="1100" b="1" dirty="0">
                <a:solidFill>
                  <a:srgbClr val="FF0000"/>
                </a:solidFill>
              </a:rPr>
              <a:t>Clinical Question or Reason for referral (summary is helpful): </a:t>
            </a:r>
            <a:endParaRPr lang="en-US" sz="1100" dirty="0"/>
          </a:p>
          <a:p>
            <a:pPr marL="0" indent="0">
              <a:buNone/>
            </a:pPr>
            <a:r>
              <a:rPr lang="en-US" sz="1100" b="1" dirty="0"/>
              <a:t>Type of Referral requested:</a:t>
            </a:r>
            <a:endParaRPr lang="en-US" sz="1100" dirty="0"/>
          </a:p>
          <a:p>
            <a:pPr marL="0" indent="0" fontAlgn="base">
              <a:buNone/>
            </a:pPr>
            <a:r>
              <a:rPr lang="en-US" sz="1100" b="1" dirty="0"/>
              <a:t>___</a:t>
            </a:r>
            <a:r>
              <a:rPr lang="en-US" sz="1100" dirty="0">
                <a:effectLst>
                  <a:outerShdw blurRad="50800" dist="38100" algn="tr" rotWithShape="0">
                    <a:prstClr val="black">
                      <a:alpha val="40000"/>
                    </a:prstClr>
                  </a:outerShdw>
                </a:effectLst>
              </a:rPr>
              <a:t>Medical Consultation: Evaluate and advise with recommendations for management sent back to me </a:t>
            </a:r>
            <a:endParaRPr lang="en-US" sz="1100" dirty="0"/>
          </a:p>
          <a:p>
            <a:pPr marL="0" indent="0" fontAlgn="base">
              <a:buNone/>
            </a:pPr>
            <a:r>
              <a:rPr lang="en-US" sz="1100" dirty="0">
                <a:effectLst>
                  <a:outerShdw blurRad="50800" dist="38100" algn="tr" rotWithShape="0">
                    <a:prstClr val="black">
                      <a:alpha val="40000"/>
                    </a:prstClr>
                  </a:outerShdw>
                </a:effectLst>
              </a:rPr>
              <a:t>___Co-management: I prefer to share the care for the referred condition (PCP lead)</a:t>
            </a:r>
            <a:endParaRPr lang="en-US" sz="1100" dirty="0"/>
          </a:p>
          <a:p>
            <a:pPr marL="0" indent="0" fontAlgn="base">
              <a:buNone/>
            </a:pPr>
            <a:r>
              <a:rPr lang="en-US" sz="1100" dirty="0">
                <a:effectLst>
                  <a:outerShdw blurRad="50800" dist="38100" algn="tr" rotWithShape="0">
                    <a:prstClr val="black">
                      <a:alpha val="40000"/>
                    </a:prstClr>
                  </a:outerShdw>
                </a:effectLst>
              </a:rPr>
              <a:t>___Co-management: Please assume principal care for the referred condition (Specialist assumes care)</a:t>
            </a:r>
            <a:endParaRPr lang="en-US" sz="1100" dirty="0"/>
          </a:p>
          <a:p>
            <a:pPr marL="0" indent="0" fontAlgn="base">
              <a:buNone/>
            </a:pPr>
            <a:r>
              <a:rPr lang="en-US" sz="1100" dirty="0">
                <a:effectLst>
                  <a:outerShdw blurRad="50800" dist="38100" algn="tr" rotWithShape="0">
                    <a:prstClr val="black">
                      <a:alpha val="40000"/>
                    </a:prstClr>
                  </a:outerShdw>
                </a:effectLst>
              </a:rPr>
              <a:t>___Have Specialist determine which is most appropriate after their assessment of the </a:t>
            </a:r>
            <a:r>
              <a:rPr lang="en-US" sz="1100" dirty="0" smtClean="0">
                <a:effectLst>
                  <a:outerShdw blurRad="50800" dist="38100" algn="tr" rotWithShape="0">
                    <a:prstClr val="black">
                      <a:alpha val="40000"/>
                    </a:prstClr>
                  </a:outerShdw>
                </a:effectLst>
              </a:rPr>
              <a:t>patient</a:t>
            </a:r>
            <a:endParaRPr lang="en-US" sz="1100" dirty="0"/>
          </a:p>
          <a:p>
            <a:pPr marL="0" indent="0">
              <a:buNone/>
            </a:pPr>
            <a:r>
              <a:rPr lang="en-US" sz="1100" b="1" dirty="0"/>
              <a:t>Is this routine____ or urgent____? ⁭ </a:t>
            </a:r>
            <a:endParaRPr lang="en-US" sz="1100" dirty="0"/>
          </a:p>
          <a:p>
            <a:pPr marL="0" indent="0">
              <a:buNone/>
            </a:pPr>
            <a:r>
              <a:rPr lang="en-US" sz="1100" b="1" dirty="0"/>
              <a:t>If urgent please indicate why and consider calling Dr. Greenlee to help us expedite care. </a:t>
            </a:r>
          </a:p>
          <a:p>
            <a:pPr marL="0" indent="0">
              <a:buNone/>
            </a:pPr>
            <a:r>
              <a:rPr lang="en-US" sz="1100" b="1" dirty="0"/>
              <a:t>Is the patient aware that they have been referred to us and why? </a:t>
            </a:r>
            <a:r>
              <a:rPr lang="en-US" sz="1100" b="1" dirty="0" smtClean="0"/>
              <a:t>___________________</a:t>
            </a:r>
            <a:endParaRPr lang="en-US" sz="1100" dirty="0"/>
          </a:p>
          <a:p>
            <a:pPr marL="0" indent="0">
              <a:buNone/>
            </a:pPr>
            <a:r>
              <a:rPr lang="en-US" sz="1100" b="1" dirty="0"/>
              <a:t>Are there any special needs such as issues with mental competence, language or physical issues? </a:t>
            </a:r>
            <a:endParaRPr lang="en-US" sz="1100" dirty="0"/>
          </a:p>
          <a:p>
            <a:pPr marL="0" indent="0">
              <a:buNone/>
            </a:pPr>
            <a:r>
              <a:rPr lang="en-US" sz="1100" b="1" dirty="0"/>
              <a:t>Is the patient the contact person? ______ If not, who is? </a:t>
            </a:r>
            <a:r>
              <a:rPr lang="en-US" sz="1100" b="1" dirty="0" smtClean="0"/>
              <a:t>__________________________________</a:t>
            </a:r>
            <a:endParaRPr lang="en-US" sz="1100" dirty="0"/>
          </a:p>
          <a:p>
            <a:pPr marL="0" indent="0">
              <a:buNone/>
            </a:pPr>
            <a:r>
              <a:rPr lang="en-US" sz="1100" b="1" dirty="0">
                <a:solidFill>
                  <a:srgbClr val="FF0000"/>
                </a:solidFill>
              </a:rPr>
              <a:t>Please include clinical data that is pertinent to the referral:</a:t>
            </a:r>
            <a:endParaRPr lang="en-US" sz="1100" dirty="0">
              <a:solidFill>
                <a:srgbClr val="FF0000"/>
              </a:solidFill>
            </a:endParaRPr>
          </a:p>
          <a:p>
            <a:pPr marL="0" indent="0">
              <a:buNone/>
            </a:pPr>
            <a:r>
              <a:rPr lang="en-US" sz="1100" b="1" dirty="0"/>
              <a:t>The patient’s core medical information (Demographics, Medication list, Allergy list, Problem list, etc)</a:t>
            </a:r>
            <a:endParaRPr lang="en-US" sz="1100" dirty="0"/>
          </a:p>
          <a:p>
            <a:pPr marL="0" indent="0">
              <a:buNone/>
            </a:pPr>
            <a:r>
              <a:rPr lang="en-US" sz="1100" b="1" dirty="0"/>
              <a:t>Labs</a:t>
            </a:r>
            <a:endParaRPr lang="en-US" sz="1100" dirty="0"/>
          </a:p>
          <a:p>
            <a:pPr marL="0" indent="0">
              <a:buNone/>
            </a:pPr>
            <a:r>
              <a:rPr lang="en-US" sz="1100" b="1" dirty="0"/>
              <a:t>Radiology reports</a:t>
            </a:r>
            <a:endParaRPr lang="en-US" sz="1100" dirty="0"/>
          </a:p>
          <a:p>
            <a:pPr marL="0" indent="0">
              <a:buNone/>
            </a:pPr>
            <a:r>
              <a:rPr lang="en-US" sz="1100" b="1" dirty="0"/>
              <a:t>Clinical notes</a:t>
            </a:r>
            <a:endParaRPr lang="en-US" sz="1100" dirty="0"/>
          </a:p>
          <a:p>
            <a:pPr marL="0" indent="0">
              <a:buNone/>
            </a:pPr>
            <a:r>
              <a:rPr lang="en-US" sz="1100" b="1" dirty="0"/>
              <a:t>Any additional medical history that is useful</a:t>
            </a:r>
            <a:endParaRPr lang="en-US" sz="1100" dirty="0"/>
          </a:p>
          <a:p>
            <a:pPr marL="0" indent="0">
              <a:buNone/>
            </a:pPr>
            <a:r>
              <a:rPr lang="en-US" sz="1100" b="1" dirty="0"/>
              <a:t>If you have a CARE PLAN on this patient, please attach</a:t>
            </a:r>
            <a:endParaRPr lang="en-US" sz="1100" dirty="0"/>
          </a:p>
          <a:p>
            <a:pPr marL="0" indent="0">
              <a:buNone/>
            </a:pPr>
            <a:endParaRPr lang="en-US" sz="1100" dirty="0"/>
          </a:p>
          <a:p>
            <a:pPr marL="0" indent="0">
              <a:buNone/>
            </a:pPr>
            <a:r>
              <a:rPr lang="en-US" sz="1100" b="1" dirty="0"/>
              <a:t> </a:t>
            </a:r>
            <a:endParaRPr lang="en-US" sz="1100" dirty="0"/>
          </a:p>
          <a:p>
            <a:pPr marL="0" indent="0">
              <a:buNone/>
            </a:pPr>
            <a:endParaRPr lang="en-US" sz="1100" dirty="0"/>
          </a:p>
          <a:p>
            <a:pPr marL="0" indent="0">
              <a:buNone/>
            </a:pPr>
            <a:endParaRPr lang="en-US" sz="1100" dirty="0"/>
          </a:p>
        </p:txBody>
      </p:sp>
    </p:spTree>
    <p:extLst>
      <p:ext uri="{BB962C8B-B14F-4D97-AF65-F5344CB8AC3E}">
        <p14:creationId xmlns:p14="http://schemas.microsoft.com/office/powerpoint/2010/main" val="2691920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smtClean="0"/>
              <a:t>WSE </a:t>
            </a:r>
            <a:r>
              <a:rPr lang="en-US" sz="3200" i="1" dirty="0" smtClean="0"/>
              <a:t>Unilateral</a:t>
            </a:r>
            <a:r>
              <a:rPr lang="en-US" sz="3200" dirty="0" smtClean="0"/>
              <a:t> CCA </a:t>
            </a:r>
            <a:r>
              <a:rPr lang="en-US" sz="3200" dirty="0"/>
              <a:t/>
            </a:r>
            <a:br>
              <a:rPr lang="en-US" sz="3200" dirty="0"/>
            </a:br>
            <a:r>
              <a:rPr lang="en-US" sz="3200" dirty="0" smtClean="0"/>
              <a:t>Secondary Referrals</a:t>
            </a:r>
            <a:endParaRPr lang="en-US" sz="3200" dirty="0"/>
          </a:p>
        </p:txBody>
      </p:sp>
      <p:sp>
        <p:nvSpPr>
          <p:cNvPr id="3" name="Content Placeholder 2"/>
          <p:cNvSpPr>
            <a:spLocks noGrp="1"/>
          </p:cNvSpPr>
          <p:nvPr>
            <p:ph sz="quarter" idx="1"/>
          </p:nvPr>
        </p:nvSpPr>
        <p:spPr>
          <a:xfrm>
            <a:off x="533400" y="1447800"/>
            <a:ext cx="8458200" cy="4724400"/>
          </a:xfrm>
        </p:spPr>
        <p:txBody>
          <a:bodyPr/>
          <a:lstStyle/>
          <a:p>
            <a:r>
              <a:rPr lang="en-US" sz="2000" dirty="0"/>
              <a:t>If you are referring the patient for a condition that may need </a:t>
            </a:r>
            <a:r>
              <a:rPr lang="en-US" sz="2000" b="1" dirty="0"/>
              <a:t>endocrine surgery </a:t>
            </a:r>
            <a:r>
              <a:rPr lang="en-US" sz="2000" dirty="0"/>
              <a:t>such as thyroid cancer, large multi-nodular goiter, hyperparathyroidism or a large pituitary adenoma please indicate if you and the patient have a preference for the surgeon. Otherwise, we will work with the patient and their needs and preferences to match the best surgeon for their situation. </a:t>
            </a:r>
            <a:r>
              <a:rPr lang="en-US" sz="2000" i="1" dirty="0"/>
              <a:t>We will also help manage any needed perioperative endocrine care. </a:t>
            </a:r>
          </a:p>
          <a:p>
            <a:r>
              <a:rPr lang="en-US" sz="2000" dirty="0"/>
              <a:t>If a patient using an </a:t>
            </a:r>
            <a:r>
              <a:rPr lang="en-US" sz="2000" b="1" dirty="0"/>
              <a:t>insulin pump develops a site infection, </a:t>
            </a:r>
            <a:r>
              <a:rPr lang="en-US" sz="2000" dirty="0"/>
              <a:t>we will refer to an appropriate and available surgeon if I&amp;D is needed or may call on the local PCP to help with assessment and appropriate referral as needed</a:t>
            </a:r>
            <a:r>
              <a:rPr lang="en-US" sz="2000" dirty="0" smtClean="0"/>
              <a:t>.</a:t>
            </a:r>
            <a:endParaRPr lang="en-US" sz="2000" dirty="0"/>
          </a:p>
          <a:p>
            <a:r>
              <a:rPr lang="en-US" sz="2000" dirty="0"/>
              <a:t>Occasionally endocrine patients need </a:t>
            </a:r>
            <a:r>
              <a:rPr lang="en-US" sz="2000" b="1" dirty="0"/>
              <a:t>urgent ophthalmologic assessment </a:t>
            </a:r>
            <a:r>
              <a:rPr lang="en-US" sz="2000" dirty="0"/>
              <a:t>for Graves’ Ophthalmopathy, optic nerve compression or retinal hemorrhage. </a:t>
            </a:r>
            <a:r>
              <a:rPr lang="en-US" sz="2000" dirty="0" smtClean="0"/>
              <a:t>Dr. Greenlee </a:t>
            </a:r>
            <a:r>
              <a:rPr lang="en-US" sz="2000" dirty="0"/>
              <a:t>will refer to the most appropriate and available ophthalmologist in these situations. </a:t>
            </a:r>
          </a:p>
          <a:p>
            <a:pPr marL="0" indent="0">
              <a:buNone/>
            </a:pPr>
            <a:endParaRPr lang="en-US" dirty="0"/>
          </a:p>
          <a:p>
            <a:endParaRPr lang="en-US" dirty="0"/>
          </a:p>
        </p:txBody>
      </p:sp>
    </p:spTree>
    <p:extLst>
      <p:ext uri="{BB962C8B-B14F-4D97-AF65-F5344CB8AC3E}">
        <p14:creationId xmlns:p14="http://schemas.microsoft.com/office/powerpoint/2010/main" val="3371944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2121"/>
            <a:ext cx="8153400" cy="990600"/>
          </a:xfrm>
        </p:spPr>
        <p:txBody>
          <a:bodyPr>
            <a:normAutofit fontScale="90000"/>
          </a:bodyPr>
          <a:lstStyle/>
          <a:p>
            <a:pPr algn="r"/>
            <a:r>
              <a:rPr lang="en-US" sz="3600" dirty="0" smtClean="0"/>
              <a:t>The ACP Support &amp; Alignment Network </a:t>
            </a:r>
            <a:br>
              <a:rPr lang="en-US" sz="3600" dirty="0" smtClean="0"/>
            </a:br>
            <a:r>
              <a:rPr lang="en-US" sz="3600" dirty="0" smtClean="0"/>
              <a:t>High Value Care Coordination pilot project </a:t>
            </a:r>
            <a:endParaRPr lang="en-US" sz="3600" dirty="0"/>
          </a:p>
        </p:txBody>
      </p:sp>
      <p:sp>
        <p:nvSpPr>
          <p:cNvPr id="3" name="Content Placeholder 2"/>
          <p:cNvSpPr>
            <a:spLocks noGrp="1"/>
          </p:cNvSpPr>
          <p:nvPr>
            <p:ph sz="quarter" idx="1"/>
          </p:nvPr>
        </p:nvSpPr>
        <p:spPr>
          <a:xfrm>
            <a:off x="304800" y="1752599"/>
            <a:ext cx="8686800" cy="4408967"/>
          </a:xfrm>
        </p:spPr>
        <p:txBody>
          <a:bodyPr/>
          <a:lstStyle/>
          <a:p>
            <a:pPr marL="0" indent="0" algn="ctr">
              <a:buNone/>
            </a:pPr>
            <a:r>
              <a:rPr lang="en-US" sz="3600" b="1" u="sng" dirty="0"/>
              <a:t>Action Steps to Connected </a:t>
            </a:r>
            <a:r>
              <a:rPr lang="en-US" sz="3600" b="1" u="sng" dirty="0" smtClean="0"/>
              <a:t>Care</a:t>
            </a:r>
          </a:p>
          <a:p>
            <a:pPr marL="514350" indent="-514350">
              <a:buFont typeface="+mj-lt"/>
              <a:buAutoNum type="arabicPeriod"/>
            </a:pPr>
            <a:r>
              <a:rPr lang="en-US" sz="2800" dirty="0" smtClean="0"/>
              <a:t>Look at your internal referral process (get your own house in order)</a:t>
            </a:r>
          </a:p>
          <a:p>
            <a:pPr marL="514350" indent="-514350">
              <a:buFont typeface="+mj-lt"/>
              <a:buAutoNum type="arabicPeriod"/>
            </a:pPr>
            <a:r>
              <a:rPr lang="en-US" sz="2800" dirty="0" smtClean="0"/>
              <a:t>Ensure you get what you need for a high value referral</a:t>
            </a:r>
          </a:p>
          <a:p>
            <a:pPr marL="514350" indent="-514350">
              <a:buFont typeface="+mj-lt"/>
              <a:buAutoNum type="arabicPeriod"/>
            </a:pPr>
            <a:r>
              <a:rPr lang="en-US" sz="2800" dirty="0" smtClean="0"/>
              <a:t>Ensure the others gets what they need </a:t>
            </a:r>
          </a:p>
          <a:p>
            <a:pPr marL="514350" indent="-514350">
              <a:buFont typeface="+mj-lt"/>
              <a:buAutoNum type="arabicPeriod"/>
            </a:pPr>
            <a:r>
              <a:rPr lang="en-US" sz="2800" b="1" dirty="0" smtClean="0"/>
              <a:t>Develop Care Coordination Agreement(s) (compact) with appropriate referring practice(s)</a:t>
            </a:r>
          </a:p>
          <a:p>
            <a:pPr marL="788670" lvl="1" indent="-514350">
              <a:buFont typeface="+mj-lt"/>
              <a:buAutoNum type="alphaLcParenR"/>
            </a:pPr>
            <a:endParaRPr lang="en-US" dirty="0" smtClean="0"/>
          </a:p>
          <a:p>
            <a:pPr marL="788670" lvl="1" indent="-514350">
              <a:buFont typeface="+mj-lt"/>
              <a:buAutoNum type="alphaLcParenR"/>
            </a:pPr>
            <a:endParaRPr lang="en-US" dirty="0" smtClean="0"/>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39"/>
          <a:stretch/>
        </p:blipFill>
        <p:spPr bwMode="auto">
          <a:xfrm>
            <a:off x="152400" y="0"/>
            <a:ext cx="1452096" cy="1374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833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lgn="ctr"/>
            <a:r>
              <a:rPr lang="en-US" dirty="0" smtClean="0"/>
              <a:t>Referral Request Elements </a:t>
            </a:r>
            <a:r>
              <a:rPr lang="en-US" sz="3600" dirty="0" smtClean="0"/>
              <a:t>Before &amp; After </a:t>
            </a:r>
            <a:r>
              <a:rPr lang="en-US" sz="3600" i="1" dirty="0" smtClean="0"/>
              <a:t>Unilateral </a:t>
            </a:r>
            <a:r>
              <a:rPr lang="en-US" sz="3600" dirty="0" smtClean="0"/>
              <a:t>WSE CCA Referral Form </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0199514"/>
              </p:ext>
            </p:extLst>
          </p:nvPr>
        </p:nvGraphicFramePr>
        <p:xfrm>
          <a:off x="76200" y="1719943"/>
          <a:ext cx="43434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933283429"/>
              </p:ext>
            </p:extLst>
          </p:nvPr>
        </p:nvGraphicFramePr>
        <p:xfrm>
          <a:off x="5029200" y="1741715"/>
          <a:ext cx="3810000" cy="2667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2295358758"/>
              </p:ext>
            </p:extLst>
          </p:nvPr>
        </p:nvGraphicFramePr>
        <p:xfrm>
          <a:off x="2895600" y="4071648"/>
          <a:ext cx="4038600" cy="259080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6019800" y="1383660"/>
            <a:ext cx="2362200" cy="369332"/>
          </a:xfrm>
          <a:prstGeom prst="rect">
            <a:avLst/>
          </a:prstGeom>
          <a:noFill/>
        </p:spPr>
        <p:txBody>
          <a:bodyPr wrap="square" rtlCol="0">
            <a:spAutoFit/>
          </a:bodyPr>
          <a:lstStyle/>
          <a:p>
            <a:r>
              <a:rPr lang="en-US" b="1" u="sng" dirty="0" smtClean="0"/>
              <a:t>Clinical Question/</a:t>
            </a:r>
            <a:r>
              <a:rPr lang="en-US" b="1" u="sng" dirty="0" err="1" smtClean="0"/>
              <a:t>RfR</a:t>
            </a:r>
            <a:endParaRPr lang="en-US" b="1" u="sng" dirty="0"/>
          </a:p>
        </p:txBody>
      </p:sp>
      <p:sp>
        <p:nvSpPr>
          <p:cNvPr id="7" name="TextBox 6"/>
          <p:cNvSpPr txBox="1"/>
          <p:nvPr/>
        </p:nvSpPr>
        <p:spPr>
          <a:xfrm>
            <a:off x="3810000" y="3702316"/>
            <a:ext cx="1676400" cy="369332"/>
          </a:xfrm>
          <a:prstGeom prst="rect">
            <a:avLst/>
          </a:prstGeom>
          <a:noFill/>
        </p:spPr>
        <p:txBody>
          <a:bodyPr wrap="square" rtlCol="0">
            <a:spAutoFit/>
          </a:bodyPr>
          <a:lstStyle/>
          <a:p>
            <a:r>
              <a:rPr lang="en-US" b="1" u="sng" dirty="0" smtClean="0"/>
              <a:t>Pertinent Data</a:t>
            </a:r>
            <a:endParaRPr lang="en-US" b="1" u="sng" dirty="0"/>
          </a:p>
        </p:txBody>
      </p:sp>
      <p:sp>
        <p:nvSpPr>
          <p:cNvPr id="8" name="TextBox 7"/>
          <p:cNvSpPr txBox="1"/>
          <p:nvPr/>
        </p:nvSpPr>
        <p:spPr>
          <a:xfrm>
            <a:off x="990598" y="1372383"/>
            <a:ext cx="1371601" cy="369332"/>
          </a:xfrm>
          <a:prstGeom prst="rect">
            <a:avLst/>
          </a:prstGeom>
          <a:noFill/>
        </p:spPr>
        <p:txBody>
          <a:bodyPr wrap="square" rtlCol="0">
            <a:spAutoFit/>
          </a:bodyPr>
          <a:lstStyle/>
          <a:p>
            <a:r>
              <a:rPr lang="en-US" b="1" u="sng" dirty="0" smtClean="0"/>
              <a:t>Basic Data</a:t>
            </a:r>
            <a:endParaRPr lang="en-US" b="1" u="sng" dirty="0"/>
          </a:p>
        </p:txBody>
      </p:sp>
      <p:sp>
        <p:nvSpPr>
          <p:cNvPr id="9" name="Rectangle 8"/>
          <p:cNvSpPr/>
          <p:nvPr/>
        </p:nvSpPr>
        <p:spPr>
          <a:xfrm>
            <a:off x="76200" y="76200"/>
            <a:ext cx="8991600" cy="6705600"/>
          </a:xfrm>
          <a:prstGeom prst="rect">
            <a:avLst/>
          </a:prstGeom>
          <a:noFill/>
          <a:ln w="571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3822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Primary Care </a:t>
            </a:r>
            <a:r>
              <a:rPr lang="en-US" dirty="0"/>
              <a:t>U</a:t>
            </a:r>
            <a:r>
              <a:rPr lang="en-US" dirty="0" smtClean="0"/>
              <a:t>nilateral CCA</a:t>
            </a:r>
            <a:br>
              <a:rPr lang="en-US" dirty="0" smtClean="0"/>
            </a:br>
            <a:r>
              <a:rPr lang="en-US" dirty="0" smtClean="0"/>
              <a:t>Wrap it into the referral request (spell it out)</a:t>
            </a:r>
            <a:endParaRPr lang="en-US" dirty="0"/>
          </a:p>
        </p:txBody>
      </p:sp>
      <p:sp>
        <p:nvSpPr>
          <p:cNvPr id="3" name="Content Placeholder 2"/>
          <p:cNvSpPr>
            <a:spLocks noGrp="1"/>
          </p:cNvSpPr>
          <p:nvPr>
            <p:ph sz="quarter" idx="1"/>
          </p:nvPr>
        </p:nvSpPr>
        <p:spPr>
          <a:xfrm>
            <a:off x="609600" y="1524000"/>
            <a:ext cx="8159002" cy="4572000"/>
          </a:xfrm>
        </p:spPr>
        <p:txBody>
          <a:bodyPr/>
          <a:lstStyle/>
          <a:p>
            <a:r>
              <a:rPr lang="en-US" sz="2400" dirty="0" smtClean="0"/>
              <a:t>38 </a:t>
            </a:r>
            <a:r>
              <a:rPr lang="en-US" sz="2400" dirty="0" err="1" smtClean="0"/>
              <a:t>yo</a:t>
            </a:r>
            <a:r>
              <a:rPr lang="en-US" sz="2400" dirty="0" smtClean="0"/>
              <a:t> female with suppressed TSH confirmed on repeat testing along with elevated fT4 (see attached), </a:t>
            </a:r>
            <a:r>
              <a:rPr lang="en-US" sz="2400" i="1" dirty="0" smtClean="0"/>
              <a:t>please evaluate for cause of hyperthyroidism and help with selection of most appropriate treatment option</a:t>
            </a:r>
          </a:p>
          <a:p>
            <a:r>
              <a:rPr lang="en-US" sz="2400" dirty="0" smtClean="0"/>
              <a:t>Patient is in care management, she has unreliable phone &amp; transportation services, </a:t>
            </a:r>
            <a:r>
              <a:rPr lang="en-US" sz="2400" i="1" dirty="0" smtClean="0"/>
              <a:t>please contact her care manager </a:t>
            </a:r>
            <a:r>
              <a:rPr lang="en-US" sz="2400" dirty="0" smtClean="0"/>
              <a:t>Ginger Rogers at 123-456-7890 for help with scheduling any tests or imaging</a:t>
            </a:r>
          </a:p>
          <a:p>
            <a:r>
              <a:rPr lang="en-US" sz="2400" i="1" dirty="0" smtClean="0"/>
              <a:t>Please contact us before any secondary referrals </a:t>
            </a:r>
          </a:p>
          <a:p>
            <a:pPr lvl="1"/>
            <a:r>
              <a:rPr lang="en-US" sz="2100" dirty="0" smtClean="0"/>
              <a:t>Patient is under controlled substance agreement </a:t>
            </a:r>
          </a:p>
          <a:p>
            <a:pPr lvl="1"/>
            <a:r>
              <a:rPr lang="en-US" sz="2100" dirty="0" smtClean="0"/>
              <a:t>She is in CO Medicaid Prime plan </a:t>
            </a:r>
            <a:r>
              <a:rPr lang="en-US" sz="2000" dirty="0" smtClean="0"/>
              <a:t>(Value Based-Shared Savings plan)</a:t>
            </a:r>
            <a:endParaRPr lang="en-US" sz="2000" dirty="0"/>
          </a:p>
        </p:txBody>
      </p:sp>
    </p:spTree>
    <p:extLst>
      <p:ext uri="{BB962C8B-B14F-4D97-AF65-F5344CB8AC3E}">
        <p14:creationId xmlns:p14="http://schemas.microsoft.com/office/powerpoint/2010/main" val="1164693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 minute …</a:t>
            </a:r>
            <a:endParaRPr lang="en-US" dirty="0"/>
          </a:p>
        </p:txBody>
      </p:sp>
      <p:sp>
        <p:nvSpPr>
          <p:cNvPr id="3" name="Content Placeholder 2"/>
          <p:cNvSpPr>
            <a:spLocks noGrp="1"/>
          </p:cNvSpPr>
          <p:nvPr>
            <p:ph sz="quarter" idx="1"/>
          </p:nvPr>
        </p:nvSpPr>
        <p:spPr>
          <a:xfrm>
            <a:off x="533400" y="1600200"/>
            <a:ext cx="8001000" cy="4191000"/>
          </a:xfrm>
        </p:spPr>
        <p:txBody>
          <a:bodyPr/>
          <a:lstStyle/>
          <a:p>
            <a:r>
              <a:rPr lang="en-US" dirty="0" smtClean="0"/>
              <a:t>Do you have formal or informal care coordination or referral agreements with another practice now?</a:t>
            </a:r>
          </a:p>
          <a:p>
            <a:r>
              <a:rPr lang="en-US" dirty="0" smtClean="0"/>
              <a:t>With which practice or practices would you most like to work out a care coordination or referral agreement ?</a:t>
            </a:r>
          </a:p>
          <a:p>
            <a:pPr lvl="1"/>
            <a:r>
              <a:rPr lang="en-US" dirty="0"/>
              <a:t>What type of agreements (one-on-one or </a:t>
            </a:r>
            <a:r>
              <a:rPr lang="en-US" dirty="0" smtClean="0"/>
              <a:t>system-wide) might be best to start with in your situation?</a:t>
            </a:r>
            <a:endParaRPr lang="en-US" dirty="0"/>
          </a:p>
        </p:txBody>
      </p:sp>
    </p:spTree>
    <p:extLst>
      <p:ext uri="{BB962C8B-B14F-4D97-AF65-F5344CB8AC3E}">
        <p14:creationId xmlns:p14="http://schemas.microsoft.com/office/powerpoint/2010/main" val="3575275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419754" cy="990600"/>
          </a:xfrm>
        </p:spPr>
        <p:txBody>
          <a:bodyPr>
            <a:normAutofit/>
          </a:bodyPr>
          <a:lstStyle/>
          <a:p>
            <a:pPr algn="ctr"/>
            <a:r>
              <a:rPr lang="en-US" sz="4000" dirty="0" smtClean="0">
                <a:solidFill>
                  <a:schemeClr val="tx1"/>
                </a:solidFill>
              </a:rPr>
              <a:t>Getting Started</a:t>
            </a:r>
            <a:endParaRPr lang="en-US" sz="4000" dirty="0">
              <a:solidFill>
                <a:schemeClr val="tx1"/>
              </a:solidFill>
            </a:endParaRPr>
          </a:p>
        </p:txBody>
      </p:sp>
      <p:sp>
        <p:nvSpPr>
          <p:cNvPr id="3" name="Content Placeholder 2"/>
          <p:cNvSpPr>
            <a:spLocks noGrp="1"/>
          </p:cNvSpPr>
          <p:nvPr>
            <p:ph sz="quarter" idx="1"/>
          </p:nvPr>
        </p:nvSpPr>
        <p:spPr>
          <a:xfrm>
            <a:off x="609600" y="1447800"/>
            <a:ext cx="8305800" cy="5029200"/>
          </a:xfrm>
        </p:spPr>
        <p:txBody>
          <a:bodyPr/>
          <a:lstStyle/>
          <a:p>
            <a:r>
              <a:rPr lang="en-US" sz="2800" dirty="0" smtClean="0"/>
              <a:t>Decide what to include in the Care Coordination Agreement</a:t>
            </a:r>
          </a:p>
          <a:p>
            <a:pPr lvl="1"/>
            <a:r>
              <a:rPr lang="en-US" sz="2400" dirty="0" smtClean="0"/>
              <a:t>Start with basics (elements of good </a:t>
            </a:r>
            <a:r>
              <a:rPr lang="en-US" sz="2400" i="1" dirty="0" smtClean="0"/>
              <a:t>referral </a:t>
            </a:r>
            <a:r>
              <a:rPr lang="en-US" sz="2400" dirty="0" smtClean="0"/>
              <a:t>process)</a:t>
            </a:r>
          </a:p>
          <a:p>
            <a:pPr lvl="2"/>
            <a:r>
              <a:rPr lang="en-US" sz="2000" dirty="0" smtClean="0"/>
              <a:t>Add in co-management elements  if &amp; when ready / needed</a:t>
            </a:r>
          </a:p>
          <a:p>
            <a:pPr lvl="1"/>
            <a:r>
              <a:rPr lang="en-US" sz="2400" dirty="0" smtClean="0"/>
              <a:t>Include critical issues that need to be addressed</a:t>
            </a:r>
          </a:p>
          <a:p>
            <a:r>
              <a:rPr lang="en-US" sz="2700" dirty="0" smtClean="0"/>
              <a:t>Have a conversation</a:t>
            </a:r>
          </a:p>
          <a:p>
            <a:pPr lvl="1"/>
            <a:r>
              <a:rPr lang="en-US" sz="2000" i="1" dirty="0" smtClean="0"/>
              <a:t>“we really enjoy seeing your patients/we so appreciate your help with our patients…it would help us if…” </a:t>
            </a:r>
            <a:r>
              <a:rPr lang="en-US" sz="2000" dirty="0" smtClean="0"/>
              <a:t>or</a:t>
            </a:r>
          </a:p>
          <a:p>
            <a:pPr lvl="1"/>
            <a:r>
              <a:rPr lang="en-US" sz="2000" i="1" dirty="0" smtClean="0"/>
              <a:t>“we want to be sure you are getting what you need…”</a:t>
            </a:r>
          </a:p>
          <a:p>
            <a:r>
              <a:rPr lang="en-US" sz="2700" dirty="0" smtClean="0"/>
              <a:t>Decide on forms</a:t>
            </a:r>
          </a:p>
          <a:p>
            <a:pPr lvl="1"/>
            <a:r>
              <a:rPr lang="en-US" sz="2400" dirty="0" smtClean="0"/>
              <a:t>Serves as checklist, helps with team care around referral</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154" y="152400"/>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8544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dirty="0" smtClean="0"/>
              <a:t>Basics that Benefit</a:t>
            </a:r>
            <a:endParaRPr lang="en-US" sz="4000" dirty="0"/>
          </a:p>
        </p:txBody>
      </p:sp>
      <p:sp>
        <p:nvSpPr>
          <p:cNvPr id="3" name="Content Placeholder 2"/>
          <p:cNvSpPr>
            <a:spLocks noGrp="1"/>
          </p:cNvSpPr>
          <p:nvPr>
            <p:ph idx="1"/>
          </p:nvPr>
        </p:nvSpPr>
        <p:spPr>
          <a:xfrm>
            <a:off x="342900" y="1454445"/>
            <a:ext cx="8458200" cy="4953000"/>
          </a:xfrm>
        </p:spPr>
        <p:txBody>
          <a:bodyPr/>
          <a:lstStyle/>
          <a:p>
            <a:r>
              <a:rPr lang="en-US" dirty="0"/>
              <a:t>Having a conversation</a:t>
            </a:r>
          </a:p>
          <a:p>
            <a:pPr lvl="1"/>
            <a:r>
              <a:rPr lang="en-US" dirty="0"/>
              <a:t>Defining needs</a:t>
            </a:r>
          </a:p>
          <a:p>
            <a:pPr lvl="2"/>
            <a:r>
              <a:rPr lang="en-US" dirty="0"/>
              <a:t>Many misperceptions</a:t>
            </a:r>
          </a:p>
          <a:p>
            <a:pPr lvl="1"/>
            <a:r>
              <a:rPr lang="en-US" dirty="0"/>
              <a:t>Benefit of discussing issues/working together</a:t>
            </a:r>
          </a:p>
          <a:p>
            <a:r>
              <a:rPr lang="en-US" dirty="0" smtClean="0"/>
              <a:t>“Forms”- “Formal” Agreement </a:t>
            </a:r>
          </a:p>
          <a:p>
            <a:pPr lvl="1"/>
            <a:r>
              <a:rPr lang="en-US" dirty="0" smtClean="0"/>
              <a:t>Defines the elements (reference, enduring, modifiable)</a:t>
            </a:r>
          </a:p>
          <a:p>
            <a:pPr lvl="1"/>
            <a:r>
              <a:rPr lang="en-US" dirty="0" smtClean="0"/>
              <a:t>Reinforces/encourages completeness (“compliance”)</a:t>
            </a:r>
          </a:p>
          <a:p>
            <a:pPr lvl="2"/>
            <a:r>
              <a:rPr lang="en-US" dirty="0" smtClean="0"/>
              <a:t>“Hard stop” for clinical questions </a:t>
            </a:r>
          </a:p>
          <a:p>
            <a:pPr lvl="2"/>
            <a:r>
              <a:rPr lang="en-US" dirty="0" smtClean="0"/>
              <a:t>“Patient informed” check box</a:t>
            </a:r>
          </a:p>
          <a:p>
            <a:pPr lvl="2"/>
            <a:r>
              <a:rPr lang="en-US" dirty="0" smtClean="0"/>
              <a:t> Enhances tracking &amp; team roles</a:t>
            </a:r>
          </a:p>
        </p:txBody>
      </p:sp>
      <p:sp>
        <p:nvSpPr>
          <p:cNvPr id="4" name="Rectangle 3"/>
          <p:cNvSpPr/>
          <p:nvPr/>
        </p:nvSpPr>
        <p:spPr>
          <a:xfrm>
            <a:off x="76200" y="76200"/>
            <a:ext cx="8991600" cy="6705600"/>
          </a:xfrm>
          <a:prstGeom prst="rect">
            <a:avLst/>
          </a:prstGeom>
          <a:noFill/>
          <a:ln w="5715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6059" y="4876800"/>
            <a:ext cx="1063308"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762000"/>
            <a:ext cx="340360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71279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944562"/>
          </a:xfrm>
        </p:spPr>
        <p:txBody>
          <a:bodyPr>
            <a:noAutofit/>
          </a:bodyPr>
          <a:lstStyle/>
          <a:p>
            <a:pPr algn="ctr"/>
            <a:r>
              <a:rPr lang="en-US" sz="3600" b="1" dirty="0">
                <a:solidFill>
                  <a:schemeClr val="tx1"/>
                </a:solidFill>
              </a:rPr>
              <a:t>What </a:t>
            </a:r>
            <a:r>
              <a:rPr lang="en-US" sz="3600" b="1" dirty="0" smtClean="0">
                <a:solidFill>
                  <a:schemeClr val="tx1"/>
                </a:solidFill>
              </a:rPr>
              <a:t>is Included in the Care Compact </a:t>
            </a:r>
            <a:r>
              <a:rPr lang="en-US" sz="3600" b="1" dirty="0">
                <a:solidFill>
                  <a:schemeClr val="tx1"/>
                </a:solidFill>
              </a:rPr>
              <a:t>? </a:t>
            </a:r>
            <a:r>
              <a:rPr lang="en-US" sz="3600" b="0" dirty="0" smtClean="0">
                <a:solidFill>
                  <a:schemeClr val="tx1"/>
                </a:solidFill>
              </a:rPr>
              <a:t>(start with the basics)</a:t>
            </a:r>
            <a:endParaRPr lang="en-US" sz="3600" b="0" dirty="0">
              <a:solidFill>
                <a:schemeClr val="tx1"/>
              </a:solidFill>
            </a:endParaRPr>
          </a:p>
        </p:txBody>
      </p:sp>
      <p:sp>
        <p:nvSpPr>
          <p:cNvPr id="3" name="Content Placeholder 2"/>
          <p:cNvSpPr>
            <a:spLocks noGrp="1"/>
          </p:cNvSpPr>
          <p:nvPr>
            <p:ph sz="quarter" idx="1"/>
          </p:nvPr>
        </p:nvSpPr>
        <p:spPr>
          <a:xfrm>
            <a:off x="609600" y="1447800"/>
            <a:ext cx="8001000" cy="4876800"/>
          </a:xfrm>
        </p:spPr>
        <p:txBody>
          <a:bodyPr>
            <a:noAutofit/>
          </a:bodyPr>
          <a:lstStyle/>
          <a:p>
            <a:pPr marL="514350" indent="-514350">
              <a:buFont typeface="+mj-lt"/>
              <a:buAutoNum type="arabicPeriod"/>
            </a:pPr>
            <a:r>
              <a:rPr lang="en-US" dirty="0" smtClean="0"/>
              <a:t>Preparation of the </a:t>
            </a:r>
            <a:r>
              <a:rPr lang="en-US" b="1" dirty="0" smtClean="0"/>
              <a:t>patient / pre-consultation</a:t>
            </a:r>
          </a:p>
          <a:p>
            <a:pPr marL="514350" indent="-514350">
              <a:buFont typeface="+mj-lt"/>
              <a:buAutoNum type="arabicPeriod"/>
            </a:pPr>
            <a:r>
              <a:rPr lang="en-US" dirty="0"/>
              <a:t>T</a:t>
            </a:r>
            <a:r>
              <a:rPr lang="en-US" b="1" dirty="0" smtClean="0"/>
              <a:t>ype </a:t>
            </a:r>
            <a:r>
              <a:rPr lang="en-US" b="1" dirty="0"/>
              <a:t>of </a:t>
            </a:r>
            <a:r>
              <a:rPr lang="en-US" b="1" dirty="0" smtClean="0"/>
              <a:t>referral /role of the specialist</a:t>
            </a:r>
            <a:r>
              <a:rPr lang="en-US" dirty="0" smtClean="0"/>
              <a:t> </a:t>
            </a:r>
          </a:p>
          <a:p>
            <a:pPr marL="514350" indent="-514350">
              <a:buFont typeface="+mj-lt"/>
              <a:buAutoNum type="arabicPeriod"/>
            </a:pPr>
            <a:r>
              <a:rPr lang="en-US" dirty="0" smtClean="0"/>
              <a:t>Provide </a:t>
            </a:r>
            <a:r>
              <a:rPr lang="en-US" dirty="0"/>
              <a:t>a </a:t>
            </a:r>
            <a:r>
              <a:rPr lang="en-US" b="1" dirty="0"/>
              <a:t>clinical question </a:t>
            </a:r>
            <a:r>
              <a:rPr lang="en-US" dirty="0"/>
              <a:t>with all referrals</a:t>
            </a:r>
          </a:p>
          <a:p>
            <a:pPr marL="514350" indent="-514350">
              <a:buFont typeface="+mj-lt"/>
              <a:buAutoNum type="arabicPeriod"/>
            </a:pPr>
            <a:r>
              <a:rPr lang="en-US" dirty="0"/>
              <a:t>C</a:t>
            </a:r>
            <a:r>
              <a:rPr lang="en-US" b="1" dirty="0" smtClean="0"/>
              <a:t>ore </a:t>
            </a:r>
            <a:r>
              <a:rPr lang="en-US" b="1" dirty="0"/>
              <a:t>data set </a:t>
            </a:r>
            <a:r>
              <a:rPr lang="en-US" dirty="0"/>
              <a:t>to accompany all </a:t>
            </a:r>
            <a:r>
              <a:rPr lang="en-US" dirty="0" smtClean="0"/>
              <a:t>referral.</a:t>
            </a:r>
          </a:p>
          <a:p>
            <a:pPr marL="514350" indent="-514350">
              <a:buFont typeface="+mj-lt"/>
              <a:buAutoNum type="arabicPeriod"/>
            </a:pPr>
            <a:r>
              <a:rPr lang="en-US" dirty="0"/>
              <a:t>P</a:t>
            </a:r>
            <a:r>
              <a:rPr lang="en-US" b="1" dirty="0" smtClean="0"/>
              <a:t>ertinent supporting data </a:t>
            </a:r>
            <a:r>
              <a:rPr lang="en-US" dirty="0"/>
              <a:t>for </a:t>
            </a:r>
            <a:r>
              <a:rPr lang="en-US" dirty="0" smtClean="0"/>
              <a:t>the referral</a:t>
            </a:r>
            <a:endParaRPr lang="en-US" dirty="0"/>
          </a:p>
          <a:p>
            <a:pPr marL="514350" indent="-514350">
              <a:buFont typeface="+mj-lt"/>
              <a:buAutoNum type="arabicPeriod"/>
            </a:pPr>
            <a:r>
              <a:rPr lang="en-US" dirty="0"/>
              <a:t>C</a:t>
            </a:r>
            <a:r>
              <a:rPr lang="en-US" b="1" dirty="0" smtClean="0"/>
              <a:t>ommunication </a:t>
            </a:r>
            <a:r>
              <a:rPr lang="en-US" b="1" dirty="0"/>
              <a:t>protocol</a:t>
            </a:r>
          </a:p>
          <a:p>
            <a:pPr marL="514350" indent="-514350">
              <a:buFont typeface="+mj-lt"/>
              <a:buAutoNum type="arabicPeriod"/>
            </a:pPr>
            <a:r>
              <a:rPr lang="en-US" dirty="0"/>
              <a:t>C</a:t>
            </a:r>
            <a:r>
              <a:rPr lang="en-US" b="1" dirty="0" smtClean="0"/>
              <a:t>ritical elements of the referral response </a:t>
            </a:r>
          </a:p>
          <a:p>
            <a:pPr marL="514350" indent="-514350">
              <a:buFont typeface="+mj-lt"/>
              <a:buAutoNum type="arabicPeriod"/>
            </a:pPr>
            <a:r>
              <a:rPr lang="en-US" dirty="0"/>
              <a:t>P</a:t>
            </a:r>
            <a:r>
              <a:rPr lang="en-US" dirty="0" smtClean="0"/>
              <a:t>rotocol </a:t>
            </a:r>
            <a:r>
              <a:rPr lang="en-US" dirty="0"/>
              <a:t>for making </a:t>
            </a:r>
            <a:r>
              <a:rPr lang="en-US" b="1" dirty="0"/>
              <a:t>appointments</a:t>
            </a:r>
          </a:p>
          <a:p>
            <a:pPr marL="514350" indent="-514350">
              <a:buFont typeface="+mj-lt"/>
              <a:buAutoNum type="arabicPeriod"/>
            </a:pPr>
            <a:r>
              <a:rPr lang="en-US" dirty="0" smtClean="0"/>
              <a:t>“</a:t>
            </a:r>
            <a:r>
              <a:rPr lang="en-US" b="1" dirty="0" smtClean="0"/>
              <a:t>Closing </a:t>
            </a:r>
            <a:r>
              <a:rPr lang="en-US" b="1" dirty="0"/>
              <a:t>the Loop</a:t>
            </a:r>
            <a:r>
              <a:rPr lang="en-US" dirty="0"/>
              <a:t>” protocol </a:t>
            </a:r>
          </a:p>
          <a:p>
            <a:pPr marL="514350" indent="-514350">
              <a:buFont typeface="+mj-lt"/>
              <a:buAutoNum type="arabicPeriod"/>
            </a:pPr>
            <a:endParaRPr lang="en-US" sz="2400" b="1" dirty="0"/>
          </a:p>
          <a:p>
            <a:pPr marL="514350" indent="-514350">
              <a:buFont typeface="+mj-lt"/>
              <a:buAutoNum type="arabicPeriod"/>
            </a:pPr>
            <a:endParaRPr lang="en-US" sz="2400" b="1" dirty="0"/>
          </a:p>
          <a:p>
            <a:pPr marL="0" indent="0">
              <a:buNone/>
            </a:pPr>
            <a:r>
              <a:rPr lang="en-US" sz="2400" b="1" dirty="0"/>
              <a:t>. </a:t>
            </a:r>
          </a:p>
          <a:p>
            <a:pPr marL="514350" indent="-514350">
              <a:buFont typeface="+mj-lt"/>
              <a:buAutoNum type="arabicPeriod"/>
            </a:pPr>
            <a:endParaRPr lang="en-US" sz="2400" b="1" dirty="0"/>
          </a:p>
          <a:p>
            <a:endParaRPr lang="en-US" sz="2400" b="1" dirty="0"/>
          </a:p>
          <a:p>
            <a:pPr marL="0" indent="0">
              <a:buNone/>
            </a:pPr>
            <a:endParaRPr lang="en-US" sz="2400" b="1" dirty="0"/>
          </a:p>
          <a:p>
            <a:endParaRPr lang="en-US" sz="2400" dirty="0"/>
          </a:p>
        </p:txBody>
      </p:sp>
    </p:spTree>
    <p:extLst>
      <p:ext uri="{BB962C8B-B14F-4D97-AF65-F5344CB8AC3E}">
        <p14:creationId xmlns:p14="http://schemas.microsoft.com/office/powerpoint/2010/main" val="2921912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153400" cy="990600"/>
          </a:xfrm>
        </p:spPr>
        <p:txBody>
          <a:bodyPr/>
          <a:lstStyle/>
          <a:p>
            <a:pPr algn="ctr"/>
            <a:r>
              <a:rPr lang="en-US" dirty="0" smtClean="0">
                <a:solidFill>
                  <a:schemeClr val="tx1"/>
                </a:solidFill>
              </a:rPr>
              <a:t>Connecting the Agreement Pieces</a:t>
            </a:r>
            <a:endParaRPr lang="en-US" dirty="0">
              <a:solidFill>
                <a:schemeClr val="tx1"/>
              </a:solidFill>
            </a:endParaRPr>
          </a:p>
        </p:txBody>
      </p:sp>
      <p:sp>
        <p:nvSpPr>
          <p:cNvPr id="3" name="Content Placeholder 2"/>
          <p:cNvSpPr>
            <a:spLocks noGrp="1"/>
          </p:cNvSpPr>
          <p:nvPr>
            <p:ph sz="quarter" idx="1"/>
          </p:nvPr>
        </p:nvSpPr>
        <p:spPr>
          <a:xfrm>
            <a:off x="609600" y="1447800"/>
            <a:ext cx="8229600" cy="4800600"/>
          </a:xfrm>
        </p:spPr>
        <p:txBody>
          <a:bodyPr/>
          <a:lstStyle/>
          <a:p>
            <a:r>
              <a:rPr lang="en-US" sz="2800" dirty="0" smtClean="0"/>
              <a:t>The Referral Request checklist elements</a:t>
            </a:r>
          </a:p>
          <a:p>
            <a:pPr lvl="1"/>
            <a:r>
              <a:rPr lang="en-US" sz="2400" dirty="0" smtClean="0"/>
              <a:t>Scheduling protocol </a:t>
            </a:r>
            <a:endParaRPr lang="en-US" sz="2100" dirty="0" smtClean="0"/>
          </a:p>
          <a:p>
            <a:pPr lvl="1"/>
            <a:r>
              <a:rPr lang="en-US" sz="2400" dirty="0" smtClean="0"/>
              <a:t>Close the loop referral tracking</a:t>
            </a:r>
          </a:p>
          <a:p>
            <a:r>
              <a:rPr lang="en-US" sz="2800" dirty="0" smtClean="0"/>
              <a:t>The Referral Response checklist elements</a:t>
            </a:r>
          </a:p>
          <a:p>
            <a:r>
              <a:rPr lang="en-US" sz="2800" dirty="0" smtClean="0"/>
              <a:t>Referral Guidelines</a:t>
            </a:r>
          </a:p>
          <a:p>
            <a:pPr lvl="1"/>
            <a:r>
              <a:rPr lang="en-US" sz="2400" dirty="0" smtClean="0"/>
              <a:t>List of urgent-intermediate-routine referral conditions</a:t>
            </a:r>
          </a:p>
          <a:p>
            <a:pPr lvl="1"/>
            <a:r>
              <a:rPr lang="en-US" sz="2400" dirty="0" smtClean="0"/>
              <a:t>Pertinent data sets / referral guidelines for specific conditions </a:t>
            </a:r>
          </a:p>
          <a:p>
            <a:r>
              <a:rPr lang="en-US" sz="2800" dirty="0" smtClean="0"/>
              <a:t>Agreement on how to handle secondary diagnoses </a:t>
            </a:r>
          </a:p>
          <a:p>
            <a:r>
              <a:rPr lang="en-US" sz="2800" dirty="0" smtClean="0"/>
              <a:t>Specifications on making secondary referrals</a:t>
            </a:r>
            <a:endParaRPr lang="en-US" sz="28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990600"/>
            <a:ext cx="1692275" cy="94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119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99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243" name="Title 3"/>
          <p:cNvSpPr>
            <a:spLocks noGrp="1"/>
          </p:cNvSpPr>
          <p:nvPr>
            <p:ph type="title"/>
          </p:nvPr>
        </p:nvSpPr>
        <p:spPr>
          <a:xfrm>
            <a:off x="228600" y="0"/>
            <a:ext cx="8686800" cy="1143000"/>
          </a:xfrm>
        </p:spPr>
        <p:txBody>
          <a:bodyPr>
            <a:normAutofit fontScale="90000"/>
          </a:bodyPr>
          <a:lstStyle/>
          <a:p>
            <a:pPr algn="ctr"/>
            <a:r>
              <a:rPr lang="en-US" sz="2000" dirty="0" smtClean="0">
                <a:solidFill>
                  <a:schemeClr val="bg1"/>
                </a:solidFill>
                <a:ea typeface="ＭＳ Ｐゴシック" charset="-128"/>
              </a:rPr>
              <a:t/>
            </a:r>
            <a:br>
              <a:rPr lang="en-US" sz="2000" dirty="0" smtClean="0">
                <a:solidFill>
                  <a:schemeClr val="bg1"/>
                </a:solidFill>
                <a:ea typeface="ＭＳ Ｐゴシック" charset="-128"/>
              </a:rPr>
            </a:br>
            <a:r>
              <a:rPr lang="en-US" sz="2000" dirty="0" smtClean="0">
                <a:solidFill>
                  <a:schemeClr val="bg1"/>
                </a:solidFill>
                <a:ea typeface="ＭＳ Ｐゴシック" charset="-128"/>
              </a:rPr>
              <a:t/>
            </a:r>
            <a:br>
              <a:rPr lang="en-US" sz="2000" dirty="0" smtClean="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smtClean="0">
                <a:solidFill>
                  <a:schemeClr val="bg1"/>
                </a:solidFill>
                <a:ea typeface="ＭＳ Ｐゴシック" charset="-128"/>
              </a:rPr>
              <a:t/>
            </a:r>
            <a:br>
              <a:rPr lang="en-US" sz="2000" dirty="0" smtClean="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smtClean="0">
                <a:solidFill>
                  <a:schemeClr val="bg1"/>
                </a:solidFill>
                <a:ea typeface="ＭＳ Ｐゴシック" charset="-128"/>
              </a:rPr>
              <a:t/>
            </a:r>
            <a:br>
              <a:rPr lang="en-US" sz="2000" dirty="0" smtClean="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smtClean="0">
                <a:solidFill>
                  <a:schemeClr val="bg1"/>
                </a:solidFill>
                <a:ea typeface="ＭＳ Ｐゴシック" charset="-128"/>
              </a:rPr>
              <a:t/>
            </a:r>
            <a:br>
              <a:rPr lang="en-US" sz="2000" dirty="0" smtClean="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smtClean="0">
                <a:solidFill>
                  <a:schemeClr val="bg1"/>
                </a:solidFill>
                <a:ea typeface="ＭＳ Ｐゴシック" charset="-128"/>
              </a:rPr>
              <a:t/>
            </a:r>
            <a:br>
              <a:rPr lang="en-US" sz="2000" dirty="0" smtClean="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smtClean="0">
                <a:solidFill>
                  <a:schemeClr val="bg1"/>
                </a:solidFill>
                <a:ea typeface="ＭＳ Ｐゴシック" charset="-128"/>
              </a:rPr>
              <a:t/>
            </a:r>
            <a:br>
              <a:rPr lang="en-US" sz="2000" dirty="0" smtClean="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smtClean="0">
                <a:solidFill>
                  <a:schemeClr val="bg1"/>
                </a:solidFill>
                <a:ea typeface="ＭＳ Ｐゴシック" charset="-128"/>
              </a:rPr>
              <a:t/>
            </a:r>
            <a:br>
              <a:rPr lang="en-US" sz="2000" dirty="0" smtClean="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smtClean="0">
                <a:solidFill>
                  <a:schemeClr val="bg1"/>
                </a:solidFill>
                <a:ea typeface="ＭＳ Ｐゴシック" charset="-128"/>
              </a:rPr>
              <a:t/>
            </a:r>
            <a:br>
              <a:rPr lang="en-US" sz="2000" dirty="0" smtClean="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sz="2000" dirty="0" smtClean="0">
                <a:solidFill>
                  <a:schemeClr val="bg1"/>
                </a:solidFill>
                <a:ea typeface="ＭＳ Ｐゴシック" charset="-128"/>
              </a:rPr>
              <a:t/>
            </a:r>
            <a:br>
              <a:rPr lang="en-US" sz="2000" dirty="0" smtClean="0">
                <a:solidFill>
                  <a:schemeClr val="bg1"/>
                </a:solidFill>
                <a:ea typeface="ＭＳ Ｐゴシック" charset="-128"/>
              </a:rPr>
            </a:br>
            <a:r>
              <a:rPr lang="en-US" sz="2000" dirty="0">
                <a:solidFill>
                  <a:schemeClr val="bg1"/>
                </a:solidFill>
                <a:ea typeface="ＭＳ Ｐゴシック" charset="-128"/>
              </a:rPr>
              <a:t/>
            </a:r>
            <a:br>
              <a:rPr lang="en-US" sz="2000" dirty="0">
                <a:solidFill>
                  <a:schemeClr val="bg1"/>
                </a:solidFill>
                <a:ea typeface="ＭＳ Ｐゴシック" charset="-128"/>
              </a:rPr>
            </a:br>
            <a:r>
              <a:rPr lang="en-US" b="1" dirty="0" smtClean="0">
                <a:solidFill>
                  <a:schemeClr val="tx1"/>
                </a:solidFill>
                <a:ea typeface="ＭＳ Ｐゴシック" charset="-128"/>
              </a:rPr>
              <a:t/>
            </a:r>
            <a:br>
              <a:rPr lang="en-US" b="1" dirty="0" smtClean="0">
                <a:solidFill>
                  <a:schemeClr val="tx1"/>
                </a:solidFill>
                <a:ea typeface="ＭＳ Ｐゴシック" charset="-128"/>
              </a:rPr>
            </a:br>
            <a:r>
              <a:rPr lang="en-US" b="1" dirty="0" smtClean="0">
                <a:solidFill>
                  <a:schemeClr val="tx1"/>
                </a:solidFill>
                <a:ea typeface="ＭＳ Ｐゴシック" charset="-128"/>
              </a:rPr>
              <a:t>Template Care Coordination Agreement</a:t>
            </a:r>
            <a:endParaRPr lang="en-US" b="1" dirty="0" smtClean="0">
              <a:solidFill>
                <a:schemeClr val="tx1"/>
              </a:solidFill>
              <a:latin typeface="Arial Black" pitchFamily="34" charset="0"/>
              <a:ea typeface="ＭＳ Ｐゴシック" charset="-128"/>
            </a:endParaRPr>
          </a:p>
        </p:txBody>
      </p:sp>
      <p:sp>
        <p:nvSpPr>
          <p:cNvPr id="5" name="Content Placeholder 4"/>
          <p:cNvSpPr>
            <a:spLocks noGrp="1"/>
          </p:cNvSpPr>
          <p:nvPr>
            <p:ph sz="quarter" idx="1"/>
          </p:nvPr>
        </p:nvSpPr>
        <p:spPr>
          <a:xfrm>
            <a:off x="0" y="1272827"/>
            <a:ext cx="4724400" cy="5467290"/>
          </a:xfrm>
        </p:spPr>
        <p:txBody>
          <a:bodyPr>
            <a:noAutofit/>
          </a:bodyPr>
          <a:lstStyle/>
          <a:p>
            <a:pPr>
              <a:defRPr/>
            </a:pPr>
            <a:r>
              <a:rPr lang="en-US" sz="1400" dirty="0" smtClean="0"/>
              <a:t>Prepare patient</a:t>
            </a:r>
          </a:p>
          <a:p>
            <a:pPr lvl="1">
              <a:buClr>
                <a:schemeClr val="accent1"/>
              </a:buClr>
              <a:defRPr/>
            </a:pPr>
            <a:r>
              <a:rPr lang="en-US" sz="1400" dirty="0" smtClean="0"/>
              <a:t>Use of referral guidelines where available</a:t>
            </a:r>
          </a:p>
          <a:p>
            <a:pPr lvl="1">
              <a:buClr>
                <a:schemeClr val="accent1"/>
              </a:buClr>
              <a:defRPr/>
            </a:pPr>
            <a:r>
              <a:rPr lang="en-US" sz="1400" dirty="0" smtClean="0"/>
              <a:t>Patient/family aware of  and in agreement with reason for referral, type of referral, and selection of specialist</a:t>
            </a:r>
          </a:p>
          <a:p>
            <a:pPr lvl="1">
              <a:buClr>
                <a:schemeClr val="accent1"/>
              </a:buClr>
              <a:defRPr/>
            </a:pPr>
            <a:r>
              <a:rPr lang="en-US" sz="1400" dirty="0" smtClean="0"/>
              <a:t>Expectations for events and outcomes of referral</a:t>
            </a:r>
          </a:p>
          <a:p>
            <a:pPr>
              <a:defRPr/>
            </a:pPr>
            <a:r>
              <a:rPr lang="en-US" sz="1400" dirty="0" smtClean="0"/>
              <a:t>Provide appropriate and adequate information</a:t>
            </a:r>
            <a:r>
              <a:rPr lang="en-US" sz="1400" i="1" dirty="0" smtClean="0"/>
              <a:t>*</a:t>
            </a:r>
          </a:p>
          <a:p>
            <a:pPr lvl="1">
              <a:buClr>
                <a:schemeClr val="accent1"/>
              </a:buClr>
              <a:defRPr/>
            </a:pPr>
            <a:r>
              <a:rPr lang="en-US" sz="1400" dirty="0" smtClean="0"/>
              <a:t>Demographic and insurance information</a:t>
            </a:r>
          </a:p>
          <a:p>
            <a:pPr lvl="1">
              <a:buClr>
                <a:schemeClr val="accent1"/>
              </a:buClr>
              <a:defRPr/>
            </a:pPr>
            <a:r>
              <a:rPr lang="en-US" sz="1400" dirty="0" smtClean="0"/>
              <a:t>Reason for referral, details</a:t>
            </a:r>
          </a:p>
          <a:p>
            <a:pPr lvl="1">
              <a:buClr>
                <a:schemeClr val="accent1"/>
              </a:buClr>
              <a:defRPr/>
            </a:pPr>
            <a:r>
              <a:rPr lang="en-US" sz="1400" dirty="0" smtClean="0"/>
              <a:t>Core Medical Data on patient</a:t>
            </a:r>
          </a:p>
          <a:p>
            <a:pPr lvl="1">
              <a:buClr>
                <a:schemeClr val="accent1"/>
              </a:buClr>
              <a:defRPr/>
            </a:pPr>
            <a:r>
              <a:rPr lang="en-US" sz="1400" dirty="0" smtClean="0"/>
              <a:t>Clinical data pertinent to reason for referral</a:t>
            </a:r>
          </a:p>
          <a:p>
            <a:pPr lvl="1">
              <a:buClr>
                <a:schemeClr val="accent1"/>
              </a:buClr>
              <a:buFont typeface="Wingdings" pitchFamily="2" charset="2"/>
              <a:buNone/>
              <a:defRPr/>
            </a:pPr>
            <a:r>
              <a:rPr lang="en-US" sz="1400" dirty="0" smtClean="0"/>
              <a:t>--      Any special needs of patient.</a:t>
            </a:r>
          </a:p>
          <a:p>
            <a:pPr>
              <a:defRPr/>
            </a:pPr>
            <a:r>
              <a:rPr lang="en-US" sz="1400" dirty="0" smtClean="0"/>
              <a:t>Indicate type of referral requested:</a:t>
            </a:r>
          </a:p>
          <a:p>
            <a:pPr lvl="1">
              <a:buClr>
                <a:schemeClr val="accent1"/>
              </a:buClr>
              <a:defRPr/>
            </a:pPr>
            <a:r>
              <a:rPr lang="en-US" sz="1400" dirty="0" smtClean="0"/>
              <a:t>Pre-visit Preparation/Assistance</a:t>
            </a:r>
          </a:p>
          <a:p>
            <a:pPr lvl="1">
              <a:buClr>
                <a:schemeClr val="accent1"/>
              </a:buClr>
              <a:defRPr/>
            </a:pPr>
            <a:r>
              <a:rPr lang="en-US" sz="1400" dirty="0" smtClean="0"/>
              <a:t>Consultation (Evaluate and Advise)</a:t>
            </a:r>
          </a:p>
          <a:p>
            <a:pPr lvl="1">
              <a:buClr>
                <a:schemeClr val="accent1"/>
              </a:buClr>
              <a:defRPr/>
            </a:pPr>
            <a:r>
              <a:rPr lang="en-US" sz="1400" dirty="0" smtClean="0"/>
              <a:t>Procedure</a:t>
            </a:r>
          </a:p>
          <a:p>
            <a:pPr lvl="1">
              <a:buClr>
                <a:schemeClr val="accent1"/>
              </a:buClr>
              <a:defRPr/>
            </a:pPr>
            <a:r>
              <a:rPr lang="en-US" sz="1400" dirty="0" smtClean="0"/>
              <a:t>Co-management with Shared Care</a:t>
            </a:r>
          </a:p>
          <a:p>
            <a:pPr lvl="1">
              <a:buClr>
                <a:schemeClr val="accent1"/>
              </a:buClr>
              <a:defRPr/>
            </a:pPr>
            <a:r>
              <a:rPr lang="en-US" sz="1400" dirty="0" smtClean="0"/>
              <a:t>Co-management with Principal Care</a:t>
            </a:r>
          </a:p>
          <a:p>
            <a:pPr lvl="1">
              <a:buClr>
                <a:schemeClr val="accent1"/>
              </a:buClr>
              <a:defRPr/>
            </a:pPr>
            <a:r>
              <a:rPr lang="en-US" sz="1400" dirty="0" smtClean="0"/>
              <a:t>Full responsibility for all patient care</a:t>
            </a:r>
          </a:p>
          <a:p>
            <a:pPr>
              <a:buFont typeface="Wingdings" pitchFamily="2" charset="2"/>
              <a:buNone/>
              <a:defRPr/>
            </a:pPr>
            <a:r>
              <a:rPr lang="en-US" sz="1400" dirty="0" smtClean="0"/>
              <a:t> * See provided  model check list of suggested areas to address.</a:t>
            </a:r>
          </a:p>
          <a:p>
            <a:pPr>
              <a:buFont typeface="Wingdings" pitchFamily="2" charset="2"/>
              <a:buNone/>
              <a:defRPr/>
            </a:pPr>
            <a:endParaRPr lang="en-US" sz="1400" dirty="0"/>
          </a:p>
        </p:txBody>
      </p:sp>
      <p:sp>
        <p:nvSpPr>
          <p:cNvPr id="6" name="Content Placeholder 5"/>
          <p:cNvSpPr>
            <a:spLocks noGrp="1"/>
          </p:cNvSpPr>
          <p:nvPr>
            <p:ph sz="quarter" idx="2"/>
          </p:nvPr>
        </p:nvSpPr>
        <p:spPr>
          <a:xfrm>
            <a:off x="4572000" y="1249362"/>
            <a:ext cx="4495800" cy="5257800"/>
          </a:xfrm>
        </p:spPr>
        <p:txBody>
          <a:bodyPr>
            <a:noAutofit/>
          </a:bodyPr>
          <a:lstStyle/>
          <a:p>
            <a:pPr>
              <a:defRPr/>
            </a:pPr>
            <a:r>
              <a:rPr lang="en-US" sz="1400" dirty="0" smtClean="0"/>
              <a:t>Review  Referral Requests and Triage According to Urgency</a:t>
            </a:r>
          </a:p>
          <a:p>
            <a:pPr lvl="1">
              <a:buClr>
                <a:schemeClr val="accent1"/>
              </a:buClr>
              <a:defRPr/>
            </a:pPr>
            <a:r>
              <a:rPr lang="en-US" sz="1400" dirty="0" smtClean="0"/>
              <a:t>Reserve spaces in schedule to allow for urgent care</a:t>
            </a:r>
          </a:p>
          <a:p>
            <a:pPr lvl="1">
              <a:buClr>
                <a:schemeClr val="accent1"/>
              </a:buClr>
              <a:defRPr/>
            </a:pPr>
            <a:r>
              <a:rPr lang="en-US" sz="1400" dirty="0" smtClean="0"/>
              <a:t>Notify referring provider of recognized referral guidelines and inappropriate referrals </a:t>
            </a:r>
          </a:p>
          <a:p>
            <a:pPr lvl="1">
              <a:buClr>
                <a:schemeClr val="accent1"/>
              </a:buClr>
              <a:defRPr/>
            </a:pPr>
            <a:r>
              <a:rPr lang="en-US" sz="1400" dirty="0" smtClean="0"/>
              <a:t>Work with referring provider to expedite care in urgent cases</a:t>
            </a:r>
          </a:p>
          <a:p>
            <a:pPr lvl="1">
              <a:buClr>
                <a:schemeClr val="accent1"/>
              </a:buClr>
              <a:defRPr/>
            </a:pPr>
            <a:r>
              <a:rPr lang="en-US" sz="1400" dirty="0" smtClean="0"/>
              <a:t>Verify insurance status </a:t>
            </a:r>
          </a:p>
          <a:p>
            <a:pPr lvl="1">
              <a:buClr>
                <a:schemeClr val="accent1"/>
              </a:buClr>
              <a:defRPr/>
            </a:pPr>
            <a:r>
              <a:rPr lang="en-US" sz="1400" dirty="0" smtClean="0"/>
              <a:t>Anticipate special needs of patient/family</a:t>
            </a:r>
          </a:p>
          <a:p>
            <a:pPr lvl="1">
              <a:buClr>
                <a:schemeClr val="accent1"/>
              </a:buClr>
              <a:buFont typeface="Wingdings" pitchFamily="2" charset="2"/>
              <a:buNone/>
              <a:defRPr/>
            </a:pPr>
            <a:r>
              <a:rPr lang="en-US" sz="1400" dirty="0" smtClean="0"/>
              <a:t>--      Agree to engage in pre-referral consult if requested. </a:t>
            </a:r>
          </a:p>
          <a:p>
            <a:pPr lvl="1">
              <a:buClr>
                <a:schemeClr val="accent1"/>
              </a:buClr>
              <a:buFont typeface="Wingdings" pitchFamily="2" charset="2"/>
              <a:buNone/>
              <a:defRPr/>
            </a:pPr>
            <a:r>
              <a:rPr lang="en-US" sz="1400" dirty="0" smtClean="0"/>
              <a:t>_      Provide PCP with number for direct contact  for urgent/immediate matters.</a:t>
            </a:r>
          </a:p>
          <a:p>
            <a:pPr>
              <a:defRPr/>
            </a:pPr>
            <a:r>
              <a:rPr lang="en-US" sz="1400" dirty="0" smtClean="0"/>
              <a:t>Provide appropriate and adequate information in  a timely manner</a:t>
            </a:r>
            <a:r>
              <a:rPr lang="en-US" sz="1400" dirty="0"/>
              <a:t>*</a:t>
            </a:r>
            <a:endParaRPr lang="en-US" sz="1400" i="1" dirty="0" smtClean="0"/>
          </a:p>
          <a:p>
            <a:pPr lvl="1">
              <a:buClr>
                <a:schemeClr val="accent1"/>
              </a:buClr>
              <a:defRPr/>
            </a:pPr>
            <a:r>
              <a:rPr lang="en-US" sz="1400" dirty="0" smtClean="0"/>
              <a:t>To include  specific response to referral question; verify  type role; any changes to diagnosis; medication; equipment; testing; procedures; education; referrals; follow up recommendations or needed actions</a:t>
            </a:r>
          </a:p>
          <a:p>
            <a:pPr>
              <a:buFont typeface="Wingdings" pitchFamily="2" charset="2"/>
              <a:buNone/>
              <a:defRPr/>
            </a:pPr>
            <a:r>
              <a:rPr lang="en-US" sz="1400" dirty="0" smtClean="0"/>
              <a:t>* See provided model check list of suggested areas to address.</a:t>
            </a:r>
            <a:endParaRPr lang="en-US" sz="1400" dirty="0"/>
          </a:p>
        </p:txBody>
      </p:sp>
      <p:sp>
        <p:nvSpPr>
          <p:cNvPr id="9"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latin typeface="Arial"/>
              </a:rPr>
              <a:t>12</a:t>
            </a:r>
          </a:p>
        </p:txBody>
      </p:sp>
      <p:sp>
        <p:nvSpPr>
          <p:cNvPr id="2" name="TextBox 1"/>
          <p:cNvSpPr txBox="1"/>
          <p:nvPr/>
        </p:nvSpPr>
        <p:spPr>
          <a:xfrm>
            <a:off x="838200" y="990600"/>
            <a:ext cx="2743200" cy="400110"/>
          </a:xfrm>
          <a:prstGeom prst="rect">
            <a:avLst/>
          </a:prstGeom>
          <a:noFill/>
        </p:spPr>
        <p:txBody>
          <a:bodyPr wrap="square" rtlCol="0">
            <a:spAutoFit/>
          </a:bodyPr>
          <a:lstStyle/>
          <a:p>
            <a:r>
              <a:rPr lang="en-US" sz="2000" dirty="0" smtClean="0">
                <a:solidFill>
                  <a:srgbClr val="1F497D"/>
                </a:solidFill>
                <a:latin typeface="Arial Black" pitchFamily="34" charset="0"/>
                <a:ea typeface="ＭＳ Ｐゴシック" charset="-128"/>
              </a:rPr>
              <a:t>PCP / Requesting</a:t>
            </a:r>
            <a:endParaRPr lang="en-US" sz="2000" dirty="0">
              <a:solidFill>
                <a:srgbClr val="1F497D"/>
              </a:solidFill>
            </a:endParaRPr>
          </a:p>
        </p:txBody>
      </p:sp>
      <p:sp>
        <p:nvSpPr>
          <p:cNvPr id="8" name="TextBox 7"/>
          <p:cNvSpPr txBox="1"/>
          <p:nvPr/>
        </p:nvSpPr>
        <p:spPr>
          <a:xfrm>
            <a:off x="5410199" y="990600"/>
            <a:ext cx="3429001" cy="400110"/>
          </a:xfrm>
          <a:prstGeom prst="rect">
            <a:avLst/>
          </a:prstGeom>
          <a:noFill/>
        </p:spPr>
        <p:txBody>
          <a:bodyPr wrap="square" rtlCol="0">
            <a:spAutoFit/>
          </a:bodyPr>
          <a:lstStyle/>
          <a:p>
            <a:r>
              <a:rPr lang="en-US" sz="2000" dirty="0" smtClean="0">
                <a:solidFill>
                  <a:srgbClr val="1F497D"/>
                </a:solidFill>
                <a:latin typeface="Arial Black" pitchFamily="34" charset="0"/>
                <a:ea typeface="ＭＳ Ｐゴシック" charset="-128"/>
              </a:rPr>
              <a:t>Neighbor / Responding</a:t>
            </a:r>
            <a:endParaRPr lang="en-US" sz="2000" dirty="0">
              <a:solidFill>
                <a:srgbClr val="1F497D"/>
              </a:solidFill>
            </a:endParaRPr>
          </a:p>
        </p:txBody>
      </p:sp>
    </p:spTree>
    <p:extLst>
      <p:ext uri="{BB962C8B-B14F-4D97-AF65-F5344CB8AC3E}">
        <p14:creationId xmlns:p14="http://schemas.microsoft.com/office/powerpoint/2010/main" val="373921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Example Guide for Care Coordination Agreement</a:t>
            </a:r>
            <a:endParaRPr lang="en-US" sz="3200" dirty="0"/>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30316" t="17569" r="33568" b="5920"/>
          <a:stretch/>
        </p:blipFill>
        <p:spPr>
          <a:xfrm>
            <a:off x="4081298" y="1084597"/>
            <a:ext cx="4717146" cy="5621003"/>
          </a:xfrm>
        </p:spPr>
      </p:pic>
      <p:sp>
        <p:nvSpPr>
          <p:cNvPr id="5" name="TextBox 4"/>
          <p:cNvSpPr txBox="1"/>
          <p:nvPr/>
        </p:nvSpPr>
        <p:spPr>
          <a:xfrm>
            <a:off x="193177" y="1600198"/>
            <a:ext cx="3794378" cy="2246769"/>
          </a:xfrm>
          <a:prstGeom prst="rect">
            <a:avLst/>
          </a:prstGeom>
          <a:noFill/>
        </p:spPr>
        <p:txBody>
          <a:bodyPr wrap="square" rtlCol="0">
            <a:spAutoFit/>
          </a:bodyPr>
          <a:lstStyle/>
          <a:p>
            <a:r>
              <a:rPr lang="en-US" sz="2000" dirty="0"/>
              <a:t>The </a:t>
            </a:r>
            <a:r>
              <a:rPr lang="en-US" sz="2000" b="1" i="1" dirty="0"/>
              <a:t>Mutual Agreement </a:t>
            </a:r>
            <a:r>
              <a:rPr lang="en-US" sz="2000" dirty="0"/>
              <a:t>section </a:t>
            </a:r>
            <a:r>
              <a:rPr lang="en-US" sz="2000" dirty="0" smtClean="0"/>
              <a:t>of</a:t>
            </a:r>
            <a:r>
              <a:rPr lang="en-US" sz="2000" dirty="0"/>
              <a:t> the </a:t>
            </a:r>
            <a:r>
              <a:rPr lang="en-US" sz="2000" dirty="0" smtClean="0"/>
              <a:t>tables reflect</a:t>
            </a:r>
            <a:r>
              <a:rPr lang="en-US" sz="2000" dirty="0"/>
              <a:t> </a:t>
            </a:r>
            <a:r>
              <a:rPr lang="en-US" sz="2000" dirty="0" smtClean="0"/>
              <a:t>the</a:t>
            </a:r>
            <a:r>
              <a:rPr lang="en-US" sz="2000" dirty="0"/>
              <a:t> </a:t>
            </a:r>
            <a:r>
              <a:rPr lang="en-US" sz="2000" b="1" dirty="0" smtClean="0"/>
              <a:t>core elements</a:t>
            </a:r>
            <a:r>
              <a:rPr lang="en-US" sz="2000" b="1" dirty="0"/>
              <a:t> </a:t>
            </a:r>
            <a:r>
              <a:rPr lang="en-US" sz="2000" dirty="0" smtClean="0"/>
              <a:t>of the</a:t>
            </a:r>
            <a:r>
              <a:rPr lang="en-US" sz="2000" dirty="0"/>
              <a:t> </a:t>
            </a:r>
            <a:r>
              <a:rPr lang="en-US" sz="2000" dirty="0" smtClean="0"/>
              <a:t>PCMH</a:t>
            </a:r>
            <a:r>
              <a:rPr lang="en-US" sz="2000" dirty="0"/>
              <a:t> </a:t>
            </a:r>
            <a:endParaRPr lang="en-US" sz="2000" dirty="0" smtClean="0"/>
          </a:p>
          <a:p>
            <a:r>
              <a:rPr lang="en-US" sz="2000" dirty="0" smtClean="0"/>
              <a:t>and</a:t>
            </a:r>
            <a:r>
              <a:rPr lang="en-US" sz="2000" dirty="0"/>
              <a:t> </a:t>
            </a:r>
            <a:r>
              <a:rPr lang="en-US" sz="2000" dirty="0" smtClean="0"/>
              <a:t>Medical</a:t>
            </a:r>
            <a:r>
              <a:rPr lang="en-US" sz="2000" dirty="0"/>
              <a:t> </a:t>
            </a:r>
            <a:r>
              <a:rPr lang="en-US" sz="2000" dirty="0" smtClean="0"/>
              <a:t>Neighborhood</a:t>
            </a:r>
          </a:p>
          <a:p>
            <a:r>
              <a:rPr lang="en-US" sz="2000" dirty="0" smtClean="0"/>
              <a:t> </a:t>
            </a:r>
            <a:r>
              <a:rPr lang="en-US" sz="2000" dirty="0"/>
              <a:t>and outline expectations from </a:t>
            </a:r>
            <a:endParaRPr lang="en-US" sz="2000" dirty="0" smtClean="0"/>
          </a:p>
          <a:p>
            <a:r>
              <a:rPr lang="en-US" sz="2000" dirty="0" smtClean="0"/>
              <a:t>both</a:t>
            </a:r>
            <a:r>
              <a:rPr lang="en-US" sz="2000" dirty="0"/>
              <a:t> primary care and </a:t>
            </a:r>
            <a:endParaRPr lang="en-US" sz="2000" dirty="0" smtClean="0"/>
          </a:p>
          <a:p>
            <a:r>
              <a:rPr lang="en-US" sz="2000" dirty="0" smtClean="0"/>
              <a:t>specialty </a:t>
            </a:r>
            <a:r>
              <a:rPr lang="en-US" sz="2000" dirty="0"/>
              <a:t>care providers.</a:t>
            </a:r>
            <a:r>
              <a:rPr lang="en-US" dirty="0"/>
              <a:t>	</a:t>
            </a:r>
          </a:p>
        </p:txBody>
      </p:sp>
      <p:cxnSp>
        <p:nvCxnSpPr>
          <p:cNvPr id="7" name="Elbow Connector 6"/>
          <p:cNvCxnSpPr/>
          <p:nvPr/>
        </p:nvCxnSpPr>
        <p:spPr>
          <a:xfrm flipV="1">
            <a:off x="3589476" y="1600198"/>
            <a:ext cx="685800" cy="381000"/>
          </a:xfrm>
          <a:prstGeom prst="bentConnector3">
            <a:avLst>
              <a:gd name="adj1" fmla="val 50000"/>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27488" y="4343400"/>
            <a:ext cx="3804888" cy="1938992"/>
          </a:xfrm>
          <a:prstGeom prst="rect">
            <a:avLst/>
          </a:prstGeom>
          <a:noFill/>
        </p:spPr>
        <p:txBody>
          <a:bodyPr wrap="none" rtlCol="0">
            <a:spAutoFit/>
          </a:bodyPr>
          <a:lstStyle/>
          <a:p>
            <a:r>
              <a:rPr lang="en-US" sz="2000" dirty="0" smtClean="0"/>
              <a:t>(When patients </a:t>
            </a:r>
            <a:r>
              <a:rPr lang="en-US" sz="2000" b="1" i="1" dirty="0" smtClean="0"/>
              <a:t>self-refer</a:t>
            </a:r>
            <a:r>
              <a:rPr lang="en-US" sz="2000" dirty="0" smtClean="0"/>
              <a:t> to </a:t>
            </a:r>
          </a:p>
          <a:p>
            <a:r>
              <a:rPr lang="en-US" sz="2000" dirty="0"/>
              <a:t>s</a:t>
            </a:r>
            <a:r>
              <a:rPr lang="en-US" sz="2000" dirty="0" smtClean="0"/>
              <a:t>pecialty care, processes should be </a:t>
            </a:r>
          </a:p>
          <a:p>
            <a:r>
              <a:rPr lang="en-US" sz="2000" dirty="0" smtClean="0"/>
              <a:t>in place to determine the patient’s </a:t>
            </a:r>
          </a:p>
          <a:p>
            <a:r>
              <a:rPr lang="en-US" sz="2000" dirty="0" smtClean="0"/>
              <a:t>overall needs and reintegrate </a:t>
            </a:r>
          </a:p>
          <a:p>
            <a:r>
              <a:rPr lang="en-US" sz="2000" dirty="0" smtClean="0"/>
              <a:t>further care with the PCMH, </a:t>
            </a:r>
          </a:p>
          <a:p>
            <a:r>
              <a:rPr lang="en-US" sz="2000" dirty="0" smtClean="0"/>
              <a:t>as appropriate.)</a:t>
            </a:r>
            <a:endParaRPr lang="en-US" sz="2000" dirty="0"/>
          </a:p>
        </p:txBody>
      </p:sp>
    </p:spTree>
    <p:extLst>
      <p:ext uri="{BB962C8B-B14F-4D97-AF65-F5344CB8AC3E}">
        <p14:creationId xmlns:p14="http://schemas.microsoft.com/office/powerpoint/2010/main" val="13203284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153400" cy="990600"/>
          </a:xfrm>
        </p:spPr>
        <p:txBody>
          <a:bodyPr>
            <a:normAutofit/>
          </a:bodyPr>
          <a:lstStyle/>
          <a:p>
            <a:pPr algn="ctr"/>
            <a:r>
              <a:rPr lang="en-US" sz="2800" dirty="0"/>
              <a:t>Example </a:t>
            </a:r>
            <a:r>
              <a:rPr lang="en-US" sz="2800" dirty="0" smtClean="0"/>
              <a:t>Guide </a:t>
            </a:r>
            <a:r>
              <a:rPr lang="en-US" sz="2800" dirty="0"/>
              <a:t>for Care Coordination Agreement</a:t>
            </a:r>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30028" t="20825" r="33872" b="9641"/>
          <a:stretch/>
        </p:blipFill>
        <p:spPr>
          <a:xfrm>
            <a:off x="3505200" y="1066800"/>
            <a:ext cx="5184071" cy="5616846"/>
          </a:xfr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291" y="4232631"/>
            <a:ext cx="9334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02" y="4419951"/>
            <a:ext cx="3494087"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Elbow Connector 4"/>
          <p:cNvCxnSpPr/>
          <p:nvPr/>
        </p:nvCxnSpPr>
        <p:spPr>
          <a:xfrm>
            <a:off x="2743200" y="2362200"/>
            <a:ext cx="914400" cy="914400"/>
          </a:xfrm>
          <a:prstGeom prst="bentConnector3">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64804" y="1542127"/>
            <a:ext cx="3035595" cy="2862322"/>
          </a:xfrm>
          <a:prstGeom prst="rect">
            <a:avLst/>
          </a:prstGeom>
          <a:noFill/>
        </p:spPr>
        <p:txBody>
          <a:bodyPr wrap="square" rtlCol="0">
            <a:spAutoFit/>
          </a:bodyPr>
          <a:lstStyle/>
          <a:p>
            <a:r>
              <a:rPr lang="en-US" sz="2000" dirty="0" smtClean="0"/>
              <a:t>The</a:t>
            </a:r>
            <a:r>
              <a:rPr lang="en-US" sz="2000" b="1" dirty="0" smtClean="0"/>
              <a:t> Expectations </a:t>
            </a:r>
            <a:r>
              <a:rPr lang="en-US" sz="2000" dirty="0" smtClean="0"/>
              <a:t>section of the table provides </a:t>
            </a:r>
            <a:r>
              <a:rPr lang="en-US" sz="2000" b="1" i="1" dirty="0" smtClean="0"/>
              <a:t>flexibility to choose </a:t>
            </a:r>
            <a:r>
              <a:rPr lang="en-US" sz="2000" dirty="0" smtClean="0"/>
              <a:t>what services can be provided depending on the nature of your practice and the working arrangement with PCP or specialist</a:t>
            </a:r>
            <a:endParaRPr lang="en-US" sz="2000" dirty="0"/>
          </a:p>
        </p:txBody>
      </p:sp>
      <p:sp>
        <p:nvSpPr>
          <p:cNvPr id="7" name="TextBox 6"/>
          <p:cNvSpPr txBox="1"/>
          <p:nvPr/>
        </p:nvSpPr>
        <p:spPr>
          <a:xfrm>
            <a:off x="5298558" y="5715000"/>
            <a:ext cx="3472104" cy="707886"/>
          </a:xfrm>
          <a:prstGeom prst="rect">
            <a:avLst/>
          </a:prstGeom>
          <a:noFill/>
        </p:spPr>
        <p:txBody>
          <a:bodyPr wrap="none" rtlCol="0">
            <a:spAutoFit/>
          </a:bodyPr>
          <a:lstStyle/>
          <a:p>
            <a:r>
              <a:rPr lang="en-US" sz="2000" dirty="0" smtClean="0">
                <a:solidFill>
                  <a:srgbClr val="FF0000"/>
                </a:solidFill>
              </a:rPr>
              <a:t>Provides an area to add, delete</a:t>
            </a:r>
          </a:p>
          <a:p>
            <a:r>
              <a:rPr lang="en-US" sz="2000" dirty="0">
                <a:solidFill>
                  <a:srgbClr val="FF0000"/>
                </a:solidFill>
              </a:rPr>
              <a:t>o</a:t>
            </a:r>
            <a:r>
              <a:rPr lang="en-US" sz="2000" dirty="0" smtClean="0">
                <a:solidFill>
                  <a:srgbClr val="FF0000"/>
                </a:solidFill>
              </a:rPr>
              <a:t>r modify expectations </a:t>
            </a:r>
            <a:endParaRPr lang="en-US" sz="2000" dirty="0">
              <a:solidFill>
                <a:srgbClr val="FF0000"/>
              </a:solidFill>
            </a:endParaRPr>
          </a:p>
        </p:txBody>
      </p:sp>
    </p:spTree>
    <p:extLst>
      <p:ext uri="{BB962C8B-B14F-4D97-AF65-F5344CB8AC3E}">
        <p14:creationId xmlns:p14="http://schemas.microsoft.com/office/powerpoint/2010/main" val="1520207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you listen…</a:t>
            </a:r>
            <a:endParaRPr lang="en-US" dirty="0"/>
          </a:p>
        </p:txBody>
      </p:sp>
      <p:sp>
        <p:nvSpPr>
          <p:cNvPr id="3" name="Content Placeholder 2"/>
          <p:cNvSpPr>
            <a:spLocks noGrp="1"/>
          </p:cNvSpPr>
          <p:nvPr>
            <p:ph sz="quarter" idx="1"/>
          </p:nvPr>
        </p:nvSpPr>
        <p:spPr>
          <a:xfrm>
            <a:off x="609600" y="1524000"/>
            <a:ext cx="8159002" cy="4724400"/>
          </a:xfrm>
        </p:spPr>
        <p:txBody>
          <a:bodyPr/>
          <a:lstStyle/>
          <a:p>
            <a:r>
              <a:rPr lang="en-US" dirty="0" smtClean="0"/>
              <a:t>Think about developing a  care coordination agreement</a:t>
            </a:r>
          </a:p>
          <a:p>
            <a:pPr lvl="1"/>
            <a:r>
              <a:rPr lang="en-US" dirty="0" smtClean="0"/>
              <a:t>With which practice(s) would it be beneficial to develop a CCA </a:t>
            </a:r>
          </a:p>
          <a:p>
            <a:pPr lvl="1"/>
            <a:r>
              <a:rPr lang="en-US" dirty="0"/>
              <a:t>W</a:t>
            </a:r>
            <a:r>
              <a:rPr lang="en-US" dirty="0" smtClean="0"/>
              <a:t>hat do you need &amp; want in a care coordination agreement to improve the referral process for </a:t>
            </a:r>
          </a:p>
          <a:p>
            <a:pPr lvl="2"/>
            <a:r>
              <a:rPr lang="en-US" dirty="0"/>
              <a:t>P</a:t>
            </a:r>
            <a:r>
              <a:rPr lang="en-US" dirty="0" smtClean="0"/>
              <a:t>atients</a:t>
            </a:r>
          </a:p>
          <a:p>
            <a:pPr lvl="2"/>
            <a:r>
              <a:rPr lang="en-US" dirty="0"/>
              <a:t>C</a:t>
            </a:r>
            <a:r>
              <a:rPr lang="en-US" dirty="0" smtClean="0"/>
              <a:t>linicians and practices</a:t>
            </a:r>
          </a:p>
          <a:p>
            <a:pPr lvl="2"/>
            <a:r>
              <a:rPr lang="en-US" dirty="0" smtClean="0"/>
              <a:t>Reducing waste and improving cost effectiveness</a:t>
            </a:r>
          </a:p>
          <a:p>
            <a:pPr lvl="1"/>
            <a:r>
              <a:rPr lang="en-US" dirty="0" smtClean="0"/>
              <a:t>How could this improve access to care</a:t>
            </a:r>
          </a:p>
          <a:p>
            <a:pPr lvl="2"/>
            <a:endParaRPr lang="en-US" dirty="0" smtClean="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5055"/>
            <a:ext cx="1143000" cy="132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7542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dirty="0" smtClean="0"/>
              <a:t>Put it</a:t>
            </a:r>
            <a:r>
              <a:rPr lang="en-US" sz="3600" dirty="0" smtClean="0"/>
              <a:t> in action….</a:t>
            </a:r>
            <a:endParaRPr lang="en-US" sz="3600" dirty="0"/>
          </a:p>
        </p:txBody>
      </p:sp>
      <p:sp>
        <p:nvSpPr>
          <p:cNvPr id="3" name="Content Placeholder 2"/>
          <p:cNvSpPr>
            <a:spLocks noGrp="1"/>
          </p:cNvSpPr>
          <p:nvPr>
            <p:ph idx="1"/>
          </p:nvPr>
        </p:nvSpPr>
        <p:spPr>
          <a:xfrm>
            <a:off x="457200" y="1471303"/>
            <a:ext cx="8305800" cy="4800601"/>
          </a:xfrm>
        </p:spPr>
        <p:txBody>
          <a:bodyPr>
            <a:normAutofit fontScale="92500"/>
          </a:bodyPr>
          <a:lstStyle/>
          <a:p>
            <a:r>
              <a:rPr lang="en-US" dirty="0" smtClean="0"/>
              <a:t>Identify another practice or practices that would be good to establish a care coordination agreement with</a:t>
            </a:r>
          </a:p>
          <a:p>
            <a:pPr marL="0" indent="0">
              <a:buNone/>
            </a:pPr>
            <a:endParaRPr lang="en-US" sz="800" dirty="0"/>
          </a:p>
          <a:p>
            <a:r>
              <a:rPr lang="en-US" dirty="0" smtClean="0"/>
              <a:t>Have prepared </a:t>
            </a:r>
            <a:r>
              <a:rPr lang="en-US" i="1" dirty="0" smtClean="0"/>
              <a:t>offers &amp; requests </a:t>
            </a:r>
            <a:r>
              <a:rPr lang="en-US" dirty="0" smtClean="0"/>
              <a:t>of what you can provide and what you would like them to provide</a:t>
            </a:r>
          </a:p>
          <a:p>
            <a:pPr lvl="1"/>
            <a:r>
              <a:rPr lang="en-US" dirty="0" smtClean="0"/>
              <a:t>Include what </a:t>
            </a:r>
            <a:r>
              <a:rPr lang="en-US" smtClean="0"/>
              <a:t>might be made available through EHR</a:t>
            </a:r>
            <a:endParaRPr lang="en-US" dirty="0" smtClean="0"/>
          </a:p>
          <a:p>
            <a:pPr marL="0" indent="0">
              <a:buNone/>
            </a:pPr>
            <a:endParaRPr lang="en-US" sz="800" dirty="0" smtClean="0"/>
          </a:p>
          <a:p>
            <a:r>
              <a:rPr lang="en-US" dirty="0" smtClean="0"/>
              <a:t>Set up meeting with the practice teams or representatives from both practices</a:t>
            </a:r>
          </a:p>
          <a:p>
            <a:pPr marL="0" indent="0">
              <a:buNone/>
            </a:pPr>
            <a:endParaRPr lang="en-US" sz="800" dirty="0" smtClean="0"/>
          </a:p>
          <a:p>
            <a:r>
              <a:rPr lang="en-US" dirty="0" smtClean="0"/>
              <a:t>Mutually discuss and determine what needs to go into the agreement</a:t>
            </a:r>
          </a:p>
          <a:p>
            <a:pPr marL="0" indent="0">
              <a:buNone/>
            </a:pPr>
            <a:endParaRPr lang="en-US" sz="800" dirty="0" smtClean="0"/>
          </a:p>
          <a:p>
            <a:pPr marL="0" indent="0">
              <a:buNone/>
            </a:pPr>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23648"/>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5247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 minute …</a:t>
            </a:r>
            <a:endParaRPr lang="en-US" dirty="0"/>
          </a:p>
        </p:txBody>
      </p:sp>
      <p:sp>
        <p:nvSpPr>
          <p:cNvPr id="3" name="Content Placeholder 2"/>
          <p:cNvSpPr>
            <a:spLocks noGrp="1"/>
          </p:cNvSpPr>
          <p:nvPr>
            <p:ph sz="quarter" idx="1"/>
          </p:nvPr>
        </p:nvSpPr>
        <p:spPr>
          <a:xfrm>
            <a:off x="609600" y="1600200"/>
            <a:ext cx="8077200" cy="4191000"/>
          </a:xfrm>
        </p:spPr>
        <p:txBody>
          <a:bodyPr/>
          <a:lstStyle/>
          <a:p>
            <a:r>
              <a:rPr lang="en-US" dirty="0" smtClean="0"/>
              <a:t>Think about how having care coordination agreements and improving the referral process can improve </a:t>
            </a:r>
            <a:r>
              <a:rPr lang="en-US" i="1" dirty="0" smtClean="0"/>
              <a:t>access</a:t>
            </a:r>
            <a:r>
              <a:rPr lang="en-US" dirty="0" smtClean="0"/>
              <a:t> to specialty care</a:t>
            </a:r>
          </a:p>
          <a:p>
            <a:pPr lvl="1"/>
            <a:r>
              <a:rPr lang="en-US" dirty="0" smtClean="0"/>
              <a:t>Consider ways this might help access to your  practice or clinic </a:t>
            </a:r>
          </a:p>
          <a:p>
            <a:pPr marL="365125" lvl="1" indent="0">
              <a:buNone/>
            </a:pPr>
            <a:endParaRPr lang="en-US" sz="1400" dirty="0"/>
          </a:p>
          <a:p>
            <a:r>
              <a:rPr lang="en-US" dirty="0"/>
              <a:t>Think about which patients might be able to “graduate” from specialty care back to primary care</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9437" y="152401"/>
            <a:ext cx="1056738"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2307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Defining “Access” to Health Care</a:t>
            </a:r>
            <a:endParaRPr lang="en-US" dirty="0"/>
          </a:p>
        </p:txBody>
      </p:sp>
      <p:sp>
        <p:nvSpPr>
          <p:cNvPr id="3" name="Content Placeholder 2"/>
          <p:cNvSpPr>
            <a:spLocks noGrp="1"/>
          </p:cNvSpPr>
          <p:nvPr>
            <p:ph sz="quarter" idx="1"/>
          </p:nvPr>
        </p:nvSpPr>
        <p:spPr>
          <a:xfrm>
            <a:off x="533400" y="1828800"/>
            <a:ext cx="8153400" cy="4713767"/>
          </a:xfrm>
        </p:spPr>
        <p:txBody>
          <a:bodyPr/>
          <a:lstStyle/>
          <a:p>
            <a:pPr marL="0" indent="0">
              <a:buNone/>
            </a:pPr>
            <a:r>
              <a:rPr lang="en-US" sz="2400" dirty="0" smtClean="0"/>
              <a:t>Defined by IOM in 1993: </a:t>
            </a:r>
          </a:p>
          <a:p>
            <a:pPr marL="0" indent="0">
              <a:buNone/>
            </a:pPr>
            <a:r>
              <a:rPr lang="en-US" sz="3200" b="1" dirty="0" smtClean="0"/>
              <a:t>Access</a:t>
            </a:r>
            <a:r>
              <a:rPr lang="en-US" sz="3200" dirty="0"/>
              <a:t> to health </a:t>
            </a:r>
            <a:r>
              <a:rPr lang="en-US" sz="3200" b="1" dirty="0"/>
              <a:t>care</a:t>
            </a:r>
            <a:r>
              <a:rPr lang="en-US" sz="3200" dirty="0"/>
              <a:t> =</a:t>
            </a:r>
            <a:r>
              <a:rPr lang="en-US" sz="3200" dirty="0" smtClean="0"/>
              <a:t> </a:t>
            </a:r>
            <a:r>
              <a:rPr lang="en-US" sz="3200" dirty="0"/>
              <a:t>having "the timely use of personal health services to achieve the best health outcomes" </a:t>
            </a:r>
            <a:r>
              <a:rPr lang="en-US" sz="2000" dirty="0" smtClean="0"/>
              <a:t> </a:t>
            </a:r>
          </a:p>
          <a:p>
            <a:pPr marL="0" indent="0">
              <a:buNone/>
            </a:pPr>
            <a:endParaRPr lang="en-US" sz="2000" dirty="0"/>
          </a:p>
          <a:p>
            <a:pPr marL="0" indent="0">
              <a:buNone/>
            </a:pPr>
            <a:r>
              <a:rPr lang="en-US" sz="2000" dirty="0"/>
              <a:t/>
            </a:r>
            <a:br>
              <a:rPr lang="en-US" sz="2000" dirty="0"/>
            </a:br>
            <a:endParaRPr lang="en-US" sz="2000" dirty="0" smtClean="0"/>
          </a:p>
          <a:p>
            <a:pPr marL="0" indent="0">
              <a:buNone/>
            </a:pPr>
            <a:endParaRPr lang="en-US" sz="1100" dirty="0"/>
          </a:p>
          <a:p>
            <a:pPr marL="0" indent="0">
              <a:buNone/>
            </a:pP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076625"/>
            <a:ext cx="2672413" cy="1778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08682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Attaining “Access” to Health Care</a:t>
            </a:r>
            <a:endParaRPr lang="en-US" dirty="0"/>
          </a:p>
        </p:txBody>
      </p:sp>
      <p:sp>
        <p:nvSpPr>
          <p:cNvPr id="3" name="Content Placeholder 2"/>
          <p:cNvSpPr>
            <a:spLocks noGrp="1"/>
          </p:cNvSpPr>
          <p:nvPr>
            <p:ph sz="quarter" idx="1"/>
          </p:nvPr>
        </p:nvSpPr>
        <p:spPr>
          <a:xfrm>
            <a:off x="457200" y="1524000"/>
            <a:ext cx="8458200" cy="4637567"/>
          </a:xfrm>
        </p:spPr>
        <p:txBody>
          <a:bodyPr/>
          <a:lstStyle/>
          <a:p>
            <a:pPr marL="0" indent="0">
              <a:buNone/>
            </a:pPr>
            <a:endParaRPr lang="en-US" sz="1100" dirty="0"/>
          </a:p>
          <a:p>
            <a:pPr marL="0" indent="0">
              <a:buNone/>
            </a:pPr>
            <a:r>
              <a:rPr lang="en-US" sz="2800" dirty="0" smtClean="0"/>
              <a:t>Attaining </a:t>
            </a:r>
            <a:r>
              <a:rPr lang="en-US" sz="2800" dirty="0"/>
              <a:t>good </a:t>
            </a:r>
            <a:r>
              <a:rPr lang="en-US" sz="2800" b="1" dirty="0"/>
              <a:t>access to </a:t>
            </a:r>
            <a:r>
              <a:rPr lang="en-US" sz="2800" b="1" dirty="0" smtClean="0"/>
              <a:t>care </a:t>
            </a:r>
            <a:r>
              <a:rPr lang="en-US" sz="2800" dirty="0" smtClean="0"/>
              <a:t>requires </a:t>
            </a:r>
            <a:r>
              <a:rPr lang="en-US" sz="2800" dirty="0"/>
              <a:t>three discrete steps</a:t>
            </a:r>
            <a:r>
              <a:rPr lang="en-US" sz="2800" dirty="0" smtClean="0"/>
              <a:t>:</a:t>
            </a:r>
          </a:p>
          <a:p>
            <a:r>
              <a:rPr lang="en-US" sz="2400" dirty="0"/>
              <a:t>Gaining entry into the health care system.</a:t>
            </a:r>
          </a:p>
          <a:p>
            <a:r>
              <a:rPr lang="en-US" sz="2400" dirty="0"/>
              <a:t>Getting access to sites of care where patients can receive needed services.</a:t>
            </a:r>
          </a:p>
          <a:p>
            <a:r>
              <a:rPr lang="en-US" sz="2400" dirty="0"/>
              <a:t>Finding providers who meet the needs of individual patients and with whom patients can develop a relationship based on mutual communication and trust</a:t>
            </a:r>
          </a:p>
          <a:p>
            <a:pPr marL="0" indent="0">
              <a:buNone/>
            </a:pPr>
            <a:endParaRPr lang="en-US" dirty="0"/>
          </a:p>
        </p:txBody>
      </p:sp>
    </p:spTree>
    <p:extLst>
      <p:ext uri="{BB962C8B-B14F-4D97-AF65-F5344CB8AC3E}">
        <p14:creationId xmlns:p14="http://schemas.microsoft.com/office/powerpoint/2010/main" val="1405565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Some issues with “Access” to Health Care</a:t>
            </a:r>
            <a:endParaRPr lang="en-US" dirty="0"/>
          </a:p>
        </p:txBody>
      </p:sp>
      <p:sp>
        <p:nvSpPr>
          <p:cNvPr id="3" name="Content Placeholder 2"/>
          <p:cNvSpPr>
            <a:spLocks noGrp="1"/>
          </p:cNvSpPr>
          <p:nvPr>
            <p:ph sz="quarter" idx="1"/>
          </p:nvPr>
        </p:nvSpPr>
        <p:spPr>
          <a:xfrm>
            <a:off x="533400" y="1600200"/>
            <a:ext cx="8153400" cy="4942367"/>
          </a:xfrm>
        </p:spPr>
        <p:txBody>
          <a:bodyPr/>
          <a:lstStyle/>
          <a:p>
            <a:pPr marL="0" indent="0">
              <a:buNone/>
            </a:pPr>
            <a:endParaRPr lang="en-US" sz="2000" dirty="0"/>
          </a:p>
          <a:p>
            <a:pPr marL="0" indent="0">
              <a:buNone/>
            </a:pPr>
            <a:r>
              <a:rPr lang="en-US" sz="2400" dirty="0"/>
              <a:t>IOM 2001 </a:t>
            </a:r>
            <a:r>
              <a:rPr lang="en-US" sz="2000" dirty="0"/>
              <a:t>Crossing the Quality </a:t>
            </a:r>
            <a:r>
              <a:rPr lang="en-US" sz="2000" dirty="0" smtClean="0"/>
              <a:t>Chasm</a:t>
            </a:r>
          </a:p>
          <a:p>
            <a:pPr marL="0" indent="0">
              <a:buNone/>
            </a:pPr>
            <a:r>
              <a:rPr lang="en-US" sz="3200" dirty="0"/>
              <a:t>“A highly fragmented delivery </a:t>
            </a:r>
            <a:r>
              <a:rPr lang="en-US" sz="3200" dirty="0" smtClean="0"/>
              <a:t>system…[with] long </a:t>
            </a:r>
            <a:r>
              <a:rPr lang="en-US" sz="3200" dirty="0"/>
              <a:t>waiting times and delays</a:t>
            </a:r>
            <a:r>
              <a:rPr lang="en-US" sz="3200" dirty="0" smtClean="0"/>
              <a:t>…”</a:t>
            </a:r>
            <a:endParaRPr lang="en-US" sz="3200" dirty="0"/>
          </a:p>
          <a:p>
            <a:pPr marL="0" indent="0">
              <a:buNone/>
            </a:pPr>
            <a:r>
              <a:rPr lang="en-US" sz="2000" dirty="0"/>
              <a:t/>
            </a:r>
            <a:br>
              <a:rPr lang="en-US" sz="2000" dirty="0"/>
            </a:br>
            <a:endParaRPr lang="en-US" sz="2000" dirty="0" smtClean="0"/>
          </a:p>
          <a:p>
            <a:pPr marL="0" indent="0">
              <a:buNone/>
            </a:pPr>
            <a:endParaRPr lang="en-US" sz="1100" dirty="0"/>
          </a:p>
          <a:p>
            <a:pPr marL="0" indent="0">
              <a:buNone/>
            </a:pP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656"/>
          <a:stretch/>
        </p:blipFill>
        <p:spPr bwMode="auto">
          <a:xfrm>
            <a:off x="6172200" y="3657600"/>
            <a:ext cx="2362200" cy="2357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48880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7100" y="482600"/>
            <a:ext cx="184666" cy="369332"/>
          </a:xfrm>
          <a:prstGeom prst="rect">
            <a:avLst/>
          </a:prstGeom>
          <a:noFill/>
        </p:spPr>
        <p:txBody>
          <a:bodyPr wrap="none" rtlCol="0">
            <a:spAutoFit/>
          </a:bodyPr>
          <a:lstStyle/>
          <a:p>
            <a:endParaRPr lang="en-US" dirty="0">
              <a:solidFill>
                <a:srgbClr val="000000"/>
              </a:solidFill>
            </a:endParaRPr>
          </a:p>
        </p:txBody>
      </p:sp>
      <p:sp>
        <p:nvSpPr>
          <p:cNvPr id="7" name="Title 1"/>
          <p:cNvSpPr txBox="1">
            <a:spLocks/>
          </p:cNvSpPr>
          <p:nvPr/>
        </p:nvSpPr>
        <p:spPr>
          <a:xfrm>
            <a:off x="457200" y="-152400"/>
            <a:ext cx="8000999" cy="1143000"/>
          </a:xfrm>
          <a:prstGeom prst="rect">
            <a:avLst/>
          </a:prstGeom>
        </p:spPr>
        <p:txBody>
          <a:bodyPr>
            <a:normAutofit fontScale="77500" lnSpcReduction="20000"/>
          </a:bodyPr>
          <a:lstStyle>
            <a:lvl1pPr algn="l" rtl="0" eaLnBrk="0" fontAlgn="base" hangingPunct="0">
              <a:lnSpc>
                <a:spcPct val="85000"/>
              </a:lnSpc>
              <a:spcBef>
                <a:spcPct val="0"/>
              </a:spcBef>
              <a:spcAft>
                <a:spcPct val="0"/>
              </a:spcAft>
              <a:defRPr sz="3600" b="1">
                <a:solidFill>
                  <a:schemeClr val="tx2"/>
                </a:solidFill>
                <a:latin typeface="+mj-lt"/>
                <a:ea typeface="ＭＳ Ｐゴシック" charset="0"/>
                <a:cs typeface="+mj-cs"/>
              </a:defRPr>
            </a:lvl1pPr>
            <a:lvl2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Arial" charset="0"/>
              </a:defRPr>
            </a:lvl2pPr>
            <a:lvl3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Arial" charset="0"/>
              </a:defRPr>
            </a:lvl3pPr>
            <a:lvl4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Arial" charset="0"/>
              </a:defRPr>
            </a:lvl4pPr>
            <a:lvl5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Arial" charset="0"/>
              </a:defRPr>
            </a:lvl5pPr>
            <a:lvl6pPr marL="457200" algn="l" rtl="0" fontAlgn="base">
              <a:lnSpc>
                <a:spcPct val="85000"/>
              </a:lnSpc>
              <a:spcBef>
                <a:spcPct val="0"/>
              </a:spcBef>
              <a:spcAft>
                <a:spcPct val="0"/>
              </a:spcAft>
              <a:defRPr sz="3600" b="1">
                <a:solidFill>
                  <a:schemeClr val="tx2"/>
                </a:solidFill>
                <a:latin typeface="Arial" charset="0"/>
                <a:ea typeface="Arial" charset="0"/>
                <a:cs typeface="Arial" charset="0"/>
              </a:defRPr>
            </a:lvl6pPr>
            <a:lvl7pPr marL="914400" algn="l" rtl="0" fontAlgn="base">
              <a:lnSpc>
                <a:spcPct val="85000"/>
              </a:lnSpc>
              <a:spcBef>
                <a:spcPct val="0"/>
              </a:spcBef>
              <a:spcAft>
                <a:spcPct val="0"/>
              </a:spcAft>
              <a:defRPr sz="3600" b="1">
                <a:solidFill>
                  <a:schemeClr val="tx2"/>
                </a:solidFill>
                <a:latin typeface="Arial" charset="0"/>
                <a:ea typeface="Arial" charset="0"/>
                <a:cs typeface="Arial" charset="0"/>
              </a:defRPr>
            </a:lvl7pPr>
            <a:lvl8pPr marL="1371600" algn="l" rtl="0" fontAlgn="base">
              <a:lnSpc>
                <a:spcPct val="85000"/>
              </a:lnSpc>
              <a:spcBef>
                <a:spcPct val="0"/>
              </a:spcBef>
              <a:spcAft>
                <a:spcPct val="0"/>
              </a:spcAft>
              <a:defRPr sz="3600" b="1">
                <a:solidFill>
                  <a:schemeClr val="tx2"/>
                </a:solidFill>
                <a:latin typeface="Arial" charset="0"/>
                <a:ea typeface="Arial" charset="0"/>
                <a:cs typeface="Arial" charset="0"/>
              </a:defRPr>
            </a:lvl8pPr>
            <a:lvl9pPr marL="1828800" algn="l" rtl="0" fontAlgn="base">
              <a:lnSpc>
                <a:spcPct val="85000"/>
              </a:lnSpc>
              <a:spcBef>
                <a:spcPct val="0"/>
              </a:spcBef>
              <a:spcAft>
                <a:spcPct val="0"/>
              </a:spcAft>
              <a:defRPr sz="3600" b="1">
                <a:solidFill>
                  <a:schemeClr val="tx2"/>
                </a:solidFill>
                <a:latin typeface="Arial" charset="0"/>
                <a:ea typeface="Arial" charset="0"/>
                <a:cs typeface="Arial" charset="0"/>
              </a:defRPr>
            </a:lvl9pPr>
          </a:lstStyle>
          <a:p>
            <a:pPr algn="ctr"/>
            <a:r>
              <a:rPr lang="en-US" sz="3200" dirty="0" smtClean="0">
                <a:solidFill>
                  <a:srgbClr val="000000"/>
                </a:solidFill>
              </a:rPr>
              <a:t/>
            </a:r>
            <a:br>
              <a:rPr lang="en-US" sz="3200" dirty="0" smtClean="0">
                <a:solidFill>
                  <a:srgbClr val="000000"/>
                </a:solidFill>
              </a:rPr>
            </a:br>
            <a:r>
              <a:rPr lang="en-US" sz="3200" dirty="0" smtClean="0">
                <a:solidFill>
                  <a:srgbClr val="000000"/>
                </a:solidFill>
              </a:rPr>
              <a:t> Wait Times for Specialty Appointments at SFGH: before &amp; after Improving the Referral Process </a:t>
            </a:r>
            <a:endParaRPr lang="en-US" sz="3200" dirty="0">
              <a:solidFill>
                <a:srgbClr val="000000"/>
              </a:solidFill>
            </a:endParaRPr>
          </a:p>
        </p:txBody>
      </p:sp>
      <p:pic>
        <p:nvPicPr>
          <p:cNvPr id="14" name="Picture 13"/>
          <p:cNvPicPr>
            <a:picLocks noChangeAspect="1"/>
          </p:cNvPicPr>
          <p:nvPr/>
        </p:nvPicPr>
        <p:blipFill rotWithShape="1">
          <a:blip r:embed="rId2"/>
          <a:srcRect r="8031"/>
          <a:stretch/>
        </p:blipFill>
        <p:spPr>
          <a:xfrm>
            <a:off x="1019432" y="1059922"/>
            <a:ext cx="7316583" cy="5493277"/>
          </a:xfrm>
          <a:prstGeom prst="rect">
            <a:avLst/>
          </a:prstGeom>
        </p:spPr>
      </p:pic>
      <p:sp>
        <p:nvSpPr>
          <p:cNvPr id="3" name="TextBox 2"/>
          <p:cNvSpPr txBox="1"/>
          <p:nvPr/>
        </p:nvSpPr>
        <p:spPr>
          <a:xfrm>
            <a:off x="1111766" y="6026636"/>
            <a:ext cx="1941557" cy="553998"/>
          </a:xfrm>
          <a:prstGeom prst="rect">
            <a:avLst/>
          </a:prstGeom>
          <a:noFill/>
        </p:spPr>
        <p:txBody>
          <a:bodyPr wrap="none" rtlCol="0">
            <a:spAutoFit/>
          </a:bodyPr>
          <a:lstStyle/>
          <a:p>
            <a:r>
              <a:rPr lang="en-US" sz="1200" dirty="0" smtClean="0"/>
              <a:t>Courtesy</a:t>
            </a:r>
          </a:p>
          <a:p>
            <a:r>
              <a:rPr lang="en-US" dirty="0" smtClean="0"/>
              <a:t>E. Murphy SFGH</a:t>
            </a:r>
            <a:endParaRPr lang="en-US" dirty="0"/>
          </a:p>
        </p:txBody>
      </p:sp>
    </p:spTree>
    <p:extLst>
      <p:ext uri="{BB962C8B-B14F-4D97-AF65-F5344CB8AC3E}">
        <p14:creationId xmlns:p14="http://schemas.microsoft.com/office/powerpoint/2010/main" val="27551878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Improved Referral Process- Improved Access </a:t>
            </a:r>
            <a:endParaRPr lang="en-US" sz="3200" dirty="0"/>
          </a:p>
        </p:txBody>
      </p:sp>
      <p:sp>
        <p:nvSpPr>
          <p:cNvPr id="3" name="Content Placeholder 2"/>
          <p:cNvSpPr>
            <a:spLocks noGrp="1"/>
          </p:cNvSpPr>
          <p:nvPr>
            <p:ph sz="quarter" idx="1"/>
          </p:nvPr>
        </p:nvSpPr>
        <p:spPr>
          <a:xfrm>
            <a:off x="533400" y="1524000"/>
            <a:ext cx="8311402" cy="4572000"/>
          </a:xfrm>
        </p:spPr>
        <p:txBody>
          <a:bodyPr/>
          <a:lstStyle/>
          <a:p>
            <a:r>
              <a:rPr lang="en-US" sz="2800" dirty="0" smtClean="0"/>
              <a:t>Fewer inappropriate referrals </a:t>
            </a:r>
            <a:r>
              <a:rPr lang="en-US" sz="2400" dirty="0" smtClean="0"/>
              <a:t>(8% of referrals </a:t>
            </a:r>
            <a:r>
              <a:rPr lang="en-US" sz="2800" dirty="0"/>
              <a:t>-</a:t>
            </a:r>
            <a:r>
              <a:rPr lang="en-US" sz="2400" dirty="0" smtClean="0"/>
              <a:t>average 43/specialist/year)</a:t>
            </a:r>
          </a:p>
          <a:p>
            <a:pPr lvl="1"/>
            <a:r>
              <a:rPr lang="en-US" sz="2400" dirty="0" smtClean="0"/>
              <a:t>Pre-consultation request &amp; review processes</a:t>
            </a:r>
          </a:p>
          <a:p>
            <a:r>
              <a:rPr lang="en-US" sz="2800" dirty="0" smtClean="0"/>
              <a:t>Fewer No Shows </a:t>
            </a:r>
          </a:p>
          <a:p>
            <a:pPr lvl="1"/>
            <a:r>
              <a:rPr lang="en-US" sz="2400" dirty="0"/>
              <a:t>P</a:t>
            </a:r>
            <a:r>
              <a:rPr lang="en-US" sz="2400" dirty="0" smtClean="0"/>
              <a:t>repared patient- participant in care</a:t>
            </a:r>
          </a:p>
          <a:p>
            <a:r>
              <a:rPr lang="en-US" sz="2800" dirty="0" smtClean="0"/>
              <a:t>Fewer </a:t>
            </a:r>
            <a:r>
              <a:rPr lang="en-US" sz="2800" i="1" dirty="0" smtClean="0"/>
              <a:t>extra (additional)</a:t>
            </a:r>
            <a:r>
              <a:rPr lang="en-US" sz="2800" dirty="0" smtClean="0"/>
              <a:t> follow up appointments needed </a:t>
            </a:r>
            <a:r>
              <a:rPr lang="en-US" sz="2400" dirty="0" smtClean="0"/>
              <a:t>(60-70% of referrals to specialist lack information)</a:t>
            </a:r>
          </a:p>
          <a:p>
            <a:pPr lvl="1"/>
            <a:r>
              <a:rPr lang="en-US" sz="2400" dirty="0" smtClean="0"/>
              <a:t>High Value Referral Request with clinical question &amp; data</a:t>
            </a:r>
          </a:p>
          <a:p>
            <a:pPr lvl="1"/>
            <a:r>
              <a:rPr lang="en-US" sz="2400" dirty="0" smtClean="0"/>
              <a:t>Referral guidelines (pertinent data sets)</a:t>
            </a:r>
          </a:p>
          <a:p>
            <a:pPr lvl="1"/>
            <a:r>
              <a:rPr lang="en-US" sz="2400" dirty="0" smtClean="0"/>
              <a:t>Pre-consultation request &amp; review processes</a:t>
            </a:r>
          </a:p>
          <a:p>
            <a:pPr lvl="1"/>
            <a:endParaRPr lang="en-US" sz="2500" dirty="0" smtClean="0"/>
          </a:p>
          <a:p>
            <a:endParaRPr lang="en-US" sz="2400" dirty="0"/>
          </a:p>
        </p:txBody>
      </p:sp>
    </p:spTree>
    <p:extLst>
      <p:ext uri="{BB962C8B-B14F-4D97-AF65-F5344CB8AC3E}">
        <p14:creationId xmlns:p14="http://schemas.microsoft.com/office/powerpoint/2010/main" val="30699473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 minute …</a:t>
            </a:r>
            <a:endParaRPr lang="en-US" dirty="0"/>
          </a:p>
        </p:txBody>
      </p:sp>
      <p:sp>
        <p:nvSpPr>
          <p:cNvPr id="3" name="Content Placeholder 2"/>
          <p:cNvSpPr>
            <a:spLocks noGrp="1"/>
          </p:cNvSpPr>
          <p:nvPr>
            <p:ph sz="quarter" idx="1"/>
          </p:nvPr>
        </p:nvSpPr>
        <p:spPr>
          <a:xfrm>
            <a:off x="457200" y="1676400"/>
            <a:ext cx="8229600" cy="4114800"/>
          </a:xfrm>
        </p:spPr>
        <p:txBody>
          <a:bodyPr/>
          <a:lstStyle/>
          <a:p>
            <a:r>
              <a:rPr lang="en-US" dirty="0"/>
              <a:t>Just by improving the referral process(including </a:t>
            </a:r>
            <a:r>
              <a:rPr lang="en-US" b="1" i="1" dirty="0"/>
              <a:t>pre-consultation</a:t>
            </a:r>
            <a:r>
              <a:rPr lang="en-US" dirty="0"/>
              <a:t> request &amp; </a:t>
            </a:r>
            <a:r>
              <a:rPr lang="en-US" dirty="0" smtClean="0"/>
              <a:t>review) </a:t>
            </a:r>
            <a:r>
              <a:rPr lang="en-US" dirty="0"/>
              <a:t>for high value referrals- improve access</a:t>
            </a:r>
          </a:p>
          <a:p>
            <a:endParaRPr lang="en-US" dirty="0"/>
          </a:p>
          <a:p>
            <a:r>
              <a:rPr lang="en-US" dirty="0" smtClean="0"/>
              <a:t>What other opportunities are there to open up access for patients needing specialty expertise and care?</a:t>
            </a:r>
          </a:p>
          <a:p>
            <a:endParaRPr lang="en-US" dirty="0"/>
          </a:p>
          <a:p>
            <a:endParaRPr lang="en-US" dirty="0"/>
          </a:p>
        </p:txBody>
      </p:sp>
    </p:spTree>
    <p:extLst>
      <p:ext uri="{BB962C8B-B14F-4D97-AF65-F5344CB8AC3E}">
        <p14:creationId xmlns:p14="http://schemas.microsoft.com/office/powerpoint/2010/main" val="16287337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Grp="1" noChangeArrowheads="1"/>
          </p:cNvSpPr>
          <p:nvPr>
            <p:ph type="title"/>
          </p:nvPr>
        </p:nvSpPr>
        <p:spPr/>
        <p:txBody>
          <a:bodyPr/>
          <a:lstStyle/>
          <a:p>
            <a:pPr eaLnBrk="1" hangingPunct="1"/>
            <a:r>
              <a:rPr lang="en-US" altLang="en-US" sz="2400" smtClean="0">
                <a:ea typeface="ＭＳ Ｐゴシック" pitchFamily="-112" charset="-128"/>
              </a:rPr>
              <a:t>Among Referred Patients, Type of Work Done by Specialists in the US (Data are from the 2002-2004 NAMCS)</a:t>
            </a:r>
          </a:p>
        </p:txBody>
      </p:sp>
      <p:graphicFrame>
        <p:nvGraphicFramePr>
          <p:cNvPr id="23554" name="Object 2"/>
          <p:cNvGraphicFramePr>
            <a:graphicFrameLocks noGrp="1" noChangeAspect="1"/>
          </p:cNvGraphicFramePr>
          <p:nvPr>
            <p:ph type="chart" idx="1"/>
          </p:nvPr>
        </p:nvGraphicFramePr>
        <p:xfrm>
          <a:off x="301625" y="1216025"/>
          <a:ext cx="8613775" cy="5208588"/>
        </p:xfrm>
        <a:graphic>
          <a:graphicData uri="http://schemas.openxmlformats.org/presentationml/2006/ole">
            <mc:AlternateContent xmlns:mc="http://schemas.openxmlformats.org/markup-compatibility/2006">
              <mc:Choice xmlns:v="urn:schemas-microsoft-com:vml" Requires="v">
                <p:oleObj spid="_x0000_s3092" name="Chart" r:id="rId3" imgW="8239125" imgH="4981575" progId="MSGraph.Chart.8">
                  <p:embed followColorScheme="full"/>
                </p:oleObj>
              </mc:Choice>
              <mc:Fallback>
                <p:oleObj name="Chart" r:id="rId3" imgW="8239125" imgH="4981575" progId="MSGraph.Chart.8">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216025"/>
                        <a:ext cx="8613775" cy="5208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Oval 1"/>
          <p:cNvSpPr/>
          <p:nvPr/>
        </p:nvSpPr>
        <p:spPr>
          <a:xfrm>
            <a:off x="6324600" y="1752600"/>
            <a:ext cx="2514600" cy="28956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Access through “Graduation”</a:t>
            </a:r>
            <a:endParaRPr lang="en-US" dirty="0"/>
          </a:p>
        </p:txBody>
      </p:sp>
      <p:sp>
        <p:nvSpPr>
          <p:cNvPr id="3" name="Content Placeholder 2"/>
          <p:cNvSpPr>
            <a:spLocks noGrp="1"/>
          </p:cNvSpPr>
          <p:nvPr>
            <p:ph sz="quarter" idx="1"/>
          </p:nvPr>
        </p:nvSpPr>
        <p:spPr>
          <a:xfrm>
            <a:off x="533400" y="1447800"/>
            <a:ext cx="8235202" cy="4800600"/>
          </a:xfrm>
        </p:spPr>
        <p:txBody>
          <a:bodyPr/>
          <a:lstStyle/>
          <a:p>
            <a:r>
              <a:rPr lang="en-US" sz="2800" dirty="0" smtClean="0"/>
              <a:t>Patients with minor or resolved issues</a:t>
            </a:r>
          </a:p>
          <a:p>
            <a:pPr lvl="1"/>
            <a:r>
              <a:rPr lang="en-US" sz="2400" dirty="0" smtClean="0"/>
              <a:t>Especially if based on new approach, those issues could have been handled by pre- or e-consultation</a:t>
            </a:r>
          </a:p>
          <a:p>
            <a:r>
              <a:rPr lang="en-US" sz="2800" dirty="0" smtClean="0"/>
              <a:t>Patients who were referred with an unstable condition that are now stable and are appropriate for management by their primary care team</a:t>
            </a:r>
          </a:p>
          <a:p>
            <a:r>
              <a:rPr lang="en-US" sz="2800" dirty="0" smtClean="0"/>
              <a:t>Patients for whom additional specialty testing and treatment are no longer indicated </a:t>
            </a:r>
            <a:r>
              <a:rPr lang="en-US" sz="2400" dirty="0" smtClean="0"/>
              <a:t>(e.g. appropriate for move to palliative care or hospice)</a:t>
            </a:r>
          </a:p>
          <a:p>
            <a:pPr marL="0" indent="0">
              <a:buNone/>
            </a:pPr>
            <a:endParaRPr lang="en-US" sz="1000" dirty="0" smtClean="0"/>
          </a:p>
          <a:p>
            <a:pPr marL="0" indent="0">
              <a:buNone/>
            </a:pPr>
            <a:r>
              <a:rPr lang="en-US" sz="2000" b="1" dirty="0" smtClean="0"/>
              <a:t>Roles are</a:t>
            </a:r>
            <a:r>
              <a:rPr lang="en-US" sz="2000" b="1" i="1" dirty="0" smtClean="0"/>
              <a:t> fluid </a:t>
            </a:r>
            <a:r>
              <a:rPr lang="en-US" sz="2000" b="1" dirty="0" smtClean="0"/>
              <a:t>based on changes in the patient or the condition </a:t>
            </a:r>
            <a:endParaRPr lang="en-US" sz="2000" b="1"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2345" y="5328154"/>
            <a:ext cx="1529255" cy="731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6766" y="685800"/>
            <a:ext cx="920750"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613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Putting it all together-Connecting Care</a:t>
            </a:r>
            <a:endParaRPr lang="en-US" dirty="0"/>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12084" y="1752600"/>
            <a:ext cx="2912354" cy="1313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2424" y="2487197"/>
            <a:ext cx="1739307" cy="133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4512" y="3312102"/>
            <a:ext cx="1668654" cy="158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3318791"/>
            <a:ext cx="2932213" cy="1015663"/>
          </a:xfrm>
          <a:prstGeom prst="rect">
            <a:avLst/>
          </a:prstGeom>
          <a:noFill/>
        </p:spPr>
        <p:txBody>
          <a:bodyPr wrap="none" rtlCol="0">
            <a:spAutoFit/>
          </a:bodyPr>
          <a:lstStyle/>
          <a:p>
            <a:r>
              <a:rPr lang="en-US" sz="2000" dirty="0" smtClean="0"/>
              <a:t>Building the bridge</a:t>
            </a:r>
          </a:p>
          <a:p>
            <a:r>
              <a:rPr lang="en-US" sz="2000" dirty="0"/>
              <a:t>a</a:t>
            </a:r>
            <a:r>
              <a:rPr lang="en-US" sz="2000" dirty="0" smtClean="0"/>
              <a:t>butments –getting your</a:t>
            </a:r>
          </a:p>
          <a:p>
            <a:r>
              <a:rPr lang="en-US" sz="2000" dirty="0"/>
              <a:t>o</a:t>
            </a:r>
            <a:r>
              <a:rPr lang="en-US" sz="2000" dirty="0" smtClean="0"/>
              <a:t>wn house in order</a:t>
            </a:r>
            <a:endParaRPr lang="en-US" sz="2000" dirty="0"/>
          </a:p>
        </p:txBody>
      </p:sp>
      <p:sp>
        <p:nvSpPr>
          <p:cNvPr id="4" name="TextBox 3"/>
          <p:cNvSpPr txBox="1"/>
          <p:nvPr/>
        </p:nvSpPr>
        <p:spPr>
          <a:xfrm>
            <a:off x="3041994" y="4114800"/>
            <a:ext cx="2836033" cy="1323439"/>
          </a:xfrm>
          <a:prstGeom prst="rect">
            <a:avLst/>
          </a:prstGeom>
          <a:noFill/>
        </p:spPr>
        <p:txBody>
          <a:bodyPr wrap="none" rtlCol="0">
            <a:spAutoFit/>
          </a:bodyPr>
          <a:lstStyle/>
          <a:p>
            <a:pPr algn="ctr"/>
            <a:r>
              <a:rPr lang="en-US" sz="2000" dirty="0" smtClean="0"/>
              <a:t>Securing the </a:t>
            </a:r>
          </a:p>
          <a:p>
            <a:pPr algn="ctr"/>
            <a:r>
              <a:rPr lang="en-US" sz="2000" dirty="0" smtClean="0"/>
              <a:t>connecting pieces:</a:t>
            </a:r>
          </a:p>
          <a:p>
            <a:pPr marL="285750" indent="-285750">
              <a:buFont typeface="Arial" panose="020B0604020202020204" pitchFamily="34" charset="0"/>
              <a:buChar char="•"/>
            </a:pPr>
            <a:r>
              <a:rPr lang="en-US" sz="2000" dirty="0"/>
              <a:t>t</a:t>
            </a:r>
            <a:r>
              <a:rPr lang="en-US" sz="2000" dirty="0" smtClean="0"/>
              <a:t>he referral request</a:t>
            </a:r>
          </a:p>
          <a:p>
            <a:pPr marL="285750" indent="-285750">
              <a:buFont typeface="Arial" panose="020B0604020202020204" pitchFamily="34" charset="0"/>
              <a:buChar char="•"/>
            </a:pPr>
            <a:r>
              <a:rPr lang="en-US" sz="2000" dirty="0"/>
              <a:t>t</a:t>
            </a:r>
            <a:r>
              <a:rPr lang="en-US" sz="2000" dirty="0" smtClean="0"/>
              <a:t>he referral response</a:t>
            </a:r>
            <a:endParaRPr lang="en-US" sz="2000" dirty="0"/>
          </a:p>
        </p:txBody>
      </p:sp>
      <p:sp>
        <p:nvSpPr>
          <p:cNvPr id="6" name="TextBox 5"/>
          <p:cNvSpPr txBox="1"/>
          <p:nvPr/>
        </p:nvSpPr>
        <p:spPr>
          <a:xfrm>
            <a:off x="6248400" y="4913575"/>
            <a:ext cx="2895600" cy="1323439"/>
          </a:xfrm>
          <a:prstGeom prst="rect">
            <a:avLst/>
          </a:prstGeom>
          <a:noFill/>
        </p:spPr>
        <p:txBody>
          <a:bodyPr wrap="square" rtlCol="0">
            <a:spAutoFit/>
          </a:bodyPr>
          <a:lstStyle/>
          <a:p>
            <a:pPr algn="ctr"/>
            <a:r>
              <a:rPr lang="en-US" sz="2000" dirty="0" smtClean="0"/>
              <a:t>Establishing the bridge: a Care Coordination Agreement for the</a:t>
            </a:r>
          </a:p>
          <a:p>
            <a:pPr algn="ctr"/>
            <a:r>
              <a:rPr lang="en-US" sz="2000" dirty="0" smtClean="0"/>
              <a:t>Referral process</a:t>
            </a:r>
            <a:endParaRPr lang="en-US" sz="2000" dirty="0"/>
          </a:p>
        </p:txBody>
      </p:sp>
    </p:spTree>
    <p:extLst>
      <p:ext uri="{BB962C8B-B14F-4D97-AF65-F5344CB8AC3E}">
        <p14:creationId xmlns:p14="http://schemas.microsoft.com/office/powerpoint/2010/main" val="37873125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dirty="0" smtClean="0"/>
              <a:t>Put it</a:t>
            </a:r>
            <a:r>
              <a:rPr lang="en-US" sz="3600" dirty="0" smtClean="0"/>
              <a:t> in action….</a:t>
            </a:r>
            <a:endParaRPr lang="en-US" sz="3600" dirty="0"/>
          </a:p>
        </p:txBody>
      </p:sp>
      <p:sp>
        <p:nvSpPr>
          <p:cNvPr id="3" name="Content Placeholder 2"/>
          <p:cNvSpPr>
            <a:spLocks noGrp="1"/>
          </p:cNvSpPr>
          <p:nvPr>
            <p:ph idx="1"/>
          </p:nvPr>
        </p:nvSpPr>
        <p:spPr>
          <a:xfrm>
            <a:off x="457200" y="1600200"/>
            <a:ext cx="8382000" cy="4671704"/>
          </a:xfrm>
        </p:spPr>
        <p:txBody>
          <a:bodyPr>
            <a:normAutofit/>
          </a:bodyPr>
          <a:lstStyle/>
          <a:p>
            <a:r>
              <a:rPr lang="en-US" sz="2800" dirty="0" smtClean="0"/>
              <a:t>Look at the </a:t>
            </a:r>
            <a:r>
              <a:rPr lang="en-US" sz="2800" b="1" dirty="0" smtClean="0"/>
              <a:t>wait time </a:t>
            </a:r>
            <a:r>
              <a:rPr lang="en-US" sz="2800" dirty="0" smtClean="0"/>
              <a:t>for routine new patient appointments or follow up appointments to your practice or clinic</a:t>
            </a:r>
          </a:p>
          <a:p>
            <a:r>
              <a:rPr lang="en-US" sz="2800" dirty="0" smtClean="0"/>
              <a:t>Ensure use of Pre-consultation review to sort out referrals that are inappropriate &amp; to be sure referrals you see are prepared (high value)</a:t>
            </a:r>
          </a:p>
          <a:p>
            <a:r>
              <a:rPr lang="en-US" sz="2800" dirty="0" smtClean="0"/>
              <a:t>Consider which patients / conditions are suitable for graduation</a:t>
            </a:r>
          </a:p>
          <a:p>
            <a:endParaRPr lang="en-US" sz="800" dirty="0"/>
          </a:p>
          <a:p>
            <a:pPr marL="0" indent="0">
              <a:buNone/>
            </a:pPr>
            <a:endParaRPr lang="en-US" sz="2400" dirty="0"/>
          </a:p>
          <a:p>
            <a:endParaRPr lang="en-US" sz="800" dirty="0" smtClean="0"/>
          </a:p>
          <a:p>
            <a:pPr marL="0" indent="0">
              <a:buNone/>
            </a:pPr>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23648"/>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5247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sz="3600" dirty="0" smtClean="0"/>
              <a:t>Leave in action….</a:t>
            </a:r>
            <a:endParaRPr lang="en-US" sz="3600" dirty="0"/>
          </a:p>
        </p:txBody>
      </p:sp>
      <p:sp>
        <p:nvSpPr>
          <p:cNvPr id="3" name="Content Placeholder 2"/>
          <p:cNvSpPr>
            <a:spLocks noGrp="1"/>
          </p:cNvSpPr>
          <p:nvPr>
            <p:ph idx="1"/>
          </p:nvPr>
        </p:nvSpPr>
        <p:spPr>
          <a:xfrm>
            <a:off x="457200" y="1507210"/>
            <a:ext cx="8448004" cy="4800601"/>
          </a:xfrm>
        </p:spPr>
        <p:txBody>
          <a:bodyPr>
            <a:normAutofit lnSpcReduction="10000"/>
          </a:bodyPr>
          <a:lstStyle/>
          <a:p>
            <a:r>
              <a:rPr lang="en-US" sz="2800" b="1" dirty="0" smtClean="0"/>
              <a:t>Develop a </a:t>
            </a:r>
            <a:r>
              <a:rPr lang="en-US" sz="2800" b="1" dirty="0"/>
              <a:t>Care Coordination Agreement </a:t>
            </a:r>
            <a:endParaRPr lang="en-US" sz="2800" dirty="0"/>
          </a:p>
          <a:p>
            <a:pPr lvl="1"/>
            <a:r>
              <a:rPr lang="en-US" sz="2400" dirty="0"/>
              <a:t>Work with at least one referring or referred to practice</a:t>
            </a:r>
          </a:p>
          <a:p>
            <a:pPr lvl="1"/>
            <a:r>
              <a:rPr lang="en-US" sz="2400" dirty="0"/>
              <a:t>Develop expectations &amp; agreement of the elements to be included in a </a:t>
            </a:r>
            <a:r>
              <a:rPr lang="en-US" sz="2400" b="1" dirty="0"/>
              <a:t>Referral Request &amp; Referral Response </a:t>
            </a:r>
            <a:r>
              <a:rPr lang="en-US" sz="2400" dirty="0"/>
              <a:t>for all referrals</a:t>
            </a:r>
          </a:p>
          <a:p>
            <a:pPr lvl="1"/>
            <a:r>
              <a:rPr lang="en-US" sz="2400" dirty="0"/>
              <a:t>Consider including referral guidelines for specific </a:t>
            </a:r>
            <a:r>
              <a:rPr lang="en-US" sz="2400" dirty="0" smtClean="0"/>
              <a:t>conditions</a:t>
            </a:r>
            <a:endParaRPr lang="en-US" sz="2700" dirty="0" smtClean="0"/>
          </a:p>
          <a:p>
            <a:r>
              <a:rPr lang="en-US" sz="2800" b="1" dirty="0"/>
              <a:t>Utilize the High Value Care Coordination referral processes to maximize </a:t>
            </a:r>
            <a:r>
              <a:rPr lang="en-US" sz="2800" b="1" i="1" dirty="0"/>
              <a:t>access </a:t>
            </a:r>
            <a:r>
              <a:rPr lang="en-US" sz="2800" b="1" dirty="0"/>
              <a:t>to your clinic or </a:t>
            </a:r>
            <a:r>
              <a:rPr lang="en-US" sz="2800" b="1" dirty="0" smtClean="0"/>
              <a:t>practice</a:t>
            </a:r>
          </a:p>
          <a:p>
            <a:pPr lvl="1"/>
            <a:r>
              <a:rPr lang="en-US" sz="2400" dirty="0"/>
              <a:t>Monitor to be sure you efforts are sustained</a:t>
            </a:r>
          </a:p>
          <a:p>
            <a:pPr lvl="1"/>
            <a:r>
              <a:rPr lang="en-US" sz="2400" dirty="0"/>
              <a:t>Follow wait times &amp; track referrals </a:t>
            </a:r>
          </a:p>
          <a:p>
            <a:pPr lvl="1"/>
            <a:endParaRPr lang="en-US" sz="2500" b="1" dirty="0"/>
          </a:p>
          <a:p>
            <a:endParaRPr lang="en-US" sz="2700" dirty="0" smtClean="0"/>
          </a:p>
          <a:p>
            <a:endParaRPr lang="en-US" sz="2700" dirty="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52400"/>
            <a:ext cx="1298575" cy="122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ular Callout 4"/>
          <p:cNvSpPr/>
          <p:nvPr/>
        </p:nvSpPr>
        <p:spPr>
          <a:xfrm>
            <a:off x="1219200" y="2667000"/>
            <a:ext cx="6553200" cy="2895600"/>
          </a:xfrm>
          <a:prstGeom prst="wedgeRectCallout">
            <a:avLst>
              <a:gd name="adj1" fmla="val -21275"/>
              <a:gd name="adj2" fmla="val -7174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u="sng" dirty="0" smtClean="0"/>
              <a:t>Materials for Action Step 4</a:t>
            </a:r>
          </a:p>
          <a:p>
            <a:pPr algn="ctr"/>
            <a:endParaRPr lang="en-US" sz="1000" u="sng" dirty="0" smtClean="0"/>
          </a:p>
          <a:p>
            <a:pPr algn="ctr"/>
            <a:r>
              <a:rPr lang="en-US" sz="2400" dirty="0" smtClean="0"/>
              <a:t>Sample / model templates for Care Coordination Agreements</a:t>
            </a:r>
          </a:p>
          <a:p>
            <a:pPr algn="ctr"/>
            <a:endParaRPr lang="en-US" sz="2400" dirty="0" smtClean="0"/>
          </a:p>
          <a:p>
            <a:pPr algn="ctr"/>
            <a:r>
              <a:rPr lang="en-US" sz="2400" u="sng" dirty="0" smtClean="0">
                <a:hlinkClick r:id="rId4"/>
              </a:rPr>
              <a:t>www.acponline.org/hvcc-training</a:t>
            </a:r>
            <a:endParaRPr lang="en-US" sz="2400" dirty="0"/>
          </a:p>
        </p:txBody>
      </p:sp>
    </p:spTree>
    <p:extLst>
      <p:ext uri="{BB962C8B-B14F-4D97-AF65-F5344CB8AC3E}">
        <p14:creationId xmlns:p14="http://schemas.microsoft.com/office/powerpoint/2010/main" val="201228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Ideally…</a:t>
            </a:r>
            <a:endParaRPr lang="en-US" sz="4000" dirty="0"/>
          </a:p>
        </p:txBody>
      </p:sp>
      <p:sp>
        <p:nvSpPr>
          <p:cNvPr id="3" name="Content Placeholder 2"/>
          <p:cNvSpPr>
            <a:spLocks noGrp="1"/>
          </p:cNvSpPr>
          <p:nvPr>
            <p:ph sz="quarter" idx="1"/>
          </p:nvPr>
        </p:nvSpPr>
        <p:spPr>
          <a:xfrm>
            <a:off x="606153" y="1828799"/>
            <a:ext cx="8159002" cy="4332767"/>
          </a:xfrm>
        </p:spPr>
        <p:txBody>
          <a:bodyPr/>
          <a:lstStyle/>
          <a:p>
            <a:pPr marL="0" indent="0" algn="ctr">
              <a:buNone/>
            </a:pPr>
            <a:r>
              <a:rPr lang="en-US" sz="3200" dirty="0" smtClean="0"/>
              <a:t>Patient-Centered High Value Care Coordination would be </a:t>
            </a:r>
            <a:r>
              <a:rPr lang="en-US" sz="3200" i="1" dirty="0" smtClean="0"/>
              <a:t>standard of care…</a:t>
            </a:r>
          </a:p>
          <a:p>
            <a:pPr marL="0" indent="0">
              <a:buNone/>
            </a:pPr>
            <a:endParaRPr lang="en-US" dirty="0" smtClean="0"/>
          </a:p>
          <a:p>
            <a:pPr marL="0" indent="0" algn="ctr">
              <a:buNone/>
            </a:pPr>
            <a:r>
              <a:rPr lang="en-US" dirty="0" smtClean="0"/>
              <a:t>… with every clinical team doing what is needed to coordinate, connect and share the care for </a:t>
            </a:r>
          </a:p>
          <a:p>
            <a:pPr marL="0" indent="0" algn="ctr">
              <a:buNone/>
            </a:pPr>
            <a:r>
              <a:rPr lang="en-US" dirty="0" smtClean="0"/>
              <a:t>our patients whenever and wherever </a:t>
            </a:r>
          </a:p>
          <a:p>
            <a:pPr marL="0" indent="0" algn="ctr">
              <a:buNone/>
            </a:pPr>
            <a:r>
              <a:rPr lang="en-US" dirty="0" smtClean="0"/>
              <a:t>that care may take them</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18334"/>
            <a:ext cx="2047875" cy="1590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3725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help us get there…</a:t>
            </a:r>
            <a:endParaRPr lang="en-US" dirty="0"/>
          </a:p>
        </p:txBody>
      </p:sp>
      <p:sp>
        <p:nvSpPr>
          <p:cNvPr id="3" name="Content Placeholder 2"/>
          <p:cNvSpPr>
            <a:spLocks noGrp="1"/>
          </p:cNvSpPr>
          <p:nvPr>
            <p:ph sz="quarter" idx="1"/>
          </p:nvPr>
        </p:nvSpPr>
        <p:spPr/>
        <p:txBody>
          <a:bodyPr/>
          <a:lstStyle/>
          <a:p>
            <a:pPr marL="0" indent="0" algn="ctr">
              <a:buNone/>
            </a:pPr>
            <a:r>
              <a:rPr lang="en-US" sz="3200" i="1" dirty="0" smtClean="0"/>
              <a:t>Care Coordination Agreements </a:t>
            </a:r>
            <a:r>
              <a:rPr lang="en-US" sz="3200" dirty="0" smtClean="0"/>
              <a:t>provide</a:t>
            </a:r>
          </a:p>
          <a:p>
            <a:pPr marL="0" indent="0" algn="ctr">
              <a:buNone/>
            </a:pPr>
            <a:endParaRPr lang="en-US" sz="1000" dirty="0" smtClean="0"/>
          </a:p>
          <a:p>
            <a:r>
              <a:rPr lang="en-US" sz="3600" b="1" dirty="0" smtClean="0"/>
              <a:t>A starting point </a:t>
            </a:r>
          </a:p>
          <a:p>
            <a:endParaRPr lang="en-US" dirty="0"/>
          </a:p>
          <a:p>
            <a:pPr marL="0" indent="0">
              <a:buNone/>
            </a:pPr>
            <a:r>
              <a:rPr lang="en-US" dirty="0" smtClean="0"/>
              <a:t>And</a:t>
            </a:r>
          </a:p>
          <a:p>
            <a:pPr marL="0" indent="0">
              <a:buNone/>
            </a:pPr>
            <a:endParaRPr lang="en-US" dirty="0"/>
          </a:p>
          <a:p>
            <a:r>
              <a:rPr lang="en-US" sz="3600" b="1" dirty="0" smtClean="0"/>
              <a:t>A roadmap</a:t>
            </a:r>
            <a:endParaRPr lang="en-US" sz="3600" b="1"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4223"/>
          <a:stretch/>
        </p:blipFill>
        <p:spPr bwMode="auto">
          <a:xfrm>
            <a:off x="6096000" y="76201"/>
            <a:ext cx="2139329" cy="129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325"/>
          <a:stretch/>
        </p:blipFill>
        <p:spPr bwMode="auto">
          <a:xfrm>
            <a:off x="4022651" y="4419600"/>
            <a:ext cx="2773609" cy="1540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5648" y="2385848"/>
            <a:ext cx="1500352" cy="149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603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Care Coordination Agreement?</a:t>
            </a:r>
            <a:endParaRPr lang="en-US" dirty="0"/>
          </a:p>
        </p:txBody>
      </p:sp>
      <p:sp>
        <p:nvSpPr>
          <p:cNvPr id="3" name="Content Placeholder 2"/>
          <p:cNvSpPr>
            <a:spLocks noGrp="1"/>
          </p:cNvSpPr>
          <p:nvPr>
            <p:ph sz="quarter" idx="1"/>
          </p:nvPr>
        </p:nvSpPr>
        <p:spPr/>
        <p:txBody>
          <a:bodyPr/>
          <a:lstStyle/>
          <a:p>
            <a:r>
              <a:rPr lang="en-US" dirty="0"/>
              <a:t>Platform that everyone agrees to work from:</a:t>
            </a:r>
          </a:p>
          <a:p>
            <a:pPr lvl="1"/>
            <a:r>
              <a:rPr lang="en-US" dirty="0"/>
              <a:t>Standardized </a:t>
            </a:r>
            <a:r>
              <a:rPr lang="en-US" dirty="0" smtClean="0"/>
              <a:t>definitions</a:t>
            </a:r>
            <a:endParaRPr lang="en-US" dirty="0"/>
          </a:p>
          <a:p>
            <a:pPr lvl="1"/>
            <a:r>
              <a:rPr lang="en-US" dirty="0"/>
              <a:t>Agreed upon expectations regarding communication and clinical responsibilities.</a:t>
            </a:r>
          </a:p>
          <a:p>
            <a:r>
              <a:rPr lang="en-US" dirty="0"/>
              <a:t>Can be formal or informal  </a:t>
            </a:r>
          </a:p>
          <a:p>
            <a:pPr marL="0" indent="0">
              <a:buNone/>
            </a:pPr>
            <a:endParaRPr lang="en-US" dirty="0" smtClean="0"/>
          </a:p>
          <a:p>
            <a:pPr marL="0" indent="0" algn="ctr">
              <a:buNone/>
            </a:pPr>
            <a:r>
              <a:rPr lang="en-US" dirty="0" smtClean="0"/>
              <a:t>Also called </a:t>
            </a:r>
            <a:r>
              <a:rPr lang="en-US" i="1" dirty="0" smtClean="0"/>
              <a:t>Care Coordination Compact </a:t>
            </a:r>
            <a:r>
              <a:rPr lang="en-US" i="1" dirty="0"/>
              <a:t> </a:t>
            </a:r>
            <a:r>
              <a:rPr lang="en-US" dirty="0" smtClean="0"/>
              <a:t>or </a:t>
            </a:r>
            <a:r>
              <a:rPr lang="en-US" i="1" dirty="0" smtClean="0"/>
              <a:t>Collaborative Care Agreement / Compact</a:t>
            </a:r>
            <a:endParaRPr lang="en-US" i="1" dirty="0"/>
          </a:p>
        </p:txBody>
      </p:sp>
    </p:spTree>
    <p:extLst>
      <p:ext uri="{BB962C8B-B14F-4D97-AF65-F5344CB8AC3E}">
        <p14:creationId xmlns:p14="http://schemas.microsoft.com/office/powerpoint/2010/main" val="2988985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and How?</a:t>
            </a:r>
            <a:endParaRPr lang="en-US" dirty="0"/>
          </a:p>
        </p:txBody>
      </p:sp>
      <p:sp>
        <p:nvSpPr>
          <p:cNvPr id="3" name="Content Placeholder 2"/>
          <p:cNvSpPr>
            <a:spLocks noGrp="1"/>
          </p:cNvSpPr>
          <p:nvPr>
            <p:ph sz="quarter" idx="1"/>
          </p:nvPr>
        </p:nvSpPr>
        <p:spPr>
          <a:xfrm>
            <a:off x="609600" y="1447800"/>
            <a:ext cx="8305800" cy="4876800"/>
          </a:xfrm>
        </p:spPr>
        <p:txBody>
          <a:bodyPr/>
          <a:lstStyle/>
          <a:p>
            <a:r>
              <a:rPr lang="en-US" sz="2800" dirty="0" smtClean="0"/>
              <a:t>Practices you work with frequently</a:t>
            </a:r>
          </a:p>
          <a:p>
            <a:pPr lvl="1"/>
            <a:r>
              <a:rPr lang="en-US" sz="2500" dirty="0" smtClean="0"/>
              <a:t>Including multispecialty groups in same organization </a:t>
            </a:r>
          </a:p>
          <a:p>
            <a:r>
              <a:rPr lang="en-US" sz="2800" dirty="0" smtClean="0"/>
              <a:t>Practices you need “more” from</a:t>
            </a:r>
          </a:p>
          <a:p>
            <a:pPr lvl="1"/>
            <a:r>
              <a:rPr lang="en-US" sz="2400" dirty="0" smtClean="0"/>
              <a:t>PCP needing  timely referral response notes</a:t>
            </a:r>
          </a:p>
          <a:p>
            <a:pPr lvl="1"/>
            <a:r>
              <a:rPr lang="en-US" sz="2400" dirty="0" smtClean="0"/>
              <a:t>Specialty group needing more than ICD code with referrals</a:t>
            </a:r>
          </a:p>
          <a:p>
            <a:pPr lvl="1"/>
            <a:r>
              <a:rPr lang="en-US" sz="2400" dirty="0" smtClean="0"/>
              <a:t>PCP needing colonoscopy reports from GI group</a:t>
            </a:r>
          </a:p>
          <a:p>
            <a:pPr lvl="1"/>
            <a:r>
              <a:rPr lang="en-US" sz="2400" dirty="0" smtClean="0"/>
              <a:t>Surgeon needing pre-op prep assistance </a:t>
            </a:r>
          </a:p>
          <a:p>
            <a:r>
              <a:rPr lang="en-US" sz="2800" dirty="0" smtClean="0"/>
              <a:t>Practices you need “less” from</a:t>
            </a:r>
          </a:p>
          <a:p>
            <a:pPr lvl="1"/>
            <a:r>
              <a:rPr lang="en-US" sz="2400" dirty="0" smtClean="0"/>
              <a:t>Chart dump with referrals</a:t>
            </a:r>
          </a:p>
          <a:p>
            <a:pPr lvl="1"/>
            <a:r>
              <a:rPr lang="en-US" sz="2400" dirty="0" smtClean="0"/>
              <a:t>40 page referral response notes </a:t>
            </a:r>
            <a:r>
              <a:rPr lang="en-US" sz="2000" dirty="0" smtClean="0"/>
              <a:t>(with every order, etc. in it)</a:t>
            </a:r>
          </a:p>
          <a:p>
            <a:pPr lvl="1"/>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4100" y="4934109"/>
            <a:ext cx="838200" cy="72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459596"/>
            <a:ext cx="838200" cy="980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351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15962"/>
          </a:xfrm>
        </p:spPr>
        <p:txBody>
          <a:bodyPr/>
          <a:lstStyle/>
          <a:p>
            <a:r>
              <a:rPr lang="en-US" sz="3600" dirty="0" smtClean="0"/>
              <a:t>Models for Establishing Agreements</a:t>
            </a:r>
            <a:endParaRPr lang="en-US" sz="3600" dirty="0"/>
          </a:p>
        </p:txBody>
      </p:sp>
      <p:sp>
        <p:nvSpPr>
          <p:cNvPr id="3" name="Content Placeholder 2"/>
          <p:cNvSpPr>
            <a:spLocks noGrp="1"/>
          </p:cNvSpPr>
          <p:nvPr>
            <p:ph idx="1"/>
          </p:nvPr>
        </p:nvSpPr>
        <p:spPr>
          <a:xfrm>
            <a:off x="152400" y="1524000"/>
            <a:ext cx="8839200" cy="5257800"/>
          </a:xfrm>
        </p:spPr>
        <p:txBody>
          <a:bodyPr/>
          <a:lstStyle/>
          <a:p>
            <a:r>
              <a:rPr lang="en-US" sz="2800" b="1" dirty="0" smtClean="0"/>
              <a:t>“One-on-One” </a:t>
            </a:r>
            <a:r>
              <a:rPr lang="en-US" sz="2800" b="1" dirty="0"/>
              <a:t>Compacts</a:t>
            </a:r>
            <a:r>
              <a:rPr lang="en-US" sz="2400" b="1" dirty="0" smtClean="0"/>
              <a:t> with selected medical </a:t>
            </a:r>
            <a:r>
              <a:rPr lang="en-US" sz="2400" b="1" dirty="0"/>
              <a:t>n</a:t>
            </a:r>
            <a:r>
              <a:rPr lang="en-US" sz="2400" b="1" dirty="0" smtClean="0"/>
              <a:t>eighbors</a:t>
            </a:r>
          </a:p>
          <a:p>
            <a:pPr lvl="1"/>
            <a:r>
              <a:rPr lang="en-US" dirty="0" smtClean="0"/>
              <a:t>PCP practice with specialist / specialty to specialty</a:t>
            </a:r>
          </a:p>
          <a:p>
            <a:pPr lvl="1"/>
            <a:r>
              <a:rPr lang="en-US" dirty="0" smtClean="0"/>
              <a:t>ACO with a specialty </a:t>
            </a:r>
          </a:p>
          <a:p>
            <a:r>
              <a:rPr lang="en-US" sz="2800" b="1" dirty="0" smtClean="0"/>
              <a:t>System-wide adoption (</a:t>
            </a:r>
            <a:r>
              <a:rPr lang="en-US" sz="2400" b="1" dirty="0"/>
              <a:t>all players </a:t>
            </a:r>
            <a:r>
              <a:rPr lang="en-US" sz="2400" b="1" dirty="0" smtClean="0"/>
              <a:t>within </a:t>
            </a:r>
            <a:r>
              <a:rPr lang="en-US" sz="2400" b="1" dirty="0"/>
              <a:t>system)</a:t>
            </a:r>
          </a:p>
          <a:p>
            <a:pPr lvl="1"/>
            <a:r>
              <a:rPr lang="en-US" sz="2400" dirty="0" smtClean="0"/>
              <a:t>Closed or integrated systems (VA, ACO, IPA, AMC)</a:t>
            </a:r>
          </a:p>
          <a:p>
            <a:r>
              <a:rPr lang="en-US" sz="2800" b="1" dirty="0" smtClean="0"/>
              <a:t>Unilateral approach</a:t>
            </a:r>
          </a:p>
          <a:p>
            <a:pPr lvl="1"/>
            <a:r>
              <a:rPr lang="en-US" dirty="0" smtClean="0"/>
              <a:t>Medical Center / Specialty Practice </a:t>
            </a:r>
            <a:r>
              <a:rPr lang="en-US" sz="2400" dirty="0" smtClean="0"/>
              <a:t>(“This is how we agree to work with those who refer to our center/practice and this is what we would like from you when you refer a patient ”) </a:t>
            </a:r>
          </a:p>
          <a:p>
            <a:endParaRPr lang="en-US"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228600"/>
            <a:ext cx="1371600" cy="912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1_ACP Powerpoint 2014">
  <a:themeElements>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66407</TotalTime>
  <Words>2494</Words>
  <Application>Microsoft Office PowerPoint</Application>
  <PresentationFormat>On-screen Show (4:3)</PresentationFormat>
  <Paragraphs>359</Paragraphs>
  <Slides>41</Slides>
  <Notes>11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44" baseType="lpstr">
      <vt:lpstr>1_ACP Powerpoint 2014</vt:lpstr>
      <vt:lpstr>2_Equity</vt:lpstr>
      <vt:lpstr>Chart</vt:lpstr>
      <vt:lpstr>Connecting Care Ensuring Quality Referrals and Effective Care Coordination    </vt:lpstr>
      <vt:lpstr>The ACP Support &amp; Alignment Network  High Value Care Coordination pilot project </vt:lpstr>
      <vt:lpstr>As you listen…</vt:lpstr>
      <vt:lpstr>Putting it all together-Connecting Care</vt:lpstr>
      <vt:lpstr>Ideally…</vt:lpstr>
      <vt:lpstr>To help us get there…</vt:lpstr>
      <vt:lpstr>What is a Care Coordination Agreement?</vt:lpstr>
      <vt:lpstr>Who and How?</vt:lpstr>
      <vt:lpstr>Models for Establishing Agreements</vt:lpstr>
      <vt:lpstr>Example of Formal 1-on-1 CCA  (PCP with Specialty)</vt:lpstr>
      <vt:lpstr>Example of Informal 1-on-1 CCA (Specialty to Specialty)</vt:lpstr>
      <vt:lpstr>Example of System-wide CCA for IPA  (Independent Physicians Association) </vt:lpstr>
      <vt:lpstr>Example of System-wide CCA for Employed Multi-Specialty Physicians group</vt:lpstr>
      <vt:lpstr>Wide Specialty Referral Base</vt:lpstr>
      <vt:lpstr>Serving the entire referral base…</vt:lpstr>
      <vt:lpstr>Example of Unilateral CCA   </vt:lpstr>
      <vt:lpstr>Western Slope Endocrinology Referral Form (“CCA”) </vt:lpstr>
      <vt:lpstr>PowerPoint Presentation</vt:lpstr>
      <vt:lpstr>WSE Unilateral CCA  Secondary Referrals</vt:lpstr>
      <vt:lpstr>Referral Request Elements Before &amp; After Unilateral WSE CCA Referral Form </vt:lpstr>
      <vt:lpstr>Primary Care Unilateral CCA Wrap it into the referral request (spell it out)</vt:lpstr>
      <vt:lpstr>Take a minute …</vt:lpstr>
      <vt:lpstr>Getting Started</vt:lpstr>
      <vt:lpstr>Basics that Benefit</vt:lpstr>
      <vt:lpstr>What is Included in the Care Compact ? (start with the basics)</vt:lpstr>
      <vt:lpstr>Connecting the Agreement Pieces</vt:lpstr>
      <vt:lpstr>                    Template Care Coordination Agreement</vt:lpstr>
      <vt:lpstr>Example Guide for Care Coordination Agreement</vt:lpstr>
      <vt:lpstr>Example Guide for Care Coordination Agreement</vt:lpstr>
      <vt:lpstr>Put it in action….</vt:lpstr>
      <vt:lpstr>Take a minute …</vt:lpstr>
      <vt:lpstr>Defining “Access” to Health Care</vt:lpstr>
      <vt:lpstr>Attaining “Access” to Health Care</vt:lpstr>
      <vt:lpstr>Some issues with “Access” to Health Care</vt:lpstr>
      <vt:lpstr>PowerPoint Presentation</vt:lpstr>
      <vt:lpstr>Improved Referral Process- Improved Access </vt:lpstr>
      <vt:lpstr>Take a minute …</vt:lpstr>
      <vt:lpstr>Among Referred Patients, Type of Work Done by Specialists in the US (Data are from the 2002-2004 NAMCS)</vt:lpstr>
      <vt:lpstr>Opening Access through “Graduation”</vt:lpstr>
      <vt:lpstr>Put it in action….</vt:lpstr>
      <vt:lpstr>Leave in action….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Value Care Coordination &amp;  the Medical Neighborhood</dc:title>
  <dc:creator>Carol</dc:creator>
  <cp:lastModifiedBy>Cheryl Rusten</cp:lastModifiedBy>
  <cp:revision>386</cp:revision>
  <cp:lastPrinted>2017-05-16T13:13:04Z</cp:lastPrinted>
  <dcterms:created xsi:type="dcterms:W3CDTF">2017-04-18T23:46:08Z</dcterms:created>
  <dcterms:modified xsi:type="dcterms:W3CDTF">2018-01-08T14:48:09Z</dcterms:modified>
</cp:coreProperties>
</file>