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1.xml" ContentType="application/vnd.openxmlformats-officedocument.themeOverride+xml"/>
  <Override PartName="/ppt/slideLayouts/slideLayout4.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60" r:id="rId2"/>
  </p:sldMasterIdLst>
  <p:notesMasterIdLst>
    <p:notesMasterId r:id="rId35"/>
  </p:notesMasterIdLst>
  <p:sldIdLst>
    <p:sldId id="528" r:id="rId3"/>
    <p:sldId id="817" r:id="rId4"/>
    <p:sldId id="818" r:id="rId5"/>
    <p:sldId id="811" r:id="rId6"/>
    <p:sldId id="848" r:id="rId7"/>
    <p:sldId id="816" r:id="rId8"/>
    <p:sldId id="819" r:id="rId9"/>
    <p:sldId id="812" r:id="rId10"/>
    <p:sldId id="815" r:id="rId11"/>
    <p:sldId id="807" r:id="rId12"/>
    <p:sldId id="832" r:id="rId13"/>
    <p:sldId id="831" r:id="rId14"/>
    <p:sldId id="825" r:id="rId15"/>
    <p:sldId id="836" r:id="rId16"/>
    <p:sldId id="827" r:id="rId17"/>
    <p:sldId id="833" r:id="rId18"/>
    <p:sldId id="788" r:id="rId19"/>
    <p:sldId id="839" r:id="rId20"/>
    <p:sldId id="857" r:id="rId21"/>
    <p:sldId id="849" r:id="rId22"/>
    <p:sldId id="850" r:id="rId23"/>
    <p:sldId id="851" r:id="rId24"/>
    <p:sldId id="852" r:id="rId25"/>
    <p:sldId id="853" r:id="rId26"/>
    <p:sldId id="854" r:id="rId27"/>
    <p:sldId id="855" r:id="rId28"/>
    <p:sldId id="856" r:id="rId29"/>
    <p:sldId id="842" r:id="rId30"/>
    <p:sldId id="843" r:id="rId31"/>
    <p:sldId id="844" r:id="rId32"/>
    <p:sldId id="845" r:id="rId33"/>
    <p:sldId id="846"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007C66"/>
    <a:srgbClr val="E000DB"/>
    <a:srgbClr val="C719B2"/>
    <a:srgbClr val="00CC99"/>
    <a:srgbClr val="40A68E"/>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0063F-C1EF-4EA5-822E-A399C2DFB12E}" v="134" dt="2019-07-29T13:22:27.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94602" autoAdjust="0"/>
  </p:normalViewPr>
  <p:slideViewPr>
    <p:cSldViewPr>
      <p:cViewPr varScale="1">
        <p:scale>
          <a:sx n="70" d="100"/>
          <a:sy n="70" d="100"/>
        </p:scale>
        <p:origin x="1518" y="48"/>
      </p:cViewPr>
      <p:guideLst>
        <p:guide orient="horz" pos="2160"/>
        <p:guide pos="2880"/>
      </p:guideLst>
    </p:cSldViewPr>
  </p:slideViewPr>
  <p:notesTextViewPr>
    <p:cViewPr>
      <p:scale>
        <a:sx n="1" d="1"/>
        <a:sy n="1" d="1"/>
      </p:scale>
      <p:origin x="0" y="0"/>
    </p:cViewPr>
  </p:notesTextViewPr>
  <p:sorterViewPr>
    <p:cViewPr varScale="1">
      <p:scale>
        <a:sx n="1" d="1"/>
        <a:sy n="1" d="1"/>
      </p:scale>
      <p:origin x="0" y="-51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 Greenlee" userId="e7810260-1ef9-468a-9b4d-d0f820dc5c69" providerId="ADAL" clId="{1F91FDE4-CE49-4F2F-BF59-D033F22C9508}"/>
    <pc:docChg chg="custSel addSld delSld modSld sldOrd">
      <pc:chgData name="Carol Greenlee" userId="e7810260-1ef9-468a-9b4d-d0f820dc5c69" providerId="ADAL" clId="{1F91FDE4-CE49-4F2F-BF59-D033F22C9508}" dt="2019-07-25T18:34:15.520" v="1551"/>
      <pc:docMkLst>
        <pc:docMk/>
      </pc:docMkLst>
      <pc:sldChg chg="modSp">
        <pc:chgData name="Carol Greenlee" userId="e7810260-1ef9-468a-9b4d-d0f820dc5c69" providerId="ADAL" clId="{1F91FDE4-CE49-4F2F-BF59-D033F22C9508}" dt="2019-07-25T17:36:01.726" v="277" actId="14100"/>
        <pc:sldMkLst>
          <pc:docMk/>
          <pc:sldMk cId="2648054916" sldId="804"/>
        </pc:sldMkLst>
        <pc:picChg chg="mod modCrop">
          <ac:chgData name="Carol Greenlee" userId="e7810260-1ef9-468a-9b4d-d0f820dc5c69" providerId="ADAL" clId="{1F91FDE4-CE49-4F2F-BF59-D033F22C9508}" dt="2019-07-25T17:36:01.726" v="277" actId="14100"/>
          <ac:picMkLst>
            <pc:docMk/>
            <pc:sldMk cId="2648054916" sldId="804"/>
            <ac:picMk id="6" creationId="{0E3818CF-0802-46AB-9BC4-FBDF99EBEF11}"/>
          </ac:picMkLst>
        </pc:picChg>
      </pc:sldChg>
      <pc:sldChg chg="ord">
        <pc:chgData name="Carol Greenlee" userId="e7810260-1ef9-468a-9b4d-d0f820dc5c69" providerId="ADAL" clId="{1F91FDE4-CE49-4F2F-BF59-D033F22C9508}" dt="2019-07-25T18:11:29.416" v="1250"/>
        <pc:sldMkLst>
          <pc:docMk/>
          <pc:sldMk cId="2012285074" sldId="807"/>
        </pc:sldMkLst>
      </pc:sldChg>
      <pc:sldChg chg="addSp modSp">
        <pc:chgData name="Carol Greenlee" userId="e7810260-1ef9-468a-9b4d-d0f820dc5c69" providerId="ADAL" clId="{1F91FDE4-CE49-4F2F-BF59-D033F22C9508}" dt="2019-07-25T18:27:20.346" v="1261" actId="14100"/>
        <pc:sldMkLst>
          <pc:docMk/>
          <pc:sldMk cId="1655935532" sldId="811"/>
        </pc:sldMkLst>
        <pc:spChg chg="mod">
          <ac:chgData name="Carol Greenlee" userId="e7810260-1ef9-468a-9b4d-d0f820dc5c69" providerId="ADAL" clId="{1F91FDE4-CE49-4F2F-BF59-D033F22C9508}" dt="2019-07-25T18:27:20.346" v="1261" actId="14100"/>
          <ac:spMkLst>
            <pc:docMk/>
            <pc:sldMk cId="1655935532" sldId="811"/>
            <ac:spMk id="3" creationId="{00000000-0000-0000-0000-000000000000}"/>
          </ac:spMkLst>
        </pc:spChg>
        <pc:picChg chg="add mod">
          <ac:chgData name="Carol Greenlee" userId="e7810260-1ef9-468a-9b4d-d0f820dc5c69" providerId="ADAL" clId="{1F91FDE4-CE49-4F2F-BF59-D033F22C9508}" dt="2019-07-25T18:26:33.514" v="1258" actId="1076"/>
          <ac:picMkLst>
            <pc:docMk/>
            <pc:sldMk cId="1655935532" sldId="811"/>
            <ac:picMk id="4" creationId="{7B4169A8-F551-48C9-9AB5-E4DA97AF25B5}"/>
          </ac:picMkLst>
        </pc:picChg>
      </pc:sldChg>
      <pc:sldChg chg="modSp ord">
        <pc:chgData name="Carol Greenlee" userId="e7810260-1ef9-468a-9b4d-d0f820dc5c69" providerId="ADAL" clId="{1F91FDE4-CE49-4F2F-BF59-D033F22C9508}" dt="2019-07-25T18:33:18.684" v="1550" actId="20577"/>
        <pc:sldMkLst>
          <pc:docMk/>
          <pc:sldMk cId="1792130955" sldId="812"/>
        </pc:sldMkLst>
        <pc:spChg chg="mod">
          <ac:chgData name="Carol Greenlee" userId="e7810260-1ef9-468a-9b4d-d0f820dc5c69" providerId="ADAL" clId="{1F91FDE4-CE49-4F2F-BF59-D033F22C9508}" dt="2019-07-25T18:33:18.684" v="1550" actId="20577"/>
          <ac:spMkLst>
            <pc:docMk/>
            <pc:sldMk cId="1792130955" sldId="812"/>
            <ac:spMk id="3" creationId="{90F15204-D40A-4AAD-A232-4B8B958BBD86}"/>
          </ac:spMkLst>
        </pc:spChg>
        <pc:picChg chg="mod">
          <ac:chgData name="Carol Greenlee" userId="e7810260-1ef9-468a-9b4d-d0f820dc5c69" providerId="ADAL" clId="{1F91FDE4-CE49-4F2F-BF59-D033F22C9508}" dt="2019-07-25T18:33:12.048" v="1545" actId="14100"/>
          <ac:picMkLst>
            <pc:docMk/>
            <pc:sldMk cId="1792130955" sldId="812"/>
            <ac:picMk id="4" creationId="{25D17628-B986-4CB9-9FCC-C9B1CF70A038}"/>
          </ac:picMkLst>
        </pc:picChg>
      </pc:sldChg>
      <pc:sldChg chg="ord">
        <pc:chgData name="Carol Greenlee" userId="e7810260-1ef9-468a-9b4d-d0f820dc5c69" providerId="ADAL" clId="{1F91FDE4-CE49-4F2F-BF59-D033F22C9508}" dt="2019-07-25T18:34:15.520" v="1551"/>
        <pc:sldMkLst>
          <pc:docMk/>
          <pc:sldMk cId="887185254" sldId="815"/>
        </pc:sldMkLst>
      </pc:sldChg>
      <pc:sldChg chg="ord">
        <pc:chgData name="Carol Greenlee" userId="e7810260-1ef9-468a-9b4d-d0f820dc5c69" providerId="ADAL" clId="{1F91FDE4-CE49-4F2F-BF59-D033F22C9508}" dt="2019-07-25T18:12:57.383" v="1252"/>
        <pc:sldMkLst>
          <pc:docMk/>
          <pc:sldMk cId="263129801" sldId="816"/>
        </pc:sldMkLst>
      </pc:sldChg>
      <pc:sldChg chg="ord">
        <pc:chgData name="Carol Greenlee" userId="e7810260-1ef9-468a-9b4d-d0f820dc5c69" providerId="ADAL" clId="{1F91FDE4-CE49-4F2F-BF59-D033F22C9508}" dt="2019-07-25T18:28:56.474" v="1423"/>
        <pc:sldMkLst>
          <pc:docMk/>
          <pc:sldMk cId="2921912599" sldId="820"/>
        </pc:sldMkLst>
      </pc:sldChg>
      <pc:sldChg chg="modSp add ord">
        <pc:chgData name="Carol Greenlee" userId="e7810260-1ef9-468a-9b4d-d0f820dc5c69" providerId="ADAL" clId="{1F91FDE4-CE49-4F2F-BF59-D033F22C9508}" dt="2019-07-25T18:10:13.057" v="1244"/>
        <pc:sldMkLst>
          <pc:docMk/>
          <pc:sldMk cId="3269044770" sldId="825"/>
        </pc:sldMkLst>
        <pc:picChg chg="mod">
          <ac:chgData name="Carol Greenlee" userId="e7810260-1ef9-468a-9b4d-d0f820dc5c69" providerId="ADAL" clId="{1F91FDE4-CE49-4F2F-BF59-D033F22C9508}" dt="2019-07-25T17:52:23.134" v="671" actId="1076"/>
          <ac:picMkLst>
            <pc:docMk/>
            <pc:sldMk cId="3269044770" sldId="825"/>
            <ac:picMk id="6" creationId="{FB99972F-25E5-41D9-BC27-03888AE19C55}"/>
          </ac:picMkLst>
        </pc:picChg>
        <pc:picChg chg="mod">
          <ac:chgData name="Carol Greenlee" userId="e7810260-1ef9-468a-9b4d-d0f820dc5c69" providerId="ADAL" clId="{1F91FDE4-CE49-4F2F-BF59-D033F22C9508}" dt="2019-07-25T17:52:12.773" v="670" actId="1076"/>
          <ac:picMkLst>
            <pc:docMk/>
            <pc:sldMk cId="3269044770" sldId="825"/>
            <ac:picMk id="7" creationId="{1C6F1D29-0D34-4506-931F-FBEFB4DA9413}"/>
          </ac:picMkLst>
        </pc:picChg>
      </pc:sldChg>
      <pc:sldChg chg="modSp add">
        <pc:chgData name="Carol Greenlee" userId="e7810260-1ef9-468a-9b4d-d0f820dc5c69" providerId="ADAL" clId="{1F91FDE4-CE49-4F2F-BF59-D033F22C9508}" dt="2019-07-25T18:08:23.098" v="1243" actId="114"/>
        <pc:sldMkLst>
          <pc:docMk/>
          <pc:sldMk cId="1170633614" sldId="827"/>
        </pc:sldMkLst>
        <pc:spChg chg="mod">
          <ac:chgData name="Carol Greenlee" userId="e7810260-1ef9-468a-9b4d-d0f820dc5c69" providerId="ADAL" clId="{1F91FDE4-CE49-4F2F-BF59-D033F22C9508}" dt="2019-07-25T18:08:23.098" v="1243" actId="114"/>
          <ac:spMkLst>
            <pc:docMk/>
            <pc:sldMk cId="1170633614" sldId="827"/>
            <ac:spMk id="3" creationId="{B481388B-9562-4F8D-B570-EF9953A7D6A1}"/>
          </ac:spMkLst>
        </pc:spChg>
      </pc:sldChg>
    </pc:docChg>
  </pc:docChgLst>
  <pc:docChgLst>
    <pc:chgData name="Carol Greenlee" userId="e7810260-1ef9-468a-9b4d-d0f820dc5c69" providerId="ADAL" clId="{0890063F-C1EF-4EA5-822E-A399C2DFB12E}"/>
    <pc:docChg chg="undo custSel addSld delSld modSld sldOrd addMainMaster">
      <pc:chgData name="Carol Greenlee" userId="e7810260-1ef9-468a-9b4d-d0f820dc5c69" providerId="ADAL" clId="{0890063F-C1EF-4EA5-822E-A399C2DFB12E}" dt="2019-07-29T13:25:57.836" v="2244" actId="2696"/>
      <pc:docMkLst>
        <pc:docMk/>
      </pc:docMkLst>
      <pc:sldChg chg="del">
        <pc:chgData name="Carol Greenlee" userId="e7810260-1ef9-468a-9b4d-d0f820dc5c69" providerId="ADAL" clId="{0890063F-C1EF-4EA5-822E-A399C2DFB12E}" dt="2019-07-29T13:25:50.859" v="2233" actId="2696"/>
        <pc:sldMkLst>
          <pc:docMk/>
          <pc:sldMk cId="3477129928" sldId="759"/>
        </pc:sldMkLst>
      </pc:sldChg>
      <pc:sldChg chg="del ord">
        <pc:chgData name="Carol Greenlee" userId="e7810260-1ef9-468a-9b4d-d0f820dc5c69" providerId="ADAL" clId="{0890063F-C1EF-4EA5-822E-A399C2DFB12E}" dt="2019-07-29T13:25:50.875" v="2238" actId="2696"/>
        <pc:sldMkLst>
          <pc:docMk/>
          <pc:sldMk cId="3233620884" sldId="761"/>
        </pc:sldMkLst>
      </pc:sldChg>
      <pc:sldChg chg="ord">
        <pc:chgData name="Carol Greenlee" userId="e7810260-1ef9-468a-9b4d-d0f820dc5c69" providerId="ADAL" clId="{0890063F-C1EF-4EA5-822E-A399C2DFB12E}" dt="2019-07-26T15:07:32.734" v="638"/>
        <pc:sldMkLst>
          <pc:docMk/>
          <pc:sldMk cId="1853792276" sldId="788"/>
        </pc:sldMkLst>
      </pc:sldChg>
      <pc:sldChg chg="del ord">
        <pc:chgData name="Carol Greenlee" userId="e7810260-1ef9-468a-9b4d-d0f820dc5c69" providerId="ADAL" clId="{0890063F-C1EF-4EA5-822E-A399C2DFB12E}" dt="2019-07-29T13:25:50.863" v="2234" actId="2696"/>
        <pc:sldMkLst>
          <pc:docMk/>
          <pc:sldMk cId="3342590423" sldId="792"/>
        </pc:sldMkLst>
      </pc:sldChg>
      <pc:sldChg chg="del">
        <pc:chgData name="Carol Greenlee" userId="e7810260-1ef9-468a-9b4d-d0f820dc5c69" providerId="ADAL" clId="{0890063F-C1EF-4EA5-822E-A399C2DFB12E}" dt="2019-07-29T13:25:50.872" v="2237" actId="2696"/>
        <pc:sldMkLst>
          <pc:docMk/>
          <pc:sldMk cId="3924040520" sldId="798"/>
        </pc:sldMkLst>
      </pc:sldChg>
      <pc:sldChg chg="del ord">
        <pc:chgData name="Carol Greenlee" userId="e7810260-1ef9-468a-9b4d-d0f820dc5c69" providerId="ADAL" clId="{0890063F-C1EF-4EA5-822E-A399C2DFB12E}" dt="2019-07-29T13:25:50.878" v="2239" actId="2696"/>
        <pc:sldMkLst>
          <pc:docMk/>
          <pc:sldMk cId="1469115143" sldId="803"/>
        </pc:sldMkLst>
      </pc:sldChg>
      <pc:sldChg chg="del ord">
        <pc:chgData name="Carol Greenlee" userId="e7810260-1ef9-468a-9b4d-d0f820dc5c69" providerId="ADAL" clId="{0890063F-C1EF-4EA5-822E-A399C2DFB12E}" dt="2019-07-29T13:25:57.832" v="2243" actId="2696"/>
        <pc:sldMkLst>
          <pc:docMk/>
          <pc:sldMk cId="2648054916" sldId="804"/>
        </pc:sldMkLst>
      </pc:sldChg>
      <pc:sldChg chg="del">
        <pc:chgData name="Carol Greenlee" userId="e7810260-1ef9-468a-9b4d-d0f820dc5c69" providerId="ADAL" clId="{0890063F-C1EF-4EA5-822E-A399C2DFB12E}" dt="2019-07-29T13:25:50.869" v="2236" actId="2696"/>
        <pc:sldMkLst>
          <pc:docMk/>
          <pc:sldMk cId="1466333574" sldId="806"/>
        </pc:sldMkLst>
      </pc:sldChg>
      <pc:sldChg chg="ord">
        <pc:chgData name="Carol Greenlee" userId="e7810260-1ef9-468a-9b4d-d0f820dc5c69" providerId="ADAL" clId="{0890063F-C1EF-4EA5-822E-A399C2DFB12E}" dt="2019-07-26T14:40:50.055" v="159"/>
        <pc:sldMkLst>
          <pc:docMk/>
          <pc:sldMk cId="2012285074" sldId="807"/>
        </pc:sldMkLst>
      </pc:sldChg>
      <pc:sldChg chg="del ord">
        <pc:chgData name="Carol Greenlee" userId="e7810260-1ef9-468a-9b4d-d0f820dc5c69" providerId="ADAL" clId="{0890063F-C1EF-4EA5-822E-A399C2DFB12E}" dt="2019-07-29T13:25:50.866" v="2235" actId="2696"/>
        <pc:sldMkLst>
          <pc:docMk/>
          <pc:sldMk cId="2684700534" sldId="809"/>
        </pc:sldMkLst>
      </pc:sldChg>
      <pc:sldChg chg="ord">
        <pc:chgData name="Carol Greenlee" userId="e7810260-1ef9-468a-9b4d-d0f820dc5c69" providerId="ADAL" clId="{0890063F-C1EF-4EA5-822E-A399C2DFB12E}" dt="2019-07-26T14:40:34.730" v="156"/>
        <pc:sldMkLst>
          <pc:docMk/>
          <pc:sldMk cId="1792130955" sldId="812"/>
        </pc:sldMkLst>
      </pc:sldChg>
      <pc:sldChg chg="modSp del ord">
        <pc:chgData name="Carol Greenlee" userId="e7810260-1ef9-468a-9b4d-d0f820dc5c69" providerId="ADAL" clId="{0890063F-C1EF-4EA5-822E-A399C2DFB12E}" dt="2019-07-28T14:29:03.121" v="1779" actId="2696"/>
        <pc:sldMkLst>
          <pc:docMk/>
          <pc:sldMk cId="227067853" sldId="814"/>
        </pc:sldMkLst>
        <pc:spChg chg="mod">
          <ac:chgData name="Carol Greenlee" userId="e7810260-1ef9-468a-9b4d-d0f820dc5c69" providerId="ADAL" clId="{0890063F-C1EF-4EA5-822E-A399C2DFB12E}" dt="2019-07-26T15:22:22.430" v="1214" actId="20577"/>
          <ac:spMkLst>
            <pc:docMk/>
            <pc:sldMk cId="227067853" sldId="814"/>
            <ac:spMk id="2" creationId="{00000000-0000-0000-0000-000000000000}"/>
          </ac:spMkLst>
        </pc:spChg>
        <pc:spChg chg="mod">
          <ac:chgData name="Carol Greenlee" userId="e7810260-1ef9-468a-9b4d-d0f820dc5c69" providerId="ADAL" clId="{0890063F-C1EF-4EA5-822E-A399C2DFB12E}" dt="2019-07-28T14:21:07.666" v="1636" actId="255"/>
          <ac:spMkLst>
            <pc:docMk/>
            <pc:sldMk cId="227067853" sldId="814"/>
            <ac:spMk id="3" creationId="{00000000-0000-0000-0000-000000000000}"/>
          </ac:spMkLst>
        </pc:spChg>
      </pc:sldChg>
      <pc:sldChg chg="modSp ord">
        <pc:chgData name="Carol Greenlee" userId="e7810260-1ef9-468a-9b4d-d0f820dc5c69" providerId="ADAL" clId="{0890063F-C1EF-4EA5-822E-A399C2DFB12E}" dt="2019-07-29T13:17:07.093" v="2179" actId="27636"/>
        <pc:sldMkLst>
          <pc:docMk/>
          <pc:sldMk cId="887185254" sldId="815"/>
        </pc:sldMkLst>
        <pc:spChg chg="mod">
          <ac:chgData name="Carol Greenlee" userId="e7810260-1ef9-468a-9b4d-d0f820dc5c69" providerId="ADAL" clId="{0890063F-C1EF-4EA5-822E-A399C2DFB12E}" dt="2019-07-29T13:17:07.093" v="2179" actId="27636"/>
          <ac:spMkLst>
            <pc:docMk/>
            <pc:sldMk cId="887185254" sldId="815"/>
            <ac:spMk id="3" creationId="{A6A02E19-BF7C-4558-B0B4-AD99FB482249}"/>
          </ac:spMkLst>
        </pc:spChg>
      </pc:sldChg>
      <pc:sldChg chg="modSp ord">
        <pc:chgData name="Carol Greenlee" userId="e7810260-1ef9-468a-9b4d-d0f820dc5c69" providerId="ADAL" clId="{0890063F-C1EF-4EA5-822E-A399C2DFB12E}" dt="2019-07-28T14:30:23.050" v="1809" actId="20577"/>
        <pc:sldMkLst>
          <pc:docMk/>
          <pc:sldMk cId="263129801" sldId="816"/>
        </pc:sldMkLst>
        <pc:spChg chg="mod">
          <ac:chgData name="Carol Greenlee" userId="e7810260-1ef9-468a-9b4d-d0f820dc5c69" providerId="ADAL" clId="{0890063F-C1EF-4EA5-822E-A399C2DFB12E}" dt="2019-07-28T14:30:23.050" v="1809" actId="20577"/>
          <ac:spMkLst>
            <pc:docMk/>
            <pc:sldMk cId="263129801" sldId="816"/>
            <ac:spMk id="2" creationId="{289FDA69-DC82-45D9-BCC7-96D56771E850}"/>
          </ac:spMkLst>
        </pc:spChg>
      </pc:sldChg>
      <pc:sldChg chg="modSp ord">
        <pc:chgData name="Carol Greenlee" userId="e7810260-1ef9-468a-9b4d-d0f820dc5c69" providerId="ADAL" clId="{0890063F-C1EF-4EA5-822E-A399C2DFB12E}" dt="2019-07-29T13:19:45.666" v="2226" actId="113"/>
        <pc:sldMkLst>
          <pc:docMk/>
          <pc:sldMk cId="2037127990" sldId="819"/>
        </pc:sldMkLst>
        <pc:spChg chg="mod">
          <ac:chgData name="Carol Greenlee" userId="e7810260-1ef9-468a-9b4d-d0f820dc5c69" providerId="ADAL" clId="{0890063F-C1EF-4EA5-822E-A399C2DFB12E}" dt="2019-07-29T13:19:45.666" v="2226" actId="113"/>
          <ac:spMkLst>
            <pc:docMk/>
            <pc:sldMk cId="2037127990" sldId="819"/>
            <ac:spMk id="3" creationId="{00000000-0000-0000-0000-000000000000}"/>
          </ac:spMkLst>
        </pc:spChg>
      </pc:sldChg>
      <pc:sldChg chg="del ord">
        <pc:chgData name="Carol Greenlee" userId="e7810260-1ef9-468a-9b4d-d0f820dc5c69" providerId="ADAL" clId="{0890063F-C1EF-4EA5-822E-A399C2DFB12E}" dt="2019-07-29T13:25:57.836" v="2244" actId="2696"/>
        <pc:sldMkLst>
          <pc:docMk/>
          <pc:sldMk cId="2921912599" sldId="820"/>
        </pc:sldMkLst>
      </pc:sldChg>
      <pc:sldChg chg="delSp modNotesTx">
        <pc:chgData name="Carol Greenlee" userId="e7810260-1ef9-468a-9b4d-d0f820dc5c69" providerId="ADAL" clId="{0890063F-C1EF-4EA5-822E-A399C2DFB12E}" dt="2019-07-29T13:04:10.897" v="2115" actId="20577"/>
        <pc:sldMkLst>
          <pc:docMk/>
          <pc:sldMk cId="3269044770" sldId="825"/>
        </pc:sldMkLst>
        <pc:picChg chg="del">
          <ac:chgData name="Carol Greenlee" userId="e7810260-1ef9-468a-9b4d-d0f820dc5c69" providerId="ADAL" clId="{0890063F-C1EF-4EA5-822E-A399C2DFB12E}" dt="2019-07-26T15:24:50.384" v="1226"/>
          <ac:picMkLst>
            <pc:docMk/>
            <pc:sldMk cId="3269044770" sldId="825"/>
            <ac:picMk id="4" creationId="{99CFBC11-EEE1-4311-BF75-1C2E287F7083}"/>
          </ac:picMkLst>
        </pc:picChg>
      </pc:sldChg>
      <pc:sldChg chg="add del ord">
        <pc:chgData name="Carol Greenlee" userId="e7810260-1ef9-468a-9b4d-d0f820dc5c69" providerId="ADAL" clId="{0890063F-C1EF-4EA5-822E-A399C2DFB12E}" dt="2019-07-29T13:25:57.799" v="2240" actId="2696"/>
        <pc:sldMkLst>
          <pc:docMk/>
          <pc:sldMk cId="2064572790" sldId="828"/>
        </pc:sldMkLst>
      </pc:sldChg>
      <pc:sldChg chg="addSp modSp add">
        <pc:chgData name="Carol Greenlee" userId="e7810260-1ef9-468a-9b4d-d0f820dc5c69" providerId="ADAL" clId="{0890063F-C1EF-4EA5-822E-A399C2DFB12E}" dt="2019-07-26T14:43:34.904" v="191" actId="14100"/>
        <pc:sldMkLst>
          <pc:docMk/>
          <pc:sldMk cId="3886770403" sldId="831"/>
        </pc:sldMkLst>
        <pc:spChg chg="mod">
          <ac:chgData name="Carol Greenlee" userId="e7810260-1ef9-468a-9b4d-d0f820dc5c69" providerId="ADAL" clId="{0890063F-C1EF-4EA5-822E-A399C2DFB12E}" dt="2019-07-26T14:42:10.428" v="163"/>
          <ac:spMkLst>
            <pc:docMk/>
            <pc:sldMk cId="3886770403" sldId="831"/>
            <ac:spMk id="2" creationId="{AC2D087D-0C52-452B-AFC8-47BBC0BEDEFB}"/>
          </ac:spMkLst>
        </pc:spChg>
        <pc:spChg chg="mod">
          <ac:chgData name="Carol Greenlee" userId="e7810260-1ef9-468a-9b4d-d0f820dc5c69" providerId="ADAL" clId="{0890063F-C1EF-4EA5-822E-A399C2DFB12E}" dt="2019-07-26T14:42:49.634" v="185" actId="255"/>
          <ac:spMkLst>
            <pc:docMk/>
            <pc:sldMk cId="3886770403" sldId="831"/>
            <ac:spMk id="3" creationId="{5E3F751E-4FF0-43F4-8CF1-95EF968A3050}"/>
          </ac:spMkLst>
        </pc:spChg>
        <pc:picChg chg="add mod">
          <ac:chgData name="Carol Greenlee" userId="e7810260-1ef9-468a-9b4d-d0f820dc5c69" providerId="ADAL" clId="{0890063F-C1EF-4EA5-822E-A399C2DFB12E}" dt="2019-07-26T14:43:34.904" v="191" actId="14100"/>
          <ac:picMkLst>
            <pc:docMk/>
            <pc:sldMk cId="3886770403" sldId="831"/>
            <ac:picMk id="4" creationId="{11542532-80A3-4F57-B661-0C05D2637E72}"/>
          </ac:picMkLst>
        </pc:picChg>
      </pc:sldChg>
      <pc:sldChg chg="modSp add">
        <pc:chgData name="Carol Greenlee" userId="e7810260-1ef9-468a-9b4d-d0f820dc5c69" providerId="ADAL" clId="{0890063F-C1EF-4EA5-822E-A399C2DFB12E}" dt="2019-07-26T15:24:04.910" v="1225" actId="14100"/>
        <pc:sldMkLst>
          <pc:docMk/>
          <pc:sldMk cId="2763855426" sldId="832"/>
        </pc:sldMkLst>
        <pc:spChg chg="mod">
          <ac:chgData name="Carol Greenlee" userId="e7810260-1ef9-468a-9b4d-d0f820dc5c69" providerId="ADAL" clId="{0890063F-C1EF-4EA5-822E-A399C2DFB12E}" dt="2019-07-26T15:22:54.717" v="1216" actId="14100"/>
          <ac:spMkLst>
            <pc:docMk/>
            <pc:sldMk cId="2763855426" sldId="832"/>
            <ac:spMk id="8194" creationId="{00000000-0000-0000-0000-000000000000}"/>
          </ac:spMkLst>
        </pc:spChg>
        <pc:picChg chg="mod">
          <ac:chgData name="Carol Greenlee" userId="e7810260-1ef9-468a-9b4d-d0f820dc5c69" providerId="ADAL" clId="{0890063F-C1EF-4EA5-822E-A399C2DFB12E}" dt="2019-07-26T15:23:59.762" v="1224" actId="14100"/>
          <ac:picMkLst>
            <pc:docMk/>
            <pc:sldMk cId="2763855426" sldId="832"/>
            <ac:picMk id="2" creationId="{8E2911AB-AE6E-4502-991D-6DCEB1580C1E}"/>
          </ac:picMkLst>
        </pc:picChg>
        <pc:picChg chg="mod">
          <ac:chgData name="Carol Greenlee" userId="e7810260-1ef9-468a-9b4d-d0f820dc5c69" providerId="ADAL" clId="{0890063F-C1EF-4EA5-822E-A399C2DFB12E}" dt="2019-07-26T15:23:54.462" v="1223" actId="14100"/>
          <ac:picMkLst>
            <pc:docMk/>
            <pc:sldMk cId="2763855426" sldId="832"/>
            <ac:picMk id="3" creationId="{4C020A34-81E6-4A1F-ACFC-C9F2C7EEE02C}"/>
          </ac:picMkLst>
        </pc:picChg>
        <pc:picChg chg="mod">
          <ac:chgData name="Carol Greenlee" userId="e7810260-1ef9-468a-9b4d-d0f820dc5c69" providerId="ADAL" clId="{0890063F-C1EF-4EA5-822E-A399C2DFB12E}" dt="2019-07-26T15:24:04.910" v="1225" actId="14100"/>
          <ac:picMkLst>
            <pc:docMk/>
            <pc:sldMk cId="2763855426" sldId="832"/>
            <ac:picMk id="4" creationId="{A1CAC1B6-8119-4904-ACA8-9E269B3B6906}"/>
          </ac:picMkLst>
        </pc:picChg>
      </pc:sldChg>
      <pc:sldChg chg="addSp delSp modSp add ord">
        <pc:chgData name="Carol Greenlee" userId="e7810260-1ef9-468a-9b4d-d0f820dc5c69" providerId="ADAL" clId="{0890063F-C1EF-4EA5-822E-A399C2DFB12E}" dt="2019-07-26T20:08:04.239" v="1500" actId="1076"/>
        <pc:sldMkLst>
          <pc:docMk/>
          <pc:sldMk cId="212564869" sldId="833"/>
        </pc:sldMkLst>
        <pc:spChg chg="mod">
          <ac:chgData name="Carol Greenlee" userId="e7810260-1ef9-468a-9b4d-d0f820dc5c69" providerId="ADAL" clId="{0890063F-C1EF-4EA5-822E-A399C2DFB12E}" dt="2019-07-26T14:55:55.502" v="437" actId="20577"/>
          <ac:spMkLst>
            <pc:docMk/>
            <pc:sldMk cId="212564869" sldId="833"/>
            <ac:spMk id="3" creationId="{5E3F751E-4FF0-43F4-8CF1-95EF968A3050}"/>
          </ac:spMkLst>
        </pc:spChg>
        <pc:picChg chg="del">
          <ac:chgData name="Carol Greenlee" userId="e7810260-1ef9-468a-9b4d-d0f820dc5c69" providerId="ADAL" clId="{0890063F-C1EF-4EA5-822E-A399C2DFB12E}" dt="2019-07-26T14:57:40.977" v="440"/>
          <ac:picMkLst>
            <pc:docMk/>
            <pc:sldMk cId="212564869" sldId="833"/>
            <ac:picMk id="4" creationId="{11542532-80A3-4F57-B661-0C05D2637E72}"/>
          </ac:picMkLst>
        </pc:picChg>
        <pc:picChg chg="add mod">
          <ac:chgData name="Carol Greenlee" userId="e7810260-1ef9-468a-9b4d-d0f820dc5c69" providerId="ADAL" clId="{0890063F-C1EF-4EA5-822E-A399C2DFB12E}" dt="2019-07-26T15:00:40.555" v="449" actId="1076"/>
          <ac:picMkLst>
            <pc:docMk/>
            <pc:sldMk cId="212564869" sldId="833"/>
            <ac:picMk id="5" creationId="{C878D305-9C0F-4820-8EAC-CAD67F918381}"/>
          </ac:picMkLst>
        </pc:picChg>
        <pc:picChg chg="add mod">
          <ac:chgData name="Carol Greenlee" userId="e7810260-1ef9-468a-9b4d-d0f820dc5c69" providerId="ADAL" clId="{0890063F-C1EF-4EA5-822E-A399C2DFB12E}" dt="2019-07-26T15:00:49.204" v="452" actId="1076"/>
          <ac:picMkLst>
            <pc:docMk/>
            <pc:sldMk cId="212564869" sldId="833"/>
            <ac:picMk id="6" creationId="{E0700554-6AE3-414B-8D70-EC24F91ABEA4}"/>
          </ac:picMkLst>
        </pc:picChg>
        <pc:picChg chg="add mod">
          <ac:chgData name="Carol Greenlee" userId="e7810260-1ef9-468a-9b4d-d0f820dc5c69" providerId="ADAL" clId="{0890063F-C1EF-4EA5-822E-A399C2DFB12E}" dt="2019-07-26T15:00:57.075" v="455" actId="1076"/>
          <ac:picMkLst>
            <pc:docMk/>
            <pc:sldMk cId="212564869" sldId="833"/>
            <ac:picMk id="7" creationId="{EF931ECD-9915-4DF1-BDA1-3A7780692060}"/>
          </ac:picMkLst>
        </pc:picChg>
        <pc:picChg chg="add mod">
          <ac:chgData name="Carol Greenlee" userId="e7810260-1ef9-468a-9b4d-d0f820dc5c69" providerId="ADAL" clId="{0890063F-C1EF-4EA5-822E-A399C2DFB12E}" dt="2019-07-26T15:00:54.024" v="454" actId="1076"/>
          <ac:picMkLst>
            <pc:docMk/>
            <pc:sldMk cId="212564869" sldId="833"/>
            <ac:picMk id="8" creationId="{7CB6A962-088B-422F-B2F2-F89CFFAC7EA3}"/>
          </ac:picMkLst>
        </pc:picChg>
        <pc:picChg chg="add mod">
          <ac:chgData name="Carol Greenlee" userId="e7810260-1ef9-468a-9b4d-d0f820dc5c69" providerId="ADAL" clId="{0890063F-C1EF-4EA5-822E-A399C2DFB12E}" dt="2019-07-26T20:08:04.239" v="1500" actId="1076"/>
          <ac:picMkLst>
            <pc:docMk/>
            <pc:sldMk cId="212564869" sldId="833"/>
            <ac:picMk id="9" creationId="{BA394FDE-3307-4E23-A860-E5105584622E}"/>
          </ac:picMkLst>
        </pc:picChg>
      </pc:sldChg>
      <pc:sldChg chg="modSp add ord modNotesTx">
        <pc:chgData name="Carol Greenlee" userId="e7810260-1ef9-468a-9b4d-d0f820dc5c69" providerId="ADAL" clId="{0890063F-C1EF-4EA5-822E-A399C2DFB12E}" dt="2019-07-29T13:03:10.149" v="2030" actId="20577"/>
        <pc:sldMkLst>
          <pc:docMk/>
          <pc:sldMk cId="922252518" sldId="836"/>
        </pc:sldMkLst>
        <pc:spChg chg="mod">
          <ac:chgData name="Carol Greenlee" userId="e7810260-1ef9-468a-9b4d-d0f820dc5c69" providerId="ADAL" clId="{0890063F-C1EF-4EA5-822E-A399C2DFB12E}" dt="2019-07-26T14:54:31.235" v="403" actId="255"/>
          <ac:spMkLst>
            <pc:docMk/>
            <pc:sldMk cId="922252518" sldId="836"/>
            <ac:spMk id="2" creationId="{FF379294-9339-4BCC-8C78-2FD55F008517}"/>
          </ac:spMkLst>
        </pc:spChg>
        <pc:spChg chg="mod">
          <ac:chgData name="Carol Greenlee" userId="e7810260-1ef9-468a-9b4d-d0f820dc5c69" providerId="ADAL" clId="{0890063F-C1EF-4EA5-822E-A399C2DFB12E}" dt="2019-07-26T14:54:41.119" v="415" actId="20577"/>
          <ac:spMkLst>
            <pc:docMk/>
            <pc:sldMk cId="922252518" sldId="836"/>
            <ac:spMk id="3" creationId="{3097A92C-7500-4B0D-94B5-C7565ACE6544}"/>
          </ac:spMkLst>
        </pc:spChg>
      </pc:sldChg>
      <pc:sldChg chg="modSp add ord">
        <pc:chgData name="Carol Greenlee" userId="e7810260-1ef9-468a-9b4d-d0f820dc5c69" providerId="ADAL" clId="{0890063F-C1EF-4EA5-822E-A399C2DFB12E}" dt="2019-07-26T15:25:58.823" v="1228" actId="114"/>
        <pc:sldMkLst>
          <pc:docMk/>
          <pc:sldMk cId="3522122780" sldId="838"/>
        </pc:sldMkLst>
        <pc:spChg chg="mod">
          <ac:chgData name="Carol Greenlee" userId="e7810260-1ef9-468a-9b4d-d0f820dc5c69" providerId="ADAL" clId="{0890063F-C1EF-4EA5-822E-A399C2DFB12E}" dt="2019-07-26T15:20:19.030" v="1117" actId="20577"/>
          <ac:spMkLst>
            <pc:docMk/>
            <pc:sldMk cId="3522122780" sldId="838"/>
            <ac:spMk id="2" creationId="{00000000-0000-0000-0000-000000000000}"/>
          </ac:spMkLst>
        </pc:spChg>
        <pc:spChg chg="mod">
          <ac:chgData name="Carol Greenlee" userId="e7810260-1ef9-468a-9b4d-d0f820dc5c69" providerId="ADAL" clId="{0890063F-C1EF-4EA5-822E-A399C2DFB12E}" dt="2019-07-26T15:25:58.823" v="1228" actId="114"/>
          <ac:spMkLst>
            <pc:docMk/>
            <pc:sldMk cId="3522122780" sldId="838"/>
            <ac:spMk id="3" creationId="{00000000-0000-0000-0000-000000000000}"/>
          </ac:spMkLst>
        </pc:spChg>
      </pc:sldChg>
      <pc:sldChg chg="addSp delSp modSp add ord">
        <pc:chgData name="Carol Greenlee" userId="e7810260-1ef9-468a-9b4d-d0f820dc5c69" providerId="ADAL" clId="{0890063F-C1EF-4EA5-822E-A399C2DFB12E}" dt="2019-07-26T15:14:52.958" v="719"/>
        <pc:sldMkLst>
          <pc:docMk/>
          <pc:sldMk cId="4040414641" sldId="839"/>
        </pc:sldMkLst>
        <pc:spChg chg="mod">
          <ac:chgData name="Carol Greenlee" userId="e7810260-1ef9-468a-9b4d-d0f820dc5c69" providerId="ADAL" clId="{0890063F-C1EF-4EA5-822E-A399C2DFB12E}" dt="2019-07-26T15:14:17.385" v="717" actId="255"/>
          <ac:spMkLst>
            <pc:docMk/>
            <pc:sldMk cId="4040414641" sldId="839"/>
            <ac:spMk id="2" creationId="{00000000-0000-0000-0000-000000000000}"/>
          </ac:spMkLst>
        </pc:spChg>
        <pc:spChg chg="mod">
          <ac:chgData name="Carol Greenlee" userId="e7810260-1ef9-468a-9b4d-d0f820dc5c69" providerId="ADAL" clId="{0890063F-C1EF-4EA5-822E-A399C2DFB12E}" dt="2019-07-26T15:13:40.773" v="713" actId="255"/>
          <ac:spMkLst>
            <pc:docMk/>
            <pc:sldMk cId="4040414641" sldId="839"/>
            <ac:spMk id="3" creationId="{00000000-0000-0000-0000-000000000000}"/>
          </ac:spMkLst>
        </pc:spChg>
        <pc:spChg chg="add mod">
          <ac:chgData name="Carol Greenlee" userId="e7810260-1ef9-468a-9b4d-d0f820dc5c69" providerId="ADAL" clId="{0890063F-C1EF-4EA5-822E-A399C2DFB12E}" dt="2019-07-26T15:10:55.330" v="686" actId="14100"/>
          <ac:spMkLst>
            <pc:docMk/>
            <pc:sldMk cId="4040414641" sldId="839"/>
            <ac:spMk id="4" creationId="{13661FE3-ED19-4288-970A-AAD312DA9185}"/>
          </ac:spMkLst>
        </pc:spChg>
        <pc:picChg chg="mod">
          <ac:chgData name="Carol Greenlee" userId="e7810260-1ef9-468a-9b4d-d0f820dc5c69" providerId="ADAL" clId="{0890063F-C1EF-4EA5-822E-A399C2DFB12E}" dt="2019-07-26T15:14:24.654" v="718" actId="1076"/>
          <ac:picMkLst>
            <pc:docMk/>
            <pc:sldMk cId="4040414641" sldId="839"/>
            <ac:picMk id="1026" creationId="{00000000-0000-0000-0000-000000000000}"/>
          </ac:picMkLst>
        </pc:picChg>
        <pc:picChg chg="del">
          <ac:chgData name="Carol Greenlee" userId="e7810260-1ef9-468a-9b4d-d0f820dc5c69" providerId="ADAL" clId="{0890063F-C1EF-4EA5-822E-A399C2DFB12E}" dt="2019-07-26T15:11:39.779" v="693"/>
          <ac:picMkLst>
            <pc:docMk/>
            <pc:sldMk cId="4040414641" sldId="839"/>
            <ac:picMk id="1027" creationId="{00000000-0000-0000-0000-000000000000}"/>
          </ac:picMkLst>
        </pc:picChg>
        <pc:picChg chg="del">
          <ac:chgData name="Carol Greenlee" userId="e7810260-1ef9-468a-9b4d-d0f820dc5c69" providerId="ADAL" clId="{0890063F-C1EF-4EA5-822E-A399C2DFB12E}" dt="2019-07-26T15:11:43.559" v="694"/>
          <ac:picMkLst>
            <pc:docMk/>
            <pc:sldMk cId="4040414641" sldId="839"/>
            <ac:picMk id="1028" creationId="{00000000-0000-0000-0000-000000000000}"/>
          </ac:picMkLst>
        </pc:picChg>
        <pc:picChg chg="del">
          <ac:chgData name="Carol Greenlee" userId="e7810260-1ef9-468a-9b4d-d0f820dc5c69" providerId="ADAL" clId="{0890063F-C1EF-4EA5-822E-A399C2DFB12E}" dt="2019-07-26T15:11:48.019" v="695"/>
          <ac:picMkLst>
            <pc:docMk/>
            <pc:sldMk cId="4040414641" sldId="839"/>
            <ac:picMk id="1029" creationId="{00000000-0000-0000-0000-000000000000}"/>
          </ac:picMkLst>
        </pc:picChg>
      </pc:sldChg>
      <pc:sldChg chg="modSp add del ord">
        <pc:chgData name="Carol Greenlee" userId="e7810260-1ef9-468a-9b4d-d0f820dc5c69" providerId="ADAL" clId="{0890063F-C1EF-4EA5-822E-A399C2DFB12E}" dt="2019-07-29T13:25:57.829" v="2242" actId="2696"/>
        <pc:sldMkLst>
          <pc:docMk/>
          <pc:sldMk cId="1644728577" sldId="841"/>
        </pc:sldMkLst>
        <pc:spChg chg="mod">
          <ac:chgData name="Carol Greenlee" userId="e7810260-1ef9-468a-9b4d-d0f820dc5c69" providerId="ADAL" clId="{0890063F-C1EF-4EA5-822E-A399C2DFB12E}" dt="2019-07-26T20:06:34.180" v="1494" actId="14100"/>
          <ac:spMkLst>
            <pc:docMk/>
            <pc:sldMk cId="1644728577" sldId="841"/>
            <ac:spMk id="3" creationId="{B4C30F16-B615-416D-B344-F2321C9A4D7D}"/>
          </ac:spMkLst>
        </pc:spChg>
      </pc:sldChg>
      <pc:sldChg chg="addSp delSp modSp add ord">
        <pc:chgData name="Carol Greenlee" userId="e7810260-1ef9-468a-9b4d-d0f820dc5c69" providerId="ADAL" clId="{0890063F-C1EF-4EA5-822E-A399C2DFB12E}" dt="2019-07-29T13:01:28.680" v="1908" actId="1076"/>
        <pc:sldMkLst>
          <pc:docMk/>
          <pc:sldMk cId="3707273833" sldId="842"/>
        </pc:sldMkLst>
        <pc:spChg chg="mod">
          <ac:chgData name="Carol Greenlee" userId="e7810260-1ef9-468a-9b4d-d0f820dc5c69" providerId="ADAL" clId="{0890063F-C1EF-4EA5-822E-A399C2DFB12E}" dt="2019-07-29T13:01:28.680" v="1908" actId="1076"/>
          <ac:spMkLst>
            <pc:docMk/>
            <pc:sldMk cId="3707273833" sldId="842"/>
            <ac:spMk id="8194" creationId="{00000000-0000-0000-0000-000000000000}"/>
          </ac:spMkLst>
        </pc:spChg>
        <pc:picChg chg="del">
          <ac:chgData name="Carol Greenlee" userId="e7810260-1ef9-468a-9b4d-d0f820dc5c69" providerId="ADAL" clId="{0890063F-C1EF-4EA5-822E-A399C2DFB12E}" dt="2019-07-26T17:38:28.909" v="1339"/>
          <ac:picMkLst>
            <pc:docMk/>
            <pc:sldMk cId="3707273833" sldId="842"/>
            <ac:picMk id="2" creationId="{8E2911AB-AE6E-4502-991D-6DCEB1580C1E}"/>
          </ac:picMkLst>
        </pc:picChg>
        <pc:picChg chg="del">
          <ac:chgData name="Carol Greenlee" userId="e7810260-1ef9-468a-9b4d-d0f820dc5c69" providerId="ADAL" clId="{0890063F-C1EF-4EA5-822E-A399C2DFB12E}" dt="2019-07-26T17:38:31.462" v="1340"/>
          <ac:picMkLst>
            <pc:docMk/>
            <pc:sldMk cId="3707273833" sldId="842"/>
            <ac:picMk id="3" creationId="{4C020A34-81E6-4A1F-ACFC-C9F2C7EEE02C}"/>
          </ac:picMkLst>
        </pc:picChg>
        <pc:picChg chg="del">
          <ac:chgData name="Carol Greenlee" userId="e7810260-1ef9-468a-9b4d-d0f820dc5c69" providerId="ADAL" clId="{0890063F-C1EF-4EA5-822E-A399C2DFB12E}" dt="2019-07-26T17:38:34.695" v="1341"/>
          <ac:picMkLst>
            <pc:docMk/>
            <pc:sldMk cId="3707273833" sldId="842"/>
            <ac:picMk id="4" creationId="{A1CAC1B6-8119-4904-ACA8-9E269B3B6906}"/>
          </ac:picMkLst>
        </pc:picChg>
        <pc:picChg chg="add mod">
          <ac:chgData name="Carol Greenlee" userId="e7810260-1ef9-468a-9b4d-d0f820dc5c69" providerId="ADAL" clId="{0890063F-C1EF-4EA5-822E-A399C2DFB12E}" dt="2019-07-26T17:39:43.004" v="1355" actId="14100"/>
          <ac:picMkLst>
            <pc:docMk/>
            <pc:sldMk cId="3707273833" sldId="842"/>
            <ac:picMk id="5" creationId="{CB36C5A6-8533-4AA0-96E5-CD8BAFB99B1C}"/>
          </ac:picMkLst>
        </pc:picChg>
      </pc:sldChg>
      <pc:sldChg chg="addSp modSp add">
        <pc:chgData name="Carol Greenlee" userId="e7810260-1ef9-468a-9b4d-d0f820dc5c69" providerId="ADAL" clId="{0890063F-C1EF-4EA5-822E-A399C2DFB12E}" dt="2019-07-27T21:07:20.863" v="1504" actId="14100"/>
        <pc:sldMkLst>
          <pc:docMk/>
          <pc:sldMk cId="247517783" sldId="843"/>
        </pc:sldMkLst>
        <pc:spChg chg="mod">
          <ac:chgData name="Carol Greenlee" userId="e7810260-1ef9-468a-9b4d-d0f820dc5c69" providerId="ADAL" clId="{0890063F-C1EF-4EA5-822E-A399C2DFB12E}" dt="2019-07-26T17:42:38.511" v="1436" actId="20577"/>
          <ac:spMkLst>
            <pc:docMk/>
            <pc:sldMk cId="247517783" sldId="843"/>
            <ac:spMk id="3" creationId="{07FF1F0C-CF0A-4C11-BFBF-1C4C31AEC462}"/>
          </ac:spMkLst>
        </pc:spChg>
        <pc:picChg chg="add mod">
          <ac:chgData name="Carol Greenlee" userId="e7810260-1ef9-468a-9b4d-d0f820dc5c69" providerId="ADAL" clId="{0890063F-C1EF-4EA5-822E-A399C2DFB12E}" dt="2019-07-27T21:07:20.863" v="1504" actId="14100"/>
          <ac:picMkLst>
            <pc:docMk/>
            <pc:sldMk cId="247517783" sldId="843"/>
            <ac:picMk id="4" creationId="{755ECE2B-7CAD-4142-80D0-1336CD79B4B2}"/>
          </ac:picMkLst>
        </pc:picChg>
      </pc:sldChg>
      <pc:sldChg chg="addSp modSp add">
        <pc:chgData name="Carol Greenlee" userId="e7810260-1ef9-468a-9b4d-d0f820dc5c69" providerId="ADAL" clId="{0890063F-C1EF-4EA5-822E-A399C2DFB12E}" dt="2019-07-26T20:07:28.932" v="1499" actId="14100"/>
        <pc:sldMkLst>
          <pc:docMk/>
          <pc:sldMk cId="3209993807" sldId="844"/>
        </pc:sldMkLst>
        <pc:spChg chg="mod">
          <ac:chgData name="Carol Greenlee" userId="e7810260-1ef9-468a-9b4d-d0f820dc5c69" providerId="ADAL" clId="{0890063F-C1EF-4EA5-822E-A399C2DFB12E}" dt="2019-07-26T17:46:31.699" v="1444" actId="20577"/>
          <ac:spMkLst>
            <pc:docMk/>
            <pc:sldMk cId="3209993807" sldId="844"/>
            <ac:spMk id="3" creationId="{431649BB-52D3-4E47-8FD0-45DFA972F66B}"/>
          </ac:spMkLst>
        </pc:spChg>
        <pc:picChg chg="add mod">
          <ac:chgData name="Carol Greenlee" userId="e7810260-1ef9-468a-9b4d-d0f820dc5c69" providerId="ADAL" clId="{0890063F-C1EF-4EA5-822E-A399C2DFB12E}" dt="2019-07-26T20:07:28.932" v="1499" actId="14100"/>
          <ac:picMkLst>
            <pc:docMk/>
            <pc:sldMk cId="3209993807" sldId="844"/>
            <ac:picMk id="4" creationId="{C4C143E6-0EB4-407F-A272-5DB9CDB7CCC6}"/>
          </ac:picMkLst>
        </pc:picChg>
      </pc:sldChg>
      <pc:sldChg chg="addSp modSp add">
        <pc:chgData name="Carol Greenlee" userId="e7810260-1ef9-468a-9b4d-d0f820dc5c69" providerId="ADAL" clId="{0890063F-C1EF-4EA5-822E-A399C2DFB12E}" dt="2019-07-26T20:07:08.553" v="1497" actId="14100"/>
        <pc:sldMkLst>
          <pc:docMk/>
          <pc:sldMk cId="3985411952" sldId="845"/>
        </pc:sldMkLst>
        <pc:spChg chg="mod">
          <ac:chgData name="Carol Greenlee" userId="e7810260-1ef9-468a-9b4d-d0f820dc5c69" providerId="ADAL" clId="{0890063F-C1EF-4EA5-822E-A399C2DFB12E}" dt="2019-07-26T17:47:11.467" v="1450" actId="20577"/>
          <ac:spMkLst>
            <pc:docMk/>
            <pc:sldMk cId="3985411952" sldId="845"/>
            <ac:spMk id="3" creationId="{48EB7093-C9D3-48A6-A3A4-2BA5C9069CB7}"/>
          </ac:spMkLst>
        </pc:spChg>
        <pc:picChg chg="add mod">
          <ac:chgData name="Carol Greenlee" userId="e7810260-1ef9-468a-9b4d-d0f820dc5c69" providerId="ADAL" clId="{0890063F-C1EF-4EA5-822E-A399C2DFB12E}" dt="2019-07-26T20:07:08.553" v="1497" actId="14100"/>
          <ac:picMkLst>
            <pc:docMk/>
            <pc:sldMk cId="3985411952" sldId="845"/>
            <ac:picMk id="4" creationId="{BD353A08-2291-4B0C-A548-165C55D442A6}"/>
          </ac:picMkLst>
        </pc:picChg>
      </pc:sldChg>
      <pc:sldChg chg="addSp modSp add">
        <pc:chgData name="Carol Greenlee" userId="e7810260-1ef9-468a-9b4d-d0f820dc5c69" providerId="ADAL" clId="{0890063F-C1EF-4EA5-822E-A399C2DFB12E}" dt="2019-07-28T14:11:33.681" v="1534" actId="1076"/>
        <pc:sldMkLst>
          <pc:docMk/>
          <pc:sldMk cId="2961682339" sldId="846"/>
        </pc:sldMkLst>
        <pc:spChg chg="mod">
          <ac:chgData name="Carol Greenlee" userId="e7810260-1ef9-468a-9b4d-d0f820dc5c69" providerId="ADAL" clId="{0890063F-C1EF-4EA5-822E-A399C2DFB12E}" dt="2019-07-28T14:11:24.245" v="1532" actId="20577"/>
          <ac:spMkLst>
            <pc:docMk/>
            <pc:sldMk cId="2961682339" sldId="846"/>
            <ac:spMk id="3" creationId="{F972AA8A-653E-491A-93C2-BD0807BE71CF}"/>
          </ac:spMkLst>
        </pc:spChg>
        <pc:picChg chg="add mod">
          <ac:chgData name="Carol Greenlee" userId="e7810260-1ef9-468a-9b4d-d0f820dc5c69" providerId="ADAL" clId="{0890063F-C1EF-4EA5-822E-A399C2DFB12E}" dt="2019-07-28T14:11:33.681" v="1534" actId="1076"/>
          <ac:picMkLst>
            <pc:docMk/>
            <pc:sldMk cId="2961682339" sldId="846"/>
            <ac:picMk id="4" creationId="{D87F0557-0C66-4C4A-9637-47A0EF880076}"/>
          </ac:picMkLst>
        </pc:picChg>
      </pc:sldChg>
      <pc:sldChg chg="modSp add del">
        <pc:chgData name="Carol Greenlee" userId="e7810260-1ef9-468a-9b4d-d0f820dc5c69" providerId="ADAL" clId="{0890063F-C1EF-4EA5-822E-A399C2DFB12E}" dt="2019-07-28T14:29:00.647" v="1778" actId="2696"/>
        <pc:sldMkLst>
          <pc:docMk/>
          <pc:sldMk cId="1023777888" sldId="847"/>
        </pc:sldMkLst>
        <pc:spChg chg="mod">
          <ac:chgData name="Carol Greenlee" userId="e7810260-1ef9-468a-9b4d-d0f820dc5c69" providerId="ADAL" clId="{0890063F-C1EF-4EA5-822E-A399C2DFB12E}" dt="2019-07-28T14:23:01.952" v="1674" actId="114"/>
          <ac:spMkLst>
            <pc:docMk/>
            <pc:sldMk cId="1023777888" sldId="847"/>
            <ac:spMk id="3" creationId="{00000000-0000-0000-0000-000000000000}"/>
          </ac:spMkLst>
        </pc:spChg>
      </pc:sldChg>
      <pc:sldChg chg="modSp add">
        <pc:chgData name="Carol Greenlee" userId="e7810260-1ef9-468a-9b4d-d0f820dc5c69" providerId="ADAL" clId="{0890063F-C1EF-4EA5-822E-A399C2DFB12E}" dt="2019-07-29T13:00:10.503" v="1878" actId="255"/>
        <pc:sldMkLst>
          <pc:docMk/>
          <pc:sldMk cId="2153742910" sldId="848"/>
        </pc:sldMkLst>
        <pc:spChg chg="mod">
          <ac:chgData name="Carol Greenlee" userId="e7810260-1ef9-468a-9b4d-d0f820dc5c69" providerId="ADAL" clId="{0890063F-C1EF-4EA5-822E-A399C2DFB12E}" dt="2019-07-29T13:00:10.503" v="1878" actId="255"/>
          <ac:spMkLst>
            <pc:docMk/>
            <pc:sldMk cId="2153742910" sldId="848"/>
            <ac:spMk id="3" creationId="{00000000-0000-0000-0000-000000000000}"/>
          </ac:spMkLst>
        </pc:spChg>
      </pc:sldChg>
      <pc:sldChg chg="modSp add del">
        <pc:chgData name="Carol Greenlee" userId="e7810260-1ef9-468a-9b4d-d0f820dc5c69" providerId="ADAL" clId="{0890063F-C1EF-4EA5-822E-A399C2DFB12E}" dt="2019-07-29T13:20:55.878" v="2231" actId="2696"/>
        <pc:sldMkLst>
          <pc:docMk/>
          <pc:sldMk cId="4216344750" sldId="849"/>
        </pc:sldMkLst>
        <pc:spChg chg="mod">
          <ac:chgData name="Carol Greenlee" userId="e7810260-1ef9-468a-9b4d-d0f820dc5c69" providerId="ADAL" clId="{0890063F-C1EF-4EA5-822E-A399C2DFB12E}" dt="2019-07-29T13:20:41.794" v="2230" actId="15"/>
          <ac:spMkLst>
            <pc:docMk/>
            <pc:sldMk cId="4216344750" sldId="849"/>
            <ac:spMk id="3" creationId="{00000000-0000-0000-0000-000000000000}"/>
          </ac:spMkLst>
        </pc:spChg>
      </pc:sldChg>
      <pc:sldMasterChg chg="add addSldLayout">
        <pc:chgData name="Carol Greenlee" userId="e7810260-1ef9-468a-9b4d-d0f820dc5c69" providerId="ADAL" clId="{0890063F-C1EF-4EA5-822E-A399C2DFB12E}" dt="2019-07-26T14:33:40.026" v="6" actId="27028"/>
        <pc:sldMasterMkLst>
          <pc:docMk/>
          <pc:sldMasterMk cId="0" sldId="2147483660"/>
        </pc:sldMasterMkLst>
        <pc:sldLayoutChg chg="add">
          <pc:chgData name="Carol Greenlee" userId="e7810260-1ef9-468a-9b4d-d0f820dc5c69" providerId="ADAL" clId="{0890063F-C1EF-4EA5-822E-A399C2DFB12E}" dt="2019-07-26T14:33:40.026" v="6" actId="27028"/>
          <pc:sldLayoutMkLst>
            <pc:docMk/>
            <pc:sldMasterMk cId="0" sldId="2147483660"/>
            <pc:sldLayoutMk cId="3160989056" sldId="2147483677"/>
          </pc:sldLayoutMkLst>
        </pc:sldLayoutChg>
      </pc:sldMasterChg>
      <pc:sldMasterChg chg="addSldLayout delSldLayout">
        <pc:chgData name="Carol Greenlee" userId="e7810260-1ef9-468a-9b4d-d0f820dc5c69" providerId="ADAL" clId="{0890063F-C1EF-4EA5-822E-A399C2DFB12E}" dt="2019-07-29T13:25:57.827" v="2241" actId="2696"/>
        <pc:sldMasterMkLst>
          <pc:docMk/>
          <pc:sldMasterMk cId="71812921" sldId="2147483667"/>
        </pc:sldMasterMkLst>
        <pc:sldLayoutChg chg="add del">
          <pc:chgData name="Carol Greenlee" userId="e7810260-1ef9-468a-9b4d-d0f820dc5c69" providerId="ADAL" clId="{0890063F-C1EF-4EA5-822E-A399C2DFB12E}" dt="2019-07-29T13:25:57.827" v="2241" actId="2696"/>
          <pc:sldLayoutMkLst>
            <pc:docMk/>
            <pc:sldMasterMk cId="71812921" sldId="2147483667"/>
            <pc:sldLayoutMk cId="2282033475" sldId="214748367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3" tIns="46587" rIns="93173" bIns="46587" rtlCol="0"/>
          <a:lstStyle>
            <a:lvl1pPr algn="r">
              <a:defRPr sz="1200"/>
            </a:lvl1pPr>
          </a:lstStyle>
          <a:p>
            <a:fld id="{3A009B99-2ACD-4329-A195-F59ABAB6DDDC}" type="datetimeFigureOut">
              <a:rPr lang="en-US" smtClean="0"/>
              <a:t>7/30/2019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7" rIns="93173"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7" rIns="93173" bIns="46587"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1</a:t>
            </a:fld>
            <a:endParaRPr lang="en-US"/>
          </a:p>
        </p:txBody>
      </p:sp>
    </p:spTree>
    <p:extLst>
      <p:ext uri="{BB962C8B-B14F-4D97-AF65-F5344CB8AC3E}">
        <p14:creationId xmlns:p14="http://schemas.microsoft.com/office/powerpoint/2010/main" val="410755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meant to DELIVER CARE in a patient-centered way?</a:t>
            </a:r>
          </a:p>
        </p:txBody>
      </p:sp>
      <p:sp>
        <p:nvSpPr>
          <p:cNvPr id="4" name="Slide Number Placeholder 3"/>
          <p:cNvSpPr>
            <a:spLocks noGrp="1"/>
          </p:cNvSpPr>
          <p:nvPr>
            <p:ph type="sldNum" sz="quarter" idx="5"/>
          </p:nvPr>
        </p:nvSpPr>
        <p:spPr/>
        <p:txBody>
          <a:bodyPr/>
          <a:lstStyle/>
          <a:p>
            <a:fld id="{4D2D20EC-B5EA-4747-9432-B87310857E5D}" type="slidenum">
              <a:rPr lang="en-US" smtClean="0"/>
              <a:t>18</a:t>
            </a:fld>
            <a:endParaRPr lang="en-US"/>
          </a:p>
        </p:txBody>
      </p:sp>
    </p:spTree>
    <p:extLst>
      <p:ext uri="{BB962C8B-B14F-4D97-AF65-F5344CB8AC3E}">
        <p14:creationId xmlns:p14="http://schemas.microsoft.com/office/powerpoint/2010/main" val="25196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Juliette</a:t>
            </a:r>
          </a:p>
        </p:txBody>
      </p:sp>
      <p:sp>
        <p:nvSpPr>
          <p:cNvPr id="4" name="Slide Number Placeholder 3"/>
          <p:cNvSpPr>
            <a:spLocks noGrp="1"/>
          </p:cNvSpPr>
          <p:nvPr>
            <p:ph type="sldNum" sz="quarter" idx="5"/>
          </p:nvPr>
        </p:nvSpPr>
        <p:spPr/>
        <p:txBody>
          <a:bodyPr/>
          <a:lstStyle/>
          <a:p>
            <a:fld id="{4D2D20EC-B5EA-4747-9432-B87310857E5D}" type="slidenum">
              <a:rPr lang="en-US" smtClean="0"/>
              <a:t>20</a:t>
            </a:fld>
            <a:endParaRPr lang="en-US"/>
          </a:p>
        </p:txBody>
      </p:sp>
    </p:spTree>
    <p:extLst>
      <p:ext uri="{BB962C8B-B14F-4D97-AF65-F5344CB8AC3E}">
        <p14:creationId xmlns:p14="http://schemas.microsoft.com/office/powerpoint/2010/main" val="102463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a:t>
            </a:fld>
            <a:endParaRPr lang="en-US"/>
          </a:p>
        </p:txBody>
      </p:sp>
    </p:spTree>
    <p:extLst>
      <p:ext uri="{BB962C8B-B14F-4D97-AF65-F5344CB8AC3E}">
        <p14:creationId xmlns:p14="http://schemas.microsoft.com/office/powerpoint/2010/main" val="2712679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3</a:t>
            </a:fld>
            <a:endParaRPr lang="en-US"/>
          </a:p>
        </p:txBody>
      </p:sp>
    </p:spTree>
    <p:extLst>
      <p:ext uri="{BB962C8B-B14F-4D97-AF65-F5344CB8AC3E}">
        <p14:creationId xmlns:p14="http://schemas.microsoft.com/office/powerpoint/2010/main" val="56728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2D20EC-B5EA-4747-9432-B87310857E5D}" type="slidenum">
              <a:rPr lang="en-US" smtClean="0"/>
              <a:t>5</a:t>
            </a:fld>
            <a:endParaRPr lang="en-US"/>
          </a:p>
        </p:txBody>
      </p:sp>
    </p:spTree>
    <p:extLst>
      <p:ext uri="{BB962C8B-B14F-4D97-AF65-F5344CB8AC3E}">
        <p14:creationId xmlns:p14="http://schemas.microsoft.com/office/powerpoint/2010/main" val="385320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coming together, the relationship building, the agreement and willingness to use processes to work together better that really matters – otherwise the agreement is just a piece of paper --- should not be just sent to another practice with request/demand “sign this” – should be doable by both parties and benefit both parties as week as patients/caregivers</a:t>
            </a:r>
          </a:p>
        </p:txBody>
      </p:sp>
      <p:sp>
        <p:nvSpPr>
          <p:cNvPr id="4" name="Slide Number Placeholder 3"/>
          <p:cNvSpPr>
            <a:spLocks noGrp="1"/>
          </p:cNvSpPr>
          <p:nvPr>
            <p:ph type="sldNum" sz="quarter" idx="5"/>
          </p:nvPr>
        </p:nvSpPr>
        <p:spPr/>
        <p:txBody>
          <a:bodyPr/>
          <a:lstStyle/>
          <a:p>
            <a:fld id="{4D2D20EC-B5EA-4747-9432-B87310857E5D}" type="slidenum">
              <a:rPr lang="en-US" smtClean="0"/>
              <a:t>7</a:t>
            </a:fld>
            <a:endParaRPr lang="en-US"/>
          </a:p>
        </p:txBody>
      </p:sp>
    </p:spTree>
    <p:extLst>
      <p:ext uri="{BB962C8B-B14F-4D97-AF65-F5344CB8AC3E}">
        <p14:creationId xmlns:p14="http://schemas.microsoft.com/office/powerpoint/2010/main" val="1141763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10</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the referral process has been shown to reduce time sinks, etc.</a:t>
            </a:r>
          </a:p>
        </p:txBody>
      </p:sp>
      <p:sp>
        <p:nvSpPr>
          <p:cNvPr id="4" name="Slide Number Placeholder 3"/>
          <p:cNvSpPr>
            <a:spLocks noGrp="1"/>
          </p:cNvSpPr>
          <p:nvPr>
            <p:ph type="sldNum" sz="quarter" idx="5"/>
          </p:nvPr>
        </p:nvSpPr>
        <p:spPr/>
        <p:txBody>
          <a:bodyPr/>
          <a:lstStyle/>
          <a:p>
            <a:fld id="{4D2D20EC-B5EA-4747-9432-B87310857E5D}" type="slidenum">
              <a:rPr lang="en-US" smtClean="0"/>
              <a:t>13</a:t>
            </a:fld>
            <a:endParaRPr lang="en-US"/>
          </a:p>
        </p:txBody>
      </p:sp>
    </p:spTree>
    <p:extLst>
      <p:ext uri="{BB962C8B-B14F-4D97-AF65-F5344CB8AC3E}">
        <p14:creationId xmlns:p14="http://schemas.microsoft.com/office/powerpoint/2010/main" val="1997067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from Kyruus – in survey 95% of physicians responded that the referral process needed to be improved – it is worth improving – reducing chaos, less disruption, get time back for staff, clinicians &amp; patients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Exogenous cognitive load limits capacity to deal with patient conditions/needs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Wears down the clinical team, less productive, more likely to make errors, cut back</a:t>
            </a:r>
          </a:p>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14</a:t>
            </a:fld>
            <a:endParaRPr lang="en-US"/>
          </a:p>
        </p:txBody>
      </p:sp>
    </p:spTree>
    <p:extLst>
      <p:ext uri="{BB962C8B-B14F-4D97-AF65-F5344CB8AC3E}">
        <p14:creationId xmlns:p14="http://schemas.microsoft.com/office/powerpoint/2010/main" val="106386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Victor </a:t>
            </a:r>
            <a:r>
              <a:rPr lang="en-US" dirty="0" err="1"/>
              <a:t>Fusch</a:t>
            </a:r>
            <a:r>
              <a:rPr lang="en-US" dirty="0"/>
              <a:t> 1968</a:t>
            </a:r>
          </a:p>
        </p:txBody>
      </p:sp>
      <p:sp>
        <p:nvSpPr>
          <p:cNvPr id="4" name="Slide Number Placeholder 3"/>
          <p:cNvSpPr>
            <a:spLocks noGrp="1"/>
          </p:cNvSpPr>
          <p:nvPr>
            <p:ph type="sldNum" sz="quarter" idx="5"/>
          </p:nvPr>
        </p:nvSpPr>
        <p:spPr/>
        <p:txBody>
          <a:bodyPr/>
          <a:lstStyle/>
          <a:p>
            <a:fld id="{4D2D20EC-B5EA-4747-9432-B87310857E5D}" type="slidenum">
              <a:rPr lang="en-US" smtClean="0"/>
              <a:t>17</a:t>
            </a:fld>
            <a:endParaRPr lang="en-US"/>
          </a:p>
        </p:txBody>
      </p:sp>
    </p:spTree>
    <p:extLst>
      <p:ext uri="{BB962C8B-B14F-4D97-AF65-F5344CB8AC3E}">
        <p14:creationId xmlns:p14="http://schemas.microsoft.com/office/powerpoint/2010/main" val="142857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91F14EB-9950-47FF-A14E-D27E894B3445}" type="datetimeFigureOut">
              <a:rPr lang="en-US" smtClean="0">
                <a:solidFill>
                  <a:srgbClr val="1F497D"/>
                </a:solidFill>
              </a:rPr>
              <a:pPr/>
              <a:t>7/30/2019</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293503E8-7785-4E39-9A59-2D5EF63DC579}"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0520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316098905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7/30/2019</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82" r:id="rId1"/>
    <p:sldLayoutId id="2147483669" r:id="rId2"/>
    <p:sldLayoutId id="2147483670" r:id="rId3"/>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         </a:t>
            </a:r>
          </a:p>
          <a:p>
            <a:pPr lvl="4"/>
            <a:r>
              <a:rPr lang="en-US" alt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pPr>
                <a:defRPr/>
              </a:pPr>
              <a:t>7/30/2019</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6E2A8E"/>
              </a:solidFill>
            </a:endParaRPr>
          </a:p>
        </p:txBody>
      </p:sp>
      <p:pic>
        <p:nvPicPr>
          <p:cNvPr id="1036" name="Picture 14" descr="acp.logo2.1c.w.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fld id="{823A2F2B-3917-4B73-A767-975CB851FCCB}" type="slidenum">
              <a:rPr lang="en-US" altLang="en-US" sz="1200" b="1">
                <a:solidFill>
                  <a:schemeClr val="bg1"/>
                </a:solidFill>
                <a:latin typeface="Calibri" pitchFamily="34" charset="0"/>
                <a:ea typeface="Calibri" pitchFamily="34" charset="0"/>
                <a:cs typeface="Calibri" pitchFamily="34" charset="0"/>
              </a:rPr>
              <a:pPr/>
              <a:t>‹#›</a:t>
            </a:fld>
            <a:endParaRPr lang="en-US" altLang="en-US" sz="1200">
              <a:solidFill>
                <a:schemeClr val="bg1"/>
              </a:solidFill>
              <a:latin typeface="Calibri" pitchFamily="34" charset="0"/>
              <a:ea typeface="Calibri" pitchFamily="34" charset="0"/>
              <a:cs typeface="Calibri" pitchFamily="34" charset="0"/>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1524000"/>
            <a:ext cx="6545183" cy="2971800"/>
          </a:xfrm>
        </p:spPr>
        <p:txBody>
          <a:bodyPr/>
          <a:lstStyle/>
          <a:p>
            <a:pPr algn="ctr"/>
            <a:r>
              <a:rPr lang="en-US" sz="4000" dirty="0"/>
              <a:t>Connecting Care: </a:t>
            </a:r>
            <a:r>
              <a:rPr lang="en-US" dirty="0"/>
              <a:t/>
            </a:r>
            <a:br>
              <a:rPr lang="en-US" dirty="0"/>
            </a:br>
            <a:r>
              <a:rPr lang="en-US" sz="3200" dirty="0"/>
              <a:t>Ensuring Quality Referrals and Effective Care Coordination</a:t>
            </a:r>
            <a:r>
              <a:rPr lang="en-US" dirty="0"/>
              <a:t/>
            </a:r>
            <a:br>
              <a:rPr lang="en-US" dirty="0"/>
            </a:br>
            <a:r>
              <a:rPr lang="en-US" sz="4000" i="1" dirty="0"/>
              <a:t>Office Hours </a:t>
            </a:r>
            <a:br>
              <a:rPr lang="en-US" sz="4000" i="1" dirty="0"/>
            </a:br>
            <a:r>
              <a:rPr lang="en-US" sz="4000" dirty="0"/>
              <a:t>Coming Together </a:t>
            </a:r>
          </a:p>
        </p:txBody>
      </p:sp>
      <p:sp>
        <p:nvSpPr>
          <p:cNvPr id="5" name="Subtitle 4"/>
          <p:cNvSpPr>
            <a:spLocks noGrp="1"/>
          </p:cNvSpPr>
          <p:nvPr>
            <p:ph type="subTitle" idx="1"/>
          </p:nvPr>
        </p:nvSpPr>
        <p:spPr/>
        <p:txBody>
          <a:bodyPr>
            <a:normAutofit/>
          </a:bodyPr>
          <a:lstStyle/>
          <a:p>
            <a:pPr algn="ctr"/>
            <a:r>
              <a:rPr lang="en-US" b="1" dirty="0"/>
              <a:t>July 30, 2019</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690" y="457200"/>
            <a:ext cx="2096698" cy="152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483781"/>
            <a:ext cx="5791200" cy="954107"/>
          </a:xfrm>
          <a:prstGeom prst="rect">
            <a:avLst/>
          </a:prstGeom>
          <a:noFill/>
        </p:spPr>
        <p:txBody>
          <a:bodyPr wrap="square" rtlCol="0">
            <a:spAutoFit/>
          </a:bodyPr>
          <a:lstStyle/>
          <a:p>
            <a:r>
              <a:rPr lang="en-US" sz="2800" b="1" dirty="0"/>
              <a:t>An</a:t>
            </a:r>
            <a:r>
              <a:rPr lang="en-US" sz="2800" b="1" i="1" dirty="0"/>
              <a:t> Invitation </a:t>
            </a:r>
            <a:r>
              <a:rPr lang="en-US" sz="2800" b="1" dirty="0"/>
              <a:t>to start building </a:t>
            </a:r>
          </a:p>
          <a:p>
            <a:r>
              <a:rPr lang="en-US" sz="2800" b="1" dirty="0"/>
              <a:t>The Medical Neighborhood</a:t>
            </a:r>
          </a:p>
        </p:txBody>
      </p:sp>
      <p:sp>
        <p:nvSpPr>
          <p:cNvPr id="3" name="TextBox 2"/>
          <p:cNvSpPr txBox="1"/>
          <p:nvPr/>
        </p:nvSpPr>
        <p:spPr>
          <a:xfrm>
            <a:off x="5257800" y="4546937"/>
            <a:ext cx="3575209" cy="1015663"/>
          </a:xfrm>
          <a:prstGeom prst="rect">
            <a:avLst/>
          </a:prstGeom>
          <a:noFill/>
        </p:spPr>
        <p:txBody>
          <a:bodyPr wrap="none" rtlCol="0">
            <a:spAutoFit/>
          </a:bodyPr>
          <a:lstStyle/>
          <a:p>
            <a:pPr algn="ctr"/>
            <a:r>
              <a:rPr lang="en-US" sz="2000" dirty="0"/>
              <a:t>ACP SAN special project </a:t>
            </a:r>
          </a:p>
          <a:p>
            <a:pPr algn="ctr"/>
            <a:r>
              <a:rPr lang="en-US" sz="2000" dirty="0"/>
              <a:t>for  implementing</a:t>
            </a:r>
          </a:p>
          <a:p>
            <a:pPr algn="ctr"/>
            <a:r>
              <a:rPr lang="en-US" sz="2000" dirty="0"/>
              <a:t>High Value Care Coordination</a:t>
            </a:r>
          </a:p>
        </p:txBody>
      </p:sp>
    </p:spTree>
    <p:extLst>
      <p:ext uri="{BB962C8B-B14F-4D97-AF65-F5344CB8AC3E}">
        <p14:creationId xmlns:p14="http://schemas.microsoft.com/office/powerpoint/2010/main" val="1103422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a:t>Leave in action….</a:t>
            </a:r>
          </a:p>
        </p:txBody>
      </p:sp>
      <p:sp>
        <p:nvSpPr>
          <p:cNvPr id="3" name="Content Placeholder 2"/>
          <p:cNvSpPr>
            <a:spLocks noGrp="1"/>
          </p:cNvSpPr>
          <p:nvPr>
            <p:ph sz="quarter" idx="1"/>
          </p:nvPr>
        </p:nvSpPr>
        <p:spPr>
          <a:xfrm>
            <a:off x="457200" y="1507210"/>
            <a:ext cx="8448004" cy="4800601"/>
          </a:xfrm>
        </p:spPr>
        <p:txBody>
          <a:bodyPr>
            <a:normAutofit lnSpcReduction="10000"/>
          </a:bodyPr>
          <a:lstStyle/>
          <a:p>
            <a:r>
              <a:rPr lang="en-US" sz="2800" b="1" dirty="0"/>
              <a:t>Develop a Care Coordination Agreement </a:t>
            </a:r>
            <a:endParaRPr lang="en-US" sz="2800" dirty="0"/>
          </a:p>
          <a:p>
            <a:pPr lvl="1"/>
            <a:r>
              <a:rPr lang="en-US" sz="2400" dirty="0"/>
              <a:t>Work together toward a system-wide agreement</a:t>
            </a:r>
          </a:p>
          <a:p>
            <a:pPr lvl="2"/>
            <a:r>
              <a:rPr lang="en-US" sz="2100" dirty="0"/>
              <a:t>Its about the </a:t>
            </a:r>
            <a:r>
              <a:rPr lang="en-US" sz="2100" i="1" dirty="0"/>
              <a:t>patient</a:t>
            </a:r>
            <a:r>
              <a:rPr lang="en-US" sz="2100" dirty="0"/>
              <a:t> - working together to connect care for the patient </a:t>
            </a:r>
          </a:p>
          <a:p>
            <a:pPr lvl="1"/>
            <a:r>
              <a:rPr lang="en-US" sz="2400" dirty="0"/>
              <a:t>Develop expectations &amp; agreement on the </a:t>
            </a:r>
          </a:p>
          <a:p>
            <a:pPr lvl="2"/>
            <a:r>
              <a:rPr lang="en-US" sz="2100" dirty="0"/>
              <a:t>Elements to be included in a Referral Request &amp; Referral Response for all referrals</a:t>
            </a:r>
          </a:p>
          <a:p>
            <a:pPr lvl="2"/>
            <a:r>
              <a:rPr lang="en-US" sz="2100" dirty="0"/>
              <a:t>Close-the-Loop Referral Tracking </a:t>
            </a:r>
          </a:p>
          <a:p>
            <a:pPr lvl="1"/>
            <a:r>
              <a:rPr lang="en-US" sz="2400" dirty="0"/>
              <a:t>Have a plan &amp; timeline for Implementation - follow through</a:t>
            </a:r>
          </a:p>
          <a:p>
            <a:pPr marL="365125" lvl="1" indent="0">
              <a:buNone/>
            </a:pPr>
            <a:endParaRPr lang="en-US" sz="800" dirty="0"/>
          </a:p>
          <a:p>
            <a:r>
              <a:rPr lang="en-US" sz="2800" b="1" dirty="0"/>
              <a:t>Track improvements in metrics such as access (wait times), close-the-loop, no show/cancel w/o rescheduling rates, etc.</a:t>
            </a:r>
          </a:p>
          <a:p>
            <a:pPr lvl="1"/>
            <a:endParaRPr lang="en-US" sz="2500" b="1" dirty="0"/>
          </a:p>
          <a:p>
            <a:endParaRPr lang="en-US" sz="2700" dirty="0"/>
          </a:p>
          <a:p>
            <a:endParaRPr lang="en-US" sz="2700"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2400"/>
            <a:ext cx="1298575" cy="12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28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914400" y="804341"/>
            <a:ext cx="7431088" cy="2624659"/>
          </a:xfrm>
        </p:spPr>
        <p:txBody>
          <a:bodyPr/>
          <a:lstStyle/>
          <a:p>
            <a:pPr algn="ctr"/>
            <a:r>
              <a:rPr lang="en-US" altLang="en-US" sz="4400" dirty="0">
                <a:latin typeface="Calibri" pitchFamily="34" charset="0"/>
                <a:cs typeface="Calibri" pitchFamily="34" charset="0"/>
              </a:rPr>
              <a:t/>
            </a:r>
            <a:br>
              <a:rPr lang="en-US" altLang="en-US" sz="4400" dirty="0">
                <a:latin typeface="Calibri" pitchFamily="34" charset="0"/>
                <a:cs typeface="Calibri" pitchFamily="34" charset="0"/>
              </a:rPr>
            </a:br>
            <a:r>
              <a:rPr lang="en-US" altLang="en-US" sz="4400" dirty="0">
                <a:latin typeface="Calibri" pitchFamily="34" charset="0"/>
                <a:cs typeface="Calibri" pitchFamily="34" charset="0"/>
              </a:rPr>
              <a:t>Why Invest in Improving the Referral Process &amp; Care Coordination?</a:t>
            </a:r>
          </a:p>
        </p:txBody>
      </p:sp>
      <p:sp>
        <p:nvSpPr>
          <p:cNvPr id="8195" name="Subtitle 2"/>
          <p:cNvSpPr>
            <a:spLocks noGrp="1"/>
          </p:cNvSpPr>
          <p:nvPr>
            <p:ph type="subTitle" idx="1"/>
          </p:nvPr>
        </p:nvSpPr>
        <p:spPr>
          <a:xfrm>
            <a:off x="2514600" y="6019800"/>
            <a:ext cx="5830888" cy="592138"/>
          </a:xfrm>
        </p:spPr>
        <p:txBody>
          <a:bodyPr>
            <a:normAutofit/>
          </a:bodyPr>
          <a:lstStyle/>
          <a:p>
            <a:pPr algn="ctr"/>
            <a:endParaRPr lang="en-US" altLang="en-US" b="1" dirty="0">
              <a:latin typeface="Calibri" pitchFamily="34" charset="0"/>
              <a:cs typeface="Calibri" pitchFamily="34" charset="0"/>
            </a:endParaRPr>
          </a:p>
        </p:txBody>
      </p:sp>
      <p:pic>
        <p:nvPicPr>
          <p:cNvPr id="2" name="Picture 1">
            <a:extLst>
              <a:ext uri="{FF2B5EF4-FFF2-40B4-BE49-F238E27FC236}">
                <a16:creationId xmlns:a16="http://schemas.microsoft.com/office/drawing/2014/main" id="{8E2911AB-AE6E-4502-991D-6DCEB1580C1E}"/>
              </a:ext>
            </a:extLst>
          </p:cNvPr>
          <p:cNvPicPr>
            <a:picLocks noChangeAspect="1"/>
          </p:cNvPicPr>
          <p:nvPr/>
        </p:nvPicPr>
        <p:blipFill>
          <a:blip r:embed="rId2"/>
          <a:stretch>
            <a:fillRect/>
          </a:stretch>
        </p:blipFill>
        <p:spPr>
          <a:xfrm>
            <a:off x="752000" y="4188819"/>
            <a:ext cx="1937005" cy="1411509"/>
          </a:xfrm>
          <a:prstGeom prst="rect">
            <a:avLst/>
          </a:prstGeom>
        </p:spPr>
      </p:pic>
      <p:pic>
        <p:nvPicPr>
          <p:cNvPr id="3" name="Picture 2">
            <a:extLst>
              <a:ext uri="{FF2B5EF4-FFF2-40B4-BE49-F238E27FC236}">
                <a16:creationId xmlns:a16="http://schemas.microsoft.com/office/drawing/2014/main" id="{4C020A34-81E6-4A1F-ACFC-C9F2C7EEE02C}"/>
              </a:ext>
            </a:extLst>
          </p:cNvPr>
          <p:cNvPicPr>
            <a:picLocks noChangeAspect="1"/>
          </p:cNvPicPr>
          <p:nvPr/>
        </p:nvPicPr>
        <p:blipFill>
          <a:blip r:embed="rId3"/>
          <a:stretch>
            <a:fillRect/>
          </a:stretch>
        </p:blipFill>
        <p:spPr>
          <a:xfrm>
            <a:off x="3671703" y="4206603"/>
            <a:ext cx="1833850" cy="1393726"/>
          </a:xfrm>
          <a:prstGeom prst="rect">
            <a:avLst/>
          </a:prstGeom>
        </p:spPr>
      </p:pic>
      <p:pic>
        <p:nvPicPr>
          <p:cNvPr id="4" name="Picture 3">
            <a:extLst>
              <a:ext uri="{FF2B5EF4-FFF2-40B4-BE49-F238E27FC236}">
                <a16:creationId xmlns:a16="http://schemas.microsoft.com/office/drawing/2014/main" id="{A1CAC1B6-8119-4904-ACA8-9E269B3B6906}"/>
              </a:ext>
            </a:extLst>
          </p:cNvPr>
          <p:cNvPicPr>
            <a:picLocks noChangeAspect="1"/>
          </p:cNvPicPr>
          <p:nvPr/>
        </p:nvPicPr>
        <p:blipFill>
          <a:blip r:embed="rId4"/>
          <a:stretch>
            <a:fillRect/>
          </a:stretch>
        </p:blipFill>
        <p:spPr>
          <a:xfrm>
            <a:off x="6705600" y="4096923"/>
            <a:ext cx="1524000" cy="1503405"/>
          </a:xfrm>
          <a:prstGeom prst="rect">
            <a:avLst/>
          </a:prstGeom>
        </p:spPr>
      </p:pic>
    </p:spTree>
    <p:extLst>
      <p:ext uri="{BB962C8B-B14F-4D97-AF65-F5344CB8AC3E}">
        <p14:creationId xmlns:p14="http://schemas.microsoft.com/office/powerpoint/2010/main" val="276385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087D-0C52-452B-AFC8-47BBC0BEDEFB}"/>
              </a:ext>
            </a:extLst>
          </p:cNvPr>
          <p:cNvSpPr>
            <a:spLocks noGrp="1"/>
          </p:cNvSpPr>
          <p:nvPr>
            <p:ph type="title"/>
          </p:nvPr>
        </p:nvSpPr>
        <p:spPr/>
        <p:txBody>
          <a:bodyPr/>
          <a:lstStyle/>
          <a:p>
            <a:r>
              <a:rPr lang="en-US" dirty="0"/>
              <a:t>Why Should You Want to do Any of This ?</a:t>
            </a:r>
          </a:p>
        </p:txBody>
      </p:sp>
      <p:sp>
        <p:nvSpPr>
          <p:cNvPr id="3" name="Content Placeholder 2">
            <a:extLst>
              <a:ext uri="{FF2B5EF4-FFF2-40B4-BE49-F238E27FC236}">
                <a16:creationId xmlns:a16="http://schemas.microsoft.com/office/drawing/2014/main" id="{5E3F751E-4FF0-43F4-8CF1-95EF968A3050}"/>
              </a:ext>
            </a:extLst>
          </p:cNvPr>
          <p:cNvSpPr>
            <a:spLocks noGrp="1"/>
          </p:cNvSpPr>
          <p:nvPr>
            <p:ph sz="quarter" idx="1"/>
          </p:nvPr>
        </p:nvSpPr>
        <p:spPr>
          <a:xfrm>
            <a:off x="606153" y="2362199"/>
            <a:ext cx="8159002" cy="3799367"/>
          </a:xfrm>
        </p:spPr>
        <p:txBody>
          <a:bodyPr/>
          <a:lstStyle/>
          <a:p>
            <a:pPr marL="0" indent="0" algn="ctr">
              <a:buNone/>
            </a:pPr>
            <a:r>
              <a:rPr lang="en-US" sz="6600" dirty="0"/>
              <a:t>The Business Case</a:t>
            </a:r>
          </a:p>
        </p:txBody>
      </p:sp>
      <p:pic>
        <p:nvPicPr>
          <p:cNvPr id="4" name="Picture 3">
            <a:extLst>
              <a:ext uri="{FF2B5EF4-FFF2-40B4-BE49-F238E27FC236}">
                <a16:creationId xmlns:a16="http://schemas.microsoft.com/office/drawing/2014/main" id="{11542532-80A3-4F57-B661-0C05D2637E72}"/>
              </a:ext>
            </a:extLst>
          </p:cNvPr>
          <p:cNvPicPr>
            <a:picLocks noChangeAspect="1"/>
          </p:cNvPicPr>
          <p:nvPr/>
        </p:nvPicPr>
        <p:blipFill>
          <a:blip r:embed="rId2"/>
          <a:stretch>
            <a:fillRect/>
          </a:stretch>
        </p:blipFill>
        <p:spPr>
          <a:xfrm>
            <a:off x="6629399" y="4191000"/>
            <a:ext cx="1589241" cy="1600200"/>
          </a:xfrm>
          <a:prstGeom prst="rect">
            <a:avLst/>
          </a:prstGeom>
        </p:spPr>
      </p:pic>
    </p:spTree>
    <p:extLst>
      <p:ext uri="{BB962C8B-B14F-4D97-AF65-F5344CB8AC3E}">
        <p14:creationId xmlns:p14="http://schemas.microsoft.com/office/powerpoint/2010/main" val="3886770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597-072D-41FF-AF10-B3E138117AE9}"/>
              </a:ext>
            </a:extLst>
          </p:cNvPr>
          <p:cNvSpPr>
            <a:spLocks noGrp="1"/>
          </p:cNvSpPr>
          <p:nvPr>
            <p:ph type="title"/>
          </p:nvPr>
        </p:nvSpPr>
        <p:spPr/>
        <p:txBody>
          <a:bodyPr>
            <a:normAutofit fontScale="90000"/>
          </a:bodyPr>
          <a:lstStyle/>
          <a:p>
            <a:pPr algn="ctr"/>
            <a:r>
              <a:rPr lang="en-US" dirty="0"/>
              <a:t>INEFFICIENCIES</a:t>
            </a:r>
            <a:br>
              <a:rPr lang="en-US" dirty="0"/>
            </a:br>
            <a:r>
              <a:rPr lang="en-US" dirty="0"/>
              <a:t>Wasted Energy, Resources &amp; Money</a:t>
            </a:r>
          </a:p>
        </p:txBody>
      </p:sp>
      <p:sp>
        <p:nvSpPr>
          <p:cNvPr id="3" name="Content Placeholder 2">
            <a:extLst>
              <a:ext uri="{FF2B5EF4-FFF2-40B4-BE49-F238E27FC236}">
                <a16:creationId xmlns:a16="http://schemas.microsoft.com/office/drawing/2014/main" id="{21D27D01-9838-4F3B-B672-C352354B63DD}"/>
              </a:ext>
            </a:extLst>
          </p:cNvPr>
          <p:cNvSpPr>
            <a:spLocks noGrp="1"/>
          </p:cNvSpPr>
          <p:nvPr>
            <p:ph sz="quarter" idx="1"/>
          </p:nvPr>
        </p:nvSpPr>
        <p:spPr>
          <a:xfrm>
            <a:off x="381001" y="1752599"/>
            <a:ext cx="7162800" cy="4408967"/>
          </a:xfrm>
        </p:spPr>
        <p:txBody>
          <a:bodyPr/>
          <a:lstStyle/>
          <a:p>
            <a:r>
              <a:rPr lang="en-US" sz="2800" dirty="0"/>
              <a:t>Incomplete, duplicate, redundant, excessive referral requests  - redundant work </a:t>
            </a:r>
          </a:p>
          <a:p>
            <a:pPr marL="0" indent="0">
              <a:buNone/>
            </a:pPr>
            <a:endParaRPr lang="en-US" sz="2800" dirty="0"/>
          </a:p>
          <a:p>
            <a:r>
              <a:rPr lang="en-US" sz="2800" dirty="0"/>
              <a:t>No Loop closure – hours spent tracking down results of the referral request</a:t>
            </a:r>
          </a:p>
          <a:p>
            <a:pPr marL="0" indent="0">
              <a:buNone/>
            </a:pPr>
            <a:endParaRPr lang="en-US" sz="2800" dirty="0"/>
          </a:p>
          <a:p>
            <a:r>
              <a:rPr lang="en-US" sz="2800" dirty="0"/>
              <a:t>Last minute cancellations due to missing insurance approval – empty spots  </a:t>
            </a:r>
          </a:p>
        </p:txBody>
      </p:sp>
      <p:pic>
        <p:nvPicPr>
          <p:cNvPr id="5" name="Picture 4">
            <a:extLst>
              <a:ext uri="{FF2B5EF4-FFF2-40B4-BE49-F238E27FC236}">
                <a16:creationId xmlns:a16="http://schemas.microsoft.com/office/drawing/2014/main" id="{72136768-B0FC-416B-A668-B8AAAA9BB2F3}"/>
              </a:ext>
            </a:extLst>
          </p:cNvPr>
          <p:cNvPicPr>
            <a:picLocks noChangeAspect="1"/>
          </p:cNvPicPr>
          <p:nvPr/>
        </p:nvPicPr>
        <p:blipFill>
          <a:blip r:embed="rId3"/>
          <a:stretch>
            <a:fillRect/>
          </a:stretch>
        </p:blipFill>
        <p:spPr>
          <a:xfrm>
            <a:off x="381000" y="123803"/>
            <a:ext cx="1030287" cy="1093922"/>
          </a:xfrm>
          <a:prstGeom prst="rect">
            <a:avLst/>
          </a:prstGeom>
        </p:spPr>
      </p:pic>
      <p:pic>
        <p:nvPicPr>
          <p:cNvPr id="6" name="Picture 5">
            <a:extLst>
              <a:ext uri="{FF2B5EF4-FFF2-40B4-BE49-F238E27FC236}">
                <a16:creationId xmlns:a16="http://schemas.microsoft.com/office/drawing/2014/main" id="{FB99972F-25E5-41D9-BC27-03888AE19C55}"/>
              </a:ext>
            </a:extLst>
          </p:cNvPr>
          <p:cNvPicPr>
            <a:picLocks noChangeAspect="1"/>
          </p:cNvPicPr>
          <p:nvPr/>
        </p:nvPicPr>
        <p:blipFill rotWithShape="1">
          <a:blip r:embed="rId4"/>
          <a:srcRect l="8824" t="17647" b="5882"/>
          <a:stretch/>
        </p:blipFill>
        <p:spPr>
          <a:xfrm>
            <a:off x="7536028" y="1905074"/>
            <a:ext cx="1260858" cy="1057494"/>
          </a:xfrm>
          <a:prstGeom prst="rect">
            <a:avLst/>
          </a:prstGeom>
          <a:ln>
            <a:solidFill>
              <a:schemeClr val="accent6"/>
            </a:solidFill>
          </a:ln>
        </p:spPr>
      </p:pic>
      <p:pic>
        <p:nvPicPr>
          <p:cNvPr id="7" name="Picture 6">
            <a:extLst>
              <a:ext uri="{FF2B5EF4-FFF2-40B4-BE49-F238E27FC236}">
                <a16:creationId xmlns:a16="http://schemas.microsoft.com/office/drawing/2014/main" id="{1C6F1D29-0D34-4506-931F-FBEFB4DA9413}"/>
              </a:ext>
            </a:extLst>
          </p:cNvPr>
          <p:cNvPicPr>
            <a:picLocks noChangeAspect="1"/>
          </p:cNvPicPr>
          <p:nvPr/>
        </p:nvPicPr>
        <p:blipFill rotWithShape="1">
          <a:blip r:embed="rId5"/>
          <a:srcRect l="30097" r="30097"/>
          <a:stretch/>
        </p:blipFill>
        <p:spPr>
          <a:xfrm>
            <a:off x="7502141" y="3454733"/>
            <a:ext cx="1328632" cy="1036423"/>
          </a:xfrm>
          <a:prstGeom prst="rect">
            <a:avLst/>
          </a:prstGeom>
        </p:spPr>
      </p:pic>
      <p:pic>
        <p:nvPicPr>
          <p:cNvPr id="9" name="Picture 8">
            <a:extLst>
              <a:ext uri="{FF2B5EF4-FFF2-40B4-BE49-F238E27FC236}">
                <a16:creationId xmlns:a16="http://schemas.microsoft.com/office/drawing/2014/main" id="{74C6BABD-C1DF-441F-A579-73F76097D193}"/>
              </a:ext>
            </a:extLst>
          </p:cNvPr>
          <p:cNvPicPr>
            <a:picLocks noChangeAspect="1"/>
          </p:cNvPicPr>
          <p:nvPr/>
        </p:nvPicPr>
        <p:blipFill>
          <a:blip r:embed="rId6"/>
          <a:stretch>
            <a:fillRect/>
          </a:stretch>
        </p:blipFill>
        <p:spPr>
          <a:xfrm>
            <a:off x="6016009" y="5251450"/>
            <a:ext cx="2836384" cy="796929"/>
          </a:xfrm>
          <a:prstGeom prst="rect">
            <a:avLst/>
          </a:prstGeom>
          <a:ln>
            <a:solidFill>
              <a:schemeClr val="accent3"/>
            </a:solidFill>
          </a:ln>
        </p:spPr>
      </p:pic>
    </p:spTree>
    <p:extLst>
      <p:ext uri="{BB962C8B-B14F-4D97-AF65-F5344CB8AC3E}">
        <p14:creationId xmlns:p14="http://schemas.microsoft.com/office/powerpoint/2010/main" val="326904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9294-9339-4BCC-8C78-2FD55F008517}"/>
              </a:ext>
            </a:extLst>
          </p:cNvPr>
          <p:cNvSpPr>
            <a:spLocks noGrp="1"/>
          </p:cNvSpPr>
          <p:nvPr>
            <p:ph type="title"/>
          </p:nvPr>
        </p:nvSpPr>
        <p:spPr/>
        <p:txBody>
          <a:bodyPr>
            <a:normAutofit/>
          </a:bodyPr>
          <a:lstStyle/>
          <a:p>
            <a:pPr algn="ctr"/>
            <a:r>
              <a:rPr lang="en-US" dirty="0"/>
              <a:t>Liability &amp; Loss of Clinician Productivity </a:t>
            </a:r>
            <a:endParaRPr lang="en-US" b="1" dirty="0"/>
          </a:p>
        </p:txBody>
      </p:sp>
      <p:sp>
        <p:nvSpPr>
          <p:cNvPr id="3" name="Content Placeholder 2">
            <a:extLst>
              <a:ext uri="{FF2B5EF4-FFF2-40B4-BE49-F238E27FC236}">
                <a16:creationId xmlns:a16="http://schemas.microsoft.com/office/drawing/2014/main" id="{3097A92C-7500-4B0D-94B5-C7565ACE6544}"/>
              </a:ext>
            </a:extLst>
          </p:cNvPr>
          <p:cNvSpPr>
            <a:spLocks noGrp="1"/>
          </p:cNvSpPr>
          <p:nvPr>
            <p:ph sz="quarter" idx="1"/>
          </p:nvPr>
        </p:nvSpPr>
        <p:spPr>
          <a:xfrm>
            <a:off x="463694" y="1527454"/>
            <a:ext cx="8299306" cy="4797145"/>
          </a:xfrm>
        </p:spPr>
        <p:txBody>
          <a:bodyPr>
            <a:normAutofit/>
          </a:bodyPr>
          <a:lstStyle/>
          <a:p>
            <a:r>
              <a:rPr lang="en-US" sz="2800" dirty="0"/>
              <a:t>Chaos (inefficiencies)</a:t>
            </a:r>
          </a:p>
          <a:p>
            <a:r>
              <a:rPr lang="en-US" sz="2800" dirty="0"/>
              <a:t>Lack of communication</a:t>
            </a:r>
          </a:p>
          <a:p>
            <a:r>
              <a:rPr lang="en-US" sz="2800" dirty="0"/>
              <a:t>Isolation</a:t>
            </a:r>
          </a:p>
          <a:p>
            <a:pPr marL="0" indent="0">
              <a:buNone/>
            </a:pPr>
            <a:endParaRPr lang="en-US" sz="1600" dirty="0"/>
          </a:p>
          <a:p>
            <a:pPr marL="0" indent="0" algn="ctr">
              <a:buNone/>
            </a:pPr>
            <a:r>
              <a:rPr lang="en-US" sz="2400" dirty="0"/>
              <a:t>When a practice exhibits chaos, it often predicts </a:t>
            </a:r>
            <a:r>
              <a:rPr lang="en-US" sz="2400" b="1" i="1" dirty="0"/>
              <a:t>adverse outcomes </a:t>
            </a:r>
            <a:r>
              <a:rPr lang="en-US" sz="2400" dirty="0"/>
              <a:t>for physicians and their patients</a:t>
            </a:r>
          </a:p>
          <a:p>
            <a:pPr marL="0" indent="0" algn="ctr">
              <a:buNone/>
            </a:pPr>
            <a:endParaRPr lang="en-US" sz="900" dirty="0"/>
          </a:p>
          <a:p>
            <a:pPr marL="0" indent="0" algn="ctr">
              <a:buNone/>
            </a:pPr>
            <a:endParaRPr lang="en-US" sz="1200" dirty="0"/>
          </a:p>
          <a:p>
            <a:r>
              <a:rPr lang="en-US" sz="2800" b="1" dirty="0"/>
              <a:t>20% of malpractice claims </a:t>
            </a:r>
            <a:r>
              <a:rPr lang="en-US" sz="2800" dirty="0"/>
              <a:t>for diagnosis error involve </a:t>
            </a:r>
            <a:r>
              <a:rPr lang="en-US" sz="2800" b="1" i="1" dirty="0"/>
              <a:t>referral communication deficits</a:t>
            </a:r>
          </a:p>
          <a:p>
            <a:endParaRPr lang="en-US" sz="2800" dirty="0"/>
          </a:p>
        </p:txBody>
      </p:sp>
      <p:sp>
        <p:nvSpPr>
          <p:cNvPr id="4" name="Right Brace 3">
            <a:extLst>
              <a:ext uri="{FF2B5EF4-FFF2-40B4-BE49-F238E27FC236}">
                <a16:creationId xmlns:a16="http://schemas.microsoft.com/office/drawing/2014/main" id="{8EDBCE81-DA78-4576-A9B4-C8AFA3FE28B3}"/>
              </a:ext>
            </a:extLst>
          </p:cNvPr>
          <p:cNvSpPr/>
          <p:nvPr/>
        </p:nvSpPr>
        <p:spPr>
          <a:xfrm>
            <a:off x="4576905" y="1648309"/>
            <a:ext cx="191442" cy="155209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DCB600CD-8C8F-4EE2-B7A5-13415F50DA16}"/>
              </a:ext>
            </a:extLst>
          </p:cNvPr>
          <p:cNvSpPr txBox="1"/>
          <p:nvPr/>
        </p:nvSpPr>
        <p:spPr>
          <a:xfrm>
            <a:off x="5175478" y="1684752"/>
            <a:ext cx="3097696" cy="1384995"/>
          </a:xfrm>
          <a:prstGeom prst="rect">
            <a:avLst/>
          </a:prstGeom>
          <a:noFill/>
          <a:ln w="19050">
            <a:solidFill>
              <a:schemeClr val="accent1"/>
            </a:solidFill>
          </a:ln>
        </p:spPr>
        <p:txBody>
          <a:bodyPr wrap="square" rtlCol="0">
            <a:spAutoFit/>
          </a:bodyPr>
          <a:lstStyle/>
          <a:p>
            <a:pPr algn="ctr"/>
            <a:r>
              <a:rPr lang="en-US" sz="2800" dirty="0"/>
              <a:t>Increased Burden</a:t>
            </a:r>
          </a:p>
          <a:p>
            <a:pPr algn="ctr"/>
            <a:r>
              <a:rPr lang="en-US" sz="2800" dirty="0"/>
              <a:t>Job Dissatisfaction</a:t>
            </a:r>
          </a:p>
          <a:p>
            <a:pPr algn="ctr"/>
            <a:r>
              <a:rPr lang="en-US" sz="2800" dirty="0"/>
              <a:t>Burnout</a:t>
            </a:r>
          </a:p>
        </p:txBody>
      </p:sp>
    </p:spTree>
    <p:extLst>
      <p:ext uri="{BB962C8B-B14F-4D97-AF65-F5344CB8AC3E}">
        <p14:creationId xmlns:p14="http://schemas.microsoft.com/office/powerpoint/2010/main" val="922252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940C-99FB-4E39-AD27-AB6CB5D79A51}"/>
              </a:ext>
            </a:extLst>
          </p:cNvPr>
          <p:cNvSpPr>
            <a:spLocks noGrp="1"/>
          </p:cNvSpPr>
          <p:nvPr>
            <p:ph type="title"/>
          </p:nvPr>
        </p:nvSpPr>
        <p:spPr/>
        <p:txBody>
          <a:bodyPr/>
          <a:lstStyle/>
          <a:p>
            <a:pPr algn="ctr"/>
            <a:r>
              <a:rPr lang="en-US" dirty="0"/>
              <a:t>New Payment Models – Value Based </a:t>
            </a:r>
          </a:p>
        </p:txBody>
      </p:sp>
      <p:sp>
        <p:nvSpPr>
          <p:cNvPr id="3" name="Content Placeholder 2">
            <a:extLst>
              <a:ext uri="{FF2B5EF4-FFF2-40B4-BE49-F238E27FC236}">
                <a16:creationId xmlns:a16="http://schemas.microsoft.com/office/drawing/2014/main" id="{B481388B-9562-4F8D-B570-EF9953A7D6A1}"/>
              </a:ext>
            </a:extLst>
          </p:cNvPr>
          <p:cNvSpPr>
            <a:spLocks noGrp="1"/>
          </p:cNvSpPr>
          <p:nvPr>
            <p:ph sz="quarter" idx="1"/>
          </p:nvPr>
        </p:nvSpPr>
        <p:spPr>
          <a:xfrm>
            <a:off x="381000" y="1600200"/>
            <a:ext cx="8384155" cy="4561367"/>
          </a:xfrm>
        </p:spPr>
        <p:txBody>
          <a:bodyPr>
            <a:normAutofit lnSpcReduction="10000"/>
          </a:bodyPr>
          <a:lstStyle/>
          <a:p>
            <a:r>
              <a:rPr lang="en-US" sz="2800" dirty="0"/>
              <a:t>Rewarded for Outcomes vs Volume </a:t>
            </a:r>
          </a:p>
          <a:p>
            <a:pPr lvl="1"/>
            <a:r>
              <a:rPr lang="en-US" sz="2500" dirty="0"/>
              <a:t>A “Quality Gate” for payments</a:t>
            </a:r>
          </a:p>
          <a:p>
            <a:pPr lvl="1"/>
            <a:r>
              <a:rPr lang="en-US" sz="2500" dirty="0"/>
              <a:t>Adverse effects of delay </a:t>
            </a:r>
          </a:p>
          <a:p>
            <a:r>
              <a:rPr lang="en-US" sz="2800" dirty="0"/>
              <a:t>Cost (spend) thresholds – Practice “at Risk”</a:t>
            </a:r>
          </a:p>
          <a:p>
            <a:pPr lvl="1"/>
            <a:r>
              <a:rPr lang="en-US" sz="2500" dirty="0"/>
              <a:t>Focus on reduction in unnecessary care</a:t>
            </a:r>
          </a:p>
          <a:p>
            <a:pPr lvl="1"/>
            <a:r>
              <a:rPr lang="en-US" sz="2500" dirty="0"/>
              <a:t>Inappropriate referrals or type of referral </a:t>
            </a:r>
          </a:p>
          <a:p>
            <a:r>
              <a:rPr lang="en-US" sz="2800" dirty="0"/>
              <a:t>Patient experience / satisfaction </a:t>
            </a:r>
          </a:p>
          <a:p>
            <a:pPr marL="0" indent="0">
              <a:buNone/>
            </a:pPr>
            <a:endParaRPr lang="en-US" sz="2000" dirty="0"/>
          </a:p>
          <a:p>
            <a:r>
              <a:rPr lang="en-US" sz="2800" dirty="0"/>
              <a:t>Primary Care in APM – need high value Specialty Care partners – </a:t>
            </a:r>
            <a:r>
              <a:rPr lang="en-US" sz="2800" i="1" dirty="0"/>
              <a:t>requirements</a:t>
            </a:r>
            <a:r>
              <a:rPr lang="en-US" sz="2800" dirty="0"/>
              <a:t> </a:t>
            </a:r>
          </a:p>
        </p:txBody>
      </p:sp>
    </p:spTree>
    <p:extLst>
      <p:ext uri="{BB962C8B-B14F-4D97-AF65-F5344CB8AC3E}">
        <p14:creationId xmlns:p14="http://schemas.microsoft.com/office/powerpoint/2010/main" val="117063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087D-0C52-452B-AFC8-47BBC0BEDEFB}"/>
              </a:ext>
            </a:extLst>
          </p:cNvPr>
          <p:cNvSpPr>
            <a:spLocks noGrp="1"/>
          </p:cNvSpPr>
          <p:nvPr>
            <p:ph type="title"/>
          </p:nvPr>
        </p:nvSpPr>
        <p:spPr/>
        <p:txBody>
          <a:bodyPr/>
          <a:lstStyle/>
          <a:p>
            <a:r>
              <a:rPr lang="en-US" dirty="0"/>
              <a:t>Why Should You Want to do Any of This ?</a:t>
            </a:r>
          </a:p>
        </p:txBody>
      </p:sp>
      <p:sp>
        <p:nvSpPr>
          <p:cNvPr id="3" name="Content Placeholder 2">
            <a:extLst>
              <a:ext uri="{FF2B5EF4-FFF2-40B4-BE49-F238E27FC236}">
                <a16:creationId xmlns:a16="http://schemas.microsoft.com/office/drawing/2014/main" id="{5E3F751E-4FF0-43F4-8CF1-95EF968A3050}"/>
              </a:ext>
            </a:extLst>
          </p:cNvPr>
          <p:cNvSpPr>
            <a:spLocks noGrp="1"/>
          </p:cNvSpPr>
          <p:nvPr>
            <p:ph sz="quarter" idx="1"/>
          </p:nvPr>
        </p:nvSpPr>
        <p:spPr>
          <a:xfrm>
            <a:off x="606153" y="2362199"/>
            <a:ext cx="8159002" cy="3799367"/>
          </a:xfrm>
        </p:spPr>
        <p:txBody>
          <a:bodyPr/>
          <a:lstStyle/>
          <a:p>
            <a:pPr marL="0" indent="0" algn="ctr">
              <a:buNone/>
            </a:pPr>
            <a:r>
              <a:rPr lang="en-US" sz="6600" dirty="0"/>
              <a:t>The Patient</a:t>
            </a:r>
          </a:p>
        </p:txBody>
      </p:sp>
      <p:pic>
        <p:nvPicPr>
          <p:cNvPr id="5" name="Picture 4">
            <a:extLst>
              <a:ext uri="{FF2B5EF4-FFF2-40B4-BE49-F238E27FC236}">
                <a16:creationId xmlns:a16="http://schemas.microsoft.com/office/drawing/2014/main" id="{C878D305-9C0F-4820-8EAC-CAD67F918381}"/>
              </a:ext>
            </a:extLst>
          </p:cNvPr>
          <p:cNvPicPr>
            <a:picLocks noChangeAspect="1"/>
          </p:cNvPicPr>
          <p:nvPr/>
        </p:nvPicPr>
        <p:blipFill>
          <a:blip r:embed="rId2"/>
          <a:stretch>
            <a:fillRect/>
          </a:stretch>
        </p:blipFill>
        <p:spPr>
          <a:xfrm>
            <a:off x="7354986" y="2249400"/>
            <a:ext cx="1152244" cy="1676545"/>
          </a:xfrm>
          <a:prstGeom prst="rect">
            <a:avLst/>
          </a:prstGeom>
        </p:spPr>
      </p:pic>
      <p:pic>
        <p:nvPicPr>
          <p:cNvPr id="6" name="Picture 5">
            <a:extLst>
              <a:ext uri="{FF2B5EF4-FFF2-40B4-BE49-F238E27FC236}">
                <a16:creationId xmlns:a16="http://schemas.microsoft.com/office/drawing/2014/main" id="{E0700554-6AE3-414B-8D70-EC24F91ABEA4}"/>
              </a:ext>
            </a:extLst>
          </p:cNvPr>
          <p:cNvPicPr>
            <a:picLocks noChangeAspect="1"/>
          </p:cNvPicPr>
          <p:nvPr/>
        </p:nvPicPr>
        <p:blipFill>
          <a:blip r:embed="rId3"/>
          <a:stretch>
            <a:fillRect/>
          </a:stretch>
        </p:blipFill>
        <p:spPr>
          <a:xfrm>
            <a:off x="1499496" y="4157514"/>
            <a:ext cx="1597290" cy="1292464"/>
          </a:xfrm>
          <a:prstGeom prst="rect">
            <a:avLst/>
          </a:prstGeom>
        </p:spPr>
      </p:pic>
      <p:pic>
        <p:nvPicPr>
          <p:cNvPr id="7" name="Picture 6">
            <a:extLst>
              <a:ext uri="{FF2B5EF4-FFF2-40B4-BE49-F238E27FC236}">
                <a16:creationId xmlns:a16="http://schemas.microsoft.com/office/drawing/2014/main" id="{EF931ECD-9915-4DF1-BDA1-3A7780692060}"/>
              </a:ext>
            </a:extLst>
          </p:cNvPr>
          <p:cNvPicPr>
            <a:picLocks noChangeAspect="1"/>
          </p:cNvPicPr>
          <p:nvPr/>
        </p:nvPicPr>
        <p:blipFill>
          <a:blip r:embed="rId4"/>
          <a:stretch>
            <a:fillRect/>
          </a:stretch>
        </p:blipFill>
        <p:spPr>
          <a:xfrm>
            <a:off x="3784124" y="4343400"/>
            <a:ext cx="1621677" cy="1390008"/>
          </a:xfrm>
          <a:prstGeom prst="rect">
            <a:avLst/>
          </a:prstGeom>
        </p:spPr>
      </p:pic>
      <p:pic>
        <p:nvPicPr>
          <p:cNvPr id="8" name="Picture 7">
            <a:extLst>
              <a:ext uri="{FF2B5EF4-FFF2-40B4-BE49-F238E27FC236}">
                <a16:creationId xmlns:a16="http://schemas.microsoft.com/office/drawing/2014/main" id="{7CB6A962-088B-422F-B2F2-F89CFFAC7EA3}"/>
              </a:ext>
            </a:extLst>
          </p:cNvPr>
          <p:cNvPicPr>
            <a:picLocks noChangeAspect="1"/>
          </p:cNvPicPr>
          <p:nvPr/>
        </p:nvPicPr>
        <p:blipFill>
          <a:blip r:embed="rId5"/>
          <a:stretch>
            <a:fillRect/>
          </a:stretch>
        </p:blipFill>
        <p:spPr>
          <a:xfrm>
            <a:off x="6093139" y="4132114"/>
            <a:ext cx="2444708" cy="1505843"/>
          </a:xfrm>
          <a:prstGeom prst="rect">
            <a:avLst/>
          </a:prstGeom>
        </p:spPr>
      </p:pic>
      <p:pic>
        <p:nvPicPr>
          <p:cNvPr id="9" name="Picture 8">
            <a:extLst>
              <a:ext uri="{FF2B5EF4-FFF2-40B4-BE49-F238E27FC236}">
                <a16:creationId xmlns:a16="http://schemas.microsoft.com/office/drawing/2014/main" id="{BA394FDE-3307-4E23-A860-E5105584622E}"/>
              </a:ext>
            </a:extLst>
          </p:cNvPr>
          <p:cNvPicPr>
            <a:picLocks noChangeAspect="1"/>
          </p:cNvPicPr>
          <p:nvPr/>
        </p:nvPicPr>
        <p:blipFill>
          <a:blip r:embed="rId6"/>
          <a:stretch>
            <a:fillRect/>
          </a:stretch>
        </p:blipFill>
        <p:spPr>
          <a:xfrm>
            <a:off x="580753" y="2514598"/>
            <a:ext cx="1566808" cy="1146147"/>
          </a:xfrm>
          <a:prstGeom prst="rect">
            <a:avLst/>
          </a:prstGeom>
        </p:spPr>
      </p:pic>
    </p:spTree>
    <p:extLst>
      <p:ext uri="{BB962C8B-B14F-4D97-AF65-F5344CB8AC3E}">
        <p14:creationId xmlns:p14="http://schemas.microsoft.com/office/powerpoint/2010/main" val="21256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6CA8-8054-485F-8DAF-9B136D0FEDC3}"/>
              </a:ext>
            </a:extLst>
          </p:cNvPr>
          <p:cNvSpPr>
            <a:spLocks noGrp="1"/>
          </p:cNvSpPr>
          <p:nvPr>
            <p:ph type="title"/>
          </p:nvPr>
        </p:nvSpPr>
        <p:spPr>
          <a:xfrm>
            <a:off x="609600" y="0"/>
            <a:ext cx="8153400" cy="1219200"/>
          </a:xfrm>
        </p:spPr>
        <p:txBody>
          <a:bodyPr>
            <a:normAutofit/>
          </a:bodyPr>
          <a:lstStyle/>
          <a:p>
            <a:pPr algn="ctr"/>
            <a:r>
              <a:rPr lang="en-US" dirty="0"/>
              <a:t>Patients take the brunt of the impact </a:t>
            </a:r>
            <a:br>
              <a:rPr lang="en-US" dirty="0"/>
            </a:br>
            <a:r>
              <a:rPr lang="en-US" dirty="0"/>
              <a:t>for poor referral processes</a:t>
            </a:r>
          </a:p>
        </p:txBody>
      </p:sp>
      <p:sp>
        <p:nvSpPr>
          <p:cNvPr id="3" name="Content Placeholder 2">
            <a:extLst>
              <a:ext uri="{FF2B5EF4-FFF2-40B4-BE49-F238E27FC236}">
                <a16:creationId xmlns:a16="http://schemas.microsoft.com/office/drawing/2014/main" id="{127B4E93-0208-41D2-87E4-144A804D001A}"/>
              </a:ext>
            </a:extLst>
          </p:cNvPr>
          <p:cNvSpPr>
            <a:spLocks noGrp="1"/>
          </p:cNvSpPr>
          <p:nvPr>
            <p:ph sz="quarter" idx="1"/>
          </p:nvPr>
        </p:nvSpPr>
        <p:spPr>
          <a:xfrm>
            <a:off x="609600" y="1447800"/>
            <a:ext cx="8159002" cy="4800600"/>
          </a:xfrm>
        </p:spPr>
        <p:txBody>
          <a:bodyPr/>
          <a:lstStyle/>
          <a:p>
            <a:r>
              <a:rPr lang="en-US" sz="2000" dirty="0"/>
              <a:t>Do not get the time they want or need with the appointment</a:t>
            </a:r>
          </a:p>
          <a:p>
            <a:pPr lvl="1"/>
            <a:r>
              <a:rPr lang="en-US" sz="1800" dirty="0"/>
              <a:t>Do not get questions asked or answered; confusion, concerns, etc.</a:t>
            </a:r>
          </a:p>
          <a:p>
            <a:pPr lvl="1"/>
            <a:r>
              <a:rPr lang="en-US" sz="1800" dirty="0"/>
              <a:t>Worse outcomes</a:t>
            </a:r>
          </a:p>
          <a:p>
            <a:r>
              <a:rPr lang="en-US" sz="2000" dirty="0"/>
              <a:t>Lost time (</a:t>
            </a:r>
            <a:r>
              <a:rPr lang="en-US" sz="2000" i="1" dirty="0"/>
              <a:t>patient’s time is proposed quality metric</a:t>
            </a:r>
            <a:r>
              <a:rPr lang="en-US" sz="2000" dirty="0"/>
              <a:t>)</a:t>
            </a:r>
          </a:p>
          <a:p>
            <a:r>
              <a:rPr lang="en-US" sz="2000" dirty="0"/>
              <a:t>Cost from lost wages, co-pays, deductibles</a:t>
            </a:r>
          </a:p>
          <a:p>
            <a:pPr lvl="1"/>
            <a:r>
              <a:rPr lang="en-US" sz="1800" dirty="0"/>
              <a:t>With high deductible plans, patients pay for duplicated, unnecessary care</a:t>
            </a:r>
          </a:p>
          <a:p>
            <a:r>
              <a:rPr lang="en-US" sz="2000" dirty="0"/>
              <a:t>Cost of travel, parking, baby sitter, etc. </a:t>
            </a:r>
          </a:p>
          <a:p>
            <a:r>
              <a:rPr lang="en-US" sz="2000" dirty="0"/>
              <a:t>Delay (</a:t>
            </a:r>
            <a:r>
              <a:rPr lang="en-US" sz="2000" i="1" dirty="0"/>
              <a:t>hefty cost to mental &amp; physical health</a:t>
            </a:r>
            <a:r>
              <a:rPr lang="en-US" sz="2000" dirty="0"/>
              <a:t>)</a:t>
            </a:r>
          </a:p>
          <a:p>
            <a:pPr lvl="1"/>
            <a:r>
              <a:rPr lang="en-US" sz="1800" dirty="0"/>
              <a:t>Worry</a:t>
            </a:r>
          </a:p>
          <a:p>
            <a:pPr lvl="1"/>
            <a:r>
              <a:rPr lang="en-US" sz="1800" dirty="0"/>
              <a:t>Unable to work, reduced ADL</a:t>
            </a:r>
          </a:p>
          <a:p>
            <a:pPr lvl="1"/>
            <a:r>
              <a:rPr lang="en-US" sz="1800" dirty="0"/>
              <a:t>Unresolved or Worsening condition</a:t>
            </a:r>
          </a:p>
          <a:p>
            <a:r>
              <a:rPr lang="en-US" sz="2000" dirty="0"/>
              <a:t>Often get the </a:t>
            </a:r>
            <a:r>
              <a:rPr lang="en-US" sz="2000" i="1" dirty="0"/>
              <a:t>blame</a:t>
            </a:r>
            <a:r>
              <a:rPr lang="en-US" sz="2000" dirty="0"/>
              <a:t> for lack of information with the referral</a:t>
            </a:r>
          </a:p>
          <a:p>
            <a:r>
              <a:rPr lang="en-US" sz="2000" dirty="0"/>
              <a:t>Safety issues </a:t>
            </a:r>
          </a:p>
          <a:p>
            <a:endParaRPr lang="en-US" sz="2400" dirty="0"/>
          </a:p>
        </p:txBody>
      </p:sp>
    </p:spTree>
    <p:extLst>
      <p:ext uri="{BB962C8B-B14F-4D97-AF65-F5344CB8AC3E}">
        <p14:creationId xmlns:p14="http://schemas.microsoft.com/office/powerpoint/2010/main" val="1853792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92" y="0"/>
            <a:ext cx="8505553" cy="1241351"/>
          </a:xfrm>
        </p:spPr>
        <p:txBody>
          <a:bodyPr>
            <a:normAutofit/>
          </a:bodyPr>
          <a:lstStyle/>
          <a:p>
            <a:r>
              <a:rPr lang="en-US" dirty="0"/>
              <a:t>Patient-Centered Care is more than Caring</a:t>
            </a:r>
          </a:p>
        </p:txBody>
      </p:sp>
      <p:sp>
        <p:nvSpPr>
          <p:cNvPr id="3" name="Content Placeholder 2"/>
          <p:cNvSpPr>
            <a:spLocks noGrp="1"/>
          </p:cNvSpPr>
          <p:nvPr>
            <p:ph sz="quarter" idx="1"/>
          </p:nvPr>
        </p:nvSpPr>
        <p:spPr/>
        <p:txBody>
          <a:bodyPr/>
          <a:lstStyle/>
          <a:p>
            <a:pPr marL="0" indent="0">
              <a:buNone/>
            </a:pPr>
            <a:r>
              <a:rPr lang="en-US" sz="3200" dirty="0"/>
              <a:t>What Matters to the patient?</a:t>
            </a:r>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2000" dirty="0"/>
          </a:p>
          <a:p>
            <a:pPr marL="0" indent="0" algn="ctr">
              <a:buNone/>
            </a:pPr>
            <a:r>
              <a:rPr lang="en-US" sz="3200" dirty="0"/>
              <a:t>We need to design care with the patient, so it works for the patient – the patient truly participating</a:t>
            </a:r>
          </a:p>
          <a:p>
            <a:pPr marL="0" indent="0" algn="ctr">
              <a:buNone/>
            </a:pPr>
            <a:endParaRPr lang="en-US" sz="32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0737" y="962960"/>
            <a:ext cx="1552048" cy="114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13661FE3-ED19-4288-970A-AAD312DA9185}"/>
              </a:ext>
            </a:extLst>
          </p:cNvPr>
          <p:cNvSpPr/>
          <p:nvPr/>
        </p:nvSpPr>
        <p:spPr>
          <a:xfrm>
            <a:off x="228600" y="2286000"/>
            <a:ext cx="8763000" cy="1569660"/>
          </a:xfrm>
          <a:prstGeom prst="rect">
            <a:avLst/>
          </a:prstGeom>
        </p:spPr>
        <p:txBody>
          <a:bodyPr wrap="square">
            <a:spAutoFit/>
          </a:bodyPr>
          <a:lstStyle/>
          <a:p>
            <a:pPr algn="ctr"/>
            <a:r>
              <a:rPr lang="en-US" sz="2400" dirty="0"/>
              <a:t>Quality of life – Their time &amp; their costs</a:t>
            </a:r>
          </a:p>
          <a:p>
            <a:pPr algn="ctr"/>
            <a:r>
              <a:rPr lang="en-US" sz="2400" dirty="0"/>
              <a:t>Respect, kindness, compassion vs Rudeness, rushing &amp; reproach (blame)</a:t>
            </a:r>
          </a:p>
          <a:p>
            <a:pPr algn="ctr"/>
            <a:r>
              <a:rPr lang="en-US" sz="2400" dirty="0"/>
              <a:t>Their preferences &amp; values considered</a:t>
            </a:r>
          </a:p>
          <a:p>
            <a:pPr algn="ctr"/>
            <a:r>
              <a:rPr lang="en-US" sz="2400" dirty="0"/>
              <a:t>Their needs  &amp;  goals met</a:t>
            </a:r>
          </a:p>
        </p:txBody>
      </p:sp>
    </p:spTree>
    <p:extLst>
      <p:ext uri="{BB962C8B-B14F-4D97-AF65-F5344CB8AC3E}">
        <p14:creationId xmlns:p14="http://schemas.microsoft.com/office/powerpoint/2010/main" val="404041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295400"/>
          </a:xfrm>
        </p:spPr>
        <p:txBody>
          <a:bodyPr>
            <a:normAutofit fontScale="90000"/>
          </a:bodyPr>
          <a:lstStyle/>
          <a:p>
            <a:pPr algn="ctr"/>
            <a:r>
              <a:rPr lang="en-US" sz="4000" dirty="0"/>
              <a:t>Practical Steps toward a more </a:t>
            </a:r>
            <a:br>
              <a:rPr lang="en-US" sz="4000" dirty="0"/>
            </a:br>
            <a:r>
              <a:rPr lang="en-US" sz="4000" dirty="0"/>
              <a:t>Patient-Centered Referral Process</a:t>
            </a:r>
          </a:p>
        </p:txBody>
      </p:sp>
      <p:sp>
        <p:nvSpPr>
          <p:cNvPr id="3" name="Content Placeholder 2"/>
          <p:cNvSpPr>
            <a:spLocks noGrp="1"/>
          </p:cNvSpPr>
          <p:nvPr>
            <p:ph idx="1"/>
          </p:nvPr>
        </p:nvSpPr>
        <p:spPr>
          <a:xfrm>
            <a:off x="304800" y="1752600"/>
            <a:ext cx="8458200" cy="4724400"/>
          </a:xfrm>
        </p:spPr>
        <p:txBody>
          <a:bodyPr>
            <a:normAutofit/>
          </a:bodyPr>
          <a:lstStyle/>
          <a:p>
            <a:r>
              <a:rPr lang="en-US" sz="2800" dirty="0"/>
              <a:t>Discuss </a:t>
            </a:r>
            <a:r>
              <a:rPr lang="en-US" sz="2800" i="1" dirty="0"/>
              <a:t>patient goals </a:t>
            </a:r>
            <a:r>
              <a:rPr lang="en-US" sz="2800" dirty="0"/>
              <a:t>for the referral &amp; include the goal with the referral request</a:t>
            </a:r>
          </a:p>
          <a:p>
            <a:r>
              <a:rPr lang="en-US" sz="2800" dirty="0"/>
              <a:t>“One Pager” about the referral &amp; the Specialty Care practice to </a:t>
            </a:r>
            <a:r>
              <a:rPr lang="en-US" sz="2800" i="1" dirty="0"/>
              <a:t>reduce the unknowns </a:t>
            </a:r>
          </a:p>
          <a:p>
            <a:r>
              <a:rPr lang="en-US" sz="2800" i="1" dirty="0"/>
              <a:t>Health literacy </a:t>
            </a:r>
            <a:r>
              <a:rPr lang="en-US" sz="2800" dirty="0"/>
              <a:t>tools </a:t>
            </a:r>
            <a:r>
              <a:rPr lang="en-US" sz="2800"/>
              <a:t>&amp; tips </a:t>
            </a:r>
            <a:r>
              <a:rPr lang="en-US" sz="2800" dirty="0"/>
              <a:t>from Juliette – improving communication with the patient </a:t>
            </a:r>
          </a:p>
        </p:txBody>
      </p:sp>
    </p:spTree>
    <p:extLst>
      <p:ext uri="{BB962C8B-B14F-4D97-AF65-F5344CB8AC3E}">
        <p14:creationId xmlns:p14="http://schemas.microsoft.com/office/powerpoint/2010/main" val="171187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496" y="192121"/>
            <a:ext cx="7234704" cy="990600"/>
          </a:xfrm>
        </p:spPr>
        <p:txBody>
          <a:bodyPr>
            <a:normAutofit fontScale="90000"/>
          </a:bodyPr>
          <a:lstStyle/>
          <a:p>
            <a:pPr algn="ctr"/>
            <a:r>
              <a:rPr lang="en-US" sz="3600" dirty="0"/>
              <a:t>The ACP SAN </a:t>
            </a:r>
            <a:br>
              <a:rPr lang="en-US" sz="3600" dirty="0"/>
            </a:br>
            <a:r>
              <a:rPr lang="en-US" sz="3600" dirty="0"/>
              <a:t>High Value Care Coordination </a:t>
            </a:r>
            <a:r>
              <a:rPr lang="en-US" dirty="0"/>
              <a:t>curriculum </a:t>
            </a:r>
            <a:endParaRPr lang="en-US" sz="3600" dirty="0"/>
          </a:p>
        </p:txBody>
      </p:sp>
      <p:sp>
        <p:nvSpPr>
          <p:cNvPr id="3" name="Content Placeholder 2"/>
          <p:cNvSpPr>
            <a:spLocks noGrp="1"/>
          </p:cNvSpPr>
          <p:nvPr>
            <p:ph sz="quarter" idx="1"/>
          </p:nvPr>
        </p:nvSpPr>
        <p:spPr>
          <a:xfrm>
            <a:off x="304800" y="1580216"/>
            <a:ext cx="8686800" cy="4408967"/>
          </a:xfrm>
        </p:spPr>
        <p:txBody>
          <a:bodyPr/>
          <a:lstStyle/>
          <a:p>
            <a:pPr marL="0" indent="0" algn="ctr">
              <a:buNone/>
            </a:pPr>
            <a:r>
              <a:rPr lang="en-US" sz="3600" b="1" u="sng" dirty="0"/>
              <a:t>Action Steps to Connected Care</a:t>
            </a:r>
          </a:p>
          <a:p>
            <a:pPr marL="514350" indent="-514350">
              <a:buFont typeface="+mj-lt"/>
              <a:buAutoNum type="arabicPeriod"/>
            </a:pPr>
            <a:r>
              <a:rPr lang="en-US" sz="2800" dirty="0"/>
              <a:t>Look at your internal referral process (get your own house in order)</a:t>
            </a:r>
          </a:p>
          <a:p>
            <a:pPr marL="514350" indent="-514350">
              <a:buFont typeface="+mj-lt"/>
              <a:buAutoNum type="arabicPeriod"/>
            </a:pPr>
            <a:r>
              <a:rPr lang="en-US" sz="2800" dirty="0"/>
              <a:t>Ensure the specialty practice gets what is needed for a high value referral</a:t>
            </a:r>
          </a:p>
          <a:p>
            <a:pPr marL="514350" indent="-514350">
              <a:buFont typeface="+mj-lt"/>
              <a:buAutoNum type="arabicPeriod"/>
            </a:pPr>
            <a:r>
              <a:rPr lang="en-US" sz="2800" dirty="0"/>
              <a:t>Ensure the others (patients, the requesting practice and any secondary care) get what they need </a:t>
            </a:r>
          </a:p>
          <a:p>
            <a:pPr marL="514350" indent="-514350">
              <a:buFont typeface="+mj-lt"/>
              <a:buAutoNum type="arabicPeriod"/>
            </a:pPr>
            <a:r>
              <a:rPr lang="en-US" sz="2800" b="1" dirty="0"/>
              <a:t>Develop Care Coordination Agreement(s) (compact) with appropriate referring practice(s)</a:t>
            </a:r>
          </a:p>
          <a:p>
            <a:pPr marL="788670" lvl="1" indent="-514350">
              <a:buFont typeface="+mj-lt"/>
              <a:buAutoNum type="alphaLcParenR"/>
            </a:pPr>
            <a:endParaRPr lang="en-US" dirty="0"/>
          </a:p>
          <a:p>
            <a:pPr marL="788670" lvl="1" indent="-514350">
              <a:buFont typeface="+mj-lt"/>
              <a:buAutoNum type="alphaLcParenR"/>
            </a:pPr>
            <a:endParaRPr lang="en-US" dirty="0"/>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39"/>
          <a:stretch/>
        </p:blipFill>
        <p:spPr bwMode="auto">
          <a:xfrm>
            <a:off x="152400" y="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261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D083-41C0-4ED7-A5DE-9B892120B5CE}"/>
              </a:ext>
            </a:extLst>
          </p:cNvPr>
          <p:cNvSpPr>
            <a:spLocks noGrp="1"/>
          </p:cNvSpPr>
          <p:nvPr>
            <p:ph type="title"/>
          </p:nvPr>
        </p:nvSpPr>
        <p:spPr/>
        <p:txBody>
          <a:bodyPr/>
          <a:lstStyle/>
          <a:p>
            <a:r>
              <a:rPr lang="en-US" dirty="0"/>
              <a:t>Patient-Centered Health Literacy in the Referral Process</a:t>
            </a:r>
          </a:p>
        </p:txBody>
      </p:sp>
      <p:pic>
        <p:nvPicPr>
          <p:cNvPr id="5" name="Content Placeholder 4" descr="A screenshot of a cell phone&#10;&#10;Description automatically generated">
            <a:extLst>
              <a:ext uri="{FF2B5EF4-FFF2-40B4-BE49-F238E27FC236}">
                <a16:creationId xmlns:a16="http://schemas.microsoft.com/office/drawing/2014/main" id="{2892892F-15F9-4E0D-8AA7-427B19DD086C}"/>
              </a:ext>
            </a:extLst>
          </p:cNvPr>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9008" t="9792"/>
          <a:stretch/>
        </p:blipFill>
        <p:spPr>
          <a:xfrm>
            <a:off x="0" y="1539073"/>
            <a:ext cx="3962399" cy="4572000"/>
          </a:xfrm>
        </p:spPr>
      </p:pic>
      <p:sp>
        <p:nvSpPr>
          <p:cNvPr id="6" name="Content Placeholder 5">
            <a:extLst>
              <a:ext uri="{FF2B5EF4-FFF2-40B4-BE49-F238E27FC236}">
                <a16:creationId xmlns:a16="http://schemas.microsoft.com/office/drawing/2014/main" id="{51AA4CC5-F510-4262-9C73-6B3C796307B5}"/>
              </a:ext>
            </a:extLst>
          </p:cNvPr>
          <p:cNvSpPr>
            <a:spLocks noGrp="1"/>
          </p:cNvSpPr>
          <p:nvPr>
            <p:ph sz="quarter" idx="2"/>
          </p:nvPr>
        </p:nvSpPr>
        <p:spPr>
          <a:xfrm>
            <a:off x="3886201" y="1447800"/>
            <a:ext cx="5257800" cy="4572000"/>
          </a:xfrm>
        </p:spPr>
        <p:txBody>
          <a:bodyPr/>
          <a:lstStyle/>
          <a:p>
            <a:r>
              <a:rPr lang="en-US" sz="2800" dirty="0"/>
              <a:t>Health literacy challenges are often not correlated with intelligence</a:t>
            </a:r>
          </a:p>
          <a:p>
            <a:r>
              <a:rPr lang="en-US" sz="2800" dirty="0"/>
              <a:t>Stress about medical condition, lack of clarity and  fragmentation of our health care system are major contributors to confusion in referral process</a:t>
            </a:r>
          </a:p>
          <a:p>
            <a:r>
              <a:rPr lang="en-US" sz="2800" dirty="0"/>
              <a:t>There are evidence-based approaches to improve clarity</a:t>
            </a:r>
          </a:p>
        </p:txBody>
      </p:sp>
    </p:spTree>
    <p:extLst>
      <p:ext uri="{BB962C8B-B14F-4D97-AF65-F5344CB8AC3E}">
        <p14:creationId xmlns:p14="http://schemas.microsoft.com/office/powerpoint/2010/main" val="99004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C09E-22EB-4E16-9C67-D6B4A2BE1FC7}"/>
              </a:ext>
            </a:extLst>
          </p:cNvPr>
          <p:cNvSpPr>
            <a:spLocks noGrp="1"/>
          </p:cNvSpPr>
          <p:nvPr>
            <p:ph type="title"/>
          </p:nvPr>
        </p:nvSpPr>
        <p:spPr/>
        <p:txBody>
          <a:bodyPr/>
          <a:lstStyle/>
          <a:p>
            <a:r>
              <a:rPr lang="en-US" dirty="0"/>
              <a:t>You as Quarterback</a:t>
            </a:r>
            <a:br>
              <a:rPr lang="en-US" dirty="0"/>
            </a:br>
            <a:r>
              <a:rPr lang="en-US" dirty="0"/>
              <a:t>The Patient as the Receiver </a:t>
            </a:r>
          </a:p>
        </p:txBody>
      </p:sp>
      <p:sp>
        <p:nvSpPr>
          <p:cNvPr id="5" name="Content Placeholder 4">
            <a:extLst>
              <a:ext uri="{FF2B5EF4-FFF2-40B4-BE49-F238E27FC236}">
                <a16:creationId xmlns:a16="http://schemas.microsoft.com/office/drawing/2014/main" id="{360B9BCB-4F34-49AD-A1DA-DDC3CF107F45}"/>
              </a:ext>
            </a:extLst>
          </p:cNvPr>
          <p:cNvSpPr>
            <a:spLocks noGrp="1"/>
          </p:cNvSpPr>
          <p:nvPr>
            <p:ph sz="quarter" idx="2"/>
          </p:nvPr>
        </p:nvSpPr>
        <p:spPr>
          <a:xfrm>
            <a:off x="116541" y="1600200"/>
            <a:ext cx="8991600" cy="4572000"/>
          </a:xfrm>
        </p:spPr>
        <p:txBody>
          <a:bodyPr/>
          <a:lstStyle/>
          <a:p>
            <a:r>
              <a:rPr lang="en-US" dirty="0"/>
              <a:t>Patients shared they ”dropped the ball” because they were confused about basic elements in the referral process including:</a:t>
            </a:r>
          </a:p>
          <a:p>
            <a:r>
              <a:rPr lang="en-US" dirty="0"/>
              <a:t>Why</a:t>
            </a:r>
          </a:p>
          <a:p>
            <a:r>
              <a:rPr lang="en-US" dirty="0"/>
              <a:t>When</a:t>
            </a:r>
          </a:p>
          <a:p>
            <a:r>
              <a:rPr lang="en-US" dirty="0"/>
              <a:t>Who</a:t>
            </a:r>
          </a:p>
          <a:p>
            <a:r>
              <a:rPr lang="en-US" dirty="0"/>
              <a:t>Where</a:t>
            </a:r>
          </a:p>
          <a:p>
            <a:r>
              <a:rPr lang="en-US" dirty="0"/>
              <a:t>What was next</a:t>
            </a:r>
          </a:p>
        </p:txBody>
      </p:sp>
      <p:pic>
        <p:nvPicPr>
          <p:cNvPr id="7" name="Content Placeholder 6" descr="A football player holding a baseball bat&#10;&#10;Description automatically generated">
            <a:extLst>
              <a:ext uri="{FF2B5EF4-FFF2-40B4-BE49-F238E27FC236}">
                <a16:creationId xmlns:a16="http://schemas.microsoft.com/office/drawing/2014/main" id="{C3C99ED1-00D3-4E0B-B1B7-AF3F1C7A9304}"/>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86200" y="2643665"/>
            <a:ext cx="4953000" cy="3299935"/>
          </a:xfrm>
        </p:spPr>
      </p:pic>
    </p:spTree>
    <p:extLst>
      <p:ext uri="{BB962C8B-B14F-4D97-AF65-F5344CB8AC3E}">
        <p14:creationId xmlns:p14="http://schemas.microsoft.com/office/powerpoint/2010/main" val="309273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E4D6DC-C890-4E8D-AA80-387B04D764AC}"/>
              </a:ext>
            </a:extLst>
          </p:cNvPr>
          <p:cNvSpPr>
            <a:spLocks noGrp="1"/>
          </p:cNvSpPr>
          <p:nvPr>
            <p:ph type="title"/>
          </p:nvPr>
        </p:nvSpPr>
        <p:spPr>
          <a:xfrm>
            <a:off x="152400" y="152400"/>
            <a:ext cx="8854440" cy="990600"/>
          </a:xfrm>
        </p:spPr>
        <p:txBody>
          <a:bodyPr/>
          <a:lstStyle/>
          <a:p>
            <a:r>
              <a:rPr lang="en-US" dirty="0"/>
              <a:t>Seeking Clarity in the Referral Process: Words Matter – Share rationale and barriers openly</a:t>
            </a:r>
          </a:p>
        </p:txBody>
      </p:sp>
      <p:sp>
        <p:nvSpPr>
          <p:cNvPr id="3" name="Content Placeholder 2">
            <a:extLst>
              <a:ext uri="{FF2B5EF4-FFF2-40B4-BE49-F238E27FC236}">
                <a16:creationId xmlns:a16="http://schemas.microsoft.com/office/drawing/2014/main" id="{42F3F1D6-68BA-4D90-B587-099B291D7B13}"/>
              </a:ext>
            </a:extLst>
          </p:cNvPr>
          <p:cNvSpPr>
            <a:spLocks noGrp="1"/>
          </p:cNvSpPr>
          <p:nvPr>
            <p:ph sz="quarter" idx="1"/>
          </p:nvPr>
        </p:nvSpPr>
        <p:spPr>
          <a:xfrm>
            <a:off x="-76200" y="1549400"/>
            <a:ext cx="2743200" cy="4572000"/>
          </a:xfrm>
        </p:spPr>
        <p:txBody>
          <a:bodyPr/>
          <a:lstStyle/>
          <a:p>
            <a:r>
              <a:rPr lang="en-US" dirty="0"/>
              <a:t>“With your ongoing sinus problems it will be good for you to be seen by an ENT”</a:t>
            </a:r>
          </a:p>
        </p:txBody>
      </p:sp>
      <p:sp>
        <p:nvSpPr>
          <p:cNvPr id="5" name="Content Placeholder 4">
            <a:extLst>
              <a:ext uri="{FF2B5EF4-FFF2-40B4-BE49-F238E27FC236}">
                <a16:creationId xmlns:a16="http://schemas.microsoft.com/office/drawing/2014/main" id="{B03ADA58-D665-4BE5-ADD5-C0B9CB32EDA3}"/>
              </a:ext>
            </a:extLst>
          </p:cNvPr>
          <p:cNvSpPr>
            <a:spLocks noGrp="1"/>
          </p:cNvSpPr>
          <p:nvPr>
            <p:ph sz="quarter" idx="2"/>
          </p:nvPr>
        </p:nvSpPr>
        <p:spPr>
          <a:xfrm>
            <a:off x="2590800" y="1524000"/>
            <a:ext cx="6400800" cy="4572000"/>
          </a:xfrm>
        </p:spPr>
        <p:txBody>
          <a:bodyPr/>
          <a:lstStyle/>
          <a:p>
            <a:r>
              <a:rPr lang="en-US" sz="2800" dirty="0"/>
              <a:t>“We have run out of options for treating your recurring sinus problems. The next step would be to see an ENT specialist to see if they have more options.  If you agree, we  can put in a referral for you with an ENT practice that we work with. Sometimes it can take 3 to 4 weeks to get an appointment, if you do not hear from their office by September 1st, please call us.”</a:t>
            </a:r>
          </a:p>
        </p:txBody>
      </p:sp>
    </p:spTree>
    <p:extLst>
      <p:ext uri="{BB962C8B-B14F-4D97-AF65-F5344CB8AC3E}">
        <p14:creationId xmlns:p14="http://schemas.microsoft.com/office/powerpoint/2010/main" val="3725184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073002-F7D1-4CF9-93BC-F83B32776945}"/>
              </a:ext>
            </a:extLst>
          </p:cNvPr>
          <p:cNvSpPr>
            <a:spLocks noGrp="1"/>
          </p:cNvSpPr>
          <p:nvPr>
            <p:ph type="title"/>
          </p:nvPr>
        </p:nvSpPr>
        <p:spPr>
          <a:xfrm>
            <a:off x="152400" y="228600"/>
            <a:ext cx="8991600" cy="990600"/>
          </a:xfrm>
        </p:spPr>
        <p:txBody>
          <a:bodyPr/>
          <a:lstStyle/>
          <a:p>
            <a:r>
              <a:rPr lang="en-US" dirty="0"/>
              <a:t>Seeking Clarity in the Referral Process: Words Matter - Be specific “soon is not specific”</a:t>
            </a:r>
          </a:p>
        </p:txBody>
      </p:sp>
      <p:sp>
        <p:nvSpPr>
          <p:cNvPr id="5" name="Content Placeholder 4">
            <a:extLst>
              <a:ext uri="{FF2B5EF4-FFF2-40B4-BE49-F238E27FC236}">
                <a16:creationId xmlns:a16="http://schemas.microsoft.com/office/drawing/2014/main" id="{CE200D87-16C3-402B-BE62-BBEFB33FC4A1}"/>
              </a:ext>
            </a:extLst>
          </p:cNvPr>
          <p:cNvSpPr>
            <a:spLocks noGrp="1"/>
          </p:cNvSpPr>
          <p:nvPr>
            <p:ph sz="quarter" idx="1"/>
          </p:nvPr>
        </p:nvSpPr>
        <p:spPr>
          <a:xfrm>
            <a:off x="647700" y="1600200"/>
            <a:ext cx="3749040" cy="4572000"/>
          </a:xfrm>
        </p:spPr>
        <p:txBody>
          <a:bodyPr/>
          <a:lstStyle/>
          <a:p>
            <a:r>
              <a:rPr lang="en-US" dirty="0"/>
              <a:t>“It will be great if we can get you in to see  Dr. Wilson soon”</a:t>
            </a:r>
          </a:p>
        </p:txBody>
      </p:sp>
      <p:sp>
        <p:nvSpPr>
          <p:cNvPr id="6" name="Content Placeholder 5">
            <a:extLst>
              <a:ext uri="{FF2B5EF4-FFF2-40B4-BE49-F238E27FC236}">
                <a16:creationId xmlns:a16="http://schemas.microsoft.com/office/drawing/2014/main" id="{4D155B5C-5D8C-44BE-A816-522FB411F30E}"/>
              </a:ext>
            </a:extLst>
          </p:cNvPr>
          <p:cNvSpPr>
            <a:spLocks noGrp="1"/>
          </p:cNvSpPr>
          <p:nvPr>
            <p:ph sz="quarter" idx="2"/>
          </p:nvPr>
        </p:nvSpPr>
        <p:spPr>
          <a:xfrm>
            <a:off x="4876800" y="1524000"/>
            <a:ext cx="3749040" cy="4572000"/>
          </a:xfrm>
        </p:spPr>
        <p:txBody>
          <a:bodyPr/>
          <a:lstStyle/>
          <a:p>
            <a:r>
              <a:rPr lang="en-US" dirty="0"/>
              <a:t>“Dr. Thomas wants to be sure you are seen </a:t>
            </a:r>
            <a:r>
              <a:rPr lang="en-US" u="sng" dirty="0"/>
              <a:t>no later than the end of this month.  </a:t>
            </a:r>
            <a:r>
              <a:rPr lang="en-US" dirty="0"/>
              <a:t>Call us in 2 weeks if you do not hear from Dr. Wilson’s office.”</a:t>
            </a:r>
          </a:p>
        </p:txBody>
      </p:sp>
    </p:spTree>
    <p:extLst>
      <p:ext uri="{BB962C8B-B14F-4D97-AF65-F5344CB8AC3E}">
        <p14:creationId xmlns:p14="http://schemas.microsoft.com/office/powerpoint/2010/main" val="102004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8A7E8C-D4A7-467E-85A2-3EBC9569A30D}"/>
              </a:ext>
            </a:extLst>
          </p:cNvPr>
          <p:cNvSpPr>
            <a:spLocks noGrp="1"/>
          </p:cNvSpPr>
          <p:nvPr>
            <p:ph type="title"/>
          </p:nvPr>
        </p:nvSpPr>
        <p:spPr>
          <a:xfrm>
            <a:off x="160020" y="152400"/>
            <a:ext cx="8823960" cy="990600"/>
          </a:xfrm>
        </p:spPr>
        <p:txBody>
          <a:bodyPr/>
          <a:lstStyle/>
          <a:p>
            <a:r>
              <a:rPr lang="en-US" dirty="0"/>
              <a:t>Seeking Clarity in the Referral Process: Words Matter – Provide options when available</a:t>
            </a:r>
          </a:p>
        </p:txBody>
      </p:sp>
      <p:sp>
        <p:nvSpPr>
          <p:cNvPr id="5" name="Content Placeholder 4">
            <a:extLst>
              <a:ext uri="{FF2B5EF4-FFF2-40B4-BE49-F238E27FC236}">
                <a16:creationId xmlns:a16="http://schemas.microsoft.com/office/drawing/2014/main" id="{C0E26C1C-E8E4-4855-96B8-2312E823DE28}"/>
              </a:ext>
            </a:extLst>
          </p:cNvPr>
          <p:cNvSpPr>
            <a:spLocks noGrp="1"/>
          </p:cNvSpPr>
          <p:nvPr>
            <p:ph sz="quarter" idx="1"/>
          </p:nvPr>
        </p:nvSpPr>
        <p:spPr>
          <a:xfrm>
            <a:off x="914400" y="1447800"/>
            <a:ext cx="2971800" cy="4572000"/>
          </a:xfrm>
        </p:spPr>
        <p:txBody>
          <a:bodyPr/>
          <a:lstStyle/>
          <a:p>
            <a:r>
              <a:rPr lang="en-US" dirty="0"/>
              <a:t>“We can put a referral in with an ENT that is affiliated with our practice.”</a:t>
            </a:r>
          </a:p>
          <a:p>
            <a:endParaRPr lang="en-US" dirty="0"/>
          </a:p>
        </p:txBody>
      </p:sp>
      <p:sp>
        <p:nvSpPr>
          <p:cNvPr id="6" name="Content Placeholder 5">
            <a:extLst>
              <a:ext uri="{FF2B5EF4-FFF2-40B4-BE49-F238E27FC236}">
                <a16:creationId xmlns:a16="http://schemas.microsoft.com/office/drawing/2014/main" id="{0CD73C82-DB9F-4AEB-B969-7C1C2662484D}"/>
              </a:ext>
            </a:extLst>
          </p:cNvPr>
          <p:cNvSpPr>
            <a:spLocks noGrp="1"/>
          </p:cNvSpPr>
          <p:nvPr>
            <p:ph sz="quarter" idx="2"/>
          </p:nvPr>
        </p:nvSpPr>
        <p:spPr>
          <a:xfrm>
            <a:off x="4191000" y="1447800"/>
            <a:ext cx="4491990" cy="4572000"/>
          </a:xfrm>
        </p:spPr>
        <p:txBody>
          <a:bodyPr/>
          <a:lstStyle/>
          <a:p>
            <a:r>
              <a:rPr lang="en-US" dirty="0"/>
              <a:t>This ENT is affiliated with our practice which means we may be able to get you in sooner but if you have an ENT that you prefer, please let us know and we will reach out to them to coordinate your care.</a:t>
            </a:r>
          </a:p>
        </p:txBody>
      </p:sp>
    </p:spTree>
    <p:extLst>
      <p:ext uri="{BB962C8B-B14F-4D97-AF65-F5344CB8AC3E}">
        <p14:creationId xmlns:p14="http://schemas.microsoft.com/office/powerpoint/2010/main" val="1078552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CB65-4AF9-466F-8F48-BA29F44F22A7}"/>
              </a:ext>
            </a:extLst>
          </p:cNvPr>
          <p:cNvSpPr>
            <a:spLocks noGrp="1"/>
          </p:cNvSpPr>
          <p:nvPr>
            <p:ph type="title"/>
          </p:nvPr>
        </p:nvSpPr>
        <p:spPr/>
        <p:txBody>
          <a:bodyPr>
            <a:normAutofit fontScale="90000"/>
          </a:bodyPr>
          <a:lstStyle/>
          <a:p>
            <a:r>
              <a:rPr lang="en-US" dirty="0"/>
              <a:t>Health Literacy Tips for Your “One Pager”</a:t>
            </a:r>
            <a:br>
              <a:rPr lang="en-US" dirty="0"/>
            </a:br>
            <a:r>
              <a:rPr lang="en-US" dirty="0"/>
              <a:t>Design and Formatting</a:t>
            </a:r>
          </a:p>
        </p:txBody>
      </p:sp>
      <p:sp>
        <p:nvSpPr>
          <p:cNvPr id="3" name="Content Placeholder 2">
            <a:extLst>
              <a:ext uri="{FF2B5EF4-FFF2-40B4-BE49-F238E27FC236}">
                <a16:creationId xmlns:a16="http://schemas.microsoft.com/office/drawing/2014/main" id="{52A2F004-33E5-444E-94C0-C14A6B0423E2}"/>
              </a:ext>
            </a:extLst>
          </p:cNvPr>
          <p:cNvSpPr>
            <a:spLocks noGrp="1"/>
          </p:cNvSpPr>
          <p:nvPr>
            <p:ph sz="quarter" idx="1"/>
          </p:nvPr>
        </p:nvSpPr>
        <p:spPr>
          <a:xfrm>
            <a:off x="-76200" y="1524000"/>
            <a:ext cx="9067800" cy="4495800"/>
          </a:xfrm>
        </p:spPr>
        <p:txBody>
          <a:bodyPr/>
          <a:lstStyle/>
          <a:p>
            <a:pPr lvl="1"/>
            <a:r>
              <a:rPr lang="en-US" dirty="0"/>
              <a:t>Be consistent – use the same fonts, colors and style </a:t>
            </a:r>
          </a:p>
          <a:p>
            <a:pPr lvl="1"/>
            <a:r>
              <a:rPr lang="en-US" dirty="0"/>
              <a:t>Preferred fonts are Calibri or Times New Roman </a:t>
            </a:r>
          </a:p>
          <a:p>
            <a:pPr lvl="1"/>
            <a:r>
              <a:rPr lang="en-US" dirty="0"/>
              <a:t>Use a minimum of 12-point font </a:t>
            </a:r>
          </a:p>
          <a:p>
            <a:pPr lvl="1"/>
            <a:r>
              <a:rPr lang="en-US" dirty="0"/>
              <a:t>Create white space within the document</a:t>
            </a:r>
          </a:p>
          <a:p>
            <a:pPr lvl="1"/>
            <a:r>
              <a:rPr lang="en-US" dirty="0"/>
              <a:t>Boxes and simple tables can be effective in directing the reader to important information</a:t>
            </a:r>
          </a:p>
          <a:p>
            <a:pPr lvl="1"/>
            <a:r>
              <a:rPr lang="en-US" dirty="0"/>
              <a:t>Avoid USING ALL CAPS</a:t>
            </a:r>
          </a:p>
          <a:p>
            <a:pPr lvl="1"/>
            <a:r>
              <a:rPr lang="en-US" dirty="0">
                <a:solidFill>
                  <a:srgbClr val="FF0000"/>
                </a:solidFill>
              </a:rPr>
              <a:t>Avoid red ink</a:t>
            </a:r>
          </a:p>
          <a:p>
            <a:pPr lvl="1"/>
            <a:r>
              <a:rPr lang="en-US" b="1" u="sng" dirty="0"/>
              <a:t>Avoid using Bold and underline at the same time</a:t>
            </a:r>
            <a:endParaRPr lang="en-US" dirty="0"/>
          </a:p>
          <a:p>
            <a:pPr lvl="1"/>
            <a:r>
              <a:rPr lang="en-US" dirty="0"/>
              <a:t>Avoid Symbols and Clip Art</a:t>
            </a:r>
          </a:p>
          <a:p>
            <a:endParaRPr lang="en-US" dirty="0"/>
          </a:p>
        </p:txBody>
      </p:sp>
    </p:spTree>
    <p:extLst>
      <p:ext uri="{BB962C8B-B14F-4D97-AF65-F5344CB8AC3E}">
        <p14:creationId xmlns:p14="http://schemas.microsoft.com/office/powerpoint/2010/main" val="217790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C276-4BB5-4D46-B411-DEB7089427B1}"/>
              </a:ext>
            </a:extLst>
          </p:cNvPr>
          <p:cNvSpPr>
            <a:spLocks noGrp="1"/>
          </p:cNvSpPr>
          <p:nvPr>
            <p:ph type="title"/>
          </p:nvPr>
        </p:nvSpPr>
        <p:spPr/>
        <p:txBody>
          <a:bodyPr/>
          <a:lstStyle/>
          <a:p>
            <a:r>
              <a:rPr lang="en-US" dirty="0"/>
              <a:t>Health Literacy Tips: Content</a:t>
            </a:r>
          </a:p>
        </p:txBody>
      </p:sp>
      <p:sp>
        <p:nvSpPr>
          <p:cNvPr id="3" name="Content Placeholder 2">
            <a:extLst>
              <a:ext uri="{FF2B5EF4-FFF2-40B4-BE49-F238E27FC236}">
                <a16:creationId xmlns:a16="http://schemas.microsoft.com/office/drawing/2014/main" id="{BC277639-A915-4D92-AD8D-21F1392099FD}"/>
              </a:ext>
            </a:extLst>
          </p:cNvPr>
          <p:cNvSpPr>
            <a:spLocks noGrp="1"/>
          </p:cNvSpPr>
          <p:nvPr>
            <p:ph sz="quarter" idx="1"/>
          </p:nvPr>
        </p:nvSpPr>
        <p:spPr>
          <a:xfrm>
            <a:off x="76200" y="1589567"/>
            <a:ext cx="9144000" cy="4572000"/>
          </a:xfrm>
        </p:spPr>
        <p:txBody>
          <a:bodyPr/>
          <a:lstStyle/>
          <a:p>
            <a:pPr lvl="1"/>
            <a:r>
              <a:rPr lang="en-US" sz="2800" dirty="0"/>
              <a:t>Use common words with fewer syllables </a:t>
            </a:r>
          </a:p>
          <a:p>
            <a:pPr lvl="1"/>
            <a:r>
              <a:rPr lang="en-US" sz="2800" dirty="0"/>
              <a:t>Use active instead of passive voice</a:t>
            </a:r>
            <a:endParaRPr lang="en-US" sz="2000" dirty="0"/>
          </a:p>
          <a:p>
            <a:pPr lvl="1"/>
            <a:r>
              <a:rPr lang="en-US" sz="2800" dirty="0"/>
              <a:t>Use short bulleted lists</a:t>
            </a:r>
            <a:endParaRPr lang="en-US" sz="2000" dirty="0"/>
          </a:p>
          <a:p>
            <a:pPr lvl="1"/>
            <a:r>
              <a:rPr lang="en-US" sz="2800" dirty="0"/>
              <a:t>Organize the content based on a step-by-step approach </a:t>
            </a:r>
            <a:endParaRPr lang="en-US" sz="2000" dirty="0"/>
          </a:p>
          <a:p>
            <a:pPr lvl="1"/>
            <a:r>
              <a:rPr lang="en-US" sz="2800" dirty="0"/>
              <a:t>Create titles and subtitles that organize the text</a:t>
            </a:r>
            <a:endParaRPr lang="en-US" sz="2000" dirty="0"/>
          </a:p>
          <a:p>
            <a:pPr lvl="1"/>
            <a:r>
              <a:rPr lang="en-US" sz="2800" dirty="0"/>
              <a:t>Describe the purpose of the document</a:t>
            </a:r>
            <a:endParaRPr lang="en-US" sz="2000" dirty="0"/>
          </a:p>
          <a:p>
            <a:pPr lvl="1"/>
            <a:r>
              <a:rPr lang="en-US" sz="2800" dirty="0"/>
              <a:t>Avoid acronyms or abbreviations</a:t>
            </a:r>
            <a:endParaRPr lang="en-US" sz="2000" dirty="0"/>
          </a:p>
          <a:p>
            <a:pPr lvl="1"/>
            <a:r>
              <a:rPr lang="en-US" sz="2800" dirty="0"/>
              <a:t>At the end of the document make sure patients have clear information about the next steps</a:t>
            </a:r>
            <a:endParaRPr lang="en-US" sz="2000" dirty="0"/>
          </a:p>
          <a:p>
            <a:endParaRPr lang="en-US" sz="2400" dirty="0"/>
          </a:p>
        </p:txBody>
      </p:sp>
    </p:spTree>
    <p:extLst>
      <p:ext uri="{BB962C8B-B14F-4D97-AF65-F5344CB8AC3E}">
        <p14:creationId xmlns:p14="http://schemas.microsoft.com/office/powerpoint/2010/main" val="2418311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6E260-0912-43A1-B87E-323132545B77}"/>
              </a:ext>
            </a:extLst>
          </p:cNvPr>
          <p:cNvSpPr>
            <a:spLocks noGrp="1"/>
          </p:cNvSpPr>
          <p:nvPr>
            <p:ph type="title"/>
          </p:nvPr>
        </p:nvSpPr>
        <p:spPr/>
        <p:txBody>
          <a:bodyPr>
            <a:normAutofit fontScale="90000"/>
          </a:bodyPr>
          <a:lstStyle/>
          <a:p>
            <a:r>
              <a:rPr lang="en-US" dirty="0"/>
              <a:t>Health Literacy Tips that Advance Partnership</a:t>
            </a:r>
          </a:p>
        </p:txBody>
      </p:sp>
      <p:sp>
        <p:nvSpPr>
          <p:cNvPr id="3" name="Content Placeholder 2">
            <a:extLst>
              <a:ext uri="{FF2B5EF4-FFF2-40B4-BE49-F238E27FC236}">
                <a16:creationId xmlns:a16="http://schemas.microsoft.com/office/drawing/2014/main" id="{4812EC26-22EE-434C-BD8D-5BC89D807B35}"/>
              </a:ext>
            </a:extLst>
          </p:cNvPr>
          <p:cNvSpPr>
            <a:spLocks noGrp="1"/>
          </p:cNvSpPr>
          <p:nvPr>
            <p:ph sz="quarter" idx="1"/>
          </p:nvPr>
        </p:nvSpPr>
        <p:spPr>
          <a:xfrm>
            <a:off x="0" y="1447800"/>
            <a:ext cx="9144000" cy="4572000"/>
          </a:xfrm>
        </p:spPr>
        <p:txBody>
          <a:bodyPr/>
          <a:lstStyle/>
          <a:p>
            <a:pPr lvl="1"/>
            <a:r>
              <a:rPr lang="en-US" sz="2800" dirty="0"/>
              <a:t>Design your forms </a:t>
            </a:r>
            <a:r>
              <a:rPr lang="en-US" sz="2800" u="sng" dirty="0"/>
              <a:t>with</a:t>
            </a:r>
            <a:r>
              <a:rPr lang="en-US" sz="2800" dirty="0"/>
              <a:t> your patients and families</a:t>
            </a:r>
            <a:endParaRPr lang="en-US" sz="2000" dirty="0"/>
          </a:p>
          <a:p>
            <a:pPr lvl="1"/>
            <a:r>
              <a:rPr lang="en-US" sz="2800" dirty="0"/>
              <a:t>Have diverse patients and families review and edit your office signage and patient information</a:t>
            </a:r>
            <a:endParaRPr lang="en-US" sz="2000" dirty="0"/>
          </a:p>
          <a:p>
            <a:pPr lvl="1"/>
            <a:r>
              <a:rPr lang="en-US" sz="2800" dirty="0"/>
              <a:t>Highlight that patients and families co-designed documents</a:t>
            </a:r>
            <a:endParaRPr lang="en-US" sz="2000" dirty="0"/>
          </a:p>
          <a:p>
            <a:pPr lvl="1"/>
            <a:r>
              <a:rPr lang="en-US" sz="2800" dirty="0"/>
              <a:t>Find ways on written and in verbal communication to welcome and honor patients’ knowledge and partnership</a:t>
            </a:r>
            <a:endParaRPr lang="en-US" sz="2000" dirty="0"/>
          </a:p>
          <a:p>
            <a:pPr lvl="1"/>
            <a:r>
              <a:rPr lang="en-US" sz="2800" dirty="0"/>
              <a:t>Be transparent about what the medical team is committed to doing and what the patient needs to do</a:t>
            </a:r>
            <a:endParaRPr lang="en-US" sz="2000" dirty="0"/>
          </a:p>
          <a:p>
            <a:endParaRPr lang="en-US" dirty="0"/>
          </a:p>
        </p:txBody>
      </p:sp>
    </p:spTree>
    <p:extLst>
      <p:ext uri="{BB962C8B-B14F-4D97-AF65-F5344CB8AC3E}">
        <p14:creationId xmlns:p14="http://schemas.microsoft.com/office/powerpoint/2010/main" val="201931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780256" y="803944"/>
            <a:ext cx="7583488" cy="1371600"/>
          </a:xfrm>
        </p:spPr>
        <p:txBody>
          <a:bodyPr/>
          <a:lstStyle/>
          <a:p>
            <a:pPr algn="ctr"/>
            <a:r>
              <a:rPr lang="en-US" altLang="en-US" sz="4400" dirty="0">
                <a:latin typeface="Calibri" pitchFamily="34" charset="0"/>
                <a:cs typeface="Calibri" pitchFamily="34" charset="0"/>
              </a:rPr>
              <a:t/>
            </a:r>
            <a:br>
              <a:rPr lang="en-US" altLang="en-US" sz="4400" dirty="0">
                <a:latin typeface="Calibri" pitchFamily="34" charset="0"/>
                <a:cs typeface="Calibri" pitchFamily="34" charset="0"/>
              </a:rPr>
            </a:br>
            <a:r>
              <a:rPr lang="en-US" altLang="en-US" sz="4400" dirty="0">
                <a:latin typeface="Calibri" pitchFamily="34" charset="0"/>
                <a:cs typeface="Calibri" pitchFamily="34" charset="0"/>
              </a:rPr>
              <a:t>You have what it takes …</a:t>
            </a:r>
            <a:br>
              <a:rPr lang="en-US" altLang="en-US" sz="4400" dirty="0">
                <a:latin typeface="Calibri" pitchFamily="34" charset="0"/>
                <a:cs typeface="Calibri" pitchFamily="34" charset="0"/>
              </a:rPr>
            </a:br>
            <a:r>
              <a:rPr lang="en-US" altLang="en-US" sz="4400" dirty="0">
                <a:latin typeface="Calibri" pitchFamily="34" charset="0"/>
                <a:cs typeface="Calibri" pitchFamily="34" charset="0"/>
              </a:rPr>
              <a:t>Early Adapters </a:t>
            </a:r>
            <a:r>
              <a:rPr lang="en-US" altLang="en-US" sz="4400" dirty="0">
                <a:latin typeface="Calibri" pitchFamily="34" charset="0"/>
                <a:cs typeface="Calibri" pitchFamily="34" charset="0"/>
                <a:sym typeface="Wingdings" panose="05000000000000000000" pitchFamily="2" charset="2"/>
              </a:rPr>
              <a:t> </a:t>
            </a:r>
            <a:r>
              <a:rPr lang="en-US" altLang="en-US" sz="4400" dirty="0">
                <a:latin typeface="Calibri" pitchFamily="34" charset="0"/>
                <a:cs typeface="Calibri" pitchFamily="34" charset="0"/>
              </a:rPr>
              <a:t>Idea Sharing </a:t>
            </a:r>
          </a:p>
        </p:txBody>
      </p:sp>
      <p:sp>
        <p:nvSpPr>
          <p:cNvPr id="8195" name="Subtitle 2"/>
          <p:cNvSpPr>
            <a:spLocks noGrp="1"/>
          </p:cNvSpPr>
          <p:nvPr>
            <p:ph type="subTitle" idx="1"/>
          </p:nvPr>
        </p:nvSpPr>
        <p:spPr>
          <a:xfrm>
            <a:off x="2514600" y="6019800"/>
            <a:ext cx="5830888" cy="592138"/>
          </a:xfrm>
        </p:spPr>
        <p:txBody>
          <a:bodyPr>
            <a:normAutofit/>
          </a:bodyPr>
          <a:lstStyle/>
          <a:p>
            <a:pPr algn="ctr"/>
            <a:endParaRPr lang="en-US" altLang="en-US" b="1" dirty="0">
              <a:latin typeface="Calibri" pitchFamily="34" charset="0"/>
              <a:cs typeface="Calibri" pitchFamily="34" charset="0"/>
            </a:endParaRPr>
          </a:p>
        </p:txBody>
      </p:sp>
      <p:pic>
        <p:nvPicPr>
          <p:cNvPr id="5" name="Picture 4">
            <a:extLst>
              <a:ext uri="{FF2B5EF4-FFF2-40B4-BE49-F238E27FC236}">
                <a16:creationId xmlns:a16="http://schemas.microsoft.com/office/drawing/2014/main" id="{CB36C5A6-8533-4AA0-96E5-CD8BAFB99B1C}"/>
              </a:ext>
            </a:extLst>
          </p:cNvPr>
          <p:cNvPicPr>
            <a:picLocks noChangeAspect="1"/>
          </p:cNvPicPr>
          <p:nvPr/>
        </p:nvPicPr>
        <p:blipFill>
          <a:blip r:embed="rId2"/>
          <a:stretch>
            <a:fillRect/>
          </a:stretch>
        </p:blipFill>
        <p:spPr>
          <a:xfrm>
            <a:off x="3272087" y="2554147"/>
            <a:ext cx="2823913" cy="2814109"/>
          </a:xfrm>
          <a:prstGeom prst="rect">
            <a:avLst/>
          </a:prstGeom>
        </p:spPr>
      </p:pic>
    </p:spTree>
    <p:extLst>
      <p:ext uri="{BB962C8B-B14F-4D97-AF65-F5344CB8AC3E}">
        <p14:creationId xmlns:p14="http://schemas.microsoft.com/office/powerpoint/2010/main" val="3707273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91BE4-9212-4929-91B3-3D4AC440E940}"/>
              </a:ext>
            </a:extLst>
          </p:cNvPr>
          <p:cNvSpPr>
            <a:spLocks noGrp="1"/>
          </p:cNvSpPr>
          <p:nvPr>
            <p:ph type="title"/>
          </p:nvPr>
        </p:nvSpPr>
        <p:spPr/>
        <p:txBody>
          <a:bodyPr>
            <a:normAutofit fontScale="90000"/>
          </a:bodyPr>
          <a:lstStyle/>
          <a:p>
            <a:r>
              <a:rPr lang="en-US" dirty="0" smtClean="0"/>
              <a:t>PCHC</a:t>
            </a:r>
            <a:r>
              <a:rPr lang="en-US" dirty="0"/>
              <a:t/>
            </a:r>
            <a:br>
              <a:rPr lang="en-US" dirty="0"/>
            </a:br>
            <a:endParaRPr lang="en-US" dirty="0"/>
          </a:p>
        </p:txBody>
      </p:sp>
      <p:sp>
        <p:nvSpPr>
          <p:cNvPr id="3" name="Content Placeholder 2">
            <a:extLst>
              <a:ext uri="{FF2B5EF4-FFF2-40B4-BE49-F238E27FC236}">
                <a16:creationId xmlns:a16="http://schemas.microsoft.com/office/drawing/2014/main" id="{07FF1F0C-CF0A-4C11-BFBF-1C4C31AEC462}"/>
              </a:ext>
            </a:extLst>
          </p:cNvPr>
          <p:cNvSpPr>
            <a:spLocks noGrp="1"/>
          </p:cNvSpPr>
          <p:nvPr>
            <p:ph sz="quarter" idx="1"/>
          </p:nvPr>
        </p:nvSpPr>
        <p:spPr/>
        <p:txBody>
          <a:bodyPr/>
          <a:lstStyle/>
          <a:p>
            <a:endParaRPr lang="en-US" dirty="0"/>
          </a:p>
          <a:p>
            <a:endParaRPr lang="en-US" dirty="0" smtClean="0"/>
          </a:p>
          <a:p>
            <a:endParaRPr lang="en-US" dirty="0"/>
          </a:p>
          <a:p>
            <a:pPr marL="0" indent="0">
              <a:buNone/>
            </a:pPr>
            <a:endParaRPr lang="en-US" dirty="0"/>
          </a:p>
          <a:p>
            <a:r>
              <a:rPr lang="en-US" dirty="0" smtClean="0"/>
              <a:t>Successes</a:t>
            </a:r>
          </a:p>
          <a:p>
            <a:r>
              <a:rPr lang="en-US" dirty="0" smtClean="0"/>
              <a:t>Challenges</a:t>
            </a:r>
          </a:p>
          <a:p>
            <a:r>
              <a:rPr lang="en-US" dirty="0" smtClean="0"/>
              <a:t>Priorities for next steps</a:t>
            </a:r>
            <a:endParaRPr lang="en-US" dirty="0"/>
          </a:p>
        </p:txBody>
      </p:sp>
      <p:pic>
        <p:nvPicPr>
          <p:cNvPr id="4" name="Picture 3">
            <a:extLst>
              <a:ext uri="{FF2B5EF4-FFF2-40B4-BE49-F238E27FC236}">
                <a16:creationId xmlns:a16="http://schemas.microsoft.com/office/drawing/2014/main" id="{755ECE2B-7CAD-4142-80D0-1336CD79B4B2}"/>
              </a:ext>
            </a:extLst>
          </p:cNvPr>
          <p:cNvPicPr>
            <a:picLocks noChangeAspect="1"/>
          </p:cNvPicPr>
          <p:nvPr/>
        </p:nvPicPr>
        <p:blipFill>
          <a:blip r:embed="rId2"/>
          <a:stretch>
            <a:fillRect/>
          </a:stretch>
        </p:blipFill>
        <p:spPr>
          <a:xfrm>
            <a:off x="533400" y="1589567"/>
            <a:ext cx="8088089" cy="2177562"/>
          </a:xfrm>
          <a:prstGeom prst="rect">
            <a:avLst/>
          </a:prstGeom>
        </p:spPr>
      </p:pic>
    </p:spTree>
    <p:extLst>
      <p:ext uri="{BB962C8B-B14F-4D97-AF65-F5344CB8AC3E}">
        <p14:creationId xmlns:p14="http://schemas.microsoft.com/office/powerpoint/2010/main" val="24751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Putting it all together-Connecting Care</a:t>
            </a:r>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12084" y="1752600"/>
            <a:ext cx="2912354" cy="131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424" y="2487197"/>
            <a:ext cx="1739307" cy="133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512" y="3312102"/>
            <a:ext cx="1668654" cy="15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3318791"/>
            <a:ext cx="2932213" cy="1015663"/>
          </a:xfrm>
          <a:prstGeom prst="rect">
            <a:avLst/>
          </a:prstGeom>
          <a:noFill/>
        </p:spPr>
        <p:txBody>
          <a:bodyPr wrap="none" rtlCol="0">
            <a:spAutoFit/>
          </a:bodyPr>
          <a:lstStyle/>
          <a:p>
            <a:r>
              <a:rPr lang="en-US" sz="2000" dirty="0"/>
              <a:t>Building the bridge</a:t>
            </a:r>
          </a:p>
          <a:p>
            <a:r>
              <a:rPr lang="en-US" sz="2000" dirty="0"/>
              <a:t>abutments –getting your</a:t>
            </a:r>
          </a:p>
          <a:p>
            <a:r>
              <a:rPr lang="en-US" sz="2000" dirty="0"/>
              <a:t>own house in order</a:t>
            </a:r>
          </a:p>
        </p:txBody>
      </p:sp>
      <p:sp>
        <p:nvSpPr>
          <p:cNvPr id="4" name="TextBox 3"/>
          <p:cNvSpPr txBox="1"/>
          <p:nvPr/>
        </p:nvSpPr>
        <p:spPr>
          <a:xfrm>
            <a:off x="3041994" y="4114800"/>
            <a:ext cx="2836033" cy="1323439"/>
          </a:xfrm>
          <a:prstGeom prst="rect">
            <a:avLst/>
          </a:prstGeom>
          <a:noFill/>
        </p:spPr>
        <p:txBody>
          <a:bodyPr wrap="none" rtlCol="0">
            <a:spAutoFit/>
          </a:bodyPr>
          <a:lstStyle/>
          <a:p>
            <a:pPr algn="ctr"/>
            <a:r>
              <a:rPr lang="en-US" sz="2000" dirty="0"/>
              <a:t>Securing the </a:t>
            </a:r>
          </a:p>
          <a:p>
            <a:pPr algn="ctr"/>
            <a:r>
              <a:rPr lang="en-US" sz="2000" dirty="0"/>
              <a:t>connecting pieces:</a:t>
            </a:r>
          </a:p>
          <a:p>
            <a:pPr marL="285750" indent="-285750">
              <a:buFont typeface="Arial" panose="020B0604020202020204" pitchFamily="34" charset="0"/>
              <a:buChar char="•"/>
            </a:pPr>
            <a:r>
              <a:rPr lang="en-US" sz="2000" dirty="0"/>
              <a:t>the referral request</a:t>
            </a:r>
          </a:p>
          <a:p>
            <a:pPr marL="285750" indent="-285750">
              <a:buFont typeface="Arial" panose="020B0604020202020204" pitchFamily="34" charset="0"/>
              <a:buChar char="•"/>
            </a:pPr>
            <a:r>
              <a:rPr lang="en-US" sz="2000" dirty="0"/>
              <a:t>the referral response</a:t>
            </a:r>
          </a:p>
        </p:txBody>
      </p:sp>
      <p:sp>
        <p:nvSpPr>
          <p:cNvPr id="6" name="TextBox 5"/>
          <p:cNvSpPr txBox="1"/>
          <p:nvPr/>
        </p:nvSpPr>
        <p:spPr>
          <a:xfrm>
            <a:off x="6248400" y="4913575"/>
            <a:ext cx="2895600" cy="1323439"/>
          </a:xfrm>
          <a:prstGeom prst="rect">
            <a:avLst/>
          </a:prstGeom>
          <a:noFill/>
        </p:spPr>
        <p:txBody>
          <a:bodyPr wrap="square" rtlCol="0">
            <a:spAutoFit/>
          </a:bodyPr>
          <a:lstStyle/>
          <a:p>
            <a:pPr algn="ctr"/>
            <a:r>
              <a:rPr lang="en-US" sz="2000" dirty="0"/>
              <a:t>Establishing the bridge: a Care Coordination Agreement for the</a:t>
            </a:r>
          </a:p>
          <a:p>
            <a:pPr algn="ctr"/>
            <a:r>
              <a:rPr lang="en-US" sz="2000" dirty="0"/>
              <a:t>Referral process</a:t>
            </a:r>
          </a:p>
        </p:txBody>
      </p:sp>
    </p:spTree>
    <p:extLst>
      <p:ext uri="{BB962C8B-B14F-4D97-AF65-F5344CB8AC3E}">
        <p14:creationId xmlns:p14="http://schemas.microsoft.com/office/powerpoint/2010/main" val="3787312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3B3C-495F-4C90-867E-49666B398B71}"/>
              </a:ext>
            </a:extLst>
          </p:cNvPr>
          <p:cNvSpPr>
            <a:spLocks noGrp="1"/>
          </p:cNvSpPr>
          <p:nvPr>
            <p:ph type="title"/>
          </p:nvPr>
        </p:nvSpPr>
        <p:spPr/>
        <p:txBody>
          <a:bodyPr/>
          <a:lstStyle/>
          <a:p>
            <a:r>
              <a:rPr lang="en-US" dirty="0" smtClean="0"/>
              <a:t>Brown Dermatology</a:t>
            </a:r>
            <a:endParaRPr lang="en-US" dirty="0"/>
          </a:p>
        </p:txBody>
      </p:sp>
      <p:sp>
        <p:nvSpPr>
          <p:cNvPr id="3" name="Content Placeholder 2">
            <a:extLst>
              <a:ext uri="{FF2B5EF4-FFF2-40B4-BE49-F238E27FC236}">
                <a16:creationId xmlns:a16="http://schemas.microsoft.com/office/drawing/2014/main" id="{431649BB-52D3-4E47-8FD0-45DFA972F66B}"/>
              </a:ext>
            </a:extLst>
          </p:cNvPr>
          <p:cNvSpPr>
            <a:spLocks noGrp="1"/>
          </p:cNvSpPr>
          <p:nvPr>
            <p:ph sz="quarter"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Successes</a:t>
            </a:r>
            <a:endParaRPr lang="en-US" dirty="0"/>
          </a:p>
          <a:p>
            <a:r>
              <a:rPr lang="en-US" dirty="0" smtClean="0"/>
              <a:t>Challenges</a:t>
            </a:r>
            <a:endParaRPr lang="en-US" dirty="0"/>
          </a:p>
          <a:p>
            <a:r>
              <a:rPr lang="en-US" dirty="0"/>
              <a:t>Priorities for next steps</a:t>
            </a:r>
          </a:p>
          <a:p>
            <a:endParaRPr lang="en-US" dirty="0"/>
          </a:p>
        </p:txBody>
      </p:sp>
      <p:pic>
        <p:nvPicPr>
          <p:cNvPr id="4" name="Picture 3">
            <a:extLst>
              <a:ext uri="{FF2B5EF4-FFF2-40B4-BE49-F238E27FC236}">
                <a16:creationId xmlns:a16="http://schemas.microsoft.com/office/drawing/2014/main" id="{C4C143E6-0EB4-407F-A272-5DB9CDB7CCC6}"/>
              </a:ext>
            </a:extLst>
          </p:cNvPr>
          <p:cNvPicPr>
            <a:picLocks noChangeAspect="1"/>
          </p:cNvPicPr>
          <p:nvPr/>
        </p:nvPicPr>
        <p:blipFill>
          <a:blip r:embed="rId2"/>
          <a:stretch>
            <a:fillRect/>
          </a:stretch>
        </p:blipFill>
        <p:spPr>
          <a:xfrm>
            <a:off x="1143000" y="1589567"/>
            <a:ext cx="6053343" cy="2624418"/>
          </a:xfrm>
          <a:prstGeom prst="rect">
            <a:avLst/>
          </a:prstGeom>
        </p:spPr>
      </p:pic>
    </p:spTree>
    <p:extLst>
      <p:ext uri="{BB962C8B-B14F-4D97-AF65-F5344CB8AC3E}">
        <p14:creationId xmlns:p14="http://schemas.microsoft.com/office/powerpoint/2010/main" val="3209993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9A11-357F-46F4-941A-6EABE68B2F58}"/>
              </a:ext>
            </a:extLst>
          </p:cNvPr>
          <p:cNvSpPr>
            <a:spLocks noGrp="1"/>
          </p:cNvSpPr>
          <p:nvPr>
            <p:ph type="title"/>
          </p:nvPr>
        </p:nvSpPr>
        <p:spPr/>
        <p:txBody>
          <a:bodyPr/>
          <a:lstStyle/>
          <a:p>
            <a:r>
              <a:rPr lang="en-US" dirty="0" smtClean="0"/>
              <a:t>CCAP</a:t>
            </a:r>
            <a:endParaRPr lang="en-US" dirty="0"/>
          </a:p>
        </p:txBody>
      </p:sp>
      <p:sp>
        <p:nvSpPr>
          <p:cNvPr id="3" name="Content Placeholder 2">
            <a:extLst>
              <a:ext uri="{FF2B5EF4-FFF2-40B4-BE49-F238E27FC236}">
                <a16:creationId xmlns:a16="http://schemas.microsoft.com/office/drawing/2014/main" id="{48EB7093-C9D3-48A6-A3A4-2BA5C9069CB7}"/>
              </a:ext>
            </a:extLst>
          </p:cNvPr>
          <p:cNvSpPr>
            <a:spLocks noGrp="1"/>
          </p:cNvSpPr>
          <p:nvPr>
            <p:ph sz="quarter" idx="1"/>
          </p:nvPr>
        </p:nvSpPr>
        <p:spPr/>
        <p:txBody>
          <a:bodyPr/>
          <a:lstStyle/>
          <a:p>
            <a:endParaRPr lang="en-US" dirty="0" smtClean="0"/>
          </a:p>
          <a:p>
            <a:endParaRPr lang="en-US" dirty="0"/>
          </a:p>
          <a:p>
            <a:endParaRPr lang="en-US" dirty="0" smtClean="0"/>
          </a:p>
          <a:p>
            <a:endParaRPr lang="en-US" dirty="0"/>
          </a:p>
          <a:p>
            <a:endParaRPr lang="en-US" dirty="0" smtClean="0"/>
          </a:p>
          <a:p>
            <a:r>
              <a:rPr lang="en-US" dirty="0" smtClean="0"/>
              <a:t>Successes </a:t>
            </a:r>
          </a:p>
          <a:p>
            <a:r>
              <a:rPr lang="en-US" dirty="0" smtClean="0"/>
              <a:t>Challenges</a:t>
            </a:r>
          </a:p>
          <a:p>
            <a:r>
              <a:rPr lang="en-US" dirty="0" smtClean="0"/>
              <a:t>Priorities for next steps</a:t>
            </a:r>
            <a:endParaRPr lang="en-US" dirty="0"/>
          </a:p>
        </p:txBody>
      </p:sp>
      <p:pic>
        <p:nvPicPr>
          <p:cNvPr id="4" name="Picture 3">
            <a:extLst>
              <a:ext uri="{FF2B5EF4-FFF2-40B4-BE49-F238E27FC236}">
                <a16:creationId xmlns:a16="http://schemas.microsoft.com/office/drawing/2014/main" id="{BD353A08-2291-4B0C-A548-165C55D442A6}"/>
              </a:ext>
            </a:extLst>
          </p:cNvPr>
          <p:cNvPicPr>
            <a:picLocks noChangeAspect="1"/>
          </p:cNvPicPr>
          <p:nvPr/>
        </p:nvPicPr>
        <p:blipFill>
          <a:blip r:embed="rId2"/>
          <a:stretch>
            <a:fillRect/>
          </a:stretch>
        </p:blipFill>
        <p:spPr>
          <a:xfrm>
            <a:off x="838200" y="1905000"/>
            <a:ext cx="7227912" cy="2171766"/>
          </a:xfrm>
          <a:prstGeom prst="rect">
            <a:avLst/>
          </a:prstGeom>
        </p:spPr>
      </p:pic>
    </p:spTree>
    <p:extLst>
      <p:ext uri="{BB962C8B-B14F-4D97-AF65-F5344CB8AC3E}">
        <p14:creationId xmlns:p14="http://schemas.microsoft.com/office/powerpoint/2010/main" val="3985411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74A1-7DF8-47EE-849A-D12BDEA03BC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972AA8A-653E-491A-93C2-BD0807BE71CF}"/>
              </a:ext>
            </a:extLst>
          </p:cNvPr>
          <p:cNvSpPr>
            <a:spLocks noGrp="1"/>
          </p:cNvSpPr>
          <p:nvPr>
            <p:ph sz="quarter" idx="1"/>
          </p:nvPr>
        </p:nvSpPr>
        <p:spPr/>
        <p:txBody>
          <a:bodyPr/>
          <a:lstStyle/>
          <a:p>
            <a:r>
              <a:rPr lang="en-US" dirty="0" smtClean="0"/>
              <a:t>Mark Your Calendars- August Coaching Calls!</a:t>
            </a:r>
          </a:p>
          <a:p>
            <a:pPr lvl="1"/>
            <a:r>
              <a:rPr lang="en-US" dirty="0" smtClean="0"/>
              <a:t>Dr. Marie Brown – August 5, 12-1pm ET</a:t>
            </a:r>
          </a:p>
          <a:p>
            <a:pPr lvl="1"/>
            <a:r>
              <a:rPr lang="en-US" dirty="0" smtClean="0"/>
              <a:t>Dr. Darlene </a:t>
            </a:r>
            <a:r>
              <a:rPr lang="en-US" dirty="0" err="1" smtClean="0"/>
              <a:t>Tad-y</a:t>
            </a:r>
            <a:r>
              <a:rPr lang="en-US" dirty="0" smtClean="0"/>
              <a:t> – August 9, 12-1 pm ET</a:t>
            </a:r>
          </a:p>
          <a:p>
            <a:pPr lvl="1"/>
            <a:r>
              <a:rPr lang="en-US" dirty="0" smtClean="0"/>
              <a:t>Dr. Cohn – August 21, 1-2 pm ET</a:t>
            </a:r>
            <a:endParaRPr lang="en-US" dirty="0"/>
          </a:p>
          <a:p>
            <a:r>
              <a:rPr lang="en-US" dirty="0" smtClean="0"/>
              <a:t>Final Data Collection (Due Sept 6)</a:t>
            </a:r>
          </a:p>
          <a:p>
            <a:pPr lvl="1"/>
            <a:r>
              <a:rPr lang="en-US" dirty="0" smtClean="0"/>
              <a:t>Care coordination measures </a:t>
            </a:r>
          </a:p>
          <a:p>
            <a:pPr lvl="2"/>
            <a:r>
              <a:rPr lang="en-US" dirty="0" smtClean="0"/>
              <a:t>Referral tracking and 3</a:t>
            </a:r>
            <a:r>
              <a:rPr lang="en-US" baseline="30000" dirty="0" smtClean="0"/>
              <a:t>rd</a:t>
            </a:r>
            <a:r>
              <a:rPr lang="en-US" dirty="0" smtClean="0"/>
              <a:t> next available</a:t>
            </a:r>
          </a:p>
          <a:p>
            <a:pPr lvl="1"/>
            <a:r>
              <a:rPr lang="en-US" dirty="0" smtClean="0"/>
              <a:t>Practice assessment survey</a:t>
            </a:r>
          </a:p>
          <a:p>
            <a:pPr lvl="1"/>
            <a:r>
              <a:rPr lang="en-US" dirty="0" smtClean="0"/>
              <a:t>Clinician assessment survey</a:t>
            </a:r>
            <a:endParaRPr lang="en-US" dirty="0"/>
          </a:p>
        </p:txBody>
      </p:sp>
      <p:pic>
        <p:nvPicPr>
          <p:cNvPr id="4" name="Picture 3">
            <a:extLst>
              <a:ext uri="{FF2B5EF4-FFF2-40B4-BE49-F238E27FC236}">
                <a16:creationId xmlns:a16="http://schemas.microsoft.com/office/drawing/2014/main" id="{D87F0557-0C66-4C4A-9637-47A0EF880076}"/>
              </a:ext>
            </a:extLst>
          </p:cNvPr>
          <p:cNvPicPr>
            <a:picLocks noChangeAspect="1"/>
          </p:cNvPicPr>
          <p:nvPr/>
        </p:nvPicPr>
        <p:blipFill>
          <a:blip r:embed="rId2"/>
          <a:stretch>
            <a:fillRect/>
          </a:stretch>
        </p:blipFill>
        <p:spPr>
          <a:xfrm>
            <a:off x="6629400" y="3581400"/>
            <a:ext cx="2019300" cy="2266950"/>
          </a:xfrm>
          <a:prstGeom prst="rect">
            <a:avLst/>
          </a:prstGeom>
        </p:spPr>
      </p:pic>
    </p:spTree>
    <p:extLst>
      <p:ext uri="{BB962C8B-B14F-4D97-AF65-F5344CB8AC3E}">
        <p14:creationId xmlns:p14="http://schemas.microsoft.com/office/powerpoint/2010/main" val="2961682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Care Coordination Agreement?</a:t>
            </a:r>
          </a:p>
        </p:txBody>
      </p:sp>
      <p:sp>
        <p:nvSpPr>
          <p:cNvPr id="3" name="Content Placeholder 2"/>
          <p:cNvSpPr>
            <a:spLocks noGrp="1"/>
          </p:cNvSpPr>
          <p:nvPr>
            <p:ph sz="quarter" idx="1"/>
          </p:nvPr>
        </p:nvSpPr>
        <p:spPr>
          <a:xfrm>
            <a:off x="381000" y="1676401"/>
            <a:ext cx="8384155" cy="4485166"/>
          </a:xfrm>
        </p:spPr>
        <p:txBody>
          <a:bodyPr/>
          <a:lstStyle/>
          <a:p>
            <a:pPr marL="0" indent="0">
              <a:buNone/>
            </a:pPr>
            <a:r>
              <a:rPr lang="en-US" dirty="0"/>
              <a:t>An </a:t>
            </a:r>
            <a:r>
              <a:rPr lang="en-US" i="1" dirty="0"/>
              <a:t>invitation</a:t>
            </a:r>
            <a:r>
              <a:rPr lang="en-US" dirty="0"/>
              <a:t> to work together better:</a:t>
            </a:r>
          </a:p>
          <a:p>
            <a:r>
              <a:rPr lang="en-US" dirty="0"/>
              <a:t>Platform that everyone agrees to work from:</a:t>
            </a:r>
          </a:p>
          <a:p>
            <a:pPr lvl="1"/>
            <a:r>
              <a:rPr lang="en-US" dirty="0"/>
              <a:t>Standardized definitions</a:t>
            </a:r>
          </a:p>
          <a:p>
            <a:pPr lvl="1"/>
            <a:r>
              <a:rPr lang="en-US" dirty="0"/>
              <a:t>Agreed upon expectations regarding communication and clinical responsibilities.</a:t>
            </a:r>
          </a:p>
          <a:p>
            <a:pPr marL="0" indent="0">
              <a:buNone/>
            </a:pPr>
            <a:endParaRPr lang="en-US" sz="2000" dirty="0"/>
          </a:p>
        </p:txBody>
      </p:sp>
      <p:pic>
        <p:nvPicPr>
          <p:cNvPr id="4" name="Picture 3">
            <a:extLst>
              <a:ext uri="{FF2B5EF4-FFF2-40B4-BE49-F238E27FC236}">
                <a16:creationId xmlns:a16="http://schemas.microsoft.com/office/drawing/2014/main" id="{7B4169A8-F551-48C9-9AB5-E4DA97AF25B5}"/>
              </a:ext>
            </a:extLst>
          </p:cNvPr>
          <p:cNvPicPr>
            <a:picLocks noChangeAspect="1"/>
          </p:cNvPicPr>
          <p:nvPr/>
        </p:nvPicPr>
        <p:blipFill>
          <a:blip r:embed="rId2"/>
          <a:stretch>
            <a:fillRect/>
          </a:stretch>
        </p:blipFill>
        <p:spPr>
          <a:xfrm>
            <a:off x="5943600" y="3962400"/>
            <a:ext cx="2042337" cy="1591194"/>
          </a:xfrm>
          <a:prstGeom prst="rect">
            <a:avLst/>
          </a:prstGeom>
        </p:spPr>
      </p:pic>
    </p:spTree>
    <p:extLst>
      <p:ext uri="{BB962C8B-B14F-4D97-AF65-F5344CB8AC3E}">
        <p14:creationId xmlns:p14="http://schemas.microsoft.com/office/powerpoint/2010/main" val="165593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Suggestion to Participating Practices …</a:t>
            </a:r>
          </a:p>
        </p:txBody>
      </p:sp>
      <p:sp>
        <p:nvSpPr>
          <p:cNvPr id="3" name="Content Placeholder 2"/>
          <p:cNvSpPr>
            <a:spLocks noGrp="1"/>
          </p:cNvSpPr>
          <p:nvPr>
            <p:ph sz="quarter" idx="1"/>
          </p:nvPr>
        </p:nvSpPr>
        <p:spPr>
          <a:xfrm>
            <a:off x="457200" y="1676400"/>
            <a:ext cx="8305800" cy="4648200"/>
          </a:xfrm>
        </p:spPr>
        <p:txBody>
          <a:bodyPr>
            <a:normAutofit/>
          </a:bodyPr>
          <a:lstStyle/>
          <a:p>
            <a:r>
              <a:rPr lang="en-US" sz="3600" dirty="0"/>
              <a:t>A </a:t>
            </a:r>
            <a:r>
              <a:rPr lang="en-US" sz="3600" b="1" i="1" dirty="0"/>
              <a:t>system-wide  referral agreement</a:t>
            </a:r>
          </a:p>
          <a:p>
            <a:pPr lvl="1"/>
            <a:r>
              <a:rPr lang="en-US" sz="3300" dirty="0"/>
              <a:t>Shared common approach &amp; expectations – create </a:t>
            </a:r>
            <a:r>
              <a:rPr lang="en-US" sz="3300" i="1" dirty="0"/>
              <a:t>playbook </a:t>
            </a:r>
            <a:r>
              <a:rPr lang="en-US" sz="3300" dirty="0"/>
              <a:t>for the referral process</a:t>
            </a:r>
          </a:p>
          <a:p>
            <a:pPr lvl="1"/>
            <a:endParaRPr lang="en-US" sz="3300" dirty="0"/>
          </a:p>
          <a:p>
            <a:pPr marL="365125" lvl="1" indent="0">
              <a:buNone/>
            </a:pPr>
            <a:endParaRPr lang="en-US" sz="800" dirty="0"/>
          </a:p>
          <a:p>
            <a:pPr marL="365125" lvl="1" indent="0" algn="ctr">
              <a:buNone/>
            </a:pPr>
            <a:r>
              <a:rPr lang="en-US" sz="3600" dirty="0"/>
              <a:t>Design your future state</a:t>
            </a:r>
          </a:p>
          <a:p>
            <a:pPr marL="365125" lvl="1" indent="0" algn="ctr">
              <a:buNone/>
            </a:pPr>
            <a:r>
              <a:rPr lang="en-US" sz="2800" dirty="0"/>
              <a:t>Current State </a:t>
            </a:r>
            <a:r>
              <a:rPr lang="en-US" sz="2800" dirty="0">
                <a:sym typeface="Wingdings" panose="05000000000000000000" pitchFamily="2" charset="2"/>
              </a:rPr>
              <a:t> Ideal State</a:t>
            </a:r>
            <a:r>
              <a:rPr lang="en-US" sz="2800" dirty="0"/>
              <a:t> </a:t>
            </a:r>
          </a:p>
        </p:txBody>
      </p:sp>
    </p:spTree>
    <p:extLst>
      <p:ext uri="{BB962C8B-B14F-4D97-AF65-F5344CB8AC3E}">
        <p14:creationId xmlns:p14="http://schemas.microsoft.com/office/powerpoint/2010/main" val="215374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DA69-DC82-45D9-BCC7-96D56771E850}"/>
              </a:ext>
            </a:extLst>
          </p:cNvPr>
          <p:cNvSpPr>
            <a:spLocks noGrp="1"/>
          </p:cNvSpPr>
          <p:nvPr>
            <p:ph type="title"/>
          </p:nvPr>
        </p:nvSpPr>
        <p:spPr>
          <a:xfrm>
            <a:off x="381000" y="76200"/>
            <a:ext cx="8534400" cy="1219200"/>
          </a:xfrm>
        </p:spPr>
        <p:txBody>
          <a:bodyPr>
            <a:normAutofit fontScale="90000"/>
          </a:bodyPr>
          <a:lstStyle/>
          <a:p>
            <a:pPr algn="ctr"/>
            <a:r>
              <a:rPr lang="en-US" sz="4000" b="1" dirty="0"/>
              <a:t>Requests &amp; Offers </a:t>
            </a:r>
            <a:br>
              <a:rPr lang="en-US" sz="4000" b="1" dirty="0"/>
            </a:br>
            <a:r>
              <a:rPr lang="en-US" sz="4000" b="1" dirty="0"/>
              <a:t>Basic Elements </a:t>
            </a:r>
            <a:r>
              <a:rPr lang="en-US" sz="4000" dirty="0"/>
              <a:t>f</a:t>
            </a:r>
            <a:r>
              <a:rPr lang="en-US" b="1" dirty="0"/>
              <a:t>or a More Effective Process</a:t>
            </a:r>
          </a:p>
        </p:txBody>
      </p:sp>
      <p:sp>
        <p:nvSpPr>
          <p:cNvPr id="3" name="Content Placeholder 2">
            <a:extLst>
              <a:ext uri="{FF2B5EF4-FFF2-40B4-BE49-F238E27FC236}">
                <a16:creationId xmlns:a16="http://schemas.microsoft.com/office/drawing/2014/main" id="{42AD30E2-C6E1-4D29-B06C-F854BE62C2A8}"/>
              </a:ext>
            </a:extLst>
          </p:cNvPr>
          <p:cNvSpPr>
            <a:spLocks noGrp="1"/>
          </p:cNvSpPr>
          <p:nvPr>
            <p:ph sz="quarter" idx="1"/>
          </p:nvPr>
        </p:nvSpPr>
        <p:spPr>
          <a:xfrm>
            <a:off x="533400" y="1981200"/>
            <a:ext cx="4130040" cy="4343399"/>
          </a:xfrm>
        </p:spPr>
        <p:txBody>
          <a:bodyPr>
            <a:normAutofit fontScale="77500" lnSpcReduction="20000"/>
          </a:bodyPr>
          <a:lstStyle/>
          <a:p>
            <a:r>
              <a:rPr lang="en-US" dirty="0"/>
              <a:t>A prepared patient </a:t>
            </a:r>
          </a:p>
          <a:p>
            <a:r>
              <a:rPr lang="en-US" dirty="0"/>
              <a:t>Include any special considerations with the referral request</a:t>
            </a:r>
          </a:p>
          <a:p>
            <a:r>
              <a:rPr lang="en-US" dirty="0"/>
              <a:t>A clinical question or detailed reason for referral</a:t>
            </a:r>
          </a:p>
          <a:p>
            <a:r>
              <a:rPr lang="en-US" dirty="0"/>
              <a:t>Supporting information – pertinent data </a:t>
            </a:r>
          </a:p>
          <a:p>
            <a:r>
              <a:rPr lang="en-US" dirty="0"/>
              <a:t>Core medical data</a:t>
            </a:r>
          </a:p>
          <a:p>
            <a:r>
              <a:rPr lang="en-US" dirty="0"/>
              <a:t>Contact number (backline, care coordinator etc.)</a:t>
            </a:r>
          </a:p>
          <a:p>
            <a:r>
              <a:rPr lang="en-US" dirty="0"/>
              <a:t>No Show/Cancellation policy – f/u with patient</a:t>
            </a:r>
          </a:p>
          <a:p>
            <a:endParaRPr lang="en-US" dirty="0"/>
          </a:p>
        </p:txBody>
      </p:sp>
      <p:sp>
        <p:nvSpPr>
          <p:cNvPr id="4" name="Content Placeholder 3">
            <a:extLst>
              <a:ext uri="{FF2B5EF4-FFF2-40B4-BE49-F238E27FC236}">
                <a16:creationId xmlns:a16="http://schemas.microsoft.com/office/drawing/2014/main" id="{9B2F17F9-780C-423D-BD94-BB8B4387DC75}"/>
              </a:ext>
            </a:extLst>
          </p:cNvPr>
          <p:cNvSpPr>
            <a:spLocks noGrp="1"/>
          </p:cNvSpPr>
          <p:nvPr>
            <p:ph sz="quarter" idx="2"/>
          </p:nvPr>
        </p:nvSpPr>
        <p:spPr>
          <a:xfrm>
            <a:off x="4933950" y="1981200"/>
            <a:ext cx="3981450" cy="4343399"/>
          </a:xfrm>
        </p:spPr>
        <p:txBody>
          <a:bodyPr>
            <a:normAutofit fontScale="77500" lnSpcReduction="20000"/>
          </a:bodyPr>
          <a:lstStyle/>
          <a:p>
            <a:r>
              <a:rPr lang="en-US" dirty="0"/>
              <a:t>Mechanism for Pre-consultation request</a:t>
            </a:r>
          </a:p>
          <a:p>
            <a:r>
              <a:rPr lang="en-US" dirty="0"/>
              <a:t>Specialty Care practice info for “one pager” for patient</a:t>
            </a:r>
          </a:p>
          <a:p>
            <a:r>
              <a:rPr lang="en-US" dirty="0"/>
              <a:t>Referral guidelines (Pertinent Data Set) for specific conditions</a:t>
            </a:r>
          </a:p>
          <a:p>
            <a:r>
              <a:rPr lang="en-US" dirty="0"/>
              <a:t>Agreement to Preview Referral Request</a:t>
            </a:r>
          </a:p>
          <a:p>
            <a:pPr lvl="1"/>
            <a:r>
              <a:rPr lang="en-US" dirty="0"/>
              <a:t>Schedule by urgency</a:t>
            </a:r>
          </a:p>
          <a:p>
            <a:r>
              <a:rPr lang="en-US" dirty="0"/>
              <a:t>Close the loop – referral tracking notifications &amp; referral response notes sent to PC &amp; Requesting  practice</a:t>
            </a:r>
          </a:p>
        </p:txBody>
      </p:sp>
      <p:sp>
        <p:nvSpPr>
          <p:cNvPr id="5" name="TextBox 4">
            <a:extLst>
              <a:ext uri="{FF2B5EF4-FFF2-40B4-BE49-F238E27FC236}">
                <a16:creationId xmlns:a16="http://schemas.microsoft.com/office/drawing/2014/main" id="{A6AA4A6C-947D-489C-86A7-617C132A13AC}"/>
              </a:ext>
            </a:extLst>
          </p:cNvPr>
          <p:cNvSpPr txBox="1"/>
          <p:nvPr/>
        </p:nvSpPr>
        <p:spPr>
          <a:xfrm>
            <a:off x="990600" y="1500108"/>
            <a:ext cx="2658356" cy="461665"/>
          </a:xfrm>
          <a:prstGeom prst="rect">
            <a:avLst/>
          </a:prstGeom>
          <a:noFill/>
        </p:spPr>
        <p:txBody>
          <a:bodyPr wrap="none" rtlCol="0">
            <a:spAutoFit/>
          </a:bodyPr>
          <a:lstStyle/>
          <a:p>
            <a:r>
              <a:rPr lang="en-US" sz="2400" b="1" u="sng" dirty="0"/>
              <a:t>Requesting Practice</a:t>
            </a:r>
          </a:p>
        </p:txBody>
      </p:sp>
      <p:sp>
        <p:nvSpPr>
          <p:cNvPr id="6" name="TextBox 5">
            <a:extLst>
              <a:ext uri="{FF2B5EF4-FFF2-40B4-BE49-F238E27FC236}">
                <a16:creationId xmlns:a16="http://schemas.microsoft.com/office/drawing/2014/main" id="{E7C4C085-4BD8-448A-9EE2-E2F2E02A7F54}"/>
              </a:ext>
            </a:extLst>
          </p:cNvPr>
          <p:cNvSpPr txBox="1"/>
          <p:nvPr/>
        </p:nvSpPr>
        <p:spPr>
          <a:xfrm>
            <a:off x="5181600" y="1500107"/>
            <a:ext cx="3733800" cy="461665"/>
          </a:xfrm>
          <a:prstGeom prst="rect">
            <a:avLst/>
          </a:prstGeom>
          <a:noFill/>
        </p:spPr>
        <p:txBody>
          <a:bodyPr wrap="square" rtlCol="0">
            <a:spAutoFit/>
          </a:bodyPr>
          <a:lstStyle/>
          <a:p>
            <a:r>
              <a:rPr lang="en-US" sz="2400" b="1" u="sng" dirty="0"/>
              <a:t>Specialty Care/Responding</a:t>
            </a:r>
          </a:p>
        </p:txBody>
      </p:sp>
    </p:spTree>
    <p:extLst>
      <p:ext uri="{BB962C8B-B14F-4D97-AF65-F5344CB8AC3E}">
        <p14:creationId xmlns:p14="http://schemas.microsoft.com/office/powerpoint/2010/main" val="263129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dirty="0"/>
              <a:t>Basics that Benefit</a:t>
            </a:r>
          </a:p>
        </p:txBody>
      </p:sp>
      <p:sp>
        <p:nvSpPr>
          <p:cNvPr id="3" name="Content Placeholder 2"/>
          <p:cNvSpPr>
            <a:spLocks noGrp="1"/>
          </p:cNvSpPr>
          <p:nvPr>
            <p:ph sz="quarter" idx="1"/>
          </p:nvPr>
        </p:nvSpPr>
        <p:spPr>
          <a:xfrm>
            <a:off x="152400" y="1454445"/>
            <a:ext cx="8763000" cy="5022555"/>
          </a:xfrm>
        </p:spPr>
        <p:txBody>
          <a:bodyPr>
            <a:normAutofit lnSpcReduction="10000"/>
          </a:bodyPr>
          <a:lstStyle/>
          <a:p>
            <a:r>
              <a:rPr lang="en-US" dirty="0"/>
              <a:t>Having a conversation</a:t>
            </a:r>
          </a:p>
          <a:p>
            <a:pPr lvl="1"/>
            <a:r>
              <a:rPr lang="en-US" dirty="0"/>
              <a:t>Defining needs</a:t>
            </a:r>
          </a:p>
          <a:p>
            <a:pPr lvl="2"/>
            <a:r>
              <a:rPr lang="en-US" dirty="0"/>
              <a:t>Many misperceptions</a:t>
            </a:r>
          </a:p>
          <a:p>
            <a:pPr lvl="1"/>
            <a:r>
              <a:rPr lang="en-US" dirty="0"/>
              <a:t>Benefit of discussing issues/working together – cohesion</a:t>
            </a:r>
          </a:p>
          <a:p>
            <a:pPr lvl="2"/>
            <a:r>
              <a:rPr lang="en-US" b="1" i="1" dirty="0"/>
              <a:t>Inclusive</a:t>
            </a:r>
            <a:r>
              <a:rPr lang="en-US" dirty="0"/>
              <a:t> approach to the solution - Need </a:t>
            </a:r>
            <a:r>
              <a:rPr lang="en-US" b="1" i="1" dirty="0"/>
              <a:t>clinician</a:t>
            </a:r>
            <a:r>
              <a:rPr lang="en-US" dirty="0"/>
              <a:t> involvement </a:t>
            </a:r>
          </a:p>
          <a:p>
            <a:r>
              <a:rPr lang="en-US" dirty="0"/>
              <a:t>“Forms”- “Formal” Agreement </a:t>
            </a:r>
          </a:p>
          <a:p>
            <a:pPr lvl="1"/>
            <a:r>
              <a:rPr lang="en-US" dirty="0"/>
              <a:t>Defines the elements (reference, enduring, modifiable)</a:t>
            </a:r>
          </a:p>
          <a:p>
            <a:pPr lvl="1"/>
            <a:r>
              <a:rPr lang="en-US" dirty="0"/>
              <a:t>Reinforces/encourages completeness (“compliance”)</a:t>
            </a:r>
          </a:p>
          <a:p>
            <a:pPr lvl="2"/>
            <a:r>
              <a:rPr lang="en-US" dirty="0"/>
              <a:t>“Hard stop” for clinical questions </a:t>
            </a:r>
          </a:p>
          <a:p>
            <a:pPr lvl="2"/>
            <a:r>
              <a:rPr lang="en-US" dirty="0"/>
              <a:t>“Patient informed” check box</a:t>
            </a:r>
          </a:p>
          <a:p>
            <a:pPr lvl="2"/>
            <a:r>
              <a:rPr lang="en-US" dirty="0"/>
              <a:t> Enhances tracking &amp; team roles</a:t>
            </a:r>
          </a:p>
        </p:txBody>
      </p:sp>
      <p:sp>
        <p:nvSpPr>
          <p:cNvPr id="4" name="Rectangle 3"/>
          <p:cNvSpPr/>
          <p:nvPr/>
        </p:nvSpPr>
        <p:spPr>
          <a:xfrm>
            <a:off x="76200" y="76200"/>
            <a:ext cx="8991600" cy="6705600"/>
          </a:xfrm>
          <a:prstGeom prst="rect">
            <a:avLst/>
          </a:prstGeom>
          <a:noFill/>
          <a:ln w="571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059" y="4876800"/>
            <a:ext cx="1063308"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762000"/>
            <a:ext cx="34036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12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5F5F1-F80A-4992-AE3E-4B0D1AD28FE5}"/>
              </a:ext>
            </a:extLst>
          </p:cNvPr>
          <p:cNvSpPr>
            <a:spLocks noGrp="1"/>
          </p:cNvSpPr>
          <p:nvPr>
            <p:ph type="title"/>
          </p:nvPr>
        </p:nvSpPr>
        <p:spPr/>
        <p:txBody>
          <a:bodyPr>
            <a:normAutofit/>
          </a:bodyPr>
          <a:lstStyle/>
          <a:p>
            <a:pPr algn="ctr"/>
            <a:r>
              <a:rPr lang="en-US" sz="4400" dirty="0"/>
              <a:t>What really matters …</a:t>
            </a:r>
          </a:p>
        </p:txBody>
      </p:sp>
      <p:sp>
        <p:nvSpPr>
          <p:cNvPr id="3" name="Content Placeholder 2">
            <a:extLst>
              <a:ext uri="{FF2B5EF4-FFF2-40B4-BE49-F238E27FC236}">
                <a16:creationId xmlns:a16="http://schemas.microsoft.com/office/drawing/2014/main" id="{90F15204-D40A-4AAD-A232-4B8B958BBD86}"/>
              </a:ext>
            </a:extLst>
          </p:cNvPr>
          <p:cNvSpPr>
            <a:spLocks noGrp="1"/>
          </p:cNvSpPr>
          <p:nvPr>
            <p:ph sz="quarter" idx="1"/>
          </p:nvPr>
        </p:nvSpPr>
        <p:spPr>
          <a:xfrm>
            <a:off x="381000" y="1589567"/>
            <a:ext cx="8384155" cy="4572000"/>
          </a:xfrm>
        </p:spPr>
        <p:txBody>
          <a:bodyPr/>
          <a:lstStyle/>
          <a:p>
            <a:r>
              <a:rPr lang="en-US" sz="2800" dirty="0"/>
              <a:t>Relationships – working together </a:t>
            </a:r>
          </a:p>
          <a:p>
            <a:pPr lvl="1"/>
            <a:r>
              <a:rPr lang="en-US" sz="2400" dirty="0"/>
              <a:t>Cultural mindset of “in it together” vs separate silos</a:t>
            </a:r>
          </a:p>
          <a:p>
            <a:pPr lvl="2"/>
            <a:r>
              <a:rPr lang="en-US" dirty="0"/>
              <a:t>Truly </a:t>
            </a:r>
            <a:r>
              <a:rPr lang="en-US" i="1" dirty="0"/>
              <a:t>connecting</a:t>
            </a:r>
            <a:r>
              <a:rPr lang="en-US" dirty="0"/>
              <a:t> </a:t>
            </a:r>
            <a:r>
              <a:rPr lang="en-US" i="1" dirty="0"/>
              <a:t>care</a:t>
            </a:r>
            <a:r>
              <a:rPr lang="en-US" dirty="0"/>
              <a:t> for the </a:t>
            </a:r>
            <a:r>
              <a:rPr lang="en-US" b="1" i="1" dirty="0"/>
              <a:t>patient </a:t>
            </a:r>
          </a:p>
          <a:p>
            <a:pPr lvl="2"/>
            <a:r>
              <a:rPr lang="en-US" dirty="0"/>
              <a:t>Requires clinicians are part of the process – team  </a:t>
            </a:r>
          </a:p>
          <a:p>
            <a:r>
              <a:rPr lang="en-US" sz="2800" dirty="0"/>
              <a:t>Willingness to improve the processes needed to improve the referral experience</a:t>
            </a:r>
          </a:p>
          <a:p>
            <a:pPr lvl="1"/>
            <a:r>
              <a:rPr lang="en-US" sz="2400" dirty="0"/>
              <a:t>Coming to agreement</a:t>
            </a:r>
          </a:p>
          <a:p>
            <a:r>
              <a:rPr lang="en-US" sz="2800" dirty="0"/>
              <a:t>Doing what is needed to enact the necessary processes</a:t>
            </a:r>
          </a:p>
        </p:txBody>
      </p:sp>
      <p:pic>
        <p:nvPicPr>
          <p:cNvPr id="4" name="Picture 3">
            <a:extLst>
              <a:ext uri="{FF2B5EF4-FFF2-40B4-BE49-F238E27FC236}">
                <a16:creationId xmlns:a16="http://schemas.microsoft.com/office/drawing/2014/main" id="{25D17628-B986-4CB9-9FCC-C9B1CF70A038}"/>
              </a:ext>
            </a:extLst>
          </p:cNvPr>
          <p:cNvPicPr>
            <a:picLocks noChangeAspect="1"/>
          </p:cNvPicPr>
          <p:nvPr/>
        </p:nvPicPr>
        <p:blipFill>
          <a:blip r:embed="rId2"/>
          <a:stretch>
            <a:fillRect/>
          </a:stretch>
        </p:blipFill>
        <p:spPr>
          <a:xfrm>
            <a:off x="5562600" y="5360317"/>
            <a:ext cx="2362200" cy="1269083"/>
          </a:xfrm>
          <a:prstGeom prst="rect">
            <a:avLst/>
          </a:prstGeom>
        </p:spPr>
      </p:pic>
    </p:spTree>
    <p:extLst>
      <p:ext uri="{BB962C8B-B14F-4D97-AF65-F5344CB8AC3E}">
        <p14:creationId xmlns:p14="http://schemas.microsoft.com/office/powerpoint/2010/main" val="179213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D715-DE01-42E0-83C7-04857D3D937F}"/>
              </a:ext>
            </a:extLst>
          </p:cNvPr>
          <p:cNvSpPr>
            <a:spLocks noGrp="1"/>
          </p:cNvSpPr>
          <p:nvPr>
            <p:ph type="title"/>
          </p:nvPr>
        </p:nvSpPr>
        <p:spPr>
          <a:xfrm>
            <a:off x="533400" y="76200"/>
            <a:ext cx="8229600" cy="1143000"/>
          </a:xfrm>
        </p:spPr>
        <p:txBody>
          <a:bodyPr>
            <a:normAutofit fontScale="90000"/>
          </a:bodyPr>
          <a:lstStyle/>
          <a:p>
            <a:pPr algn="ctr"/>
            <a:r>
              <a:rPr lang="en-US" dirty="0"/>
              <a:t>Get Internal Agreement on Common Approach to Referral Process </a:t>
            </a:r>
          </a:p>
        </p:txBody>
      </p:sp>
      <p:sp>
        <p:nvSpPr>
          <p:cNvPr id="3" name="Content Placeholder 2">
            <a:extLst>
              <a:ext uri="{FF2B5EF4-FFF2-40B4-BE49-F238E27FC236}">
                <a16:creationId xmlns:a16="http://schemas.microsoft.com/office/drawing/2014/main" id="{A6A02E19-BF7C-4558-B0B4-AD99FB482249}"/>
              </a:ext>
            </a:extLst>
          </p:cNvPr>
          <p:cNvSpPr>
            <a:spLocks noGrp="1"/>
          </p:cNvSpPr>
          <p:nvPr>
            <p:ph sz="quarter" idx="1"/>
          </p:nvPr>
        </p:nvSpPr>
        <p:spPr>
          <a:xfrm>
            <a:off x="304800" y="1524000"/>
            <a:ext cx="8460355" cy="4800600"/>
          </a:xfrm>
        </p:spPr>
        <p:txBody>
          <a:bodyPr>
            <a:normAutofit lnSpcReduction="10000"/>
          </a:bodyPr>
          <a:lstStyle/>
          <a:p>
            <a:r>
              <a:rPr lang="en-US" dirty="0"/>
              <a:t>How to go forward?</a:t>
            </a:r>
          </a:p>
          <a:p>
            <a:pPr lvl="1"/>
            <a:r>
              <a:rPr lang="en-US" dirty="0"/>
              <a:t>Champions committee – multi-stakeholder reps </a:t>
            </a:r>
            <a:r>
              <a:rPr lang="en-US" sz="2000" dirty="0"/>
              <a:t>(PC&amp; SC clinicians, clinical &amp; administrative staff,  patient/caregiver reps</a:t>
            </a:r>
            <a:r>
              <a:rPr lang="en-US" sz="2200" dirty="0"/>
              <a:t>) </a:t>
            </a:r>
          </a:p>
          <a:p>
            <a:pPr lvl="2"/>
            <a:r>
              <a:rPr lang="en-US" dirty="0"/>
              <a:t>Develop &amp; Implement system-wide approach </a:t>
            </a:r>
          </a:p>
          <a:p>
            <a:pPr lvl="3"/>
            <a:r>
              <a:rPr lang="en-US" dirty="0"/>
              <a:t>Ensure internal capabilities for doing the required processes*</a:t>
            </a:r>
          </a:p>
          <a:p>
            <a:pPr marL="685800" lvl="2" indent="0">
              <a:buNone/>
            </a:pPr>
            <a:endParaRPr lang="en-US" sz="900" dirty="0"/>
          </a:p>
          <a:p>
            <a:pPr marL="685800" lvl="2" indent="0" algn="ctr">
              <a:buNone/>
            </a:pPr>
            <a:r>
              <a:rPr lang="en-US" dirty="0"/>
              <a:t>and/ or </a:t>
            </a:r>
          </a:p>
          <a:p>
            <a:pPr marL="685800" lvl="2" indent="0">
              <a:buNone/>
            </a:pPr>
            <a:endParaRPr lang="en-US" sz="900" dirty="0"/>
          </a:p>
          <a:p>
            <a:pPr lvl="1"/>
            <a:r>
              <a:rPr lang="en-US" dirty="0"/>
              <a:t>Pilot-practices approach </a:t>
            </a:r>
            <a:r>
              <a:rPr lang="en-US" sz="2000" dirty="0"/>
              <a:t>(multi-stakeholder involvement)</a:t>
            </a:r>
          </a:p>
          <a:p>
            <a:pPr lvl="2"/>
            <a:r>
              <a:rPr lang="en-US" dirty="0"/>
              <a:t>Develop &amp; Implement pilot approach within 1-3 practice dyads  </a:t>
            </a:r>
            <a:r>
              <a:rPr lang="en-US" sz="2000" dirty="0"/>
              <a:t>(GI – PC; </a:t>
            </a:r>
            <a:r>
              <a:rPr lang="en-US" sz="2000" dirty="0" err="1"/>
              <a:t>Derm</a:t>
            </a:r>
            <a:r>
              <a:rPr lang="en-US" sz="2000" dirty="0"/>
              <a:t>- PC; Urology - PC)</a:t>
            </a:r>
          </a:p>
          <a:p>
            <a:pPr lvl="3"/>
            <a:r>
              <a:rPr lang="en-US" dirty="0"/>
              <a:t>Troubleshoot the internal necessary processes*</a:t>
            </a:r>
          </a:p>
          <a:p>
            <a:pPr lvl="2"/>
            <a:r>
              <a:rPr lang="en-US" dirty="0"/>
              <a:t>Spread to other practices </a:t>
            </a:r>
          </a:p>
          <a:p>
            <a:pPr lvl="1"/>
            <a:endParaRPr lang="en-US" dirty="0"/>
          </a:p>
        </p:txBody>
      </p:sp>
    </p:spTree>
    <p:extLst>
      <p:ext uri="{BB962C8B-B14F-4D97-AF65-F5344CB8AC3E}">
        <p14:creationId xmlns:p14="http://schemas.microsoft.com/office/powerpoint/2010/main" val="8871852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ppt/theme/themeOverride2.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45094</TotalTime>
  <Words>1733</Words>
  <Application>Microsoft Office PowerPoint</Application>
  <PresentationFormat>On-screen Show (4:3)</PresentationFormat>
  <Paragraphs>257</Paragraphs>
  <Slides>32</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Trebuchet MS</vt:lpstr>
      <vt:lpstr>Tw Cen MT</vt:lpstr>
      <vt:lpstr>Wingdings</vt:lpstr>
      <vt:lpstr>1_ACP Powerpoint 2014</vt:lpstr>
      <vt:lpstr>ACP Powerpoint 2014</vt:lpstr>
      <vt:lpstr>Connecting Care:  Ensuring Quality Referrals and Effective Care Coordination Office Hours  Coming Together </vt:lpstr>
      <vt:lpstr>The ACP SAN  High Value Care Coordination curriculum </vt:lpstr>
      <vt:lpstr>Putting it all together-Connecting Care</vt:lpstr>
      <vt:lpstr>What is a Care Coordination Agreement?</vt:lpstr>
      <vt:lpstr>Suggestion to Participating Practices …</vt:lpstr>
      <vt:lpstr>Requests &amp; Offers  Basic Elements for a More Effective Process</vt:lpstr>
      <vt:lpstr>Basics that Benefit</vt:lpstr>
      <vt:lpstr>What really matters …</vt:lpstr>
      <vt:lpstr>Get Internal Agreement on Common Approach to Referral Process </vt:lpstr>
      <vt:lpstr>Leave in action….</vt:lpstr>
      <vt:lpstr> Why Invest in Improving the Referral Process &amp; Care Coordination?</vt:lpstr>
      <vt:lpstr>Why Should You Want to do Any of This ?</vt:lpstr>
      <vt:lpstr>INEFFICIENCIES Wasted Energy, Resources &amp; Money</vt:lpstr>
      <vt:lpstr>Liability &amp; Loss of Clinician Productivity </vt:lpstr>
      <vt:lpstr>New Payment Models – Value Based </vt:lpstr>
      <vt:lpstr>Why Should You Want to do Any of This ?</vt:lpstr>
      <vt:lpstr>Patients take the brunt of the impact  for poor referral processes</vt:lpstr>
      <vt:lpstr>Patient-Centered Care is more than Caring</vt:lpstr>
      <vt:lpstr>Practical Steps toward a more  Patient-Centered Referral Process</vt:lpstr>
      <vt:lpstr>Patient-Centered Health Literacy in the Referral Process</vt:lpstr>
      <vt:lpstr>You as Quarterback The Patient as the Receiver </vt:lpstr>
      <vt:lpstr>Seeking Clarity in the Referral Process: Words Matter – Share rationale and barriers openly</vt:lpstr>
      <vt:lpstr>Seeking Clarity in the Referral Process: Words Matter - Be specific “soon is not specific”</vt:lpstr>
      <vt:lpstr>Seeking Clarity in the Referral Process: Words Matter – Provide options when available</vt:lpstr>
      <vt:lpstr>Health Literacy Tips for Your “One Pager” Design and Formatting</vt:lpstr>
      <vt:lpstr>Health Literacy Tips: Content</vt:lpstr>
      <vt:lpstr>Health Literacy Tips that Advance Partnership</vt:lpstr>
      <vt:lpstr> You have what it takes … Early Adapters  Idea Sharing </vt:lpstr>
      <vt:lpstr>PCHC </vt:lpstr>
      <vt:lpstr>Brown Dermatology</vt:lpstr>
      <vt:lpstr>CCAP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Selam Wubu</cp:lastModifiedBy>
  <cp:revision>279</cp:revision>
  <cp:lastPrinted>2017-12-01T21:33:43Z</cp:lastPrinted>
  <dcterms:created xsi:type="dcterms:W3CDTF">2017-04-18T23:46:08Z</dcterms:created>
  <dcterms:modified xsi:type="dcterms:W3CDTF">2019-07-30T12:47:11Z</dcterms:modified>
</cp:coreProperties>
</file>