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257" r:id="rId2"/>
    <p:sldId id="438" r:id="rId3"/>
    <p:sldId id="298" r:id="rId4"/>
    <p:sldId id="297" r:id="rId5"/>
    <p:sldId id="449" r:id="rId6"/>
    <p:sldId id="299" r:id="rId7"/>
    <p:sldId id="447" r:id="rId8"/>
    <p:sldId id="304" r:id="rId9"/>
    <p:sldId id="418" r:id="rId10"/>
    <p:sldId id="907" r:id="rId11"/>
    <p:sldId id="308" r:id="rId12"/>
    <p:sldId id="309" r:id="rId13"/>
    <p:sldId id="310" r:id="rId14"/>
    <p:sldId id="311" r:id="rId15"/>
    <p:sldId id="314" r:id="rId16"/>
    <p:sldId id="316" r:id="rId17"/>
    <p:sldId id="421" r:id="rId18"/>
    <p:sldId id="414" r:id="rId19"/>
    <p:sldId id="317" r:id="rId20"/>
    <p:sldId id="322" r:id="rId21"/>
    <p:sldId id="323" r:id="rId22"/>
    <p:sldId id="427" r:id="rId23"/>
    <p:sldId id="327" r:id="rId24"/>
    <p:sldId id="423" r:id="rId25"/>
    <p:sldId id="428" r:id="rId26"/>
    <p:sldId id="429" r:id="rId27"/>
    <p:sldId id="430" r:id="rId28"/>
    <p:sldId id="372" r:id="rId29"/>
    <p:sldId id="373" r:id="rId30"/>
    <p:sldId id="374" r:id="rId31"/>
    <p:sldId id="375" r:id="rId32"/>
    <p:sldId id="336" r:id="rId33"/>
    <p:sldId id="411" r:id="rId34"/>
    <p:sldId id="431" r:id="rId35"/>
    <p:sldId id="432" r:id="rId36"/>
    <p:sldId id="433" r:id="rId37"/>
    <p:sldId id="434" r:id="rId38"/>
    <p:sldId id="347" r:id="rId39"/>
    <p:sldId id="345" r:id="rId40"/>
    <p:sldId id="346" r:id="rId41"/>
    <p:sldId id="378" r:id="rId42"/>
    <p:sldId id="376" r:id="rId43"/>
    <p:sldId id="379" r:id="rId44"/>
    <p:sldId id="352" r:id="rId45"/>
    <p:sldId id="380" r:id="rId46"/>
    <p:sldId id="354" r:id="rId47"/>
    <p:sldId id="381" r:id="rId48"/>
    <p:sldId id="384" r:id="rId49"/>
    <p:sldId id="357" r:id="rId50"/>
    <p:sldId id="405" r:id="rId51"/>
    <p:sldId id="416" r:id="rId52"/>
    <p:sldId id="400" r:id="rId53"/>
    <p:sldId id="399" r:id="rId54"/>
    <p:sldId id="410" r:id="rId55"/>
    <p:sldId id="361" r:id="rId56"/>
    <p:sldId id="383" r:id="rId57"/>
    <p:sldId id="442" r:id="rId58"/>
    <p:sldId id="362" r:id="rId59"/>
    <p:sldId id="435" r:id="rId60"/>
    <p:sldId id="424" r:id="rId61"/>
    <p:sldId id="445" r:id="rId62"/>
    <p:sldId id="443" r:id="rId63"/>
    <p:sldId id="437" r:id="rId64"/>
    <p:sldId id="43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9" autoAdjust="0"/>
  </p:normalViewPr>
  <p:slideViewPr>
    <p:cSldViewPr>
      <p:cViewPr>
        <p:scale>
          <a:sx n="64" d="100"/>
          <a:sy n="64" d="100"/>
        </p:scale>
        <p:origin x="1340" y="3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A9F8D-66C7-4AE2-8A96-3418CB0BFB3B}" type="datetimeFigureOut">
              <a:rPr lang="en-US" smtClean="0"/>
              <a:t>9/3/2018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CD35E-E91B-4DB7-8AE7-F13530583E04}" type="slidenum">
              <a:rPr lang="en-US" smtClean="0"/>
              <a:t>‹#›</a:t>
            </a:fld>
            <a:endParaRPr lang="en-US" dirty="0"/>
          </a:p>
        </p:txBody>
      </p:sp>
    </p:spTree>
    <p:extLst>
      <p:ext uri="{BB962C8B-B14F-4D97-AF65-F5344CB8AC3E}">
        <p14:creationId xmlns:p14="http://schemas.microsoft.com/office/powerpoint/2010/main" val="416485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350416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24</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25</a:t>
            </a:fld>
            <a:endParaRPr lang="en-US"/>
          </a:p>
        </p:txBody>
      </p:sp>
    </p:spTree>
    <p:extLst>
      <p:ext uri="{BB962C8B-B14F-4D97-AF65-F5344CB8AC3E}">
        <p14:creationId xmlns:p14="http://schemas.microsoft.com/office/powerpoint/2010/main" val="94331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out of UK showed that 91% of patients would come on short notice / cancellation</a:t>
            </a:r>
            <a:r>
              <a:rPr lang="en-US" baseline="0" dirty="0"/>
              <a:t> if given the opportunity &amp; called(texted, emailed)</a:t>
            </a:r>
            <a:endParaRPr lang="en-US" dirty="0"/>
          </a:p>
        </p:txBody>
      </p:sp>
      <p:sp>
        <p:nvSpPr>
          <p:cNvPr id="4" name="Slide Number Placeholder 3"/>
          <p:cNvSpPr>
            <a:spLocks noGrp="1"/>
          </p:cNvSpPr>
          <p:nvPr>
            <p:ph type="sldNum" sz="quarter" idx="10"/>
          </p:nvPr>
        </p:nvSpPr>
        <p:spPr/>
        <p:txBody>
          <a:bodyPr/>
          <a:lstStyle/>
          <a:p>
            <a:fld id="{CD4CD35E-E91B-4DB7-8AE7-F13530583E04}" type="slidenum">
              <a:rPr lang="en-US" smtClean="0"/>
              <a:t>32</a:t>
            </a:fld>
            <a:endParaRPr lang="en-US" dirty="0"/>
          </a:p>
        </p:txBody>
      </p:sp>
    </p:spTree>
    <p:extLst>
      <p:ext uri="{BB962C8B-B14F-4D97-AF65-F5344CB8AC3E}">
        <p14:creationId xmlns:p14="http://schemas.microsoft.com/office/powerpoint/2010/main" val="184332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dirty="0"/>
          </a:p>
        </p:txBody>
      </p:sp>
    </p:spTree>
    <p:extLst>
      <p:ext uri="{BB962C8B-B14F-4D97-AF65-F5344CB8AC3E}">
        <p14:creationId xmlns:p14="http://schemas.microsoft.com/office/powerpoint/2010/main" val="194870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44</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what is Pre-consultation? It is intended to expedite &amp; prioritize care and there are essentially</a:t>
            </a:r>
            <a:r>
              <a:rPr lang="en-US" baseline="0" dirty="0"/>
              <a:t> two forms of Pre-consultation. One is a Pre-consultation REQUEST which is a type of a referral request….</a:t>
            </a:r>
            <a:endParaRPr lang="en-US" dirty="0"/>
          </a:p>
        </p:txBody>
      </p:sp>
      <p:sp>
        <p:nvSpPr>
          <p:cNvPr id="4" name="Slide Number Placeholder 3"/>
          <p:cNvSpPr>
            <a:spLocks noGrp="1"/>
          </p:cNvSpPr>
          <p:nvPr>
            <p:ph type="sldNum" sz="quarter" idx="10"/>
          </p:nvPr>
        </p:nvSpPr>
        <p:spPr/>
        <p:txBody>
          <a:bodyPr/>
          <a:lstStyle/>
          <a:p>
            <a:fld id="{CD4CD35E-E91B-4DB7-8AE7-F13530583E04}" type="slidenum">
              <a:rPr lang="en-US" smtClean="0"/>
              <a:t>48</a:t>
            </a:fld>
            <a:endParaRPr lang="en-US" dirty="0"/>
          </a:p>
        </p:txBody>
      </p:sp>
    </p:spTree>
    <p:extLst>
      <p:ext uri="{BB962C8B-B14F-4D97-AF65-F5344CB8AC3E}">
        <p14:creationId xmlns:p14="http://schemas.microsoft.com/office/powerpoint/2010/main" val="980989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helpful to have Pre-consultation on the referral form in order t</a:t>
            </a:r>
            <a:r>
              <a:rPr lang="en-US" dirty="0"/>
              <a:t>o</a:t>
            </a:r>
            <a:r>
              <a:rPr lang="en-US" baseline="0" dirty="0"/>
              <a:t> be clear that a</a:t>
            </a:r>
            <a:r>
              <a:rPr lang="en-US" dirty="0"/>
              <a:t> Pre-consultation is being asked for with</a:t>
            </a:r>
            <a:r>
              <a:rPr lang="en-US" baseline="0" dirty="0"/>
              <a:t> a referral request</a:t>
            </a:r>
            <a:endParaRPr lang="en-US" dirty="0"/>
          </a:p>
        </p:txBody>
      </p:sp>
      <p:sp>
        <p:nvSpPr>
          <p:cNvPr id="4" name="Slide Number Placeholder 3"/>
          <p:cNvSpPr>
            <a:spLocks noGrp="1"/>
          </p:cNvSpPr>
          <p:nvPr>
            <p:ph type="sldNum" sz="quarter" idx="10"/>
          </p:nvPr>
        </p:nvSpPr>
        <p:spPr/>
        <p:txBody>
          <a:bodyPr/>
          <a:lstStyle/>
          <a:p>
            <a:fld id="{CD4CD35E-E91B-4DB7-8AE7-F13530583E04}" type="slidenum">
              <a:rPr lang="en-US" smtClean="0"/>
              <a:t>50</a:t>
            </a:fld>
            <a:endParaRPr lang="en-US" dirty="0"/>
          </a:p>
        </p:txBody>
      </p:sp>
    </p:spTree>
    <p:extLst>
      <p:ext uri="{BB962C8B-B14F-4D97-AF65-F5344CB8AC3E}">
        <p14:creationId xmlns:p14="http://schemas.microsoft.com/office/powerpoint/2010/main" val="335035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55</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56</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58</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59</a:t>
            </a:fld>
            <a:endParaRPr lang="en-US" dirty="0"/>
          </a:p>
        </p:txBody>
      </p:sp>
    </p:spTree>
    <p:extLst>
      <p:ext uri="{BB962C8B-B14F-4D97-AF65-F5344CB8AC3E}">
        <p14:creationId xmlns:p14="http://schemas.microsoft.com/office/powerpoint/2010/main" val="19487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60</a:t>
            </a:fld>
            <a:endParaRPr lang="en-US" dirty="0"/>
          </a:p>
        </p:txBody>
      </p:sp>
    </p:spTree>
    <p:extLst>
      <p:ext uri="{BB962C8B-B14F-4D97-AF65-F5344CB8AC3E}">
        <p14:creationId xmlns:p14="http://schemas.microsoft.com/office/powerpoint/2010/main" val="194870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61</a:t>
            </a:fld>
            <a:endParaRPr lang="en-US" dirty="0"/>
          </a:p>
        </p:txBody>
      </p:sp>
    </p:spTree>
    <p:extLst>
      <p:ext uri="{BB962C8B-B14F-4D97-AF65-F5344CB8AC3E}">
        <p14:creationId xmlns:p14="http://schemas.microsoft.com/office/powerpoint/2010/main" val="279483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4</a:t>
            </a:fld>
            <a:endParaRPr lang="en-US" dirty="0"/>
          </a:p>
        </p:txBody>
      </p:sp>
    </p:spTree>
    <p:extLst>
      <p:ext uri="{BB962C8B-B14F-4D97-AF65-F5344CB8AC3E}">
        <p14:creationId xmlns:p14="http://schemas.microsoft.com/office/powerpoint/2010/main" val="94331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3ECC6-29C8-4D8C-98F8-5BD57A789A06}" type="slidenum">
              <a:rPr lang="en-US">
                <a:solidFill>
                  <a:prstClr val="black"/>
                </a:solidFill>
              </a:rPr>
              <a:pPr fontAlgn="base">
                <a:spcBef>
                  <a:spcPct val="0"/>
                </a:spcBef>
                <a:spcAft>
                  <a:spcPct val="0"/>
                </a:spcAft>
                <a:def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7</a:t>
            </a:fld>
            <a:endParaRPr lang="en-US"/>
          </a:p>
        </p:txBody>
      </p:sp>
    </p:spTree>
    <p:extLst>
      <p:ext uri="{BB962C8B-B14F-4D97-AF65-F5344CB8AC3E}">
        <p14:creationId xmlns:p14="http://schemas.microsoft.com/office/powerpoint/2010/main" val="67163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Gandhi 2006</a:t>
            </a:r>
          </a:p>
        </p:txBody>
      </p:sp>
      <p:sp>
        <p:nvSpPr>
          <p:cNvPr id="4" name="Slide Number Placeholder 3"/>
          <p:cNvSpPr>
            <a:spLocks noGrp="1"/>
          </p:cNvSpPr>
          <p:nvPr>
            <p:ph type="sldNum" sz="quarter" idx="10"/>
          </p:nvPr>
        </p:nvSpPr>
        <p:spPr/>
        <p:txBody>
          <a:bodyPr/>
          <a:lstStyle/>
          <a:p>
            <a:fld id="{4D2D20EC-B5EA-4747-9432-B87310857E5D}" type="slidenum">
              <a:rPr lang="en-US" smtClean="0"/>
              <a:t>10</a:t>
            </a:fld>
            <a:endParaRPr lang="en-US"/>
          </a:p>
        </p:txBody>
      </p:sp>
    </p:spTree>
    <p:extLst>
      <p:ext uri="{BB962C8B-B14F-4D97-AF65-F5344CB8AC3E}">
        <p14:creationId xmlns:p14="http://schemas.microsoft.com/office/powerpoint/2010/main" val="325531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11</a:t>
            </a:fld>
            <a:endParaRPr lang="en-US"/>
          </a:p>
        </p:txBody>
      </p:sp>
    </p:spTree>
    <p:extLst>
      <p:ext uri="{BB962C8B-B14F-4D97-AF65-F5344CB8AC3E}">
        <p14:creationId xmlns:p14="http://schemas.microsoft.com/office/powerpoint/2010/main" val="241791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21</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22</a:t>
            </a:fld>
            <a:endParaRPr lang="en-US" dirty="0"/>
          </a:p>
        </p:txBody>
      </p:sp>
    </p:spTree>
    <p:extLst>
      <p:ext uri="{BB962C8B-B14F-4D97-AF65-F5344CB8AC3E}">
        <p14:creationId xmlns:p14="http://schemas.microsoft.com/office/powerpoint/2010/main" val="943311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CED7115-EC1B-4CF6-8469-0DED705E74A6}" type="datetimeFigureOut">
              <a:rPr lang="en-US" smtClean="0"/>
              <a:t>9/3/2018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DA5CAF-C40D-46B6-8FDC-72CB6B02819F}" type="slidenum">
              <a:rPr lang="en-US" smtClean="0"/>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7115-EC1B-4CF6-8469-0DED705E74A6}" type="datetimeFigureOut">
              <a:rPr lang="en-US" smtClean="0"/>
              <a:t>9/3/2018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DA5CAF-C40D-46B6-8FDC-72CB6B02819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9/3/2018</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acponline.org/hvcc-traini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9148" y="1118043"/>
            <a:ext cx="8991600" cy="2438400"/>
          </a:xfrm>
        </p:spPr>
        <p:txBody>
          <a:bodyPr>
            <a:noAutofit/>
          </a:bodyPr>
          <a:lstStyle/>
          <a:p>
            <a:pPr>
              <a:defRPr/>
            </a:pPr>
            <a:r>
              <a:rPr lang="en-US" b="1" dirty="0"/>
              <a:t>Connecting Care</a:t>
            </a:r>
            <a:br>
              <a:rPr lang="en-US" sz="2800" b="1" dirty="0"/>
            </a:br>
            <a:r>
              <a:rPr lang="en-US" sz="2400" b="1" dirty="0"/>
              <a:t>Ensuring Quality Referrals and Effective Care Coordination </a:t>
            </a:r>
            <a:br>
              <a:rPr lang="en-US" sz="2800" dirty="0"/>
            </a:br>
            <a:br>
              <a:rPr lang="en-US" sz="2800" dirty="0"/>
            </a:br>
            <a:br>
              <a:rPr lang="en-US" sz="2800" dirty="0"/>
            </a:br>
            <a:endParaRPr lang="en-US" sz="2800" dirty="0"/>
          </a:p>
        </p:txBody>
      </p:sp>
      <p:sp>
        <p:nvSpPr>
          <p:cNvPr id="2051" name="Rectangle 3"/>
          <p:cNvSpPr>
            <a:spLocks noGrp="1" noChangeArrowheads="1"/>
          </p:cNvSpPr>
          <p:nvPr>
            <p:ph type="subTitle" idx="1"/>
          </p:nvPr>
        </p:nvSpPr>
        <p:spPr>
          <a:xfrm>
            <a:off x="2209799" y="5486400"/>
            <a:ext cx="6900153" cy="1676400"/>
          </a:xfrm>
        </p:spPr>
        <p:txBody>
          <a:bodyPr>
            <a:normAutofit/>
          </a:bodyPr>
          <a:lstStyle/>
          <a:p>
            <a:pPr algn="ctr">
              <a:lnSpc>
                <a:spcPct val="80000"/>
              </a:lnSpc>
              <a:defRPr/>
            </a:pPr>
            <a:r>
              <a:rPr lang="en-US" sz="2800" dirty="0"/>
              <a:t>Carol Greenlee MD FACP and Beth Neuhalfen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1066799" y="2650671"/>
            <a:ext cx="6900153"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Action Step #2</a:t>
            </a:r>
          </a:p>
          <a:p>
            <a:pPr algn="ctr"/>
            <a:r>
              <a:rPr lang="en-US" sz="3200" b="1" dirty="0"/>
              <a:t> Ensure the Specialty Practice Gets What is Need for a High Value Referral</a:t>
            </a:r>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a:solidFill>
                  <a:prstClr val="white"/>
                </a:solidFill>
              </a:rPr>
              <a:t>ACP SAN special project </a:t>
            </a:r>
          </a:p>
          <a:p>
            <a:pPr algn="ctr"/>
            <a:r>
              <a:rPr lang="en-US" sz="2000" dirty="0">
                <a:solidFill>
                  <a:prstClr val="white"/>
                </a:solidFill>
              </a:rPr>
              <a:t>for  implementing</a:t>
            </a:r>
          </a:p>
          <a:p>
            <a:pPr algn="ctr"/>
            <a:r>
              <a:rPr lang="en-US" sz="2000" dirty="0">
                <a:solidFill>
                  <a:prstClr val="white"/>
                </a:solidFill>
              </a:rPr>
              <a:t>High Value Care Coordination</a:t>
            </a:r>
          </a:p>
        </p:txBody>
      </p:sp>
    </p:spTree>
    <p:extLst>
      <p:ext uri="{BB962C8B-B14F-4D97-AF65-F5344CB8AC3E}">
        <p14:creationId xmlns:p14="http://schemas.microsoft.com/office/powerpoint/2010/main" val="329107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rmAutofit fontScale="90000"/>
          </a:bodyPr>
          <a:lstStyle/>
          <a:p>
            <a:pPr algn="ctr"/>
            <a:r>
              <a:rPr lang="en-US" sz="4000" dirty="0"/>
              <a:t>Incomplete Referrals - “too little, too late”</a:t>
            </a:r>
          </a:p>
        </p:txBody>
      </p:sp>
      <p:sp>
        <p:nvSpPr>
          <p:cNvPr id="3" name="Content Placeholder 2"/>
          <p:cNvSpPr>
            <a:spLocks noGrp="1"/>
          </p:cNvSpPr>
          <p:nvPr>
            <p:ph sz="half" idx="1"/>
          </p:nvPr>
        </p:nvSpPr>
        <p:spPr>
          <a:xfrm>
            <a:off x="381000" y="1524000"/>
            <a:ext cx="4191000" cy="4602163"/>
          </a:xfrm>
        </p:spPr>
        <p:txBody>
          <a:bodyPr>
            <a:normAutofit fontScale="92500" lnSpcReduction="10000"/>
          </a:bodyPr>
          <a:lstStyle/>
          <a:p>
            <a:r>
              <a:rPr lang="en-US" sz="2400" dirty="0"/>
              <a:t>20 year old male comes in with parents asking for help with drug &amp; alcohol use disorder </a:t>
            </a:r>
          </a:p>
          <a:p>
            <a:r>
              <a:rPr lang="en-US" sz="2400" dirty="0"/>
              <a:t>Referral sent to Behavioral Health </a:t>
            </a:r>
          </a:p>
          <a:p>
            <a:r>
              <a:rPr lang="en-US" sz="2400" dirty="0"/>
              <a:t>Behavioral Health has policy that patient himself must call to schedule appointment  </a:t>
            </a:r>
          </a:p>
          <a:p>
            <a:r>
              <a:rPr lang="en-US" sz="2400" dirty="0"/>
              <a:t>After 5 weeks with no appointment patient was hospitalized with severe head trauma after a roll-over accident while driving under the influence …</a:t>
            </a:r>
          </a:p>
          <a:p>
            <a:endParaRPr lang="en-US" sz="2400" dirty="0"/>
          </a:p>
        </p:txBody>
      </p:sp>
      <p:sp>
        <p:nvSpPr>
          <p:cNvPr id="4" name="Content Placeholder 3"/>
          <p:cNvSpPr>
            <a:spLocks noGrp="1"/>
          </p:cNvSpPr>
          <p:nvPr>
            <p:ph sz="half" idx="2"/>
          </p:nvPr>
        </p:nvSpPr>
        <p:spPr>
          <a:xfrm>
            <a:off x="4678017" y="1600200"/>
            <a:ext cx="4038600" cy="4525963"/>
          </a:xfrm>
        </p:spPr>
        <p:txBody>
          <a:bodyPr>
            <a:normAutofit fontScale="92500" lnSpcReduction="10000"/>
          </a:bodyPr>
          <a:lstStyle/>
          <a:p>
            <a:r>
              <a:rPr lang="en-US" sz="2400" dirty="0"/>
              <a:t>Up to 50% of referrals are </a:t>
            </a:r>
            <a:r>
              <a:rPr lang="en-US" sz="2400" b="1" i="1" dirty="0"/>
              <a:t>never completed</a:t>
            </a:r>
          </a:p>
          <a:p>
            <a:pPr lvl="1"/>
            <a:r>
              <a:rPr lang="en-US" sz="2200" i="1" dirty="0"/>
              <a:t>Never scheduled</a:t>
            </a:r>
          </a:p>
          <a:p>
            <a:pPr lvl="1"/>
            <a:r>
              <a:rPr lang="en-US" sz="2200" i="1" dirty="0"/>
              <a:t>No Show / Cancellations</a:t>
            </a:r>
          </a:p>
          <a:p>
            <a:pPr marL="365125" lvl="1" indent="0">
              <a:buNone/>
            </a:pPr>
            <a:endParaRPr lang="en-US" sz="1100" i="1" dirty="0"/>
          </a:p>
          <a:p>
            <a:r>
              <a:rPr lang="en-US" sz="2400" b="1" i="1" dirty="0"/>
              <a:t>Poor</a:t>
            </a:r>
            <a:r>
              <a:rPr lang="en-US" sz="2400" dirty="0"/>
              <a:t> </a:t>
            </a:r>
            <a:r>
              <a:rPr lang="en-US" sz="2400" b="1" i="1" dirty="0"/>
              <a:t>referral tracking </a:t>
            </a:r>
            <a:r>
              <a:rPr lang="en-US" sz="2400" dirty="0"/>
              <a:t>leads to inappropriate re-referrals, inefficient care, worse patient satisfaction, and malpractice lawsuits</a:t>
            </a:r>
          </a:p>
          <a:p>
            <a:pPr lvl="1"/>
            <a:r>
              <a:rPr lang="en-US" sz="2200" b="1" dirty="0"/>
              <a:t>20% of malpractice claims </a:t>
            </a:r>
            <a:r>
              <a:rPr lang="en-US" sz="2200" dirty="0"/>
              <a:t>for diagnosis error involve referral communication deficits</a:t>
            </a:r>
          </a:p>
          <a:p>
            <a:endParaRPr lang="en-US" sz="2400" i="1" dirty="0"/>
          </a:p>
        </p:txBody>
      </p:sp>
    </p:spTree>
    <p:extLst>
      <p:ext uri="{BB962C8B-B14F-4D97-AF65-F5344CB8AC3E}">
        <p14:creationId xmlns:p14="http://schemas.microsoft.com/office/powerpoint/2010/main" val="200277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br>
              <a:rPr lang="en-US" sz="3200" dirty="0">
                <a:solidFill>
                  <a:schemeClr val="tx1"/>
                </a:solidFill>
              </a:rPr>
            </a:br>
            <a:r>
              <a:rPr lang="en-US" sz="3200" dirty="0">
                <a:solidFill>
                  <a:schemeClr val="tx1"/>
                </a:solidFill>
              </a:rPr>
              <a:t>Define the protocol for making appointments</a:t>
            </a:r>
          </a:p>
        </p:txBody>
      </p:sp>
      <p:sp>
        <p:nvSpPr>
          <p:cNvPr id="3" name="Content Placeholder 2"/>
          <p:cNvSpPr>
            <a:spLocks noGrp="1"/>
          </p:cNvSpPr>
          <p:nvPr>
            <p:ph sz="quarter" idx="1"/>
          </p:nvPr>
        </p:nvSpPr>
        <p:spPr>
          <a:xfrm>
            <a:off x="533400" y="1589567"/>
            <a:ext cx="8231755" cy="4572000"/>
          </a:xfrm>
        </p:spPr>
        <p:txBody>
          <a:bodyPr>
            <a:normAutofit fontScale="92500"/>
          </a:bodyPr>
          <a:lstStyle/>
          <a:p>
            <a:r>
              <a:rPr lang="en-US" sz="3100" dirty="0"/>
              <a:t>Th</a:t>
            </a:r>
            <a:r>
              <a:rPr lang="en-US" sz="3500" dirty="0"/>
              <a:t>e expected protocol:</a:t>
            </a:r>
          </a:p>
          <a:p>
            <a:pPr lvl="1"/>
            <a:r>
              <a:rPr lang="en-US" sz="3500" dirty="0"/>
              <a:t>The </a:t>
            </a:r>
            <a:r>
              <a:rPr lang="en-US" sz="3500" b="1" dirty="0"/>
              <a:t>patient</a:t>
            </a:r>
            <a:r>
              <a:rPr lang="en-US" sz="3500" dirty="0"/>
              <a:t> will call to schedule an appointment </a:t>
            </a:r>
            <a:r>
              <a:rPr lang="en-US" sz="2700" dirty="0"/>
              <a:t>(if opt for this, still need a protocol)</a:t>
            </a:r>
          </a:p>
          <a:p>
            <a:pPr marL="685800" lvl="2" indent="0">
              <a:buNone/>
            </a:pPr>
            <a:endParaRPr lang="en-US" sz="2400" dirty="0"/>
          </a:p>
          <a:p>
            <a:pPr lvl="1"/>
            <a:r>
              <a:rPr lang="en-US" sz="3500" dirty="0"/>
              <a:t>The </a:t>
            </a:r>
            <a:r>
              <a:rPr lang="en-US" sz="3500" b="1" dirty="0"/>
              <a:t>specialty practice </a:t>
            </a:r>
            <a:r>
              <a:rPr lang="en-US" sz="3500" dirty="0"/>
              <a:t>should contact the patient </a:t>
            </a:r>
          </a:p>
          <a:p>
            <a:pPr lvl="2"/>
            <a:r>
              <a:rPr lang="en-US" sz="3000" dirty="0"/>
              <a:t>Allows for Pre-visit assessment/referral disposition</a:t>
            </a:r>
          </a:p>
          <a:p>
            <a:pPr lvl="2"/>
            <a:r>
              <a:rPr lang="en-US" sz="3000" dirty="0"/>
              <a:t>Allows for tracking of referrals / accountability </a:t>
            </a:r>
          </a:p>
          <a:p>
            <a:pPr marL="514350" indent="-514350">
              <a:buAutoNum type="arabicPeriod"/>
            </a:pPr>
            <a:endParaRPr lang="en-US" sz="2400" b="1" dirty="0">
              <a:solidFill>
                <a:schemeClr val="accent1">
                  <a:lumMod val="50000"/>
                </a:schemeClr>
              </a:solidFill>
            </a:endParaRPr>
          </a:p>
          <a:p>
            <a:pPr marL="514350" indent="-514350">
              <a:buNone/>
            </a:pPr>
            <a:endParaRPr lang="en-US" dirty="0"/>
          </a:p>
        </p:txBody>
      </p:sp>
      <p:sp>
        <p:nvSpPr>
          <p:cNvPr id="4" name="Rectangle 3"/>
          <p:cNvSpPr/>
          <p:nvPr/>
        </p:nvSpPr>
        <p:spPr>
          <a:xfrm>
            <a:off x="914400" y="3428999"/>
            <a:ext cx="7848600" cy="2732567"/>
          </a:xfrm>
          <a:prstGeom prst="rect">
            <a:avLst/>
          </a:pr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68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4400" u="sng" dirty="0">
                <a:solidFill>
                  <a:schemeClr val="tx1"/>
                </a:solidFill>
              </a:rPr>
              <a:t>Referral Information</a:t>
            </a:r>
            <a:endParaRPr lang="en-US" sz="4400" b="1" dirty="0">
              <a:solidFill>
                <a:schemeClr val="tx1"/>
              </a:solidFill>
            </a:endParaRPr>
          </a:p>
        </p:txBody>
      </p:sp>
      <p:sp>
        <p:nvSpPr>
          <p:cNvPr id="3" name="Content Placeholder 2"/>
          <p:cNvSpPr>
            <a:spLocks noGrp="1"/>
          </p:cNvSpPr>
          <p:nvPr>
            <p:ph idx="1"/>
          </p:nvPr>
        </p:nvSpPr>
        <p:spPr>
          <a:xfrm>
            <a:off x="381000" y="1524000"/>
            <a:ext cx="8382000" cy="5029200"/>
          </a:xfrm>
        </p:spPr>
        <p:txBody>
          <a:bodyPr/>
          <a:lstStyle/>
          <a:p>
            <a:r>
              <a:rPr lang="en-US" sz="2700" dirty="0"/>
              <a:t>What is the </a:t>
            </a:r>
            <a:r>
              <a:rPr lang="en-US" sz="2700" b="1" dirty="0"/>
              <a:t>specific clinical question </a:t>
            </a:r>
            <a:r>
              <a:rPr lang="en-US" sz="2400" dirty="0"/>
              <a:t>(reason for referral)</a:t>
            </a:r>
          </a:p>
          <a:p>
            <a:r>
              <a:rPr lang="en-US" sz="2700" dirty="0"/>
              <a:t>A brief</a:t>
            </a:r>
            <a:r>
              <a:rPr lang="en-US" sz="2700" b="1" dirty="0"/>
              <a:t> Summary </a:t>
            </a:r>
            <a:r>
              <a:rPr lang="en-US" sz="2700" dirty="0"/>
              <a:t>of case details pertinent to the referral, include relevant co-morbidities </a:t>
            </a:r>
            <a:r>
              <a:rPr lang="en-US" sz="2400" dirty="0"/>
              <a:t>(alarm signs or symptoms)</a:t>
            </a:r>
          </a:p>
          <a:p>
            <a:r>
              <a:rPr lang="en-US" sz="2700" dirty="0"/>
              <a:t>Urgency (</a:t>
            </a:r>
            <a:r>
              <a:rPr lang="en-US" sz="2700" b="1" dirty="0"/>
              <a:t>referral status</a:t>
            </a:r>
            <a:r>
              <a:rPr lang="en-US" sz="2700" dirty="0"/>
              <a:t> or referral priority)</a:t>
            </a:r>
          </a:p>
          <a:p>
            <a:r>
              <a:rPr lang="en-US" sz="2700" b="1" dirty="0"/>
              <a:t>Referral Type </a:t>
            </a:r>
            <a:r>
              <a:rPr lang="en-US" sz="2400" dirty="0"/>
              <a:t>(anticipated, pending specialist’s evaluation) (Referral Definition or Role in care requested of the specialist)</a:t>
            </a:r>
          </a:p>
          <a:p>
            <a:r>
              <a:rPr lang="en-US" sz="2700" b="1" dirty="0"/>
              <a:t>Pertinent data set</a:t>
            </a:r>
            <a:r>
              <a:rPr lang="en-US" sz="2700" dirty="0"/>
              <a:t>: Clinical information directly relevant to the specific referral question </a:t>
            </a:r>
            <a:r>
              <a:rPr lang="en-US" sz="2400" dirty="0"/>
              <a:t>(office notes, test results, etc.) (Supporting data for the referral)</a:t>
            </a:r>
          </a:p>
          <a:p>
            <a:pPr lvl="1"/>
            <a:endParaRPr lang="en-US" sz="2000" dirty="0"/>
          </a:p>
          <a:p>
            <a:pPr lvl="1"/>
            <a:endParaRPr lang="en-US" sz="2400" dirty="0"/>
          </a:p>
          <a:p>
            <a:pPr lvl="1"/>
            <a:endParaRPr lang="en-US" sz="2000" dirty="0"/>
          </a:p>
          <a:p>
            <a:pPr lvl="1"/>
            <a:endParaRPr lang="en-US" sz="2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3082"/>
            <a:ext cx="840665" cy="102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86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066800"/>
          </a:xfrm>
        </p:spPr>
        <p:txBody>
          <a:bodyPr>
            <a:noAutofit/>
          </a:bodyPr>
          <a:lstStyle/>
          <a:p>
            <a:pPr algn="ctr"/>
            <a:r>
              <a:rPr lang="en-US" sz="3200" dirty="0">
                <a:solidFill>
                  <a:schemeClr val="tx1"/>
                </a:solidFill>
              </a:rPr>
              <a:t>Provide a C</a:t>
            </a:r>
            <a:r>
              <a:rPr lang="en-US" sz="3200" b="1" dirty="0">
                <a:solidFill>
                  <a:schemeClr val="tx1"/>
                </a:solidFill>
              </a:rPr>
              <a:t>linical </a:t>
            </a:r>
            <a:r>
              <a:rPr lang="en-US" sz="3200" dirty="0">
                <a:solidFill>
                  <a:schemeClr val="tx1"/>
                </a:solidFill>
              </a:rPr>
              <a:t>Q</a:t>
            </a:r>
            <a:r>
              <a:rPr lang="en-US" sz="3200" b="1" dirty="0">
                <a:solidFill>
                  <a:schemeClr val="tx1"/>
                </a:solidFill>
              </a:rPr>
              <a:t>uestion (or summary of reason for referral) </a:t>
            </a:r>
            <a:r>
              <a:rPr lang="en-US" sz="3200" dirty="0">
                <a:solidFill>
                  <a:schemeClr val="tx1"/>
                </a:solidFill>
              </a:rPr>
              <a:t>with all referrals</a:t>
            </a:r>
          </a:p>
        </p:txBody>
      </p:sp>
      <p:sp>
        <p:nvSpPr>
          <p:cNvPr id="3" name="Content Placeholder 2"/>
          <p:cNvSpPr>
            <a:spLocks noGrp="1"/>
          </p:cNvSpPr>
          <p:nvPr>
            <p:ph sz="quarter" idx="1"/>
          </p:nvPr>
        </p:nvSpPr>
        <p:spPr>
          <a:xfrm>
            <a:off x="533400" y="1295400"/>
            <a:ext cx="8229600" cy="5334000"/>
          </a:xfrm>
        </p:spPr>
        <p:txBody>
          <a:bodyPr>
            <a:normAutofit fontScale="25000" lnSpcReduction="20000"/>
          </a:bodyPr>
          <a:lstStyle/>
          <a:p>
            <a:pPr marL="457200" lvl="1" indent="0">
              <a:buNone/>
            </a:pPr>
            <a:endParaRPr lang="en-US" sz="11200" dirty="0"/>
          </a:p>
          <a:p>
            <a:r>
              <a:rPr lang="en-US" sz="11200" dirty="0"/>
              <a:t>“eyes”        “gallbladder”          “diabetes”</a:t>
            </a:r>
          </a:p>
          <a:p>
            <a:pPr marL="0" indent="0">
              <a:buNone/>
            </a:pPr>
            <a:endParaRPr lang="en-US" sz="8600" dirty="0"/>
          </a:p>
          <a:p>
            <a:endParaRPr lang="en-US" sz="2400" dirty="0"/>
          </a:p>
          <a:p>
            <a:r>
              <a:rPr lang="en-US" sz="9600" dirty="0"/>
              <a:t>68 year old female with intermittent double vision. Is ophthalmopathy assessment the correct starting point?</a:t>
            </a:r>
          </a:p>
          <a:p>
            <a:pPr marL="0" indent="0">
              <a:buNone/>
            </a:pPr>
            <a:endParaRPr lang="en-US" sz="9600" dirty="0"/>
          </a:p>
          <a:p>
            <a:r>
              <a:rPr lang="en-US" sz="9600" dirty="0"/>
              <a:t>39 year old female with severe RUQ pain, abnormal US and known diabetes, does she need surgery?</a:t>
            </a:r>
          </a:p>
          <a:p>
            <a:pPr marL="0" indent="0">
              <a:buNone/>
            </a:pPr>
            <a:endParaRPr lang="en-US" sz="9600" dirty="0"/>
          </a:p>
          <a:p>
            <a:r>
              <a:rPr lang="en-US" sz="9600" dirty="0"/>
              <a:t>20 yo female with T1DM since age 8 on insulin pump therapy, transferring from pediatric to adult care</a:t>
            </a:r>
          </a:p>
          <a:p>
            <a:pPr marL="457200" lvl="1" indent="0">
              <a:buNone/>
            </a:pPr>
            <a:endParaRPr lang="en-US" sz="4500" dirty="0"/>
          </a:p>
          <a:p>
            <a:pPr>
              <a:buNone/>
            </a:pPr>
            <a:endParaRPr lang="en-US" sz="2400" dirty="0"/>
          </a:p>
          <a:p>
            <a:pPr marL="0" indent="0">
              <a:buNone/>
            </a:pPr>
            <a:endParaRPr lang="en-US" sz="2400" dirty="0"/>
          </a:p>
          <a:p>
            <a:pPr lvl="1">
              <a:buNone/>
            </a:pP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982436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81000" y="427038"/>
            <a:ext cx="8229600" cy="715962"/>
          </a:xfrm>
          <a:noFill/>
        </p:spPr>
        <p:txBody>
          <a:bodyPr/>
          <a:lstStyle/>
          <a:p>
            <a:pPr eaLnBrk="1" hangingPunct="1"/>
            <a:r>
              <a:rPr lang="en-US" sz="3600" dirty="0"/>
              <a:t>Summary of Case Pertinent to the Referral</a:t>
            </a:r>
          </a:p>
        </p:txBody>
      </p:sp>
      <p:sp>
        <p:nvSpPr>
          <p:cNvPr id="171010" name="Rectangle 3"/>
          <p:cNvSpPr>
            <a:spLocks noGrp="1" noChangeArrowheads="1"/>
          </p:cNvSpPr>
          <p:nvPr>
            <p:ph idx="1"/>
          </p:nvPr>
        </p:nvSpPr>
        <p:spPr>
          <a:xfrm>
            <a:off x="381000" y="1600200"/>
            <a:ext cx="8610600" cy="5334000"/>
          </a:xfrm>
          <a:noFill/>
        </p:spPr>
        <p:txBody>
          <a:bodyPr/>
          <a:lstStyle/>
          <a:p>
            <a:pPr marL="0" indent="0">
              <a:buNone/>
            </a:pPr>
            <a:r>
              <a:rPr lang="en-US" sz="2800" dirty="0"/>
              <a:t> </a:t>
            </a:r>
            <a:r>
              <a:rPr lang="en-US" sz="2400" b="1" dirty="0">
                <a:effectLst/>
              </a:rPr>
              <a:t>Clinical question or reason for referral &amp; summary:</a:t>
            </a:r>
            <a:r>
              <a:rPr lang="en-US" sz="2400" b="1" dirty="0">
                <a:solidFill>
                  <a:schemeClr val="bg2">
                    <a:lumMod val="20000"/>
                    <a:lumOff val="80000"/>
                  </a:schemeClr>
                </a:solidFill>
              </a:rPr>
              <a:t> &amp;</a:t>
            </a:r>
            <a:r>
              <a:rPr lang="en-US" sz="2400" b="1" dirty="0">
                <a:solidFill>
                  <a:schemeClr val="bg2">
                    <a:lumMod val="20000"/>
                    <a:lumOff val="80000"/>
                  </a:schemeClr>
                </a:solidFill>
                <a:effectLst/>
              </a:rPr>
              <a:t>  </a:t>
            </a:r>
            <a:r>
              <a:rPr lang="en-US" sz="2000" dirty="0">
                <a:solidFill>
                  <a:schemeClr val="bg2">
                    <a:lumMod val="40000"/>
                    <a:lumOff val="60000"/>
                  </a:schemeClr>
                </a:solidFill>
                <a:effectLst/>
              </a:rPr>
              <a:t>“</a:t>
            </a:r>
          </a:p>
          <a:p>
            <a:r>
              <a:rPr lang="en-US" sz="2400" i="1" dirty="0">
                <a:effectLst/>
              </a:rPr>
              <a:t>Help introduce the patient’s story</a:t>
            </a:r>
          </a:p>
          <a:p>
            <a:r>
              <a:rPr lang="en-US" sz="2400" dirty="0"/>
              <a:t>“</a:t>
            </a:r>
            <a:r>
              <a:rPr lang="en-US" sz="2400" dirty="0">
                <a:effectLst/>
              </a:rPr>
              <a:t>Please help determine which next treatment option is best suited for a 62 </a:t>
            </a:r>
            <a:r>
              <a:rPr lang="en-US" sz="2400" dirty="0" err="1">
                <a:effectLst/>
              </a:rPr>
              <a:t>yo</a:t>
            </a:r>
            <a:r>
              <a:rPr lang="en-US" sz="2400" dirty="0">
                <a:effectLst/>
              </a:rPr>
              <a:t> first grade teacher who has had diabetes for past 10 years. She was allergic to SU; had diarrhea with metformin, edema with </a:t>
            </a:r>
            <a:r>
              <a:rPr lang="en-US" sz="2400" dirty="0"/>
              <a:t>Pioglitazone</a:t>
            </a:r>
            <a:r>
              <a:rPr lang="en-US" sz="2400" dirty="0">
                <a:effectLst/>
              </a:rPr>
              <a:t> and is now on Long Acting insulin 60 units once daily with widely fluctuating glucose levels and A1c of 10.2%. She  is reluctant to check her BG or take injections during the work day due to working with children and the demands of school teacher.” </a:t>
            </a:r>
            <a:r>
              <a:rPr lang="en-US" sz="2400" dirty="0">
                <a:solidFill>
                  <a:schemeClr val="accent1">
                    <a:lumMod val="75000"/>
                  </a:schemeClr>
                </a:solidFill>
                <a:effectLst/>
              </a:rPr>
              <a:t>( note: this also “turns the patient into a person”)</a:t>
            </a:r>
          </a:p>
          <a:p>
            <a:pPr marL="0" indent="0" eaLnBrk="1" hangingPunct="1">
              <a:buNone/>
            </a:pPr>
            <a:endParaRPr lang="en-US" sz="2400" dirty="0">
              <a:effectLst/>
            </a:endParaRPr>
          </a:p>
        </p:txBody>
      </p:sp>
    </p:spTree>
    <p:extLst>
      <p:ext uri="{BB962C8B-B14F-4D97-AF65-F5344CB8AC3E}">
        <p14:creationId xmlns:p14="http://schemas.microsoft.com/office/powerpoint/2010/main" val="7532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53400" cy="1066800"/>
          </a:xfrm>
        </p:spPr>
        <p:txBody>
          <a:bodyPr>
            <a:normAutofit fontScale="90000"/>
          </a:bodyPr>
          <a:lstStyle/>
          <a:p>
            <a:pPr algn="ctr"/>
            <a:r>
              <a:rPr lang="en-US" sz="4000" b="1" u="sng" dirty="0">
                <a:solidFill>
                  <a:schemeClr val="tx1"/>
                </a:solidFill>
              </a:rPr>
              <a:t> Referral </a:t>
            </a:r>
            <a:r>
              <a:rPr lang="en-US" sz="4000" u="sng" dirty="0">
                <a:solidFill>
                  <a:schemeClr val="tx1"/>
                </a:solidFill>
              </a:rPr>
              <a:t>Type </a:t>
            </a:r>
            <a:br>
              <a:rPr lang="en-US" sz="3200" u="sng" dirty="0">
                <a:solidFill>
                  <a:schemeClr val="tx1"/>
                </a:solidFill>
              </a:rPr>
            </a:br>
            <a:r>
              <a:rPr lang="en-US" sz="3200" b="0" u="sng" dirty="0">
                <a:solidFill>
                  <a:schemeClr val="tx1"/>
                </a:solidFill>
              </a:rPr>
              <a:t>(What is the suggested role of the specialist</a:t>
            </a:r>
            <a:r>
              <a:rPr lang="en-US" sz="3200" b="0" u="sng" dirty="0">
                <a:solidFill>
                  <a:schemeClr val="accent1">
                    <a:lumMod val="50000"/>
                  </a:schemeClr>
                </a:solidFill>
              </a:rPr>
              <a:t>)</a:t>
            </a:r>
            <a:endParaRPr lang="en-US" sz="3200" b="0" dirty="0">
              <a:solidFill>
                <a:schemeClr val="accent1">
                  <a:lumMod val="50000"/>
                </a:schemeClr>
              </a:solidFill>
            </a:endParaRPr>
          </a:p>
        </p:txBody>
      </p:sp>
      <p:sp>
        <p:nvSpPr>
          <p:cNvPr id="3" name="Content Placeholder 2"/>
          <p:cNvSpPr>
            <a:spLocks noGrp="1"/>
          </p:cNvSpPr>
          <p:nvPr>
            <p:ph idx="1"/>
          </p:nvPr>
        </p:nvSpPr>
        <p:spPr>
          <a:xfrm>
            <a:off x="152400" y="1524000"/>
            <a:ext cx="8839200" cy="4724400"/>
          </a:xfrm>
        </p:spPr>
        <p:txBody>
          <a:bodyPr/>
          <a:lstStyle/>
          <a:p>
            <a:r>
              <a:rPr lang="en-US" sz="2300" dirty="0"/>
              <a:t>____ </a:t>
            </a:r>
            <a:r>
              <a:rPr lang="en-US" sz="2300" b="1" dirty="0"/>
              <a:t>Pre-visit Advice / Pre-consultation</a:t>
            </a:r>
            <a:endParaRPr lang="en-US" sz="2300" dirty="0"/>
          </a:p>
          <a:p>
            <a:r>
              <a:rPr lang="en-US" sz="2300" dirty="0"/>
              <a:t>____ </a:t>
            </a:r>
            <a:r>
              <a:rPr lang="en-US" sz="2300" b="1" dirty="0"/>
              <a:t>Non Face-to-Face </a:t>
            </a:r>
            <a:r>
              <a:rPr lang="en-US" sz="2300" dirty="0"/>
              <a:t>(</a:t>
            </a:r>
            <a:r>
              <a:rPr lang="en-US" sz="2300" b="1" dirty="0"/>
              <a:t>e-</a:t>
            </a:r>
            <a:r>
              <a:rPr lang="en-US" sz="2300" dirty="0"/>
              <a:t>) </a:t>
            </a:r>
            <a:r>
              <a:rPr lang="en-US" sz="2300" b="1" dirty="0"/>
              <a:t>consultation</a:t>
            </a:r>
            <a:r>
              <a:rPr lang="en-US" sz="2300" dirty="0"/>
              <a:t> </a:t>
            </a:r>
          </a:p>
          <a:p>
            <a:r>
              <a:rPr lang="en-US" sz="2300" dirty="0"/>
              <a:t>____ </a:t>
            </a:r>
            <a:r>
              <a:rPr lang="en-US" sz="2300" b="1" dirty="0"/>
              <a:t>Consultation</a:t>
            </a:r>
            <a:r>
              <a:rPr lang="en-US" sz="2300" dirty="0"/>
              <a:t> (Evaluate and Advise, with the goal of managing the problem remaining with the referring clinician)</a:t>
            </a:r>
          </a:p>
          <a:p>
            <a:r>
              <a:rPr lang="en-US" sz="2300" dirty="0"/>
              <a:t>____ </a:t>
            </a:r>
            <a:r>
              <a:rPr lang="en-US" sz="2300" b="1" dirty="0"/>
              <a:t>Procedural Consultation </a:t>
            </a:r>
            <a:endParaRPr lang="en-US" sz="2300" dirty="0"/>
          </a:p>
          <a:p>
            <a:r>
              <a:rPr lang="en-US" sz="2300" dirty="0"/>
              <a:t>____</a:t>
            </a:r>
            <a:r>
              <a:rPr lang="en-US" sz="2300" b="1" dirty="0"/>
              <a:t>Co-Management with Shared Care </a:t>
            </a:r>
            <a:r>
              <a:rPr lang="en-US" sz="2300" dirty="0"/>
              <a:t>(Referring clinician (e.g. PCP)  maintains first call for the referral disorder) </a:t>
            </a:r>
          </a:p>
          <a:p>
            <a:r>
              <a:rPr lang="en-US" sz="2300" dirty="0"/>
              <a:t>____ </a:t>
            </a:r>
            <a:r>
              <a:rPr lang="en-US" sz="2300" b="1" dirty="0"/>
              <a:t>Co-Management with Principal Care </a:t>
            </a:r>
            <a:r>
              <a:rPr lang="en-US" sz="2300" dirty="0"/>
              <a:t>(Referred to subspecialist/specialist assumes first call for the referral disorder) </a:t>
            </a:r>
          </a:p>
          <a:p>
            <a:r>
              <a:rPr lang="en-US" sz="2300" dirty="0"/>
              <a:t>____ Please assume Full Responsibility for </a:t>
            </a:r>
            <a:r>
              <a:rPr lang="en-US" sz="2300" b="1" dirty="0"/>
              <a:t>Complete Transfer </a:t>
            </a:r>
            <a:r>
              <a:rPr lang="en-US" sz="2300" dirty="0"/>
              <a:t>of all Patient Care (</a:t>
            </a:r>
            <a:r>
              <a:rPr lang="en-US" sz="2300" dirty="0" err="1"/>
              <a:t>e.g</a:t>
            </a:r>
            <a:r>
              <a:rPr lang="en-US" sz="2300" dirty="0"/>
              <a:t> .Pediatric to Adult care transition)</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idx="4294967295"/>
          </p:nvPr>
        </p:nvSpPr>
        <p:spPr>
          <a:xfrm>
            <a:off x="457200" y="381000"/>
            <a:ext cx="8686800" cy="685800"/>
          </a:xfrm>
          <a:noFill/>
        </p:spPr>
        <p:txBody>
          <a:bodyPr/>
          <a:lstStyle/>
          <a:p>
            <a:pPr algn="ctr" eaLnBrk="1" hangingPunct="1"/>
            <a:r>
              <a:rPr lang="en-US" sz="3600" b="1" dirty="0">
                <a:solidFill>
                  <a:schemeClr val="tx1"/>
                </a:solidFill>
                <a:effectLst/>
              </a:rPr>
              <a:t>Formal Consultation </a:t>
            </a:r>
          </a:p>
        </p:txBody>
      </p:sp>
      <p:sp>
        <p:nvSpPr>
          <p:cNvPr id="35843" name="Rectangle 3"/>
          <p:cNvSpPr>
            <a:spLocks noGrp="1" noChangeArrowheads="1"/>
          </p:cNvSpPr>
          <p:nvPr>
            <p:ph type="body" idx="4294967295"/>
          </p:nvPr>
        </p:nvSpPr>
        <p:spPr>
          <a:xfrm>
            <a:off x="304800" y="1524000"/>
            <a:ext cx="8686800" cy="4724400"/>
          </a:xfrm>
        </p:spPr>
        <p:txBody>
          <a:bodyPr>
            <a:normAutofit fontScale="85000" lnSpcReduction="20000"/>
          </a:bodyPr>
          <a:lstStyle/>
          <a:p>
            <a:pPr>
              <a:buFont typeface="Symbol" pitchFamily="18" charset="2"/>
              <a:buChar char=""/>
            </a:pPr>
            <a:r>
              <a:rPr lang="en-US" sz="2800" b="1" dirty="0"/>
              <a:t>Cognitive</a:t>
            </a:r>
            <a:r>
              <a:rPr lang="en-US" sz="2800" dirty="0"/>
              <a:t>  </a:t>
            </a:r>
            <a:r>
              <a:rPr lang="en-US" sz="2800" b="1" dirty="0"/>
              <a:t>consultation (advice)</a:t>
            </a:r>
          </a:p>
          <a:p>
            <a:pPr lvl="1">
              <a:buFont typeface="Symbol" pitchFamily="18" charset="2"/>
              <a:buChar char=""/>
            </a:pPr>
            <a:r>
              <a:rPr lang="en-US" sz="2400" dirty="0"/>
              <a:t>To obtain specialist’s opinion on a patient’s diagnosis, abnormal lab or imaging study result(s), treatment or prognosis</a:t>
            </a:r>
            <a:endParaRPr lang="en-US" sz="2400" b="1" dirty="0"/>
          </a:p>
          <a:p>
            <a:pPr lvl="1">
              <a:buFont typeface="Symbol" pitchFamily="18" charset="2"/>
              <a:buChar char=""/>
            </a:pPr>
            <a:r>
              <a:rPr lang="en-US" sz="2400" dirty="0"/>
              <a:t>Limited to one or a few visits that focus on </a:t>
            </a:r>
            <a:r>
              <a:rPr lang="en-US" sz="2400" b="1" dirty="0"/>
              <a:t>answering a discrete question</a:t>
            </a:r>
            <a:endParaRPr lang="en-US" sz="2400" dirty="0"/>
          </a:p>
          <a:p>
            <a:pPr lvl="2">
              <a:buFont typeface="Symbol" pitchFamily="18" charset="2"/>
              <a:buChar char=""/>
            </a:pPr>
            <a:r>
              <a:rPr lang="en-US" sz="2400" b="1" dirty="0"/>
              <a:t>e-Consultation</a:t>
            </a:r>
            <a:r>
              <a:rPr lang="en-US" sz="2400" dirty="0"/>
              <a:t>: provide advice/recommendations without an office visit </a:t>
            </a:r>
            <a:r>
              <a:rPr lang="en-US" sz="2400" i="1" dirty="0"/>
              <a:t>(clinician to clinician)</a:t>
            </a:r>
          </a:p>
          <a:p>
            <a:pPr marL="914400" lvl="2" indent="0">
              <a:buNone/>
            </a:pPr>
            <a:endParaRPr lang="en-US" sz="1400" i="1" dirty="0"/>
          </a:p>
          <a:p>
            <a:pPr eaLnBrk="1" hangingPunct="1">
              <a:buFont typeface="Symbol" pitchFamily="18" charset="2"/>
              <a:buChar char=""/>
            </a:pPr>
            <a:r>
              <a:rPr lang="en-US" sz="2800" b="1" dirty="0"/>
              <a:t>Procedural consultation</a:t>
            </a:r>
          </a:p>
          <a:p>
            <a:pPr lvl="1">
              <a:buFont typeface="Symbol" pitchFamily="18" charset="2"/>
              <a:buChar char=""/>
            </a:pPr>
            <a:r>
              <a:rPr lang="en-US" sz="2400" dirty="0"/>
              <a:t>To obtain a technical procedure for diagnostic, therapeutic or palliative purposes</a:t>
            </a:r>
          </a:p>
          <a:p>
            <a:pPr marL="457200" lvl="1" indent="0">
              <a:buNone/>
            </a:pPr>
            <a:endParaRPr lang="en-US" sz="900" dirty="0"/>
          </a:p>
          <a:p>
            <a:pPr>
              <a:buFont typeface="Symbol" pitchFamily="18" charset="2"/>
              <a:buChar char=""/>
            </a:pPr>
            <a:r>
              <a:rPr lang="en-US" sz="2800" dirty="0"/>
              <a:t>Include detailed report back to referring physician</a:t>
            </a:r>
          </a:p>
          <a:p>
            <a:pPr marL="0" indent="0">
              <a:buNone/>
            </a:pPr>
            <a:endParaRPr lang="en-US" sz="1400" dirty="0"/>
          </a:p>
          <a:p>
            <a:pPr>
              <a:buFont typeface="Symbol" pitchFamily="18" charset="2"/>
              <a:buChar char=""/>
            </a:pPr>
            <a:r>
              <a:rPr lang="en-US" sz="2800" i="1" dirty="0"/>
              <a:t>Examples</a:t>
            </a:r>
            <a:r>
              <a:rPr lang="en-US" sz="2800" dirty="0"/>
              <a:t>: MRSA infection with recurrent carbuncles, Surgery, Colonoscopy, Bone Marrow Biopsy, </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 y="152400"/>
            <a:ext cx="8229600" cy="1066800"/>
          </a:xfrm>
        </p:spPr>
        <p:txBody>
          <a:bodyPr>
            <a:noAutofit/>
          </a:bodyPr>
          <a:lstStyle/>
          <a:p>
            <a:pPr algn="ctr"/>
            <a:r>
              <a:rPr lang="en-US" sz="3600" dirty="0">
                <a:solidFill>
                  <a:schemeClr val="tx1"/>
                </a:solidFill>
                <a:effectLst/>
              </a:rPr>
              <a:t>Non-Face-to-Face</a:t>
            </a:r>
            <a:r>
              <a:rPr lang="en-US" sz="3200" dirty="0">
                <a:solidFill>
                  <a:schemeClr val="tx1"/>
                </a:solidFill>
                <a:effectLst/>
              </a:rPr>
              <a:t> Consultation</a:t>
            </a:r>
            <a:br>
              <a:rPr lang="en-US" sz="3200" dirty="0">
                <a:solidFill>
                  <a:schemeClr val="tx1"/>
                </a:solidFill>
                <a:effectLst/>
              </a:rPr>
            </a:br>
            <a:r>
              <a:rPr lang="en-US" sz="3200" dirty="0">
                <a:solidFill>
                  <a:schemeClr val="tx1"/>
                </a:solidFill>
                <a:effectLst/>
              </a:rPr>
              <a:t>(including </a:t>
            </a:r>
            <a:r>
              <a:rPr lang="en-US" sz="3200" b="1" i="1" dirty="0">
                <a:solidFill>
                  <a:schemeClr val="tx1"/>
                </a:solidFill>
                <a:effectLst/>
              </a:rPr>
              <a:t>e-Consultations</a:t>
            </a:r>
            <a:r>
              <a:rPr lang="en-US" sz="3200" dirty="0">
                <a:solidFill>
                  <a:schemeClr val="tx1"/>
                </a:solidFill>
                <a:effectLst/>
              </a:rPr>
              <a:t>)</a:t>
            </a:r>
            <a:endParaRPr lang="en-US" sz="3200" dirty="0">
              <a:solidFill>
                <a:schemeClr val="tx1"/>
              </a:solidFill>
            </a:endParaRPr>
          </a:p>
        </p:txBody>
      </p:sp>
      <p:sp>
        <p:nvSpPr>
          <p:cNvPr id="3" name="Content Placeholder 2"/>
          <p:cNvSpPr>
            <a:spLocks noGrp="1"/>
          </p:cNvSpPr>
          <p:nvPr>
            <p:ph sz="half" idx="1"/>
          </p:nvPr>
        </p:nvSpPr>
        <p:spPr>
          <a:xfrm>
            <a:off x="609600" y="1524000"/>
            <a:ext cx="7924800" cy="4800600"/>
          </a:xfrm>
        </p:spPr>
        <p:txBody>
          <a:bodyPr>
            <a:normAutofit fontScale="92500" lnSpcReduction="10000"/>
          </a:bodyPr>
          <a:lstStyle/>
          <a:p>
            <a:r>
              <a:rPr lang="en-US" sz="2600" dirty="0"/>
              <a:t>A referral that would be needed as a</a:t>
            </a:r>
          </a:p>
          <a:p>
            <a:pPr marL="0" indent="0">
              <a:buNone/>
            </a:pPr>
            <a:r>
              <a:rPr lang="en-US" sz="2600" dirty="0"/>
              <a:t>face-to-face consult if e-consult was not </a:t>
            </a:r>
          </a:p>
          <a:p>
            <a:pPr marL="0" indent="0">
              <a:buNone/>
            </a:pPr>
            <a:r>
              <a:rPr lang="en-US" sz="2600" dirty="0"/>
              <a:t>available but no longer needed when advice </a:t>
            </a:r>
          </a:p>
          <a:p>
            <a:pPr marL="0" indent="0">
              <a:buNone/>
            </a:pPr>
            <a:r>
              <a:rPr lang="en-US" sz="2600" dirty="0"/>
              <a:t>received through the e-consult process</a:t>
            </a:r>
          </a:p>
          <a:p>
            <a:r>
              <a:rPr lang="en-US" sz="2600" dirty="0"/>
              <a:t>Key Elements</a:t>
            </a:r>
          </a:p>
          <a:p>
            <a:pPr marL="708025" lvl="1" indent="-284163"/>
            <a:r>
              <a:rPr lang="en-US" dirty="0"/>
              <a:t>Exchange records and responses</a:t>
            </a:r>
          </a:p>
          <a:p>
            <a:pPr marL="914400" lvl="2" indent="-284163"/>
            <a:r>
              <a:rPr lang="en-US" dirty="0"/>
              <a:t>Documentation: “</a:t>
            </a:r>
            <a:r>
              <a:rPr lang="en-US" i="1" dirty="0"/>
              <a:t>Based on the information I received, I recommend…”</a:t>
            </a:r>
            <a:endParaRPr lang="en-US" dirty="0"/>
          </a:p>
          <a:p>
            <a:pPr marL="708025" lvl="1" indent="-284163"/>
            <a:r>
              <a:rPr lang="en-US" dirty="0"/>
              <a:t>Answer clinical question, and tailor to specific patient characteristics </a:t>
            </a:r>
          </a:p>
          <a:p>
            <a:pPr marL="708025" lvl="1" indent="-284163"/>
            <a:r>
              <a:rPr lang="en-US" dirty="0"/>
              <a:t>Convert eConsult to standard visit if too complex</a:t>
            </a:r>
          </a:p>
          <a:p>
            <a:pPr marL="708025" lvl="1" indent="-284163"/>
            <a:r>
              <a:rPr lang="en-US" dirty="0"/>
              <a:t>Compensated time and effort</a:t>
            </a: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414395" y="1640953"/>
            <a:ext cx="2120005" cy="178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endParaRPr lang="en-US" sz="1000" dirty="0">
              <a:solidFill>
                <a:srgbClr val="000000"/>
              </a:solidFill>
            </a:endParaRPr>
          </a:p>
        </p:txBody>
      </p:sp>
    </p:spTree>
    <p:extLst>
      <p:ext uri="{BB962C8B-B14F-4D97-AF65-F5344CB8AC3E}">
        <p14:creationId xmlns:p14="http://schemas.microsoft.com/office/powerpoint/2010/main" val="377080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E-consult Dermatology </a:t>
            </a:r>
            <a:r>
              <a:rPr lang="en-US" sz="2700" dirty="0"/>
              <a:t>(“tele-</a:t>
            </a:r>
            <a:r>
              <a:rPr lang="en-US" sz="2700" dirty="0" err="1"/>
              <a:t>derm</a:t>
            </a:r>
            <a:r>
              <a:rPr lang="en-US" sz="2700" dirty="0"/>
              <a:t>”) </a:t>
            </a:r>
            <a:r>
              <a:rPr lang="en-US" dirty="0"/>
              <a:t>example:</a:t>
            </a:r>
          </a:p>
        </p:txBody>
      </p:sp>
      <p:sp>
        <p:nvSpPr>
          <p:cNvPr id="5" name="Content Placeholder 4"/>
          <p:cNvSpPr>
            <a:spLocks noGrp="1"/>
          </p:cNvSpPr>
          <p:nvPr>
            <p:ph idx="1"/>
          </p:nvPr>
        </p:nvSpPr>
        <p:spPr>
          <a:xfrm>
            <a:off x="609600" y="1524000"/>
            <a:ext cx="8159002" cy="4572000"/>
          </a:xfrm>
        </p:spPr>
        <p:txBody>
          <a:bodyPr>
            <a:normAutofit lnSpcReduction="10000"/>
          </a:bodyPr>
          <a:lstStyle/>
          <a:p>
            <a:pPr marL="0" lvl="0" indent="0">
              <a:buNone/>
            </a:pPr>
            <a:r>
              <a:rPr lang="en-US" sz="2800" dirty="0"/>
              <a:t>A straightforward problem that can be addressed so the referring provider is able to treat or reassure the patient without a subsequent appointment to Dermatology.  Example:</a:t>
            </a:r>
          </a:p>
          <a:p>
            <a:pPr marL="0" lvl="0" indent="0">
              <a:buNone/>
            </a:pPr>
            <a:endParaRPr lang="en-US" sz="800" dirty="0"/>
          </a:p>
          <a:p>
            <a:pPr lvl="0"/>
            <a:r>
              <a:rPr lang="en-US" sz="2800" dirty="0"/>
              <a:t>Skin eruption with which the referring clinician may not be familiar but which dermatology clinician recognizes (e.g. nummular eczema) </a:t>
            </a:r>
          </a:p>
          <a:p>
            <a:pPr lvl="1"/>
            <a:r>
              <a:rPr lang="en-US" dirty="0"/>
              <a:t>Can provide adequate suggestions for treatment; the patient is started on the correct treatment and responds, a visit to Dermatology is avoided</a:t>
            </a:r>
          </a:p>
          <a:p>
            <a:pPr marL="365125" lvl="1" indent="0">
              <a:buNone/>
            </a:pPr>
            <a:endParaRPr lang="en-US" sz="1100" dirty="0"/>
          </a:p>
          <a:p>
            <a:endParaRPr lang="en-US" dirty="0"/>
          </a:p>
        </p:txBody>
      </p:sp>
    </p:spTree>
    <p:extLst>
      <p:ext uri="{BB962C8B-B14F-4D97-AF65-F5344CB8AC3E}">
        <p14:creationId xmlns:p14="http://schemas.microsoft.com/office/powerpoint/2010/main" val="218449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28600"/>
            <a:ext cx="8686800" cy="1066800"/>
          </a:xfrm>
        </p:spPr>
        <p:txBody>
          <a:bodyPr anchor="ctr" anchorCtr="1"/>
          <a:lstStyle/>
          <a:p>
            <a:pPr algn="ctr">
              <a:defRPr/>
            </a:pPr>
            <a:r>
              <a:rPr lang="en-US" sz="4000" b="1" dirty="0">
                <a:solidFill>
                  <a:schemeClr val="tx1"/>
                </a:solidFill>
              </a:rPr>
              <a:t>Co-Management</a:t>
            </a:r>
            <a:br>
              <a:rPr lang="en-US" sz="2400" dirty="0">
                <a:solidFill>
                  <a:schemeClr val="tx1"/>
                </a:solidFill>
              </a:rPr>
            </a:br>
            <a:r>
              <a:rPr lang="en-US" sz="2400" dirty="0">
                <a:solidFill>
                  <a:schemeClr val="tx1"/>
                </a:solidFill>
              </a:rPr>
              <a:t>(ONGOING management of a patient’s medical condition)</a:t>
            </a:r>
          </a:p>
        </p:txBody>
      </p:sp>
      <p:sp>
        <p:nvSpPr>
          <p:cNvPr id="54275" name="Rectangle 3"/>
          <p:cNvSpPr>
            <a:spLocks noGrp="1" noChangeArrowheads="1"/>
          </p:cNvSpPr>
          <p:nvPr>
            <p:ph type="body" idx="4294967295"/>
          </p:nvPr>
        </p:nvSpPr>
        <p:spPr>
          <a:xfrm>
            <a:off x="457200" y="1524000"/>
            <a:ext cx="8229600" cy="4754563"/>
          </a:xfrm>
        </p:spPr>
        <p:txBody>
          <a:bodyPr/>
          <a:lstStyle/>
          <a:p>
            <a:pPr>
              <a:buFont typeface="Arial" panose="020B0604020202020204" pitchFamily="34" charset="0"/>
              <a:buChar char="•"/>
              <a:defRPr/>
            </a:pPr>
            <a:r>
              <a:rPr lang="en-US" sz="2400" dirty="0">
                <a:solidFill>
                  <a:schemeClr val="tx2"/>
                </a:solidFill>
              </a:rPr>
              <a:t> </a:t>
            </a:r>
            <a:r>
              <a:rPr lang="en-US" b="1" dirty="0"/>
              <a:t>Shared Care for the disease </a:t>
            </a:r>
          </a:p>
          <a:p>
            <a:pPr lvl="1">
              <a:buFont typeface="Arial" panose="020B0604020202020204" pitchFamily="34" charset="0"/>
              <a:buChar char="•"/>
              <a:defRPr/>
            </a:pPr>
            <a:r>
              <a:rPr lang="en-US" sz="2200" dirty="0"/>
              <a:t>(PCP responsible for Elements of Care, takes ‘first call’)</a:t>
            </a:r>
          </a:p>
          <a:p>
            <a:pPr marL="457200" lvl="1" indent="0">
              <a:buNone/>
              <a:defRPr/>
            </a:pPr>
            <a:endParaRPr lang="en-US" sz="1200" dirty="0">
              <a:solidFill>
                <a:schemeClr val="accent2"/>
              </a:solidFill>
            </a:endParaRPr>
          </a:p>
          <a:p>
            <a:pPr eaLnBrk="1" hangingPunct="1">
              <a:buFont typeface="Arial" panose="020B0604020202020204" pitchFamily="34" charset="0"/>
              <a:buChar char="•"/>
              <a:defRPr/>
            </a:pPr>
            <a:r>
              <a:rPr lang="en-US" sz="2400" dirty="0">
                <a:solidFill>
                  <a:schemeClr val="tx2"/>
                </a:solidFill>
              </a:rPr>
              <a:t> </a:t>
            </a:r>
            <a:r>
              <a:rPr lang="en-US" b="1" dirty="0"/>
              <a:t>Principal care for the </a:t>
            </a:r>
            <a:r>
              <a:rPr lang="en-US" b="1" i="1" dirty="0"/>
              <a:t>disease</a:t>
            </a:r>
            <a:r>
              <a:rPr lang="en-US" dirty="0"/>
              <a:t>. </a:t>
            </a:r>
          </a:p>
          <a:p>
            <a:pPr lvl="1">
              <a:buFont typeface="Arial" panose="020B0604020202020204" pitchFamily="34" charset="0"/>
              <a:buChar char="•"/>
              <a:defRPr/>
            </a:pPr>
            <a:r>
              <a:rPr lang="en-US" sz="2200" dirty="0"/>
              <a:t>(Specialist responsible for Elements of Care for that disorder or set of disorders, takes ‘first call’ for the disorder)</a:t>
            </a:r>
          </a:p>
          <a:p>
            <a:pPr marL="457200" lvl="1" indent="0">
              <a:buNone/>
              <a:defRPr/>
            </a:pPr>
            <a:endParaRPr lang="en-US" sz="1200" dirty="0"/>
          </a:p>
          <a:p>
            <a:pPr eaLnBrk="1" hangingPunct="1">
              <a:buFont typeface="Arial" panose="020B0604020202020204" pitchFamily="34" charset="0"/>
              <a:buChar char="•"/>
              <a:defRPr/>
            </a:pPr>
            <a:r>
              <a:rPr lang="en-US" sz="2400" dirty="0">
                <a:solidFill>
                  <a:schemeClr val="tx2"/>
                </a:solidFill>
              </a:rPr>
              <a:t> </a:t>
            </a:r>
            <a:r>
              <a:rPr lang="en-US" b="1" dirty="0"/>
              <a:t>Principal care of the </a:t>
            </a:r>
            <a:r>
              <a:rPr lang="en-US" b="1" i="1" dirty="0"/>
              <a:t>patient</a:t>
            </a:r>
            <a:r>
              <a:rPr lang="en-US" b="1" dirty="0">
                <a:solidFill>
                  <a:schemeClr val="accent2"/>
                </a:solidFill>
              </a:rPr>
              <a:t>  </a:t>
            </a:r>
            <a:r>
              <a:rPr lang="en-US" sz="2400" dirty="0"/>
              <a:t>for a consuming illness for a limited period of time</a:t>
            </a:r>
            <a:r>
              <a:rPr lang="en-US" sz="2400" b="1" dirty="0"/>
              <a:t> </a:t>
            </a:r>
          </a:p>
          <a:p>
            <a:pPr lvl="1">
              <a:buFont typeface="Arial" panose="020B0604020202020204" pitchFamily="34" charset="0"/>
              <a:buChar char="•"/>
              <a:defRPr/>
            </a:pPr>
            <a:r>
              <a:rPr lang="en-US" sz="2200" dirty="0"/>
              <a:t>(Specialist serves as first contact but patient maintains PCP as medical home/ hub of care)</a:t>
            </a:r>
          </a:p>
        </p:txBody>
      </p:sp>
    </p:spTree>
    <p:extLst>
      <p:ext uri="{BB962C8B-B14F-4D97-AF65-F5344CB8AC3E}">
        <p14:creationId xmlns:p14="http://schemas.microsoft.com/office/powerpoint/2010/main" val="298276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b="1" dirty="0"/>
              <a:t>Ensure the specialty practice gets what is needed for a high value referral</a:t>
            </a:r>
          </a:p>
          <a:p>
            <a:pPr marL="514350" indent="-514350">
              <a:buFont typeface="+mj-lt"/>
              <a:buAutoNum type="arabicPeriod"/>
            </a:pPr>
            <a:r>
              <a:rPr lang="en-US" sz="2800" dirty="0"/>
              <a:t>Ensure the others (patients, the requesting practice and any secondary care) get what they need </a:t>
            </a:r>
          </a:p>
          <a:p>
            <a:pPr marL="514350" indent="-514350">
              <a:buFont typeface="+mj-lt"/>
              <a:buAutoNum type="arabicPeriod"/>
            </a:pPr>
            <a:r>
              <a:rPr lang="en-US" sz="2800"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77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a:bodyPr>
          <a:lstStyle/>
          <a:p>
            <a:pPr algn="ctr"/>
            <a:r>
              <a:rPr lang="en-US" sz="4000" u="sng" dirty="0">
                <a:solidFill>
                  <a:schemeClr val="tx1"/>
                </a:solidFill>
              </a:rPr>
              <a:t>Patient’s Core (general) Data Set</a:t>
            </a:r>
            <a:endParaRPr lang="en-US" sz="4000" b="1" dirty="0">
              <a:solidFill>
                <a:schemeClr val="tx1"/>
              </a:solidFill>
            </a:endParaRPr>
          </a:p>
        </p:txBody>
      </p:sp>
      <p:sp>
        <p:nvSpPr>
          <p:cNvPr id="3" name="Content Placeholder 2"/>
          <p:cNvSpPr>
            <a:spLocks noGrp="1"/>
          </p:cNvSpPr>
          <p:nvPr>
            <p:ph idx="1"/>
          </p:nvPr>
        </p:nvSpPr>
        <p:spPr>
          <a:xfrm>
            <a:off x="457200" y="1524000"/>
            <a:ext cx="8458200" cy="5105400"/>
          </a:xfrm>
        </p:spPr>
        <p:txBody>
          <a:bodyPr/>
          <a:lstStyle/>
          <a:p>
            <a:pPr lvl="1"/>
            <a:r>
              <a:rPr lang="en-US" sz="2400" dirty="0"/>
              <a:t>Active problem list </a:t>
            </a:r>
          </a:p>
          <a:p>
            <a:pPr lvl="1"/>
            <a:r>
              <a:rPr lang="en-US" sz="2400" dirty="0"/>
              <a:t>Past medical and surgical history </a:t>
            </a:r>
          </a:p>
          <a:p>
            <a:pPr lvl="1"/>
            <a:r>
              <a:rPr lang="en-US" sz="2400" dirty="0"/>
              <a:t>Medication list </a:t>
            </a:r>
          </a:p>
          <a:p>
            <a:pPr lvl="1"/>
            <a:r>
              <a:rPr lang="en-US" sz="2400" dirty="0"/>
              <a:t>Medical allergies </a:t>
            </a:r>
          </a:p>
          <a:p>
            <a:pPr lvl="1"/>
            <a:r>
              <a:rPr lang="en-US" sz="2400" dirty="0"/>
              <a:t>Preventive care (e.g., vaccines and diagnostic tests) </a:t>
            </a:r>
          </a:p>
          <a:p>
            <a:pPr lvl="1"/>
            <a:r>
              <a:rPr lang="en-US" sz="2400" dirty="0"/>
              <a:t>Family history </a:t>
            </a:r>
          </a:p>
          <a:p>
            <a:pPr lvl="1"/>
            <a:r>
              <a:rPr lang="en-US" sz="2400" dirty="0"/>
              <a:t>Habits/social history </a:t>
            </a:r>
          </a:p>
          <a:p>
            <a:pPr lvl="1"/>
            <a:r>
              <a:rPr lang="en-US" sz="2400" dirty="0"/>
              <a:t>List of providers </a:t>
            </a:r>
            <a:r>
              <a:rPr lang="en-US" sz="2000" dirty="0"/>
              <a:t>(care team) (other specialists caring for patient)</a:t>
            </a:r>
            <a:r>
              <a:rPr lang="en-US" sz="2400" dirty="0"/>
              <a:t>. </a:t>
            </a:r>
          </a:p>
          <a:p>
            <a:pPr lvl="1"/>
            <a:r>
              <a:rPr lang="en-US" sz="2400" dirty="0"/>
              <a:t>Advance directive;</a:t>
            </a:r>
          </a:p>
          <a:p>
            <a:pPr lvl="1"/>
            <a:r>
              <a:rPr lang="en-US" sz="2400" dirty="0"/>
              <a:t>Overall current care plan and goals of care</a:t>
            </a:r>
            <a:r>
              <a:rPr lang="en-US" sz="2400" b="1" dirty="0"/>
              <a:t> </a:t>
            </a:r>
            <a:endParaRPr lang="en-US" sz="2400" dirty="0"/>
          </a:p>
          <a:p>
            <a:endParaRPr lang="en-US" sz="2400" dirty="0"/>
          </a:p>
          <a:p>
            <a:pPr lvl="1"/>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6" y="152400"/>
            <a:ext cx="877888" cy="107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Rounded Corners 4">
            <a:extLst>
              <a:ext uri="{FF2B5EF4-FFF2-40B4-BE49-F238E27FC236}">
                <a16:creationId xmlns:a16="http://schemas.microsoft.com/office/drawing/2014/main" id="{3132DFFB-D6FC-4237-92D8-D56C6F519AFC}"/>
              </a:ext>
            </a:extLst>
          </p:cNvPr>
          <p:cNvSpPr/>
          <p:nvPr/>
        </p:nvSpPr>
        <p:spPr>
          <a:xfrm>
            <a:off x="5791200" y="1600200"/>
            <a:ext cx="3124200"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t>Pain Contracts</a:t>
            </a:r>
          </a:p>
          <a:p>
            <a:pPr marL="285750" indent="-285750">
              <a:buFont typeface="Arial" panose="020B0604020202020204" pitchFamily="34" charset="0"/>
              <a:buChar char="•"/>
            </a:pPr>
            <a:r>
              <a:rPr lang="en-US" sz="2400" dirty="0"/>
              <a:t>Care Management</a:t>
            </a:r>
          </a:p>
          <a:p>
            <a:pPr marL="285750" indent="-285750">
              <a:buFont typeface="Arial" panose="020B0604020202020204" pitchFamily="34" charset="0"/>
              <a:buChar char="•"/>
            </a:pPr>
            <a:r>
              <a:rPr lang="en-US" sz="2400" dirty="0"/>
              <a:t>Behavior Health</a:t>
            </a:r>
          </a:p>
        </p:txBody>
      </p:sp>
    </p:spTree>
    <p:extLst>
      <p:ext uri="{BB962C8B-B14F-4D97-AF65-F5344CB8AC3E}">
        <p14:creationId xmlns:p14="http://schemas.microsoft.com/office/powerpoint/2010/main" val="1113862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924800" cy="990600"/>
          </a:xfrm>
        </p:spPr>
        <p:txBody>
          <a:bodyPr>
            <a:noAutofit/>
          </a:bodyPr>
          <a:lstStyle/>
          <a:p>
            <a:r>
              <a:rPr lang="en-US" sz="3200" dirty="0">
                <a:solidFill>
                  <a:schemeClr val="tx1"/>
                </a:solidFill>
              </a:rPr>
              <a:t>Referral Tracking </a:t>
            </a:r>
            <a:r>
              <a:rPr lang="en-US" sz="3200" b="1" dirty="0">
                <a:solidFill>
                  <a:schemeClr val="tx1"/>
                </a:solidFill>
              </a:rPr>
              <a:t>“Closing the Loop” </a:t>
            </a:r>
            <a:r>
              <a:rPr lang="en-US" sz="3200" dirty="0">
                <a:solidFill>
                  <a:schemeClr val="tx1"/>
                </a:solidFill>
              </a:rPr>
              <a:t>protocol</a:t>
            </a:r>
            <a:r>
              <a:rPr lang="en-US" sz="3200" b="1" dirty="0">
                <a:solidFill>
                  <a:schemeClr val="tx1"/>
                </a:solidFill>
              </a:rPr>
              <a:t> </a:t>
            </a:r>
          </a:p>
        </p:txBody>
      </p:sp>
      <p:sp>
        <p:nvSpPr>
          <p:cNvPr id="3" name="Content Placeholder 2"/>
          <p:cNvSpPr>
            <a:spLocks noGrp="1"/>
          </p:cNvSpPr>
          <p:nvPr>
            <p:ph sz="quarter" idx="1"/>
          </p:nvPr>
        </p:nvSpPr>
        <p:spPr>
          <a:xfrm>
            <a:off x="606153" y="1524000"/>
            <a:ext cx="8159002" cy="4637567"/>
          </a:xfrm>
        </p:spPr>
        <p:txBody>
          <a:bodyPr>
            <a:normAutofit fontScale="92500"/>
          </a:bodyPr>
          <a:lstStyle/>
          <a:p>
            <a:r>
              <a:rPr lang="en-US" sz="2800" b="1" dirty="0">
                <a:effectLst/>
              </a:rPr>
              <a:t>Referral request sent, logged and tracked &amp; acted on</a:t>
            </a:r>
            <a:endParaRPr lang="en-US" sz="2400" dirty="0">
              <a:effectLst/>
            </a:endParaRPr>
          </a:p>
          <a:p>
            <a:r>
              <a:rPr lang="en-US" sz="2800" b="1" dirty="0">
                <a:effectLst/>
              </a:rPr>
              <a:t>Referral request received and reviewed</a:t>
            </a:r>
          </a:p>
          <a:p>
            <a:pPr lvl="1"/>
            <a:r>
              <a:rPr lang="en-US" sz="2200" dirty="0"/>
              <a:t>Referral </a:t>
            </a:r>
            <a:r>
              <a:rPr lang="en-US" sz="2200" b="1" i="1" dirty="0"/>
              <a:t>accepted</a:t>
            </a:r>
            <a:r>
              <a:rPr lang="en-US" sz="2200" dirty="0">
                <a:effectLst/>
              </a:rPr>
              <a:t> with </a:t>
            </a:r>
            <a:r>
              <a:rPr lang="en-US" sz="2200" b="1" i="1" dirty="0">
                <a:effectLst/>
              </a:rPr>
              <a:t>confirmation </a:t>
            </a:r>
            <a:r>
              <a:rPr lang="en-US" sz="2200" i="1" dirty="0">
                <a:effectLst/>
              </a:rPr>
              <a:t>of appointment date </a:t>
            </a:r>
            <a:r>
              <a:rPr lang="en-US" sz="2200" b="1" dirty="0">
                <a:effectLst/>
              </a:rPr>
              <a:t>sent back to referring practitioner</a:t>
            </a:r>
          </a:p>
          <a:p>
            <a:pPr lvl="1"/>
            <a:r>
              <a:rPr lang="en-US" sz="2200" dirty="0"/>
              <a:t>Referral</a:t>
            </a:r>
            <a:r>
              <a:rPr lang="en-US" sz="2200" dirty="0">
                <a:effectLst/>
              </a:rPr>
              <a:t> </a:t>
            </a:r>
            <a:r>
              <a:rPr lang="en-US" sz="2200" b="1" i="1" dirty="0">
                <a:effectLst/>
              </a:rPr>
              <a:t>declined due to inappropriate referral </a:t>
            </a:r>
            <a:r>
              <a:rPr lang="en-US" sz="2200" dirty="0">
                <a:effectLst/>
              </a:rPr>
              <a:t>(wrong specialist, etc) and </a:t>
            </a:r>
            <a:r>
              <a:rPr lang="en-US" sz="2200" b="1" dirty="0">
                <a:effectLst/>
              </a:rPr>
              <a:t>referring practice notified</a:t>
            </a:r>
          </a:p>
          <a:p>
            <a:pPr lvl="1"/>
            <a:r>
              <a:rPr lang="en-US" sz="2200" b="1" i="1" dirty="0">
                <a:effectLst/>
              </a:rPr>
              <a:t>Patient defers </a:t>
            </a:r>
            <a:r>
              <a:rPr lang="en-US" sz="2200" dirty="0">
                <a:effectLst/>
              </a:rPr>
              <a:t>making appt or cannot be reached and </a:t>
            </a:r>
            <a:r>
              <a:rPr lang="en-US" sz="2200" b="1" dirty="0">
                <a:effectLst/>
              </a:rPr>
              <a:t>referring practice notified</a:t>
            </a:r>
          </a:p>
          <a:p>
            <a:r>
              <a:rPr lang="en-US" sz="2800" b="1" dirty="0">
                <a:effectLst/>
              </a:rPr>
              <a:t>Referral response sent </a:t>
            </a:r>
            <a:r>
              <a:rPr lang="en-US" sz="2000" dirty="0">
                <a:effectLst/>
              </a:rPr>
              <a:t>(must address clinical question/reason for referral)</a:t>
            </a:r>
          </a:p>
          <a:p>
            <a:pPr lvl="1"/>
            <a:r>
              <a:rPr lang="en-US" sz="2200" b="1" i="1" dirty="0">
                <a:effectLst/>
              </a:rPr>
              <a:t>Referral Note </a:t>
            </a:r>
            <a:r>
              <a:rPr lang="en-US" sz="2200" dirty="0">
                <a:effectLst/>
              </a:rPr>
              <a:t>sent to referring clinician and PCP in timely manner</a:t>
            </a:r>
          </a:p>
          <a:p>
            <a:pPr lvl="1"/>
            <a:r>
              <a:rPr lang="en-US" sz="2200" b="1" i="1" dirty="0">
                <a:effectLst/>
              </a:rPr>
              <a:t>Notification of No Show or Cancellation </a:t>
            </a:r>
            <a:r>
              <a:rPr lang="en-US" sz="2200" dirty="0">
                <a:effectLst/>
              </a:rPr>
              <a:t>(with reason, if known)</a:t>
            </a:r>
          </a:p>
          <a:p>
            <a:pPr marL="0" indent="0">
              <a:buNone/>
            </a:pPr>
            <a:endParaRPr lang="en-US" sz="1000" dirty="0"/>
          </a:p>
          <a:p>
            <a:pPr marL="0" indent="0">
              <a:buNone/>
            </a:pPr>
            <a:endParaRPr lang="en-US" sz="2200" dirty="0">
              <a:effectLst/>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5" y="76200"/>
            <a:ext cx="8778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12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solidFill>
                  <a:schemeClr val="tx1"/>
                </a:solidFill>
              </a:rPr>
              <a:t>The Referral Request Elements</a:t>
            </a:r>
          </a:p>
        </p:txBody>
      </p:sp>
      <p:sp>
        <p:nvSpPr>
          <p:cNvPr id="3" name="Content Placeholder 2"/>
          <p:cNvSpPr>
            <a:spLocks noGrp="1"/>
          </p:cNvSpPr>
          <p:nvPr>
            <p:ph sz="quarter" idx="1"/>
          </p:nvPr>
        </p:nvSpPr>
        <p:spPr/>
        <p:txBody>
          <a:bodyPr>
            <a:normAutofit fontScale="92500" lnSpcReduction="20000"/>
          </a:bodyPr>
          <a:lstStyle/>
          <a:p>
            <a:r>
              <a:rPr lang="en-US" sz="3200" dirty="0"/>
              <a:t>Applies to ALL referral requests- whenever a patient is referred to another clinician or service:</a:t>
            </a:r>
          </a:p>
          <a:p>
            <a:pPr lvl="1"/>
            <a:r>
              <a:rPr lang="en-US" dirty="0"/>
              <a:t>Primary Care to Specialty Care (including Behavioral Health, Radiology,  Pathology and Hospital Medicine)</a:t>
            </a:r>
          </a:p>
          <a:p>
            <a:pPr lvl="1"/>
            <a:r>
              <a:rPr lang="en-US" dirty="0"/>
              <a:t>Specialty to Specialty (“Secondary Referrals”)</a:t>
            </a:r>
          </a:p>
          <a:p>
            <a:pPr lvl="1"/>
            <a:r>
              <a:rPr lang="en-US" dirty="0"/>
              <a:t>Specialty to Primary Care</a:t>
            </a:r>
          </a:p>
          <a:p>
            <a:pPr lvl="1"/>
            <a:r>
              <a:rPr lang="en-US" dirty="0"/>
              <a:t>ED to Primary or Specialty Care</a:t>
            </a:r>
          </a:p>
          <a:p>
            <a:pPr lvl="1"/>
            <a:r>
              <a:rPr lang="en-US" dirty="0"/>
              <a:t>Primary or Specialty Care to Ancillary &amp; other services </a:t>
            </a:r>
            <a:r>
              <a:rPr lang="en-US" sz="2100" dirty="0"/>
              <a:t>(Diabetes Ed, Physical Therapy, Nutrition, etc..)</a:t>
            </a:r>
          </a:p>
          <a:p>
            <a:pPr marL="0" indent="0">
              <a:buNone/>
            </a:pPr>
            <a:endParaRPr lang="en-US" dirty="0"/>
          </a:p>
          <a:p>
            <a:pPr marL="0" indent="0" algn="ctr">
              <a:buNone/>
            </a:pPr>
            <a:r>
              <a:rPr lang="en-US" sz="3200" dirty="0"/>
              <a:t>Agree to supply what is needed for High Value Care</a:t>
            </a:r>
            <a:endParaRPr lang="en-US" dirty="0"/>
          </a:p>
        </p:txBody>
      </p:sp>
    </p:spTree>
    <p:extLst>
      <p:ext uri="{BB962C8B-B14F-4D97-AF65-F5344CB8AC3E}">
        <p14:creationId xmlns:p14="http://schemas.microsoft.com/office/powerpoint/2010/main" val="83356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81000" y="427038"/>
            <a:ext cx="8229600" cy="715962"/>
          </a:xfrm>
          <a:noFill/>
        </p:spPr>
        <p:txBody>
          <a:bodyPr/>
          <a:lstStyle/>
          <a:p>
            <a:pPr algn="ctr" eaLnBrk="1" hangingPunct="1"/>
            <a:r>
              <a:rPr lang="en-US" sz="3600" dirty="0"/>
              <a:t>Ideal: “Synoptic” Referral Request</a:t>
            </a:r>
          </a:p>
        </p:txBody>
      </p:sp>
      <p:sp>
        <p:nvSpPr>
          <p:cNvPr id="171010" name="Rectangle 3"/>
          <p:cNvSpPr>
            <a:spLocks noGrp="1" noChangeArrowheads="1"/>
          </p:cNvSpPr>
          <p:nvPr>
            <p:ph idx="1"/>
          </p:nvPr>
        </p:nvSpPr>
        <p:spPr>
          <a:xfrm>
            <a:off x="228600" y="1371600"/>
            <a:ext cx="8763000" cy="5562600"/>
          </a:xfrm>
          <a:noFill/>
        </p:spPr>
        <p:txBody>
          <a:bodyPr/>
          <a:lstStyle/>
          <a:p>
            <a:r>
              <a:rPr lang="en-US" sz="2800" dirty="0">
                <a:effectLst/>
              </a:rPr>
              <a:t> </a:t>
            </a:r>
            <a:r>
              <a:rPr lang="en-US" sz="2400" dirty="0">
                <a:effectLst/>
              </a:rPr>
              <a:t>Clinical question or reason for referral: </a:t>
            </a:r>
            <a:r>
              <a:rPr lang="en-US" sz="1800" dirty="0">
                <a:solidFill>
                  <a:schemeClr val="accent1">
                    <a:lumMod val="75000"/>
                  </a:schemeClr>
                </a:solidFill>
                <a:effectLst/>
              </a:rPr>
              <a:t>Please help determine which next treatment option is best suited for a 62 </a:t>
            </a:r>
            <a:r>
              <a:rPr lang="en-US" sz="1800" dirty="0" err="1">
                <a:solidFill>
                  <a:schemeClr val="accent1">
                    <a:lumMod val="75000"/>
                  </a:schemeClr>
                </a:solidFill>
                <a:effectLst/>
              </a:rPr>
              <a:t>yo</a:t>
            </a:r>
            <a:r>
              <a:rPr lang="en-US" sz="1800" dirty="0">
                <a:solidFill>
                  <a:schemeClr val="accent1">
                    <a:lumMod val="75000"/>
                  </a:schemeClr>
                </a:solidFill>
                <a:effectLst/>
              </a:rPr>
              <a:t> first grade teacher who has had diabetes for past 10 years. She was allergic to SU; had diarrhea with metformin, edema with </a:t>
            </a:r>
            <a:r>
              <a:rPr lang="en-US" sz="1800" dirty="0">
                <a:solidFill>
                  <a:schemeClr val="accent1">
                    <a:lumMod val="75000"/>
                  </a:schemeClr>
                </a:solidFill>
              </a:rPr>
              <a:t>Pioglitazone</a:t>
            </a:r>
            <a:r>
              <a:rPr lang="en-US" sz="1800" dirty="0">
                <a:solidFill>
                  <a:schemeClr val="accent1">
                    <a:lumMod val="75000"/>
                  </a:schemeClr>
                </a:solidFill>
                <a:effectLst/>
              </a:rPr>
              <a:t> and is now on Long Acting insulin 60 units once daily with widely fluctuating glucose levels and A1c of 10.2%. She  is reluctant to check her BG or take injections during the work day due to working with children and the demands of school teacher.”</a:t>
            </a:r>
            <a:endParaRPr lang="en-US" sz="1800" dirty="0">
              <a:solidFill>
                <a:schemeClr val="bg2">
                  <a:lumMod val="40000"/>
                  <a:lumOff val="60000"/>
                </a:schemeClr>
              </a:solidFill>
            </a:endParaRPr>
          </a:p>
          <a:p>
            <a:r>
              <a:rPr lang="en-US" sz="2400" dirty="0">
                <a:effectLst/>
              </a:rPr>
              <a:t>Urgency: </a:t>
            </a:r>
            <a:r>
              <a:rPr lang="en-US" sz="2000" dirty="0">
                <a:solidFill>
                  <a:schemeClr val="accent1">
                    <a:lumMod val="75000"/>
                  </a:schemeClr>
                </a:solidFill>
                <a:effectLst/>
              </a:rPr>
              <a:t>intermediate</a:t>
            </a:r>
          </a:p>
          <a:p>
            <a:r>
              <a:rPr lang="en-US" sz="2400" dirty="0">
                <a:effectLst/>
              </a:rPr>
              <a:t>Type of Referral: </a:t>
            </a:r>
            <a:r>
              <a:rPr lang="en-US" sz="2000" dirty="0">
                <a:solidFill>
                  <a:schemeClr val="accent1">
                    <a:lumMod val="75000"/>
                  </a:schemeClr>
                </a:solidFill>
                <a:effectLst/>
              </a:rPr>
              <a:t>Shared co-management</a:t>
            </a:r>
          </a:p>
          <a:p>
            <a:r>
              <a:rPr lang="en-US" sz="2400" dirty="0">
                <a:effectLst/>
              </a:rPr>
              <a:t>Core Data: </a:t>
            </a:r>
            <a:r>
              <a:rPr lang="en-US" sz="2000" dirty="0">
                <a:solidFill>
                  <a:schemeClr val="accent1">
                    <a:lumMod val="75000"/>
                  </a:schemeClr>
                </a:solidFill>
                <a:effectLst/>
              </a:rPr>
              <a:t>attached</a:t>
            </a:r>
          </a:p>
          <a:p>
            <a:r>
              <a:rPr lang="en-US" sz="2400" dirty="0">
                <a:effectLst/>
              </a:rPr>
              <a:t>Pertinent Data: </a:t>
            </a:r>
            <a:r>
              <a:rPr lang="en-US" sz="2000" dirty="0">
                <a:solidFill>
                  <a:schemeClr val="accent1">
                    <a:lumMod val="75000"/>
                  </a:schemeClr>
                </a:solidFill>
                <a:effectLst/>
              </a:rPr>
              <a:t>lab flow sheet attached</a:t>
            </a:r>
          </a:p>
          <a:p>
            <a:r>
              <a:rPr lang="en-US" sz="2400" dirty="0">
                <a:effectLst/>
              </a:rPr>
              <a:t>Patient considerations: </a:t>
            </a:r>
            <a:r>
              <a:rPr lang="en-US" sz="2000" dirty="0">
                <a:solidFill>
                  <a:schemeClr val="accent1">
                    <a:lumMod val="75000"/>
                  </a:schemeClr>
                </a:solidFill>
                <a:effectLst/>
              </a:rPr>
              <a:t>Please call after 3 PM due to work hours</a:t>
            </a:r>
          </a:p>
          <a:p>
            <a:r>
              <a:rPr lang="en-US" sz="2400" dirty="0">
                <a:effectLst/>
              </a:rPr>
              <a:t>Contact for more info</a:t>
            </a:r>
            <a:r>
              <a:rPr lang="en-US" sz="2000" dirty="0">
                <a:effectLst/>
              </a:rPr>
              <a:t>: </a:t>
            </a:r>
            <a:r>
              <a:rPr lang="en-US" sz="2000" dirty="0">
                <a:solidFill>
                  <a:schemeClr val="accent1">
                    <a:lumMod val="75000"/>
                  </a:schemeClr>
                </a:solidFill>
                <a:effectLst/>
              </a:rPr>
              <a:t>back line number is 123-456-8901</a:t>
            </a:r>
          </a:p>
          <a:p>
            <a:pPr marL="0" indent="0" eaLnBrk="1" hangingPunct="1">
              <a:buNone/>
            </a:pPr>
            <a:endParaRPr lang="en-US" sz="2400" dirty="0">
              <a:effectLst/>
            </a:endParaRPr>
          </a:p>
        </p:txBody>
      </p:sp>
    </p:spTree>
    <p:extLst>
      <p:ext uri="{BB962C8B-B14F-4D97-AF65-F5344CB8AC3E}">
        <p14:creationId xmlns:p14="http://schemas.microsoft.com/office/powerpoint/2010/main" val="300627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idx="1"/>
          </p:nvPr>
        </p:nvSpPr>
        <p:spPr>
          <a:xfrm>
            <a:off x="457200" y="1455354"/>
            <a:ext cx="8305800" cy="4945447"/>
          </a:xfrm>
        </p:spPr>
        <p:txBody>
          <a:bodyPr>
            <a:normAutofit/>
          </a:bodyPr>
          <a:lstStyle/>
          <a:p>
            <a:r>
              <a:rPr lang="en-US" sz="2800" dirty="0"/>
              <a:t>For Primary Care</a:t>
            </a:r>
          </a:p>
          <a:p>
            <a:pPr lvl="1"/>
            <a:r>
              <a:rPr lang="en-US" sz="2400" dirty="0"/>
              <a:t>Use this checklist to ensure the referral requests provide the information needed for high value care coordination</a:t>
            </a:r>
          </a:p>
          <a:p>
            <a:r>
              <a:rPr lang="en-US" sz="2800" dirty="0"/>
              <a:t>For Specialty Care</a:t>
            </a:r>
          </a:p>
          <a:p>
            <a:pPr lvl="1"/>
            <a:r>
              <a:rPr lang="en-US" sz="2400" dirty="0"/>
              <a:t>Use this checklist to ensure they are getting what they need from others (as part of your Pre-consultation review)</a:t>
            </a:r>
          </a:p>
          <a:p>
            <a:pPr lvl="1"/>
            <a:r>
              <a:rPr lang="en-US" sz="2400" dirty="0"/>
              <a:t>When/if they send “secondary referrals”, use this checklist to ensure they provide the needed information with the referral the request</a:t>
            </a:r>
          </a:p>
          <a:p>
            <a:r>
              <a:rPr lang="en-US" sz="2700" dirty="0"/>
              <a:t>The Referral Request checklist will be part of the Care Coordination Agreement that they will develop</a:t>
            </a:r>
          </a:p>
          <a:p>
            <a:pPr marL="0" indent="0">
              <a:buNone/>
            </a:pPr>
            <a:endParaRPr lang="en-US" dirty="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2</a:t>
            </a:r>
            <a:r>
              <a:rPr lang="en-US" baseline="30000" dirty="0">
                <a:solidFill>
                  <a:schemeClr val="tx1"/>
                </a:solidFill>
              </a:rPr>
              <a:t>nd</a:t>
            </a:r>
            <a:r>
              <a:rPr lang="en-US" dirty="0">
                <a:solidFill>
                  <a:schemeClr val="tx1"/>
                </a:solidFill>
              </a:rPr>
              <a:t> Establish Referral Criteria / Guidelines</a:t>
            </a:r>
          </a:p>
        </p:txBody>
      </p:sp>
      <p:sp>
        <p:nvSpPr>
          <p:cNvPr id="3" name="Content Placeholder 2"/>
          <p:cNvSpPr>
            <a:spLocks noGrp="1"/>
          </p:cNvSpPr>
          <p:nvPr>
            <p:ph sz="quarter" idx="1"/>
          </p:nvPr>
        </p:nvSpPr>
        <p:spPr/>
        <p:txBody>
          <a:bodyPr>
            <a:normAutofit/>
          </a:bodyPr>
          <a:lstStyle/>
          <a:p>
            <a:r>
              <a:rPr lang="en-US" sz="3000" dirty="0"/>
              <a:t>Timing of the referral request and appointment</a:t>
            </a:r>
          </a:p>
          <a:p>
            <a:pPr lvl="1"/>
            <a:r>
              <a:rPr lang="en-US" sz="2400" b="1" dirty="0"/>
              <a:t>urgency or priority for scheduling expectations </a:t>
            </a:r>
            <a:r>
              <a:rPr lang="en-US" sz="2400" dirty="0"/>
              <a:t>- urgent, intermediate/move up and routine (“</a:t>
            </a:r>
            <a:r>
              <a:rPr lang="en-US" sz="2400" i="1" dirty="0"/>
              <a:t>risk stratification of the referral needs</a:t>
            </a:r>
            <a:r>
              <a:rPr lang="en-US" sz="2400" dirty="0"/>
              <a:t>”)</a:t>
            </a:r>
          </a:p>
          <a:p>
            <a:pPr marL="365125" lvl="1" indent="0">
              <a:buNone/>
            </a:pPr>
            <a:endParaRPr lang="en-US" sz="1400" dirty="0"/>
          </a:p>
          <a:p>
            <a:r>
              <a:rPr lang="en-US" sz="3000" dirty="0"/>
              <a:t>Supporting data needed for the particular referral condition</a:t>
            </a:r>
          </a:p>
          <a:p>
            <a:pPr lvl="1"/>
            <a:r>
              <a:rPr lang="en-US" sz="2400" dirty="0"/>
              <a:t> “</a:t>
            </a:r>
            <a:r>
              <a:rPr lang="en-US" sz="2400" b="1" i="1" dirty="0"/>
              <a:t>pertinent data sets</a:t>
            </a:r>
            <a:r>
              <a:rPr lang="en-US" sz="2400" dirty="0"/>
              <a:t>” / </a:t>
            </a:r>
            <a:r>
              <a:rPr lang="en-US" sz="2400" b="1" i="1" dirty="0"/>
              <a:t>referral guidelines </a:t>
            </a:r>
            <a:r>
              <a:rPr lang="en-US" sz="2400" dirty="0"/>
              <a:t>for referral conditions</a:t>
            </a:r>
          </a:p>
        </p:txBody>
      </p:sp>
    </p:spTree>
    <p:extLst>
      <p:ext uri="{BB962C8B-B14F-4D97-AF65-F5344CB8AC3E}">
        <p14:creationId xmlns:p14="http://schemas.microsoft.com/office/powerpoint/2010/main" val="1670803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 large specialty clinic…</a:t>
            </a:r>
          </a:p>
        </p:txBody>
      </p:sp>
      <p:sp>
        <p:nvSpPr>
          <p:cNvPr id="3" name="Content Placeholder 2"/>
          <p:cNvSpPr>
            <a:spLocks noGrp="1"/>
          </p:cNvSpPr>
          <p:nvPr>
            <p:ph sz="quarter" idx="1"/>
          </p:nvPr>
        </p:nvSpPr>
        <p:spPr>
          <a:xfrm>
            <a:off x="609600" y="1828800"/>
            <a:ext cx="8159002" cy="4191000"/>
          </a:xfrm>
        </p:spPr>
        <p:txBody>
          <a:bodyPr/>
          <a:lstStyle/>
          <a:p>
            <a:r>
              <a:rPr lang="en-US" sz="2400" dirty="0"/>
              <a:t>Patients are booked on an “as come” (first call, first booked) basis</a:t>
            </a:r>
          </a:p>
          <a:p>
            <a:r>
              <a:rPr lang="en-US" sz="2400" dirty="0"/>
              <a:t>If patient is urgent &amp; requesting clinician is concerned, s/he calls the specialist who tries to </a:t>
            </a:r>
            <a:r>
              <a:rPr lang="en-US" sz="2400" i="1" dirty="0"/>
              <a:t>work(squeeze, cram) the patient in </a:t>
            </a:r>
            <a:r>
              <a:rPr lang="en-US" sz="2400" dirty="0"/>
              <a:t>over lunch break …</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261" t="27815" r="14907" b="36093"/>
          <a:stretch/>
        </p:blipFill>
        <p:spPr bwMode="auto">
          <a:xfrm>
            <a:off x="2133600" y="4343400"/>
            <a:ext cx="616454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706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685800"/>
          </a:xfrm>
        </p:spPr>
        <p:txBody>
          <a:bodyPr>
            <a:normAutofit/>
          </a:bodyPr>
          <a:lstStyle/>
          <a:p>
            <a:pPr algn="ctr"/>
            <a:r>
              <a:rPr lang="en-US" sz="3600" b="1" dirty="0">
                <a:solidFill>
                  <a:schemeClr val="accent1">
                    <a:lumMod val="50000"/>
                  </a:schemeClr>
                </a:solidFill>
              </a:rPr>
              <a:t> </a:t>
            </a:r>
            <a:r>
              <a:rPr lang="en-US" sz="3600" b="1" dirty="0">
                <a:solidFill>
                  <a:schemeClr val="tx1"/>
                </a:solidFill>
              </a:rPr>
              <a:t>Prioritize / Risk Stratify the Referral Needs</a:t>
            </a:r>
            <a:endParaRPr lang="en-US" sz="3600" dirty="0">
              <a:solidFill>
                <a:schemeClr val="tx1"/>
              </a:solidFill>
            </a:endParaRPr>
          </a:p>
        </p:txBody>
      </p:sp>
      <p:sp>
        <p:nvSpPr>
          <p:cNvPr id="3" name="Content Placeholder 2"/>
          <p:cNvSpPr>
            <a:spLocks noGrp="1"/>
          </p:cNvSpPr>
          <p:nvPr>
            <p:ph sz="quarter" idx="1"/>
          </p:nvPr>
        </p:nvSpPr>
        <p:spPr>
          <a:xfrm>
            <a:off x="228600" y="1524000"/>
            <a:ext cx="8534400" cy="5105400"/>
          </a:xfrm>
        </p:spPr>
        <p:txBody>
          <a:bodyPr>
            <a:normAutofit/>
          </a:bodyPr>
          <a:lstStyle/>
          <a:p>
            <a:pPr>
              <a:buNone/>
            </a:pPr>
            <a:r>
              <a:rPr lang="en-US" sz="2400" dirty="0"/>
              <a:t> </a:t>
            </a:r>
            <a:r>
              <a:rPr lang="en-US" sz="3200" b="1" dirty="0"/>
              <a:t>What is the Urgency or Priority for the referred condition </a:t>
            </a:r>
            <a:r>
              <a:rPr lang="en-US" sz="3200" dirty="0"/>
              <a:t>: </a:t>
            </a:r>
            <a:r>
              <a:rPr lang="en-US" sz="3000" dirty="0"/>
              <a:t>(Referral status)</a:t>
            </a:r>
            <a:endParaRPr lang="en-US" sz="1200" dirty="0"/>
          </a:p>
          <a:p>
            <a:r>
              <a:rPr lang="en-US" sz="2300" b="1" dirty="0"/>
              <a:t>Specialty Care practice - determine urgency of referral needs for commonly referred conditions or patient types</a:t>
            </a:r>
          </a:p>
          <a:p>
            <a:r>
              <a:rPr lang="en-US" sz="2300" b="1" dirty="0"/>
              <a:t>Create list of Urgent-Intermediate-Routine conditions for the specialty care </a:t>
            </a:r>
            <a:r>
              <a:rPr lang="en-US" sz="2300" b="1" i="1" dirty="0"/>
              <a:t>practice referral care team </a:t>
            </a:r>
          </a:p>
          <a:p>
            <a:pPr lvl="1"/>
            <a:r>
              <a:rPr lang="en-US" sz="2000" dirty="0"/>
              <a:t>does not need to be all inclusive- this is </a:t>
            </a:r>
            <a:r>
              <a:rPr lang="en-US" sz="2000" b="1" i="1" dirty="0"/>
              <a:t>a guide </a:t>
            </a:r>
            <a:r>
              <a:rPr lang="en-US" sz="2000" dirty="0"/>
              <a:t>to assist with team care &amp; the referral process – a starting point</a:t>
            </a:r>
          </a:p>
          <a:p>
            <a:pPr lvl="1"/>
            <a:r>
              <a:rPr lang="en-US" sz="2000" dirty="0"/>
              <a:t>can be modified based on individual patient context</a:t>
            </a:r>
          </a:p>
          <a:p>
            <a:pPr lvl="1"/>
            <a:r>
              <a:rPr lang="en-US" sz="2000" dirty="0"/>
              <a:t>Include: “if not sure, ask”</a:t>
            </a: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119539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my practice:</a:t>
            </a:r>
          </a:p>
        </p:txBody>
      </p:sp>
      <p:sp>
        <p:nvSpPr>
          <p:cNvPr id="3" name="Content Placeholder 2"/>
          <p:cNvSpPr>
            <a:spLocks noGrp="1"/>
          </p:cNvSpPr>
          <p:nvPr>
            <p:ph sz="quarter" idx="1"/>
          </p:nvPr>
        </p:nvSpPr>
        <p:spPr>
          <a:xfrm>
            <a:off x="609600" y="2057400"/>
            <a:ext cx="3886200" cy="4104166"/>
          </a:xfrm>
        </p:spPr>
        <p:txBody>
          <a:bodyPr/>
          <a:lstStyle/>
          <a:p>
            <a:r>
              <a:rPr lang="en-US" sz="2000" dirty="0"/>
              <a:t>Pregnancy &amp; diabetes</a:t>
            </a:r>
          </a:p>
          <a:p>
            <a:r>
              <a:rPr lang="en-US" sz="2000" dirty="0"/>
              <a:t>Pregnancy &amp; thyroid</a:t>
            </a:r>
          </a:p>
          <a:p>
            <a:r>
              <a:rPr lang="en-US" sz="2000" dirty="0"/>
              <a:t>Hyperthyroidism </a:t>
            </a:r>
          </a:p>
          <a:p>
            <a:r>
              <a:rPr lang="en-US" sz="2000" dirty="0"/>
              <a:t>New thyroid cancer</a:t>
            </a:r>
          </a:p>
          <a:p>
            <a:r>
              <a:rPr lang="en-US" sz="2000" dirty="0"/>
              <a:t>New onset T1DM</a:t>
            </a:r>
          </a:p>
          <a:p>
            <a:r>
              <a:rPr lang="en-US" sz="2000" dirty="0"/>
              <a:t>DM with frequent/severe hypoglycemia</a:t>
            </a:r>
          </a:p>
          <a:p>
            <a:r>
              <a:rPr lang="en-US" sz="2000" dirty="0"/>
              <a:t>New dx Addison’s disease</a:t>
            </a:r>
          </a:p>
          <a:p>
            <a:r>
              <a:rPr lang="en-US" sz="2000" dirty="0"/>
              <a:t>Pituitary mass with vision loss</a:t>
            </a:r>
          </a:p>
        </p:txBody>
      </p:sp>
      <p:sp>
        <p:nvSpPr>
          <p:cNvPr id="4" name="Content Placeholder 3"/>
          <p:cNvSpPr>
            <a:spLocks noGrp="1"/>
          </p:cNvSpPr>
          <p:nvPr>
            <p:ph sz="quarter" idx="2"/>
          </p:nvPr>
        </p:nvSpPr>
        <p:spPr>
          <a:xfrm>
            <a:off x="4844901" y="1981199"/>
            <a:ext cx="3886200" cy="4180367"/>
          </a:xfrm>
        </p:spPr>
        <p:txBody>
          <a:bodyPr/>
          <a:lstStyle/>
          <a:p>
            <a:r>
              <a:rPr lang="en-US" sz="2000" dirty="0"/>
              <a:t>Diabetes out of control</a:t>
            </a:r>
          </a:p>
          <a:p>
            <a:r>
              <a:rPr lang="en-US" sz="2000" dirty="0"/>
              <a:t>Hypercalcemia</a:t>
            </a:r>
          </a:p>
          <a:p>
            <a:r>
              <a:rPr lang="en-US" sz="2000" dirty="0"/>
              <a:t>Pituitary</a:t>
            </a:r>
          </a:p>
          <a:p>
            <a:r>
              <a:rPr lang="en-US" sz="2000" dirty="0"/>
              <a:t>Adrenal</a:t>
            </a:r>
          </a:p>
          <a:p>
            <a:pPr marL="0" indent="0">
              <a:buNone/>
            </a:pPr>
            <a:endParaRPr lang="en-US" sz="2000" dirty="0"/>
          </a:p>
          <a:p>
            <a:endParaRPr lang="en-US" sz="2400" dirty="0"/>
          </a:p>
          <a:p>
            <a:r>
              <a:rPr lang="en-US" sz="2000" dirty="0"/>
              <a:t>PCOS</a:t>
            </a:r>
          </a:p>
          <a:p>
            <a:r>
              <a:rPr lang="en-US" sz="2000" dirty="0"/>
              <a:t>Weight gain</a:t>
            </a:r>
          </a:p>
          <a:p>
            <a:r>
              <a:rPr lang="en-US" sz="2000" dirty="0"/>
              <a:t>Low T</a:t>
            </a:r>
          </a:p>
          <a:p>
            <a:r>
              <a:rPr lang="en-US" sz="2000" dirty="0"/>
              <a:t>Hypothyroid not feeling well</a:t>
            </a:r>
          </a:p>
          <a:p>
            <a:endParaRPr lang="en-US" sz="2000" dirty="0"/>
          </a:p>
        </p:txBody>
      </p:sp>
      <p:sp>
        <p:nvSpPr>
          <p:cNvPr id="5" name="TextBox 4"/>
          <p:cNvSpPr txBox="1"/>
          <p:nvPr/>
        </p:nvSpPr>
        <p:spPr>
          <a:xfrm>
            <a:off x="1061545" y="1612926"/>
            <a:ext cx="2582758" cy="461665"/>
          </a:xfrm>
          <a:prstGeom prst="rect">
            <a:avLst/>
          </a:prstGeom>
          <a:noFill/>
        </p:spPr>
        <p:txBody>
          <a:bodyPr wrap="none" rtlCol="0">
            <a:spAutoFit/>
          </a:bodyPr>
          <a:lstStyle/>
          <a:p>
            <a:r>
              <a:rPr lang="en-US" sz="2400" u="sng" dirty="0"/>
              <a:t>Urgent conditions</a:t>
            </a:r>
          </a:p>
        </p:txBody>
      </p:sp>
      <p:sp>
        <p:nvSpPr>
          <p:cNvPr id="6" name="TextBox 5"/>
          <p:cNvSpPr txBox="1"/>
          <p:nvPr/>
        </p:nvSpPr>
        <p:spPr>
          <a:xfrm>
            <a:off x="5293085" y="1612925"/>
            <a:ext cx="3403496" cy="461665"/>
          </a:xfrm>
          <a:prstGeom prst="rect">
            <a:avLst/>
          </a:prstGeom>
          <a:noFill/>
        </p:spPr>
        <p:txBody>
          <a:bodyPr wrap="none" rtlCol="0">
            <a:spAutoFit/>
          </a:bodyPr>
          <a:lstStyle/>
          <a:p>
            <a:r>
              <a:rPr lang="en-US" sz="2400" u="sng" dirty="0"/>
              <a:t>Move Up (Intermediate)</a:t>
            </a:r>
          </a:p>
        </p:txBody>
      </p:sp>
      <p:sp>
        <p:nvSpPr>
          <p:cNvPr id="7" name="TextBox 6"/>
          <p:cNvSpPr txBox="1"/>
          <p:nvPr/>
        </p:nvSpPr>
        <p:spPr>
          <a:xfrm>
            <a:off x="5293085" y="3962399"/>
            <a:ext cx="1247457" cy="461665"/>
          </a:xfrm>
          <a:prstGeom prst="rect">
            <a:avLst/>
          </a:prstGeom>
          <a:noFill/>
        </p:spPr>
        <p:txBody>
          <a:bodyPr wrap="none" rtlCol="0">
            <a:spAutoFit/>
          </a:bodyPr>
          <a:lstStyle/>
          <a:p>
            <a:r>
              <a:rPr lang="en-US" sz="2400" u="sng" dirty="0"/>
              <a:t>Routine</a:t>
            </a:r>
          </a:p>
        </p:txBody>
      </p:sp>
    </p:spTree>
    <p:extLst>
      <p:ext uri="{BB962C8B-B14F-4D97-AF65-F5344CB8AC3E}">
        <p14:creationId xmlns:p14="http://schemas.microsoft.com/office/powerpoint/2010/main" val="293891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685800"/>
          </a:xfrm>
        </p:spPr>
        <p:txBody>
          <a:bodyPr/>
          <a:lstStyle/>
          <a:p>
            <a:pPr algn="ctr"/>
            <a:r>
              <a:rPr lang="en-US" sz="3600" b="1" dirty="0">
                <a:solidFill>
                  <a:schemeClr val="accent1">
                    <a:lumMod val="50000"/>
                  </a:schemeClr>
                </a:solidFill>
              </a:rPr>
              <a:t> </a:t>
            </a:r>
            <a:r>
              <a:rPr lang="en-US" sz="3600" b="1" dirty="0">
                <a:solidFill>
                  <a:schemeClr val="tx1"/>
                </a:solidFill>
              </a:rPr>
              <a:t>Risk Stratify the Referral Needs</a:t>
            </a:r>
            <a:endParaRPr lang="en-US" sz="3600" dirty="0">
              <a:solidFill>
                <a:schemeClr val="tx1"/>
              </a:solidFill>
            </a:endParaRPr>
          </a:p>
        </p:txBody>
      </p:sp>
      <p:sp>
        <p:nvSpPr>
          <p:cNvPr id="3" name="Content Placeholder 2"/>
          <p:cNvSpPr>
            <a:spLocks noGrp="1"/>
          </p:cNvSpPr>
          <p:nvPr>
            <p:ph sz="quarter" idx="1"/>
          </p:nvPr>
        </p:nvSpPr>
        <p:spPr>
          <a:xfrm>
            <a:off x="381000" y="1524000"/>
            <a:ext cx="8382000" cy="5105400"/>
          </a:xfrm>
        </p:spPr>
        <p:txBody>
          <a:bodyPr>
            <a:normAutofit/>
          </a:bodyPr>
          <a:lstStyle/>
          <a:p>
            <a:r>
              <a:rPr lang="en-US" sz="2800" b="1" dirty="0"/>
              <a:t>Specialty Care  practices could consider sharing the list with referring practice(s) as part of their Care Coordination Agreement </a:t>
            </a:r>
          </a:p>
          <a:p>
            <a:pPr lvl="1"/>
            <a:r>
              <a:rPr lang="en-US" sz="2400" dirty="0"/>
              <a:t>The requesting practice is asked to communicate regarding the perceived urgency of the referred condition; </a:t>
            </a:r>
          </a:p>
          <a:p>
            <a:pPr lvl="1"/>
            <a:r>
              <a:rPr lang="en-US" sz="2400" dirty="0"/>
              <a:t>Other clinicians often have different perceptions of urgency than the specialty practice (e.g. Hyperthyroidism as routine referral request  vs urgent referral needs)</a:t>
            </a:r>
          </a:p>
          <a:p>
            <a:pPr lvl="1"/>
            <a:r>
              <a:rPr lang="en-US" sz="2400" dirty="0"/>
              <a:t>Helps avoid use of “urgent” to get patient in sooner for non-urgent needs</a:t>
            </a:r>
            <a:br>
              <a:rPr lang="en-US" dirty="0">
                <a:solidFill>
                  <a:schemeClr val="accent1">
                    <a:lumMod val="50000"/>
                  </a:schemeClr>
                </a:solidFill>
              </a:rPr>
            </a:br>
            <a:endParaRPr lang="en-US" dirty="0"/>
          </a:p>
        </p:txBody>
      </p:sp>
    </p:spTree>
    <p:extLst>
      <p:ext uri="{BB962C8B-B14F-4D97-AF65-F5344CB8AC3E}">
        <p14:creationId xmlns:p14="http://schemas.microsoft.com/office/powerpoint/2010/main" val="73092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a:t>
            </a:r>
          </a:p>
        </p:txBody>
      </p:sp>
      <p:sp>
        <p:nvSpPr>
          <p:cNvPr id="3" name="Content Placeholder 2"/>
          <p:cNvSpPr>
            <a:spLocks noGrp="1"/>
          </p:cNvSpPr>
          <p:nvPr>
            <p:ph sz="quarter" idx="1"/>
          </p:nvPr>
        </p:nvSpPr>
        <p:spPr>
          <a:xfrm>
            <a:off x="606153" y="1589567"/>
            <a:ext cx="8159002" cy="3744433"/>
          </a:xfrm>
        </p:spPr>
        <p:txBody>
          <a:bodyPr/>
          <a:lstStyle/>
          <a:p>
            <a:r>
              <a:rPr lang="en-US" dirty="0"/>
              <a:t>Think about what is needed with a referral request to provide the most appropriate care for the referred patient, including:</a:t>
            </a:r>
          </a:p>
          <a:p>
            <a:pPr lvl="1"/>
            <a:r>
              <a:rPr lang="en-US" dirty="0"/>
              <a:t>Appropriate urgency of the referral appointment</a:t>
            </a:r>
          </a:p>
          <a:p>
            <a:pPr lvl="1"/>
            <a:r>
              <a:rPr lang="en-US" dirty="0"/>
              <a:t>Addressing the referral problem &amp; patient’s goals</a:t>
            </a:r>
          </a:p>
          <a:p>
            <a:pPr lvl="1"/>
            <a:r>
              <a:rPr lang="en-US" dirty="0"/>
              <a:t>Reducing waste or unnecessary resource use for the patient, the practice and the health care system</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685800"/>
          </a:xfrm>
        </p:spPr>
        <p:txBody>
          <a:bodyPr/>
          <a:lstStyle/>
          <a:p>
            <a:pPr algn="ctr"/>
            <a:r>
              <a:rPr lang="en-US" sz="3600" b="1" dirty="0">
                <a:solidFill>
                  <a:schemeClr val="accent1">
                    <a:lumMod val="50000"/>
                  </a:schemeClr>
                </a:solidFill>
              </a:rPr>
              <a:t> </a:t>
            </a:r>
            <a:r>
              <a:rPr lang="en-US" dirty="0">
                <a:solidFill>
                  <a:schemeClr val="tx1"/>
                </a:solidFill>
              </a:rPr>
              <a:t>Schedule Based on</a:t>
            </a:r>
            <a:r>
              <a:rPr lang="en-US" sz="3600" b="1" dirty="0">
                <a:solidFill>
                  <a:schemeClr val="tx1"/>
                </a:solidFill>
              </a:rPr>
              <a:t> the Referral Needs</a:t>
            </a:r>
            <a:endParaRPr lang="en-US" sz="3600" dirty="0">
              <a:solidFill>
                <a:schemeClr val="tx1"/>
              </a:solidFill>
            </a:endParaRPr>
          </a:p>
        </p:txBody>
      </p:sp>
      <p:sp>
        <p:nvSpPr>
          <p:cNvPr id="3" name="Content Placeholder 2"/>
          <p:cNvSpPr>
            <a:spLocks noGrp="1"/>
          </p:cNvSpPr>
          <p:nvPr>
            <p:ph sz="quarter" idx="1"/>
          </p:nvPr>
        </p:nvSpPr>
        <p:spPr>
          <a:xfrm>
            <a:off x="228600" y="1524000"/>
            <a:ext cx="8534400" cy="5105400"/>
          </a:xfrm>
        </p:spPr>
        <p:txBody>
          <a:bodyPr>
            <a:normAutofit/>
          </a:bodyPr>
          <a:lstStyle/>
          <a:p>
            <a:r>
              <a:rPr lang="en-US" sz="2800" b="1" dirty="0"/>
              <a:t>Specialty care practices need to have a mechanism to </a:t>
            </a:r>
            <a:r>
              <a:rPr lang="en-US" sz="2800" b="1" i="1" dirty="0"/>
              <a:t>schedule</a:t>
            </a:r>
            <a:r>
              <a:rPr lang="en-US" sz="2800" b="1" dirty="0"/>
              <a:t> patients in accordance with their referral needs / risk status</a:t>
            </a:r>
          </a:p>
          <a:p>
            <a:pPr lvl="1"/>
            <a:r>
              <a:rPr lang="en-US" sz="2400" dirty="0"/>
              <a:t>Reserved Urgent spots (“work the referral; work the schedule”)</a:t>
            </a:r>
          </a:p>
          <a:p>
            <a:pPr lvl="1"/>
            <a:r>
              <a:rPr lang="en-US" sz="2400" dirty="0"/>
              <a:t>On-call clinician to see patients with urgent referral needs</a:t>
            </a:r>
          </a:p>
          <a:p>
            <a:pPr lvl="1"/>
            <a:r>
              <a:rPr lang="en-US" sz="2400" dirty="0"/>
              <a:t>Other options</a:t>
            </a:r>
          </a:p>
          <a:p>
            <a:pPr marL="0" indent="0">
              <a:buNone/>
            </a:pPr>
            <a:br>
              <a:rPr lang="en-US" dirty="0">
                <a:solidFill>
                  <a:schemeClr val="accent1">
                    <a:lumMod val="50000"/>
                  </a:schemeClr>
                </a:solidFill>
              </a:rPr>
            </a:b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203" t="27687" r="2473" b="4213"/>
          <a:stretch/>
        </p:blipFill>
        <p:spPr>
          <a:xfrm>
            <a:off x="4288464" y="4221193"/>
            <a:ext cx="4550736" cy="2225613"/>
          </a:xfrm>
          <a:prstGeom prst="rect">
            <a:avLst/>
          </a:prstGeom>
        </p:spPr>
      </p:pic>
      <p:sp>
        <p:nvSpPr>
          <p:cNvPr id="5" name="TextBox 4"/>
          <p:cNvSpPr txBox="1"/>
          <p:nvPr/>
        </p:nvSpPr>
        <p:spPr>
          <a:xfrm>
            <a:off x="4639917" y="5257800"/>
            <a:ext cx="1066800" cy="369332"/>
          </a:xfrm>
          <a:prstGeom prst="rect">
            <a:avLst/>
          </a:prstGeom>
          <a:noFill/>
        </p:spPr>
        <p:txBody>
          <a:bodyPr wrap="square" rtlCol="0">
            <a:spAutoFit/>
          </a:bodyPr>
          <a:lstStyle/>
          <a:p>
            <a:r>
              <a:rPr lang="en-US" dirty="0"/>
              <a:t>Urgent</a:t>
            </a:r>
          </a:p>
        </p:txBody>
      </p:sp>
    </p:spTree>
    <p:extLst>
      <p:ext uri="{BB962C8B-B14F-4D97-AF65-F5344CB8AC3E}">
        <p14:creationId xmlns:p14="http://schemas.microsoft.com/office/powerpoint/2010/main" val="276441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a:solidFill>
                  <a:schemeClr val="tx1"/>
                </a:solidFill>
              </a:rPr>
              <a:t>Triage (Risk Stratification) and Tracking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5" y="1143000"/>
            <a:ext cx="9076267" cy="5105400"/>
          </a:xfrm>
        </p:spPr>
      </p:pic>
      <p:sp>
        <p:nvSpPr>
          <p:cNvPr id="3" name="Oval 2"/>
          <p:cNvSpPr/>
          <p:nvPr/>
        </p:nvSpPr>
        <p:spPr>
          <a:xfrm>
            <a:off x="1828800" y="3581400"/>
            <a:ext cx="762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Oval 4"/>
          <p:cNvSpPr/>
          <p:nvPr/>
        </p:nvSpPr>
        <p:spPr>
          <a:xfrm>
            <a:off x="4343400" y="2743200"/>
            <a:ext cx="2514600" cy="1981200"/>
          </a:xfrm>
          <a:prstGeom prst="ellipse">
            <a:avLst/>
          </a:prstGeom>
          <a:solidFill>
            <a:schemeClr val="bg1"/>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Urgent</a:t>
            </a:r>
          </a:p>
          <a:p>
            <a:pPr algn="ctr"/>
            <a:r>
              <a:rPr lang="en-US" dirty="0">
                <a:solidFill>
                  <a:schemeClr val="tx1"/>
                </a:solidFill>
              </a:rPr>
              <a:t>Move up</a:t>
            </a:r>
          </a:p>
          <a:p>
            <a:pPr algn="ctr"/>
            <a:r>
              <a:rPr lang="en-US" dirty="0">
                <a:solidFill>
                  <a:schemeClr val="tx1"/>
                </a:solidFill>
              </a:rPr>
              <a:t>Routine</a:t>
            </a:r>
          </a:p>
          <a:p>
            <a:pPr algn="ctr"/>
            <a:r>
              <a:rPr lang="en-US" dirty="0">
                <a:solidFill>
                  <a:schemeClr val="tx1"/>
                </a:solidFill>
              </a:rPr>
              <a:t>Short Call</a:t>
            </a:r>
          </a:p>
        </p:txBody>
      </p:sp>
    </p:spTree>
    <p:extLst>
      <p:ext uri="{BB962C8B-B14F-4D97-AF65-F5344CB8AC3E}">
        <p14:creationId xmlns:p14="http://schemas.microsoft.com/office/powerpoint/2010/main" val="4146140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chemeClr val="tx1"/>
                </a:solidFill>
              </a:rPr>
              <a:t>Working the Schedule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5" y="986632"/>
            <a:ext cx="9136945" cy="5139531"/>
          </a:xfrm>
        </p:spPr>
      </p:pic>
      <p:sp>
        <p:nvSpPr>
          <p:cNvPr id="3" name="Oval 2"/>
          <p:cNvSpPr/>
          <p:nvPr/>
        </p:nvSpPr>
        <p:spPr>
          <a:xfrm>
            <a:off x="3429000" y="54864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54864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3581400" y="4031974"/>
            <a:ext cx="2310848" cy="1275522"/>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91% of patients would come on short notice if contacted</a:t>
            </a:r>
          </a:p>
        </p:txBody>
      </p:sp>
    </p:spTree>
    <p:extLst>
      <p:ext uri="{BB962C8B-B14F-4D97-AF65-F5344CB8AC3E}">
        <p14:creationId xmlns:p14="http://schemas.microsoft.com/office/powerpoint/2010/main" val="295910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9107"/>
          <a:stretch/>
        </p:blipFill>
        <p:spPr bwMode="auto">
          <a:xfrm>
            <a:off x="33337" y="191967"/>
            <a:ext cx="8534400" cy="318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609996" y="7620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447799" y="2182088"/>
            <a:ext cx="685119" cy="336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8" y="3895044"/>
            <a:ext cx="76993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80506"/>
            <a:ext cx="1547813"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899" y="6206445"/>
            <a:ext cx="5286375" cy="64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804" y="1671640"/>
            <a:ext cx="6243637"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8212" y="2350224"/>
            <a:ext cx="17748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2085" y="4352836"/>
            <a:ext cx="44450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9996" y="2739161"/>
            <a:ext cx="719137"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876800"/>
            <a:ext cx="719137"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3351" y="1206500"/>
            <a:ext cx="719137"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96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 it into action …</a:t>
            </a:r>
          </a:p>
        </p:txBody>
      </p:sp>
      <p:sp>
        <p:nvSpPr>
          <p:cNvPr id="3" name="Content Placeholder 2"/>
          <p:cNvSpPr>
            <a:spLocks noGrp="1"/>
          </p:cNvSpPr>
          <p:nvPr>
            <p:ph sz="quarter" idx="1"/>
          </p:nvPr>
        </p:nvSpPr>
        <p:spPr>
          <a:xfrm>
            <a:off x="606153" y="1676399"/>
            <a:ext cx="8159002" cy="4485167"/>
          </a:xfrm>
        </p:spPr>
        <p:txBody>
          <a:bodyPr/>
          <a:lstStyle/>
          <a:p>
            <a:r>
              <a:rPr lang="en-US" sz="2800" dirty="0"/>
              <a:t>Attach “risk stratification” referral urgency list as supplement to the </a:t>
            </a:r>
            <a:r>
              <a:rPr lang="en-US" sz="2800" b="1" i="1" dirty="0"/>
              <a:t>Care Coordination Agreement </a:t>
            </a:r>
            <a:r>
              <a:rPr lang="en-US" sz="2800" dirty="0"/>
              <a:t>as guide for referral requests</a:t>
            </a:r>
          </a:p>
          <a:p>
            <a:pPr marL="0" indent="0">
              <a:buNone/>
            </a:pPr>
            <a:endParaRPr lang="en-US" sz="1600" dirty="0"/>
          </a:p>
          <a:p>
            <a:r>
              <a:rPr lang="en-US" sz="2800" dirty="0"/>
              <a:t>Specialty care teams can use the list for guidance on urgency of referral needs (priority) as part of the </a:t>
            </a:r>
            <a:r>
              <a:rPr lang="en-US" sz="2800" b="1" i="1" dirty="0"/>
              <a:t>Pre-consultation review </a:t>
            </a:r>
            <a:r>
              <a:rPr lang="en-US" sz="2800" dirty="0"/>
              <a:t>process for appropriate scheduling</a:t>
            </a:r>
          </a:p>
          <a:p>
            <a:pPr lvl="1"/>
            <a:endParaRPr lang="en-US" sz="2800" dirty="0"/>
          </a:p>
          <a:p>
            <a:endParaRPr lang="en-US" dirty="0"/>
          </a:p>
          <a:p>
            <a:pPr marL="0" indent="0">
              <a:buNone/>
            </a:pPr>
            <a:endParaRPr lang="en-US" sz="1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076325" cy="12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31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“Backwards” care       Inappropriate Care</a:t>
            </a:r>
            <a:br>
              <a:rPr lang="en-US" dirty="0"/>
            </a:br>
            <a:r>
              <a:rPr lang="en-US" sz="2400" dirty="0"/>
              <a:t> Two Cases from an Academic Medical Center</a:t>
            </a:r>
          </a:p>
        </p:txBody>
      </p:sp>
      <p:sp>
        <p:nvSpPr>
          <p:cNvPr id="3" name="Content Placeholder 2"/>
          <p:cNvSpPr>
            <a:spLocks noGrp="1"/>
          </p:cNvSpPr>
          <p:nvPr>
            <p:ph sz="quarter" idx="1"/>
          </p:nvPr>
        </p:nvSpPr>
        <p:spPr>
          <a:xfrm>
            <a:off x="533400" y="1447800"/>
            <a:ext cx="4130040" cy="4572000"/>
          </a:xfrm>
        </p:spPr>
        <p:txBody>
          <a:bodyPr/>
          <a:lstStyle/>
          <a:p>
            <a:pPr lvl="0"/>
            <a:r>
              <a:rPr lang="en-US" sz="2400" dirty="0"/>
              <a:t>Patient comes for “uncontrolled” T2DM, </a:t>
            </a:r>
          </a:p>
          <a:p>
            <a:pPr lvl="0"/>
            <a:r>
              <a:rPr lang="en-US" sz="2400" dirty="0"/>
              <a:t>no A1C available (did not have POC A1C at AMC)</a:t>
            </a:r>
          </a:p>
          <a:p>
            <a:pPr lvl="0"/>
            <a:r>
              <a:rPr lang="en-US" sz="2400" dirty="0"/>
              <a:t>spent visit discussing insulin </a:t>
            </a:r>
          </a:p>
          <a:p>
            <a:pPr lvl="0"/>
            <a:r>
              <a:rPr lang="en-US" sz="2400" dirty="0"/>
              <a:t>subsequent A1C 7.1%</a:t>
            </a:r>
          </a:p>
          <a:p>
            <a:pPr lvl="0"/>
            <a:r>
              <a:rPr lang="en-US" sz="2400" dirty="0"/>
              <a:t>called patient to tell her to ignore everything we talked about and just adjust current oral regimen</a:t>
            </a:r>
          </a:p>
          <a:p>
            <a:endParaRPr lang="en-US" sz="2400" dirty="0"/>
          </a:p>
        </p:txBody>
      </p:sp>
      <p:sp>
        <p:nvSpPr>
          <p:cNvPr id="4" name="Content Placeholder 3"/>
          <p:cNvSpPr>
            <a:spLocks noGrp="1"/>
          </p:cNvSpPr>
          <p:nvPr>
            <p:ph sz="quarter" idx="2"/>
          </p:nvPr>
        </p:nvSpPr>
        <p:spPr>
          <a:xfrm>
            <a:off x="4876800" y="1447800"/>
            <a:ext cx="4038600" cy="4572000"/>
          </a:xfrm>
        </p:spPr>
        <p:txBody>
          <a:bodyPr/>
          <a:lstStyle/>
          <a:p>
            <a:pPr lvl="0"/>
            <a:r>
              <a:rPr lang="en-US" sz="2400" dirty="0"/>
              <a:t>Patient drove 3 hours for appointment to get FNA of thyroid  nodule , </a:t>
            </a:r>
          </a:p>
          <a:p>
            <a:pPr lvl="0"/>
            <a:r>
              <a:rPr lang="en-US" sz="2400" dirty="0"/>
              <a:t>no TSH available</a:t>
            </a:r>
          </a:p>
          <a:p>
            <a:pPr lvl="0"/>
            <a:r>
              <a:rPr lang="en-US" sz="2400" dirty="0"/>
              <a:t>Patient insisted the biopsy be done that day </a:t>
            </a:r>
          </a:p>
          <a:p>
            <a:pPr lvl="1"/>
            <a:r>
              <a:rPr lang="en-US" sz="2100" dirty="0"/>
              <a:t>biopsy done</a:t>
            </a:r>
          </a:p>
          <a:p>
            <a:pPr lvl="1"/>
            <a:r>
              <a:rPr lang="en-US" sz="2100" dirty="0"/>
              <a:t>TSH obtained</a:t>
            </a:r>
          </a:p>
          <a:p>
            <a:r>
              <a:rPr lang="en-US" sz="2400" dirty="0"/>
              <a:t>found to have suppressed TSH due to “hot” nodule </a:t>
            </a:r>
            <a:r>
              <a:rPr lang="en-US" sz="2000" i="1" dirty="0"/>
              <a:t>(FNA not indicated)</a:t>
            </a:r>
          </a:p>
          <a:p>
            <a:endParaRPr lang="en-US" sz="24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684" t="39239" r="17302" b="22347"/>
          <a:stretch/>
        </p:blipFill>
        <p:spPr bwMode="auto">
          <a:xfrm>
            <a:off x="7787054" y="5486400"/>
            <a:ext cx="975946" cy="83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4343400" y="377026"/>
            <a:ext cx="495300" cy="338394"/>
          </a:xfrm>
          <a:prstGeom prst="rightArrow">
            <a:avLst>
              <a:gd name="adj1" fmla="val 50000"/>
              <a:gd name="adj2" fmla="val 527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6220" y="5753100"/>
            <a:ext cx="47244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Information Void – Value Void</a:t>
            </a:r>
            <a:endParaRPr lang="en-US" sz="800" dirty="0"/>
          </a:p>
          <a:p>
            <a:pPr algn="ctr"/>
            <a:r>
              <a:rPr lang="en-US" sz="2400" dirty="0"/>
              <a:t>Low Value Care (No Benefit/ Cost)</a:t>
            </a:r>
          </a:p>
        </p:txBody>
      </p:sp>
    </p:spTree>
    <p:extLst>
      <p:ext uri="{BB962C8B-B14F-4D97-AF65-F5344CB8AC3E}">
        <p14:creationId xmlns:p14="http://schemas.microsoft.com/office/powerpoint/2010/main" val="3337194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04800" y="10886"/>
            <a:ext cx="8534400" cy="1295400"/>
          </a:xfrm>
          <a:noFill/>
        </p:spPr>
        <p:txBody>
          <a:bodyPr>
            <a:normAutofit/>
          </a:bodyPr>
          <a:lstStyle/>
          <a:p>
            <a:pPr algn="ctr"/>
            <a:r>
              <a:rPr lang="en-US" sz="3200" dirty="0">
                <a:solidFill>
                  <a:schemeClr val="tx1"/>
                </a:solidFill>
              </a:rPr>
              <a:t>Supporting Data (P</a:t>
            </a:r>
            <a:r>
              <a:rPr lang="en-US" sz="3200" b="1" dirty="0">
                <a:solidFill>
                  <a:schemeClr val="tx1"/>
                </a:solidFill>
              </a:rPr>
              <a:t>ertinent </a:t>
            </a:r>
            <a:r>
              <a:rPr lang="en-US" sz="3200" dirty="0">
                <a:solidFill>
                  <a:schemeClr val="tx1"/>
                </a:solidFill>
              </a:rPr>
              <a:t>D</a:t>
            </a:r>
            <a:r>
              <a:rPr lang="en-US" sz="3200" b="1" dirty="0">
                <a:solidFill>
                  <a:schemeClr val="tx1"/>
                </a:solidFill>
              </a:rPr>
              <a:t>ata </a:t>
            </a:r>
            <a:r>
              <a:rPr lang="en-US" sz="3200" dirty="0">
                <a:solidFill>
                  <a:schemeClr val="tx1"/>
                </a:solidFill>
              </a:rPr>
              <a:t>S</a:t>
            </a:r>
            <a:r>
              <a:rPr lang="en-US" sz="3200" b="1" dirty="0">
                <a:solidFill>
                  <a:schemeClr val="tx1"/>
                </a:solidFill>
              </a:rPr>
              <a:t>et)</a:t>
            </a:r>
            <a:r>
              <a:rPr lang="en-US" sz="3200" dirty="0">
                <a:solidFill>
                  <a:schemeClr val="tx1"/>
                </a:solidFill>
              </a:rPr>
              <a:t> for the referred condition</a:t>
            </a:r>
          </a:p>
        </p:txBody>
      </p:sp>
      <p:sp>
        <p:nvSpPr>
          <p:cNvPr id="171010" name="Rectangle 3"/>
          <p:cNvSpPr>
            <a:spLocks noGrp="1" noChangeArrowheads="1"/>
          </p:cNvSpPr>
          <p:nvPr>
            <p:ph idx="1"/>
          </p:nvPr>
        </p:nvSpPr>
        <p:spPr>
          <a:xfrm>
            <a:off x="533400" y="1524000"/>
            <a:ext cx="8229600" cy="5029200"/>
          </a:xfrm>
          <a:noFill/>
        </p:spPr>
        <p:txBody>
          <a:bodyPr>
            <a:normAutofit lnSpcReduction="10000"/>
          </a:bodyPr>
          <a:lstStyle/>
          <a:p>
            <a:r>
              <a:rPr lang="en-US" sz="3000" b="1" dirty="0">
                <a:effectLst/>
              </a:rPr>
              <a:t>Pertinent  to the clinical question or reason for referral </a:t>
            </a:r>
            <a:r>
              <a:rPr lang="en-US" sz="3000" dirty="0">
                <a:effectLst/>
              </a:rPr>
              <a:t>(</a:t>
            </a:r>
            <a:r>
              <a:rPr lang="en-US" sz="3000" i="1" dirty="0">
                <a:effectLst/>
              </a:rPr>
              <a:t>not data dump</a:t>
            </a:r>
            <a:r>
              <a:rPr lang="en-US" sz="3000" dirty="0">
                <a:effectLst/>
              </a:rPr>
              <a:t>) </a:t>
            </a:r>
          </a:p>
          <a:p>
            <a:r>
              <a:rPr lang="en-US" sz="3000" b="1" dirty="0">
                <a:effectLst/>
              </a:rPr>
              <a:t>Adequate enough to address the issues</a:t>
            </a:r>
            <a:r>
              <a:rPr lang="en-US" sz="3000" dirty="0">
                <a:effectLst/>
              </a:rPr>
              <a:t> (</a:t>
            </a:r>
            <a:r>
              <a:rPr lang="en-US" sz="3000" i="1" dirty="0">
                <a:effectLst/>
              </a:rPr>
              <a:t>reduce duplication</a:t>
            </a:r>
            <a:r>
              <a:rPr lang="en-US" sz="3000" dirty="0">
                <a:effectLst/>
              </a:rPr>
              <a:t>)</a:t>
            </a:r>
          </a:p>
          <a:p>
            <a:pPr marL="0" indent="0">
              <a:buNone/>
            </a:pPr>
            <a:endParaRPr lang="en-US" sz="1000" dirty="0"/>
          </a:p>
          <a:p>
            <a:r>
              <a:rPr lang="en-US" sz="2800" dirty="0"/>
              <a:t>To allow the specialty practice to</a:t>
            </a:r>
          </a:p>
          <a:p>
            <a:pPr lvl="1"/>
            <a:r>
              <a:rPr lang="en-US" sz="2800" b="1" dirty="0"/>
              <a:t>determine if the referral is to the appropriate specialty</a:t>
            </a:r>
          </a:p>
          <a:p>
            <a:pPr lvl="1"/>
            <a:r>
              <a:rPr lang="en-US" sz="2800" b="1" dirty="0"/>
              <a:t>effectively</a:t>
            </a:r>
            <a:r>
              <a:rPr lang="en-US" sz="2800" b="1" dirty="0">
                <a:solidFill>
                  <a:schemeClr val="accent1">
                    <a:lumMod val="75000"/>
                  </a:schemeClr>
                </a:solidFill>
              </a:rPr>
              <a:t> </a:t>
            </a:r>
            <a:r>
              <a:rPr lang="en-US" sz="2800" b="1" dirty="0"/>
              <a:t>triage urgency</a:t>
            </a:r>
          </a:p>
          <a:p>
            <a:pPr lvl="1"/>
            <a:r>
              <a:rPr lang="en-US" sz="2800" b="1" dirty="0"/>
              <a:t>effectively address the referral </a:t>
            </a:r>
            <a:r>
              <a:rPr lang="en-US" sz="2400" b="1" dirty="0"/>
              <a:t>(enough info to do something) </a:t>
            </a:r>
          </a:p>
          <a:p>
            <a:endParaRPr lang="en-US" sz="3000" dirty="0">
              <a:effectLst/>
            </a:endParaRPr>
          </a:p>
        </p:txBody>
      </p:sp>
    </p:spTree>
    <p:extLst>
      <p:ext uri="{BB962C8B-B14F-4D97-AF65-F5344CB8AC3E}">
        <p14:creationId xmlns:p14="http://schemas.microsoft.com/office/powerpoint/2010/main" val="928483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dirty="0">
                <a:solidFill>
                  <a:schemeClr val="tx1"/>
                </a:solidFill>
              </a:rPr>
              <a:t>Parameters for Pertinent Data Sets</a:t>
            </a:r>
          </a:p>
        </p:txBody>
      </p:sp>
      <p:sp>
        <p:nvSpPr>
          <p:cNvPr id="3" name="Content Placeholder 2"/>
          <p:cNvSpPr>
            <a:spLocks noGrp="1"/>
          </p:cNvSpPr>
          <p:nvPr>
            <p:ph idx="1"/>
          </p:nvPr>
        </p:nvSpPr>
        <p:spPr>
          <a:xfrm>
            <a:off x="457200" y="1676400"/>
            <a:ext cx="8382000" cy="4953000"/>
          </a:xfrm>
        </p:spPr>
        <p:txBody>
          <a:bodyPr/>
          <a:lstStyle/>
          <a:p>
            <a:r>
              <a:rPr lang="en-US" sz="2800" dirty="0"/>
              <a:t>The Pertinent Data Set / referral guideline should not create a significant burden for the requesting physician or practice</a:t>
            </a:r>
            <a:endParaRPr lang="en-US" sz="2400" dirty="0"/>
          </a:p>
          <a:p>
            <a:pPr lvl="1"/>
            <a:r>
              <a:rPr lang="en-US" sz="2400" dirty="0"/>
              <a:t>Should be a “</a:t>
            </a:r>
            <a:r>
              <a:rPr lang="en-US" sz="2400" b="1" dirty="0"/>
              <a:t>minimal data set</a:t>
            </a:r>
            <a:r>
              <a:rPr lang="en-US" sz="2400" dirty="0"/>
              <a:t>” for the condition</a:t>
            </a:r>
          </a:p>
          <a:p>
            <a:pPr lvl="1"/>
            <a:r>
              <a:rPr lang="en-US" sz="2400" dirty="0"/>
              <a:t>Process can be iterative – </a:t>
            </a:r>
          </a:p>
          <a:p>
            <a:pPr lvl="2"/>
            <a:r>
              <a:rPr lang="en-US" sz="2400" dirty="0"/>
              <a:t>use of</a:t>
            </a:r>
            <a:r>
              <a:rPr lang="en-US" sz="2400" b="1" i="1" dirty="0"/>
              <a:t> pre-consultation process </a:t>
            </a:r>
            <a:r>
              <a:rPr lang="en-US" sz="2400" dirty="0"/>
              <a:t>with </a:t>
            </a:r>
            <a:r>
              <a:rPr lang="en-US" sz="2400" b="1" i="1" dirty="0"/>
              <a:t>pre-visit assistance </a:t>
            </a:r>
            <a:r>
              <a:rPr lang="en-US" sz="2400" dirty="0"/>
              <a:t>to ask for more information or addition testing or therapeutic trial when indicated and appropriate based on individual case</a:t>
            </a:r>
          </a:p>
          <a:p>
            <a:pPr lvl="1"/>
            <a:endParaRPr lang="en-US" sz="2400" dirty="0"/>
          </a:p>
          <a:p>
            <a:endParaRPr lang="en-US" sz="2000" dirty="0"/>
          </a:p>
        </p:txBody>
      </p:sp>
    </p:spTree>
    <p:extLst>
      <p:ext uri="{BB962C8B-B14F-4D97-AF65-F5344CB8AC3E}">
        <p14:creationId xmlns:p14="http://schemas.microsoft.com/office/powerpoint/2010/main" val="1715271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5521" t="7657" r="27150" b="10620"/>
          <a:stretch/>
        </p:blipFill>
        <p:spPr>
          <a:xfrm>
            <a:off x="1133353" y="93690"/>
            <a:ext cx="6964099" cy="6764310"/>
          </a:xfrm>
        </p:spPr>
      </p:pic>
      <p:sp>
        <p:nvSpPr>
          <p:cNvPr id="2" name="Oval 1"/>
          <p:cNvSpPr/>
          <p:nvPr/>
        </p:nvSpPr>
        <p:spPr>
          <a:xfrm>
            <a:off x="2133600" y="2133600"/>
            <a:ext cx="990600" cy="404191"/>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57400"/>
            <a:ext cx="2057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257800"/>
            <a:ext cx="22193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400" y="5225429"/>
            <a:ext cx="11096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32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7461" t="8347" r="27345" b="9929"/>
          <a:stretch/>
        </p:blipFill>
        <p:spPr>
          <a:xfrm>
            <a:off x="1143000" y="-76200"/>
            <a:ext cx="6743982" cy="693420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31381"/>
            <a:ext cx="10906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6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4800600"/>
            <a:ext cx="2667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800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01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The Referral Request</a:t>
            </a:r>
          </a:p>
        </p:txBody>
      </p:sp>
      <p:sp>
        <p:nvSpPr>
          <p:cNvPr id="3" name="Content Placeholder 2"/>
          <p:cNvSpPr>
            <a:spLocks noGrp="1"/>
          </p:cNvSpPr>
          <p:nvPr>
            <p:ph sz="quarter" idx="1"/>
          </p:nvPr>
        </p:nvSpPr>
        <p:spPr/>
        <p:txBody>
          <a:bodyPr>
            <a:normAutofit/>
          </a:bodyPr>
          <a:lstStyle/>
          <a:p>
            <a:pPr marL="0" indent="0">
              <a:buNone/>
            </a:pPr>
            <a:r>
              <a:rPr lang="en-US" sz="2800" dirty="0"/>
              <a:t>Patient in exam room with cc/o “fatigue” (or “lungs” or “heart” or “anemia” or “pain”…)</a:t>
            </a:r>
          </a:p>
          <a:p>
            <a:pPr marL="0" indent="0" algn="ctr">
              <a:buNone/>
            </a:pPr>
            <a:r>
              <a:rPr lang="en-US" sz="2800" dirty="0"/>
              <a:t>	Not sure what testing was done or treatments tried before referral</a:t>
            </a:r>
          </a:p>
          <a:p>
            <a:pPr marL="0" indent="0" algn="ctr">
              <a:buNone/>
            </a:pPr>
            <a:endParaRPr lang="en-US" dirty="0"/>
          </a:p>
          <a:p>
            <a:pPr marL="0" indent="0" algn="ctr">
              <a:buNone/>
            </a:pPr>
            <a:r>
              <a:rPr lang="en-US" dirty="0"/>
              <a:t>Start over or</a:t>
            </a:r>
          </a:p>
          <a:p>
            <a:pPr marL="0" indent="0" algn="ctr">
              <a:buNone/>
            </a:pPr>
            <a:r>
              <a:rPr lang="en-US" sz="2800" dirty="0"/>
              <a:t>                   Ask front desk staff to call the 		referring practice to get </a:t>
            </a:r>
          </a:p>
          <a:p>
            <a:pPr marL="0" indent="0" algn="ctr">
              <a:buNone/>
            </a:pPr>
            <a:r>
              <a:rPr lang="en-US" sz="2800" dirty="0"/>
              <a:t>records faxed/sent…</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973"/>
          <a:stretch/>
        </p:blipFill>
        <p:spPr bwMode="auto">
          <a:xfrm>
            <a:off x="838200" y="4267200"/>
            <a:ext cx="1447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125624"/>
            <a:ext cx="1828800" cy="136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911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7462" t="11105" r="28121" b="10619"/>
          <a:stretch/>
        </p:blipFill>
        <p:spPr>
          <a:xfrm>
            <a:off x="1371600" y="-65034"/>
            <a:ext cx="6984031" cy="6923034"/>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2216427" cy="49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98106"/>
            <a:ext cx="2362200" cy="5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8026" y="3898106"/>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1" y="3512586"/>
            <a:ext cx="282602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899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Available Pertinent Data Sets </a:t>
            </a: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0870" t="11290" r="22095" b="8710"/>
          <a:stretch/>
        </p:blipFill>
        <p:spPr>
          <a:xfrm>
            <a:off x="1581201" y="1524000"/>
            <a:ext cx="5962599" cy="4704436"/>
          </a:xfrm>
        </p:spPr>
      </p:pic>
    </p:spTree>
    <p:extLst>
      <p:ext uri="{BB962C8B-B14F-4D97-AF65-F5344CB8AC3E}">
        <p14:creationId xmlns:p14="http://schemas.microsoft.com/office/powerpoint/2010/main" val="2717817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381000" y="274638"/>
            <a:ext cx="8458200" cy="1020762"/>
          </a:xfrm>
          <a:noFill/>
        </p:spPr>
        <p:txBody>
          <a:bodyPr>
            <a:normAutofit fontScale="90000"/>
          </a:bodyPr>
          <a:lstStyle/>
          <a:p>
            <a:pPr algn="ctr"/>
            <a:r>
              <a:rPr lang="en-US" sz="4000" dirty="0">
                <a:solidFill>
                  <a:schemeClr val="tx1"/>
                </a:solidFill>
              </a:rPr>
              <a:t>Develop Pertinent Data Sets for </a:t>
            </a:r>
            <a:br>
              <a:rPr lang="en-US" sz="4000" dirty="0">
                <a:solidFill>
                  <a:schemeClr val="tx1"/>
                </a:solidFill>
              </a:rPr>
            </a:br>
            <a:r>
              <a:rPr lang="en-US" sz="4000" dirty="0">
                <a:solidFill>
                  <a:schemeClr val="tx1"/>
                </a:solidFill>
              </a:rPr>
              <a:t>Referred Conditions</a:t>
            </a:r>
            <a:endParaRPr lang="en-US" sz="4400" dirty="0">
              <a:solidFill>
                <a:schemeClr val="tx1"/>
              </a:solidFill>
            </a:endParaRPr>
          </a:p>
        </p:txBody>
      </p:sp>
      <p:sp>
        <p:nvSpPr>
          <p:cNvPr id="171010" name="Rectangle 3"/>
          <p:cNvSpPr>
            <a:spLocks noGrp="1" noChangeArrowheads="1"/>
          </p:cNvSpPr>
          <p:nvPr>
            <p:ph idx="1"/>
          </p:nvPr>
        </p:nvSpPr>
        <p:spPr>
          <a:xfrm>
            <a:off x="202096" y="1554162"/>
            <a:ext cx="8839200" cy="4953000"/>
          </a:xfrm>
          <a:noFill/>
        </p:spPr>
        <p:txBody>
          <a:bodyPr>
            <a:normAutofit/>
          </a:bodyPr>
          <a:lstStyle/>
          <a:p>
            <a:r>
              <a:rPr lang="en-US" sz="2800" dirty="0"/>
              <a:t>Identify 1 to 4 referral conditions </a:t>
            </a:r>
          </a:p>
          <a:p>
            <a:pPr lvl="1"/>
            <a:r>
              <a:rPr lang="en-US" sz="2400" dirty="0"/>
              <a:t>most common </a:t>
            </a:r>
          </a:p>
          <a:p>
            <a:pPr lvl="1"/>
            <a:r>
              <a:rPr lang="en-US" sz="2400" dirty="0"/>
              <a:t>most critical </a:t>
            </a:r>
          </a:p>
          <a:p>
            <a:pPr lvl="1"/>
            <a:r>
              <a:rPr lang="en-US" sz="2400" dirty="0"/>
              <a:t>most problematic (do not get needed info or get a lot of unnecessary info or get too  late or too early)</a:t>
            </a:r>
          </a:p>
          <a:p>
            <a:pPr marL="365125" lvl="1" indent="0">
              <a:buNone/>
            </a:pPr>
            <a:endParaRPr lang="en-US" sz="1000" dirty="0"/>
          </a:p>
          <a:p>
            <a:r>
              <a:rPr lang="en-US" sz="2800" dirty="0"/>
              <a:t>Determine “pertinent data sets” for those conditions </a:t>
            </a:r>
          </a:p>
          <a:p>
            <a:pPr lvl="1"/>
            <a:r>
              <a:rPr lang="en-US" sz="2500" dirty="0"/>
              <a:t>What supporting data is critical </a:t>
            </a:r>
          </a:p>
          <a:p>
            <a:pPr lvl="1"/>
            <a:r>
              <a:rPr lang="en-US" sz="2500" dirty="0"/>
              <a:t>What is helpful but optional </a:t>
            </a:r>
            <a:r>
              <a:rPr lang="en-US" sz="2000" dirty="0"/>
              <a:t>(attach results if already done but not necessary to do) </a:t>
            </a:r>
          </a:p>
          <a:p>
            <a:pPr lvl="1"/>
            <a:r>
              <a:rPr lang="en-US" sz="2500" dirty="0"/>
              <a:t>What is unnecessary or should not be done</a:t>
            </a:r>
          </a:p>
          <a:p>
            <a:pPr eaLnBrk="1" hangingPunct="1"/>
            <a:endParaRPr lang="en-US" b="1" dirty="0">
              <a:solidFill>
                <a:schemeClr val="accent1">
                  <a:lumMod val="50000"/>
                </a:schemeClr>
              </a:solidFill>
              <a:effectLst/>
            </a:endParaRPr>
          </a:p>
        </p:txBody>
      </p:sp>
    </p:spTree>
    <p:extLst>
      <p:ext uri="{BB962C8B-B14F-4D97-AF65-F5344CB8AC3E}">
        <p14:creationId xmlns:p14="http://schemas.microsoft.com/office/powerpoint/2010/main" val="3613609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 it</a:t>
            </a:r>
            <a:r>
              <a:rPr lang="en-US" sz="3600" dirty="0"/>
              <a:t> into action….</a:t>
            </a:r>
          </a:p>
        </p:txBody>
      </p:sp>
      <p:sp>
        <p:nvSpPr>
          <p:cNvPr id="3" name="Content Placeholder 2"/>
          <p:cNvSpPr>
            <a:spLocks noGrp="1"/>
          </p:cNvSpPr>
          <p:nvPr>
            <p:ph idx="1"/>
          </p:nvPr>
        </p:nvSpPr>
        <p:spPr>
          <a:xfrm>
            <a:off x="457200" y="1676400"/>
            <a:ext cx="8305800" cy="4724401"/>
          </a:xfrm>
        </p:spPr>
        <p:txBody>
          <a:bodyPr>
            <a:normAutofit/>
          </a:bodyPr>
          <a:lstStyle/>
          <a:p>
            <a:r>
              <a:rPr lang="en-US" sz="2800" dirty="0"/>
              <a:t>Use the Pertinent Data Sets / Referral Guidelines  as part of </a:t>
            </a:r>
            <a:r>
              <a:rPr lang="en-US" sz="2800" b="1" i="1" dirty="0"/>
              <a:t>Care Coordination Agreement </a:t>
            </a:r>
            <a:r>
              <a:rPr lang="en-US" sz="2800" dirty="0"/>
              <a:t>with a requesting practice to improve the referral process</a:t>
            </a:r>
          </a:p>
          <a:p>
            <a:endParaRPr lang="en-US" sz="2400" dirty="0"/>
          </a:p>
          <a:p>
            <a:r>
              <a:rPr lang="en-US" sz="2800" dirty="0"/>
              <a:t>Specialty care practices can use their Pertinent Data Sets / Referral Guidelines for their practice team to help with </a:t>
            </a:r>
            <a:r>
              <a:rPr lang="en-US" sz="2800" b="1" i="1" dirty="0"/>
              <a:t>Pre-consultation/ Pre-visit review </a:t>
            </a:r>
            <a:r>
              <a:rPr lang="en-US" sz="2800" dirty="0"/>
              <a:t>to ensure needed information is received so to maximize the value of the referral appointment</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406985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you listen…</a:t>
            </a:r>
          </a:p>
        </p:txBody>
      </p:sp>
      <p:sp>
        <p:nvSpPr>
          <p:cNvPr id="3" name="Content Placeholder 2"/>
          <p:cNvSpPr>
            <a:spLocks noGrp="1"/>
          </p:cNvSpPr>
          <p:nvPr>
            <p:ph sz="quarter" idx="1"/>
          </p:nvPr>
        </p:nvSpPr>
        <p:spPr>
          <a:xfrm>
            <a:off x="609600" y="1552699"/>
            <a:ext cx="8159002" cy="4477734"/>
          </a:xfrm>
        </p:spPr>
        <p:txBody>
          <a:bodyPr/>
          <a:lstStyle/>
          <a:p>
            <a:r>
              <a:rPr lang="en-US" sz="2800" dirty="0"/>
              <a:t>Think about how investing in a Pre-consultation (Pre-visit review and assistance) process could help make the referral process </a:t>
            </a:r>
          </a:p>
          <a:p>
            <a:pPr lvl="1"/>
            <a:r>
              <a:rPr lang="en-US" sz="2500" dirty="0"/>
              <a:t>more patient-centered &amp; </a:t>
            </a:r>
          </a:p>
          <a:p>
            <a:pPr lvl="1"/>
            <a:r>
              <a:rPr lang="en-US" sz="2500" dirty="0"/>
              <a:t>also save time &amp; effort (resources) for the practice (reduce chaos at time of appointment &amp; the back-end burden)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latin typeface="Kristen ITC" pitchFamily="66" charset="0"/>
              </a:rPr>
              <a:t>Antithesis of High Value Coordinated Care: </a:t>
            </a:r>
          </a:p>
        </p:txBody>
      </p:sp>
      <p:sp>
        <p:nvSpPr>
          <p:cNvPr id="3" name="Content Placeholder 2"/>
          <p:cNvSpPr>
            <a:spLocks noGrp="1"/>
          </p:cNvSpPr>
          <p:nvPr>
            <p:ph sz="quarter" idx="1"/>
          </p:nvPr>
        </p:nvSpPr>
        <p:spPr>
          <a:xfrm>
            <a:off x="0" y="1524000"/>
            <a:ext cx="9144000" cy="4876800"/>
          </a:xfrm>
        </p:spPr>
        <p:txBody>
          <a:bodyPr>
            <a:normAutofit fontScale="92500"/>
          </a:bodyPr>
          <a:lstStyle/>
          <a:p>
            <a:r>
              <a:rPr lang="en-US" sz="2600" dirty="0"/>
              <a:t>Common scenario #1: </a:t>
            </a:r>
          </a:p>
          <a:p>
            <a:pPr lvl="1"/>
            <a:r>
              <a:rPr lang="en-US" sz="2400" dirty="0"/>
              <a:t>60 yo woman was referred to surgeon Dr. Z by another specialist for a procedure. After a 3 month wait for the appointment, Surgeon Z. read her records as he walked in the room saying “I don’t do that procedure. You will need to go to XXX Clinic to get that done”.</a:t>
            </a:r>
            <a:endParaRPr lang="en-US" sz="2400" dirty="0">
              <a:solidFill>
                <a:srgbClr val="C00000"/>
              </a:solidFill>
            </a:endParaRPr>
          </a:p>
          <a:p>
            <a:pPr marL="457200" lvl="1" indent="0">
              <a:buNone/>
            </a:pPr>
            <a:endParaRPr lang="en-US" sz="4800" dirty="0">
              <a:solidFill>
                <a:srgbClr val="C00000"/>
              </a:solidFill>
            </a:endParaRPr>
          </a:p>
          <a:p>
            <a:pPr lvl="1"/>
            <a:r>
              <a:rPr lang="en-US" sz="3200" dirty="0"/>
              <a:t>Waste: </a:t>
            </a:r>
          </a:p>
          <a:p>
            <a:pPr lvl="2"/>
            <a:r>
              <a:rPr lang="en-US" sz="2800" dirty="0">
                <a:solidFill>
                  <a:srgbClr val="FF0000"/>
                </a:solidFill>
              </a:rPr>
              <a:t>Delay</a:t>
            </a:r>
            <a:r>
              <a:rPr lang="en-US" sz="2800" dirty="0"/>
              <a:t>: Progression of condition, harm</a:t>
            </a:r>
          </a:p>
          <a:p>
            <a:pPr lvl="2"/>
            <a:r>
              <a:rPr lang="en-US" sz="2800" dirty="0">
                <a:solidFill>
                  <a:srgbClr val="FF0000"/>
                </a:solidFill>
              </a:rPr>
              <a:t>Non-value-added</a:t>
            </a:r>
            <a:r>
              <a:rPr lang="en-US" sz="2800" dirty="0"/>
              <a:t> appointment for all in involved</a:t>
            </a:r>
          </a:p>
          <a:p>
            <a:pPr lvl="2"/>
            <a:endParaRPr lang="en-US" sz="2200" dirty="0"/>
          </a:p>
          <a:p>
            <a:pPr marL="914400" lvl="2" indent="0">
              <a:buNone/>
            </a:pPr>
            <a:r>
              <a:rPr lang="en-US" sz="2200" dirty="0"/>
              <a:t> </a:t>
            </a:r>
          </a:p>
          <a:p>
            <a:pPr>
              <a:buNone/>
            </a:pPr>
            <a:endParaRPr lang="en-US" sz="2000" dirty="0"/>
          </a:p>
          <a:p>
            <a:pPr lvl="1"/>
            <a:endParaRPr lang="en-US" sz="2000" dirty="0"/>
          </a:p>
          <a:p>
            <a:pPr lvl="1"/>
            <a:endParaRPr lang="en-US" dirty="0"/>
          </a:p>
          <a:p>
            <a:pPr lvl="1"/>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123952"/>
            <a:ext cx="1905000" cy="152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6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a:latin typeface="Kristen ITC" pitchFamily="66" charset="0"/>
              </a:rPr>
              <a:t>Antithesis of High Value Coordinated Care: </a:t>
            </a:r>
          </a:p>
        </p:txBody>
      </p:sp>
      <p:sp>
        <p:nvSpPr>
          <p:cNvPr id="3" name="Content Placeholder 2"/>
          <p:cNvSpPr>
            <a:spLocks noGrp="1"/>
          </p:cNvSpPr>
          <p:nvPr>
            <p:ph idx="1"/>
          </p:nvPr>
        </p:nvSpPr>
        <p:spPr>
          <a:xfrm>
            <a:off x="228600" y="1524000"/>
            <a:ext cx="8915400" cy="4876800"/>
          </a:xfrm>
        </p:spPr>
        <p:txBody>
          <a:bodyPr>
            <a:normAutofit/>
          </a:bodyPr>
          <a:lstStyle/>
          <a:p>
            <a:r>
              <a:rPr lang="en-US" sz="2600" dirty="0">
                <a:solidFill>
                  <a:schemeClr val="tx2"/>
                </a:solidFill>
              </a:rPr>
              <a:t>Common scenario #2: </a:t>
            </a:r>
          </a:p>
          <a:p>
            <a:pPr lvl="1"/>
            <a:r>
              <a:rPr lang="en-US" sz="2400" dirty="0"/>
              <a:t>70 year old woman does not know why she was referred, PCP staff just told her to make appt, no records, only get into voice mail at PCP office</a:t>
            </a:r>
          </a:p>
          <a:p>
            <a:pPr marL="457200" lvl="1" indent="0">
              <a:buNone/>
            </a:pPr>
            <a:endParaRPr lang="en-US" sz="4800" dirty="0">
              <a:solidFill>
                <a:srgbClr val="C00000"/>
              </a:solidFill>
            </a:endParaRPr>
          </a:p>
          <a:p>
            <a:pPr lvl="1"/>
            <a:r>
              <a:rPr lang="en-US" sz="3200" dirty="0"/>
              <a:t>Waste: </a:t>
            </a:r>
          </a:p>
          <a:p>
            <a:pPr lvl="2"/>
            <a:r>
              <a:rPr lang="en-US" sz="2800" dirty="0">
                <a:solidFill>
                  <a:srgbClr val="FF0000"/>
                </a:solidFill>
              </a:rPr>
              <a:t>Resources</a:t>
            </a:r>
            <a:r>
              <a:rPr lang="en-US" sz="2800" dirty="0">
                <a:solidFill>
                  <a:schemeClr val="accent1">
                    <a:lumMod val="50000"/>
                  </a:schemeClr>
                </a:solidFill>
              </a:rPr>
              <a:t> </a:t>
            </a:r>
            <a:r>
              <a:rPr lang="en-US" sz="2800" dirty="0"/>
              <a:t>(duplicated testing, visit costs, time)</a:t>
            </a:r>
          </a:p>
          <a:p>
            <a:pPr lvl="2"/>
            <a:r>
              <a:rPr lang="en-US" sz="2800" dirty="0">
                <a:solidFill>
                  <a:srgbClr val="FF0000"/>
                </a:solidFill>
              </a:rPr>
              <a:t>Access “jammed up” </a:t>
            </a:r>
            <a:r>
              <a:rPr lang="en-US" sz="2800" dirty="0"/>
              <a:t>(delay of care…downstream effects) </a:t>
            </a:r>
          </a:p>
          <a:p>
            <a:pPr>
              <a:buNone/>
            </a:pPr>
            <a:endParaRPr lang="en-US" sz="2000" dirty="0"/>
          </a:p>
          <a:p>
            <a:pPr lvl="1"/>
            <a:endParaRPr lang="en-US" sz="2000" dirty="0"/>
          </a:p>
          <a:p>
            <a:pPr lvl="1"/>
            <a:endParaRPr lang="en-US" dirty="0"/>
          </a:p>
          <a:p>
            <a:pPr lv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19400"/>
            <a:ext cx="1505929"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11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Pre-consultation to the rescue !</a:t>
            </a:r>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685256" y="1589088"/>
            <a:ext cx="40005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817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1143000"/>
          </a:xfrm>
        </p:spPr>
        <p:txBody>
          <a:bodyPr>
            <a:normAutofit/>
          </a:bodyPr>
          <a:lstStyle/>
          <a:p>
            <a:pPr algn="ctr"/>
            <a:r>
              <a:rPr lang="en-US" sz="4000" dirty="0">
                <a:solidFill>
                  <a:schemeClr val="tx1"/>
                </a:solidFill>
              </a:rPr>
              <a:t>What is Pre-consultation?</a:t>
            </a:r>
            <a:br>
              <a:rPr lang="en-US" dirty="0">
                <a:solidFill>
                  <a:schemeClr val="tx1"/>
                </a:solidFill>
              </a:rPr>
            </a:br>
            <a:r>
              <a:rPr lang="en-US" sz="2400" b="0" dirty="0">
                <a:solidFill>
                  <a:schemeClr val="tx1"/>
                </a:solidFill>
              </a:rPr>
              <a:t>(Intended to expedite &amp; prioritize care)</a:t>
            </a:r>
          </a:p>
        </p:txBody>
      </p:sp>
      <p:sp>
        <p:nvSpPr>
          <p:cNvPr id="3" name="Content Placeholder 2"/>
          <p:cNvSpPr>
            <a:spLocks noGrp="1"/>
          </p:cNvSpPr>
          <p:nvPr>
            <p:ph sz="quarter" idx="1"/>
          </p:nvPr>
        </p:nvSpPr>
        <p:spPr>
          <a:xfrm>
            <a:off x="609600" y="1524000"/>
            <a:ext cx="8159002" cy="4572000"/>
          </a:xfrm>
        </p:spPr>
        <p:txBody>
          <a:bodyPr/>
          <a:lstStyle/>
          <a:p>
            <a:r>
              <a:rPr lang="en-US" sz="2400" dirty="0"/>
              <a:t>A</a:t>
            </a:r>
            <a:r>
              <a:rPr lang="en-US" sz="2400" b="1" i="1" dirty="0"/>
              <a:t> request </a:t>
            </a:r>
            <a:r>
              <a:rPr lang="en-US" sz="2400" dirty="0"/>
              <a:t>for pre-visit advice and/ or assistance</a:t>
            </a:r>
          </a:p>
          <a:p>
            <a:pPr lvl="1"/>
            <a:r>
              <a:rPr lang="en-US" sz="2100" dirty="0"/>
              <a:t>Should not require in-depth analysis of the case</a:t>
            </a:r>
          </a:p>
          <a:p>
            <a:pPr lvl="2"/>
            <a:r>
              <a:rPr lang="en-US" sz="2000" dirty="0"/>
              <a:t>Can result in no need for further assessment or management</a:t>
            </a:r>
          </a:p>
          <a:p>
            <a:pPr lvl="2"/>
            <a:r>
              <a:rPr lang="en-US" sz="2000" dirty="0"/>
              <a:t>Can “evolve” into an e-consult or face-to-face appointment</a:t>
            </a:r>
            <a:endParaRPr lang="en-US" sz="1800" dirty="0"/>
          </a:p>
          <a:p>
            <a:r>
              <a:rPr lang="en-US" sz="2400" dirty="0"/>
              <a:t>A</a:t>
            </a:r>
            <a:r>
              <a:rPr lang="en-US" sz="2400" b="1" i="1" dirty="0"/>
              <a:t> process </a:t>
            </a:r>
            <a:r>
              <a:rPr lang="en-US" sz="2400" dirty="0"/>
              <a:t>of pre-visit </a:t>
            </a:r>
            <a:r>
              <a:rPr lang="en-US" sz="2400" b="1" dirty="0"/>
              <a:t>review</a:t>
            </a:r>
          </a:p>
          <a:p>
            <a:pPr lvl="1"/>
            <a:r>
              <a:rPr lang="en-US" sz="2000" dirty="0"/>
              <a:t>To ensure appropriateness of the referral</a:t>
            </a:r>
          </a:p>
          <a:p>
            <a:pPr lvl="1"/>
            <a:r>
              <a:rPr lang="en-US" sz="2000" dirty="0"/>
              <a:t>To ensure adequacy of the referral information </a:t>
            </a:r>
          </a:p>
          <a:p>
            <a:pPr lvl="1"/>
            <a:r>
              <a:rPr lang="en-US" sz="2000" dirty="0"/>
              <a:t>To provide advice or assistance as needed for preparation for the referral appointment and interim care</a:t>
            </a:r>
          </a:p>
          <a:p>
            <a:pPr lvl="2"/>
            <a:r>
              <a:rPr lang="en-US" sz="2000" dirty="0"/>
              <a:t>Additional testing</a:t>
            </a:r>
          </a:p>
          <a:p>
            <a:pPr lvl="2"/>
            <a:r>
              <a:rPr lang="en-US" sz="2000" dirty="0"/>
              <a:t>Therapeutic trial</a:t>
            </a:r>
          </a:p>
          <a:p>
            <a:pPr lvl="2"/>
            <a:r>
              <a:rPr lang="en-US" sz="2000" dirty="0"/>
              <a:t>Interim care to stabilize while waiting for specialty care</a:t>
            </a:r>
          </a:p>
        </p:txBody>
      </p:sp>
    </p:spTree>
    <p:extLst>
      <p:ext uri="{BB962C8B-B14F-4D97-AF65-F5344CB8AC3E}">
        <p14:creationId xmlns:p14="http://schemas.microsoft.com/office/powerpoint/2010/main" val="2574039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1143000"/>
          </a:xfrm>
        </p:spPr>
        <p:txBody>
          <a:bodyPr>
            <a:normAutofit fontScale="90000"/>
          </a:bodyPr>
          <a:lstStyle/>
          <a:p>
            <a:pPr algn="ctr"/>
            <a:r>
              <a:rPr lang="en-US" dirty="0"/>
              <a:t> </a:t>
            </a:r>
            <a:r>
              <a:rPr lang="en-US" dirty="0">
                <a:solidFill>
                  <a:schemeClr val="tx1"/>
                </a:solidFill>
              </a:rPr>
              <a:t>Pre-consultation </a:t>
            </a:r>
            <a:r>
              <a:rPr lang="en-US" i="1" dirty="0">
                <a:solidFill>
                  <a:schemeClr val="tx1"/>
                </a:solidFill>
              </a:rPr>
              <a:t>Request</a:t>
            </a:r>
            <a:r>
              <a:rPr lang="en-US" dirty="0">
                <a:solidFill>
                  <a:schemeClr val="tx1"/>
                </a:solidFill>
              </a:rPr>
              <a:t> for </a:t>
            </a:r>
            <a:r>
              <a:rPr lang="en-US" b="1" dirty="0">
                <a:solidFill>
                  <a:schemeClr val="tx1"/>
                </a:solidFill>
              </a:rPr>
              <a:t>Pre-visit  Advice and/or Assistance</a:t>
            </a:r>
            <a:endParaRPr lang="en-US" sz="3100" dirty="0">
              <a:solidFill>
                <a:schemeClr val="tx1"/>
              </a:solidFill>
            </a:endParaRPr>
          </a:p>
        </p:txBody>
      </p:sp>
      <p:sp>
        <p:nvSpPr>
          <p:cNvPr id="3" name="Content Placeholder 2"/>
          <p:cNvSpPr>
            <a:spLocks noGrp="1"/>
          </p:cNvSpPr>
          <p:nvPr>
            <p:ph sz="quarter" idx="1"/>
          </p:nvPr>
        </p:nvSpPr>
        <p:spPr>
          <a:xfrm>
            <a:off x="152400" y="1524000"/>
            <a:ext cx="8763000" cy="4876800"/>
          </a:xfrm>
        </p:spPr>
        <p:txBody>
          <a:bodyPr/>
          <a:lstStyle/>
          <a:p>
            <a:pPr marL="0" indent="0">
              <a:buNone/>
            </a:pPr>
            <a:r>
              <a:rPr lang="en-US" dirty="0"/>
              <a:t>Pre-visit preparation or assistance can take place before any type of formal referral &amp; can include: </a:t>
            </a:r>
          </a:p>
          <a:p>
            <a:pPr lvl="1"/>
            <a:r>
              <a:rPr lang="en-US" dirty="0"/>
              <a:t>Request for guidance regarding whether referral is appropriate and/or necessary</a:t>
            </a:r>
          </a:p>
          <a:p>
            <a:pPr lvl="1"/>
            <a:r>
              <a:rPr lang="en-US" dirty="0"/>
              <a:t>Request for guidance on the urgency of the referral</a:t>
            </a:r>
          </a:p>
          <a:p>
            <a:pPr lvl="1"/>
            <a:r>
              <a:rPr lang="en-US" dirty="0"/>
              <a:t>Request for guidance for pre-visit work-up.</a:t>
            </a:r>
          </a:p>
          <a:p>
            <a:pPr marL="365125" lvl="1" indent="0">
              <a:buNone/>
            </a:pPr>
            <a:endParaRPr lang="en-US" sz="1000" dirty="0"/>
          </a:p>
          <a:p>
            <a:pPr marL="365125" lvl="1" indent="0">
              <a:buNone/>
            </a:pPr>
            <a:r>
              <a:rPr lang="en-US" dirty="0"/>
              <a:t>Through these interactions, patient care is optimized and cooperation &amp; an educational process around that care occurs between the practices </a:t>
            </a:r>
          </a:p>
          <a:p>
            <a:endParaRPr lang="en-US" dirty="0"/>
          </a:p>
        </p:txBody>
      </p:sp>
    </p:spTree>
    <p:extLst>
      <p:ext uri="{BB962C8B-B14F-4D97-AF65-F5344CB8AC3E}">
        <p14:creationId xmlns:p14="http://schemas.microsoft.com/office/powerpoint/2010/main" val="53322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78D6-DDC7-4023-AC63-243890FF4851}"/>
              </a:ext>
            </a:extLst>
          </p:cNvPr>
          <p:cNvSpPr>
            <a:spLocks noGrp="1"/>
          </p:cNvSpPr>
          <p:nvPr>
            <p:ph type="title"/>
          </p:nvPr>
        </p:nvSpPr>
        <p:spPr>
          <a:xfrm>
            <a:off x="609600" y="0"/>
            <a:ext cx="8153400" cy="1219200"/>
          </a:xfrm>
        </p:spPr>
        <p:txBody>
          <a:bodyPr>
            <a:normAutofit/>
          </a:bodyPr>
          <a:lstStyle/>
          <a:p>
            <a:pPr algn="ctr"/>
            <a:r>
              <a:rPr lang="en-US" dirty="0"/>
              <a:t>Try to get patient records at time of specialty care referral appointment …</a:t>
            </a:r>
          </a:p>
        </p:txBody>
      </p:sp>
      <p:sp>
        <p:nvSpPr>
          <p:cNvPr id="3" name="Content Placeholder 2">
            <a:extLst>
              <a:ext uri="{FF2B5EF4-FFF2-40B4-BE49-F238E27FC236}">
                <a16:creationId xmlns:a16="http://schemas.microsoft.com/office/drawing/2014/main" id="{E4FE0A92-DE87-47C1-A973-29634557709C}"/>
              </a:ext>
            </a:extLst>
          </p:cNvPr>
          <p:cNvSpPr>
            <a:spLocks noGrp="1"/>
          </p:cNvSpPr>
          <p:nvPr>
            <p:ph sz="quarter" idx="1"/>
          </p:nvPr>
        </p:nvSpPr>
        <p:spPr/>
        <p:txBody>
          <a:bodyPr/>
          <a:lstStyle/>
          <a:p>
            <a:r>
              <a:rPr lang="en-US" sz="2400" dirty="0"/>
              <a:t>Interrupt specialty staff, ask them to call primary care &amp; keep calling (specialty staff time diverted)</a:t>
            </a:r>
          </a:p>
          <a:p>
            <a:r>
              <a:rPr lang="en-US" sz="2400" dirty="0"/>
              <a:t>If get through, ask PC staff to stop everything they are doing to send records</a:t>
            </a:r>
          </a:p>
          <a:p>
            <a:pPr lvl="1"/>
            <a:r>
              <a:rPr lang="en-US" sz="2400" dirty="0"/>
              <a:t>Often requires use of fax (even if fax to EMR) and if fax machine is busy on either side, adds delay</a:t>
            </a:r>
          </a:p>
          <a:p>
            <a:r>
              <a:rPr lang="en-US" sz="2400" dirty="0"/>
              <a:t>Specialty Care clinician looks through records while trying to talk to patient &amp; do exam</a:t>
            </a:r>
          </a:p>
          <a:p>
            <a:r>
              <a:rPr lang="en-US" sz="2400" dirty="0"/>
              <a:t>If records arrive after the appointment -&gt; back end work, missed critical elements, wrong pathway, etc. </a:t>
            </a:r>
          </a:p>
        </p:txBody>
      </p:sp>
    </p:spTree>
    <p:extLst>
      <p:ext uri="{BB962C8B-B14F-4D97-AF65-F5344CB8AC3E}">
        <p14:creationId xmlns:p14="http://schemas.microsoft.com/office/powerpoint/2010/main" val="2182067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a:t>I am referring this patient for:</a:t>
            </a:r>
          </a:p>
        </p:txBody>
      </p:sp>
      <p:sp>
        <p:nvSpPr>
          <p:cNvPr id="3" name="Content Placeholder 2"/>
          <p:cNvSpPr>
            <a:spLocks noGrp="1"/>
          </p:cNvSpPr>
          <p:nvPr>
            <p:ph sz="quarter" idx="1"/>
          </p:nvPr>
        </p:nvSpPr>
        <p:spPr>
          <a:xfrm>
            <a:off x="152400" y="1524000"/>
            <a:ext cx="8915400" cy="4983162"/>
          </a:xfrm>
        </p:spPr>
        <p:txBody>
          <a:bodyPr>
            <a:normAutofit/>
          </a:bodyPr>
          <a:lstStyle/>
          <a:p>
            <a:r>
              <a:rPr lang="en-US" sz="2400" dirty="0"/>
              <a:t>___</a:t>
            </a:r>
            <a:r>
              <a:rPr lang="en-US" sz="2400" dirty="0">
                <a:solidFill>
                  <a:srgbClr val="FF0000"/>
                </a:solidFill>
              </a:rPr>
              <a:t>Pre-consultation</a:t>
            </a:r>
            <a:r>
              <a:rPr lang="en-US" sz="2400" dirty="0"/>
              <a:t>/ </a:t>
            </a:r>
            <a:r>
              <a:rPr lang="en-US" sz="2400" dirty="0">
                <a:solidFill>
                  <a:srgbClr val="FF0000"/>
                </a:solidFill>
              </a:rPr>
              <a:t>pre-visit assistance/preparation</a:t>
            </a:r>
          </a:p>
          <a:p>
            <a:r>
              <a:rPr lang="en-US" sz="2400" dirty="0"/>
              <a:t>___Medical Consultation: Evaluate and advise with recommendations for management and send back to me</a:t>
            </a:r>
            <a:endParaRPr lang="en-US" sz="2200" dirty="0"/>
          </a:p>
          <a:p>
            <a:r>
              <a:rPr lang="en-US" sz="2400" dirty="0"/>
              <a:t>___Procedural Consultation: Specialist to confirm need for and perform requested procedure if deemed appropriate.</a:t>
            </a:r>
          </a:p>
          <a:p>
            <a:r>
              <a:rPr lang="en-US" sz="2400" dirty="0"/>
              <a:t>___Co-management: I prefer to </a:t>
            </a:r>
            <a:r>
              <a:rPr lang="en-US" sz="2400" i="1" dirty="0"/>
              <a:t>share the care </a:t>
            </a:r>
            <a:r>
              <a:rPr lang="en-US" sz="2400" dirty="0"/>
              <a:t>for the referred condition (PCP lead, first call) </a:t>
            </a:r>
          </a:p>
          <a:p>
            <a:r>
              <a:rPr lang="en-US" sz="2400" dirty="0"/>
              <a:t>___Co-management: Please assume principal care for the referred condition:  (Specialist assumes care, first call)</a:t>
            </a:r>
          </a:p>
          <a:p>
            <a:r>
              <a:rPr lang="en-US" sz="2400" dirty="0"/>
              <a:t>___Please assume full responsibility for the care of this patient (Complete transfer of care)</a:t>
            </a:r>
          </a:p>
        </p:txBody>
      </p:sp>
    </p:spTree>
    <p:extLst>
      <p:ext uri="{BB962C8B-B14F-4D97-AF65-F5344CB8AC3E}">
        <p14:creationId xmlns:p14="http://schemas.microsoft.com/office/powerpoint/2010/main" val="4043834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Examples of Pre-consultation requests:</a:t>
            </a:r>
          </a:p>
        </p:txBody>
      </p:sp>
      <p:sp>
        <p:nvSpPr>
          <p:cNvPr id="3" name="Content Placeholder 2"/>
          <p:cNvSpPr>
            <a:spLocks noGrp="1"/>
          </p:cNvSpPr>
          <p:nvPr>
            <p:ph sz="quarter" idx="1"/>
          </p:nvPr>
        </p:nvSpPr>
        <p:spPr>
          <a:xfrm>
            <a:off x="533400" y="1524000"/>
            <a:ext cx="8382000" cy="4724400"/>
          </a:xfrm>
        </p:spPr>
        <p:txBody>
          <a:bodyPr/>
          <a:lstStyle/>
          <a:p>
            <a:r>
              <a:rPr lang="en-US" sz="2400" dirty="0"/>
              <a:t>Are these slightly abnormal thyroid function studies of concern? Do they need further evaluation?</a:t>
            </a:r>
          </a:p>
          <a:p>
            <a:pPr lvl="1"/>
            <a:r>
              <a:rPr lang="en-US" sz="2100" dirty="0"/>
              <a:t>If so, what additional testing do you want before the appointment</a:t>
            </a:r>
          </a:p>
          <a:p>
            <a:pPr marL="365125" lvl="1" indent="0">
              <a:buNone/>
            </a:pPr>
            <a:endParaRPr lang="en-US" sz="800" dirty="0"/>
          </a:p>
          <a:p>
            <a:r>
              <a:rPr lang="en-US" sz="2400" dirty="0"/>
              <a:t>For referral to Nephrology for new patient evaluation for renal dysfunction, patient has had an Abdominal CT scan, </a:t>
            </a:r>
          </a:p>
          <a:p>
            <a:pPr lvl="1"/>
            <a:r>
              <a:rPr lang="en-US" sz="2100" dirty="0"/>
              <a:t>Does patient still need Renal US before you will schedule?</a:t>
            </a:r>
          </a:p>
          <a:p>
            <a:pPr marL="365125" lvl="1" indent="0">
              <a:buNone/>
            </a:pPr>
            <a:endParaRPr lang="en-US" sz="800" dirty="0"/>
          </a:p>
          <a:p>
            <a:pPr lvl="0"/>
            <a:r>
              <a:rPr lang="en-US" sz="2400" dirty="0"/>
              <a:t>Receive photo of skin lesion with referral asking how urgently patient needs to be seen to “r/o melanoma” </a:t>
            </a:r>
          </a:p>
          <a:p>
            <a:pPr lvl="1"/>
            <a:r>
              <a:rPr lang="en-US" sz="2100" dirty="0"/>
              <a:t>Review by dermatology identifies it as benign (e.g. seborrheic keratosis); requesting practice notified &amp; patient receives reassurance</a:t>
            </a:r>
            <a:endParaRPr lang="en-US" sz="2400" dirty="0"/>
          </a:p>
          <a:p>
            <a:pPr lvl="1"/>
            <a:endParaRPr lang="en-US" sz="2100" dirty="0"/>
          </a:p>
          <a:p>
            <a:endParaRPr lang="en-US" sz="2400" dirty="0"/>
          </a:p>
        </p:txBody>
      </p:sp>
    </p:spTree>
    <p:extLst>
      <p:ext uri="{BB962C8B-B14F-4D97-AF65-F5344CB8AC3E}">
        <p14:creationId xmlns:p14="http://schemas.microsoft.com/office/powerpoint/2010/main" val="1303982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Response to a Pre-consultation Request </a:t>
            </a:r>
            <a:endParaRPr lang="en-US" sz="2800" dirty="0">
              <a:solidFill>
                <a:schemeClr val="tx1"/>
              </a:solidFill>
            </a:endParaRPr>
          </a:p>
        </p:txBody>
      </p:sp>
      <p:sp>
        <p:nvSpPr>
          <p:cNvPr id="3" name="Content Placeholder 2"/>
          <p:cNvSpPr>
            <a:spLocks noGrp="1"/>
          </p:cNvSpPr>
          <p:nvPr>
            <p:ph sz="quarter" idx="1"/>
          </p:nvPr>
        </p:nvSpPr>
        <p:spPr>
          <a:xfrm>
            <a:off x="609600" y="1447800"/>
            <a:ext cx="8159002" cy="4800600"/>
          </a:xfrm>
        </p:spPr>
        <p:txBody>
          <a:bodyPr/>
          <a:lstStyle/>
          <a:p>
            <a:r>
              <a:rPr lang="en-US" sz="2800" dirty="0"/>
              <a:t>Clinician involvement is critical </a:t>
            </a:r>
          </a:p>
          <a:p>
            <a:r>
              <a:rPr lang="en-US" sz="2800" dirty="0"/>
              <a:t>Can indicate </a:t>
            </a:r>
          </a:p>
          <a:p>
            <a:pPr lvl="1"/>
            <a:r>
              <a:rPr lang="en-US" sz="2400" dirty="0"/>
              <a:t>No need for further assessment or treatment</a:t>
            </a:r>
          </a:p>
          <a:p>
            <a:pPr lvl="1"/>
            <a:r>
              <a:rPr lang="en-US" sz="2400" dirty="0"/>
              <a:t>Need for a different specialty type</a:t>
            </a:r>
          </a:p>
          <a:p>
            <a:pPr lvl="1"/>
            <a:r>
              <a:rPr lang="en-US" sz="2400" dirty="0"/>
              <a:t>Need for additional testing or therapeutic trial prior to referral </a:t>
            </a:r>
          </a:p>
          <a:p>
            <a:pPr lvl="1"/>
            <a:r>
              <a:rPr lang="en-US" sz="2400" dirty="0"/>
              <a:t>Need for  formal face-to-face appointment</a:t>
            </a:r>
          </a:p>
          <a:p>
            <a:pPr lvl="1"/>
            <a:r>
              <a:rPr lang="en-US" sz="2400" dirty="0"/>
              <a:t>Simple issues amenable to recommendations per “e-consult” (virtual consultation clinician-to-clinician)</a:t>
            </a:r>
          </a:p>
          <a:p>
            <a:r>
              <a:rPr lang="en-US" sz="2400" dirty="0"/>
              <a:t>Can send response by faxed note (or even phone call) if shared or interoperable EMR is not available</a:t>
            </a:r>
          </a:p>
          <a:p>
            <a:endParaRPr lang="en-US" sz="2700" dirty="0"/>
          </a:p>
          <a:p>
            <a:pPr lvl="1"/>
            <a:endParaRPr lang="en-US" dirty="0"/>
          </a:p>
        </p:txBody>
      </p:sp>
    </p:spTree>
    <p:extLst>
      <p:ext uri="{BB962C8B-B14F-4D97-AF65-F5344CB8AC3E}">
        <p14:creationId xmlns:p14="http://schemas.microsoft.com/office/powerpoint/2010/main" val="2259662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Pre-consultation </a:t>
            </a:r>
            <a:r>
              <a:rPr lang="en-US" i="1" dirty="0">
                <a:solidFill>
                  <a:schemeClr val="tx1"/>
                </a:solidFill>
              </a:rPr>
              <a:t>Review</a:t>
            </a:r>
            <a:r>
              <a:rPr lang="en-US" dirty="0">
                <a:solidFill>
                  <a:schemeClr val="tx1"/>
                </a:solidFill>
              </a:rPr>
              <a:t> </a:t>
            </a:r>
            <a:r>
              <a:rPr lang="en-US" sz="2800" dirty="0">
                <a:solidFill>
                  <a:schemeClr val="tx1"/>
                </a:solidFill>
              </a:rPr>
              <a:t>(“working the referral”)</a:t>
            </a:r>
          </a:p>
        </p:txBody>
      </p:sp>
      <p:sp>
        <p:nvSpPr>
          <p:cNvPr id="3" name="Content Placeholder 2"/>
          <p:cNvSpPr>
            <a:spLocks noGrp="1"/>
          </p:cNvSpPr>
          <p:nvPr>
            <p:ph sz="quarter" idx="1"/>
          </p:nvPr>
        </p:nvSpPr>
        <p:spPr>
          <a:xfrm>
            <a:off x="609600" y="1447800"/>
            <a:ext cx="8159002" cy="4572000"/>
          </a:xfrm>
        </p:spPr>
        <p:txBody>
          <a:bodyPr/>
          <a:lstStyle/>
          <a:p>
            <a:r>
              <a:rPr lang="en-US" sz="2800" dirty="0"/>
              <a:t>Recommended for all referral requests</a:t>
            </a:r>
          </a:p>
          <a:p>
            <a:r>
              <a:rPr lang="en-US" sz="2800" dirty="0"/>
              <a:t>Review prior to scheduling patient</a:t>
            </a:r>
          </a:p>
          <a:p>
            <a:pPr lvl="1"/>
            <a:r>
              <a:rPr lang="en-US" sz="2400" dirty="0"/>
              <a:t>To ensure appropriate referral</a:t>
            </a:r>
          </a:p>
          <a:p>
            <a:pPr lvl="1"/>
            <a:r>
              <a:rPr lang="en-US" sz="2400" dirty="0"/>
              <a:t>Determine urgency of the referral</a:t>
            </a:r>
          </a:p>
          <a:p>
            <a:pPr lvl="1"/>
            <a:r>
              <a:rPr lang="en-US" sz="2400" dirty="0"/>
              <a:t>Ensure adequate information for high value referral</a:t>
            </a:r>
          </a:p>
          <a:p>
            <a:r>
              <a:rPr lang="en-US" sz="2700" dirty="0"/>
              <a:t>Can be a team process </a:t>
            </a:r>
            <a:r>
              <a:rPr lang="en-US" sz="2000" dirty="0"/>
              <a:t>(with clinician oversight &amp; availability)</a:t>
            </a:r>
          </a:p>
          <a:p>
            <a:pPr lvl="1"/>
            <a:r>
              <a:rPr lang="en-US" sz="2400" dirty="0"/>
              <a:t>Use of referral request checklist</a:t>
            </a:r>
          </a:p>
          <a:p>
            <a:pPr lvl="1"/>
            <a:r>
              <a:rPr lang="en-US" sz="2400" dirty="0"/>
              <a:t>Use of lists of urgent-intermediate-routine conditions</a:t>
            </a:r>
          </a:p>
          <a:p>
            <a:pPr lvl="1"/>
            <a:r>
              <a:rPr lang="en-US" sz="2400" dirty="0"/>
              <a:t>Use of referral guidelines/ pertinent data sets</a:t>
            </a:r>
          </a:p>
          <a:p>
            <a:pPr lvl="1"/>
            <a:r>
              <a:rPr lang="en-US" sz="2400" dirty="0"/>
              <a:t>Clinician review of outlier or complex cases </a:t>
            </a:r>
          </a:p>
        </p:txBody>
      </p:sp>
    </p:spTree>
    <p:extLst>
      <p:ext uri="{BB962C8B-B14F-4D97-AF65-F5344CB8AC3E}">
        <p14:creationId xmlns:p14="http://schemas.microsoft.com/office/powerpoint/2010/main" val="241380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request missing information?</a:t>
            </a:r>
          </a:p>
        </p:txBody>
      </p:sp>
      <p:sp>
        <p:nvSpPr>
          <p:cNvPr id="3" name="Content Placeholder 2"/>
          <p:cNvSpPr>
            <a:spLocks noGrp="1"/>
          </p:cNvSpPr>
          <p:nvPr>
            <p:ph sz="quarter" idx="1"/>
          </p:nvPr>
        </p:nvSpPr>
        <p:spPr>
          <a:xfrm>
            <a:off x="606153" y="1447800"/>
            <a:ext cx="8159002" cy="4713767"/>
          </a:xfrm>
        </p:spPr>
        <p:txBody>
          <a:bodyPr/>
          <a:lstStyle/>
          <a:p>
            <a:r>
              <a:rPr lang="en-US" sz="2400" dirty="0"/>
              <a:t>Phone call to referring practice</a:t>
            </a:r>
          </a:p>
          <a:p>
            <a:r>
              <a:rPr lang="en-US" sz="2400" dirty="0"/>
              <a:t>Forms </a:t>
            </a:r>
          </a:p>
          <a:p>
            <a:r>
              <a:rPr lang="en-US" sz="2400" dirty="0"/>
              <a:t>Tracking system to ensure receive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7999"/>
            <a:ext cx="7787552" cy="299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Brace 3"/>
          <p:cNvSpPr/>
          <p:nvPr/>
        </p:nvSpPr>
        <p:spPr>
          <a:xfrm>
            <a:off x="5486400" y="1693984"/>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5791200" y="1605551"/>
            <a:ext cx="3276600" cy="1200329"/>
          </a:xfrm>
          <a:prstGeom prst="rect">
            <a:avLst/>
          </a:prstGeom>
          <a:noFill/>
        </p:spPr>
        <p:txBody>
          <a:bodyPr wrap="square" rtlCol="0">
            <a:spAutoFit/>
          </a:bodyPr>
          <a:lstStyle/>
          <a:p>
            <a:r>
              <a:rPr lang="en-US" dirty="0">
                <a:solidFill>
                  <a:srgbClr val="C00000"/>
                </a:solidFill>
              </a:rPr>
              <a:t>It’s worth the investment in</a:t>
            </a:r>
          </a:p>
          <a:p>
            <a:r>
              <a:rPr lang="en-US" dirty="0">
                <a:solidFill>
                  <a:srgbClr val="C00000"/>
                </a:solidFill>
              </a:rPr>
              <a:t> time &amp; effort up front to </a:t>
            </a:r>
          </a:p>
          <a:p>
            <a:r>
              <a:rPr lang="en-US" dirty="0">
                <a:solidFill>
                  <a:srgbClr val="C00000"/>
                </a:solidFill>
              </a:rPr>
              <a:t>prevent the chaos &amp; disruption</a:t>
            </a:r>
          </a:p>
          <a:p>
            <a:r>
              <a:rPr lang="en-US" dirty="0">
                <a:solidFill>
                  <a:srgbClr val="C00000"/>
                </a:solidFill>
              </a:rPr>
              <a:t>and back-end mess &amp; burden</a:t>
            </a:r>
          </a:p>
        </p:txBody>
      </p:sp>
    </p:spTree>
    <p:extLst>
      <p:ext uri="{BB962C8B-B14F-4D97-AF65-F5344CB8AC3E}">
        <p14:creationId xmlns:p14="http://schemas.microsoft.com/office/powerpoint/2010/main" val="915112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Pre-consultation/ Pre-visit Review </a:t>
            </a:r>
            <a:br>
              <a:rPr lang="en-US" dirty="0">
                <a:solidFill>
                  <a:schemeClr val="tx1"/>
                </a:solidFill>
              </a:rPr>
            </a:br>
            <a:r>
              <a:rPr lang="en-US" dirty="0">
                <a:solidFill>
                  <a:schemeClr val="tx1"/>
                </a:solidFill>
              </a:rPr>
              <a:t>Check-list</a:t>
            </a:r>
          </a:p>
        </p:txBody>
      </p:sp>
      <p:sp>
        <p:nvSpPr>
          <p:cNvPr id="3" name="Content Placeholder 2"/>
          <p:cNvSpPr>
            <a:spLocks noGrp="1"/>
          </p:cNvSpPr>
          <p:nvPr>
            <p:ph sz="quarter" idx="1"/>
          </p:nvPr>
        </p:nvSpPr>
        <p:spPr>
          <a:xfrm>
            <a:off x="609600" y="1524000"/>
            <a:ext cx="8159002" cy="4572000"/>
          </a:xfrm>
        </p:spPr>
        <p:txBody>
          <a:bodyPr>
            <a:normAutofit lnSpcReduction="10000"/>
          </a:bodyPr>
          <a:lstStyle/>
          <a:p>
            <a:r>
              <a:rPr lang="en-US" sz="2400" dirty="0"/>
              <a:t>Identify if referral is to appropriate specialty</a:t>
            </a:r>
          </a:p>
          <a:p>
            <a:pPr lvl="1"/>
            <a:r>
              <a:rPr lang="en-US" sz="2000" dirty="0"/>
              <a:t>If referred condition is better managed by a different specialty:</a:t>
            </a:r>
          </a:p>
          <a:p>
            <a:pPr lvl="2"/>
            <a:r>
              <a:rPr lang="en-US" sz="2000" dirty="0"/>
              <a:t>what process do you use to redirect the referral?</a:t>
            </a:r>
          </a:p>
          <a:p>
            <a:pPr lvl="2"/>
            <a:r>
              <a:rPr lang="en-US" sz="2000" dirty="0"/>
              <a:t>Who notifies the patient?</a:t>
            </a:r>
          </a:p>
          <a:p>
            <a:r>
              <a:rPr lang="en-US" sz="2400" dirty="0"/>
              <a:t>Identify if referral appointment is needed (indicated)</a:t>
            </a:r>
          </a:p>
          <a:p>
            <a:pPr lvl="1"/>
            <a:r>
              <a:rPr lang="en-US" sz="2000" dirty="0"/>
              <a:t>If further evaluation or management is not indicated</a:t>
            </a:r>
          </a:p>
          <a:p>
            <a:pPr lvl="2"/>
            <a:r>
              <a:rPr lang="en-US" sz="2000" dirty="0"/>
              <a:t>Explain why not indicated (e.g. “thyroid nodule guidelines”  or ….)</a:t>
            </a:r>
          </a:p>
          <a:p>
            <a:pPr lvl="2"/>
            <a:r>
              <a:rPr lang="en-US" sz="2000" dirty="0"/>
              <a:t>Answer simple question that does not require formal consultation (e.g. “this does not require any treatment”)</a:t>
            </a:r>
          </a:p>
          <a:p>
            <a:pPr lvl="2"/>
            <a:r>
              <a:rPr lang="en-US" sz="2000" dirty="0"/>
              <a:t>Who notifies &amp; explains to patient?</a:t>
            </a:r>
          </a:p>
          <a:p>
            <a:pPr lvl="2"/>
            <a:endParaRPr lang="en-US" sz="2000" dirty="0"/>
          </a:p>
          <a:p>
            <a:pPr marL="0" indent="0">
              <a:buNone/>
            </a:pPr>
            <a:r>
              <a:rPr lang="en-US" sz="2400" dirty="0"/>
              <a:t>Need to know that referring practice has process for handling</a:t>
            </a:r>
          </a:p>
          <a:p>
            <a:endParaRPr lang="en-US" dirty="0"/>
          </a:p>
        </p:txBody>
      </p:sp>
    </p:spTree>
    <p:extLst>
      <p:ext uri="{BB962C8B-B14F-4D97-AF65-F5344CB8AC3E}">
        <p14:creationId xmlns:p14="http://schemas.microsoft.com/office/powerpoint/2010/main" val="4256522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Pre-consultation/ Pre-visit Review </a:t>
            </a:r>
            <a:br>
              <a:rPr lang="en-US" dirty="0">
                <a:solidFill>
                  <a:schemeClr val="tx1"/>
                </a:solidFill>
              </a:rPr>
            </a:br>
            <a:r>
              <a:rPr lang="en-US" dirty="0">
                <a:solidFill>
                  <a:schemeClr val="tx1"/>
                </a:solidFill>
              </a:rPr>
              <a:t>Check-list</a:t>
            </a:r>
          </a:p>
        </p:txBody>
      </p:sp>
      <p:sp>
        <p:nvSpPr>
          <p:cNvPr id="3" name="Content Placeholder 2"/>
          <p:cNvSpPr>
            <a:spLocks noGrp="1"/>
          </p:cNvSpPr>
          <p:nvPr>
            <p:ph sz="quarter" idx="1"/>
          </p:nvPr>
        </p:nvSpPr>
        <p:spPr>
          <a:xfrm>
            <a:off x="609600" y="1524000"/>
            <a:ext cx="8159002" cy="4572000"/>
          </a:xfrm>
        </p:spPr>
        <p:txBody>
          <a:bodyPr>
            <a:normAutofit/>
          </a:bodyPr>
          <a:lstStyle/>
          <a:p>
            <a:r>
              <a:rPr lang="en-US" sz="2800" dirty="0"/>
              <a:t>Are the referral request elements complete?</a:t>
            </a:r>
          </a:p>
          <a:p>
            <a:pPr lvl="1"/>
            <a:r>
              <a:rPr lang="en-US" sz="2400" dirty="0"/>
              <a:t>Is the clinical question clear</a:t>
            </a:r>
          </a:p>
          <a:p>
            <a:pPr lvl="1"/>
            <a:r>
              <a:rPr lang="en-US" sz="2400" dirty="0"/>
              <a:t>Is there adequate &amp; pertinent supporting data (pertinent date set) </a:t>
            </a:r>
          </a:p>
          <a:p>
            <a:pPr lvl="1"/>
            <a:r>
              <a:rPr lang="en-US" sz="2400" dirty="0"/>
              <a:t>Is the Core Medical Data set included</a:t>
            </a:r>
          </a:p>
          <a:p>
            <a:r>
              <a:rPr lang="en-US" sz="2800" dirty="0"/>
              <a:t>What is the urgency (risk stratification) of the referral needs?</a:t>
            </a:r>
          </a:p>
          <a:p>
            <a:pPr lvl="1"/>
            <a:r>
              <a:rPr lang="en-US" sz="2500" dirty="0"/>
              <a:t>Is the patient scheduled according to those needs</a:t>
            </a:r>
          </a:p>
        </p:txBody>
      </p:sp>
    </p:spTree>
    <p:extLst>
      <p:ext uri="{BB962C8B-B14F-4D97-AF65-F5344CB8AC3E}">
        <p14:creationId xmlns:p14="http://schemas.microsoft.com/office/powerpoint/2010/main" val="2000771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990600"/>
          </a:xfrm>
        </p:spPr>
        <p:txBody>
          <a:bodyPr>
            <a:normAutofit fontScale="90000"/>
          </a:bodyPr>
          <a:lstStyle/>
          <a:p>
            <a:pPr algn="ctr"/>
            <a:r>
              <a:rPr lang="en-US" dirty="0">
                <a:solidFill>
                  <a:schemeClr val="tx1"/>
                </a:solidFill>
              </a:rPr>
              <a:t>Recommendations for “Neighborly” Response to Pre-consultation Request or Review  </a:t>
            </a:r>
            <a:endParaRPr lang="en-US" sz="2800" dirty="0">
              <a:solidFill>
                <a:schemeClr val="tx1"/>
              </a:solidFill>
            </a:endParaRPr>
          </a:p>
        </p:txBody>
      </p:sp>
      <p:sp>
        <p:nvSpPr>
          <p:cNvPr id="3" name="Content Placeholder 2"/>
          <p:cNvSpPr>
            <a:spLocks noGrp="1"/>
          </p:cNvSpPr>
          <p:nvPr>
            <p:ph sz="quarter" idx="1"/>
          </p:nvPr>
        </p:nvSpPr>
        <p:spPr>
          <a:xfrm>
            <a:off x="609600" y="1447800"/>
            <a:ext cx="8159002" cy="4800600"/>
          </a:xfrm>
        </p:spPr>
        <p:txBody>
          <a:bodyPr/>
          <a:lstStyle/>
          <a:p>
            <a:r>
              <a:rPr lang="en-US" sz="2000" i="1" dirty="0"/>
              <a:t>“It appears this patient was referred for Lupus and would benefit more from referral to Rheumatology rather than Endocrinology. However, if there are endocrine issues that I failed to recognize and that need to be addressed, please let me know and we will schedule …otherwise we will defer scheduling at this time…”</a:t>
            </a:r>
          </a:p>
          <a:p>
            <a:r>
              <a:rPr lang="en-US" sz="2000" i="1" dirty="0"/>
              <a:t>“It appears that this referral is regarding a 4 mm thyroid nodule noted on thyroid ultrasound. Current ATA thyroid nodule guidelines indicate that no further evaluation is needed. If there are additional concerns that I missed, please let me know…otherwise, we will defer scheduling at this time” (consider “here is what </a:t>
            </a:r>
            <a:r>
              <a:rPr lang="en-US" sz="2000" i="1"/>
              <a:t>the current guideline states [copy &amp;paste]”)</a:t>
            </a:r>
            <a:endParaRPr lang="en-US" sz="2000" i="1" dirty="0"/>
          </a:p>
          <a:p>
            <a:r>
              <a:rPr lang="en-US" sz="2400" dirty="0"/>
              <a:t>Consider a call to clarify (and build the relationship and the process)</a:t>
            </a:r>
          </a:p>
          <a:p>
            <a:r>
              <a:rPr lang="en-US" sz="2400" dirty="0"/>
              <a:t>Avoid </a:t>
            </a:r>
            <a:r>
              <a:rPr lang="en-US" sz="2400" i="1" dirty="0"/>
              <a:t>“deferred”, “not appropriate”, “reject”</a:t>
            </a:r>
          </a:p>
          <a:p>
            <a:pPr lvl="1"/>
            <a:endParaRPr lang="en-US" dirty="0"/>
          </a:p>
        </p:txBody>
      </p:sp>
    </p:spTree>
    <p:extLst>
      <p:ext uri="{BB962C8B-B14F-4D97-AF65-F5344CB8AC3E}">
        <p14:creationId xmlns:p14="http://schemas.microsoft.com/office/powerpoint/2010/main" val="3039392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tx1"/>
                </a:solidFill>
              </a:rPr>
              <a:t>Pre-consultation/ Pre-visit Review </a:t>
            </a:r>
          </a:p>
        </p:txBody>
      </p:sp>
      <p:sp>
        <p:nvSpPr>
          <p:cNvPr id="3" name="Content Placeholder 2"/>
          <p:cNvSpPr>
            <a:spLocks noGrp="1"/>
          </p:cNvSpPr>
          <p:nvPr>
            <p:ph sz="quarter" idx="1"/>
          </p:nvPr>
        </p:nvSpPr>
        <p:spPr>
          <a:xfrm>
            <a:off x="609600" y="1524000"/>
            <a:ext cx="8159002" cy="4572000"/>
          </a:xfrm>
        </p:spPr>
        <p:txBody>
          <a:bodyPr>
            <a:normAutofit/>
          </a:bodyPr>
          <a:lstStyle/>
          <a:p>
            <a:r>
              <a:rPr lang="en-US" sz="2400" dirty="0"/>
              <a:t>Improves value of appointment for patients</a:t>
            </a:r>
          </a:p>
          <a:p>
            <a:r>
              <a:rPr lang="en-US" sz="2400" dirty="0"/>
              <a:t>Creates more time for interaction with the patient around the reason for referral or the clinical question</a:t>
            </a:r>
          </a:p>
          <a:p>
            <a:r>
              <a:rPr lang="en-US" sz="2400" dirty="0"/>
              <a:t>Improves resource utilization by both requesting &amp; responding practices</a:t>
            </a:r>
          </a:p>
          <a:p>
            <a:r>
              <a:rPr lang="en-US" sz="2400" dirty="0"/>
              <a:t>Reduces stress and increases cooperation around caring for the patient</a:t>
            </a:r>
          </a:p>
          <a:p>
            <a:r>
              <a:rPr lang="en-US" sz="2400" dirty="0"/>
              <a:t>Improves access </a:t>
            </a:r>
          </a:p>
          <a:p>
            <a:r>
              <a:rPr lang="en-US" sz="2400" dirty="0"/>
              <a:t>Improves safety</a:t>
            </a:r>
          </a:p>
          <a:p>
            <a:r>
              <a:rPr lang="en-US" sz="2400" dirty="0"/>
              <a:t>Reduces waste</a:t>
            </a:r>
          </a:p>
        </p:txBody>
      </p:sp>
    </p:spTree>
    <p:extLst>
      <p:ext uri="{BB962C8B-B14F-4D97-AF65-F5344CB8AC3E}">
        <p14:creationId xmlns:p14="http://schemas.microsoft.com/office/powerpoint/2010/main" val="2174000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a:t>Put</a:t>
            </a:r>
            <a:r>
              <a:rPr lang="en-US" sz="3600" dirty="0"/>
              <a:t> it into action….</a:t>
            </a:r>
          </a:p>
        </p:txBody>
      </p:sp>
      <p:sp>
        <p:nvSpPr>
          <p:cNvPr id="3" name="Content Placeholder 2"/>
          <p:cNvSpPr>
            <a:spLocks noGrp="1"/>
          </p:cNvSpPr>
          <p:nvPr>
            <p:ph idx="1"/>
          </p:nvPr>
        </p:nvSpPr>
        <p:spPr>
          <a:xfrm>
            <a:off x="457200" y="1600200"/>
            <a:ext cx="8305800" cy="4800601"/>
          </a:xfrm>
        </p:spPr>
        <p:txBody>
          <a:bodyPr>
            <a:normAutofit/>
          </a:bodyPr>
          <a:lstStyle/>
          <a:p>
            <a:r>
              <a:rPr lang="en-US" sz="2800" dirty="0"/>
              <a:t>For Primary Care</a:t>
            </a:r>
          </a:p>
          <a:p>
            <a:pPr lvl="1"/>
            <a:r>
              <a:rPr lang="en-US" sz="2400" dirty="0"/>
              <a:t>Consider a Pre-consultation Request for patients they need guidance on preparation for referral or if not sure about need for referral, type of specialty or timing</a:t>
            </a:r>
          </a:p>
          <a:p>
            <a:r>
              <a:rPr lang="en-US" sz="2800" dirty="0"/>
              <a:t>For Specialty Care</a:t>
            </a:r>
          </a:p>
          <a:p>
            <a:pPr lvl="1"/>
            <a:r>
              <a:rPr lang="en-US" sz="2400" dirty="0"/>
              <a:t>As they develop their Pre-consultation Review process </a:t>
            </a:r>
          </a:p>
          <a:p>
            <a:pPr lvl="2"/>
            <a:r>
              <a:rPr lang="en-US" dirty="0"/>
              <a:t>Use the Referral Request checklist</a:t>
            </a:r>
          </a:p>
          <a:p>
            <a:pPr lvl="2"/>
            <a:r>
              <a:rPr lang="en-US" dirty="0"/>
              <a:t>Use the urgency / priority lists</a:t>
            </a:r>
          </a:p>
          <a:p>
            <a:pPr lvl="2"/>
            <a:r>
              <a:rPr lang="en-US" dirty="0"/>
              <a:t>Use the Pertinent Data Sets / Referral guidelines</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152400"/>
            <a:ext cx="8534400" cy="990600"/>
          </a:xfrm>
        </p:spPr>
        <p:txBody>
          <a:bodyPr>
            <a:normAutofit/>
          </a:bodyPr>
          <a:lstStyle/>
          <a:p>
            <a:pPr algn="ctr">
              <a:defRPr/>
            </a:pPr>
            <a:r>
              <a:rPr lang="en-US" sz="3200" dirty="0"/>
              <a:t>Surveys show this scenario is all too common </a:t>
            </a:r>
          </a:p>
        </p:txBody>
      </p:sp>
      <p:sp>
        <p:nvSpPr>
          <p:cNvPr id="3" name="Content Placeholder 2"/>
          <p:cNvSpPr>
            <a:spLocks noGrp="1"/>
          </p:cNvSpPr>
          <p:nvPr>
            <p:ph idx="1"/>
          </p:nvPr>
        </p:nvSpPr>
        <p:spPr>
          <a:xfrm>
            <a:off x="304800" y="1554162"/>
            <a:ext cx="8305800" cy="4618038"/>
          </a:xfrm>
        </p:spPr>
        <p:txBody>
          <a:bodyPr/>
          <a:lstStyle/>
          <a:p>
            <a:pPr>
              <a:defRPr/>
            </a:pPr>
            <a:r>
              <a:rPr lang="en-US" sz="2400" b="1" dirty="0">
                <a:solidFill>
                  <a:srgbClr val="00B050"/>
                </a:solidFill>
                <a:effectLst/>
              </a:rPr>
              <a:t>68% of specialists </a:t>
            </a:r>
            <a:r>
              <a:rPr lang="en-US" sz="2400" dirty="0">
                <a:effectLst/>
              </a:rPr>
              <a:t>reported receiving </a:t>
            </a:r>
            <a:r>
              <a:rPr lang="en-US" sz="2400" b="1" dirty="0">
                <a:solidFill>
                  <a:srgbClr val="00B050"/>
                </a:solidFill>
                <a:effectLst/>
              </a:rPr>
              <a:t>no information </a:t>
            </a:r>
            <a:r>
              <a:rPr lang="en-US" sz="2400" dirty="0">
                <a:effectLst/>
              </a:rPr>
              <a:t>from the primary care provider prior to referral visits</a:t>
            </a:r>
            <a:r>
              <a:rPr lang="en-US" sz="2400" dirty="0"/>
              <a:t>;… and if they received info</a:t>
            </a:r>
            <a:r>
              <a:rPr lang="en-US" sz="2400" dirty="0">
                <a:effectLst/>
                <a:cs typeface="Times New Roman" pitchFamily="18" charset="0"/>
              </a:rPr>
              <a:t>… 43% of specialists were</a:t>
            </a:r>
            <a:r>
              <a:rPr lang="en-US" sz="2400" dirty="0">
                <a:solidFill>
                  <a:srgbClr val="00B050"/>
                </a:solidFill>
                <a:effectLst/>
                <a:cs typeface="Times New Roman" pitchFamily="18" charset="0"/>
              </a:rPr>
              <a:t> </a:t>
            </a:r>
            <a:r>
              <a:rPr lang="en-US" sz="2400" b="1" dirty="0">
                <a:solidFill>
                  <a:srgbClr val="00B050"/>
                </a:solidFill>
                <a:effectLst/>
                <a:cs typeface="Times New Roman" pitchFamily="18" charset="0"/>
              </a:rPr>
              <a:t>dissatisfied with the information they received </a:t>
            </a:r>
            <a:r>
              <a:rPr lang="en-US" sz="2400" i="1" dirty="0">
                <a:solidFill>
                  <a:srgbClr val="00B050"/>
                </a:solidFill>
                <a:effectLst/>
                <a:cs typeface="Times New Roman" pitchFamily="18" charset="0"/>
              </a:rPr>
              <a:t> </a:t>
            </a:r>
            <a:r>
              <a:rPr lang="en-US" sz="1800" i="1" dirty="0">
                <a:effectLst/>
                <a:cs typeface="Times New Roman" pitchFamily="18" charset="0"/>
              </a:rPr>
              <a:t>Gandi et. al. J Gen. Int. Med. 2000</a:t>
            </a:r>
          </a:p>
          <a:p>
            <a:pPr marL="365125" lvl="1" indent="0">
              <a:buNone/>
              <a:defRPr/>
            </a:pPr>
            <a:endParaRPr lang="en-US" sz="1500" i="1" dirty="0">
              <a:effectLst/>
              <a:cs typeface="Times New Roman" pitchFamily="18" charset="0"/>
            </a:endParaRPr>
          </a:p>
          <a:p>
            <a:r>
              <a:rPr lang="en-US" sz="2400" dirty="0"/>
              <a:t>Only 34.8% of specialists received notification of a patient's history and reason for consultation before the referral appointment (</a:t>
            </a:r>
            <a:r>
              <a:rPr lang="en-US" sz="2400" b="1" dirty="0">
                <a:solidFill>
                  <a:srgbClr val="00B050"/>
                </a:solidFill>
              </a:rPr>
              <a:t>65.2% did not</a:t>
            </a:r>
            <a:r>
              <a:rPr lang="en-US" sz="2400" dirty="0"/>
              <a:t>) </a:t>
            </a:r>
            <a:r>
              <a:rPr lang="en-US" sz="1800" dirty="0"/>
              <a:t>O’Malley, AS, </a:t>
            </a:r>
            <a:r>
              <a:rPr lang="en-US" sz="1800" dirty="0" err="1"/>
              <a:t>Reschovsky</a:t>
            </a:r>
            <a:r>
              <a:rPr lang="en-US" sz="1800" dirty="0"/>
              <a:t> JD. </a:t>
            </a:r>
            <a:r>
              <a:rPr lang="de-DE" sz="1800" dirty="0"/>
              <a:t>Arch Intern Med. 2011;171(1):56-65</a:t>
            </a:r>
          </a:p>
          <a:p>
            <a:pPr marL="0" indent="0">
              <a:buNone/>
            </a:pPr>
            <a:endParaRPr lang="de-DE" sz="1800" dirty="0"/>
          </a:p>
          <a:p>
            <a:r>
              <a:rPr lang="de-DE" sz="2400" dirty="0"/>
              <a:t>In Colorado</a:t>
            </a:r>
            <a:r>
              <a:rPr lang="en-US" sz="2400" dirty="0"/>
              <a:t>, 37% of specialists receive necessary information (</a:t>
            </a:r>
            <a:r>
              <a:rPr lang="en-US" sz="2400" b="1" dirty="0">
                <a:solidFill>
                  <a:srgbClr val="00B050"/>
                </a:solidFill>
              </a:rPr>
              <a:t>63% do not</a:t>
            </a:r>
            <a:r>
              <a:rPr lang="en-US" sz="2400" dirty="0"/>
              <a:t>) </a:t>
            </a:r>
            <a:r>
              <a:rPr lang="en-US" sz="1800" dirty="0"/>
              <a:t>Systems of Care survey, Colorado Medical Society</a:t>
            </a:r>
          </a:p>
          <a:p>
            <a:pPr>
              <a:defRPr/>
            </a:pPr>
            <a:endParaRPr lang="en-US" sz="1800" b="1" dirty="0">
              <a:effectLst/>
            </a:endParaRPr>
          </a:p>
          <a:p>
            <a:endParaRPr lang="en-US" sz="2400" dirty="0"/>
          </a:p>
          <a:p>
            <a:endParaRPr lang="en-US" sz="2400" dirty="0"/>
          </a:p>
          <a:p>
            <a:pPr eaLnBrk="1" hangingPunct="1">
              <a:defRPr/>
            </a:pPr>
            <a:endParaRPr lang="en-US" sz="2400" i="1" dirty="0">
              <a:effectLst/>
              <a:latin typeface="+mj-lt"/>
              <a:cs typeface="Times New Roman" pitchFamily="18" charset="0"/>
            </a:endParaRPr>
          </a:p>
          <a:p>
            <a:pPr eaLnBrk="1" hangingPunct="1">
              <a:defRPr/>
            </a:pPr>
            <a:endParaRPr lang="en-US" sz="2400" i="1" dirty="0">
              <a:effectLst/>
              <a:latin typeface="Times New Roman" pitchFamily="18" charset="0"/>
              <a:cs typeface="Times New Roman" pitchFamily="18" charset="0"/>
            </a:endParaRPr>
          </a:p>
          <a:p>
            <a:pPr eaLnBrk="1" hangingPunct="1">
              <a:buFont typeface="Wingdings" pitchFamily="2" charset="2"/>
              <a:buNone/>
              <a:defRPr/>
            </a:pPr>
            <a:r>
              <a:rPr lang="en-US" sz="2400" dirty="0">
                <a:effectLst/>
                <a:latin typeface="Times New Roman" pitchFamily="18" charset="0"/>
                <a:cs typeface="Times New Roman" pitchFamily="18" charset="0"/>
              </a:rPr>
              <a:t>            </a:t>
            </a:r>
          </a:p>
          <a:p>
            <a:pPr eaLnBrk="1" hangingPunct="1">
              <a:defRPr/>
            </a:pPr>
            <a:endParaRPr lang="en-US" sz="24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5551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478545"/>
            <a:ext cx="8305800" cy="4800601"/>
          </a:xfrm>
        </p:spPr>
        <p:txBody>
          <a:bodyPr>
            <a:normAutofit/>
          </a:bodyPr>
          <a:lstStyle/>
          <a:p>
            <a:r>
              <a:rPr lang="en-US" sz="2800" dirty="0"/>
              <a:t>Specialty Care Practices:</a:t>
            </a:r>
          </a:p>
          <a:p>
            <a:pPr lvl="1"/>
            <a:r>
              <a:rPr lang="en-US" sz="2500" dirty="0"/>
              <a:t>Create lists of conditions that are usually urgent, intermediate (move-up) or routine in priority (i.e. how urgent is the referral?)</a:t>
            </a:r>
          </a:p>
          <a:p>
            <a:pPr lvl="2"/>
            <a:r>
              <a:rPr lang="en-US" sz="2100" dirty="0"/>
              <a:t>Ensure the practice has capacity to schedule &amp; see patients based on the urgency needs</a:t>
            </a:r>
          </a:p>
          <a:p>
            <a:pPr lvl="1"/>
            <a:r>
              <a:rPr lang="en-US" sz="2500" dirty="0"/>
              <a:t>Develop Pertinent Data Set / referral guidelines for at least one (1-4) conditions commonly referred to your practice </a:t>
            </a:r>
            <a:r>
              <a:rPr lang="en-US" sz="2100" dirty="0"/>
              <a:t>(may use the Pertinent Data Sets on the ACP High Value Care website if applicable)</a:t>
            </a:r>
          </a:p>
          <a:p>
            <a:pPr lvl="1"/>
            <a:r>
              <a:rPr lang="en-US" sz="2500" dirty="0"/>
              <a:t>Develop a Pre-consultation process</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idx="1"/>
          </p:nvPr>
        </p:nvSpPr>
        <p:spPr>
          <a:xfrm>
            <a:off x="457200" y="1478545"/>
            <a:ext cx="8305800" cy="4800601"/>
          </a:xfrm>
        </p:spPr>
        <p:txBody>
          <a:bodyPr>
            <a:normAutofit/>
          </a:bodyPr>
          <a:lstStyle/>
          <a:p>
            <a:r>
              <a:rPr lang="en-US" sz="2800" dirty="0"/>
              <a:t>Primary Care Practices:</a:t>
            </a:r>
          </a:p>
          <a:p>
            <a:pPr lvl="1"/>
            <a:r>
              <a:rPr lang="en-US" sz="2500" dirty="0"/>
              <a:t>Utilize urgency guides created by specialty care practices to help direct timing of referral request</a:t>
            </a:r>
          </a:p>
          <a:p>
            <a:pPr lvl="2"/>
            <a:r>
              <a:rPr lang="en-US" sz="2200" dirty="0"/>
              <a:t>Provide direct contact (call) with the specialty care clinician regarding urgent cases</a:t>
            </a:r>
          </a:p>
          <a:p>
            <a:pPr lvl="1"/>
            <a:r>
              <a:rPr lang="en-US" sz="2500" dirty="0"/>
              <a:t>Utilize Pertinent Data Sets / referral guidelines to help ensure high value referral requests for your patients</a:t>
            </a:r>
            <a:r>
              <a:rPr lang="en-US" sz="2100" dirty="0"/>
              <a:t>(may use the Pertinent Data Sets on the ACP High Value Care website if applicable)</a:t>
            </a:r>
          </a:p>
          <a:p>
            <a:pPr lvl="1"/>
            <a:r>
              <a:rPr lang="en-US" sz="2500" dirty="0"/>
              <a:t>Utilize Pre-consultation request when need clarity regarding the referral request </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22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DCCF-9D02-4854-AF3F-DF2886940D0C}"/>
              </a:ext>
            </a:extLst>
          </p:cNvPr>
          <p:cNvSpPr>
            <a:spLocks noGrp="1"/>
          </p:cNvSpPr>
          <p:nvPr>
            <p:ph type="title"/>
          </p:nvPr>
        </p:nvSpPr>
        <p:spPr/>
        <p:txBody>
          <a:bodyPr>
            <a:normAutofit/>
          </a:bodyPr>
          <a:lstStyle/>
          <a:p>
            <a:pPr algn="ctr"/>
            <a:r>
              <a:rPr lang="en-US" u="sng" dirty="0">
                <a:hlinkClick r:id="rId2"/>
              </a:rPr>
              <a:t>www.acponline.org/hvcc-training</a:t>
            </a:r>
            <a:endParaRPr lang="en-US" dirty="0"/>
          </a:p>
        </p:txBody>
      </p:sp>
      <p:sp>
        <p:nvSpPr>
          <p:cNvPr id="3" name="Content Placeholder 2">
            <a:extLst>
              <a:ext uri="{FF2B5EF4-FFF2-40B4-BE49-F238E27FC236}">
                <a16:creationId xmlns:a16="http://schemas.microsoft.com/office/drawing/2014/main" id="{9C4F7347-D19E-45B0-8474-4A744074C99F}"/>
              </a:ext>
            </a:extLst>
          </p:cNvPr>
          <p:cNvSpPr>
            <a:spLocks noGrp="1"/>
          </p:cNvSpPr>
          <p:nvPr>
            <p:ph sz="quarter" idx="1"/>
          </p:nvPr>
        </p:nvSpPr>
        <p:spPr/>
        <p:txBody>
          <a:bodyPr/>
          <a:lstStyle/>
          <a:p>
            <a:pPr marL="0" indent="0" algn="ctr">
              <a:buNone/>
            </a:pPr>
            <a:r>
              <a:rPr lang="en-US" sz="3200" u="sng" dirty="0"/>
              <a:t>Materials for Action Step 2</a:t>
            </a:r>
          </a:p>
          <a:p>
            <a:pPr marL="0" indent="0" algn="ctr">
              <a:buNone/>
            </a:pPr>
            <a:endParaRPr lang="en-US" sz="800" u="sng" dirty="0"/>
          </a:p>
          <a:p>
            <a:r>
              <a:rPr lang="en-US" sz="3200" dirty="0"/>
              <a:t>Outpatient Referral Request Checklist</a:t>
            </a:r>
            <a:endParaRPr lang="en-US" sz="1000" dirty="0"/>
          </a:p>
          <a:p>
            <a:r>
              <a:rPr lang="en-US" sz="3200" dirty="0"/>
              <a:t>HVCC Checklist for Developing Pertinent Data Sets / Referral Guidelines</a:t>
            </a:r>
          </a:p>
          <a:p>
            <a:r>
              <a:rPr lang="en-US" sz="3200" dirty="0"/>
              <a:t>Pertinent Data Sets developed by specialty societies </a:t>
            </a:r>
            <a:endParaRPr lang="en-US" sz="1000" dirty="0"/>
          </a:p>
          <a:p>
            <a:r>
              <a:rPr lang="en-US" sz="3200" dirty="0"/>
              <a:t>HVCC Pre-consultation Review Checklist</a:t>
            </a:r>
          </a:p>
          <a:p>
            <a:endParaRPr lang="en-US" dirty="0"/>
          </a:p>
        </p:txBody>
      </p:sp>
    </p:spTree>
    <p:extLst>
      <p:ext uri="{BB962C8B-B14F-4D97-AF65-F5344CB8AC3E}">
        <p14:creationId xmlns:p14="http://schemas.microsoft.com/office/powerpoint/2010/main" val="170029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QIA checklist </a:t>
            </a:r>
          </a:p>
        </p:txBody>
      </p:sp>
      <p:sp>
        <p:nvSpPr>
          <p:cNvPr id="3" name="Content Placeholder 2"/>
          <p:cNvSpPr>
            <a:spLocks noGrp="1"/>
          </p:cNvSpPr>
          <p:nvPr>
            <p:ph sz="quarter" idx="1"/>
          </p:nvPr>
        </p:nvSpPr>
        <p:spPr>
          <a:xfrm>
            <a:off x="457200" y="1524000"/>
            <a:ext cx="8307955" cy="4637567"/>
          </a:xfrm>
        </p:spPr>
        <p:txBody>
          <a:bodyPr/>
          <a:lstStyle/>
          <a:p>
            <a:r>
              <a:rPr lang="en-US" sz="2800" dirty="0"/>
              <a:t>If practices are already in process on Medical Neighbor efforts</a:t>
            </a:r>
          </a:p>
          <a:p>
            <a:pPr lvl="1"/>
            <a:r>
              <a:rPr lang="en-US" sz="2400" dirty="0"/>
              <a:t>Ensure that the practice truly has the process or element in place – check off</a:t>
            </a:r>
          </a:p>
          <a:p>
            <a:pPr lvl="1"/>
            <a:r>
              <a:rPr lang="en-US" sz="2400" dirty="0"/>
              <a:t>Fill in the missing elements or processes with the curriculum and tools</a:t>
            </a:r>
          </a:p>
          <a:p>
            <a:r>
              <a:rPr lang="en-US" sz="2800" dirty="0"/>
              <a:t>For difficult to engage practices- “create demand”</a:t>
            </a:r>
          </a:p>
          <a:p>
            <a:pPr lvl="1"/>
            <a:r>
              <a:rPr lang="en-US" sz="2500" dirty="0"/>
              <a:t>Are you having  trouble getting what you need from a certain practice ? – let’s create a CCA / compact</a:t>
            </a:r>
          </a:p>
          <a:p>
            <a:pPr lvl="2"/>
            <a:r>
              <a:rPr lang="en-US" sz="2200" dirty="0"/>
              <a:t>Work backwards to create the CCA and then implement it in the practice</a:t>
            </a:r>
          </a:p>
        </p:txBody>
      </p:sp>
    </p:spTree>
    <p:extLst>
      <p:ext uri="{BB962C8B-B14F-4D97-AF65-F5344CB8AC3E}">
        <p14:creationId xmlns:p14="http://schemas.microsoft.com/office/powerpoint/2010/main" val="3806666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Recorded “Segments” of Action Steps</a:t>
            </a:r>
          </a:p>
        </p:txBody>
      </p:sp>
      <p:sp>
        <p:nvSpPr>
          <p:cNvPr id="3" name="Content Placeholder 2"/>
          <p:cNvSpPr>
            <a:spLocks noGrp="1"/>
          </p:cNvSpPr>
          <p:nvPr>
            <p:ph sz="quarter" idx="1"/>
          </p:nvPr>
        </p:nvSpPr>
        <p:spPr>
          <a:xfrm>
            <a:off x="606153" y="1524000"/>
            <a:ext cx="8159002" cy="4637567"/>
          </a:xfrm>
        </p:spPr>
        <p:txBody>
          <a:bodyPr/>
          <a:lstStyle/>
          <a:p>
            <a:endParaRPr lang="en-US" dirty="0"/>
          </a:p>
          <a:p>
            <a:r>
              <a:rPr lang="en-US" dirty="0"/>
              <a:t>Action step 2 </a:t>
            </a:r>
          </a:p>
          <a:p>
            <a:endParaRPr lang="en-US" dirty="0"/>
          </a:p>
          <a:p>
            <a:endParaRPr lang="en-US" dirty="0"/>
          </a:p>
          <a:p>
            <a:r>
              <a:rPr lang="en-US" dirty="0"/>
              <a:t>Action step 3</a:t>
            </a:r>
          </a:p>
          <a:p>
            <a:endParaRPr lang="en-US" dirty="0"/>
          </a:p>
          <a:p>
            <a:endParaRPr lang="en-US" dirty="0"/>
          </a:p>
          <a:p>
            <a:r>
              <a:rPr lang="en-US" dirty="0"/>
              <a:t>Action step 4</a:t>
            </a:r>
          </a:p>
        </p:txBody>
      </p:sp>
      <p:sp>
        <p:nvSpPr>
          <p:cNvPr id="4" name="Left Brace 3"/>
          <p:cNvSpPr/>
          <p:nvPr/>
        </p:nvSpPr>
        <p:spPr>
          <a:xfrm>
            <a:off x="3233530" y="1752600"/>
            <a:ext cx="243376" cy="1219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639930" y="1543879"/>
            <a:ext cx="5533887" cy="1908215"/>
          </a:xfrm>
          <a:prstGeom prst="rect">
            <a:avLst/>
          </a:prstGeom>
          <a:noFill/>
        </p:spPr>
        <p:txBody>
          <a:bodyPr wrap="none" rtlCol="0">
            <a:spAutoFit/>
          </a:bodyPr>
          <a:lstStyle/>
          <a:p>
            <a:pPr marL="342900" indent="-342900">
              <a:buAutoNum type="arabicPeriod"/>
            </a:pPr>
            <a:r>
              <a:rPr lang="en-US" sz="2000" dirty="0"/>
              <a:t>The Referral Request checklist</a:t>
            </a:r>
          </a:p>
          <a:p>
            <a:pPr marL="342900" indent="-342900">
              <a:buAutoNum type="arabicPeriod"/>
            </a:pPr>
            <a:r>
              <a:rPr lang="en-US" sz="2000" dirty="0"/>
              <a:t>Referral Criteria</a:t>
            </a:r>
          </a:p>
          <a:p>
            <a:pPr marL="800100" lvl="1" indent="-342900">
              <a:buAutoNum type="arabicPeriod"/>
            </a:pPr>
            <a:r>
              <a:rPr lang="en-US" sz="2000" dirty="0"/>
              <a:t>Urgency/priority of referral need</a:t>
            </a:r>
          </a:p>
          <a:p>
            <a:pPr marL="800100" lvl="1" indent="-342900">
              <a:buAutoNum type="arabicPeriod"/>
            </a:pPr>
            <a:r>
              <a:rPr lang="en-US" sz="2000" dirty="0"/>
              <a:t>Pertinent data sets/ referral guidelines</a:t>
            </a:r>
          </a:p>
          <a:p>
            <a:pPr marL="342900" indent="-342900">
              <a:buAutoNum type="arabicPeriod"/>
            </a:pPr>
            <a:r>
              <a:rPr lang="en-US" sz="2000" dirty="0"/>
              <a:t>Pre-consultation Request &amp; Review process</a:t>
            </a:r>
          </a:p>
          <a:p>
            <a:pPr marL="800100" lvl="1" indent="-342900">
              <a:buAutoNum type="arabicPeriod"/>
            </a:pPr>
            <a:endParaRPr lang="en-US" dirty="0"/>
          </a:p>
        </p:txBody>
      </p:sp>
      <p:sp>
        <p:nvSpPr>
          <p:cNvPr id="6" name="Left Brace 5"/>
          <p:cNvSpPr/>
          <p:nvPr/>
        </p:nvSpPr>
        <p:spPr>
          <a:xfrm>
            <a:off x="3194982" y="3417786"/>
            <a:ext cx="396776" cy="1656619"/>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613426" y="3276600"/>
            <a:ext cx="5713424" cy="1938992"/>
          </a:xfrm>
          <a:prstGeom prst="rect">
            <a:avLst/>
          </a:prstGeom>
          <a:noFill/>
        </p:spPr>
        <p:txBody>
          <a:bodyPr wrap="none" rtlCol="0">
            <a:spAutoFit/>
          </a:bodyPr>
          <a:lstStyle/>
          <a:p>
            <a:pPr marL="342900" indent="-342900">
              <a:buAutoNum type="arabicPeriod"/>
            </a:pPr>
            <a:r>
              <a:rPr lang="en-US" sz="2000" dirty="0"/>
              <a:t>Ensure the patient’s needs are met</a:t>
            </a:r>
          </a:p>
          <a:p>
            <a:pPr marL="800100" lvl="1" indent="-342900">
              <a:buAutoNum type="arabicPeriod"/>
            </a:pPr>
            <a:r>
              <a:rPr lang="en-US" sz="2000" dirty="0"/>
              <a:t>Patient-centered referral process</a:t>
            </a:r>
          </a:p>
          <a:p>
            <a:pPr marL="342900" indent="-342900">
              <a:buAutoNum type="arabicPeriod"/>
            </a:pPr>
            <a:r>
              <a:rPr lang="en-US" sz="2000" dirty="0"/>
              <a:t>Ensure the requesting practice needs are met</a:t>
            </a:r>
          </a:p>
          <a:p>
            <a:pPr marL="800100" lvl="1" indent="-342900">
              <a:buAutoNum type="arabicPeriod"/>
            </a:pPr>
            <a:r>
              <a:rPr lang="en-US" sz="2000" dirty="0"/>
              <a:t>Referral Response Checklist</a:t>
            </a:r>
          </a:p>
          <a:p>
            <a:pPr marL="800100" lvl="1" indent="-342900">
              <a:buAutoNum type="arabicPeriod"/>
            </a:pPr>
            <a:r>
              <a:rPr lang="en-US" sz="2000" dirty="0"/>
              <a:t>Referral Tracking-Close-the-Loop</a:t>
            </a:r>
          </a:p>
          <a:p>
            <a:pPr marL="342900" indent="-342900">
              <a:buAutoNum type="arabicPeriod"/>
            </a:pPr>
            <a:r>
              <a:rPr lang="en-US" sz="2000" dirty="0"/>
              <a:t>Ensure High Value Secondary Referrals </a:t>
            </a:r>
          </a:p>
        </p:txBody>
      </p:sp>
      <p:sp>
        <p:nvSpPr>
          <p:cNvPr id="8" name="Left Brace 7"/>
          <p:cNvSpPr/>
          <p:nvPr/>
        </p:nvSpPr>
        <p:spPr>
          <a:xfrm>
            <a:off x="3282330" y="5222218"/>
            <a:ext cx="155448"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476906" y="5325475"/>
            <a:ext cx="4976299" cy="707886"/>
          </a:xfrm>
          <a:prstGeom prst="rect">
            <a:avLst/>
          </a:prstGeom>
          <a:noFill/>
        </p:spPr>
        <p:txBody>
          <a:bodyPr wrap="none" rtlCol="0">
            <a:spAutoFit/>
          </a:bodyPr>
          <a:lstStyle/>
          <a:p>
            <a:pPr marL="342900" indent="-342900">
              <a:buAutoNum type="arabicPeriod"/>
            </a:pPr>
            <a:r>
              <a:rPr lang="en-US" sz="2000" dirty="0"/>
              <a:t>Create a Care Coordination Agreement</a:t>
            </a:r>
          </a:p>
          <a:p>
            <a:pPr marL="342900" indent="-342900">
              <a:buAutoNum type="arabicPeriod"/>
            </a:pPr>
            <a:r>
              <a:rPr lang="en-US" sz="2000" dirty="0"/>
              <a:t>Improve Access</a:t>
            </a:r>
          </a:p>
        </p:txBody>
      </p:sp>
    </p:spTree>
    <p:extLst>
      <p:ext uri="{BB962C8B-B14F-4D97-AF65-F5344CB8AC3E}">
        <p14:creationId xmlns:p14="http://schemas.microsoft.com/office/powerpoint/2010/main" val="180816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06521"/>
          </a:xfrm>
        </p:spPr>
        <p:txBody>
          <a:bodyPr>
            <a:noAutofit/>
          </a:bodyPr>
          <a:lstStyle/>
          <a:p>
            <a:pPr algn="ctr"/>
            <a:r>
              <a:rPr lang="en-US" dirty="0"/>
              <a:t>Ensure the specialty practice gets what is needed for a high value referral</a:t>
            </a:r>
          </a:p>
        </p:txBody>
      </p:sp>
      <p:sp>
        <p:nvSpPr>
          <p:cNvPr id="3" name="Content Placeholder 2"/>
          <p:cNvSpPr>
            <a:spLocks noGrp="1"/>
          </p:cNvSpPr>
          <p:nvPr>
            <p:ph sz="quarter" idx="1"/>
          </p:nvPr>
        </p:nvSpPr>
        <p:spPr>
          <a:xfrm>
            <a:off x="609600" y="1580216"/>
            <a:ext cx="7772400" cy="4408967"/>
          </a:xfrm>
        </p:spPr>
        <p:txBody>
          <a:bodyPr/>
          <a:lstStyle/>
          <a:p>
            <a:pPr marL="0" indent="0" algn="ctr">
              <a:buNone/>
            </a:pPr>
            <a:r>
              <a:rPr lang="en-US" sz="3600" b="1" u="sng" dirty="0"/>
              <a:t>Three (3) Action Items:</a:t>
            </a:r>
          </a:p>
          <a:p>
            <a:pPr marL="514350" indent="-514350">
              <a:buFont typeface="+mj-lt"/>
              <a:buAutoNum type="arabicPeriod"/>
            </a:pPr>
            <a:r>
              <a:rPr lang="en-US" sz="2800" dirty="0"/>
              <a:t>Basic Elements of a Referral Request</a:t>
            </a:r>
          </a:p>
          <a:p>
            <a:pPr marL="514350" indent="-514350">
              <a:buFont typeface="+mj-lt"/>
              <a:buAutoNum type="arabicPeriod"/>
            </a:pPr>
            <a:r>
              <a:rPr lang="en-US" sz="2800" dirty="0"/>
              <a:t>Referral Criteria</a:t>
            </a:r>
          </a:p>
          <a:p>
            <a:pPr marL="879475" lvl="1" indent="-514350">
              <a:buFont typeface="+mj-lt"/>
              <a:buAutoNum type="alphaLcParenR"/>
            </a:pPr>
            <a:r>
              <a:rPr lang="en-US" sz="2500" dirty="0"/>
              <a:t>Risk Stratify Urgency</a:t>
            </a:r>
          </a:p>
          <a:p>
            <a:pPr marL="879475" lvl="1" indent="-514350">
              <a:buFont typeface="+mj-lt"/>
              <a:buAutoNum type="alphaLcParenR"/>
            </a:pPr>
            <a:r>
              <a:rPr lang="en-US" sz="2500" dirty="0"/>
              <a:t>Pertinent Data Set (referral guidelines)</a:t>
            </a:r>
          </a:p>
          <a:p>
            <a:pPr marL="514350" indent="-514350">
              <a:buFont typeface="+mj-lt"/>
              <a:buAutoNum type="arabicPeriod"/>
            </a:pPr>
            <a:r>
              <a:rPr lang="en-US" sz="2800" dirty="0"/>
              <a:t>Pre-consultation /Pre-visit review process</a:t>
            </a:r>
          </a:p>
          <a:p>
            <a:pPr marL="788670" lvl="1" indent="-514350">
              <a:buFont typeface="+mj-lt"/>
              <a:buAutoNum type="alphaLcParenR"/>
            </a:pPr>
            <a:endParaRPr lang="en-US" dirty="0"/>
          </a:p>
          <a:p>
            <a:pPr marL="788670" lvl="1" indent="-514350">
              <a:buFont typeface="+mj-lt"/>
              <a:buAutoNum type="alphaLcParenR"/>
            </a:pPr>
            <a:endParaRPr lang="en-US" dirty="0"/>
          </a:p>
        </p:txBody>
      </p:sp>
    </p:spTree>
    <p:extLst>
      <p:ext uri="{BB962C8B-B14F-4D97-AF65-F5344CB8AC3E}">
        <p14:creationId xmlns:p14="http://schemas.microsoft.com/office/powerpoint/2010/main" val="326512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3519"/>
            <a:ext cx="5746264" cy="990600"/>
          </a:xfrm>
        </p:spPr>
        <p:txBody>
          <a:bodyPr>
            <a:normAutofit fontScale="90000"/>
          </a:bodyPr>
          <a:lstStyle/>
          <a:p>
            <a:r>
              <a:rPr lang="en-US" b="1" dirty="0"/>
              <a:t>1</a:t>
            </a:r>
            <a:r>
              <a:rPr lang="en-US" b="1" baseline="30000" dirty="0"/>
              <a:t>st</a:t>
            </a:r>
            <a:r>
              <a:rPr lang="en-US" b="1" dirty="0"/>
              <a:t> Define the Basic Elements of </a:t>
            </a:r>
            <a:br>
              <a:rPr lang="en-US" b="1" dirty="0"/>
            </a:br>
            <a:r>
              <a:rPr lang="en-US" dirty="0"/>
              <a:t>the Referral Request </a:t>
            </a:r>
            <a:endParaRPr lang="en-US" b="1" dirty="0"/>
          </a:p>
        </p:txBody>
      </p:sp>
      <p:sp>
        <p:nvSpPr>
          <p:cNvPr id="3" name="Content Placeholder 2"/>
          <p:cNvSpPr>
            <a:spLocks noGrp="1"/>
          </p:cNvSpPr>
          <p:nvPr>
            <p:ph idx="1"/>
          </p:nvPr>
        </p:nvSpPr>
        <p:spPr>
          <a:xfrm>
            <a:off x="228599" y="1752600"/>
            <a:ext cx="8686802" cy="4876800"/>
          </a:xfrm>
        </p:spPr>
        <p:txBody>
          <a:bodyPr/>
          <a:lstStyle/>
          <a:p>
            <a:pPr marL="0" indent="0">
              <a:buNone/>
            </a:pPr>
            <a:r>
              <a:rPr lang="en-US" sz="3600" u="sng" dirty="0"/>
              <a:t>Check list for a high value </a:t>
            </a:r>
            <a:r>
              <a:rPr lang="en-US" sz="3600" b="1" u="sng" dirty="0"/>
              <a:t>Referral Request</a:t>
            </a:r>
          </a:p>
          <a:p>
            <a:r>
              <a:rPr lang="en-US" sz="3200" i="1" dirty="0"/>
              <a:t>Patient Demographics &amp; Scheduling Information</a:t>
            </a:r>
          </a:p>
          <a:p>
            <a:r>
              <a:rPr lang="en-US" sz="3200" i="1" dirty="0"/>
              <a:t>Referral Information</a:t>
            </a:r>
          </a:p>
          <a:p>
            <a:r>
              <a:rPr lang="en-US" sz="3200" i="1" dirty="0"/>
              <a:t>Patient’s Core Data Set</a:t>
            </a:r>
          </a:p>
          <a:p>
            <a:r>
              <a:rPr lang="en-US" sz="3200" i="1" dirty="0"/>
              <a:t>Care Coordination/Referral Tracking</a:t>
            </a:r>
          </a:p>
          <a:p>
            <a:pPr marL="457200" lvl="1" indent="0" algn="ctr">
              <a:buNone/>
            </a:pPr>
            <a:endParaRPr lang="en-US" sz="3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37203"/>
            <a:ext cx="2667000" cy="55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496" y="3886200"/>
            <a:ext cx="1752600" cy="214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87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23" y="457200"/>
            <a:ext cx="8686800" cy="838200"/>
          </a:xfrm>
        </p:spPr>
        <p:txBody>
          <a:bodyPr>
            <a:normAutofit fontScale="90000"/>
          </a:bodyPr>
          <a:lstStyle/>
          <a:p>
            <a:pPr algn="r"/>
            <a:r>
              <a:rPr lang="en-US" u="sng" dirty="0">
                <a:solidFill>
                  <a:schemeClr val="tx1"/>
                </a:solidFill>
              </a:rPr>
              <a:t>Patient Demographics and Scheduling Information</a:t>
            </a:r>
            <a:endParaRPr lang="en-US" b="1" dirty="0">
              <a:solidFill>
                <a:schemeClr val="tx1"/>
              </a:solidFill>
            </a:endParaRPr>
          </a:p>
        </p:txBody>
      </p:sp>
      <p:sp>
        <p:nvSpPr>
          <p:cNvPr id="3" name="Content Placeholder 2"/>
          <p:cNvSpPr>
            <a:spLocks noGrp="1"/>
          </p:cNvSpPr>
          <p:nvPr>
            <p:ph idx="1"/>
          </p:nvPr>
        </p:nvSpPr>
        <p:spPr>
          <a:xfrm>
            <a:off x="228600" y="1524000"/>
            <a:ext cx="8686800" cy="5105400"/>
          </a:xfrm>
        </p:spPr>
        <p:txBody>
          <a:bodyPr/>
          <a:lstStyle/>
          <a:p>
            <a:pPr lvl="1"/>
            <a:r>
              <a:rPr lang="en-US" sz="2400" dirty="0"/>
              <a:t>Name, demographics, contact info, surrogates</a:t>
            </a:r>
          </a:p>
          <a:p>
            <a:pPr lvl="1"/>
            <a:r>
              <a:rPr lang="en-US" sz="2400" b="1" i="1" dirty="0"/>
              <a:t>Special considerations </a:t>
            </a:r>
            <a:r>
              <a:rPr lang="en-US" sz="2000" dirty="0"/>
              <a:t>(impaired hearing, vision, cognition, etc..)</a:t>
            </a:r>
          </a:p>
          <a:p>
            <a:pPr lvl="1"/>
            <a:r>
              <a:rPr lang="en-US" sz="2400" dirty="0"/>
              <a:t>Insurance information</a:t>
            </a:r>
          </a:p>
          <a:p>
            <a:pPr lvl="1"/>
            <a:r>
              <a:rPr lang="en-US" sz="2400" dirty="0"/>
              <a:t>Referring clinician/practice name, contact info </a:t>
            </a:r>
            <a:r>
              <a:rPr lang="en-US" sz="2000" dirty="0"/>
              <a:t>(</a:t>
            </a:r>
            <a:r>
              <a:rPr lang="en-US" sz="2000" b="1" dirty="0"/>
              <a:t>including direct contact for urgent matters</a:t>
            </a:r>
            <a:r>
              <a:rPr lang="en-US" sz="2000" dirty="0"/>
              <a:t>) </a:t>
            </a:r>
          </a:p>
          <a:p>
            <a:pPr lvl="1"/>
            <a:r>
              <a:rPr lang="en-US" sz="2400" dirty="0"/>
              <a:t>Indicate that </a:t>
            </a:r>
            <a:r>
              <a:rPr lang="en-US" sz="2400" b="1" i="1" dirty="0"/>
              <a:t>patient/surrogate understands and agrees with the purpose of (and type of) referral</a:t>
            </a:r>
          </a:p>
          <a:p>
            <a:pPr lvl="2"/>
            <a:r>
              <a:rPr lang="en-US" sz="2000" b="1" i="1" dirty="0"/>
              <a:t>Educational material </a:t>
            </a:r>
            <a:r>
              <a:rPr lang="en-US" sz="2000" i="1" dirty="0"/>
              <a:t>for patient (on disorder or specialty)</a:t>
            </a:r>
          </a:p>
          <a:p>
            <a:pPr lvl="2"/>
            <a:r>
              <a:rPr lang="en-US" sz="2000" b="1" i="1" dirty="0"/>
              <a:t>Information about the specialty practice </a:t>
            </a:r>
            <a:r>
              <a:rPr lang="en-US" sz="2000" i="1" dirty="0"/>
              <a:t>(logistics, contact info, etc.)</a:t>
            </a:r>
          </a:p>
          <a:p>
            <a:pPr lvl="1"/>
            <a:r>
              <a:rPr lang="en-US" sz="2400" dirty="0"/>
              <a:t>Indicate whether </a:t>
            </a:r>
          </a:p>
          <a:p>
            <a:pPr lvl="2"/>
            <a:r>
              <a:rPr lang="en-US" sz="2000" dirty="0"/>
              <a:t>Patient should call to schedule </a:t>
            </a:r>
          </a:p>
          <a:p>
            <a:pPr lvl="2"/>
            <a:r>
              <a:rPr lang="en-US" sz="2000" dirty="0"/>
              <a:t>Specialty practice should contact the patient</a:t>
            </a:r>
          </a:p>
          <a:p>
            <a:pPr lvl="1"/>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58814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7653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29150</TotalTime>
  <Words>4472</Words>
  <Application>Microsoft Office PowerPoint</Application>
  <PresentationFormat>On-screen Show (4:3)</PresentationFormat>
  <Paragraphs>512</Paragraphs>
  <Slides>64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Kristen ITC</vt:lpstr>
      <vt:lpstr>Symbol</vt:lpstr>
      <vt:lpstr>Times New Roman</vt:lpstr>
      <vt:lpstr>Trebuchet MS</vt:lpstr>
      <vt:lpstr>Tw Cen MT</vt:lpstr>
      <vt:lpstr>Wingdings</vt:lpstr>
      <vt:lpstr>1_ACP Powerpoint 2014</vt:lpstr>
      <vt:lpstr>Connecting Care Ensuring Quality Referrals and Effective Care Coordination    </vt:lpstr>
      <vt:lpstr>The ACP SAN  High Value Care Coordination curriculum </vt:lpstr>
      <vt:lpstr>As you listen…</vt:lpstr>
      <vt:lpstr>The Referral Request</vt:lpstr>
      <vt:lpstr>Try to get patient records at time of specialty care referral appointment …</vt:lpstr>
      <vt:lpstr>Surveys show this scenario is all too common </vt:lpstr>
      <vt:lpstr>Ensure the specialty practice gets what is needed for a high value referral</vt:lpstr>
      <vt:lpstr>1st Define the Basic Elements of  the Referral Request </vt:lpstr>
      <vt:lpstr>Patient Demographics and Scheduling Information</vt:lpstr>
      <vt:lpstr>Incomplete Referrals - “too little, too late”</vt:lpstr>
      <vt:lpstr> Define the protocol for making appointments</vt:lpstr>
      <vt:lpstr>Referral Information</vt:lpstr>
      <vt:lpstr>Provide a Clinical Question (or summary of reason for referral) with all referrals</vt:lpstr>
      <vt:lpstr>Summary of Case Pertinent to the Referral</vt:lpstr>
      <vt:lpstr> Referral Type  (What is the suggested role of the specialist)</vt:lpstr>
      <vt:lpstr>Formal Consultation </vt:lpstr>
      <vt:lpstr>Non-Face-to-Face Consultation (including e-Consultations)</vt:lpstr>
      <vt:lpstr>E-consult Dermatology (“tele-derm”) example:</vt:lpstr>
      <vt:lpstr>Co-Management (ONGOING management of a patient’s medical condition)</vt:lpstr>
      <vt:lpstr>Patient’s Core (general) Data Set</vt:lpstr>
      <vt:lpstr>Referral Tracking “Closing the Loop” protocol </vt:lpstr>
      <vt:lpstr>The Referral Request Elements</vt:lpstr>
      <vt:lpstr>Ideal: “Synoptic” Referral Request</vt:lpstr>
      <vt:lpstr>Put it into action….</vt:lpstr>
      <vt:lpstr>2nd Establish Referral Criteria / Guidelines</vt:lpstr>
      <vt:lpstr>A large specialty clinic…</vt:lpstr>
      <vt:lpstr> Prioritize / Risk Stratify the Referral Needs</vt:lpstr>
      <vt:lpstr>Examples from my practice:</vt:lpstr>
      <vt:lpstr> Risk Stratify the Referral Needs</vt:lpstr>
      <vt:lpstr> Schedule Based on the Referral Needs</vt:lpstr>
      <vt:lpstr>Triage (Risk Stratification) and Tracking </vt:lpstr>
      <vt:lpstr>Working the Schedule</vt:lpstr>
      <vt:lpstr>PowerPoint Presentation</vt:lpstr>
      <vt:lpstr>Put it into action …</vt:lpstr>
      <vt:lpstr> “Backwards” care       Inappropriate Care  Two Cases from an Academic Medical Center</vt:lpstr>
      <vt:lpstr>Supporting Data (Pertinent Data Set) for the referred condition</vt:lpstr>
      <vt:lpstr>Parameters for Pertinent Data Sets</vt:lpstr>
      <vt:lpstr>PowerPoint Presentation</vt:lpstr>
      <vt:lpstr>PowerPoint Presentation</vt:lpstr>
      <vt:lpstr>PowerPoint Presentation</vt:lpstr>
      <vt:lpstr>Available Pertinent Data Sets </vt:lpstr>
      <vt:lpstr>Develop Pertinent Data Sets for  Referred Conditions</vt:lpstr>
      <vt:lpstr>Put it into action….</vt:lpstr>
      <vt:lpstr>As you listen…</vt:lpstr>
      <vt:lpstr>Antithesis of High Value Coordinated Care: </vt:lpstr>
      <vt:lpstr>Antithesis of High Value Coordinated Care: </vt:lpstr>
      <vt:lpstr>Pre-consultation to the rescue !</vt:lpstr>
      <vt:lpstr>What is Pre-consultation? (Intended to expedite &amp; prioritize care)</vt:lpstr>
      <vt:lpstr> Pre-consultation Request for Pre-visit  Advice and/or Assistance</vt:lpstr>
      <vt:lpstr>I am referring this patient for:</vt:lpstr>
      <vt:lpstr>Examples of Pre-consultation requests:</vt:lpstr>
      <vt:lpstr>Response to a Pre-consultation Request </vt:lpstr>
      <vt:lpstr>Pre-consultation Review (“working the referral”)</vt:lpstr>
      <vt:lpstr>How do you request missing information?</vt:lpstr>
      <vt:lpstr>Pre-consultation/ Pre-visit Review  Check-list</vt:lpstr>
      <vt:lpstr>Pre-consultation/ Pre-visit Review  Check-list</vt:lpstr>
      <vt:lpstr>Recommendations for “Neighborly” Response to Pre-consultation Request or Review  </vt:lpstr>
      <vt:lpstr>Pre-consultation/ Pre-visit Review </vt:lpstr>
      <vt:lpstr>Put it into action….</vt:lpstr>
      <vt:lpstr>Leave in action….</vt:lpstr>
      <vt:lpstr>Leave in action….</vt:lpstr>
      <vt:lpstr>www.acponline.org/hvcc-training</vt:lpstr>
      <vt:lpstr>QIA checklist </vt:lpstr>
      <vt:lpstr>Recorded “Segments” of Action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Carol Greenlee</cp:lastModifiedBy>
  <cp:revision>164</cp:revision>
  <dcterms:created xsi:type="dcterms:W3CDTF">2017-05-12T02:16:57Z</dcterms:created>
  <dcterms:modified xsi:type="dcterms:W3CDTF">2018-09-04T10:37:29Z</dcterms:modified>
</cp:coreProperties>
</file>