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415" r:id="rId2"/>
    <p:sldId id="416" r:id="rId3"/>
    <p:sldId id="393" r:id="rId4"/>
    <p:sldId id="332" r:id="rId5"/>
    <p:sldId id="372" r:id="rId6"/>
    <p:sldId id="373" r:id="rId7"/>
    <p:sldId id="374" r:id="rId8"/>
    <p:sldId id="375" r:id="rId9"/>
    <p:sldId id="417" r:id="rId10"/>
    <p:sldId id="411" r:id="rId11"/>
    <p:sldId id="338" r:id="rId12"/>
    <p:sldId id="397" r:id="rId13"/>
    <p:sldId id="418" r:id="rId14"/>
    <p:sldId id="377" r:id="rId15"/>
    <p:sldId id="342" r:id="rId16"/>
    <p:sldId id="419" r:id="rId17"/>
    <p:sldId id="347" r:id="rId18"/>
    <p:sldId id="345" r:id="rId19"/>
    <p:sldId id="346" r:id="rId20"/>
    <p:sldId id="378" r:id="rId21"/>
    <p:sldId id="406" r:id="rId22"/>
    <p:sldId id="379" r:id="rId23"/>
    <p:sldId id="3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>
      <p:cViewPr>
        <p:scale>
          <a:sx n="72" d="100"/>
          <a:sy n="72" d="100"/>
        </p:scale>
        <p:origin x="-188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A9F8D-66C7-4AE2-8A96-3418CB0BFB3B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D35E-E91B-4DB7-8AE7-F13530583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out of UK showed that 91% of patients would come on short notice / cancellation</a:t>
            </a:r>
            <a:r>
              <a:rPr lang="en-US" baseline="0" dirty="0" smtClean="0"/>
              <a:t> if given the opportunity &amp; called(texted, emailed)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D35E-E91B-4DB7-8AE7-F13530583E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2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7115-EC1B-4CF6-8469-0DED705E74A6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CAF-C40D-46B6-8FDC-72CB6B0281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8/16/2017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Connecting Care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Ensuring </a:t>
            </a:r>
            <a:r>
              <a:rPr lang="en-US" sz="2400" b="1" dirty="0" smtClean="0"/>
              <a:t>Quality Referrals and </a:t>
            </a:r>
            <a:r>
              <a:rPr lang="en-US" sz="2400" b="1" dirty="0"/>
              <a:t>Effective Care Coordination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953" y="5486400"/>
            <a:ext cx="8382000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/>
              <a:t>Carol Greenlee MD FACP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650671"/>
            <a:ext cx="668383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Action Step #2</a:t>
            </a:r>
            <a:r>
              <a:rPr lang="en-US" sz="2400" b="1" smtClean="0"/>
              <a:t>: </a:t>
            </a:r>
            <a:r>
              <a:rPr lang="en-US" sz="2400" b="1" smtClean="0"/>
              <a:t>segmen</a:t>
            </a:r>
            <a:r>
              <a:rPr lang="en-US" sz="2400" b="1" smtClean="0"/>
              <a:t>t </a:t>
            </a:r>
            <a:r>
              <a:rPr lang="en-US" sz="2400" b="1" dirty="0" smtClean="0"/>
              <a:t>2</a:t>
            </a:r>
          </a:p>
          <a:p>
            <a:pPr algn="ctr"/>
            <a:endParaRPr lang="en-US" sz="1100" b="1" dirty="0" smtClean="0"/>
          </a:p>
          <a:p>
            <a:pPr algn="ctr"/>
            <a:r>
              <a:rPr lang="en-US" sz="3200" b="1" dirty="0" smtClean="0"/>
              <a:t> Establish Referral Criteria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dirty="0" smtClean="0">
                <a:solidFill>
                  <a:prstClr val="white"/>
                </a:solidFill>
              </a:rPr>
              <a:t>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</a:t>
            </a:r>
            <a:r>
              <a:rPr lang="en-US" sz="2000" dirty="0" smtClean="0">
                <a:solidFill>
                  <a:prstClr val="white"/>
                </a:solidFill>
              </a:rPr>
              <a:t>igh </a:t>
            </a: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alue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are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oordination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7"/>
          <a:stretch/>
        </p:blipFill>
        <p:spPr bwMode="auto">
          <a:xfrm>
            <a:off x="33337" y="191967"/>
            <a:ext cx="8534400" cy="318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609996" y="7620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799" y="2182088"/>
            <a:ext cx="685119" cy="336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3895044"/>
            <a:ext cx="76993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80506"/>
            <a:ext cx="15478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9" y="6206445"/>
            <a:ext cx="5286375" cy="6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04" y="1671640"/>
            <a:ext cx="6243637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2" y="2350224"/>
            <a:ext cx="17748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5" y="4352836"/>
            <a:ext cx="44450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96" y="2739161"/>
            <a:ext cx="719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719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51" y="1206500"/>
            <a:ext cx="719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9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into action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676399"/>
            <a:ext cx="8159002" cy="4485167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the risk stratification list for urgency  of referral needs (priority)</a:t>
            </a:r>
          </a:p>
          <a:p>
            <a:pPr lvl="1"/>
            <a:r>
              <a:rPr lang="en-US" dirty="0" smtClean="0"/>
              <a:t>as part of the Care Coordination Agreement as guide for referral requests</a:t>
            </a:r>
          </a:p>
          <a:p>
            <a:pPr lvl="1"/>
            <a:r>
              <a:rPr lang="en-US" dirty="0" smtClean="0"/>
              <a:t>as part of the Pre-consultation review process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076325" cy="124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Information Void      Value Void </a:t>
            </a:r>
            <a:br>
              <a:rPr lang="en-US" dirty="0" smtClean="0"/>
            </a:br>
            <a:r>
              <a:rPr lang="en-US" sz="2400" dirty="0" smtClean="0"/>
              <a:t> Two Cases </a:t>
            </a:r>
            <a:r>
              <a:rPr lang="en-US" sz="2400" dirty="0"/>
              <a:t>from an Academic Medical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130040" cy="4572000"/>
          </a:xfrm>
        </p:spPr>
        <p:txBody>
          <a:bodyPr/>
          <a:lstStyle/>
          <a:p>
            <a:pPr lvl="0"/>
            <a:r>
              <a:rPr lang="en-US" sz="2400" dirty="0"/>
              <a:t>Patient comes for “uncontrolled” T2DM, </a:t>
            </a:r>
            <a:endParaRPr lang="en-US" sz="2400" dirty="0" smtClean="0"/>
          </a:p>
          <a:p>
            <a:pPr lvl="0"/>
            <a:r>
              <a:rPr lang="en-US" sz="2400" dirty="0" smtClean="0"/>
              <a:t>no </a:t>
            </a:r>
            <a:r>
              <a:rPr lang="en-US" sz="2400" dirty="0"/>
              <a:t>A1C available </a:t>
            </a:r>
            <a:r>
              <a:rPr lang="en-US" sz="2400" dirty="0" smtClean="0"/>
              <a:t>(did </a:t>
            </a:r>
            <a:r>
              <a:rPr lang="en-US" sz="2400" dirty="0"/>
              <a:t>not have POC A1C at </a:t>
            </a:r>
            <a:r>
              <a:rPr lang="en-US" sz="2400" dirty="0" smtClean="0"/>
              <a:t>AMC)</a:t>
            </a:r>
          </a:p>
          <a:p>
            <a:pPr lvl="0"/>
            <a:r>
              <a:rPr lang="en-US" sz="2400" dirty="0" smtClean="0"/>
              <a:t>spent </a:t>
            </a:r>
            <a:r>
              <a:rPr lang="en-US" sz="2400" dirty="0"/>
              <a:t>visit discussing </a:t>
            </a:r>
            <a:r>
              <a:rPr lang="en-US" sz="2400" dirty="0" smtClean="0"/>
              <a:t>insulin </a:t>
            </a:r>
          </a:p>
          <a:p>
            <a:pPr lvl="0"/>
            <a:r>
              <a:rPr lang="en-US" sz="2400" dirty="0" smtClean="0"/>
              <a:t>subsequent </a:t>
            </a:r>
            <a:r>
              <a:rPr lang="en-US" sz="2400" dirty="0"/>
              <a:t>A1C 7.1</a:t>
            </a:r>
            <a:r>
              <a:rPr lang="en-US" sz="2400" dirty="0" smtClean="0"/>
              <a:t>%</a:t>
            </a:r>
          </a:p>
          <a:p>
            <a:pPr lvl="0"/>
            <a:r>
              <a:rPr lang="en-US" sz="2400" dirty="0" smtClean="0"/>
              <a:t>called </a:t>
            </a:r>
            <a:r>
              <a:rPr lang="en-US" sz="2400" dirty="0"/>
              <a:t>patient to tell her to ignore everything we talked about and just adjust current oral regimen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4038600" cy="4572000"/>
          </a:xfrm>
        </p:spPr>
        <p:txBody>
          <a:bodyPr/>
          <a:lstStyle/>
          <a:p>
            <a:pPr lvl="0"/>
            <a:r>
              <a:rPr lang="en-US" sz="2400" dirty="0"/>
              <a:t>Patient </a:t>
            </a:r>
            <a:r>
              <a:rPr lang="en-US" sz="2400" dirty="0" smtClean="0"/>
              <a:t>drove 3 hours for appointment to get FNA of thyroid  </a:t>
            </a:r>
            <a:r>
              <a:rPr lang="en-US" sz="2400" dirty="0"/>
              <a:t>nodule </a:t>
            </a:r>
            <a:r>
              <a:rPr lang="en-US" sz="2400" dirty="0" smtClean="0"/>
              <a:t>, </a:t>
            </a:r>
          </a:p>
          <a:p>
            <a:pPr lvl="0"/>
            <a:r>
              <a:rPr lang="en-US" sz="2400" dirty="0" smtClean="0"/>
              <a:t>no </a:t>
            </a:r>
            <a:r>
              <a:rPr lang="en-US" sz="2400" dirty="0"/>
              <a:t>TSH </a:t>
            </a:r>
            <a:r>
              <a:rPr lang="en-US" sz="2400" dirty="0" smtClean="0"/>
              <a:t>available</a:t>
            </a:r>
          </a:p>
          <a:p>
            <a:pPr lvl="0"/>
            <a:r>
              <a:rPr lang="en-US" sz="2400" dirty="0" smtClean="0"/>
              <a:t>Patient insisted </a:t>
            </a:r>
            <a:r>
              <a:rPr lang="en-US" sz="2400" dirty="0"/>
              <a:t>the biopsy be done that </a:t>
            </a:r>
            <a:r>
              <a:rPr lang="en-US" sz="2400" dirty="0" smtClean="0"/>
              <a:t>day </a:t>
            </a:r>
          </a:p>
          <a:p>
            <a:pPr lvl="1"/>
            <a:r>
              <a:rPr lang="en-US" sz="2100" dirty="0" smtClean="0"/>
              <a:t>biopsy done</a:t>
            </a:r>
          </a:p>
          <a:p>
            <a:pPr lvl="1"/>
            <a:r>
              <a:rPr lang="en-US" sz="2100" dirty="0" smtClean="0"/>
              <a:t>TSH obtained</a:t>
            </a:r>
          </a:p>
          <a:p>
            <a:r>
              <a:rPr lang="en-US" sz="2400" dirty="0" smtClean="0"/>
              <a:t>found </a:t>
            </a:r>
            <a:r>
              <a:rPr lang="en-US" sz="2400" dirty="0"/>
              <a:t>to have suppressed TSH </a:t>
            </a:r>
            <a:r>
              <a:rPr lang="en-US" sz="2400" dirty="0" smtClean="0"/>
              <a:t>due to “hot” nodule </a:t>
            </a:r>
            <a:r>
              <a:rPr lang="en-US" sz="2000" i="1" dirty="0" smtClean="0"/>
              <a:t>(FNA not indicated)</a:t>
            </a:r>
            <a:endParaRPr lang="en-US" sz="2000" i="1" dirty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4" t="39239" r="17302" b="22347"/>
          <a:stretch/>
        </p:blipFill>
        <p:spPr bwMode="auto">
          <a:xfrm>
            <a:off x="7787054" y="5486400"/>
            <a:ext cx="975946" cy="83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743200"/>
            <a:ext cx="708660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Disconnected / Uncoordinated Care</a:t>
            </a:r>
          </a:p>
          <a:p>
            <a:pPr algn="ctr"/>
            <a:endParaRPr lang="en-US" sz="900" dirty="0" smtClean="0"/>
          </a:p>
          <a:p>
            <a:pPr algn="ctr"/>
            <a:r>
              <a:rPr lang="en-US" sz="2800" dirty="0" smtClean="0"/>
              <a:t>“Backwards” care…Inappropriate care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800" dirty="0"/>
              <a:t>L</a:t>
            </a:r>
            <a:r>
              <a:rPr lang="en-US" sz="2800" dirty="0" smtClean="0"/>
              <a:t>ow value care (no benefit /cost)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5067300" y="359963"/>
            <a:ext cx="495300" cy="338394"/>
          </a:xfrm>
          <a:prstGeom prst="rightArrow">
            <a:avLst>
              <a:gd name="adj1" fmla="val 50000"/>
              <a:gd name="adj2" fmla="val 527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102076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Develop </a:t>
            </a:r>
            <a:r>
              <a:rPr lang="en-US" sz="4000" dirty="0">
                <a:solidFill>
                  <a:schemeClr val="tx1"/>
                </a:solidFill>
              </a:rPr>
              <a:t>Pertinent Data </a:t>
            </a:r>
            <a:r>
              <a:rPr lang="en-US" sz="4000" dirty="0" smtClean="0">
                <a:solidFill>
                  <a:schemeClr val="tx1"/>
                </a:solidFill>
              </a:rPr>
              <a:t>sets </a:t>
            </a:r>
            <a:r>
              <a:rPr lang="en-US" sz="4000" dirty="0">
                <a:solidFill>
                  <a:schemeClr val="tx1"/>
                </a:solidFill>
              </a:rPr>
              <a:t>for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Referred Conditions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202096" y="1554162"/>
            <a:ext cx="8839200" cy="4953000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Identify </a:t>
            </a:r>
            <a:r>
              <a:rPr lang="en-US" sz="2800" dirty="0"/>
              <a:t>1 to 4 referral conditions </a:t>
            </a:r>
            <a:endParaRPr lang="en-US" sz="2800" dirty="0" smtClean="0"/>
          </a:p>
          <a:p>
            <a:pPr lvl="1"/>
            <a:r>
              <a:rPr lang="en-US" sz="2400" dirty="0" smtClean="0"/>
              <a:t>most </a:t>
            </a:r>
            <a:r>
              <a:rPr lang="en-US" sz="2400" dirty="0"/>
              <a:t>common </a:t>
            </a:r>
            <a:endParaRPr lang="en-US" sz="2400" dirty="0" smtClean="0"/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ost critical </a:t>
            </a:r>
          </a:p>
          <a:p>
            <a:pPr lvl="1"/>
            <a:r>
              <a:rPr lang="en-US" sz="2400" dirty="0" smtClean="0"/>
              <a:t>most problematic</a:t>
            </a:r>
            <a:r>
              <a:rPr lang="en-US" sz="2400" dirty="0"/>
              <a:t> </a:t>
            </a:r>
            <a:r>
              <a:rPr lang="en-US" sz="2400" dirty="0" smtClean="0"/>
              <a:t>(do not get needed info or get a lot of unnecessary info or get too  late or too early)</a:t>
            </a:r>
          </a:p>
          <a:p>
            <a:pPr marL="365125" lvl="1" indent="0">
              <a:buNone/>
            </a:pPr>
            <a:endParaRPr lang="en-US" sz="1000" dirty="0" smtClean="0"/>
          </a:p>
          <a:p>
            <a:r>
              <a:rPr lang="en-US" sz="2800" dirty="0"/>
              <a:t>D</a:t>
            </a:r>
            <a:r>
              <a:rPr lang="en-US" sz="2800" dirty="0" smtClean="0"/>
              <a:t>etermine </a:t>
            </a:r>
            <a:r>
              <a:rPr lang="en-US" sz="2800" dirty="0"/>
              <a:t>“pertinent data sets” for those </a:t>
            </a:r>
            <a:r>
              <a:rPr lang="en-US" sz="2800" dirty="0" smtClean="0"/>
              <a:t>conditions </a:t>
            </a:r>
          </a:p>
          <a:p>
            <a:pPr lvl="1"/>
            <a:r>
              <a:rPr lang="en-US" sz="2500" dirty="0"/>
              <a:t>W</a:t>
            </a:r>
            <a:r>
              <a:rPr lang="en-US" sz="2500" dirty="0" smtClean="0"/>
              <a:t>hat </a:t>
            </a:r>
            <a:r>
              <a:rPr lang="en-US" sz="2500" dirty="0"/>
              <a:t>supporting data is </a:t>
            </a:r>
            <a:r>
              <a:rPr lang="en-US" sz="2500" dirty="0" smtClean="0"/>
              <a:t>critical </a:t>
            </a:r>
          </a:p>
          <a:p>
            <a:pPr lvl="1"/>
            <a:r>
              <a:rPr lang="en-US" sz="2500" dirty="0" smtClean="0"/>
              <a:t>What is helpful but optional </a:t>
            </a:r>
            <a:r>
              <a:rPr lang="en-US" sz="2000" dirty="0" smtClean="0"/>
              <a:t>(attach results if already done but not necessary to do) </a:t>
            </a:r>
          </a:p>
          <a:p>
            <a:pPr lvl="1"/>
            <a:r>
              <a:rPr lang="en-US" sz="2500" dirty="0" smtClean="0"/>
              <a:t>What </a:t>
            </a:r>
            <a:r>
              <a:rPr lang="en-US" sz="2500" dirty="0"/>
              <a:t>is </a:t>
            </a:r>
            <a:r>
              <a:rPr lang="en-US" sz="2500" dirty="0" smtClean="0"/>
              <a:t>unnecessary or should </a:t>
            </a:r>
            <a:r>
              <a:rPr lang="en-US" sz="2500" dirty="0"/>
              <a:t>not be </a:t>
            </a:r>
            <a:r>
              <a:rPr lang="en-US" sz="2500" dirty="0" smtClean="0"/>
              <a:t>done</a:t>
            </a:r>
            <a:endParaRPr lang="en-US" sz="2500" dirty="0"/>
          </a:p>
          <a:p>
            <a:pPr eaLnBrk="1" hangingPunct="1"/>
            <a:endParaRPr lang="en-US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31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6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82120" y="-76200"/>
            <a:ext cx="8229600" cy="143185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Pertinent Data set </a:t>
            </a:r>
            <a:r>
              <a:rPr lang="en-US" dirty="0" smtClean="0">
                <a:solidFill>
                  <a:schemeClr val="tx1"/>
                </a:solidFill>
              </a:rPr>
              <a:t>/Supporting Data for the Referred Condition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953000"/>
          </a:xfrm>
          <a:noFill/>
        </p:spPr>
        <p:txBody>
          <a:bodyPr>
            <a:normAutofit/>
          </a:bodyPr>
          <a:lstStyle/>
          <a:p>
            <a:pPr lvl="1"/>
            <a:r>
              <a:rPr lang="en-US" sz="2400" b="1" dirty="0" smtClean="0">
                <a:effectLst/>
              </a:rPr>
              <a:t>Pertinent </a:t>
            </a:r>
            <a:r>
              <a:rPr lang="en-US" sz="2400" dirty="0" smtClean="0">
                <a:effectLst/>
              </a:rPr>
              <a:t>(</a:t>
            </a:r>
            <a:r>
              <a:rPr lang="en-US" sz="2400" i="1" dirty="0" smtClean="0">
                <a:effectLst/>
              </a:rPr>
              <a:t>not data dump</a:t>
            </a:r>
            <a:r>
              <a:rPr lang="en-US" sz="2400" dirty="0" smtClean="0">
                <a:effectLst/>
              </a:rPr>
              <a:t>) </a:t>
            </a:r>
          </a:p>
          <a:p>
            <a:pPr lvl="2"/>
            <a:r>
              <a:rPr lang="en-US" dirty="0" smtClean="0"/>
              <a:t> </a:t>
            </a:r>
            <a:r>
              <a:rPr lang="en-US" sz="2000" dirty="0" smtClean="0"/>
              <a:t>Attach the Abnormal labs or Imaging reports that may have triggered the referral</a:t>
            </a:r>
          </a:p>
          <a:p>
            <a:pPr lvl="2"/>
            <a:r>
              <a:rPr lang="en-US" sz="2000" dirty="0" smtClean="0"/>
              <a:t>Attach past test results that might indicate change or progression (or put in brief summary)</a:t>
            </a:r>
          </a:p>
          <a:p>
            <a:pPr lvl="2"/>
            <a:r>
              <a:rPr lang="en-US" sz="2000" dirty="0" smtClean="0"/>
              <a:t>Notes regarding symptoms, signs, discussions </a:t>
            </a:r>
          </a:p>
          <a:p>
            <a:pPr lvl="2"/>
            <a:r>
              <a:rPr lang="en-US" sz="2000" dirty="0"/>
              <a:t>Clinical information requested by the referred to specialty/subspecialty practice  prior to a consultation regarding the specific condition(e.g. specific lab tests) </a:t>
            </a:r>
            <a:endParaRPr lang="en-US" sz="2000" dirty="0" smtClean="0">
              <a:effectLst/>
            </a:endParaRPr>
          </a:p>
          <a:p>
            <a:pPr lvl="1"/>
            <a:r>
              <a:rPr lang="en-US" sz="2400" b="1" dirty="0" smtClean="0">
                <a:effectLst/>
              </a:rPr>
              <a:t>Adequate</a:t>
            </a:r>
            <a:r>
              <a:rPr lang="en-US" sz="2400" dirty="0" smtClean="0">
                <a:effectLst/>
              </a:rPr>
              <a:t> (</a:t>
            </a:r>
            <a:r>
              <a:rPr lang="en-US" sz="2400" i="1" dirty="0" smtClean="0">
                <a:effectLst/>
              </a:rPr>
              <a:t>reduce duplication</a:t>
            </a:r>
            <a:r>
              <a:rPr lang="en-US" sz="2400" dirty="0" smtClean="0">
                <a:effectLst/>
              </a:rPr>
              <a:t>)</a:t>
            </a:r>
          </a:p>
          <a:p>
            <a:pPr lvl="2"/>
            <a:r>
              <a:rPr lang="en-US" sz="2000" dirty="0" smtClean="0"/>
              <a:t>Additional test results that may be needed and will prevent the specialist from unnecessarily repeating the test (e.g. a Creatinine level for referral for diabetes management) </a:t>
            </a:r>
            <a:endParaRPr lang="en-US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6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Parameters for Pertinent Data Sets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/>
          <a:lstStyle/>
          <a:p>
            <a:r>
              <a:rPr lang="en-US" sz="2400" dirty="0" smtClean="0"/>
              <a:t>Intended to provide </a:t>
            </a:r>
            <a:r>
              <a:rPr lang="en-US" sz="2400" dirty="0"/>
              <a:t>information </a:t>
            </a:r>
            <a:r>
              <a:rPr lang="en-US" sz="2400" dirty="0" smtClean="0"/>
              <a:t>needed to allow </a:t>
            </a:r>
            <a:r>
              <a:rPr lang="en-US" sz="2400" dirty="0"/>
              <a:t>the referred to </a:t>
            </a:r>
            <a:r>
              <a:rPr lang="en-US" sz="2400" dirty="0" smtClean="0"/>
              <a:t>physician/ practice to be able to:</a:t>
            </a:r>
            <a:endParaRPr lang="en-US" sz="2400" dirty="0"/>
          </a:p>
          <a:p>
            <a:pPr lvl="1"/>
            <a:r>
              <a:rPr lang="en-US" sz="2200" b="1" dirty="0" smtClean="0"/>
              <a:t>Determine </a:t>
            </a:r>
            <a:r>
              <a:rPr lang="en-US" sz="2200" b="1" dirty="0"/>
              <a:t>if the referral is to the appropriate </a:t>
            </a:r>
            <a:r>
              <a:rPr lang="en-US" sz="2200" b="1" dirty="0" smtClean="0"/>
              <a:t>specialty</a:t>
            </a:r>
            <a:endParaRPr lang="en-US" sz="2200" b="1" dirty="0"/>
          </a:p>
          <a:p>
            <a:pPr lvl="1"/>
            <a:r>
              <a:rPr lang="en-US" sz="2200" b="1" dirty="0"/>
              <a:t>E</a:t>
            </a:r>
            <a:r>
              <a:rPr lang="en-US" sz="2200" b="1" dirty="0" smtClean="0"/>
              <a:t>ffectively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/>
              <a:t>triage </a:t>
            </a:r>
            <a:r>
              <a:rPr lang="en-US" sz="2200" b="1" dirty="0" smtClean="0"/>
              <a:t>urgency</a:t>
            </a:r>
          </a:p>
          <a:p>
            <a:pPr lvl="2"/>
            <a:r>
              <a:rPr lang="en-US" sz="2100" dirty="0" smtClean="0"/>
              <a:t>Need Clinical Information (“alarm signs or symptoms”)</a:t>
            </a:r>
          </a:p>
          <a:p>
            <a:pPr lvl="2"/>
            <a:r>
              <a:rPr lang="en-US" sz="2100" dirty="0" smtClean="0"/>
              <a:t>Need Referral Guidelines (when to refer not just what to send when refer) (“pre-visit advice”)</a:t>
            </a:r>
            <a:endParaRPr lang="en-US" sz="2100" dirty="0"/>
          </a:p>
          <a:p>
            <a:pPr lvl="1"/>
            <a:r>
              <a:rPr lang="en-US" sz="2200" b="1" dirty="0"/>
              <a:t>E</a:t>
            </a:r>
            <a:r>
              <a:rPr lang="en-US" sz="2200" b="1" dirty="0" smtClean="0"/>
              <a:t>ffectively </a:t>
            </a:r>
            <a:r>
              <a:rPr lang="en-US" sz="2200" b="1" dirty="0"/>
              <a:t>address the </a:t>
            </a:r>
            <a:r>
              <a:rPr lang="en-US" sz="2200" b="1" dirty="0" smtClean="0"/>
              <a:t>referral</a:t>
            </a:r>
            <a:r>
              <a:rPr lang="en-US" sz="2400" b="1" dirty="0" smtClean="0"/>
              <a:t> (enough info to do something) </a:t>
            </a:r>
          </a:p>
          <a:p>
            <a:pPr lvl="2"/>
            <a:r>
              <a:rPr lang="en-US" sz="2000" dirty="0" smtClean="0"/>
              <a:t>“address” may </a:t>
            </a:r>
            <a:r>
              <a:rPr lang="en-US" sz="2000" dirty="0"/>
              <a:t>include providing a non face-to-face </a:t>
            </a:r>
            <a:r>
              <a:rPr lang="en-US" sz="2000" dirty="0" smtClean="0"/>
              <a:t>consultation(e.g</a:t>
            </a:r>
            <a:r>
              <a:rPr lang="en-US" sz="2000" dirty="0"/>
              <a:t>. </a:t>
            </a:r>
            <a:r>
              <a:rPr lang="en-US" sz="2000" dirty="0" smtClean="0"/>
              <a:t>answer a simple question, provide advice to requesting clinician) or </a:t>
            </a:r>
          </a:p>
          <a:p>
            <a:pPr lvl="2"/>
            <a:r>
              <a:rPr lang="en-US" sz="2000" dirty="0" smtClean="0"/>
              <a:t>engage </a:t>
            </a:r>
            <a:r>
              <a:rPr lang="en-US" sz="2000" dirty="0"/>
              <a:t>in the requested care during a typical face-to-face visit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lvl="2"/>
            <a:r>
              <a:rPr lang="en-US" sz="2000" dirty="0" smtClean="0"/>
              <a:t>effective </a:t>
            </a:r>
            <a:r>
              <a:rPr lang="en-US" sz="2000" dirty="0"/>
              <a:t>use of appointment time; need-to-know </a:t>
            </a:r>
            <a:r>
              <a:rPr lang="en-US" sz="2000" dirty="0" smtClean="0"/>
              <a:t>information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32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Parameters for Pertinent Data Sets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953000"/>
          </a:xfrm>
        </p:spPr>
        <p:txBody>
          <a:bodyPr/>
          <a:lstStyle/>
          <a:p>
            <a:r>
              <a:rPr lang="en-US" sz="2800" dirty="0" smtClean="0"/>
              <a:t>The Pertinent Data Set / referral guideline should not </a:t>
            </a:r>
            <a:r>
              <a:rPr lang="en-US" sz="2800" dirty="0"/>
              <a:t>represent a significant burden to the referring physician </a:t>
            </a:r>
            <a:endParaRPr lang="en-US" sz="2400" dirty="0" smtClean="0"/>
          </a:p>
          <a:p>
            <a:pPr lvl="1"/>
            <a:r>
              <a:rPr lang="en-US" sz="2400" dirty="0" smtClean="0"/>
              <a:t>Should be a “</a:t>
            </a:r>
            <a:r>
              <a:rPr lang="en-US" sz="2400" b="1" dirty="0" smtClean="0"/>
              <a:t>minimal </a:t>
            </a:r>
            <a:r>
              <a:rPr lang="en-US" sz="2400" b="1" dirty="0"/>
              <a:t>data set</a:t>
            </a:r>
            <a:r>
              <a:rPr lang="en-US" sz="2400" dirty="0" smtClean="0"/>
              <a:t>” for the condition</a:t>
            </a:r>
          </a:p>
          <a:p>
            <a:pPr lvl="1"/>
            <a:r>
              <a:rPr lang="en-US" sz="2400" dirty="0" smtClean="0"/>
              <a:t>Process can be iterative, ask for more information based on individual case</a:t>
            </a:r>
          </a:p>
          <a:p>
            <a:pPr lvl="2"/>
            <a:r>
              <a:rPr lang="en-US" sz="2400" dirty="0" smtClean="0"/>
              <a:t>Use of Pre-consultation with pre-visit assistance to ask for more information or addition testing or therapeutic trial when indicated and appropriate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52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7657" r="27150" b="10620"/>
          <a:stretch/>
        </p:blipFill>
        <p:spPr>
          <a:xfrm>
            <a:off x="1133353" y="93690"/>
            <a:ext cx="6964099" cy="6764310"/>
          </a:xfrm>
        </p:spPr>
      </p:pic>
      <p:sp>
        <p:nvSpPr>
          <p:cNvPr id="2" name="Oval 1"/>
          <p:cNvSpPr/>
          <p:nvPr/>
        </p:nvSpPr>
        <p:spPr>
          <a:xfrm>
            <a:off x="2133600" y="2133600"/>
            <a:ext cx="990600" cy="40419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22193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00" y="5225429"/>
            <a:ext cx="11096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3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8347" r="27345" b="9929"/>
          <a:stretch/>
        </p:blipFill>
        <p:spPr>
          <a:xfrm>
            <a:off x="1143000" y="-1758"/>
            <a:ext cx="6743982" cy="685975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31381"/>
            <a:ext cx="10906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800600"/>
            <a:ext cx="2667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t="11105" r="28121" b="10619"/>
          <a:stretch/>
        </p:blipFill>
        <p:spPr>
          <a:xfrm>
            <a:off x="1371600" y="-65034"/>
            <a:ext cx="6984031" cy="692303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2216427" cy="4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98106"/>
            <a:ext cx="2362200" cy="59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26" y="3898106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512586"/>
            <a:ext cx="2826026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06433"/>
          </a:xfrm>
        </p:spPr>
        <p:txBody>
          <a:bodyPr/>
          <a:lstStyle/>
          <a:p>
            <a:r>
              <a:rPr lang="en-US" sz="2800" dirty="0" smtClean="0"/>
              <a:t>Think about how to “risk stratify” the conditions referred to you as regards the urgency of the referral needs.</a:t>
            </a:r>
          </a:p>
          <a:p>
            <a:pPr lvl="1"/>
            <a:r>
              <a:rPr lang="en-US" sz="2400" dirty="0" smtClean="0"/>
              <a:t>Consider whether or not your practice has a process to schedule patients in accordance with the urgency of their referral needs.</a:t>
            </a:r>
          </a:p>
          <a:p>
            <a:r>
              <a:rPr lang="en-US" sz="2800" dirty="0" smtClean="0"/>
              <a:t>Think about which conditions referred to you could benefit from having defined referral guidelines of when to refer &amp; what information to send with the referral (defined Pertinent Data Sets)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055"/>
            <a:ext cx="1143000" cy="1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Available Pertinent Data Sets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11290" r="22095" b="8710"/>
          <a:stretch/>
        </p:blipFill>
        <p:spPr>
          <a:xfrm>
            <a:off x="1581201" y="1524000"/>
            <a:ext cx="5962599" cy="4704436"/>
          </a:xfrm>
        </p:spPr>
      </p:pic>
    </p:spTree>
    <p:extLst>
      <p:ext uri="{BB962C8B-B14F-4D97-AF65-F5344CB8AC3E}">
        <p14:creationId xmlns:p14="http://schemas.microsoft.com/office/powerpoint/2010/main" val="27178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Check list for Pertinent Data Sets/ Referral Guidelines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For a condition or set of conditions:</a:t>
            </a:r>
          </a:p>
          <a:p>
            <a:r>
              <a:rPr lang="en-US" sz="2400" dirty="0" smtClean="0"/>
              <a:t>Essential Information (pertinent &amp; adequate)</a:t>
            </a:r>
          </a:p>
          <a:p>
            <a:r>
              <a:rPr lang="en-US" sz="2400" dirty="0" smtClean="0"/>
              <a:t>Additional Information to send if already done (available) but don’t need to do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ests or procedures to avoid</a:t>
            </a:r>
          </a:p>
          <a:p>
            <a:r>
              <a:rPr lang="en-US" sz="2400" dirty="0" smtClean="0"/>
              <a:t>Alarm symptoms, signs, conditions (urgency)</a:t>
            </a:r>
          </a:p>
          <a:p>
            <a:r>
              <a:rPr lang="en-US" sz="2400" dirty="0" smtClean="0"/>
              <a:t>Common ‘rule-outs’ to consider before referral</a:t>
            </a:r>
          </a:p>
          <a:p>
            <a:r>
              <a:rPr lang="en-US" sz="2400" dirty="0" smtClean="0"/>
              <a:t>Relevant Choosing Wisely elements</a:t>
            </a:r>
          </a:p>
          <a:p>
            <a:r>
              <a:rPr lang="en-US" sz="2400" dirty="0" smtClean="0"/>
              <a:t>Resources for Health Care Professionals</a:t>
            </a:r>
          </a:p>
          <a:p>
            <a:r>
              <a:rPr lang="en-US" sz="2400" dirty="0" smtClean="0"/>
              <a:t>Resources for Patients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9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Put it</a:t>
            </a:r>
            <a:r>
              <a:rPr lang="en-US" sz="3600" dirty="0" smtClean="0"/>
              <a:t> into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7244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your practice Pertinent Data Sets / Referral Guidelines  </a:t>
            </a:r>
            <a:r>
              <a:rPr lang="en-US" sz="2400" dirty="0"/>
              <a:t>as part of Care Coordination Agreement with a referring practice to improve the referral process</a:t>
            </a:r>
          </a:p>
          <a:p>
            <a:endParaRPr lang="en-US" sz="2400" dirty="0"/>
          </a:p>
          <a:p>
            <a:r>
              <a:rPr lang="en-US" sz="2400" dirty="0"/>
              <a:t>Use </a:t>
            </a:r>
            <a:r>
              <a:rPr lang="en-US" sz="2400" dirty="0" smtClean="0"/>
              <a:t>your Pertinent Data Sets / Referral Guidelines for </a:t>
            </a:r>
            <a:r>
              <a:rPr lang="en-US" sz="2400" dirty="0"/>
              <a:t>your practice team to help with Pre-consultation/ Pre-visit review to ensure needed information is received so to maximize the value of the referral appointment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 in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78545"/>
            <a:ext cx="8305800" cy="4800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lists of conditions that are usually urgent, intermediate (move-up) or routine in priority (i.e. how urgent is the referral?)</a:t>
            </a:r>
          </a:p>
          <a:p>
            <a:pPr lvl="1"/>
            <a:r>
              <a:rPr lang="en-US" sz="2400" dirty="0" smtClean="0"/>
              <a:t>Ensure the practice has capacity to schedule &amp; see patients based on the urgency needs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Develop Pertinent Data Set / referral guidelines for at least one (1-4) conditions commonly referred to your practice </a:t>
            </a:r>
            <a:r>
              <a:rPr lang="en-US" sz="2400" dirty="0" smtClean="0"/>
              <a:t>(may use the Pertinent Data Sets on the ACP High Value Care website if applicable)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 large specialty clinic…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9002" cy="4191000"/>
          </a:xfrm>
        </p:spPr>
        <p:txBody>
          <a:bodyPr/>
          <a:lstStyle/>
          <a:p>
            <a:r>
              <a:rPr lang="en-US" sz="2400" dirty="0" smtClean="0"/>
              <a:t>Patients booked on an “as come” (first come, first booked) basis</a:t>
            </a:r>
          </a:p>
          <a:p>
            <a:r>
              <a:rPr lang="en-US" sz="2400" dirty="0" smtClean="0"/>
              <a:t>If patient is urgent and requesting clinician is concerned, s/he calls the specialist who tries to work them in over lunch break 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27815" r="14907" b="36093"/>
          <a:stretch/>
        </p:blipFill>
        <p:spPr bwMode="auto">
          <a:xfrm>
            <a:off x="2133600" y="4343400"/>
            <a:ext cx="616454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7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Risk Stratify the Referral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4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3200" b="1" dirty="0" smtClean="0"/>
              <a:t>What is the Urgency or Priority for the referred condition </a:t>
            </a:r>
            <a:r>
              <a:rPr lang="en-US" sz="3200" dirty="0" smtClean="0"/>
              <a:t>: </a:t>
            </a:r>
            <a:r>
              <a:rPr lang="en-US" sz="3000" dirty="0" smtClean="0"/>
              <a:t>(Referral status)</a:t>
            </a:r>
            <a:endParaRPr lang="en-US" sz="1200" dirty="0" smtClean="0"/>
          </a:p>
          <a:p>
            <a:r>
              <a:rPr lang="en-US" sz="2300" b="1" dirty="0" smtClean="0"/>
              <a:t>Determine Urgency of referral needs for commonly referred conditions or patient types</a:t>
            </a:r>
          </a:p>
          <a:p>
            <a:r>
              <a:rPr lang="en-US" sz="2300" b="1" dirty="0" smtClean="0"/>
              <a:t>Create list of Urgent-Intermediate-Routine conditions for your practice care team </a:t>
            </a:r>
          </a:p>
          <a:p>
            <a:pPr lvl="1"/>
            <a:r>
              <a:rPr lang="en-US" sz="2000" dirty="0" smtClean="0"/>
              <a:t>does not need to be all inclusive- this is a guide to assist with team care &amp; the referral process</a:t>
            </a:r>
          </a:p>
          <a:p>
            <a:pPr lvl="1"/>
            <a:r>
              <a:rPr lang="en-US" sz="2000" dirty="0" smtClean="0"/>
              <a:t>can be modified based on individual patient context</a:t>
            </a:r>
            <a:endParaRPr lang="en-US" sz="2000" dirty="0"/>
          </a:p>
          <a:p>
            <a:pPr lvl="1"/>
            <a:r>
              <a:rPr lang="en-US" sz="2000" dirty="0" smtClean="0"/>
              <a:t>Include: “if not sure, ask”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my 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3886200" cy="4104166"/>
          </a:xfrm>
        </p:spPr>
        <p:txBody>
          <a:bodyPr/>
          <a:lstStyle/>
          <a:p>
            <a:r>
              <a:rPr lang="en-US" sz="2000" dirty="0" smtClean="0"/>
              <a:t>Pregnancy &amp; diabetes</a:t>
            </a:r>
          </a:p>
          <a:p>
            <a:r>
              <a:rPr lang="en-US" sz="2000" dirty="0" smtClean="0"/>
              <a:t>Pregnancy &amp; thyroid</a:t>
            </a:r>
          </a:p>
          <a:p>
            <a:r>
              <a:rPr lang="en-US" sz="2000" dirty="0" smtClean="0"/>
              <a:t>Hyperthyroidism </a:t>
            </a:r>
          </a:p>
          <a:p>
            <a:r>
              <a:rPr lang="en-US" sz="2000" dirty="0" smtClean="0"/>
              <a:t>New thyroid cancer</a:t>
            </a:r>
          </a:p>
          <a:p>
            <a:r>
              <a:rPr lang="en-US" sz="2000" dirty="0" smtClean="0"/>
              <a:t>New onset T1DM</a:t>
            </a:r>
          </a:p>
          <a:p>
            <a:r>
              <a:rPr lang="en-US" sz="2000" dirty="0" smtClean="0"/>
              <a:t>DM with frequent/severe hypoglycemia</a:t>
            </a:r>
          </a:p>
          <a:p>
            <a:r>
              <a:rPr lang="en-US" sz="2000" dirty="0" smtClean="0"/>
              <a:t>New dx Addison’s disease</a:t>
            </a:r>
          </a:p>
          <a:p>
            <a:r>
              <a:rPr lang="en-US" sz="2000" dirty="0" smtClean="0"/>
              <a:t>Pituitary mass with vision loss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981199"/>
            <a:ext cx="3886200" cy="4180367"/>
          </a:xfrm>
        </p:spPr>
        <p:txBody>
          <a:bodyPr/>
          <a:lstStyle/>
          <a:p>
            <a:r>
              <a:rPr lang="en-US" sz="2000" dirty="0" smtClean="0"/>
              <a:t>Diabetes out of control</a:t>
            </a:r>
          </a:p>
          <a:p>
            <a:r>
              <a:rPr lang="en-US" sz="2000" dirty="0" smtClean="0"/>
              <a:t>Hypercalcemia</a:t>
            </a:r>
          </a:p>
          <a:p>
            <a:r>
              <a:rPr lang="en-US" sz="2000" dirty="0" smtClean="0"/>
              <a:t>Pituitary</a:t>
            </a:r>
          </a:p>
          <a:p>
            <a:r>
              <a:rPr lang="en-US" sz="2000" dirty="0" smtClean="0"/>
              <a:t>Adrenal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/>
          </a:p>
          <a:p>
            <a:r>
              <a:rPr lang="en-US" sz="2000" dirty="0" smtClean="0"/>
              <a:t>PCOS</a:t>
            </a:r>
          </a:p>
          <a:p>
            <a:r>
              <a:rPr lang="en-US" sz="2000" dirty="0" smtClean="0"/>
              <a:t>Weight gain</a:t>
            </a:r>
          </a:p>
          <a:p>
            <a:r>
              <a:rPr lang="en-US" sz="2000" dirty="0" smtClean="0"/>
              <a:t>Low T</a:t>
            </a:r>
          </a:p>
          <a:p>
            <a:r>
              <a:rPr lang="en-US" sz="2000" dirty="0" smtClean="0"/>
              <a:t>Hypothyroid not feeling well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1545" y="1612926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Urgent conditions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293085" y="161292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Move Up (Intermediate)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93085" y="396239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Routine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938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Risk Stratify the Referral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44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Consider sharing the list with referring practice(s) as part of your Care Coordination Agreement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smtClean="0"/>
              <a:t>requesting </a:t>
            </a:r>
            <a:r>
              <a:rPr lang="en-US" sz="2400" dirty="0"/>
              <a:t>practice is asked to communicate regarding the perceived urgency of the referred </a:t>
            </a:r>
            <a:r>
              <a:rPr lang="en-US" sz="2400" dirty="0" smtClean="0"/>
              <a:t>condition; </a:t>
            </a:r>
          </a:p>
          <a:p>
            <a:pPr lvl="1"/>
            <a:r>
              <a:rPr lang="en-US" sz="2400" dirty="0" smtClean="0"/>
              <a:t>Other clinicians often have different perceptions of urgency than the specialty practice (e.g. Hyperthyroidism as routine referral request  vs urgent referral needs)</a:t>
            </a:r>
          </a:p>
          <a:p>
            <a:pPr lvl="1"/>
            <a:r>
              <a:rPr lang="en-US" sz="2400" dirty="0" smtClean="0"/>
              <a:t>Helps avoid use of “urgent” to get patient in sooner for non-urgent needs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Schedule Based on</a:t>
            </a:r>
            <a:r>
              <a:rPr lang="en-US" sz="3600" b="1" dirty="0" smtClean="0">
                <a:solidFill>
                  <a:schemeClr val="tx1"/>
                </a:solidFill>
              </a:rPr>
              <a:t> the Referral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44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Have a mechanism to </a:t>
            </a:r>
            <a:r>
              <a:rPr lang="en-US" sz="2800" b="1" i="1" dirty="0" smtClean="0"/>
              <a:t>schedule</a:t>
            </a:r>
            <a:r>
              <a:rPr lang="en-US" sz="2800" b="1" dirty="0" smtClean="0"/>
              <a:t> patients in accordance with their referral needs / risk status</a:t>
            </a:r>
          </a:p>
          <a:p>
            <a:pPr lvl="1"/>
            <a:r>
              <a:rPr lang="en-US" sz="2400" dirty="0" smtClean="0"/>
              <a:t>Reserved Urgent spots (“work the referral; work the schedule”)</a:t>
            </a:r>
          </a:p>
          <a:p>
            <a:pPr lvl="1"/>
            <a:r>
              <a:rPr lang="en-US" sz="2400" dirty="0" smtClean="0"/>
              <a:t>On-call clinician to see patients with urgent referral needs</a:t>
            </a:r>
          </a:p>
          <a:p>
            <a:pPr lvl="1"/>
            <a:r>
              <a:rPr lang="en-US" sz="2400" dirty="0" smtClean="0"/>
              <a:t>Other options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4873" r="2473" b="4212"/>
          <a:stretch/>
        </p:blipFill>
        <p:spPr>
          <a:xfrm>
            <a:off x="4343400" y="3973676"/>
            <a:ext cx="4550736" cy="2317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513249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Triage (Risk Stratification) and Tracking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1143000"/>
            <a:ext cx="9076267" cy="5105400"/>
          </a:xfrm>
        </p:spPr>
      </p:pic>
      <p:sp>
        <p:nvSpPr>
          <p:cNvPr id="3" name="Oval 2"/>
          <p:cNvSpPr/>
          <p:nvPr/>
        </p:nvSpPr>
        <p:spPr>
          <a:xfrm>
            <a:off x="1828800" y="35814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2743200"/>
            <a:ext cx="2514600" cy="1981200"/>
          </a:xfrm>
          <a:prstGeom prst="ellipse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Urgent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Move up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Routine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Short Call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Working the Schedule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986632"/>
            <a:ext cx="9136945" cy="5139531"/>
          </a:xfrm>
        </p:spPr>
      </p:pic>
      <p:sp>
        <p:nvSpPr>
          <p:cNvPr id="3" name="Oval 2"/>
          <p:cNvSpPr/>
          <p:nvPr/>
        </p:nvSpPr>
        <p:spPr>
          <a:xfrm>
            <a:off x="3429000" y="548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548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3581400" y="4031974"/>
            <a:ext cx="2310848" cy="127552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91% of patients would come on short notice if contacted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91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15897</TotalTime>
  <Words>1212</Words>
  <Application>Microsoft Office PowerPoint</Application>
  <PresentationFormat>On-screen Show (4:3)</PresentationFormat>
  <Paragraphs>145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1_ACP Powerpoint 2014</vt:lpstr>
      <vt:lpstr>Connecting Care Ensuring Quality Referrals and Effective Care Coordination    </vt:lpstr>
      <vt:lpstr>As you listen…</vt:lpstr>
      <vt:lpstr>A large specialty clinic…</vt:lpstr>
      <vt:lpstr> Risk Stratify the Referral Needs</vt:lpstr>
      <vt:lpstr>Examples from my practice:</vt:lpstr>
      <vt:lpstr> Risk Stratify the Referral Needs</vt:lpstr>
      <vt:lpstr> Schedule Based on the Referral Needs</vt:lpstr>
      <vt:lpstr>Triage (Risk Stratification) and Tracking </vt:lpstr>
      <vt:lpstr>Working the Schedule</vt:lpstr>
      <vt:lpstr>PowerPoint Presentation</vt:lpstr>
      <vt:lpstr>Put it into action …</vt:lpstr>
      <vt:lpstr> Information Void      Value Void   Two Cases from an Academic Medical Center</vt:lpstr>
      <vt:lpstr>Develop Pertinent Data sets for  Referred Conditions</vt:lpstr>
      <vt:lpstr>Pertinent Data set /Supporting Data for the Referred Condition</vt:lpstr>
      <vt:lpstr>Parameters for Pertinent Data Sets</vt:lpstr>
      <vt:lpstr>Parameters for Pertinent Data Sets</vt:lpstr>
      <vt:lpstr>PowerPoint Presentation</vt:lpstr>
      <vt:lpstr>PowerPoint Presentation</vt:lpstr>
      <vt:lpstr>PowerPoint Presentation</vt:lpstr>
      <vt:lpstr>Available Pertinent Data Sets </vt:lpstr>
      <vt:lpstr>Check list for Pertinent Data Sets/ Referral Guidelines</vt:lpstr>
      <vt:lpstr>Put it into action….</vt:lpstr>
      <vt:lpstr>Leave in action….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103</cp:revision>
  <dcterms:created xsi:type="dcterms:W3CDTF">2017-05-12T02:16:57Z</dcterms:created>
  <dcterms:modified xsi:type="dcterms:W3CDTF">2017-08-16T16:26:10Z</dcterms:modified>
</cp:coreProperties>
</file>