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4"/>
  </p:notesMasterIdLst>
  <p:sldIdLst>
    <p:sldId id="462" r:id="rId2"/>
    <p:sldId id="552" r:id="rId3"/>
    <p:sldId id="474" r:id="rId4"/>
    <p:sldId id="574" r:id="rId5"/>
    <p:sldId id="576" r:id="rId6"/>
    <p:sldId id="577" r:id="rId7"/>
    <p:sldId id="575" r:id="rId8"/>
    <p:sldId id="528" r:id="rId9"/>
    <p:sldId id="529" r:id="rId10"/>
    <p:sldId id="530" r:id="rId11"/>
    <p:sldId id="538" r:id="rId12"/>
    <p:sldId id="503" r:id="rId13"/>
    <p:sldId id="483" r:id="rId14"/>
    <p:sldId id="502" r:id="rId15"/>
    <p:sldId id="578" r:id="rId16"/>
    <p:sldId id="579" r:id="rId17"/>
    <p:sldId id="399" r:id="rId18"/>
    <p:sldId id="401" r:id="rId19"/>
    <p:sldId id="533" r:id="rId20"/>
    <p:sldId id="558" r:id="rId21"/>
    <p:sldId id="268" r:id="rId22"/>
    <p:sldId id="269" r:id="rId23"/>
    <p:sldId id="559" r:id="rId24"/>
    <p:sldId id="560" r:id="rId25"/>
    <p:sldId id="562" r:id="rId26"/>
    <p:sldId id="563" r:id="rId27"/>
    <p:sldId id="564" r:id="rId28"/>
    <p:sldId id="561" r:id="rId29"/>
    <p:sldId id="515" r:id="rId30"/>
    <p:sldId id="565" r:id="rId31"/>
    <p:sldId id="519" r:id="rId32"/>
    <p:sldId id="573" r:id="rId33"/>
    <p:sldId id="566" r:id="rId34"/>
    <p:sldId id="567" r:id="rId35"/>
    <p:sldId id="526" r:id="rId36"/>
    <p:sldId id="516" r:id="rId37"/>
    <p:sldId id="521" r:id="rId38"/>
    <p:sldId id="416" r:id="rId39"/>
    <p:sldId id="541" r:id="rId40"/>
    <p:sldId id="550" r:id="rId41"/>
    <p:sldId id="295" r:id="rId42"/>
    <p:sldId id="325" r:id="rId43"/>
    <p:sldId id="296" r:id="rId44"/>
    <p:sldId id="570" r:id="rId45"/>
    <p:sldId id="442" r:id="rId46"/>
    <p:sldId id="438" r:id="rId47"/>
    <p:sldId id="435" r:id="rId48"/>
    <p:sldId id="537" r:id="rId49"/>
    <p:sldId id="524" r:id="rId50"/>
    <p:sldId id="432" r:id="rId51"/>
    <p:sldId id="572" r:id="rId52"/>
    <p:sldId id="555" r:id="rId53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66"/>
    <a:srgbClr val="185C1B"/>
    <a:srgbClr val="F69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6" autoAdjust="0"/>
    <p:restoredTop sz="94602" autoAdjust="0"/>
  </p:normalViewPr>
  <p:slideViewPr>
    <p:cSldViewPr>
      <p:cViewPr varScale="1">
        <p:scale>
          <a:sx n="64" d="100"/>
          <a:sy n="64" d="100"/>
        </p:scale>
        <p:origin x="146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A009B99-2ACD-4329-A195-F59ABAB6DDDC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D2D20EC-B5EA-4747-9432-B8731085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 you get the care to be connected…we</a:t>
            </a:r>
            <a:r>
              <a:rPr lang="en-US" baseline="0" dirty="0"/>
              <a:t>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pt needs</a:t>
            </a:r>
            <a:r>
              <a:rPr lang="en-US" baseline="0" dirty="0"/>
              <a:t> to be part of pt centered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1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0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you handle the referral in your practice plays</a:t>
            </a:r>
            <a:r>
              <a:rPr lang="en-US" baseline="0" dirty="0"/>
              <a:t> a critical role in successfully connecting care, it goes beyond the agreement, it operationalizing the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7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Agree to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4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5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1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4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04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15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51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5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ALLYSON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4C34-F215-4045-ABE8-3B36FF48B8D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9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ALLYSON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4C34-F215-4045-ABE8-3B36FF48B8D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2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MN is not a place, it is an approach to how</a:t>
            </a:r>
            <a:r>
              <a:rPr lang="en-US" baseline="0" dirty="0"/>
              <a:t> we work together to connect the care for patients where ever that care may take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A226-11E4-427A-9786-849783FD832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DFA-7FA9-43B0-9051-678F7F84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4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4/2/2018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ponline.org/hvcc-trainin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ponline.org/hvcc-train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/>
              <a:t>Connecting Care</a:t>
            </a:r>
            <a:br>
              <a:rPr lang="en-US" sz="2800" b="1" dirty="0"/>
            </a:br>
            <a:r>
              <a:rPr lang="en-US" sz="2400" b="1" dirty="0"/>
              <a:t>Ensuring Quality Referrals and Effective Care Coordination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5999" y="5486400"/>
            <a:ext cx="6823953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/>
              <a:t>Carol Greenlee MD FACP  &amp; Beth Neuhalfen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438400"/>
            <a:ext cx="7239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Action Step #1</a:t>
            </a:r>
          </a:p>
          <a:p>
            <a:pPr algn="ctr"/>
            <a:r>
              <a:rPr lang="en-US" sz="3200" b="1" dirty="0"/>
              <a:t> </a:t>
            </a:r>
            <a:r>
              <a:rPr lang="en-US" sz="4000" b="1" dirty="0"/>
              <a:t>Get Your Own House in 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High Value Care Coordination</a:t>
            </a:r>
          </a:p>
        </p:txBody>
      </p:sp>
    </p:spTree>
    <p:extLst>
      <p:ext uri="{BB962C8B-B14F-4D97-AF65-F5344CB8AC3E}">
        <p14:creationId xmlns:p14="http://schemas.microsoft.com/office/powerpoint/2010/main" val="329107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2715"/>
            <a:ext cx="7543800" cy="80396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Case 3 </a:t>
            </a:r>
            <a:r>
              <a:rPr lang="en-US" dirty="0"/>
              <a:t>(“Where’s the Beef?”)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5105400" cy="4456064"/>
          </a:xfrm>
        </p:spPr>
        <p:txBody>
          <a:bodyPr/>
          <a:lstStyle/>
          <a:p>
            <a:pPr marL="201168" lvl="1" indent="0">
              <a:buNone/>
            </a:pPr>
            <a:r>
              <a:rPr lang="en-US" sz="2400" dirty="0"/>
              <a:t>59 </a:t>
            </a:r>
            <a:r>
              <a:rPr lang="en-US" sz="2400" dirty="0" err="1"/>
              <a:t>yo</a:t>
            </a:r>
            <a:r>
              <a:rPr lang="en-US" sz="2400" dirty="0"/>
              <a:t> man with T2DM, HTN, Hyperlipidemia &amp; Obesity</a:t>
            </a:r>
          </a:p>
          <a:p>
            <a:r>
              <a:rPr lang="en-US" sz="2000" dirty="0"/>
              <a:t>referred to cardiology with unexplained DOE &amp; question “is this ischemic?”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300" dirty="0"/>
              <a:t>28 page note from the cardiologist </a:t>
            </a:r>
          </a:p>
          <a:p>
            <a:pPr lvl="1"/>
            <a:r>
              <a:rPr lang="en-US" sz="2000" dirty="0"/>
              <a:t>only ICD codes for impression </a:t>
            </a:r>
          </a:p>
          <a:p>
            <a:pPr lvl="1"/>
            <a:r>
              <a:rPr lang="en-US" sz="2000" dirty="0"/>
              <a:t>no indication of what the cardiologist thinks or is going to do or </a:t>
            </a:r>
          </a:p>
          <a:p>
            <a:pPr lvl="1"/>
            <a:r>
              <a:rPr lang="en-US" sz="2000" dirty="0"/>
              <a:t>what s/he recommends the PCP do or </a:t>
            </a:r>
          </a:p>
          <a:p>
            <a:pPr lvl="1"/>
            <a:r>
              <a:rPr lang="en-US" sz="2000" dirty="0"/>
              <a:t>what s/he told the patient to do…</a:t>
            </a:r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124200"/>
            <a:ext cx="3703320" cy="1371600"/>
          </a:xfrm>
        </p:spPr>
        <p:txBody>
          <a:bodyPr/>
          <a:lstStyle/>
          <a:p>
            <a:pPr lvl="1"/>
            <a:r>
              <a:rPr lang="en-US" sz="3100" dirty="0"/>
              <a:t>More questions than answers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304142" cy="16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3352800"/>
            <a:ext cx="5181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25-50% of Primary Care clinicians</a:t>
            </a:r>
          </a:p>
          <a:p>
            <a:pPr algn="ctr"/>
            <a:r>
              <a:rPr lang="en-US" sz="2400" b="1" dirty="0"/>
              <a:t>receive no information back after the referral appointment</a:t>
            </a:r>
          </a:p>
          <a:p>
            <a:pPr algn="ctr"/>
            <a:endParaRPr lang="en-US" sz="800" b="1" dirty="0"/>
          </a:p>
          <a:p>
            <a:pPr algn="ctr"/>
            <a:r>
              <a:rPr lang="en-US" sz="2400" b="1" dirty="0"/>
              <a:t>~50% don’t know if patient ever saw the specialist</a:t>
            </a:r>
          </a:p>
          <a:p>
            <a:pPr algn="ctr"/>
            <a:r>
              <a:rPr lang="en-US" sz="2400" b="1" dirty="0"/>
              <a:t>20 - 40% of referral </a:t>
            </a:r>
            <a:r>
              <a:rPr lang="en-US" sz="2400" b="1" i="1" dirty="0"/>
              <a:t>incomplete</a:t>
            </a:r>
          </a:p>
          <a:p>
            <a:pPr algn="ctr"/>
            <a:endParaRPr lang="en-US" sz="800" b="1" dirty="0"/>
          </a:p>
          <a:p>
            <a:pPr algn="ctr"/>
            <a:r>
              <a:rPr lang="en-US" sz="2400" b="1" dirty="0"/>
              <a:t>28% are dissatisfied with the information they do receive</a:t>
            </a:r>
          </a:p>
        </p:txBody>
      </p:sp>
    </p:spTree>
    <p:extLst>
      <p:ext uri="{BB962C8B-B14F-4D97-AF65-F5344CB8AC3E}">
        <p14:creationId xmlns:p14="http://schemas.microsoft.com/office/powerpoint/2010/main" val="33758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Consequences</a:t>
            </a:r>
            <a:r>
              <a:rPr lang="en-US" dirty="0"/>
              <a:t> </a:t>
            </a:r>
            <a:r>
              <a:rPr lang="en-US" sz="4000" dirty="0"/>
              <a:t>of Disconnected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/>
              <a:t>Waste, Safety &amp; Satisfaction issues</a:t>
            </a:r>
          </a:p>
          <a:p>
            <a:pPr lvl="1"/>
            <a:r>
              <a:rPr lang="en-US" dirty="0"/>
              <a:t>Misdiagnosis</a:t>
            </a:r>
          </a:p>
          <a:p>
            <a:pPr lvl="1"/>
            <a:r>
              <a:rPr lang="en-US" dirty="0"/>
              <a:t>Delayed diagnosis and treatment</a:t>
            </a:r>
          </a:p>
          <a:p>
            <a:pPr lvl="1"/>
            <a:r>
              <a:rPr lang="en-US" dirty="0"/>
              <a:t>Duplicate tests</a:t>
            </a:r>
          </a:p>
          <a:p>
            <a:pPr lvl="1"/>
            <a:r>
              <a:rPr lang="en-US" dirty="0"/>
              <a:t>Unnecessary tests</a:t>
            </a:r>
          </a:p>
          <a:p>
            <a:pPr lvl="1"/>
            <a:r>
              <a:rPr lang="en-US" dirty="0"/>
              <a:t>Additional visits</a:t>
            </a:r>
          </a:p>
          <a:p>
            <a:pPr lvl="1"/>
            <a:r>
              <a:rPr lang="en-US" dirty="0"/>
              <a:t>Access backlog / workforce needs</a:t>
            </a:r>
          </a:p>
          <a:p>
            <a:pPr lvl="1"/>
            <a:r>
              <a:rPr lang="en-US" dirty="0"/>
              <a:t>Confusion, errors</a:t>
            </a:r>
          </a:p>
          <a:p>
            <a:pPr lvl="1"/>
            <a:r>
              <a:rPr lang="en-US" dirty="0"/>
              <a:t>Increased stress, burden, dissatisfaction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1600200"/>
            <a:ext cx="3211748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lvl="1" indent="0" algn="ctr">
              <a:buNone/>
            </a:pPr>
            <a:r>
              <a:rPr lang="en-US" sz="2800" b="1" dirty="0"/>
              <a:t>Not very patient centered</a:t>
            </a:r>
          </a:p>
          <a:p>
            <a:pPr marL="365125" lvl="1" indent="0" algn="ctr">
              <a:buNone/>
            </a:pPr>
            <a:endParaRPr lang="en-US" sz="1000" b="1" dirty="0"/>
          </a:p>
          <a:p>
            <a:pPr marL="365125" lvl="1" indent="0" algn="ctr">
              <a:buNone/>
            </a:pPr>
            <a:r>
              <a:rPr lang="en-US" sz="2800" b="1" dirty="0"/>
              <a:t>Not very cost effective</a:t>
            </a:r>
          </a:p>
          <a:p>
            <a:pPr marL="365125" lvl="1" indent="0" algn="ctr">
              <a:buNone/>
            </a:pPr>
            <a:endParaRPr lang="en-US" sz="1000" b="1" dirty="0"/>
          </a:p>
          <a:p>
            <a:pPr marL="365125" lvl="1" indent="0" algn="ctr">
              <a:buNone/>
            </a:pPr>
            <a:r>
              <a:rPr lang="en-US" sz="2800" b="1" dirty="0"/>
              <a:t>Not very satisfying &amp; often burdensome on the back end</a:t>
            </a:r>
          </a:p>
        </p:txBody>
      </p:sp>
    </p:spTree>
    <p:extLst>
      <p:ext uri="{BB962C8B-B14F-4D97-AF65-F5344CB8AC3E}">
        <p14:creationId xmlns:p14="http://schemas.microsoft.com/office/powerpoint/2010/main" val="11496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We need a System  instead of Silos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“Once we get to interoperability….”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35717"/>
            <a:ext cx="5257800" cy="335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1281112" cy="11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4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Case 4 </a:t>
            </a:r>
            <a:r>
              <a:rPr lang="en-US" sz="3600" dirty="0"/>
              <a:t>(“TMI-Overload”)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572000"/>
          </a:xfrm>
        </p:spPr>
        <p:txBody>
          <a:bodyPr/>
          <a:lstStyle/>
          <a:p>
            <a:r>
              <a:rPr lang="en-US" sz="2400" dirty="0"/>
              <a:t>74 year old woman with cognitive impairment from Skilled Nursing Facility brought in by transport person</a:t>
            </a:r>
          </a:p>
          <a:p>
            <a:r>
              <a:rPr lang="en-US" sz="2400" dirty="0"/>
              <a:t>No records except MAR</a:t>
            </a:r>
          </a:p>
          <a:p>
            <a:r>
              <a:rPr lang="en-US" sz="2400" dirty="0"/>
              <a:t>SNF physician on the road</a:t>
            </a:r>
          </a:p>
          <a:p>
            <a:endParaRPr lang="en-US" sz="2400" dirty="0"/>
          </a:p>
          <a:p>
            <a:r>
              <a:rPr lang="en-US" sz="2400" dirty="0"/>
              <a:t>Look in the HIE….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419600" cy="3886200"/>
          </a:xfrm>
        </p:spPr>
        <p:txBody>
          <a:bodyPr/>
          <a:lstStyle/>
          <a:p>
            <a:r>
              <a:rPr lang="en-US" sz="2400" dirty="0"/>
              <a:t>94 pages of reports</a:t>
            </a:r>
          </a:p>
          <a:p>
            <a:r>
              <a:rPr lang="en-US" sz="2400" dirty="0"/>
              <a:t>Diabetes</a:t>
            </a:r>
          </a:p>
          <a:p>
            <a:r>
              <a:rPr lang="en-US" sz="2400" dirty="0"/>
              <a:t>Pituitary mass</a:t>
            </a:r>
          </a:p>
          <a:p>
            <a:r>
              <a:rPr lang="en-US" sz="2400" dirty="0"/>
              <a:t>Osteoporosis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But what’s the question?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Shared EHR does not solve all the referral/ care coordination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Care Coordination requires:</a:t>
            </a:r>
          </a:p>
          <a:p>
            <a:r>
              <a:rPr lang="en-US" sz="3100" b="1" dirty="0"/>
              <a:t>Information sharing </a:t>
            </a:r>
            <a:r>
              <a:rPr lang="en-US" sz="3100" b="1" i="1" dirty="0"/>
              <a:t>(can even be done without EMR)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Adequate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Pertinent</a:t>
            </a:r>
          </a:p>
          <a:p>
            <a:r>
              <a:rPr lang="en-US" sz="3100" b="1" dirty="0"/>
              <a:t>Communication 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patient &amp; family and the medical home team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extended care team (e.g., clinical question)</a:t>
            </a:r>
          </a:p>
          <a:p>
            <a:r>
              <a:rPr lang="en-US" sz="3100" b="1" dirty="0"/>
              <a:t>Collaboration/Working Together </a:t>
            </a:r>
            <a:r>
              <a:rPr lang="en-US" sz="3100" b="1" i="1" dirty="0"/>
              <a:t>(mindset – culture)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Standardization &amp; expectations of referral procedures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Clarity in roles and responsibilities</a:t>
            </a:r>
          </a:p>
          <a:p>
            <a:r>
              <a:rPr lang="en-US" sz="3100" b="1" dirty="0"/>
              <a:t>Patient-centered approach </a:t>
            </a:r>
            <a:r>
              <a:rPr lang="en-US" sz="3100" b="1" i="1" dirty="0"/>
              <a:t>(common goal - meeting patient needs)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Contextual care: considering patient’s needs &amp; circumstances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Shared goals and decision making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132472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C66"/>
                </a:solidFill>
              </a:rPr>
              <a:t>From Disconnected Care → </a:t>
            </a:r>
            <a:br>
              <a:rPr lang="en-US" sz="4000" b="1" dirty="0">
                <a:solidFill>
                  <a:srgbClr val="007C66"/>
                </a:solidFill>
              </a:rPr>
            </a:br>
            <a:r>
              <a:rPr lang="en-US" sz="4000" b="1" dirty="0">
                <a:solidFill>
                  <a:srgbClr val="007C66"/>
                </a:solidFill>
              </a:rPr>
              <a:t>High Value, 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8001000" cy="487679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b="1" dirty="0"/>
              <a:t>Start with the END in mind:</a:t>
            </a:r>
          </a:p>
          <a:p>
            <a:pPr marL="560070" indent="-514350"/>
            <a:r>
              <a:rPr lang="en-US" sz="3200" b="1" dirty="0"/>
              <a:t>Goal of Care Coordination: </a:t>
            </a:r>
            <a:r>
              <a:rPr lang="en-US" b="1" dirty="0"/>
              <a:t>To Benefit the Patient </a:t>
            </a:r>
          </a:p>
          <a:p>
            <a:pPr marL="960120" lvl="1" indent="-514350"/>
            <a:r>
              <a:rPr lang="en-US" sz="2400" dirty="0"/>
              <a:t>Ensure appropriate, continuous connected care </a:t>
            </a:r>
          </a:p>
          <a:p>
            <a:pPr marL="960120" lvl="1" indent="-514350"/>
            <a:r>
              <a:rPr lang="en-US" sz="2400" dirty="0"/>
              <a:t>Enhance the Quality of Care (6 domains)</a:t>
            </a:r>
          </a:p>
          <a:p>
            <a:pPr marL="1360170" lvl="2" indent="-514350"/>
            <a:r>
              <a:rPr lang="en-US" sz="2000" dirty="0"/>
              <a:t>Patient Centered Care</a:t>
            </a:r>
          </a:p>
          <a:p>
            <a:pPr marL="1360170" lvl="2" indent="-514350"/>
            <a:r>
              <a:rPr lang="en-US" sz="2000" dirty="0"/>
              <a:t>Safety</a:t>
            </a:r>
          </a:p>
          <a:p>
            <a:pPr marL="1360170" lvl="2" indent="-514350"/>
            <a:r>
              <a:rPr lang="en-US" sz="2000" dirty="0"/>
              <a:t>Effectiveness</a:t>
            </a:r>
          </a:p>
          <a:p>
            <a:pPr marL="1360170" lvl="2" indent="-514350"/>
            <a:r>
              <a:rPr lang="en-US" sz="2000" dirty="0"/>
              <a:t>Efficiency</a:t>
            </a:r>
          </a:p>
          <a:p>
            <a:pPr marL="1360170" lvl="2" indent="-514350"/>
            <a:r>
              <a:rPr lang="en-US" sz="2000" dirty="0"/>
              <a:t>Timeliness</a:t>
            </a:r>
          </a:p>
          <a:p>
            <a:pPr marL="1360170" lvl="2" indent="-514350"/>
            <a:r>
              <a:rPr lang="en-US" sz="2000" dirty="0"/>
              <a:t>Equity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38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1200" y="0"/>
            <a:ext cx="7543800" cy="132472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C66"/>
                </a:solidFill>
              </a:rPr>
              <a:t>From Disconnected Care → </a:t>
            </a:r>
            <a:br>
              <a:rPr lang="en-US" sz="4000" b="1" dirty="0">
                <a:solidFill>
                  <a:srgbClr val="007C66"/>
                </a:solidFill>
              </a:rPr>
            </a:br>
            <a:r>
              <a:rPr lang="en-US" sz="4000" b="1" dirty="0">
                <a:solidFill>
                  <a:srgbClr val="007C66"/>
                </a:solidFill>
              </a:rPr>
              <a:t>High Value, 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8001000" cy="43434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3200" b="1" dirty="0"/>
              <a:t>Start with the END in mind:</a:t>
            </a:r>
          </a:p>
          <a:p>
            <a:pPr marL="560070" indent="-514350"/>
            <a:r>
              <a:rPr lang="en-US" sz="3200" b="1" dirty="0"/>
              <a:t>Goal of Care Coordination: </a:t>
            </a:r>
            <a:r>
              <a:rPr lang="en-US" b="1" dirty="0"/>
              <a:t>To Benefit the Physician and Clinical Team </a:t>
            </a:r>
          </a:p>
          <a:p>
            <a:pPr marL="960120" lvl="1" indent="-514350"/>
            <a:r>
              <a:rPr lang="en-US" sz="2800" dirty="0"/>
              <a:t>Working together/Cooperation/Cohesion</a:t>
            </a:r>
          </a:p>
          <a:p>
            <a:pPr marL="1360170" lvl="2" indent="-514350"/>
            <a:r>
              <a:rPr lang="en-US" sz="2000" dirty="0"/>
              <a:t>Increase effectiveness and safety</a:t>
            </a:r>
          </a:p>
          <a:p>
            <a:pPr marL="1360170" lvl="2" indent="-514350"/>
            <a:r>
              <a:rPr lang="en-US" sz="2000" dirty="0"/>
              <a:t>Increase satisfaction</a:t>
            </a:r>
          </a:p>
          <a:p>
            <a:pPr marL="1360170" lvl="2" indent="-514350"/>
            <a:r>
              <a:rPr lang="en-US" sz="2000" dirty="0"/>
              <a:t>Reduce stress, chaos and burden</a:t>
            </a:r>
          </a:p>
          <a:p>
            <a:pPr marL="1360170" lvl="2" indent="-514350"/>
            <a:r>
              <a:rPr lang="en-US" sz="2000" dirty="0"/>
              <a:t>Increase connectedness and part in the bigger picture</a:t>
            </a:r>
          </a:p>
          <a:p>
            <a:pPr marL="1360170" lvl="2" indent="-514350"/>
            <a:r>
              <a:rPr lang="en-US" sz="2000" dirty="0"/>
              <a:t>More enjoyment (JOY) in the work </a:t>
            </a:r>
          </a:p>
          <a:p>
            <a:pPr marL="639445" lvl="1" indent="0">
              <a:buNone/>
            </a:pPr>
            <a:r>
              <a:rPr lang="en-US" sz="2800" dirty="0"/>
              <a:t>…Connecting the Care, Sharing the Care</a:t>
            </a:r>
          </a:p>
          <a:p>
            <a:pPr marL="4572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876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/>
              <a:t>Why: The need for better coordinated &amp; connected care</a:t>
            </a:r>
          </a:p>
          <a:p>
            <a:pPr lvl="0"/>
            <a:r>
              <a:rPr lang="en-US" sz="2800" b="1" dirty="0"/>
              <a:t>What: The critical elements for a high value referral experience</a:t>
            </a:r>
          </a:p>
          <a:p>
            <a:pPr lvl="0"/>
            <a:r>
              <a:rPr lang="en-US" sz="2800" dirty="0"/>
              <a:t>How: Action steps to get practices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99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274638"/>
            <a:ext cx="6119812" cy="10969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Medical Neighborhood</a:t>
            </a:r>
            <a:br>
              <a:rPr lang="en-US" dirty="0"/>
            </a:br>
            <a:r>
              <a:rPr lang="en-US" sz="2700" dirty="0"/>
              <a:t>October 2010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752600"/>
            <a:ext cx="45720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Medical Neighbor defined: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Communicates, collaborates &amp; integrates</a:t>
            </a:r>
          </a:p>
          <a:p>
            <a:r>
              <a:rPr lang="en-US" dirty="0"/>
              <a:t>Appropriate &amp; timely consultations</a:t>
            </a:r>
          </a:p>
          <a:p>
            <a:r>
              <a:rPr lang="en-US" dirty="0"/>
              <a:t>Effective flow of information</a:t>
            </a:r>
          </a:p>
          <a:p>
            <a:r>
              <a:rPr lang="en-US" dirty="0"/>
              <a:t>Responsible co-managing</a:t>
            </a:r>
          </a:p>
          <a:p>
            <a:r>
              <a:rPr lang="en-US" dirty="0"/>
              <a:t>Patient-centered care</a:t>
            </a:r>
          </a:p>
          <a:p>
            <a:r>
              <a:rPr lang="en-US" dirty="0"/>
              <a:t>Support medical home as hub of care</a:t>
            </a:r>
          </a:p>
        </p:txBody>
      </p:sp>
      <p:pic>
        <p:nvPicPr>
          <p:cNvPr id="5" name="Content Placeholder 3" descr="PCMH-N Paper Cov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0081" y="1828800"/>
            <a:ext cx="3749675" cy="4397660"/>
          </a:xfr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490788" cy="1568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1084" y="5943600"/>
            <a:ext cx="92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66285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/>
              <a:t>We need a system for care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“Medical Neighborhood”</a:t>
            </a:r>
          </a:p>
          <a:p>
            <a:pPr lvl="1">
              <a:buClr>
                <a:schemeClr val="accent1"/>
              </a:buClr>
            </a:pPr>
            <a:r>
              <a:rPr lang="en-US" sz="2600" dirty="0"/>
              <a:t>An </a:t>
            </a:r>
            <a:r>
              <a:rPr lang="en-US" sz="2600" b="1" i="1" dirty="0"/>
              <a:t>approach</a:t>
            </a:r>
            <a:r>
              <a:rPr lang="en-US" sz="2600" dirty="0"/>
              <a:t> to care coordination</a:t>
            </a:r>
          </a:p>
          <a:p>
            <a:pPr lvl="2"/>
            <a:r>
              <a:rPr lang="en-US" sz="2600" dirty="0"/>
              <a:t>It’s about </a:t>
            </a:r>
            <a:r>
              <a:rPr lang="en-US" sz="2600" b="1" dirty="0"/>
              <a:t>working together </a:t>
            </a:r>
            <a:r>
              <a:rPr lang="en-US" sz="2600" dirty="0"/>
              <a:t>better</a:t>
            </a:r>
          </a:p>
          <a:p>
            <a:pPr lvl="2"/>
            <a:r>
              <a:rPr lang="en-US" sz="2600" dirty="0"/>
              <a:t>Promotes </a:t>
            </a:r>
            <a:r>
              <a:rPr lang="en-US" sz="2600" b="1" dirty="0"/>
              <a:t>connected care </a:t>
            </a:r>
            <a:r>
              <a:rPr lang="en-US" sz="2600" dirty="0"/>
              <a:t>wherever that care may be needed </a:t>
            </a:r>
          </a:p>
          <a:p>
            <a:pPr marL="685800" lvl="2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High Value Care Coordination Tool Kit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Defining what is </a:t>
            </a:r>
            <a:r>
              <a:rPr lang="en-US" b="1" dirty="0"/>
              <a:t>needed &amp; expected </a:t>
            </a:r>
            <a:r>
              <a:rPr lang="en-US" dirty="0"/>
              <a:t>for high value referrals and care coordination</a:t>
            </a:r>
          </a:p>
          <a:p>
            <a:pPr marL="685800" lvl="2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5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listen…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9002" cy="3820633"/>
          </a:xfrm>
        </p:spPr>
        <p:txBody>
          <a:bodyPr/>
          <a:lstStyle/>
          <a:p>
            <a:r>
              <a:rPr lang="en-US" sz="2800" dirty="0"/>
              <a:t>Think about how you can help your practices begin to look at &amp; improve their referral processes to….</a:t>
            </a:r>
          </a:p>
          <a:p>
            <a:pPr lvl="1"/>
            <a:r>
              <a:rPr lang="en-US" dirty="0"/>
              <a:t>Reduce chaos &amp; frustration in the clinic</a:t>
            </a:r>
          </a:p>
          <a:p>
            <a:pPr lvl="1"/>
            <a:r>
              <a:rPr lang="en-US" dirty="0"/>
              <a:t>Improve satisfaction &amp; outcomes for patients</a:t>
            </a:r>
          </a:p>
          <a:p>
            <a:pPr lvl="1"/>
            <a:r>
              <a:rPr lang="en-US" dirty="0"/>
              <a:t>Reduce waste  &amp; unnecessary resource use</a:t>
            </a:r>
          </a:p>
        </p:txBody>
      </p:sp>
    </p:spTree>
    <p:extLst>
      <p:ext uri="{BB962C8B-B14F-4D97-AF65-F5344CB8AC3E}">
        <p14:creationId xmlns:p14="http://schemas.microsoft.com/office/powerpoint/2010/main" val="84440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41763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Patient-Centered Connected Care- </a:t>
            </a:r>
            <a:r>
              <a:rPr lang="en-US" b="1" i="1" dirty="0"/>
              <a:t>the patient’s medical neighborhood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8384155" cy="4572000"/>
          </a:xfrm>
        </p:spPr>
        <p:txBody>
          <a:bodyPr>
            <a:normAutofit lnSpcReduction="10000"/>
          </a:bodyPr>
          <a:lstStyle/>
          <a:p>
            <a:endParaRPr lang="en-US" i="1" dirty="0"/>
          </a:p>
          <a:p>
            <a:r>
              <a:rPr lang="en-US" dirty="0"/>
              <a:t>The Patient is the </a:t>
            </a:r>
            <a:r>
              <a:rPr lang="en-US" b="1" dirty="0"/>
              <a:t>center</a:t>
            </a:r>
            <a:r>
              <a:rPr lang="en-US" dirty="0"/>
              <a:t> of care</a:t>
            </a:r>
          </a:p>
          <a:p>
            <a:endParaRPr lang="en-US" i="1" dirty="0"/>
          </a:p>
          <a:p>
            <a:r>
              <a:rPr lang="en-US" dirty="0"/>
              <a:t>Primary Care is the </a:t>
            </a:r>
          </a:p>
          <a:p>
            <a:pPr marL="0" indent="0">
              <a:buNone/>
            </a:pPr>
            <a:r>
              <a:rPr lang="en-US" dirty="0"/>
              <a:t>       necessary</a:t>
            </a:r>
            <a:r>
              <a:rPr lang="en-US" b="1" dirty="0"/>
              <a:t> hub </a:t>
            </a:r>
            <a:r>
              <a:rPr lang="en-US" dirty="0"/>
              <a:t>of care 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Specialty/ancillary care is an </a:t>
            </a:r>
            <a:r>
              <a:rPr lang="en-US" b="1" dirty="0"/>
              <a:t>extension</a:t>
            </a:r>
            <a:r>
              <a:rPr lang="en-US" dirty="0"/>
              <a:t> of care </a:t>
            </a:r>
          </a:p>
          <a:p>
            <a:pPr lvl="1"/>
            <a:r>
              <a:rPr lang="en-US" sz="2600" dirty="0"/>
              <a:t>Helping with care to meet patient needs</a:t>
            </a:r>
          </a:p>
          <a:p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14" y="1811450"/>
            <a:ext cx="3450771" cy="32350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81400" y="2514600"/>
            <a:ext cx="38862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06595" y="4210120"/>
            <a:ext cx="1666600" cy="838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00400" y="3429000"/>
            <a:ext cx="3876400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04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need to connect the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High Value Care Coordination</a:t>
            </a:r>
          </a:p>
          <a:p>
            <a:pPr lvl="1"/>
            <a:r>
              <a:rPr lang="en-US" sz="3000" dirty="0"/>
              <a:t>Information Sharing</a:t>
            </a:r>
          </a:p>
          <a:p>
            <a:pPr lvl="1"/>
            <a:r>
              <a:rPr lang="en-US" sz="3000" dirty="0"/>
              <a:t>Communication</a:t>
            </a:r>
          </a:p>
          <a:p>
            <a:pPr lvl="1"/>
            <a:r>
              <a:rPr lang="en-US" sz="3000" dirty="0"/>
              <a:t>Collaboration</a:t>
            </a:r>
          </a:p>
          <a:p>
            <a:pPr marL="320040" lvl="1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200" dirty="0"/>
              <a:t>		Start with </a:t>
            </a:r>
            <a:r>
              <a:rPr lang="en-US" sz="3200" u="sng" dirty="0"/>
              <a:t>Check Lists </a:t>
            </a:r>
            <a:r>
              <a:rPr lang="en-US" sz="3200" dirty="0"/>
              <a:t>for:</a:t>
            </a:r>
            <a:r>
              <a:rPr lang="en-US" sz="3200" i="1" dirty="0"/>
              <a:t>  </a:t>
            </a:r>
          </a:p>
          <a:p>
            <a:pPr marL="0" indent="0" algn="ctr">
              <a:buNone/>
            </a:pPr>
            <a:r>
              <a:rPr lang="en-US" sz="3200" i="1" dirty="0"/>
              <a:t>		</a:t>
            </a:r>
            <a:r>
              <a:rPr lang="en-US" sz="3200" dirty="0"/>
              <a:t>High Value Referral Request</a:t>
            </a:r>
          </a:p>
          <a:p>
            <a:pPr marL="0" indent="0" algn="ctr">
              <a:buNone/>
            </a:pPr>
            <a:r>
              <a:rPr lang="en-US" sz="3200" dirty="0"/>
              <a:t>		 High Value Referral Response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6" y="3962400"/>
            <a:ext cx="1981200" cy="24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0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Expectations for  High Value Referrals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2133599"/>
            <a:ext cx="3886200" cy="4027967"/>
          </a:xfrm>
        </p:spPr>
        <p:txBody>
          <a:bodyPr>
            <a:noAutofit/>
          </a:bodyPr>
          <a:lstStyle/>
          <a:p>
            <a:r>
              <a:rPr lang="en-US" b="1" i="1" dirty="0"/>
              <a:t>Prepared Patient</a:t>
            </a:r>
          </a:p>
          <a:p>
            <a:r>
              <a:rPr lang="en-US" b="1" dirty="0"/>
              <a:t>Type of referral</a:t>
            </a:r>
          </a:p>
          <a:p>
            <a:r>
              <a:rPr lang="en-US" b="1" dirty="0"/>
              <a:t>Clinical question</a:t>
            </a:r>
          </a:p>
          <a:p>
            <a:r>
              <a:rPr lang="en-US" b="1" dirty="0"/>
              <a:t>Urgency</a:t>
            </a:r>
            <a:r>
              <a:rPr lang="en-US" dirty="0"/>
              <a:t> </a:t>
            </a:r>
          </a:p>
          <a:p>
            <a:r>
              <a:rPr lang="en-US" b="1" dirty="0"/>
              <a:t>Core Data Set</a:t>
            </a:r>
          </a:p>
          <a:p>
            <a:r>
              <a:rPr lang="en-US" b="1" dirty="0"/>
              <a:t>Pertinent Data 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19600" y="2133601"/>
            <a:ext cx="4571999" cy="40279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Answer the clinical question</a:t>
            </a:r>
          </a:p>
          <a:p>
            <a:pPr>
              <a:defRPr/>
            </a:pPr>
            <a:r>
              <a:rPr lang="en-US" sz="2400" b="1" dirty="0"/>
              <a:t>What the specialist is going to do</a:t>
            </a:r>
          </a:p>
          <a:p>
            <a:pPr>
              <a:defRPr/>
            </a:pPr>
            <a:r>
              <a:rPr lang="en-US" sz="2400" b="1" dirty="0"/>
              <a:t>What the patient is instructed to do</a:t>
            </a:r>
          </a:p>
          <a:p>
            <a:pPr>
              <a:defRPr/>
            </a:pPr>
            <a:r>
              <a:rPr lang="en-US" sz="2400" b="1" dirty="0"/>
              <a:t>What does the referring physician need to do &amp; when</a:t>
            </a:r>
          </a:p>
          <a:p>
            <a:r>
              <a:rPr lang="en-US" sz="2400" dirty="0"/>
              <a:t>What </a:t>
            </a:r>
            <a:r>
              <a:rPr lang="en-US" sz="2400" b="1" dirty="0"/>
              <a:t>follow up </a:t>
            </a:r>
            <a:r>
              <a:rPr lang="en-US" sz="2400" dirty="0"/>
              <a:t>is needed &amp; with whom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3582988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Referral Request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5400" y="1524000"/>
            <a:ext cx="4038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Referral Response</a:t>
            </a:r>
          </a:p>
        </p:txBody>
      </p:sp>
    </p:spTree>
    <p:extLst>
      <p:ext uri="{BB962C8B-B14F-4D97-AF65-F5344CB8AC3E}">
        <p14:creationId xmlns:p14="http://schemas.microsoft.com/office/powerpoint/2010/main" val="100404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/>
              <a:t>Prepared Patient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07955" cy="4876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b="1" dirty="0"/>
              <a:t>Patient as partner in care</a:t>
            </a:r>
          </a:p>
          <a:p>
            <a:pPr lvl="1">
              <a:defRPr/>
            </a:pPr>
            <a:r>
              <a:rPr lang="en-US" sz="2400" dirty="0"/>
              <a:t>Patient included in the process</a:t>
            </a:r>
          </a:p>
          <a:p>
            <a:pPr lvl="1">
              <a:defRPr/>
            </a:pPr>
            <a:r>
              <a:rPr lang="en-US" sz="2400" dirty="0"/>
              <a:t>The patient’s needs &amp; goals considered</a:t>
            </a:r>
          </a:p>
          <a:p>
            <a:pPr>
              <a:defRPr/>
            </a:pPr>
            <a:r>
              <a:rPr lang="en-US" sz="2800" dirty="0"/>
              <a:t>Patient understand </a:t>
            </a:r>
            <a:r>
              <a:rPr lang="en-US" sz="2800" b="1" dirty="0"/>
              <a:t>role of specialist </a:t>
            </a:r>
            <a:r>
              <a:rPr lang="en-US" sz="2800" dirty="0"/>
              <a:t>and who to call for what</a:t>
            </a:r>
          </a:p>
          <a:p>
            <a:pPr>
              <a:defRPr/>
            </a:pPr>
            <a:r>
              <a:rPr lang="en-US" sz="2700" b="1" dirty="0"/>
              <a:t>Pre-visit patient education </a:t>
            </a:r>
            <a:r>
              <a:rPr lang="en-US" sz="2700" dirty="0"/>
              <a:t>regarding</a:t>
            </a:r>
            <a:r>
              <a:rPr lang="en-US" sz="2700" b="1" dirty="0"/>
              <a:t> </a:t>
            </a:r>
          </a:p>
          <a:p>
            <a:pPr lvl="2">
              <a:defRPr/>
            </a:pPr>
            <a:r>
              <a:rPr lang="en-US" sz="2400" dirty="0"/>
              <a:t>The referral condition and/or</a:t>
            </a:r>
          </a:p>
          <a:p>
            <a:pPr lvl="2">
              <a:defRPr/>
            </a:pPr>
            <a:r>
              <a:rPr lang="en-US" sz="2400" dirty="0"/>
              <a:t>The type of and role of the specialist</a:t>
            </a:r>
          </a:p>
          <a:p>
            <a:pPr lvl="2">
              <a:defRPr/>
            </a:pPr>
            <a:r>
              <a:rPr lang="en-US" sz="2400" dirty="0"/>
              <a:t>Info on the specialty practice (parking, contact info, other logistics)*</a:t>
            </a:r>
          </a:p>
          <a:p>
            <a:pPr>
              <a:defRPr/>
            </a:pPr>
            <a:r>
              <a:rPr lang="en-US" sz="2800" dirty="0"/>
              <a:t>Appropriate  (patient-centered) “handoff” </a:t>
            </a:r>
          </a:p>
          <a:p>
            <a:pPr lvl="1">
              <a:defRPr/>
            </a:pPr>
            <a:r>
              <a:rPr lang="en-US" sz="2400" dirty="0"/>
              <a:t>Specialty practice alerted of any </a:t>
            </a:r>
            <a:r>
              <a:rPr lang="en-US" sz="2400" b="1" dirty="0"/>
              <a:t>special needs </a:t>
            </a:r>
            <a:r>
              <a:rPr lang="en-US" sz="2400" dirty="0"/>
              <a:t>of the patient </a:t>
            </a:r>
          </a:p>
          <a:p>
            <a:pPr lvl="1">
              <a:defRPr/>
            </a:pPr>
            <a:r>
              <a:rPr lang="en-US" sz="2400" b="1" dirty="0"/>
              <a:t>Appropriate specialist at appropriate time to meet the patient’s needs</a:t>
            </a:r>
          </a:p>
          <a:p>
            <a:pPr lvl="1">
              <a:defRPr/>
            </a:pPr>
            <a:r>
              <a:rPr lang="en-US" sz="2400" b="1" dirty="0"/>
              <a:t>Appropriate preparation with testing or therapeutic trials prior to referral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12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Define the </a:t>
            </a:r>
            <a:r>
              <a:rPr lang="en-US" b="1" dirty="0"/>
              <a:t>specialty role </a:t>
            </a:r>
            <a:r>
              <a:rPr lang="en-US" dirty="0"/>
              <a:t>to most</a:t>
            </a:r>
            <a:br>
              <a:rPr lang="en-US" dirty="0"/>
            </a:br>
            <a:r>
              <a:rPr lang="en-US" dirty="0"/>
              <a:t>appropriately meet patient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5400" cy="4906962"/>
          </a:xfrm>
        </p:spPr>
        <p:txBody>
          <a:bodyPr>
            <a:normAutofit/>
          </a:bodyPr>
          <a:lstStyle/>
          <a:p>
            <a:r>
              <a:rPr lang="en-US" sz="2400" dirty="0"/>
              <a:t>___</a:t>
            </a:r>
            <a:r>
              <a:rPr lang="en-US" sz="2400" b="1" dirty="0"/>
              <a:t>Pre-consultation</a:t>
            </a:r>
            <a:r>
              <a:rPr lang="en-US" sz="2400" dirty="0"/>
              <a:t>/ pre-visit assistance/preparation</a:t>
            </a:r>
          </a:p>
          <a:p>
            <a:r>
              <a:rPr lang="en-US" sz="2400" dirty="0"/>
              <a:t>___</a:t>
            </a:r>
            <a:r>
              <a:rPr lang="en-US" sz="2400" b="1" dirty="0"/>
              <a:t>Medical Consultation</a:t>
            </a:r>
            <a:r>
              <a:rPr lang="en-US" sz="2400" dirty="0"/>
              <a:t>: Evaluate and advise with recommendations for management and send back to me</a:t>
            </a:r>
            <a:endParaRPr lang="en-US" sz="2200" dirty="0"/>
          </a:p>
          <a:p>
            <a:r>
              <a:rPr lang="en-US" sz="2400" dirty="0"/>
              <a:t>___</a:t>
            </a:r>
            <a:r>
              <a:rPr lang="en-US" sz="2400" b="1" dirty="0"/>
              <a:t>Procedural Consultation</a:t>
            </a:r>
            <a:r>
              <a:rPr lang="en-US" sz="2400" dirty="0"/>
              <a:t>: Specialist to confirm need for and perform requested procedure if deemed appropriate.</a:t>
            </a:r>
          </a:p>
          <a:p>
            <a:r>
              <a:rPr lang="en-US" sz="2400" dirty="0"/>
              <a:t>___</a:t>
            </a:r>
            <a:r>
              <a:rPr lang="en-US" sz="2400" b="1" dirty="0"/>
              <a:t>Shared Care Co-management</a:t>
            </a:r>
            <a:r>
              <a:rPr lang="en-US" sz="2400" dirty="0"/>
              <a:t>: I prefer to </a:t>
            </a:r>
            <a:r>
              <a:rPr lang="en-US" sz="2400" i="1" dirty="0"/>
              <a:t>share the care </a:t>
            </a:r>
            <a:r>
              <a:rPr lang="en-US" sz="2400" dirty="0"/>
              <a:t>for the referred condition (PCP lead, first call) </a:t>
            </a:r>
          </a:p>
          <a:p>
            <a:r>
              <a:rPr lang="en-US" sz="2400" dirty="0"/>
              <a:t>___</a:t>
            </a:r>
            <a:r>
              <a:rPr lang="en-US" sz="2400" b="1" dirty="0"/>
              <a:t>Principal Care Co-management: </a:t>
            </a:r>
            <a:r>
              <a:rPr lang="en-US" sz="2400" dirty="0"/>
              <a:t>Please assume principal care for the referred condition:  (Specialist assumes care, first call)</a:t>
            </a:r>
          </a:p>
          <a:p>
            <a:r>
              <a:rPr lang="en-US" sz="2400" dirty="0"/>
              <a:t>___Please assume full responsibility for the care of this patient (</a:t>
            </a:r>
            <a:r>
              <a:rPr lang="en-US" sz="2400" b="1" dirty="0"/>
              <a:t>Complete transfer of care</a:t>
            </a:r>
            <a:r>
              <a:rPr lang="en-US" sz="2400" dirty="0"/>
              <a:t>)(e.g. Pediatric to Adult Care transition)</a:t>
            </a:r>
          </a:p>
        </p:txBody>
      </p:sp>
    </p:spTree>
    <p:extLst>
      <p:ext uri="{BB962C8B-B14F-4D97-AF65-F5344CB8AC3E}">
        <p14:creationId xmlns:p14="http://schemas.microsoft.com/office/powerpoint/2010/main" val="254422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371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Provide a Clinical Question </a:t>
            </a:r>
            <a:br>
              <a:rPr lang="en-US" sz="3200" b="1" dirty="0"/>
            </a:br>
            <a:r>
              <a:rPr lang="en-US" sz="3200" b="1" dirty="0"/>
              <a:t>(or summary of reason for referral)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11200" dirty="0"/>
          </a:p>
          <a:p>
            <a:r>
              <a:rPr lang="en-US" sz="11200" dirty="0"/>
              <a:t>“eyes”        “gallbladder”          “diabetes”</a:t>
            </a:r>
          </a:p>
          <a:p>
            <a:pPr marL="0" indent="0">
              <a:buNone/>
            </a:pPr>
            <a:endParaRPr lang="en-US" sz="8600" dirty="0"/>
          </a:p>
          <a:p>
            <a:endParaRPr lang="en-US" sz="2400" dirty="0"/>
          </a:p>
          <a:p>
            <a:r>
              <a:rPr lang="en-US" sz="11200" dirty="0"/>
              <a:t>68 year old female with intermittent double vision. Is ophthalmopathy assessment the correct starting point?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39 year old female with severe RUQ pain, abnormal US and known diabetes, does she need surgery?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20 yo female with T1DM since age 8 on insulin pump therapy, transferring from pediatric to adult care</a:t>
            </a:r>
          </a:p>
          <a:p>
            <a:pPr marL="457200" lvl="1" indent="0">
              <a:buNone/>
            </a:pPr>
            <a:endParaRPr lang="en-US" sz="4500" dirty="0"/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>
              <a:buNone/>
            </a:pP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886"/>
            <a:ext cx="8534400" cy="12954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Provide </a:t>
            </a:r>
            <a:r>
              <a:rPr lang="en-US" sz="3600" b="1" dirty="0"/>
              <a:t>Supporting Data </a:t>
            </a:r>
            <a:r>
              <a:rPr lang="en-US" sz="3600" dirty="0"/>
              <a:t>(</a:t>
            </a:r>
            <a:r>
              <a:rPr lang="en-US" sz="3600" b="1" dirty="0"/>
              <a:t>pertinent data set) </a:t>
            </a:r>
            <a:br>
              <a:rPr lang="en-US" sz="3600" b="1" dirty="0"/>
            </a:br>
            <a:r>
              <a:rPr lang="en-US" sz="3600" dirty="0"/>
              <a:t>for the referred conditions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029200"/>
          </a:xfrm>
          <a:noFill/>
        </p:spPr>
        <p:txBody>
          <a:bodyPr>
            <a:normAutofit/>
          </a:bodyPr>
          <a:lstStyle/>
          <a:p>
            <a:r>
              <a:rPr lang="en-US" sz="3000" b="1" dirty="0">
                <a:effectLst/>
              </a:rPr>
              <a:t>Pertinent </a:t>
            </a:r>
            <a:r>
              <a:rPr lang="en-US" sz="3000" dirty="0">
                <a:effectLst/>
              </a:rPr>
              <a:t>(</a:t>
            </a:r>
            <a:r>
              <a:rPr lang="en-US" sz="3000" i="1" dirty="0">
                <a:effectLst/>
              </a:rPr>
              <a:t>not data dump</a:t>
            </a:r>
            <a:r>
              <a:rPr lang="en-US" sz="3000" dirty="0">
                <a:effectLst/>
              </a:rPr>
              <a:t>) </a:t>
            </a:r>
          </a:p>
          <a:p>
            <a:r>
              <a:rPr lang="en-US" sz="3000" b="1" dirty="0">
                <a:effectLst/>
              </a:rPr>
              <a:t>Adequate</a:t>
            </a:r>
            <a:r>
              <a:rPr lang="en-US" sz="3000" dirty="0">
                <a:effectLst/>
              </a:rPr>
              <a:t> (</a:t>
            </a:r>
            <a:r>
              <a:rPr lang="en-US" sz="3000" i="1" dirty="0">
                <a:effectLst/>
              </a:rPr>
              <a:t>reduce duplication</a:t>
            </a:r>
            <a:r>
              <a:rPr lang="en-US" sz="3000" dirty="0">
                <a:effectLst/>
              </a:rPr>
              <a:t>)</a:t>
            </a:r>
          </a:p>
          <a:p>
            <a:endParaRPr lang="en-US" sz="3000" dirty="0"/>
          </a:p>
          <a:p>
            <a:r>
              <a:rPr lang="en-US" sz="2800" dirty="0"/>
              <a:t>To allow the specialty practice to</a:t>
            </a:r>
          </a:p>
          <a:p>
            <a:pPr lvl="1"/>
            <a:r>
              <a:rPr lang="en-US" sz="2800" b="1" dirty="0"/>
              <a:t>determine if the referral is to the appropriate specialty</a:t>
            </a:r>
          </a:p>
          <a:p>
            <a:pPr lvl="1"/>
            <a:r>
              <a:rPr lang="en-US" sz="2800" b="1" dirty="0"/>
              <a:t>effectively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triage urgency</a:t>
            </a:r>
          </a:p>
          <a:p>
            <a:pPr lvl="1"/>
            <a:r>
              <a:rPr lang="en-US" sz="2800" b="1" dirty="0"/>
              <a:t>effectively address the referral (enough info to do something) </a:t>
            </a:r>
          </a:p>
          <a:p>
            <a:endParaRPr lang="en-US" sz="3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7082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E2D6-EFA0-413B-9EC4-ABA66273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Establish </a:t>
            </a:r>
            <a:r>
              <a:rPr lang="en-US" sz="3200" b="1" i="1" dirty="0"/>
              <a:t>referral guidelines (Pertinent Data Sets) </a:t>
            </a:r>
            <a:r>
              <a:rPr lang="en-US" sz="3200" b="1" dirty="0"/>
              <a:t>for a High Value specialty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6FF1-7E89-4F17-BD97-AB7F522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159002" cy="5039833"/>
          </a:xfrm>
        </p:spPr>
        <p:txBody>
          <a:bodyPr/>
          <a:lstStyle/>
          <a:p>
            <a:r>
              <a:rPr lang="en-US" dirty="0"/>
              <a:t>Define:</a:t>
            </a:r>
          </a:p>
          <a:p>
            <a:pPr lvl="1"/>
            <a:r>
              <a:rPr lang="en-US" dirty="0"/>
              <a:t>Testing needed</a:t>
            </a:r>
          </a:p>
          <a:p>
            <a:pPr lvl="1"/>
            <a:r>
              <a:rPr lang="en-US" dirty="0"/>
              <a:t>Therapeutic trials</a:t>
            </a:r>
          </a:p>
          <a:p>
            <a:pPr lvl="1"/>
            <a:r>
              <a:rPr lang="en-US" dirty="0"/>
              <a:t>What not to do</a:t>
            </a:r>
          </a:p>
          <a:p>
            <a:pPr lvl="1"/>
            <a:r>
              <a:rPr lang="en-US" dirty="0"/>
              <a:t>Alarm signs &amp; symptoms</a:t>
            </a:r>
          </a:p>
          <a:p>
            <a:pPr lvl="1"/>
            <a:r>
              <a:rPr lang="en-US" dirty="0"/>
              <a:t>Urgency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Create: </a:t>
            </a:r>
          </a:p>
          <a:p>
            <a:pPr lvl="1"/>
            <a:r>
              <a:rPr lang="en-US" dirty="0"/>
              <a:t>Capability to schedule based on needs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D2D1E-1C51-4C2B-868A-C07C7DC6B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B7C2B-EDF8-4A42-B5E3-DC43C9E9E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205" y="1384065"/>
            <a:ext cx="3916851" cy="3634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2598F-D44F-4705-A6BC-64D6EC4AE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321536"/>
            <a:ext cx="2420696" cy="10792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F41192D-CC99-4693-B64E-05733EFAF920}"/>
              </a:ext>
            </a:extLst>
          </p:cNvPr>
          <p:cNvSpPr/>
          <p:nvPr/>
        </p:nvSpPr>
        <p:spPr>
          <a:xfrm>
            <a:off x="6458799" y="2719545"/>
            <a:ext cx="762000" cy="685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30980D-3E5D-476B-8130-2A8D8ACB52D0}"/>
              </a:ext>
            </a:extLst>
          </p:cNvPr>
          <p:cNvSpPr/>
          <p:nvPr/>
        </p:nvSpPr>
        <p:spPr>
          <a:xfrm>
            <a:off x="5194205" y="1963062"/>
            <a:ext cx="9144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57131-8E80-406E-A523-D2EF3A0EBF6B}"/>
              </a:ext>
            </a:extLst>
          </p:cNvPr>
          <p:cNvSpPr/>
          <p:nvPr/>
        </p:nvSpPr>
        <p:spPr>
          <a:xfrm>
            <a:off x="5163399" y="3167736"/>
            <a:ext cx="1295400" cy="137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34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/>
              <a:t>Pre-consultation Request &amp; Review</a:t>
            </a:r>
            <a:endParaRPr lang="en-US" sz="3600" b="1" dirty="0">
              <a:effectLst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6153" y="1447800"/>
            <a:ext cx="8159002" cy="4713767"/>
          </a:xfrm>
          <a:noFill/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800" dirty="0">
                <a:effectLst/>
              </a:rPr>
              <a:t>Intended to expedite/prioritize care </a:t>
            </a:r>
          </a:p>
          <a:p>
            <a:pPr lvl="1"/>
            <a:r>
              <a:rPr lang="en-US" sz="2800" b="1" dirty="0"/>
              <a:t>Pre-visit Request for Advice </a:t>
            </a:r>
            <a:endParaRPr lang="en-US" sz="2800" dirty="0"/>
          </a:p>
          <a:p>
            <a:pPr lvl="2"/>
            <a:r>
              <a:rPr lang="en-US" sz="2400" dirty="0"/>
              <a:t>Does the patient need a referral</a:t>
            </a:r>
          </a:p>
          <a:p>
            <a:pPr lvl="2"/>
            <a:r>
              <a:rPr lang="en-US" sz="2400" dirty="0"/>
              <a:t>Which specialty is most appropriate</a:t>
            </a:r>
          </a:p>
          <a:p>
            <a:pPr lvl="2"/>
            <a:r>
              <a:rPr lang="en-US" sz="2400" dirty="0"/>
              <a:t>Recommendations for what preparation or when to refer</a:t>
            </a:r>
          </a:p>
          <a:p>
            <a:pPr lvl="1"/>
            <a:r>
              <a:rPr lang="en-US" sz="2800" b="1" dirty="0"/>
              <a:t>Pre-visit Review of all Referrals </a:t>
            </a:r>
          </a:p>
          <a:p>
            <a:pPr lvl="2"/>
            <a:r>
              <a:rPr lang="en-US" sz="2400" dirty="0"/>
              <a:t>Is the clinical question clear</a:t>
            </a:r>
          </a:p>
          <a:p>
            <a:pPr lvl="2"/>
            <a:r>
              <a:rPr lang="en-US" sz="2400" dirty="0"/>
              <a:t>Is the necessary data attached</a:t>
            </a:r>
          </a:p>
          <a:p>
            <a:pPr lvl="2"/>
            <a:r>
              <a:rPr lang="en-US" sz="2400" dirty="0"/>
              <a:t>Triage urgency (risk stratify the patient’s referral needs)</a:t>
            </a:r>
            <a:endParaRPr lang="en-US" sz="2400" b="1" i="1" dirty="0">
              <a:effectLst/>
            </a:endParaRPr>
          </a:p>
          <a:p>
            <a:pPr lvl="1"/>
            <a:r>
              <a:rPr lang="en-US" sz="2800" b="1" dirty="0">
                <a:effectLst/>
              </a:rPr>
              <a:t>Urgent Cases</a:t>
            </a:r>
          </a:p>
          <a:p>
            <a:pPr lvl="2"/>
            <a:r>
              <a:rPr lang="en-US" sz="2400" dirty="0">
                <a:effectLst/>
              </a:rPr>
              <a:t>Expedite care</a:t>
            </a:r>
          </a:p>
          <a:p>
            <a:pPr lvl="2"/>
            <a:r>
              <a:rPr lang="en-US" sz="2400" dirty="0">
                <a:effectLst/>
              </a:rPr>
              <a:t>Improved hand-offs with less delay and improved safety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A0121A-0835-47F1-8D4D-7D1A22DC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64" y="3429000"/>
            <a:ext cx="164493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minute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77200" cy="4648200"/>
          </a:xfrm>
        </p:spPr>
        <p:txBody>
          <a:bodyPr>
            <a:normAutofit/>
          </a:bodyPr>
          <a:lstStyle/>
          <a:p>
            <a:r>
              <a:rPr lang="en-US" dirty="0"/>
              <a:t>Ask the practice if the referral request provides the information needed for the first appointment to be “high value” (</a:t>
            </a:r>
            <a:r>
              <a:rPr lang="en-US" i="1" dirty="0"/>
              <a:t>add benefit</a:t>
            </a:r>
            <a:r>
              <a:rPr lang="en-US" dirty="0"/>
              <a:t>).</a:t>
            </a:r>
          </a:p>
          <a:p>
            <a:r>
              <a:rPr lang="en-US" dirty="0"/>
              <a:t>What makes the referral process painful for the clinicians and/or the staff at the practice level?</a:t>
            </a:r>
          </a:p>
          <a:p>
            <a:r>
              <a:rPr lang="en-US" dirty="0"/>
              <a:t>What does the practice team feel they are currently doing well with their referral process?</a:t>
            </a:r>
          </a:p>
          <a:p>
            <a:r>
              <a:rPr lang="en-US" dirty="0"/>
              <a:t>Are the patients satisfied with the referral process?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b="1" dirty="0"/>
              <a:t>Why: The need for better coordinated &amp; connected care</a:t>
            </a:r>
          </a:p>
          <a:p>
            <a:r>
              <a:rPr lang="en-US" sz="2800" dirty="0"/>
              <a:t>What: The critical elements for a high value referral experience</a:t>
            </a:r>
          </a:p>
          <a:p>
            <a:pPr lvl="0"/>
            <a:r>
              <a:rPr lang="en-US" sz="2800" dirty="0"/>
              <a:t>How: Action steps to get practices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953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FD9A-FBE2-4642-9B62-955CC8C8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C66"/>
                </a:solidFill>
              </a:rPr>
              <a:t>Provide a High Value Referral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0D8A6-9188-4E12-BCDD-FDBC43483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339" y="1447800"/>
            <a:ext cx="4194661" cy="504873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000" b="1" dirty="0"/>
              <a:t>Answer the clinical question/address the reason for referral-</a:t>
            </a:r>
            <a:r>
              <a:rPr lang="en-US" sz="2000" dirty="0"/>
              <a:t>Summary (include some thought process)</a:t>
            </a:r>
          </a:p>
          <a:p>
            <a:pPr>
              <a:defRPr/>
            </a:pPr>
            <a:r>
              <a:rPr lang="en-US" sz="2000" dirty="0"/>
              <a:t>Agree with or Recommend type of referral / </a:t>
            </a:r>
            <a:r>
              <a:rPr lang="en-US" sz="2000" b="1" dirty="0"/>
              <a:t>role of specialist</a:t>
            </a:r>
          </a:p>
          <a:p>
            <a:pPr>
              <a:defRPr/>
            </a:pPr>
            <a:r>
              <a:rPr lang="en-US" sz="2000" dirty="0"/>
              <a:t>Confirm existing, new or changed </a:t>
            </a:r>
            <a:r>
              <a:rPr lang="en-US" sz="2000" b="1" dirty="0"/>
              <a:t>diagnoses</a:t>
            </a:r>
            <a:r>
              <a:rPr lang="en-US" sz="2000" dirty="0"/>
              <a:t>; include “ruled out”</a:t>
            </a:r>
          </a:p>
          <a:p>
            <a:pPr>
              <a:defRPr/>
            </a:pPr>
            <a:r>
              <a:rPr lang="en-US" sz="2000" b="1" dirty="0"/>
              <a:t>Medication /Equipment changes</a:t>
            </a:r>
          </a:p>
          <a:p>
            <a:pPr>
              <a:defRPr/>
            </a:pPr>
            <a:r>
              <a:rPr lang="en-US" sz="2000" b="1" dirty="0"/>
              <a:t>Testing</a:t>
            </a:r>
            <a:r>
              <a:rPr lang="en-US" sz="2000" dirty="0"/>
              <a:t> results, testing pending, scheduled or recommended (including how/who to order)</a:t>
            </a:r>
          </a:p>
          <a:p>
            <a:pPr>
              <a:defRPr/>
            </a:pPr>
            <a:r>
              <a:rPr lang="en-US" sz="2000" b="1" dirty="0"/>
              <a:t>Procedures</a:t>
            </a:r>
            <a:r>
              <a:rPr lang="en-US" sz="2000" dirty="0"/>
              <a:t> completed, scheduled or recommend</a:t>
            </a:r>
          </a:p>
          <a:p>
            <a:pPr>
              <a:defRPr/>
            </a:pPr>
            <a:r>
              <a:rPr lang="en-US" sz="2000" b="1" dirty="0"/>
              <a:t>Education </a:t>
            </a:r>
            <a:r>
              <a:rPr lang="en-US" sz="2000" dirty="0"/>
              <a:t>completed, scheduled or recommended</a:t>
            </a:r>
          </a:p>
          <a:p>
            <a:pPr>
              <a:defRPr/>
            </a:pPr>
            <a:r>
              <a:rPr lang="en-US" sz="2000" dirty="0"/>
              <a:t>Any </a:t>
            </a:r>
            <a:r>
              <a:rPr lang="en-US" sz="2000" b="1" dirty="0"/>
              <a:t>“secondary” referrals </a:t>
            </a:r>
            <a:r>
              <a:rPr lang="en-US" sz="2000" dirty="0"/>
              <a:t>made (confer with and/or copy PCP on all)</a:t>
            </a:r>
          </a:p>
          <a:p>
            <a:pPr>
              <a:defRPr/>
            </a:pPr>
            <a:r>
              <a:rPr lang="en-US" sz="2000" dirty="0"/>
              <a:t>Any </a:t>
            </a:r>
            <a:r>
              <a:rPr lang="en-US" sz="2000" b="1" dirty="0"/>
              <a:t>recommended services or actions to be done by the PCMH </a:t>
            </a:r>
          </a:p>
          <a:p>
            <a:pPr>
              <a:defRPr/>
            </a:pPr>
            <a:r>
              <a:rPr lang="en-US" sz="2000" b="1" dirty="0"/>
              <a:t>Follow up </a:t>
            </a:r>
            <a:r>
              <a:rPr lang="en-US" sz="2000" dirty="0"/>
              <a:t>scheduled or recommended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27CB1-5D1B-4F2C-8C61-B0F08EB96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4901" y="1534632"/>
            <a:ext cx="3886200" cy="4626935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Clear indication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b="1" dirty="0"/>
              <a:t>What the specialist is going 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b="1" dirty="0"/>
              <a:t>What the patient is instructed 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b="1" dirty="0"/>
              <a:t>What the referring physician needs to do &amp; when</a:t>
            </a:r>
          </a:p>
          <a:p>
            <a:endParaRPr lang="en-US" sz="1000" b="1" dirty="0"/>
          </a:p>
          <a:p>
            <a:r>
              <a:rPr lang="en-US" sz="3100" dirty="0"/>
              <a:t>Easy to find &amp; refer to in the response 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929F4-BBAD-416E-AB41-B64184DED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20074-9220-4B70-98A9-8357857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1" t="20327" r="15192" b="6401"/>
          <a:stretch/>
        </p:blipFill>
        <p:spPr>
          <a:xfrm>
            <a:off x="6788001" y="5363994"/>
            <a:ext cx="2124222" cy="12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83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 referral is part of </a:t>
            </a:r>
            <a:r>
              <a:rPr lang="en-US" sz="3200" i="1" dirty="0"/>
              <a:t>taking care</a:t>
            </a:r>
            <a:r>
              <a:rPr lang="en-US" sz="3200" dirty="0"/>
              <a:t> of the patient…</a:t>
            </a:r>
            <a:r>
              <a:rPr lang="en-US" sz="3200" i="1" dirty="0"/>
              <a:t>meeting the needs of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Collaboration is Critical 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370083"/>
            <a:ext cx="3771900" cy="283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4641" y="5336352"/>
            <a:ext cx="6264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do you get to collaboration ?</a:t>
            </a:r>
          </a:p>
        </p:txBody>
      </p:sp>
    </p:spTree>
    <p:extLst>
      <p:ext uri="{BB962C8B-B14F-4D97-AF65-F5344CB8AC3E}">
        <p14:creationId xmlns:p14="http://schemas.microsoft.com/office/powerpoint/2010/main" val="741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1219200"/>
          </a:xfrm>
        </p:spPr>
        <p:txBody>
          <a:bodyPr>
            <a:noAutofit/>
          </a:bodyPr>
          <a:lstStyle/>
          <a:p>
            <a:pPr marL="0" indent="0" algn="l"/>
            <a:br>
              <a:rPr lang="en-US" sz="4000" dirty="0"/>
            </a:br>
            <a:r>
              <a:rPr lang="en-US" sz="4000" dirty="0"/>
              <a:t>Make an Agreement….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30326"/>
            <a:ext cx="8159002" cy="42894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u="sng" dirty="0"/>
              <a:t>Care Coordination Agreement </a:t>
            </a:r>
          </a:p>
          <a:p>
            <a:pPr marL="0" indent="0" algn="ctr">
              <a:buNone/>
            </a:pPr>
            <a:r>
              <a:rPr lang="en-US" dirty="0"/>
              <a:t>(Collaborative Care Agreement/Care Compacts)</a:t>
            </a:r>
          </a:p>
          <a:p>
            <a:r>
              <a:rPr lang="en-US" i="1" dirty="0"/>
              <a:t>Platform that everyone agrees to work from:</a:t>
            </a:r>
          </a:p>
          <a:p>
            <a:pPr lvl="1"/>
            <a:r>
              <a:rPr lang="en-US" i="1" dirty="0"/>
              <a:t>Standardized Definitions</a:t>
            </a:r>
          </a:p>
          <a:p>
            <a:pPr lvl="1"/>
            <a:r>
              <a:rPr lang="en-US" i="1" dirty="0"/>
              <a:t>Agreed upon expectations regarding communication and clinical responsibilities.</a:t>
            </a:r>
          </a:p>
          <a:p>
            <a:r>
              <a:rPr lang="en-US" i="1" dirty="0"/>
              <a:t>Can be formal or informal  </a:t>
            </a:r>
          </a:p>
          <a:p>
            <a:r>
              <a:rPr lang="en-US" i="1" dirty="0"/>
              <a:t>Your policies and procedures should be aligned to support the agreement</a:t>
            </a:r>
          </a:p>
          <a:p>
            <a:pPr marL="0" indent="0" algn="ctr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84743-5780-46B7-8B42-41FFD74D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145" y="141821"/>
            <a:ext cx="204233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68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What’s in the Care Compact ? </a:t>
            </a:r>
            <a:br>
              <a:rPr lang="en-US" sz="4000" b="1" dirty="0"/>
            </a:br>
            <a:r>
              <a:rPr lang="en-US" sz="3100" dirty="0"/>
              <a:t>(start with the basics)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676399"/>
            <a:ext cx="5189736" cy="4485167"/>
          </a:xfrm>
        </p:spPr>
        <p:txBody>
          <a:bodyPr>
            <a:noAutofit/>
          </a:bodyPr>
          <a:lstStyle/>
          <a:p>
            <a:r>
              <a:rPr lang="en-US" sz="3200" b="1" dirty="0"/>
              <a:t>Critical elements of the referral request</a:t>
            </a:r>
          </a:p>
          <a:p>
            <a:r>
              <a:rPr lang="en-US" sz="3200" b="1" dirty="0"/>
              <a:t>Critical elements of the referral response </a:t>
            </a:r>
          </a:p>
          <a:p>
            <a:r>
              <a:rPr lang="en-US" sz="3200" dirty="0"/>
              <a:t>Protocol for </a:t>
            </a:r>
            <a:r>
              <a:rPr lang="en-US" sz="3200" b="1" dirty="0"/>
              <a:t>scheduling</a:t>
            </a:r>
            <a:r>
              <a:rPr lang="en-US" sz="3200" dirty="0"/>
              <a:t> </a:t>
            </a:r>
            <a:r>
              <a:rPr lang="en-US" sz="3200" b="1" dirty="0"/>
              <a:t>appointments</a:t>
            </a:r>
          </a:p>
          <a:p>
            <a:r>
              <a:rPr lang="en-US" sz="3200" b="1" dirty="0"/>
              <a:t>Closing the Loop-</a:t>
            </a:r>
            <a:r>
              <a:rPr lang="en-US" sz="3200" dirty="0"/>
              <a:t>referral tracking protocol 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7C0AC-6EC6-4310-AC3F-6CD5D5F2D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46" y="2210236"/>
            <a:ext cx="3692967" cy="27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99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381000"/>
            <a:ext cx="8458200" cy="1529317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br>
              <a:rPr lang="en-US" sz="3600" b="1" dirty="0">
                <a:solidFill>
                  <a:srgbClr val="007C66"/>
                </a:solidFill>
              </a:rPr>
            </a:br>
            <a:r>
              <a:rPr lang="en-US" sz="3600" b="1" dirty="0">
                <a:solidFill>
                  <a:srgbClr val="007C66"/>
                </a:solidFill>
              </a:rPr>
              <a:t>Define the Protocol for </a:t>
            </a:r>
            <a:br>
              <a:rPr lang="en-US" sz="3600" b="1" dirty="0">
                <a:solidFill>
                  <a:srgbClr val="007C66"/>
                </a:solidFill>
              </a:rPr>
            </a:br>
            <a:r>
              <a:rPr lang="en-US" sz="3600" b="1" dirty="0">
                <a:solidFill>
                  <a:srgbClr val="007C66"/>
                </a:solidFill>
              </a:rPr>
              <a:t>Scheduling </a:t>
            </a:r>
            <a:r>
              <a:rPr lang="en-US" dirty="0">
                <a:solidFill>
                  <a:srgbClr val="007C66"/>
                </a:solidFill>
              </a:rPr>
              <a:t>A</a:t>
            </a:r>
            <a:r>
              <a:rPr lang="en-US" sz="3600" b="1" dirty="0">
                <a:solidFill>
                  <a:srgbClr val="007C66"/>
                </a:solidFill>
              </a:rPr>
              <a:t>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What is th</a:t>
            </a:r>
            <a:r>
              <a:rPr lang="en-US" sz="3400" dirty="0"/>
              <a:t>e expected protocol:</a:t>
            </a:r>
          </a:p>
          <a:p>
            <a:pPr lvl="2"/>
            <a:r>
              <a:rPr lang="en-US" sz="3200" dirty="0"/>
              <a:t>the </a:t>
            </a:r>
            <a:r>
              <a:rPr lang="en-US" sz="3200" b="1" dirty="0"/>
              <a:t>patient</a:t>
            </a:r>
            <a:r>
              <a:rPr lang="en-US" sz="3200" dirty="0"/>
              <a:t> will call to schedule an appointment</a:t>
            </a:r>
          </a:p>
          <a:p>
            <a:pPr lvl="2"/>
            <a:r>
              <a:rPr lang="en-US" sz="3200" dirty="0"/>
              <a:t>the </a:t>
            </a:r>
            <a:r>
              <a:rPr lang="en-US" sz="3200" b="1" dirty="0"/>
              <a:t>specialty practice </a:t>
            </a:r>
            <a:r>
              <a:rPr lang="en-US" sz="3200" dirty="0"/>
              <a:t>should contact the patient </a:t>
            </a:r>
          </a:p>
          <a:p>
            <a:pPr lvl="3"/>
            <a:r>
              <a:rPr lang="en-US" sz="3200" dirty="0"/>
              <a:t>Allows for Pre-visit assessment/referral disposition</a:t>
            </a:r>
          </a:p>
          <a:p>
            <a:pPr lvl="3"/>
            <a:r>
              <a:rPr lang="en-US" sz="3200" dirty="0"/>
              <a:t>Allows for tracking of referrals / accountability </a:t>
            </a:r>
          </a:p>
          <a:p>
            <a:pPr marL="514350" indent="-514350"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458200" cy="32004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Referral Tracking </a:t>
            </a:r>
            <a:r>
              <a:rPr lang="en-US" sz="3200" b="1" dirty="0">
                <a:solidFill>
                  <a:schemeClr val="tx1"/>
                </a:solidFill>
              </a:rPr>
              <a:t>“Closing the Loop” </a:t>
            </a:r>
            <a:r>
              <a:rPr lang="en-US" sz="3200" dirty="0">
                <a:solidFill>
                  <a:schemeClr val="tx1"/>
                </a:solidFill>
              </a:rPr>
              <a:t>protocol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>
                <a:effectLst/>
              </a:rPr>
              <a:t>Referral request sent, logged and tracked</a:t>
            </a:r>
            <a:endParaRPr lang="en-US" sz="2400" dirty="0">
              <a:effectLst/>
            </a:endParaRPr>
          </a:p>
          <a:p>
            <a:r>
              <a:rPr lang="en-US" sz="2800" b="1" dirty="0">
                <a:effectLst/>
              </a:rPr>
              <a:t>Referral request received and reviewed</a:t>
            </a:r>
          </a:p>
          <a:p>
            <a:pPr lvl="1"/>
            <a:r>
              <a:rPr lang="en-US" sz="2200" dirty="0"/>
              <a:t>Referral </a:t>
            </a:r>
            <a:r>
              <a:rPr lang="en-US" sz="2200" b="1" i="1" dirty="0"/>
              <a:t>accepted</a:t>
            </a:r>
            <a:r>
              <a:rPr lang="en-US" sz="2200" dirty="0">
                <a:effectLst/>
              </a:rPr>
              <a:t> with </a:t>
            </a:r>
            <a:r>
              <a:rPr lang="en-US" sz="2200" b="1" i="1" dirty="0">
                <a:effectLst/>
              </a:rPr>
              <a:t>confirmation </a:t>
            </a:r>
            <a:r>
              <a:rPr lang="en-US" sz="2200" i="1" dirty="0">
                <a:effectLst/>
              </a:rPr>
              <a:t>of appointment date </a:t>
            </a:r>
            <a:r>
              <a:rPr lang="en-US" sz="2200" b="1" dirty="0">
                <a:effectLst/>
              </a:rPr>
              <a:t>sent back to referring practitioner</a:t>
            </a:r>
          </a:p>
          <a:p>
            <a:pPr lvl="1"/>
            <a:r>
              <a:rPr lang="en-US" sz="2200" dirty="0"/>
              <a:t>Referral</a:t>
            </a:r>
            <a:r>
              <a:rPr lang="en-US" sz="2200" dirty="0">
                <a:effectLst/>
              </a:rPr>
              <a:t> </a:t>
            </a:r>
            <a:r>
              <a:rPr lang="en-US" sz="2200" b="1" i="1" dirty="0">
                <a:effectLst/>
              </a:rPr>
              <a:t>declined due to inappropriate referral </a:t>
            </a:r>
            <a:r>
              <a:rPr lang="en-US" sz="2200" dirty="0">
                <a:effectLst/>
              </a:rPr>
              <a:t>(wrong specialist, etc) and </a:t>
            </a:r>
            <a:r>
              <a:rPr lang="en-US" sz="2200" b="1" dirty="0">
                <a:effectLst/>
              </a:rPr>
              <a:t>referring practice notified</a:t>
            </a:r>
          </a:p>
          <a:p>
            <a:pPr lvl="1"/>
            <a:r>
              <a:rPr lang="en-US" sz="2200" b="1" i="1" dirty="0">
                <a:effectLst/>
              </a:rPr>
              <a:t>Patient defers </a:t>
            </a:r>
            <a:r>
              <a:rPr lang="en-US" sz="2200" dirty="0">
                <a:effectLst/>
              </a:rPr>
              <a:t>making appt or cannot be reached and </a:t>
            </a:r>
            <a:r>
              <a:rPr lang="en-US" sz="2200" b="1" dirty="0">
                <a:effectLst/>
              </a:rPr>
              <a:t>referring practice notified</a:t>
            </a:r>
          </a:p>
          <a:p>
            <a:r>
              <a:rPr lang="en-US" sz="2800" b="1" dirty="0">
                <a:effectLst/>
              </a:rPr>
              <a:t>Referral response sent </a:t>
            </a:r>
            <a:r>
              <a:rPr lang="en-US" sz="2000" dirty="0">
                <a:effectLst/>
              </a:rPr>
              <a:t>(must address clinical question/reason for referral)</a:t>
            </a:r>
          </a:p>
          <a:p>
            <a:pPr lvl="1"/>
            <a:r>
              <a:rPr lang="en-US" sz="2200" b="1" i="1" dirty="0">
                <a:effectLst/>
              </a:rPr>
              <a:t>Referral Note </a:t>
            </a:r>
            <a:r>
              <a:rPr lang="en-US" sz="2200" dirty="0">
                <a:effectLst/>
              </a:rPr>
              <a:t>sent to referring clinician and PCP in timely manner</a:t>
            </a:r>
          </a:p>
          <a:p>
            <a:pPr lvl="1"/>
            <a:r>
              <a:rPr lang="en-US" sz="2200" b="1" i="1" dirty="0">
                <a:effectLst/>
              </a:rPr>
              <a:t>Notification of No Show or Cancellation </a:t>
            </a:r>
            <a:r>
              <a:rPr lang="en-US" sz="2200" dirty="0">
                <a:effectLst/>
              </a:rPr>
              <a:t>(with reason, if known)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Referrals made from one specialty to another (e.g.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secondary referrals</a:t>
            </a:r>
            <a:r>
              <a:rPr lang="en-US" sz="2800" dirty="0"/>
              <a:t>)  include </a:t>
            </a:r>
            <a:r>
              <a:rPr lang="en-US" sz="2800" b="1" dirty="0"/>
              <a:t>notification of the patient’s primary care clinician</a:t>
            </a:r>
            <a:endParaRPr lang="en-US" sz="2800" dirty="0"/>
          </a:p>
          <a:p>
            <a:pPr marL="0" indent="0">
              <a:buNone/>
            </a:pP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5121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81800" cy="944562"/>
          </a:xfrm>
        </p:spPr>
        <p:txBody>
          <a:bodyPr>
            <a:noAutofit/>
          </a:bodyPr>
          <a:lstStyle/>
          <a:p>
            <a:r>
              <a:rPr lang="en-US" sz="3600" dirty="0"/>
              <a:t>Apply to All Referral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Care to Specialty Care (Radiology, Pathology and Hospital Medicine)</a:t>
            </a:r>
          </a:p>
          <a:p>
            <a:r>
              <a:rPr lang="en-US" dirty="0"/>
              <a:t>Specialty to Specialty</a:t>
            </a:r>
          </a:p>
          <a:p>
            <a:r>
              <a:rPr lang="en-US" dirty="0"/>
              <a:t>Specialty to Primary Care</a:t>
            </a:r>
          </a:p>
          <a:p>
            <a:r>
              <a:rPr lang="en-US" dirty="0"/>
              <a:t>Ancillary &amp; other services (Diabetes Ed, Physical Therapy, Nutrition, etc.)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Agree to work together in the care of mutual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64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Take a minute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Ask the practice if they know the % of loops closed </a:t>
            </a:r>
            <a:r>
              <a:rPr lang="en-US" sz="3200" dirty="0"/>
              <a:t>(notes sent back to requesting clinician by the responding clinician).</a:t>
            </a:r>
          </a:p>
          <a:p>
            <a:r>
              <a:rPr lang="en-US" dirty="0"/>
              <a:t>Does the practice know where the referral went and what is the current status of the referral?</a:t>
            </a:r>
          </a:p>
          <a:p>
            <a:r>
              <a:rPr lang="en-US" dirty="0"/>
              <a:t>Do patients leave the requesting practice with a clear idea of how the appointment with the specialist is to be made?</a:t>
            </a:r>
          </a:p>
          <a:p>
            <a:r>
              <a:rPr lang="en-US" dirty="0"/>
              <a:t>Does the patient know what the next steps are after seeing the specialist?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09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/>
              <a:t>Why: The need for better coordinated &amp; connected care</a:t>
            </a:r>
          </a:p>
          <a:p>
            <a:r>
              <a:rPr lang="en-US" sz="2800" dirty="0"/>
              <a:t>What: The critical elements for a high value referral experience</a:t>
            </a:r>
          </a:p>
          <a:p>
            <a:pPr lvl="0"/>
            <a:r>
              <a:rPr lang="en-US" sz="2800" b="1" dirty="0"/>
              <a:t>How: Action steps to get practices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882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Action Step 1</a:t>
            </a:r>
          </a:p>
        </p:txBody>
      </p:sp>
    </p:spTree>
    <p:extLst>
      <p:ext uri="{BB962C8B-B14F-4D97-AF65-F5344CB8AC3E}">
        <p14:creationId xmlns:p14="http://schemas.microsoft.com/office/powerpoint/2010/main" val="262542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Pain Points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640884" cy="34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33600" y="1371599"/>
            <a:ext cx="4793284" cy="1206795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Referral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1442" y="2516372"/>
            <a:ext cx="3810000" cy="350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Often Creates: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Chaos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Extra burden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Frustration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Confusion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Waste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9200" y="2514600"/>
            <a:ext cx="914400" cy="3276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</a:t>
            </a:r>
          </a:p>
          <a:p>
            <a:pPr algn="ctr"/>
            <a:r>
              <a:rPr lang="en-US" sz="3600" b="1" dirty="0"/>
              <a:t>c</a:t>
            </a:r>
          </a:p>
          <a:p>
            <a:pPr algn="ctr"/>
            <a:r>
              <a:rPr lang="en-US" sz="3600" b="1" dirty="0"/>
              <a:t>c</a:t>
            </a:r>
          </a:p>
          <a:p>
            <a:pPr algn="ctr"/>
            <a:r>
              <a:rPr lang="en-US" sz="3600" b="1" dirty="0"/>
              <a:t>e</a:t>
            </a:r>
          </a:p>
          <a:p>
            <a:pPr algn="ctr"/>
            <a:r>
              <a:rPr lang="en-US" sz="3600" b="1" dirty="0"/>
              <a:t>s</a:t>
            </a:r>
          </a:p>
          <a:p>
            <a:pPr algn="ctr"/>
            <a:r>
              <a:rPr lang="en-US" sz="3600" b="1" dirty="0"/>
              <a:t>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20560" y="1219200"/>
            <a:ext cx="1524000" cy="525780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</a:t>
            </a:r>
          </a:p>
          <a:p>
            <a:pPr algn="ctr"/>
            <a:r>
              <a:rPr lang="en-US" sz="2800" b="1" dirty="0"/>
              <a:t>a</a:t>
            </a:r>
          </a:p>
          <a:p>
            <a:pPr algn="ctr"/>
            <a:r>
              <a:rPr lang="en-US" sz="2800" b="1" dirty="0"/>
              <a:t>t</a:t>
            </a:r>
          </a:p>
          <a:p>
            <a:pPr algn="ctr"/>
            <a:r>
              <a:rPr lang="en-US" sz="2800" b="1" dirty="0"/>
              <a:t>i</a:t>
            </a:r>
          </a:p>
          <a:p>
            <a:pPr algn="ctr"/>
            <a:r>
              <a:rPr lang="en-US" sz="2800" b="1" dirty="0"/>
              <a:t>s</a:t>
            </a:r>
          </a:p>
          <a:p>
            <a:pPr algn="ctr"/>
            <a:r>
              <a:rPr lang="en-US" sz="2800" b="1" dirty="0"/>
              <a:t>f</a:t>
            </a:r>
          </a:p>
          <a:p>
            <a:pPr algn="ctr"/>
            <a:r>
              <a:rPr lang="en-US" sz="2800" b="1" dirty="0"/>
              <a:t>a</a:t>
            </a:r>
          </a:p>
          <a:p>
            <a:pPr algn="ctr"/>
            <a:r>
              <a:rPr lang="en-US" sz="2800" b="1" dirty="0"/>
              <a:t>c</a:t>
            </a:r>
          </a:p>
          <a:p>
            <a:pPr algn="ctr"/>
            <a:r>
              <a:rPr lang="en-US" sz="2800" b="1" dirty="0"/>
              <a:t>t</a:t>
            </a:r>
          </a:p>
          <a:p>
            <a:pPr algn="ctr"/>
            <a:r>
              <a:rPr lang="en-US" sz="2800" b="1" dirty="0"/>
              <a:t>i</a:t>
            </a:r>
          </a:p>
          <a:p>
            <a:pPr algn="ctr"/>
            <a:r>
              <a:rPr lang="en-US" sz="2800" b="1" dirty="0"/>
              <a:t>o</a:t>
            </a:r>
          </a:p>
          <a:p>
            <a:pPr algn="ctr"/>
            <a:r>
              <a:rPr lang="en-US" sz="28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811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What’s happening inside the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/>
              <a:t>True</a:t>
            </a:r>
            <a:r>
              <a:rPr lang="en-US" sz="2400" b="1" dirty="0"/>
              <a:t> Tales from the Trenches</a:t>
            </a:r>
          </a:p>
          <a:p>
            <a:r>
              <a:rPr lang="en-US" sz="2400" i="1" dirty="0"/>
              <a:t>“We had to fax the same records to the specialist 6 times”</a:t>
            </a:r>
          </a:p>
          <a:p>
            <a:r>
              <a:rPr lang="en-US" sz="2400" i="1" dirty="0"/>
              <a:t>“ I referred the patient for a shoulder injury but received a note back about his old knee injury”</a:t>
            </a:r>
          </a:p>
          <a:p>
            <a:r>
              <a:rPr lang="en-US" sz="2400" i="1" dirty="0"/>
              <a:t>“We sent the records, the front desk received the records but the specialist (physician) never saw them and had no idea why the patient was referred/prior work up </a:t>
            </a:r>
          </a:p>
          <a:p>
            <a:r>
              <a:rPr lang="en-US" sz="2400" i="1" dirty="0"/>
              <a:t>“The specialist said they didn’t have time to look at the records my PCP sent”</a:t>
            </a:r>
          </a:p>
          <a:p>
            <a:r>
              <a:rPr lang="en-US" sz="2400" i="1" dirty="0"/>
              <a:t>“We have no idea if the patient was ever seen or not”</a:t>
            </a:r>
          </a:p>
        </p:txBody>
      </p:sp>
    </p:spTree>
    <p:extLst>
      <p:ext uri="{BB962C8B-B14F-4D97-AF65-F5344CB8AC3E}">
        <p14:creationId xmlns:p14="http://schemas.microsoft.com/office/powerpoint/2010/main" val="2990807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To have connected care </a:t>
            </a:r>
            <a:r>
              <a:rPr lang="en-US" i="1" dirty="0"/>
              <a:t>between</a:t>
            </a:r>
            <a:r>
              <a:rPr lang="en-US" dirty="0"/>
              <a:t> practices, need to have connected care </a:t>
            </a:r>
            <a:r>
              <a:rPr lang="en-US" i="1" dirty="0"/>
              <a:t>within</a:t>
            </a:r>
            <a:r>
              <a:rPr lang="en-US" dirty="0"/>
              <a:t>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We often have silos within our silos</a:t>
            </a:r>
          </a:p>
          <a:p>
            <a:pPr marL="0" indent="0" algn="ctr">
              <a:buNone/>
            </a:pPr>
            <a:endParaRPr lang="en-US" sz="2000" b="1" dirty="0"/>
          </a:p>
          <a:p>
            <a:r>
              <a:rPr lang="en-US" sz="2800" dirty="0"/>
              <a:t>Need to develop </a:t>
            </a:r>
            <a:r>
              <a:rPr lang="en-US" sz="2800" b="1" dirty="0"/>
              <a:t>Patient-centered team care</a:t>
            </a:r>
            <a:r>
              <a:rPr lang="en-US" sz="2800" dirty="0"/>
              <a:t> (entire staff) around the </a:t>
            </a:r>
            <a:r>
              <a:rPr lang="en-US" sz="2800" b="1" dirty="0"/>
              <a:t>referral process </a:t>
            </a:r>
          </a:p>
          <a:p>
            <a:pPr lvl="1"/>
            <a:r>
              <a:rPr lang="en-US" dirty="0"/>
              <a:t>Make it part of taking care of the patient</a:t>
            </a:r>
          </a:p>
          <a:p>
            <a:pPr lvl="1"/>
            <a:r>
              <a:rPr lang="en-US" dirty="0"/>
              <a:t>Work as a team to design improvements, test and implement</a:t>
            </a:r>
          </a:p>
          <a:p>
            <a:r>
              <a:rPr lang="en-US" sz="2800" b="1" dirty="0"/>
              <a:t>Intentional</a:t>
            </a:r>
            <a:r>
              <a:rPr lang="en-US" sz="2800" dirty="0"/>
              <a:t> internal processes (Policy &amp; Procedures)</a:t>
            </a:r>
          </a:p>
          <a:p>
            <a:r>
              <a:rPr lang="en-US" sz="2800" b="1" dirty="0"/>
              <a:t>Track</a:t>
            </a:r>
            <a:r>
              <a:rPr lang="en-US" sz="2800" dirty="0"/>
              <a:t> the referrals and the process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165B4-4890-4E9E-8EE0-EDEA0F24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208" y="1371600"/>
            <a:ext cx="1371719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674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Action Steps to Connected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4572000"/>
          </a:xfrm>
        </p:spPr>
        <p:txBody>
          <a:bodyPr/>
          <a:lstStyle/>
          <a:p>
            <a:r>
              <a:rPr lang="en-US" sz="2800" b="1" dirty="0"/>
              <a:t>Look at your internal referral process </a:t>
            </a:r>
            <a:r>
              <a:rPr lang="en-US" sz="2800" dirty="0"/>
              <a:t>(</a:t>
            </a:r>
            <a:r>
              <a:rPr lang="en-US" sz="2800" i="1" dirty="0"/>
              <a:t>get your own house in order</a:t>
            </a:r>
            <a:r>
              <a:rPr lang="en-US" sz="2800" dirty="0"/>
              <a:t>)</a:t>
            </a:r>
          </a:p>
          <a:p>
            <a:pPr marL="788670" lvl="1" indent="-514350"/>
            <a:r>
              <a:rPr lang="en-US" dirty="0"/>
              <a:t>Perform a Walk-through / Process Map of the referral process within the practice</a:t>
            </a:r>
          </a:p>
          <a:p>
            <a:pPr marL="1062990" lvl="2" indent="-514350"/>
            <a:r>
              <a:rPr lang="en-US" dirty="0"/>
              <a:t>Identify any gaps in critical elements</a:t>
            </a:r>
          </a:p>
          <a:p>
            <a:pPr marL="1062990" lvl="2" indent="-514350"/>
            <a:r>
              <a:rPr lang="en-US" dirty="0"/>
              <a:t>Develop an Improvement Plan to close the gaps</a:t>
            </a:r>
          </a:p>
          <a:p>
            <a:pPr marL="788670" lvl="1" indent="-514350"/>
            <a:r>
              <a:rPr lang="en-US" dirty="0"/>
              <a:t>Define who the team members are for the practice referral process </a:t>
            </a:r>
          </a:p>
          <a:p>
            <a:pPr marL="788670" lvl="1" indent="-514350"/>
            <a:r>
              <a:rPr lang="en-US" dirty="0"/>
              <a:t>Develop a Policy &amp; Procedures document for your practice team’s internal referral process (will be a work in progress)</a:t>
            </a:r>
          </a:p>
          <a:p>
            <a:pPr marL="274320" lvl="1" indent="0">
              <a:buNone/>
            </a:pPr>
            <a:endParaRPr lang="en-US" dirty="0"/>
          </a:p>
          <a:p>
            <a:pPr marL="788670" lvl="1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8"/>
          <a:stretch/>
        </p:blipFill>
        <p:spPr bwMode="auto">
          <a:xfrm>
            <a:off x="-99848" y="0"/>
            <a:ext cx="2743200" cy="12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312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Start with One Step at a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828799"/>
            <a:ext cx="8159002" cy="4332767"/>
          </a:xfrm>
        </p:spPr>
        <p:txBody>
          <a:bodyPr/>
          <a:lstStyle/>
          <a:p>
            <a:r>
              <a:rPr lang="en-US" sz="3200" b="1" dirty="0"/>
              <a:t>Get your own “house” in order</a:t>
            </a:r>
          </a:p>
          <a:p>
            <a:pPr lvl="1"/>
            <a:r>
              <a:rPr lang="en-US" sz="2800" dirty="0"/>
              <a:t>Start with a Process Map</a:t>
            </a:r>
          </a:p>
          <a:p>
            <a:pPr lvl="2"/>
            <a:r>
              <a:rPr lang="en-US" sz="2400" dirty="0"/>
              <a:t>Make it a team approach</a:t>
            </a:r>
          </a:p>
          <a:p>
            <a:pPr lvl="2"/>
            <a:r>
              <a:rPr lang="en-US" sz="2400" dirty="0"/>
              <a:t>Look for gaps (“opportunities”)in the referral process</a:t>
            </a:r>
            <a:endParaRPr lang="en-US" sz="2800" dirty="0"/>
          </a:p>
          <a:p>
            <a:pPr marL="0" indent="0">
              <a:buNone/>
            </a:pPr>
            <a:endParaRPr lang="en-US" sz="1600" dirty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81" y="4495800"/>
            <a:ext cx="4619020" cy="17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51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036127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Process Map (Mess)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80771"/>
            <a:ext cx="1371600" cy="1371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371600"/>
            <a:ext cx="1311729" cy="131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3358669"/>
            <a:ext cx="1295400" cy="1415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99098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28" y="1349827"/>
            <a:ext cx="1545771" cy="154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1219200" cy="97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029200"/>
            <a:ext cx="1485900" cy="155194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868694" y="39624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048000" y="2971800"/>
            <a:ext cx="1524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85800" y="3086100"/>
            <a:ext cx="457200" cy="5715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648200" y="2971800"/>
            <a:ext cx="1034143" cy="700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/>
          <p:nvPr/>
        </p:nvCxnSpPr>
        <p:spPr bwMode="auto">
          <a:xfrm rot="16200000" flipH="1">
            <a:off x="824140" y="3747862"/>
            <a:ext cx="2749548" cy="11974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01813" y="4785360"/>
            <a:ext cx="403437" cy="655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Elbow Connector 27"/>
          <p:cNvCxnSpPr/>
          <p:nvPr/>
        </p:nvCxnSpPr>
        <p:spPr bwMode="auto">
          <a:xfrm>
            <a:off x="6248400" y="2226129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Down Arrow 28"/>
          <p:cNvSpPr/>
          <p:nvPr/>
        </p:nvSpPr>
        <p:spPr bwMode="auto">
          <a:xfrm>
            <a:off x="6920484" y="51435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946001">
            <a:off x="2057400" y="51435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819064">
            <a:off x="4495800" y="211182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8926423">
            <a:off x="2063465" y="1277126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2127" r="3419" b="13965"/>
          <a:stretch/>
        </p:blipFill>
        <p:spPr bwMode="auto">
          <a:xfrm>
            <a:off x="2084" y="1222376"/>
            <a:ext cx="9176706" cy="53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/>
          <a:lstStyle/>
          <a:p>
            <a:pPr algn="ctr"/>
            <a:r>
              <a:rPr lang="en-US" dirty="0"/>
              <a:t>Tips to Help with Internal Referral Process</a:t>
            </a:r>
            <a:br>
              <a:rPr lang="en-US" dirty="0"/>
            </a:br>
            <a:r>
              <a:rPr lang="en-US" dirty="0"/>
              <a:t> Process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3886200" cy="4267200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Decision to refer</a:t>
            </a:r>
          </a:p>
          <a:p>
            <a:pPr lvl="1"/>
            <a:r>
              <a:rPr lang="en-US" sz="2000" dirty="0"/>
              <a:t>End = Referral reconciled </a:t>
            </a:r>
          </a:p>
          <a:p>
            <a:r>
              <a:rPr lang="en-US" sz="2000" b="1" dirty="0"/>
              <a:t>Referral reconciled means: </a:t>
            </a:r>
          </a:p>
          <a:p>
            <a:pPr lvl="1"/>
            <a:r>
              <a:rPr lang="en-US" sz="2000" dirty="0"/>
              <a:t>Referral response received and recommendations are incorporated into the patient’s care in partnership with patient OR</a:t>
            </a:r>
          </a:p>
          <a:p>
            <a:pPr lvl="1"/>
            <a:r>
              <a:rPr lang="en-US" sz="2000" dirty="0"/>
              <a:t>Referral incomplete and next steps have been made in partnership with patient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904999"/>
            <a:ext cx="4235301" cy="4256567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Receipt of referral request</a:t>
            </a:r>
          </a:p>
          <a:p>
            <a:pPr lvl="1"/>
            <a:r>
              <a:rPr lang="en-US" sz="2000" dirty="0"/>
              <a:t>End = Referral Response sent</a:t>
            </a:r>
          </a:p>
          <a:p>
            <a:r>
              <a:rPr lang="en-US" sz="2000" b="1" dirty="0"/>
              <a:t>Referral Response can be : </a:t>
            </a:r>
          </a:p>
          <a:p>
            <a:pPr lvl="1"/>
            <a:r>
              <a:rPr lang="en-US" sz="2000" dirty="0"/>
              <a:t> Redirection to more appropriate specialist</a:t>
            </a:r>
          </a:p>
          <a:p>
            <a:pPr lvl="1"/>
            <a:r>
              <a:rPr lang="en-US" sz="2000" dirty="0"/>
              <a:t>Referral not needed or Answer to simple question without appointment </a:t>
            </a:r>
          </a:p>
          <a:p>
            <a:pPr lvl="1"/>
            <a:r>
              <a:rPr lang="en-US" sz="2000" dirty="0"/>
              <a:t>Notice of No Show or Cancel</a:t>
            </a:r>
          </a:p>
          <a:p>
            <a:pPr lvl="1"/>
            <a:r>
              <a:rPr lang="en-US" sz="2000" dirty="0"/>
              <a:t>Completed Referral with note</a:t>
            </a:r>
          </a:p>
          <a:p>
            <a:pPr lvl="1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3632"/>
            <a:ext cx="2473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Requesting a Referral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523632"/>
            <a:ext cx="28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Responding to a Referral</a:t>
            </a:r>
          </a:p>
        </p:txBody>
      </p:sp>
    </p:spTree>
    <p:extLst>
      <p:ext uri="{BB962C8B-B14F-4D97-AF65-F5344CB8AC3E}">
        <p14:creationId xmlns:p14="http://schemas.microsoft.com/office/powerpoint/2010/main" val="2638813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Tips to Help with Internal Referral Process </a:t>
            </a:r>
            <a:r>
              <a:rPr lang="en-US" dirty="0" err="1"/>
              <a:t>Process</a:t>
            </a:r>
            <a:r>
              <a:rPr lang="en-US" dirty="0"/>
              <a:t>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35202" cy="4572000"/>
          </a:xfrm>
        </p:spPr>
        <p:txBody>
          <a:bodyPr/>
          <a:lstStyle/>
          <a:p>
            <a:r>
              <a:rPr lang="en-US" sz="2800" dirty="0"/>
              <a:t>Map your process “as is”</a:t>
            </a:r>
          </a:p>
          <a:p>
            <a:pPr lvl="1"/>
            <a:r>
              <a:rPr lang="en-US" dirty="0"/>
              <a:t>resist the tendency to “fix” as you map</a:t>
            </a:r>
          </a:p>
          <a:p>
            <a:r>
              <a:rPr lang="en-US" sz="2800" dirty="0"/>
              <a:t>Include those who actually “do” this process</a:t>
            </a:r>
          </a:p>
          <a:p>
            <a:pPr lvl="1"/>
            <a:r>
              <a:rPr lang="en-US" dirty="0"/>
              <a:t>Different people may vary in how they do the job</a:t>
            </a:r>
          </a:p>
          <a:p>
            <a:r>
              <a:rPr lang="en-US" sz="2800" dirty="0"/>
              <a:t>With complex processes such as this one, consider multiple passes, allow time to revisit &amp; tweak</a:t>
            </a:r>
          </a:p>
          <a:p>
            <a:pPr lvl="1"/>
            <a:r>
              <a:rPr lang="en-US" sz="2500" dirty="0"/>
              <a:t>Include:</a:t>
            </a:r>
          </a:p>
          <a:p>
            <a:pPr lvl="2"/>
            <a:r>
              <a:rPr lang="en-US" sz="2000" dirty="0"/>
              <a:t>Who? Include handoff details, Patient involvement</a:t>
            </a:r>
          </a:p>
          <a:p>
            <a:pPr lvl="2"/>
            <a:r>
              <a:rPr lang="en-US" sz="2000" dirty="0"/>
              <a:t>What? Time parameters? Documentation and notification parameters?</a:t>
            </a:r>
          </a:p>
        </p:txBody>
      </p:sp>
    </p:spTree>
    <p:extLst>
      <p:ext uri="{BB962C8B-B14F-4D97-AF65-F5344CB8AC3E}">
        <p14:creationId xmlns:p14="http://schemas.microsoft.com/office/powerpoint/2010/main" val="1724079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dirty="0"/>
              <a:t>Develop a P&amp;P (Policy &amp; Procedures)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Set a practice policy for referrals </a:t>
            </a:r>
          </a:p>
          <a:p>
            <a:pPr lvl="2"/>
            <a:r>
              <a:rPr lang="en-US" sz="2400" dirty="0"/>
              <a:t>Example primary care policy: </a:t>
            </a:r>
            <a:r>
              <a:rPr lang="en-US" sz="2400" i="1" dirty="0"/>
              <a:t>“Our policy is to provide standardized referrals with a clear reason or question stated and attach the appropriate information so that our patients get the care they need efficiently, effectively and safely”</a:t>
            </a:r>
          </a:p>
          <a:p>
            <a:pPr marL="685800" lvl="2" indent="0">
              <a:buNone/>
            </a:pPr>
            <a:endParaRPr lang="en-US" sz="900" i="1" dirty="0"/>
          </a:p>
          <a:p>
            <a:pPr lvl="2"/>
            <a:r>
              <a:rPr lang="en-US" sz="2400" dirty="0"/>
              <a:t>Example specialty policy</a:t>
            </a:r>
            <a:r>
              <a:rPr lang="en-US" sz="2400" i="1" dirty="0"/>
              <a:t>: “Our policy is to provide high value, patient-centered referrals appropriate to the needs of the patient” </a:t>
            </a:r>
          </a:p>
          <a:p>
            <a:r>
              <a:rPr lang="en-US" sz="2800" dirty="0"/>
              <a:t>Design the Procedures the way you want it to work</a:t>
            </a:r>
          </a:p>
          <a:p>
            <a:pPr lvl="2"/>
            <a:r>
              <a:rPr lang="en-US" sz="2400" dirty="0"/>
              <a:t>See if it works</a:t>
            </a:r>
          </a:p>
          <a:p>
            <a:pPr lvl="2"/>
            <a:r>
              <a:rPr lang="en-US" sz="2400" dirty="0"/>
              <a:t>Make improvements/changes as needed to get it working well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8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hlinkClick r:id="rId2"/>
              </a:rPr>
              <a:t>www.acponline.org/hvcc-training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60355" cy="4637567"/>
          </a:xfrm>
        </p:spPr>
        <p:txBody>
          <a:bodyPr/>
          <a:lstStyle/>
          <a:p>
            <a:r>
              <a:rPr lang="en-US" sz="2400" dirty="0"/>
              <a:t>Primary care/ Requesting practice checklist for referral process assessment and critical elements</a:t>
            </a:r>
          </a:p>
          <a:p>
            <a:r>
              <a:rPr lang="en-US" sz="2400" dirty="0"/>
              <a:t>Specialty care/Responding practice checklist for referral process assessment and critical elements</a:t>
            </a:r>
          </a:p>
          <a:p>
            <a:r>
              <a:rPr lang="en-US" sz="2400" dirty="0"/>
              <a:t>ACP SAN HVCC policy examples for referral process</a:t>
            </a:r>
          </a:p>
          <a:p>
            <a:r>
              <a:rPr lang="en-US" sz="2400" dirty="0"/>
              <a:t>Sample policy &amp; procedures for referral content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QIA checklist</a:t>
            </a:r>
          </a:p>
          <a:p>
            <a:pPr lvl="1"/>
            <a:r>
              <a:rPr lang="en-US" sz="2000" dirty="0"/>
              <a:t>If practices are already in process on Medical Neighbor efforts: Ensure that the practice truly has the process or element in place – check off</a:t>
            </a:r>
          </a:p>
          <a:p>
            <a:pPr lvl="1"/>
            <a:r>
              <a:rPr lang="en-US" sz="2000" dirty="0"/>
              <a:t>Fill in the missing elements or processes with the curriculum and tools</a:t>
            </a:r>
          </a:p>
          <a:p>
            <a:pPr lvl="1"/>
            <a:endParaRPr lang="en-US" sz="25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28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sz="3600" dirty="0"/>
              <a:t>Take a minute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8001000" cy="4267200"/>
          </a:xfrm>
        </p:spPr>
        <p:txBody>
          <a:bodyPr>
            <a:normAutofit/>
          </a:bodyPr>
          <a:lstStyle/>
          <a:p>
            <a:r>
              <a:rPr lang="en-US" dirty="0"/>
              <a:t>What is the ideal state of referrals for patients and clinicians/practice teams?</a:t>
            </a:r>
          </a:p>
          <a:p>
            <a:r>
              <a:rPr lang="en-US" dirty="0"/>
              <a:t>Does the practice have a “why” to doing this work?</a:t>
            </a:r>
          </a:p>
          <a:p>
            <a:r>
              <a:rPr lang="en-US" dirty="0"/>
              <a:t>How will you know when you are successful in high value care coordination?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3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911" y="158181"/>
            <a:ext cx="7162799" cy="9906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It’s not working well for </a:t>
            </a:r>
            <a:br>
              <a:rPr lang="en-US" dirty="0"/>
            </a:br>
            <a:r>
              <a:rPr lang="en-US" dirty="0"/>
              <a:t>the clinicians…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1" cy="4953000"/>
          </a:xfrm>
        </p:spPr>
        <p:txBody>
          <a:bodyPr>
            <a:noAutofit/>
          </a:bodyPr>
          <a:lstStyle/>
          <a:p>
            <a:r>
              <a:rPr lang="en-US" sz="2400" dirty="0"/>
              <a:t>“ Most of the time I don’t know what the referring doc wants me to do for the patient”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i="1" dirty="0"/>
              <a:t>“They had testing done but we don’t have the results, since the patient is here now for a consultation, we’ll just repeat the testing.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i="1" dirty="0"/>
              <a:t>“I don’t know if my patient saw the specialist or not”</a:t>
            </a:r>
          </a:p>
          <a:p>
            <a:pPr marL="0" indent="0">
              <a:buNone/>
            </a:pPr>
            <a:endParaRPr lang="en-US" sz="800" i="1" dirty="0"/>
          </a:p>
          <a:p>
            <a:r>
              <a:rPr lang="en-US" sz="2400" dirty="0"/>
              <a:t>“Why didn’t someone let me know they were referring my patient to a surgeon”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i="1" dirty="0"/>
              <a:t>“I just dug through a 48 page note from the specialist and still have no idea what they think or what they did with my patient”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69656"/>
            <a:ext cx="1552575" cy="11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" y="124511"/>
            <a:ext cx="12239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866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Leave in action….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1"/>
          </a:xfrm>
        </p:spPr>
        <p:txBody>
          <a:bodyPr>
            <a:normAutofit/>
          </a:bodyPr>
          <a:lstStyle/>
          <a:p>
            <a:r>
              <a:rPr lang="en-US" dirty="0"/>
              <a:t>Perform a referral process walk-through (Process Map)</a:t>
            </a:r>
          </a:p>
          <a:p>
            <a:r>
              <a:rPr lang="en-US" dirty="0"/>
              <a:t>Identify gaps in “Critical Elements”</a:t>
            </a:r>
          </a:p>
          <a:p>
            <a:pPr lvl="1"/>
            <a:r>
              <a:rPr lang="en-US" dirty="0"/>
              <a:t>Subsequent Action Steps will provide assistance with filling gaps</a:t>
            </a:r>
          </a:p>
          <a:p>
            <a:r>
              <a:rPr lang="en-US" dirty="0"/>
              <a:t>Identify needed team members, roles &amp; responsibilities for your practice referral process</a:t>
            </a:r>
          </a:p>
          <a:p>
            <a:r>
              <a:rPr lang="en-US" dirty="0"/>
              <a:t>Develop a Policy &amp; Procedure document (can be added to &amp; tweaked as progress through the additional steps)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58000" cy="990600"/>
          </a:xfrm>
        </p:spPr>
        <p:txBody>
          <a:bodyPr/>
          <a:lstStyle/>
          <a:p>
            <a:pPr algn="ctr"/>
            <a:r>
              <a:rPr lang="en-US" b="1" dirty="0"/>
              <a:t>Idea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728" y="1752600"/>
            <a:ext cx="8159002" cy="4495800"/>
          </a:xfrm>
        </p:spPr>
        <p:txBody>
          <a:bodyPr/>
          <a:lstStyle/>
          <a:p>
            <a:r>
              <a:rPr lang="en-US" sz="2800" dirty="0"/>
              <a:t>Anyone already working on the referral process-Medical Neighborhood with practices?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800" dirty="0"/>
              <a:t>Has anyone done a process map of a practice referral process?</a:t>
            </a:r>
          </a:p>
          <a:p>
            <a:pPr lvl="1"/>
            <a:r>
              <a:rPr lang="en-US" sz="2800" dirty="0"/>
              <a:t>What did you learn?</a:t>
            </a:r>
          </a:p>
          <a:p>
            <a:pPr marL="320040" lvl="1" indent="0">
              <a:buNone/>
            </a:pPr>
            <a:endParaRPr lang="en-US" sz="1400" dirty="0"/>
          </a:p>
          <a:p>
            <a:r>
              <a:rPr lang="en-US" sz="2800" dirty="0"/>
              <a:t>Has anyone worked with a practice on putting a care coordination agreement (compact) in place?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59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ARE THE MATERIALS?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 the materials for the course, including video clips and supporting documents, can be found at: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>
                <a:hlinkClick r:id="rId2"/>
              </a:rPr>
              <a:t>www.acponline.org/hvcc-training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4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410200" cy="109505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…and then there is the  </a:t>
            </a:r>
            <a:br>
              <a:rPr lang="en-US" sz="3600" b="1" dirty="0"/>
            </a:br>
            <a:r>
              <a:rPr lang="en-US" sz="3600" b="1" dirty="0"/>
              <a:t>Patient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199"/>
            <a:ext cx="8159002" cy="4859521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/>
              <a:t>“My doctor told me why he sent me to see you but I was so upset about the news he gave me that I don’t remember what he said.” 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400" i="1" dirty="0"/>
              <a:t>“I was supposed to call to schedule with that specialist? I thought her office was supposed to contact me.”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i="1" dirty="0"/>
              <a:t>“I understood I was here to have the procedure today, not just to talk about my stomach pain!”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i="1" dirty="0"/>
              <a:t>“I had that MRI last month. You mean I was supposed to bring the report and the films with me to this visit? I assumed you had that information.”</a:t>
            </a:r>
          </a:p>
          <a:p>
            <a:pPr marL="0" indent="0">
              <a:buNone/>
            </a:pPr>
            <a:endParaRPr lang="en-US" sz="800" i="1" dirty="0"/>
          </a:p>
          <a:p>
            <a:r>
              <a:rPr lang="en-US" sz="2400" i="1" dirty="0"/>
              <a:t>“I waited 3 months for the appointment, took the day off of work &amp; after I was in the exam room learned I needed a different type of specialist”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29907" b="28605"/>
          <a:stretch/>
        </p:blipFill>
        <p:spPr bwMode="auto">
          <a:xfrm>
            <a:off x="8499233" y="4800600"/>
            <a:ext cx="60404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541"/>
          <a:stretch/>
        </p:blipFill>
        <p:spPr bwMode="auto">
          <a:xfrm>
            <a:off x="7315200" y="228600"/>
            <a:ext cx="1660893" cy="10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"/>
          <a:stretch/>
        </p:blipFill>
        <p:spPr bwMode="auto">
          <a:xfrm>
            <a:off x="402265" y="178982"/>
            <a:ext cx="1833104" cy="11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2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020762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IOM 2001 </a:t>
            </a:r>
            <a:r>
              <a:rPr lang="en-US" sz="2200" b="1" dirty="0"/>
              <a:t>Crossing the Quality Chasm</a:t>
            </a:r>
            <a:br>
              <a:rPr lang="en-US" b="1" dirty="0"/>
            </a:br>
            <a:r>
              <a:rPr lang="en-US" b="1" dirty="0"/>
              <a:t>“A highly fragmented delivery system”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52053"/>
            <a:ext cx="8382000" cy="4948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3200" dirty="0"/>
              <a:t>…physician groups, hospitals, and other health care organizations operate as </a:t>
            </a:r>
            <a:r>
              <a:rPr lang="en-US" sz="3200" b="1" dirty="0"/>
              <a:t>silos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98" y="2895600"/>
            <a:ext cx="2309091" cy="1524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BA2C02-0262-4315-8DD5-3A450142CC2F}"/>
              </a:ext>
            </a:extLst>
          </p:cNvPr>
          <p:cNvGrpSpPr/>
          <p:nvPr/>
        </p:nvGrpSpPr>
        <p:grpSpPr>
          <a:xfrm>
            <a:off x="533400" y="4038600"/>
            <a:ext cx="5064167" cy="2151811"/>
            <a:chOff x="685800" y="4419600"/>
            <a:chExt cx="5064167" cy="2151811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4419600"/>
              <a:ext cx="5064167" cy="1181047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</a:rPr>
                <a:t>a “non-system”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6485" y="5600646"/>
              <a:ext cx="4327515" cy="9707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>
                  <a:solidFill>
                    <a:schemeClr val="tx1"/>
                  </a:solidFill>
                </a:rPr>
                <a:t>disconnected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4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648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70 year old woman from town </a:t>
            </a:r>
          </a:p>
          <a:p>
            <a:pPr marL="0" indent="0">
              <a:buNone/>
            </a:pPr>
            <a:r>
              <a:rPr lang="en-US" sz="2400" dirty="0"/>
              <a:t>2 hours away, doesn’t know why she was referred</a:t>
            </a:r>
          </a:p>
          <a:p>
            <a:r>
              <a:rPr lang="en-US" sz="2400" dirty="0"/>
              <a:t>No records</a:t>
            </a:r>
          </a:p>
          <a:p>
            <a:r>
              <a:rPr lang="en-US" sz="2400" dirty="0"/>
              <a:t>Only voice mail at referring practice</a:t>
            </a:r>
          </a:p>
          <a:p>
            <a:r>
              <a:rPr lang="en-US" sz="2400" dirty="0"/>
              <a:t>What to do?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Glipizide, metformin, Levothyroxine on med list</a:t>
            </a:r>
          </a:p>
          <a:p>
            <a:r>
              <a:rPr lang="en-US" sz="2400" dirty="0"/>
              <a:t>Discussed diabetes and thyroid</a:t>
            </a:r>
          </a:p>
          <a:p>
            <a:r>
              <a:rPr lang="en-US" sz="2400" dirty="0"/>
              <a:t>Ordered A1c and TSH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4114800" cy="4449763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Oops!</a:t>
            </a:r>
          </a:p>
          <a:p>
            <a:pPr lvl="1"/>
            <a:r>
              <a:rPr lang="en-US" sz="3000" dirty="0"/>
              <a:t>A1c and TSH results done 2 weeks prior were identical</a:t>
            </a:r>
          </a:p>
          <a:p>
            <a:pPr lvl="1"/>
            <a:r>
              <a:rPr lang="en-US" sz="3000" dirty="0"/>
              <a:t>Left adrenal mass on abdominal CT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Case 1 </a:t>
            </a:r>
            <a:r>
              <a:rPr lang="en-US" sz="4000" dirty="0"/>
              <a:t>(“Playing Charades”)</a:t>
            </a:r>
            <a:endParaRPr lang="en-US" sz="2000" dirty="0"/>
          </a:p>
        </p:txBody>
      </p:sp>
      <p:pic>
        <p:nvPicPr>
          <p:cNvPr id="2052" name="Picture 4" descr="Image result for cartoon images of playing cha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19" y="3467984"/>
            <a:ext cx="990601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4419600"/>
            <a:ext cx="4953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60-70% of specialists </a:t>
            </a:r>
            <a:r>
              <a:rPr lang="en-US" sz="2400" dirty="0"/>
              <a:t>reported receiving </a:t>
            </a:r>
            <a:r>
              <a:rPr lang="en-US" sz="2400" b="1" dirty="0"/>
              <a:t>no information </a:t>
            </a:r>
            <a:r>
              <a:rPr lang="en-US" sz="2400" dirty="0"/>
              <a:t>on referred patients</a:t>
            </a:r>
          </a:p>
          <a:p>
            <a:pPr algn="ctr"/>
            <a:endParaRPr lang="en-US" sz="1000" dirty="0"/>
          </a:p>
          <a:p>
            <a:pPr algn="ctr"/>
            <a:r>
              <a:rPr lang="en-US" sz="2400" dirty="0"/>
              <a:t>43% of specialists </a:t>
            </a:r>
            <a:r>
              <a:rPr lang="en-US" sz="2400" b="1" dirty="0"/>
              <a:t>dissatisfied</a:t>
            </a:r>
            <a:r>
              <a:rPr lang="en-US" sz="2400" dirty="0"/>
              <a:t> with the information they do receive</a:t>
            </a:r>
          </a:p>
        </p:txBody>
      </p:sp>
    </p:spTree>
    <p:extLst>
      <p:ext uri="{BB962C8B-B14F-4D97-AF65-F5344CB8AC3E}">
        <p14:creationId xmlns:p14="http://schemas.microsoft.com/office/powerpoint/2010/main" val="22578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Case 2 </a:t>
            </a:r>
            <a:r>
              <a:rPr lang="en-US" sz="3600" dirty="0"/>
              <a:t>(“wasted days &amp; wasted nights”)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28 year old female had routine consultation appt booked with us by her PCP front office staff with cc/o “fatigue”</a:t>
            </a:r>
          </a:p>
          <a:p>
            <a:r>
              <a:rPr lang="en-US" sz="2400" dirty="0"/>
              <a:t>No records sent</a:t>
            </a:r>
          </a:p>
          <a:p>
            <a:r>
              <a:rPr lang="en-US" sz="2400" dirty="0"/>
              <a:t>3 month wait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Oops!</a:t>
            </a:r>
          </a:p>
          <a:p>
            <a:r>
              <a:rPr lang="en-US" sz="2400" dirty="0"/>
              <a:t>Referral was for suspected Lupus , she needed a Rheumatology consult, I’m an Endocrinologist….</a:t>
            </a:r>
          </a:p>
          <a:p>
            <a:r>
              <a:rPr lang="en-US" sz="2400" dirty="0"/>
              <a:t>Now a 5 month wait….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0186" y="4648200"/>
            <a:ext cx="4419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8% </a:t>
            </a:r>
            <a:r>
              <a:rPr lang="en-US" sz="2400" dirty="0"/>
              <a:t>of Referrals are </a:t>
            </a:r>
            <a:r>
              <a:rPr lang="en-US" sz="2400" b="1" dirty="0"/>
              <a:t>Inappropriate</a:t>
            </a:r>
            <a:r>
              <a:rPr lang="en-US" sz="2400" dirty="0"/>
              <a:t> – to the wrong specialty or not necessary</a:t>
            </a:r>
          </a:p>
          <a:p>
            <a:pPr algn="ctr"/>
            <a:r>
              <a:rPr lang="en-US" sz="2000" dirty="0"/>
              <a:t>(average 43 per specialist per year)</a:t>
            </a:r>
          </a:p>
        </p:txBody>
      </p:sp>
    </p:spTree>
    <p:extLst>
      <p:ext uri="{BB962C8B-B14F-4D97-AF65-F5344CB8AC3E}">
        <p14:creationId xmlns:p14="http://schemas.microsoft.com/office/powerpoint/2010/main" val="24891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43624</TotalTime>
  <Words>3351</Words>
  <Application>Microsoft Office PowerPoint</Application>
  <PresentationFormat>On-screen Show (4:3)</PresentationFormat>
  <Paragraphs>518</Paragraphs>
  <Slides>52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Harrington</vt:lpstr>
      <vt:lpstr>Trebuchet MS</vt:lpstr>
      <vt:lpstr>Tw Cen MT</vt:lpstr>
      <vt:lpstr>Wingdings</vt:lpstr>
      <vt:lpstr>1_ACP Powerpoint 2014</vt:lpstr>
      <vt:lpstr>Connecting Care Ensuring Quality Referrals and Effective Care Coordination    </vt:lpstr>
      <vt:lpstr>As you listen…</vt:lpstr>
      <vt:lpstr>Outline</vt:lpstr>
      <vt:lpstr>Pain Points</vt:lpstr>
      <vt:lpstr> It’s not working well for  the clinicians…</vt:lpstr>
      <vt:lpstr>…and then there is the   Patient Experience</vt:lpstr>
      <vt:lpstr>IOM 2001 Crossing the Quality Chasm “A highly fragmented delivery system”</vt:lpstr>
      <vt:lpstr>Case 1 (“Playing Charades”)</vt:lpstr>
      <vt:lpstr>Case 2 (“wasted days &amp; wasted nights”)</vt:lpstr>
      <vt:lpstr>Case 3 (“Where’s the Beef?”)</vt:lpstr>
      <vt:lpstr>Consequences of Disconnected Care </vt:lpstr>
      <vt:lpstr>We need a System  instead of Silos </vt:lpstr>
      <vt:lpstr>Case 4 (“TMI-Overload”) </vt:lpstr>
      <vt:lpstr>Shared EHR does not solve all the referral/ care coordination problems </vt:lpstr>
      <vt:lpstr>From Disconnected Care →  High Value, Connected Care </vt:lpstr>
      <vt:lpstr>From Disconnected Care →  High Value, Connected Care </vt:lpstr>
      <vt:lpstr>Outline</vt:lpstr>
      <vt:lpstr>The Medical Neighborhood October 2010</vt:lpstr>
      <vt:lpstr>We need a system for care coordination</vt:lpstr>
      <vt:lpstr>Patient-Centered Connected Care- the patient’s medical neighborhood</vt:lpstr>
      <vt:lpstr>What do you need to connect the care?</vt:lpstr>
      <vt:lpstr>Expectations for  High Value Referrals</vt:lpstr>
      <vt:lpstr>Prepared Patient</vt:lpstr>
      <vt:lpstr>Define the specialty role to most appropriately meet patient needs</vt:lpstr>
      <vt:lpstr>Provide a Clinical Question  (or summary of reason for referral) </vt:lpstr>
      <vt:lpstr>Provide Supporting Data (pertinent data set)  for the referred conditions</vt:lpstr>
      <vt:lpstr>Establish referral guidelines (Pertinent Data Sets) for a High Value specialty consultation</vt:lpstr>
      <vt:lpstr>Pre-consultation Request &amp; Review</vt:lpstr>
      <vt:lpstr>Take a minute …</vt:lpstr>
      <vt:lpstr>Provide a High Value Referral Response</vt:lpstr>
      <vt:lpstr>A referral is part of taking care of the patient…meeting the needs of the patient</vt:lpstr>
      <vt:lpstr> Make an Agreement….</vt:lpstr>
      <vt:lpstr>What’s in the Care Compact ?  (start with the basics)</vt:lpstr>
      <vt:lpstr> Define the Protocol for  Scheduling Appointments</vt:lpstr>
      <vt:lpstr>Referral Tracking “Closing the Loop” protocol </vt:lpstr>
      <vt:lpstr>Apply to All Referral Situations</vt:lpstr>
      <vt:lpstr>Take a minute …</vt:lpstr>
      <vt:lpstr>Outline</vt:lpstr>
      <vt:lpstr>Action Step 1</vt:lpstr>
      <vt:lpstr>What’s happening inside the practice?</vt:lpstr>
      <vt:lpstr>To have connected care between practices, need to have connected care within practices</vt:lpstr>
      <vt:lpstr>Action Steps to Connected Care</vt:lpstr>
      <vt:lpstr> Start with One Step at a time….</vt:lpstr>
      <vt:lpstr>Process Map (Mess)</vt:lpstr>
      <vt:lpstr>Tips to Help with Internal Referral Process  Process Map</vt:lpstr>
      <vt:lpstr>Tips to Help with Internal Referral Process Process Map</vt:lpstr>
      <vt:lpstr> Develop a P&amp;P (Policy &amp; Procedures)</vt:lpstr>
      <vt:lpstr>www.acponline.org/hvcc-training</vt:lpstr>
      <vt:lpstr>Take a minute …</vt:lpstr>
      <vt:lpstr>Leave in action….</vt:lpstr>
      <vt:lpstr>Idea Sharing</vt:lpstr>
      <vt:lpstr>WHERE ARE THE MATERIALS?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Value Care Coordination &amp;  the Medical Neighborhood</dc:title>
  <dc:creator>Carol</dc:creator>
  <cp:lastModifiedBy>Carol Greenlee</cp:lastModifiedBy>
  <cp:revision>248</cp:revision>
  <cp:lastPrinted>2017-05-16T13:13:04Z</cp:lastPrinted>
  <dcterms:created xsi:type="dcterms:W3CDTF">2017-04-18T23:46:08Z</dcterms:created>
  <dcterms:modified xsi:type="dcterms:W3CDTF">2018-04-02T11:15:48Z</dcterms:modified>
</cp:coreProperties>
</file>