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0"/>
  </p:notesMasterIdLst>
  <p:sldIdLst>
    <p:sldId id="528" r:id="rId2"/>
    <p:sldId id="714" r:id="rId3"/>
    <p:sldId id="702" r:id="rId4"/>
    <p:sldId id="717" r:id="rId5"/>
    <p:sldId id="706" r:id="rId6"/>
    <p:sldId id="661" r:id="rId7"/>
    <p:sldId id="699" r:id="rId8"/>
    <p:sldId id="731" r:id="rId9"/>
    <p:sldId id="761" r:id="rId10"/>
    <p:sldId id="760" r:id="rId11"/>
    <p:sldId id="732" r:id="rId12"/>
    <p:sldId id="662" r:id="rId13"/>
    <p:sldId id="739" r:id="rId14"/>
    <p:sldId id="741" r:id="rId15"/>
    <p:sldId id="742" r:id="rId16"/>
    <p:sldId id="743" r:id="rId17"/>
    <p:sldId id="746" r:id="rId18"/>
    <p:sldId id="736" r:id="rId19"/>
    <p:sldId id="737" r:id="rId20"/>
    <p:sldId id="747" r:id="rId21"/>
    <p:sldId id="751" r:id="rId22"/>
    <p:sldId id="749" r:id="rId23"/>
    <p:sldId id="750" r:id="rId24"/>
    <p:sldId id="733" r:id="rId25"/>
    <p:sldId id="735" r:id="rId26"/>
    <p:sldId id="755" r:id="rId27"/>
    <p:sldId id="759" r:id="rId28"/>
    <p:sldId id="756"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7C66"/>
    <a:srgbClr val="E000DB"/>
    <a:srgbClr val="C719B2"/>
    <a:srgbClr val="00CC99"/>
    <a:srgbClr val="40A68E"/>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18AE9-639F-4B40-84A2-522AA87B60FB}" v="89" dt="2019-04-21T22:32:27.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4602" autoAdjust="0"/>
  </p:normalViewPr>
  <p:slideViewPr>
    <p:cSldViewPr>
      <p:cViewPr varScale="1">
        <p:scale>
          <a:sx n="73" d="100"/>
          <a:sy n="73" d="100"/>
        </p:scale>
        <p:origin x="1428" y="54"/>
      </p:cViewPr>
      <p:guideLst>
        <p:guide orient="horz" pos="2160"/>
        <p:guide pos="2880"/>
      </p:guideLst>
    </p:cSldViewPr>
  </p:slideViewPr>
  <p:notesTextViewPr>
    <p:cViewPr>
      <p:scale>
        <a:sx n="1" d="1"/>
        <a:sy n="1" d="1"/>
      </p:scale>
      <p:origin x="0" y="0"/>
    </p:cViewPr>
  </p:notesTextViewPr>
  <p:sorterViewPr>
    <p:cViewPr>
      <p:scale>
        <a:sx n="70" d="100"/>
        <a:sy n="70" d="100"/>
      </p:scale>
      <p:origin x="0" y="-2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FAB8551C-B16D-407B-ACC4-EA14CF7C9991}"/>
    <pc:docChg chg="custSel addSld delSld modSld sldOrd">
      <pc:chgData name="Carol Greenlee" userId="e7810260-1ef9-468a-9b4d-d0f820dc5c69" providerId="ADAL" clId="{FAB8551C-B16D-407B-ACC4-EA14CF7C9991}" dt="2019-04-21T22:32:27.191" v="5167"/>
      <pc:docMkLst>
        <pc:docMk/>
      </pc:docMkLst>
      <pc:sldChg chg="modSp">
        <pc:chgData name="Carol Greenlee" userId="e7810260-1ef9-468a-9b4d-d0f820dc5c69" providerId="ADAL" clId="{FAB8551C-B16D-407B-ACC4-EA14CF7C9991}" dt="2019-04-19T11:01:50.907" v="89" actId="113"/>
        <pc:sldMkLst>
          <pc:docMk/>
          <pc:sldMk cId="1103422129" sldId="528"/>
        </pc:sldMkLst>
        <pc:spChg chg="mod">
          <ac:chgData name="Carol Greenlee" userId="e7810260-1ef9-468a-9b4d-d0f820dc5c69" providerId="ADAL" clId="{FAB8551C-B16D-407B-ACC4-EA14CF7C9991}" dt="2019-04-19T11:01:09.232" v="31" actId="20577"/>
          <ac:spMkLst>
            <pc:docMk/>
            <pc:sldMk cId="1103422129" sldId="528"/>
            <ac:spMk id="4" creationId="{00000000-0000-0000-0000-000000000000}"/>
          </ac:spMkLst>
        </pc:spChg>
        <pc:spChg chg="mod">
          <ac:chgData name="Carol Greenlee" userId="e7810260-1ef9-468a-9b4d-d0f820dc5c69" providerId="ADAL" clId="{FAB8551C-B16D-407B-ACC4-EA14CF7C9991}" dt="2019-04-19T11:01:50.907" v="89" actId="113"/>
          <ac:spMkLst>
            <pc:docMk/>
            <pc:sldMk cId="1103422129" sldId="528"/>
            <ac:spMk id="5" creationId="{00000000-0000-0000-0000-000000000000}"/>
          </ac:spMkLst>
        </pc:spChg>
      </pc:sldChg>
      <pc:sldChg chg="modSp ord">
        <pc:chgData name="Carol Greenlee" userId="e7810260-1ef9-468a-9b4d-d0f820dc5c69" providerId="ADAL" clId="{FAB8551C-B16D-407B-ACC4-EA14CF7C9991}" dt="2019-04-19T11:07:24.359" v="139" actId="20577"/>
        <pc:sldMkLst>
          <pc:docMk/>
          <pc:sldMk cId="3849783207" sldId="661"/>
        </pc:sldMkLst>
        <pc:spChg chg="mod">
          <ac:chgData name="Carol Greenlee" userId="e7810260-1ef9-468a-9b4d-d0f820dc5c69" providerId="ADAL" clId="{FAB8551C-B16D-407B-ACC4-EA14CF7C9991}" dt="2019-04-19T11:07:24.359" v="139" actId="20577"/>
          <ac:spMkLst>
            <pc:docMk/>
            <pc:sldMk cId="3849783207" sldId="661"/>
            <ac:spMk id="3" creationId="{00000000-0000-0000-0000-000000000000}"/>
          </ac:spMkLst>
        </pc:spChg>
      </pc:sldChg>
      <pc:sldChg chg="modSp ord">
        <pc:chgData name="Carol Greenlee" userId="e7810260-1ef9-468a-9b4d-d0f820dc5c69" providerId="ADAL" clId="{FAB8551C-B16D-407B-ACC4-EA14CF7C9991}" dt="2019-04-19T17:46:23.627" v="4396" actId="14100"/>
        <pc:sldMkLst>
          <pc:docMk/>
          <pc:sldMk cId="2057385708" sldId="662"/>
        </pc:sldMkLst>
        <pc:spChg chg="mod">
          <ac:chgData name="Carol Greenlee" userId="e7810260-1ef9-468a-9b4d-d0f820dc5c69" providerId="ADAL" clId="{FAB8551C-B16D-407B-ACC4-EA14CF7C9991}" dt="2019-04-19T17:46:23.627" v="4396" actId="14100"/>
          <ac:spMkLst>
            <pc:docMk/>
            <pc:sldMk cId="2057385708" sldId="662"/>
            <ac:spMk id="3" creationId="{00000000-0000-0000-0000-000000000000}"/>
          </ac:spMkLst>
        </pc:spChg>
      </pc:sldChg>
      <pc:sldChg chg="modSp ord modNotesTx">
        <pc:chgData name="Carol Greenlee" userId="e7810260-1ef9-468a-9b4d-d0f820dc5c69" providerId="ADAL" clId="{FAB8551C-B16D-407B-ACC4-EA14CF7C9991}" dt="2019-04-21T22:23:34.897" v="5085" actId="20577"/>
        <pc:sldMkLst>
          <pc:docMk/>
          <pc:sldMk cId="3972446278" sldId="699"/>
        </pc:sldMkLst>
        <pc:spChg chg="mod">
          <ac:chgData name="Carol Greenlee" userId="e7810260-1ef9-468a-9b4d-d0f820dc5c69" providerId="ADAL" clId="{FAB8551C-B16D-407B-ACC4-EA14CF7C9991}" dt="2019-04-19T12:31:19.345" v="376" actId="20577"/>
          <ac:spMkLst>
            <pc:docMk/>
            <pc:sldMk cId="3972446278" sldId="699"/>
            <ac:spMk id="2" creationId="{00000000-0000-0000-0000-000000000000}"/>
          </ac:spMkLst>
        </pc:spChg>
        <pc:spChg chg="mod">
          <ac:chgData name="Carol Greenlee" userId="e7810260-1ef9-468a-9b4d-d0f820dc5c69" providerId="ADAL" clId="{FAB8551C-B16D-407B-ACC4-EA14CF7C9991}" dt="2019-04-21T22:23:34.897" v="5085" actId="20577"/>
          <ac:spMkLst>
            <pc:docMk/>
            <pc:sldMk cId="3972446278" sldId="699"/>
            <ac:spMk id="3" creationId="{00000000-0000-0000-0000-000000000000}"/>
          </ac:spMkLst>
        </pc:spChg>
      </pc:sldChg>
      <pc:sldChg chg="ord">
        <pc:chgData name="Carol Greenlee" userId="e7810260-1ef9-468a-9b4d-d0f820dc5c69" providerId="ADAL" clId="{FAB8551C-B16D-407B-ACC4-EA14CF7C9991}" dt="2019-04-19T11:05:38.258" v="95"/>
        <pc:sldMkLst>
          <pc:docMk/>
          <pc:sldMk cId="2079464100" sldId="702"/>
        </pc:sldMkLst>
      </pc:sldChg>
      <pc:sldChg chg="ord">
        <pc:chgData name="Carol Greenlee" userId="e7810260-1ef9-468a-9b4d-d0f820dc5c69" providerId="ADAL" clId="{FAB8551C-B16D-407B-ACC4-EA14CF7C9991}" dt="2019-04-19T11:06:45.002" v="98"/>
        <pc:sldMkLst>
          <pc:docMk/>
          <pc:sldMk cId="3912003527" sldId="706"/>
        </pc:sldMkLst>
      </pc:sldChg>
      <pc:sldChg chg="ord">
        <pc:chgData name="Carol Greenlee" userId="e7810260-1ef9-468a-9b4d-d0f820dc5c69" providerId="ADAL" clId="{FAB8551C-B16D-407B-ACC4-EA14CF7C9991}" dt="2019-04-19T11:05:35.933" v="94"/>
        <pc:sldMkLst>
          <pc:docMk/>
          <pc:sldMk cId="1802233237" sldId="714"/>
        </pc:sldMkLst>
      </pc:sldChg>
      <pc:sldChg chg="ord">
        <pc:chgData name="Carol Greenlee" userId="e7810260-1ef9-468a-9b4d-d0f820dc5c69" providerId="ADAL" clId="{FAB8551C-B16D-407B-ACC4-EA14CF7C9991}" dt="2019-04-19T11:06:04.815" v="96"/>
        <pc:sldMkLst>
          <pc:docMk/>
          <pc:sldMk cId="1470524561" sldId="717"/>
        </pc:sldMkLst>
      </pc:sldChg>
      <pc:sldChg chg="modSp add">
        <pc:chgData name="Carol Greenlee" userId="e7810260-1ef9-468a-9b4d-d0f820dc5c69" providerId="ADAL" clId="{FAB8551C-B16D-407B-ACC4-EA14CF7C9991}" dt="2019-04-21T22:24:35.335" v="5095" actId="20577"/>
        <pc:sldMkLst>
          <pc:docMk/>
          <pc:sldMk cId="979118712" sldId="731"/>
        </pc:sldMkLst>
        <pc:spChg chg="mod">
          <ac:chgData name="Carol Greenlee" userId="e7810260-1ef9-468a-9b4d-d0f820dc5c69" providerId="ADAL" clId="{FAB8551C-B16D-407B-ACC4-EA14CF7C9991}" dt="2019-04-19T17:36:00.157" v="3811" actId="122"/>
          <ac:spMkLst>
            <pc:docMk/>
            <pc:sldMk cId="979118712" sldId="731"/>
            <ac:spMk id="2" creationId="{20092554-F0C9-4004-B4B1-8217F6B52D68}"/>
          </ac:spMkLst>
        </pc:spChg>
        <pc:spChg chg="mod">
          <ac:chgData name="Carol Greenlee" userId="e7810260-1ef9-468a-9b4d-d0f820dc5c69" providerId="ADAL" clId="{FAB8551C-B16D-407B-ACC4-EA14CF7C9991}" dt="2019-04-21T22:24:35.335" v="5095" actId="20577"/>
          <ac:spMkLst>
            <pc:docMk/>
            <pc:sldMk cId="979118712" sldId="731"/>
            <ac:spMk id="3" creationId="{C3BA23A8-EB6B-471D-81F8-ED7B59487809}"/>
          </ac:spMkLst>
        </pc:spChg>
      </pc:sldChg>
      <pc:sldChg chg="modSp add ord">
        <pc:chgData name="Carol Greenlee" userId="e7810260-1ef9-468a-9b4d-d0f820dc5c69" providerId="ADAL" clId="{FAB8551C-B16D-407B-ACC4-EA14CF7C9991}" dt="2019-04-19T17:45:48.846" v="4395" actId="27636"/>
        <pc:sldMkLst>
          <pc:docMk/>
          <pc:sldMk cId="800659452" sldId="732"/>
        </pc:sldMkLst>
        <pc:spChg chg="mod">
          <ac:chgData name="Carol Greenlee" userId="e7810260-1ef9-468a-9b4d-d0f820dc5c69" providerId="ADAL" clId="{FAB8551C-B16D-407B-ACC4-EA14CF7C9991}" dt="2019-04-19T17:42:38.244" v="4196" actId="20577"/>
          <ac:spMkLst>
            <pc:docMk/>
            <pc:sldMk cId="800659452" sldId="732"/>
            <ac:spMk id="2" creationId="{20092554-F0C9-4004-B4B1-8217F6B52D68}"/>
          </ac:spMkLst>
        </pc:spChg>
        <pc:spChg chg="mod">
          <ac:chgData name="Carol Greenlee" userId="e7810260-1ef9-468a-9b4d-d0f820dc5c69" providerId="ADAL" clId="{FAB8551C-B16D-407B-ACC4-EA14CF7C9991}" dt="2019-04-19T17:45:48.846" v="4395" actId="27636"/>
          <ac:spMkLst>
            <pc:docMk/>
            <pc:sldMk cId="800659452" sldId="732"/>
            <ac:spMk id="3" creationId="{C3BA23A8-EB6B-471D-81F8-ED7B59487809}"/>
          </ac:spMkLst>
        </pc:spChg>
      </pc:sldChg>
      <pc:sldChg chg="modSp add ord">
        <pc:chgData name="Carol Greenlee" userId="e7810260-1ef9-468a-9b4d-d0f820dc5c69" providerId="ADAL" clId="{FAB8551C-B16D-407B-ACC4-EA14CF7C9991}" dt="2019-04-21T22:31:44.055" v="5166"/>
        <pc:sldMkLst>
          <pc:docMk/>
          <pc:sldMk cId="1986373713" sldId="733"/>
        </pc:sldMkLst>
        <pc:spChg chg="mod">
          <ac:chgData name="Carol Greenlee" userId="e7810260-1ef9-468a-9b4d-d0f820dc5c69" providerId="ADAL" clId="{FAB8551C-B16D-407B-ACC4-EA14CF7C9991}" dt="2019-04-19T13:29:58.593" v="2936" actId="1076"/>
          <ac:spMkLst>
            <pc:docMk/>
            <pc:sldMk cId="1986373713" sldId="733"/>
            <ac:spMk id="2" creationId="{00000000-0000-0000-0000-000000000000}"/>
          </ac:spMkLst>
        </pc:spChg>
      </pc:sldChg>
      <pc:sldChg chg="add ord">
        <pc:chgData name="Carol Greenlee" userId="e7810260-1ef9-468a-9b4d-d0f820dc5c69" providerId="ADAL" clId="{FAB8551C-B16D-407B-ACC4-EA14CF7C9991}" dt="2019-04-19T13:34:24.622" v="3147"/>
        <pc:sldMkLst>
          <pc:docMk/>
          <pc:sldMk cId="1142870762" sldId="735"/>
        </pc:sldMkLst>
      </pc:sldChg>
      <pc:sldChg chg="add ord modNotesTx">
        <pc:chgData name="Carol Greenlee" userId="e7810260-1ef9-468a-9b4d-d0f820dc5c69" providerId="ADAL" clId="{FAB8551C-B16D-407B-ACC4-EA14CF7C9991}" dt="2019-04-19T13:19:58.191" v="2769" actId="20577"/>
        <pc:sldMkLst>
          <pc:docMk/>
          <pc:sldMk cId="3530443441" sldId="736"/>
        </pc:sldMkLst>
      </pc:sldChg>
      <pc:sldChg chg="modSp add ord">
        <pc:chgData name="Carol Greenlee" userId="e7810260-1ef9-468a-9b4d-d0f820dc5c69" providerId="ADAL" clId="{FAB8551C-B16D-407B-ACC4-EA14CF7C9991}" dt="2019-04-21T22:30:16.622" v="5165" actId="20577"/>
        <pc:sldMkLst>
          <pc:docMk/>
          <pc:sldMk cId="531930730" sldId="737"/>
        </pc:sldMkLst>
        <pc:spChg chg="mod">
          <ac:chgData name="Carol Greenlee" userId="e7810260-1ef9-468a-9b4d-d0f820dc5c69" providerId="ADAL" clId="{FAB8551C-B16D-407B-ACC4-EA14CF7C9991}" dt="2019-04-21T22:30:16.622" v="5165" actId="20577"/>
          <ac:spMkLst>
            <pc:docMk/>
            <pc:sldMk cId="531930730" sldId="737"/>
            <ac:spMk id="3" creationId="{00000000-0000-0000-0000-000000000000}"/>
          </ac:spMkLst>
        </pc:spChg>
      </pc:sldChg>
      <pc:sldChg chg="add ord">
        <pc:chgData name="Carol Greenlee" userId="e7810260-1ef9-468a-9b4d-d0f820dc5c69" providerId="ADAL" clId="{FAB8551C-B16D-407B-ACC4-EA14CF7C9991}" dt="2019-04-19T13:18:40.733" v="2764"/>
        <pc:sldMkLst>
          <pc:docMk/>
          <pc:sldMk cId="2415879943" sldId="739"/>
        </pc:sldMkLst>
      </pc:sldChg>
      <pc:sldChg chg="add ord">
        <pc:chgData name="Carol Greenlee" userId="e7810260-1ef9-468a-9b4d-d0f820dc5c69" providerId="ADAL" clId="{FAB8551C-B16D-407B-ACC4-EA14CF7C9991}" dt="2019-04-19T13:18:46.591" v="2765"/>
        <pc:sldMkLst>
          <pc:docMk/>
          <pc:sldMk cId="2535863402" sldId="741"/>
        </pc:sldMkLst>
      </pc:sldChg>
      <pc:sldChg chg="add ord">
        <pc:chgData name="Carol Greenlee" userId="e7810260-1ef9-468a-9b4d-d0f820dc5c69" providerId="ADAL" clId="{FAB8551C-B16D-407B-ACC4-EA14CF7C9991}" dt="2019-04-19T13:18:51.024" v="2766"/>
        <pc:sldMkLst>
          <pc:docMk/>
          <pc:sldMk cId="982436167" sldId="742"/>
        </pc:sldMkLst>
      </pc:sldChg>
      <pc:sldChg chg="modSp add ord">
        <pc:chgData name="Carol Greenlee" userId="e7810260-1ef9-468a-9b4d-d0f820dc5c69" providerId="ADAL" clId="{FAB8551C-B16D-407B-ACC4-EA14CF7C9991}" dt="2019-04-21T22:28:31.044" v="5108" actId="20577"/>
        <pc:sldMkLst>
          <pc:docMk/>
          <pc:sldMk cId="787000089" sldId="743"/>
        </pc:sldMkLst>
        <pc:spChg chg="mod">
          <ac:chgData name="Carol Greenlee" userId="e7810260-1ef9-468a-9b4d-d0f820dc5c69" providerId="ADAL" clId="{FAB8551C-B16D-407B-ACC4-EA14CF7C9991}" dt="2019-04-21T22:28:31.044" v="5108" actId="20577"/>
          <ac:spMkLst>
            <pc:docMk/>
            <pc:sldMk cId="787000089" sldId="743"/>
            <ac:spMk id="3" creationId="{00000000-0000-0000-0000-000000000000}"/>
          </ac:spMkLst>
        </pc:spChg>
      </pc:sldChg>
      <pc:sldChg chg="modSp add ord">
        <pc:chgData name="Carol Greenlee" userId="e7810260-1ef9-468a-9b4d-d0f820dc5c69" providerId="ADAL" clId="{FAB8551C-B16D-407B-ACC4-EA14CF7C9991}" dt="2019-04-19T13:22:21.976" v="2877" actId="20577"/>
        <pc:sldMkLst>
          <pc:docMk/>
          <pc:sldMk cId="3006273881" sldId="746"/>
        </pc:sldMkLst>
        <pc:spChg chg="mod">
          <ac:chgData name="Carol Greenlee" userId="e7810260-1ef9-468a-9b4d-d0f820dc5c69" providerId="ADAL" clId="{FAB8551C-B16D-407B-ACC4-EA14CF7C9991}" dt="2019-04-19T13:22:21.976" v="2877" actId="20577"/>
          <ac:spMkLst>
            <pc:docMk/>
            <pc:sldMk cId="3006273881" sldId="746"/>
            <ac:spMk id="171010" creationId="{00000000-0000-0000-0000-000000000000}"/>
          </ac:spMkLst>
        </pc:spChg>
      </pc:sldChg>
      <pc:sldChg chg="modSp add ord">
        <pc:chgData name="Carol Greenlee" userId="e7810260-1ef9-468a-9b4d-d0f820dc5c69" providerId="ADAL" clId="{FAB8551C-B16D-407B-ACC4-EA14CF7C9991}" dt="2019-04-19T13:31:35.913" v="3075" actId="20577"/>
        <pc:sldMkLst>
          <pc:docMk/>
          <pc:sldMk cId="1670803166" sldId="747"/>
        </pc:sldMkLst>
        <pc:spChg chg="mod">
          <ac:chgData name="Carol Greenlee" userId="e7810260-1ef9-468a-9b4d-d0f820dc5c69" providerId="ADAL" clId="{FAB8551C-B16D-407B-ACC4-EA14CF7C9991}" dt="2019-04-19T13:31:35.913" v="3075" actId="20577"/>
          <ac:spMkLst>
            <pc:docMk/>
            <pc:sldMk cId="1670803166" sldId="747"/>
            <ac:spMk id="3" creationId="{00000000-0000-0000-0000-000000000000}"/>
          </ac:spMkLst>
        </pc:spChg>
      </pc:sldChg>
      <pc:sldChg chg="addSp modSp add ord">
        <pc:chgData name="Carol Greenlee" userId="e7810260-1ef9-468a-9b4d-d0f820dc5c69" providerId="ADAL" clId="{FAB8551C-B16D-407B-ACC4-EA14CF7C9991}" dt="2019-04-19T13:48:15.519" v="3507" actId="14100"/>
        <pc:sldMkLst>
          <pc:docMk/>
          <pc:sldMk cId="903325566" sldId="749"/>
        </pc:sldMkLst>
        <pc:picChg chg="add mod">
          <ac:chgData name="Carol Greenlee" userId="e7810260-1ef9-468a-9b4d-d0f820dc5c69" providerId="ADAL" clId="{FAB8551C-B16D-407B-ACC4-EA14CF7C9991}" dt="2019-04-19T13:47:45.212" v="3502" actId="14100"/>
          <ac:picMkLst>
            <pc:docMk/>
            <pc:sldMk cId="903325566" sldId="749"/>
            <ac:picMk id="3" creationId="{E538E856-766D-438F-9FBE-E816810BED9E}"/>
          </ac:picMkLst>
        </pc:picChg>
        <pc:picChg chg="mod">
          <ac:chgData name="Carol Greenlee" userId="e7810260-1ef9-468a-9b4d-d0f820dc5c69" providerId="ADAL" clId="{FAB8551C-B16D-407B-ACC4-EA14CF7C9991}" dt="2019-04-19T13:48:15.519" v="3507" actId="14100"/>
          <ac:picMkLst>
            <pc:docMk/>
            <pc:sldMk cId="903325566" sldId="749"/>
            <ac:picMk id="2051" creationId="{00000000-0000-0000-0000-000000000000}"/>
          </ac:picMkLst>
        </pc:picChg>
      </pc:sldChg>
      <pc:sldChg chg="add ord">
        <pc:chgData name="Carol Greenlee" userId="e7810260-1ef9-468a-9b4d-d0f820dc5c69" providerId="ADAL" clId="{FAB8551C-B16D-407B-ACC4-EA14CF7C9991}" dt="2019-04-21T22:32:27.191" v="5167"/>
        <pc:sldMkLst>
          <pc:docMk/>
          <pc:sldMk cId="2717817741" sldId="750"/>
        </pc:sldMkLst>
      </pc:sldChg>
      <pc:sldChg chg="modSp add ord">
        <pc:chgData name="Carol Greenlee" userId="e7810260-1ef9-468a-9b4d-d0f820dc5c69" providerId="ADAL" clId="{FAB8551C-B16D-407B-ACC4-EA14CF7C9991}" dt="2019-04-19T17:50:04.013" v="4445" actId="20577"/>
        <pc:sldMkLst>
          <pc:docMk/>
          <pc:sldMk cId="1771083519" sldId="751"/>
        </pc:sldMkLst>
        <pc:spChg chg="mod">
          <ac:chgData name="Carol Greenlee" userId="e7810260-1ef9-468a-9b4d-d0f820dc5c69" providerId="ADAL" clId="{FAB8551C-B16D-407B-ACC4-EA14CF7C9991}" dt="2019-04-19T17:50:04.013" v="4445" actId="20577"/>
          <ac:spMkLst>
            <pc:docMk/>
            <pc:sldMk cId="1771083519" sldId="751"/>
            <ac:spMk id="171010" creationId="{00000000-0000-0000-0000-000000000000}"/>
          </ac:spMkLst>
        </pc:spChg>
      </pc:sldChg>
      <pc:sldChg chg="modSp add">
        <pc:chgData name="Carol Greenlee" userId="e7810260-1ef9-468a-9b4d-d0f820dc5c69" providerId="ADAL" clId="{FAB8551C-B16D-407B-ACC4-EA14CF7C9991}" dt="2019-04-19T13:33:55.226" v="3146" actId="313"/>
        <pc:sldMkLst>
          <pc:docMk/>
          <pc:sldMk cId="2574039124" sldId="755"/>
        </pc:sldMkLst>
        <pc:spChg chg="mod">
          <ac:chgData name="Carol Greenlee" userId="e7810260-1ef9-468a-9b4d-d0f820dc5c69" providerId="ADAL" clId="{FAB8551C-B16D-407B-ACC4-EA14CF7C9991}" dt="2019-04-19T13:33:55.226" v="3146" actId="313"/>
          <ac:spMkLst>
            <pc:docMk/>
            <pc:sldMk cId="2574039124" sldId="755"/>
            <ac:spMk id="2" creationId="{00000000-0000-0000-0000-000000000000}"/>
          </ac:spMkLst>
        </pc:spChg>
      </pc:sldChg>
      <pc:sldChg chg="modSp add ord">
        <pc:chgData name="Carol Greenlee" userId="e7810260-1ef9-468a-9b4d-d0f820dc5c69" providerId="ADAL" clId="{FAB8551C-B16D-407B-ACC4-EA14CF7C9991}" dt="2019-04-19T13:44:36.426" v="3475" actId="20577"/>
        <pc:sldMkLst>
          <pc:docMk/>
          <pc:sldMk cId="1700299423" sldId="756"/>
        </pc:sldMkLst>
        <pc:spChg chg="mod">
          <ac:chgData name="Carol Greenlee" userId="e7810260-1ef9-468a-9b4d-d0f820dc5c69" providerId="ADAL" clId="{FAB8551C-B16D-407B-ACC4-EA14CF7C9991}" dt="2019-04-19T13:44:36.426" v="3475" actId="20577"/>
          <ac:spMkLst>
            <pc:docMk/>
            <pc:sldMk cId="1700299423" sldId="756"/>
            <ac:spMk id="3" creationId="{9C4F7347-D19E-45B0-8474-4A744074C99F}"/>
          </ac:spMkLst>
        </pc:spChg>
      </pc:sldChg>
      <pc:sldChg chg="addSp modSp add">
        <pc:chgData name="Carol Greenlee" userId="e7810260-1ef9-468a-9b4d-d0f820dc5c69" providerId="ADAL" clId="{FAB8551C-B16D-407B-ACC4-EA14CF7C9991}" dt="2019-04-19T18:02:46.559" v="4997" actId="1076"/>
        <pc:sldMkLst>
          <pc:docMk/>
          <pc:sldMk cId="3477129928" sldId="759"/>
        </pc:sldMkLst>
        <pc:spChg chg="mod">
          <ac:chgData name="Carol Greenlee" userId="e7810260-1ef9-468a-9b4d-d0f820dc5c69" providerId="ADAL" clId="{FAB8551C-B16D-407B-ACC4-EA14CF7C9991}" dt="2019-04-19T13:38:11.824" v="3168" actId="27636"/>
          <ac:spMkLst>
            <pc:docMk/>
            <pc:sldMk cId="3477129928" sldId="759"/>
            <ac:spMk id="3" creationId="{00000000-0000-0000-0000-000000000000}"/>
          </ac:spMkLst>
        </pc:spChg>
        <pc:spChg chg="add mod">
          <ac:chgData name="Carol Greenlee" userId="e7810260-1ef9-468a-9b4d-d0f820dc5c69" providerId="ADAL" clId="{FAB8551C-B16D-407B-ACC4-EA14CF7C9991}" dt="2019-04-19T13:38:26.639" v="3171" actId="14100"/>
          <ac:spMkLst>
            <pc:docMk/>
            <pc:sldMk cId="3477129928" sldId="759"/>
            <ac:spMk id="4" creationId="{B2591AD2-DEEF-462E-BC83-65C8F97ADF0D}"/>
          </ac:spMkLst>
        </pc:spChg>
        <pc:spChg chg="add mod">
          <ac:chgData name="Carol Greenlee" userId="e7810260-1ef9-468a-9b4d-d0f820dc5c69" providerId="ADAL" clId="{FAB8551C-B16D-407B-ACC4-EA14CF7C9991}" dt="2019-04-19T18:01:54.229" v="4938" actId="20577"/>
          <ac:spMkLst>
            <pc:docMk/>
            <pc:sldMk cId="3477129928" sldId="759"/>
            <ac:spMk id="5" creationId="{9E6BF120-97E8-4D7A-AFE1-79EE14B49F68}"/>
          </ac:spMkLst>
        </pc:spChg>
        <pc:spChg chg="add mod">
          <ac:chgData name="Carol Greenlee" userId="e7810260-1ef9-468a-9b4d-d0f820dc5c69" providerId="ADAL" clId="{FAB8551C-B16D-407B-ACC4-EA14CF7C9991}" dt="2019-04-19T13:40:24.364" v="3272" actId="14100"/>
          <ac:spMkLst>
            <pc:docMk/>
            <pc:sldMk cId="3477129928" sldId="759"/>
            <ac:spMk id="6" creationId="{E1A707BD-0CBF-463F-AA83-F337AC21A23F}"/>
          </ac:spMkLst>
        </pc:spChg>
        <pc:spChg chg="add mod">
          <ac:chgData name="Carol Greenlee" userId="e7810260-1ef9-468a-9b4d-d0f820dc5c69" providerId="ADAL" clId="{FAB8551C-B16D-407B-ACC4-EA14CF7C9991}" dt="2019-04-19T18:02:46.559" v="4997" actId="1076"/>
          <ac:spMkLst>
            <pc:docMk/>
            <pc:sldMk cId="3477129928" sldId="759"/>
            <ac:spMk id="7" creationId="{632D10F8-6E65-469B-A955-BE9BC37EB9F1}"/>
          </ac:spMkLst>
        </pc:spChg>
      </pc:sldChg>
      <pc:sldChg chg="modSp add ord">
        <pc:chgData name="Carol Greenlee" userId="e7810260-1ef9-468a-9b4d-d0f820dc5c69" providerId="ADAL" clId="{FAB8551C-B16D-407B-ACC4-EA14CF7C9991}" dt="2019-04-19T18:00:23.702" v="4930" actId="14100"/>
        <pc:sldMkLst>
          <pc:docMk/>
          <pc:sldMk cId="494806651" sldId="760"/>
        </pc:sldMkLst>
        <pc:spChg chg="mod">
          <ac:chgData name="Carol Greenlee" userId="e7810260-1ef9-468a-9b4d-d0f820dc5c69" providerId="ADAL" clId="{FAB8551C-B16D-407B-ACC4-EA14CF7C9991}" dt="2019-04-19T18:00:23.702" v="4930" actId="14100"/>
          <ac:spMkLst>
            <pc:docMk/>
            <pc:sldMk cId="494806651" sldId="760"/>
            <ac:spMk id="3" creationId="{00000000-0000-0000-0000-000000000000}"/>
          </ac:spMkLst>
        </pc:spChg>
      </pc:sldChg>
      <pc:sldChg chg="modSp add">
        <pc:chgData name="Carol Greenlee" userId="e7810260-1ef9-468a-9b4d-d0f820dc5c69" providerId="ADAL" clId="{FAB8551C-B16D-407B-ACC4-EA14CF7C9991}" dt="2019-04-21T22:25:09.517" v="5096" actId="20577"/>
        <pc:sldMkLst>
          <pc:docMk/>
          <pc:sldMk cId="3233620884" sldId="761"/>
        </pc:sldMkLst>
        <pc:spChg chg="mod">
          <ac:chgData name="Carol Greenlee" userId="e7810260-1ef9-468a-9b4d-d0f820dc5c69" providerId="ADAL" clId="{FAB8551C-B16D-407B-ACC4-EA14CF7C9991}" dt="2019-04-21T22:25:09.517" v="5096" actId="20577"/>
          <ac:spMkLst>
            <pc:docMk/>
            <pc:sldMk cId="3233620884" sldId="761"/>
            <ac:spMk id="3" creationId="{00000000-0000-0000-0000-000000000000}"/>
          </ac:spMkLst>
        </pc:spChg>
      </pc:sldChg>
      <pc:sldMasterChg chg="addSldLayout delSldLayout">
        <pc:chgData name="Carol Greenlee" userId="e7810260-1ef9-468a-9b4d-d0f820dc5c69" providerId="ADAL" clId="{FAB8551C-B16D-407B-ACC4-EA14CF7C9991}" dt="2019-04-19T13:30:18.928" v="2938" actId="2696"/>
        <pc:sldMasterMkLst>
          <pc:docMk/>
          <pc:sldMasterMk cId="71812921" sldId="2147483667"/>
        </pc:sldMasterMkLst>
        <pc:sldLayoutChg chg="add del">
          <pc:chgData name="Carol Greenlee" userId="e7810260-1ef9-468a-9b4d-d0f820dc5c69" providerId="ADAL" clId="{FAB8551C-B16D-407B-ACC4-EA14CF7C9991}" dt="2019-04-19T13:09:56.796" v="2694" actId="27028"/>
          <pc:sldLayoutMkLst>
            <pc:docMk/>
            <pc:sldMasterMk cId="71812921" sldId="2147483667"/>
            <pc:sldLayoutMk cId="3599108424"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3A009B99-2ACD-4329-A195-F59ABAB6DDDC}" type="datetimeFigureOut">
              <a:rPr lang="en-US" smtClean="0"/>
              <a:t>4/22/2019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1</a:t>
            </a:fld>
            <a:endParaRPr lang="en-US"/>
          </a:p>
        </p:txBody>
      </p:sp>
    </p:spTree>
    <p:extLst>
      <p:ext uri="{BB962C8B-B14F-4D97-AF65-F5344CB8AC3E}">
        <p14:creationId xmlns:p14="http://schemas.microsoft.com/office/powerpoint/2010/main" val="410755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20</a:t>
            </a:fld>
            <a:endParaRPr lang="en-US"/>
          </a:p>
        </p:txBody>
      </p:sp>
    </p:spTree>
    <p:extLst>
      <p:ext uri="{BB962C8B-B14F-4D97-AF65-F5344CB8AC3E}">
        <p14:creationId xmlns:p14="http://schemas.microsoft.com/office/powerpoint/2010/main" val="94331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D20EC-B5EA-4747-9432-B87310857E5D}" type="slidenum">
              <a:rPr lang="en-US" smtClean="0"/>
              <a:t>24</a:t>
            </a:fld>
            <a:endParaRPr lang="en-US"/>
          </a:p>
        </p:txBody>
      </p:sp>
    </p:spTree>
    <p:extLst>
      <p:ext uri="{BB962C8B-B14F-4D97-AF65-F5344CB8AC3E}">
        <p14:creationId xmlns:p14="http://schemas.microsoft.com/office/powerpoint/2010/main" val="371920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just what is Pre-consultation? It is intended to expedite &amp; prioritize care and there are essentially</a:t>
            </a:r>
            <a:r>
              <a:rPr lang="en-US" baseline="0" dirty="0"/>
              <a:t> two forms of Pre-consultation. One is a Pre-consultation REQUEST which is a type of a referral request….</a:t>
            </a:r>
            <a:endParaRPr lang="en-US" dirty="0"/>
          </a:p>
        </p:txBody>
      </p:sp>
      <p:sp>
        <p:nvSpPr>
          <p:cNvPr id="4" name="Slide Number Placeholder 3"/>
          <p:cNvSpPr>
            <a:spLocks noGrp="1"/>
          </p:cNvSpPr>
          <p:nvPr>
            <p:ph type="sldNum" sz="quarter" idx="10"/>
          </p:nvPr>
        </p:nvSpPr>
        <p:spPr/>
        <p:txBody>
          <a:bodyPr/>
          <a:lstStyle/>
          <a:p>
            <a:fld id="{CD4CD35E-E91B-4DB7-8AE7-F13530583E04}" type="slidenum">
              <a:rPr lang="en-US" smtClean="0"/>
              <a:t>26</a:t>
            </a:fld>
            <a:endParaRPr lang="en-US" dirty="0"/>
          </a:p>
        </p:txBody>
      </p:sp>
    </p:spTree>
    <p:extLst>
      <p:ext uri="{BB962C8B-B14F-4D97-AF65-F5344CB8AC3E}">
        <p14:creationId xmlns:p14="http://schemas.microsoft.com/office/powerpoint/2010/main" val="980989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27</a:t>
            </a:fld>
            <a:endParaRPr lang="en-US"/>
          </a:p>
        </p:txBody>
      </p:sp>
    </p:spTree>
    <p:extLst>
      <p:ext uri="{BB962C8B-B14F-4D97-AF65-F5344CB8AC3E}">
        <p14:creationId xmlns:p14="http://schemas.microsoft.com/office/powerpoint/2010/main" val="410818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Gandi et. al. J Gen. Int. Med. 2000</a:t>
            </a:r>
          </a:p>
          <a:p>
            <a:r>
              <a:rPr lang="en-US" dirty="0"/>
              <a:t>O’Malley, AS, </a:t>
            </a:r>
            <a:r>
              <a:rPr lang="en-US" dirty="0" err="1"/>
              <a:t>Reschovsky</a:t>
            </a:r>
            <a:r>
              <a:rPr lang="en-US" dirty="0"/>
              <a:t> JD. </a:t>
            </a:r>
            <a:r>
              <a:rPr lang="de-DE" dirty="0"/>
              <a:t>Arch Intern Med. 2011;171(1):56-65</a:t>
            </a:r>
          </a:p>
          <a:p>
            <a:r>
              <a:rPr lang="de-DE" dirty="0"/>
              <a:t>Colorado Medical Society Systems of Care grant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CRICO IHI NPSF: closing the loop</a:t>
            </a:r>
          </a:p>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4518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2E3394-E3A8-418D-B49C-09AA2229404C}"/>
              </a:ext>
            </a:extLst>
          </p:cNvPr>
          <p:cNvSpPr>
            <a:spLocks noGrp="1"/>
          </p:cNvSpPr>
          <p:nvPr>
            <p:ph type="body" idx="1"/>
          </p:nvPr>
        </p:nvSpPr>
        <p:spPr/>
        <p:txBody>
          <a:bodyPr/>
          <a:lstStyle/>
          <a:p>
            <a:r>
              <a:rPr lang="en-US" dirty="0">
                <a:latin typeface="Calibri" panose="020F0502020204030204"/>
              </a:rPr>
              <a:t>Interoperability is only a tool – connecting &amp; coordinating care requires us – currently there are two misperceptions: 1) we can’t have coordinated referrals without interoperability and the follow on misperception 2) once we get interoperability then all the care coordination &amp; communication issues will be resolved</a:t>
            </a:r>
            <a:endParaRPr lang="en-US" dirty="0"/>
          </a:p>
        </p:txBody>
      </p:sp>
    </p:spTree>
    <p:extLst>
      <p:ext uri="{BB962C8B-B14F-4D97-AF65-F5344CB8AC3E}">
        <p14:creationId xmlns:p14="http://schemas.microsoft.com/office/powerpoint/2010/main" val="235603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5</a:t>
            </a:fld>
            <a:endParaRPr lang="en-US"/>
          </a:p>
        </p:txBody>
      </p:sp>
    </p:spTree>
    <p:extLst>
      <p:ext uri="{BB962C8B-B14F-4D97-AF65-F5344CB8AC3E}">
        <p14:creationId xmlns:p14="http://schemas.microsoft.com/office/powerpoint/2010/main" val="414128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1734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 staff spend so much time trying to figure out if referral request received, booked , getting prior auth and then trying to get referral response note that they mainly only track high risk referrals and don’t know what happened to the other referrals – if this was remedied would have more time to ensure attachments correct and also track more referrals</a:t>
            </a:r>
          </a:p>
          <a:p>
            <a:r>
              <a:rPr lang="en-US" dirty="0"/>
              <a:t>SC wastes a lot of time on entering same patient info that came in duplicate ways (different staff working on), if remedied they would have more manpower and time to better help close the loop</a:t>
            </a:r>
          </a:p>
        </p:txBody>
      </p:sp>
      <p:sp>
        <p:nvSpPr>
          <p:cNvPr id="4" name="Slide Number Placeholder 3"/>
          <p:cNvSpPr>
            <a:spLocks noGrp="1"/>
          </p:cNvSpPr>
          <p:nvPr>
            <p:ph type="sldNum" sz="quarter" idx="5"/>
          </p:nvPr>
        </p:nvSpPr>
        <p:spPr/>
        <p:txBody>
          <a:bodyPr/>
          <a:lstStyle/>
          <a:p>
            <a:fld id="{4D2D20EC-B5EA-4747-9432-B87310857E5D}" type="slidenum">
              <a:rPr lang="en-US" smtClean="0"/>
              <a:t>7</a:t>
            </a:fld>
            <a:endParaRPr lang="en-US"/>
          </a:p>
        </p:txBody>
      </p:sp>
    </p:spTree>
    <p:extLst>
      <p:ext uri="{BB962C8B-B14F-4D97-AF65-F5344CB8AC3E}">
        <p14:creationId xmlns:p14="http://schemas.microsoft.com/office/powerpoint/2010/main" val="143514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159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 was very basic as first step – </a:t>
            </a:r>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DC2B9-9B3C-40C9-87F8-49587E80E220}" type="slidenum">
              <a:rPr lang="en-US">
                <a:solidFill>
                  <a:prstClr val="black"/>
                </a:solidFill>
              </a:rPr>
              <a:pPr fontAlgn="base">
                <a:spcBef>
                  <a:spcPct val="0"/>
                </a:spcBef>
                <a:spcAft>
                  <a:spcPct val="0"/>
                </a:spcAft>
                <a:defRPr/>
              </a:pPr>
              <a:t>18</a:t>
            </a:fld>
            <a:endParaRPr lang="en-US" dirty="0">
              <a:solidFill>
                <a:prstClr val="black"/>
              </a:solidFill>
            </a:endParaRPr>
          </a:p>
        </p:txBody>
      </p:sp>
    </p:spTree>
    <p:extLst>
      <p:ext uri="{BB962C8B-B14F-4D97-AF65-F5344CB8AC3E}">
        <p14:creationId xmlns:p14="http://schemas.microsoft.com/office/powerpoint/2010/main" val="198445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ask/ request of them</a:t>
            </a:r>
          </a:p>
        </p:txBody>
      </p:sp>
      <p:sp>
        <p:nvSpPr>
          <p:cNvPr id="4" name="Slide Number Placeholder 3"/>
          <p:cNvSpPr>
            <a:spLocks noGrp="1"/>
          </p:cNvSpPr>
          <p:nvPr>
            <p:ph type="sldNum" sz="quarter" idx="5"/>
          </p:nvPr>
        </p:nvSpPr>
        <p:spPr/>
        <p:txBody>
          <a:bodyPr/>
          <a:lstStyle/>
          <a:p>
            <a:fld id="{4D2D20EC-B5EA-4747-9432-B87310857E5D}" type="slidenum">
              <a:rPr lang="en-US" smtClean="0"/>
              <a:t>19</a:t>
            </a:fld>
            <a:endParaRPr lang="en-US"/>
          </a:p>
        </p:txBody>
      </p:sp>
    </p:spTree>
    <p:extLst>
      <p:ext uri="{BB962C8B-B14F-4D97-AF65-F5344CB8AC3E}">
        <p14:creationId xmlns:p14="http://schemas.microsoft.com/office/powerpoint/2010/main" val="292396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DCFD42-89BC-4870-A016-9D070A47E7E5}"/>
              </a:ext>
            </a:extLst>
          </p:cNvPr>
          <p:cNvSpPr>
            <a:spLocks noGrp="1"/>
          </p:cNvSpPr>
          <p:nvPr>
            <p:ph type="dt" sz="half" idx="10"/>
          </p:nvPr>
        </p:nvSpPr>
        <p:spPr/>
        <p:txBody>
          <a:bodyPr/>
          <a:lstStyle/>
          <a:p>
            <a:fld id="{61D76930-A54C-4F2C-8E96-B264C31FBB65}" type="datetimeFigureOut">
              <a:rPr lang="en-US" smtClean="0"/>
              <a:t>4/22/2019</a:t>
            </a:fld>
            <a:endParaRPr lang="en-US"/>
          </a:p>
        </p:txBody>
      </p:sp>
      <p:sp>
        <p:nvSpPr>
          <p:cNvPr id="3" name="Footer Placeholder 2">
            <a:extLst>
              <a:ext uri="{FF2B5EF4-FFF2-40B4-BE49-F238E27FC236}">
                <a16:creationId xmlns:a16="http://schemas.microsoft.com/office/drawing/2014/main" id="{1CFE27CC-F62E-47AE-ADDA-3FB5F9AE9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13A356-0BF2-4B57-A593-8DBB031D4A58}"/>
              </a:ext>
            </a:extLst>
          </p:cNvPr>
          <p:cNvSpPr>
            <a:spLocks noGrp="1"/>
          </p:cNvSpPr>
          <p:nvPr>
            <p:ph type="sldNum" sz="quarter" idx="12"/>
          </p:nvPr>
        </p:nvSpPr>
        <p:spPr/>
        <p:txBody>
          <a:bodyPr/>
          <a:lstStyle/>
          <a:p>
            <a:fld id="{FB7BA4DD-A949-4806-B170-89FB62472C97}" type="slidenum">
              <a:rPr lang="en-US" smtClean="0"/>
              <a:t>‹#›</a:t>
            </a:fld>
            <a:endParaRPr lang="en-US"/>
          </a:p>
        </p:txBody>
      </p:sp>
    </p:spTree>
    <p:extLst>
      <p:ext uri="{BB962C8B-B14F-4D97-AF65-F5344CB8AC3E}">
        <p14:creationId xmlns:p14="http://schemas.microsoft.com/office/powerpoint/2010/main" val="359910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4/22/2019</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acponline.org/sites/default/files/documents/clinical_information/high_value_care/clinician_resources/hvcc_training/mesa-county-physicians-ipa-care-coordination-agreement-referral-form.doc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524000"/>
            <a:ext cx="6545183" cy="2514600"/>
          </a:xfrm>
        </p:spPr>
        <p:txBody>
          <a:bodyPr/>
          <a:lstStyle/>
          <a:p>
            <a:pPr algn="ctr"/>
            <a:r>
              <a:rPr lang="en-US" sz="4000" dirty="0"/>
              <a:t>Connecting Care: </a:t>
            </a:r>
            <a:r>
              <a:rPr lang="en-US" dirty="0"/>
              <a:t/>
            </a:r>
            <a:br>
              <a:rPr lang="en-US" dirty="0"/>
            </a:br>
            <a:r>
              <a:rPr lang="en-US" sz="3200" dirty="0"/>
              <a:t>Ensuring Quality Referrals and Effective Care Coordination</a:t>
            </a:r>
            <a:r>
              <a:rPr lang="en-US" dirty="0"/>
              <a:t/>
            </a:r>
            <a:br>
              <a:rPr lang="en-US" dirty="0"/>
            </a:br>
            <a:r>
              <a:rPr lang="en-US" sz="4000" i="1" dirty="0"/>
              <a:t>Office Hours </a:t>
            </a:r>
          </a:p>
        </p:txBody>
      </p:sp>
      <p:sp>
        <p:nvSpPr>
          <p:cNvPr id="5" name="Subtitle 4"/>
          <p:cNvSpPr>
            <a:spLocks noGrp="1"/>
          </p:cNvSpPr>
          <p:nvPr>
            <p:ph type="subTitle" idx="1"/>
          </p:nvPr>
        </p:nvSpPr>
        <p:spPr/>
        <p:txBody>
          <a:bodyPr>
            <a:normAutofit/>
          </a:bodyPr>
          <a:lstStyle/>
          <a:p>
            <a:pPr algn="ctr"/>
            <a:r>
              <a:rPr lang="en-US" b="1" dirty="0"/>
              <a:t>April 22, 2019</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690" y="457200"/>
            <a:ext cx="2096698" cy="152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483781"/>
            <a:ext cx="5791200" cy="954107"/>
          </a:xfrm>
          <a:prstGeom prst="rect">
            <a:avLst/>
          </a:prstGeom>
          <a:noFill/>
        </p:spPr>
        <p:txBody>
          <a:bodyPr wrap="square" rtlCol="0">
            <a:spAutoFit/>
          </a:bodyPr>
          <a:lstStyle/>
          <a:p>
            <a:r>
              <a:rPr lang="en-US" sz="2800" b="1" dirty="0"/>
              <a:t>An</a:t>
            </a:r>
            <a:r>
              <a:rPr lang="en-US" sz="2800" b="1" i="1" dirty="0"/>
              <a:t> Invitation </a:t>
            </a:r>
            <a:r>
              <a:rPr lang="en-US" sz="2800" b="1" dirty="0"/>
              <a:t>to start building </a:t>
            </a:r>
          </a:p>
          <a:p>
            <a:r>
              <a:rPr lang="en-US" sz="2800" b="1" dirty="0"/>
              <a:t>The Medical Neighborhood</a:t>
            </a:r>
          </a:p>
        </p:txBody>
      </p:sp>
      <p:sp>
        <p:nvSpPr>
          <p:cNvPr id="3" name="TextBox 2"/>
          <p:cNvSpPr txBox="1"/>
          <p:nvPr/>
        </p:nvSpPr>
        <p:spPr>
          <a:xfrm>
            <a:off x="4986179" y="4419600"/>
            <a:ext cx="3575209" cy="1015663"/>
          </a:xfrm>
          <a:prstGeom prst="rect">
            <a:avLst/>
          </a:prstGeom>
          <a:noFill/>
        </p:spPr>
        <p:txBody>
          <a:bodyPr wrap="none" rtlCol="0">
            <a:spAutoFit/>
          </a:bodyPr>
          <a:lstStyle/>
          <a:p>
            <a:pPr algn="ctr"/>
            <a:r>
              <a:rPr lang="en-US" sz="2000" dirty="0"/>
              <a:t>ACP SAN special project </a:t>
            </a:r>
          </a:p>
          <a:p>
            <a:pPr algn="ctr"/>
            <a:r>
              <a:rPr lang="en-US" sz="2000" dirty="0"/>
              <a:t>for  implementing</a:t>
            </a:r>
          </a:p>
          <a:p>
            <a:pPr algn="ctr"/>
            <a:r>
              <a:rPr lang="en-US" sz="2000" dirty="0"/>
              <a:t>High Value Care Coordination</a:t>
            </a:r>
          </a:p>
        </p:txBody>
      </p:sp>
    </p:spTree>
    <p:extLst>
      <p:ext uri="{BB962C8B-B14F-4D97-AF65-F5344CB8AC3E}">
        <p14:creationId xmlns:p14="http://schemas.microsoft.com/office/powerpoint/2010/main" val="110342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11" y="158181"/>
            <a:ext cx="7162799" cy="990600"/>
          </a:xfrm>
        </p:spPr>
        <p:txBody>
          <a:bodyPr>
            <a:noAutofit/>
          </a:bodyPr>
          <a:lstStyle/>
          <a:p>
            <a:pPr algn="ctr"/>
            <a:r>
              <a:rPr lang="en-US" dirty="0">
                <a:solidFill>
                  <a:srgbClr val="339966"/>
                </a:solidFill>
              </a:rPr>
              <a:t> What we all learned….</a:t>
            </a:r>
          </a:p>
        </p:txBody>
      </p:sp>
      <p:sp>
        <p:nvSpPr>
          <p:cNvPr id="3" name="Content Placeholder 2"/>
          <p:cNvSpPr>
            <a:spLocks noGrp="1"/>
          </p:cNvSpPr>
          <p:nvPr>
            <p:ph sz="quarter" idx="1"/>
          </p:nvPr>
        </p:nvSpPr>
        <p:spPr>
          <a:xfrm>
            <a:off x="304800" y="1524000"/>
            <a:ext cx="8534400" cy="4953000"/>
          </a:xfrm>
        </p:spPr>
        <p:txBody>
          <a:bodyPr>
            <a:normAutofit/>
          </a:bodyPr>
          <a:lstStyle/>
          <a:p>
            <a:r>
              <a:rPr lang="en-US" sz="2400" dirty="0"/>
              <a:t>Need to clarify/better define the information that needs to be sent with the referral request :</a:t>
            </a:r>
          </a:p>
          <a:p>
            <a:pPr lvl="1"/>
            <a:r>
              <a:rPr lang="en-US" sz="2100" b="1" dirty="0"/>
              <a:t>Epic (? also other EMR) doesn’t allow adding the needed info – unable to customize the referral request</a:t>
            </a:r>
          </a:p>
          <a:p>
            <a:pPr lvl="2"/>
            <a:r>
              <a:rPr lang="en-US" sz="1800" dirty="0"/>
              <a:t>Can only enter “number of visits” and “type of referral”, unable to add info on the patient or the problem</a:t>
            </a:r>
          </a:p>
          <a:p>
            <a:pPr lvl="2"/>
            <a:r>
              <a:rPr lang="en-US" sz="1800" dirty="0"/>
              <a:t>Need assistance with what is possible (see examples from Denver Health)</a:t>
            </a:r>
          </a:p>
          <a:p>
            <a:pPr lvl="1"/>
            <a:r>
              <a:rPr lang="en-US" sz="2100" b="1" dirty="0"/>
              <a:t>Reduce Inappropriate referrals – issues that could be handled by PC</a:t>
            </a:r>
          </a:p>
          <a:p>
            <a:pPr lvl="2"/>
            <a:r>
              <a:rPr lang="en-US" sz="1800" dirty="0"/>
              <a:t>Internal process needed to improve APP discussing with physician before referring </a:t>
            </a:r>
          </a:p>
          <a:p>
            <a:endParaRPr lang="en-US" sz="2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169656"/>
            <a:ext cx="1552575" cy="110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8" y="124511"/>
            <a:ext cx="1223963" cy="113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80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2554-F0C9-4004-B4B1-8217F6B52D68}"/>
              </a:ext>
            </a:extLst>
          </p:cNvPr>
          <p:cNvSpPr>
            <a:spLocks noGrp="1"/>
          </p:cNvSpPr>
          <p:nvPr>
            <p:ph type="title"/>
          </p:nvPr>
        </p:nvSpPr>
        <p:spPr/>
        <p:txBody>
          <a:bodyPr/>
          <a:lstStyle/>
          <a:p>
            <a:pPr algn="ctr"/>
            <a:r>
              <a:rPr lang="en-US" dirty="0"/>
              <a:t>Proposed Solutions</a:t>
            </a:r>
          </a:p>
        </p:txBody>
      </p:sp>
      <p:sp>
        <p:nvSpPr>
          <p:cNvPr id="3" name="Content Placeholder 2">
            <a:extLst>
              <a:ext uri="{FF2B5EF4-FFF2-40B4-BE49-F238E27FC236}">
                <a16:creationId xmlns:a16="http://schemas.microsoft.com/office/drawing/2014/main" id="{C3BA23A8-EB6B-471D-81F8-ED7B59487809}"/>
              </a:ext>
            </a:extLst>
          </p:cNvPr>
          <p:cNvSpPr>
            <a:spLocks noGrp="1"/>
          </p:cNvSpPr>
          <p:nvPr>
            <p:ph sz="quarter" idx="1"/>
          </p:nvPr>
        </p:nvSpPr>
        <p:spPr>
          <a:xfrm>
            <a:off x="304800" y="1589567"/>
            <a:ext cx="8534400" cy="4572000"/>
          </a:xfrm>
        </p:spPr>
        <p:txBody>
          <a:bodyPr>
            <a:normAutofit fontScale="92500" lnSpcReduction="10000"/>
          </a:bodyPr>
          <a:lstStyle/>
          <a:p>
            <a:r>
              <a:rPr lang="en-US" dirty="0"/>
              <a:t>Use of common referral request check list</a:t>
            </a:r>
          </a:p>
          <a:p>
            <a:pPr lvl="1"/>
            <a:r>
              <a:rPr lang="en-US" dirty="0"/>
              <a:t>Include specification of desired SC role</a:t>
            </a:r>
          </a:p>
          <a:p>
            <a:pPr lvl="2"/>
            <a:r>
              <a:rPr lang="en-US" dirty="0"/>
              <a:t>Previous efforts to define roles did not go any where – need to resurrect</a:t>
            </a:r>
          </a:p>
          <a:p>
            <a:r>
              <a:rPr lang="en-US" dirty="0"/>
              <a:t>Referral guidelines from SC for what they need with referral for specific conditions</a:t>
            </a:r>
          </a:p>
          <a:p>
            <a:pPr lvl="1"/>
            <a:r>
              <a:rPr lang="en-US" dirty="0"/>
              <a:t>University GI working w University Surgical </a:t>
            </a:r>
          </a:p>
          <a:p>
            <a:pPr lvl="1"/>
            <a:r>
              <a:rPr lang="en-US" dirty="0"/>
              <a:t>Consider other dyad efforts (e.g. PC w Cardiology, etc.) to develop – then share across all practices </a:t>
            </a:r>
          </a:p>
          <a:p>
            <a:pPr marL="365125" lvl="1" indent="0">
              <a:buNone/>
            </a:pPr>
            <a:endParaRPr lang="en-US" sz="1100" dirty="0"/>
          </a:p>
          <a:p>
            <a:r>
              <a:rPr lang="en-US" dirty="0"/>
              <a:t>Action Step 2 goal = ensure SC gets the info needed for a high value referral </a:t>
            </a:r>
          </a:p>
        </p:txBody>
      </p:sp>
    </p:spTree>
    <p:extLst>
      <p:ext uri="{BB962C8B-B14F-4D97-AF65-F5344CB8AC3E}">
        <p14:creationId xmlns:p14="http://schemas.microsoft.com/office/powerpoint/2010/main" val="80065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81800" cy="990600"/>
          </a:xfrm>
        </p:spPr>
        <p:txBody>
          <a:bodyPr>
            <a:normAutofit fontScale="90000"/>
          </a:bodyPr>
          <a:lstStyle/>
          <a:p>
            <a:r>
              <a:rPr lang="en-US" sz="2800" dirty="0"/>
              <a:t>Action Steps to Connected Care – </a:t>
            </a:r>
            <a:br>
              <a:rPr lang="en-US" sz="2800" dirty="0"/>
            </a:br>
            <a:r>
              <a:rPr lang="en-US" sz="2800" dirty="0"/>
              <a:t>GIVE the SPECIALTY PRACTICE WHAT IT NEEDs</a:t>
            </a:r>
          </a:p>
        </p:txBody>
      </p:sp>
      <p:sp>
        <p:nvSpPr>
          <p:cNvPr id="3" name="Content Placeholder 2"/>
          <p:cNvSpPr>
            <a:spLocks noGrp="1"/>
          </p:cNvSpPr>
          <p:nvPr>
            <p:ph sz="quarter" idx="1"/>
          </p:nvPr>
        </p:nvSpPr>
        <p:spPr>
          <a:xfrm>
            <a:off x="457200" y="1905000"/>
            <a:ext cx="8305800" cy="4800600"/>
          </a:xfrm>
        </p:spPr>
        <p:txBody>
          <a:bodyPr>
            <a:normAutofit/>
          </a:bodyPr>
          <a:lstStyle/>
          <a:p>
            <a:r>
              <a:rPr lang="en-US" sz="3000" b="1" dirty="0"/>
              <a:t>Ensure the specialty practice gets what is needed for a high value referral</a:t>
            </a:r>
          </a:p>
          <a:p>
            <a:pPr marL="788670" lvl="1" indent="-514350"/>
            <a:r>
              <a:rPr lang="en-US" sz="2600" dirty="0"/>
              <a:t>Define basic referral request elements</a:t>
            </a:r>
          </a:p>
          <a:p>
            <a:pPr marL="788670" lvl="1" indent="-514350"/>
            <a:r>
              <a:rPr lang="en-US" sz="2600" dirty="0"/>
              <a:t>Establish referral guidelines </a:t>
            </a:r>
            <a:endParaRPr lang="en-US" dirty="0"/>
          </a:p>
          <a:p>
            <a:pPr marL="995045" lvl="2" indent="-514350"/>
            <a:r>
              <a:rPr lang="en-US" dirty="0"/>
              <a:t>Urgency</a:t>
            </a:r>
          </a:p>
          <a:p>
            <a:pPr marL="995045" lvl="2" indent="-514350"/>
            <a:r>
              <a:rPr lang="en-US" dirty="0"/>
              <a:t>Pertinent Data Sets/ supporting information</a:t>
            </a:r>
          </a:p>
          <a:p>
            <a:pPr marL="788670" lvl="1" indent="-514350"/>
            <a:r>
              <a:rPr lang="en-US" sz="2600" dirty="0"/>
              <a:t>Ensure Pre-consultation / Pre-visit review &amp; request</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54" y="0"/>
            <a:ext cx="1560635" cy="120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38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3519"/>
            <a:ext cx="5746264" cy="990600"/>
          </a:xfrm>
        </p:spPr>
        <p:txBody>
          <a:bodyPr>
            <a:normAutofit fontScale="90000"/>
          </a:bodyPr>
          <a:lstStyle/>
          <a:p>
            <a:r>
              <a:rPr lang="en-US" b="1" dirty="0"/>
              <a:t>1</a:t>
            </a:r>
            <a:r>
              <a:rPr lang="en-US" b="1" baseline="30000" dirty="0"/>
              <a:t>st</a:t>
            </a:r>
            <a:r>
              <a:rPr lang="en-US" b="1" dirty="0"/>
              <a:t> Define the Basic Elements of </a:t>
            </a:r>
            <a:br>
              <a:rPr lang="en-US" b="1" dirty="0"/>
            </a:br>
            <a:r>
              <a:rPr lang="en-US" dirty="0"/>
              <a:t>the Referral Request </a:t>
            </a:r>
            <a:endParaRPr lang="en-US" b="1" dirty="0"/>
          </a:p>
        </p:txBody>
      </p:sp>
      <p:sp>
        <p:nvSpPr>
          <p:cNvPr id="3" name="Content Placeholder 2"/>
          <p:cNvSpPr>
            <a:spLocks noGrp="1"/>
          </p:cNvSpPr>
          <p:nvPr>
            <p:ph idx="1"/>
          </p:nvPr>
        </p:nvSpPr>
        <p:spPr>
          <a:xfrm>
            <a:off x="228599" y="1752600"/>
            <a:ext cx="8686802" cy="4876800"/>
          </a:xfrm>
        </p:spPr>
        <p:txBody>
          <a:bodyPr/>
          <a:lstStyle/>
          <a:p>
            <a:pPr marL="0" indent="0">
              <a:buNone/>
            </a:pPr>
            <a:r>
              <a:rPr lang="en-US" sz="3600" u="sng" dirty="0"/>
              <a:t>Check list for a high value </a:t>
            </a:r>
            <a:r>
              <a:rPr lang="en-US" sz="3600" b="1" u="sng" dirty="0"/>
              <a:t>Referral Request</a:t>
            </a:r>
          </a:p>
          <a:p>
            <a:r>
              <a:rPr lang="en-US" sz="3200" i="1" dirty="0"/>
              <a:t>Patient Demographics &amp; Scheduling Information</a:t>
            </a:r>
          </a:p>
          <a:p>
            <a:r>
              <a:rPr lang="en-US" sz="3200" i="1" dirty="0"/>
              <a:t>Referral Information</a:t>
            </a:r>
          </a:p>
          <a:p>
            <a:r>
              <a:rPr lang="en-US" sz="3200" i="1" dirty="0"/>
              <a:t>Patient’s Core Data Set</a:t>
            </a:r>
          </a:p>
          <a:p>
            <a:r>
              <a:rPr lang="en-US" sz="3200" i="1" dirty="0"/>
              <a:t>Care Coordination/Referral Tracking</a:t>
            </a:r>
          </a:p>
          <a:p>
            <a:pPr marL="457200" lvl="1" indent="0" algn="ctr">
              <a:buNone/>
            </a:pPr>
            <a:endParaRPr lang="en-US" sz="3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37203"/>
            <a:ext cx="2667000" cy="55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496" y="3886200"/>
            <a:ext cx="1752600" cy="214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87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pPr algn="ctr"/>
            <a:r>
              <a:rPr lang="en-US" sz="4400" u="sng" dirty="0"/>
              <a:t>Referral Information</a:t>
            </a:r>
            <a:endParaRPr lang="en-US" sz="4400" b="1" dirty="0"/>
          </a:p>
        </p:txBody>
      </p:sp>
      <p:sp>
        <p:nvSpPr>
          <p:cNvPr id="3" name="Content Placeholder 2"/>
          <p:cNvSpPr>
            <a:spLocks noGrp="1"/>
          </p:cNvSpPr>
          <p:nvPr>
            <p:ph idx="1"/>
          </p:nvPr>
        </p:nvSpPr>
        <p:spPr>
          <a:xfrm>
            <a:off x="381000" y="1524000"/>
            <a:ext cx="8382000" cy="5029200"/>
          </a:xfrm>
        </p:spPr>
        <p:txBody>
          <a:bodyPr/>
          <a:lstStyle/>
          <a:p>
            <a:r>
              <a:rPr lang="en-US" sz="2700" dirty="0"/>
              <a:t>What is the </a:t>
            </a:r>
            <a:r>
              <a:rPr lang="en-US" sz="2700" b="1" dirty="0"/>
              <a:t>specific clinical question </a:t>
            </a:r>
            <a:r>
              <a:rPr lang="en-US" sz="2400" dirty="0"/>
              <a:t>(reason for referral)</a:t>
            </a:r>
          </a:p>
          <a:p>
            <a:r>
              <a:rPr lang="en-US" sz="2700" dirty="0"/>
              <a:t>A brief</a:t>
            </a:r>
            <a:r>
              <a:rPr lang="en-US" sz="2700" b="1" dirty="0"/>
              <a:t> Summary </a:t>
            </a:r>
            <a:r>
              <a:rPr lang="en-US" sz="2700" dirty="0"/>
              <a:t>of case details pertinent to the referral, include relevant co-morbidities </a:t>
            </a:r>
            <a:r>
              <a:rPr lang="en-US" sz="2400" dirty="0"/>
              <a:t>(alarm signs or symptoms)</a:t>
            </a:r>
          </a:p>
          <a:p>
            <a:r>
              <a:rPr lang="en-US" sz="2700" dirty="0"/>
              <a:t>Urgency (</a:t>
            </a:r>
            <a:r>
              <a:rPr lang="en-US" sz="2700" b="1" dirty="0"/>
              <a:t>referral status</a:t>
            </a:r>
            <a:r>
              <a:rPr lang="en-US" sz="2700" dirty="0"/>
              <a:t> or referral priority)</a:t>
            </a:r>
          </a:p>
          <a:p>
            <a:r>
              <a:rPr lang="en-US" sz="2700" b="1" dirty="0"/>
              <a:t>Referral Type </a:t>
            </a:r>
            <a:r>
              <a:rPr lang="en-US" sz="2400" dirty="0"/>
              <a:t>(anticipated, pending specialist’s evaluation</a:t>
            </a:r>
            <a:r>
              <a:rPr lang="en-US" sz="2400"/>
              <a:t>) (Definition of care </a:t>
            </a:r>
            <a:r>
              <a:rPr lang="en-US" sz="2400" dirty="0"/>
              <a:t>or Role in care requested of the specialist)</a:t>
            </a:r>
          </a:p>
          <a:p>
            <a:r>
              <a:rPr lang="en-US" sz="2700" b="1" dirty="0"/>
              <a:t>Pertinent data set</a:t>
            </a:r>
            <a:r>
              <a:rPr lang="en-US" sz="2700" dirty="0"/>
              <a:t>: Clinical information directly relevant to the specific referral question </a:t>
            </a:r>
            <a:r>
              <a:rPr lang="en-US" sz="2400" dirty="0"/>
              <a:t>(office notes, test results, etc.) (Supporting data for the referral)</a:t>
            </a:r>
          </a:p>
          <a:p>
            <a:pPr lvl="1"/>
            <a:endParaRPr lang="en-US" sz="2000" dirty="0"/>
          </a:p>
          <a:p>
            <a:pPr lvl="1"/>
            <a:endParaRPr lang="en-US" sz="2400" dirty="0"/>
          </a:p>
          <a:p>
            <a:pPr lvl="1"/>
            <a:endParaRPr lang="en-US" sz="2000" dirty="0"/>
          </a:p>
          <a:p>
            <a:pPr lvl="1"/>
            <a:endParaRPr lang="en-US" sz="2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3082"/>
            <a:ext cx="840665" cy="102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86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371600"/>
          </a:xfrm>
        </p:spPr>
        <p:txBody>
          <a:bodyPr>
            <a:noAutofit/>
          </a:bodyPr>
          <a:lstStyle/>
          <a:p>
            <a:pPr algn="ctr"/>
            <a:r>
              <a:rPr lang="en-US" sz="3200" dirty="0"/>
              <a:t>Provide a C</a:t>
            </a:r>
            <a:r>
              <a:rPr lang="en-US" sz="3200" b="1" dirty="0"/>
              <a:t>linical </a:t>
            </a:r>
            <a:r>
              <a:rPr lang="en-US" sz="3200" dirty="0"/>
              <a:t>Q</a:t>
            </a:r>
            <a:r>
              <a:rPr lang="en-US" sz="3200" b="1" dirty="0"/>
              <a:t>uestion (or summary of reason for referral) </a:t>
            </a:r>
            <a:r>
              <a:rPr lang="en-US" sz="3200" dirty="0"/>
              <a:t>with all referrals</a:t>
            </a:r>
          </a:p>
        </p:txBody>
      </p:sp>
      <p:sp>
        <p:nvSpPr>
          <p:cNvPr id="3" name="Content Placeholder 2"/>
          <p:cNvSpPr>
            <a:spLocks noGrp="1"/>
          </p:cNvSpPr>
          <p:nvPr>
            <p:ph sz="quarter" idx="1"/>
          </p:nvPr>
        </p:nvSpPr>
        <p:spPr>
          <a:xfrm>
            <a:off x="533400" y="1295400"/>
            <a:ext cx="8229600" cy="5334000"/>
          </a:xfrm>
        </p:spPr>
        <p:txBody>
          <a:bodyPr>
            <a:normAutofit fontScale="25000" lnSpcReduction="20000"/>
          </a:bodyPr>
          <a:lstStyle/>
          <a:p>
            <a:pPr marL="457200" lvl="1" indent="0">
              <a:buNone/>
            </a:pPr>
            <a:endParaRPr lang="en-US" sz="11200" dirty="0"/>
          </a:p>
          <a:p>
            <a:r>
              <a:rPr lang="en-US" sz="11200" dirty="0"/>
              <a:t>“eyes”        “gallbladder”          “diabetes”</a:t>
            </a:r>
          </a:p>
          <a:p>
            <a:pPr marL="0" indent="0">
              <a:buNone/>
            </a:pPr>
            <a:endParaRPr lang="en-US" sz="8600" dirty="0"/>
          </a:p>
          <a:p>
            <a:endParaRPr lang="en-US" sz="2400" dirty="0"/>
          </a:p>
          <a:p>
            <a:r>
              <a:rPr lang="en-US" sz="9600" dirty="0"/>
              <a:t>68 year old female with intermittent double vision. Is ophthalmopathy assessment the correct starting point?</a:t>
            </a:r>
          </a:p>
          <a:p>
            <a:pPr marL="0" indent="0">
              <a:buNone/>
            </a:pPr>
            <a:endParaRPr lang="en-US" sz="9600" dirty="0"/>
          </a:p>
          <a:p>
            <a:r>
              <a:rPr lang="en-US" sz="9600" dirty="0"/>
              <a:t>39 year old female with severe RUQ pain, abnormal US and known diabetes, does she need surgery?</a:t>
            </a:r>
          </a:p>
          <a:p>
            <a:pPr marL="0" indent="0">
              <a:buNone/>
            </a:pPr>
            <a:endParaRPr lang="en-US" sz="9600" dirty="0"/>
          </a:p>
          <a:p>
            <a:r>
              <a:rPr lang="en-US" sz="9600" dirty="0"/>
              <a:t>20 yo female with T1DM since age 8 on insulin pump therapy, transferring from pediatric to adult care</a:t>
            </a:r>
          </a:p>
          <a:p>
            <a:pPr marL="457200" lvl="1" indent="0">
              <a:buNone/>
            </a:pPr>
            <a:endParaRPr lang="en-US" sz="4500" dirty="0"/>
          </a:p>
          <a:p>
            <a:pPr>
              <a:buNone/>
            </a:pPr>
            <a:endParaRPr lang="en-US" sz="2400" dirty="0"/>
          </a:p>
          <a:p>
            <a:pPr marL="0" indent="0">
              <a:buNone/>
            </a:pPr>
            <a:endParaRPr lang="en-US" sz="2400" dirty="0"/>
          </a:p>
          <a:p>
            <a:pPr lvl="1">
              <a:buNone/>
            </a:pPr>
            <a:r>
              <a:rPr lang="en-US" dirty="0">
                <a:solidFill>
                  <a:schemeClr val="accent1">
                    <a:lumMod val="50000"/>
                  </a:schemeClr>
                </a:solidFill>
              </a:rPr>
              <a:t/>
            </a:r>
            <a:br>
              <a:rPr lang="en-US" dirty="0">
                <a:solidFill>
                  <a:schemeClr val="accent1">
                    <a:lumMod val="50000"/>
                  </a:schemeClr>
                </a:solidFill>
              </a:rPr>
            </a:br>
            <a:endParaRPr lang="en-US" dirty="0"/>
          </a:p>
        </p:txBody>
      </p:sp>
    </p:spTree>
    <p:extLst>
      <p:ext uri="{BB962C8B-B14F-4D97-AF65-F5344CB8AC3E}">
        <p14:creationId xmlns:p14="http://schemas.microsoft.com/office/powerpoint/2010/main" val="98243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53400" cy="1295400"/>
          </a:xfrm>
        </p:spPr>
        <p:txBody>
          <a:bodyPr>
            <a:normAutofit/>
          </a:bodyPr>
          <a:lstStyle/>
          <a:p>
            <a:pPr algn="ctr"/>
            <a:r>
              <a:rPr lang="en-US" sz="4000" b="1" u="sng" dirty="0"/>
              <a:t> Referral </a:t>
            </a:r>
            <a:r>
              <a:rPr lang="en-US" sz="4000" u="sng" dirty="0"/>
              <a:t>Type </a:t>
            </a:r>
            <a:r>
              <a:rPr lang="en-US" sz="3200" u="sng" dirty="0"/>
              <a:t/>
            </a:r>
            <a:br>
              <a:rPr lang="en-US" sz="3200" u="sng" dirty="0"/>
            </a:br>
            <a:r>
              <a:rPr lang="en-US" sz="3200" b="0" u="sng" dirty="0"/>
              <a:t>(What is the suggested role of the specialist)</a:t>
            </a:r>
            <a:endParaRPr lang="en-US" sz="3200" b="0" dirty="0"/>
          </a:p>
        </p:txBody>
      </p:sp>
      <p:sp>
        <p:nvSpPr>
          <p:cNvPr id="3" name="Content Placeholder 2"/>
          <p:cNvSpPr>
            <a:spLocks noGrp="1"/>
          </p:cNvSpPr>
          <p:nvPr>
            <p:ph idx="1"/>
          </p:nvPr>
        </p:nvSpPr>
        <p:spPr>
          <a:xfrm>
            <a:off x="152400" y="1524000"/>
            <a:ext cx="8839200" cy="4724400"/>
          </a:xfrm>
        </p:spPr>
        <p:txBody>
          <a:bodyPr/>
          <a:lstStyle/>
          <a:p>
            <a:r>
              <a:rPr lang="en-US" sz="2300" dirty="0"/>
              <a:t>____ </a:t>
            </a:r>
            <a:r>
              <a:rPr lang="en-US" sz="2300" b="1" dirty="0"/>
              <a:t>Consultation (cognitive)</a:t>
            </a:r>
            <a:r>
              <a:rPr lang="en-US" sz="2300" dirty="0"/>
              <a:t> (Evaluate and Advise, with the goal of managing the problem remaining with the referring clinician)</a:t>
            </a:r>
          </a:p>
          <a:p>
            <a:r>
              <a:rPr lang="en-US" sz="2300" dirty="0"/>
              <a:t>____ </a:t>
            </a:r>
            <a:r>
              <a:rPr lang="en-US" sz="2300" b="1" dirty="0"/>
              <a:t>Procedural Consultation </a:t>
            </a:r>
            <a:endParaRPr lang="en-US" sz="2300" dirty="0"/>
          </a:p>
          <a:p>
            <a:r>
              <a:rPr lang="en-US" sz="2300" dirty="0"/>
              <a:t>____</a:t>
            </a:r>
            <a:r>
              <a:rPr lang="en-US" sz="2300" b="1" dirty="0"/>
              <a:t>Co-Management with Shared Care </a:t>
            </a:r>
            <a:r>
              <a:rPr lang="en-US" sz="2300" dirty="0"/>
              <a:t>(Referring clinician (e.g. PCP)  maintains first call for the referral disorder) </a:t>
            </a:r>
          </a:p>
          <a:p>
            <a:r>
              <a:rPr lang="en-US" sz="2300" dirty="0"/>
              <a:t>____ </a:t>
            </a:r>
            <a:r>
              <a:rPr lang="en-US" sz="2300" b="1" dirty="0"/>
              <a:t>Co-Management with Principal Care </a:t>
            </a:r>
            <a:r>
              <a:rPr lang="en-US" sz="2300" dirty="0"/>
              <a:t>(Referred to subspecialist/specialist assumes first call for the referral disorder)</a:t>
            </a:r>
          </a:p>
          <a:p>
            <a:pPr lvl="1"/>
            <a:r>
              <a:rPr lang="en-US" sz="2000" dirty="0"/>
              <a:t>__I prefer to manage this condition once stable on care plan </a:t>
            </a:r>
          </a:p>
          <a:p>
            <a:pPr lvl="1"/>
            <a:r>
              <a:rPr lang="en-US" sz="2000" dirty="0"/>
              <a:t>__I prefer that you (specialty care) manage this condition on on-going basis</a:t>
            </a:r>
          </a:p>
          <a:p>
            <a:r>
              <a:rPr lang="en-US" sz="2300" dirty="0"/>
              <a:t>____ Please assume Full Responsibility for </a:t>
            </a:r>
            <a:r>
              <a:rPr lang="en-US" sz="2300" b="1" dirty="0"/>
              <a:t>Complete Transfer </a:t>
            </a:r>
            <a:r>
              <a:rPr lang="en-US" sz="2300" dirty="0"/>
              <a:t>of all Patient Care (</a:t>
            </a:r>
            <a:r>
              <a:rPr lang="en-US" sz="2300" dirty="0" err="1"/>
              <a:t>e.g</a:t>
            </a:r>
            <a:r>
              <a:rPr lang="en-US" sz="2300" dirty="0"/>
              <a:t> .Pediatric to Adult care transition or a move)</a:t>
            </a:r>
          </a:p>
          <a:p>
            <a:pPr>
              <a:buNone/>
            </a:pPr>
            <a:endParaRPr lang="en-US" dirty="0"/>
          </a:p>
        </p:txBody>
      </p:sp>
    </p:spTree>
    <p:extLst>
      <p:ext uri="{BB962C8B-B14F-4D97-AF65-F5344CB8AC3E}">
        <p14:creationId xmlns:p14="http://schemas.microsoft.com/office/powerpoint/2010/main" val="78700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81000" y="427038"/>
            <a:ext cx="8229600" cy="715962"/>
          </a:xfrm>
          <a:noFill/>
        </p:spPr>
        <p:txBody>
          <a:bodyPr/>
          <a:lstStyle/>
          <a:p>
            <a:pPr algn="ctr" eaLnBrk="1" hangingPunct="1"/>
            <a:r>
              <a:rPr lang="en-US" sz="3600" dirty="0"/>
              <a:t>Ideal: “Synoptic” Referral Request</a:t>
            </a:r>
          </a:p>
        </p:txBody>
      </p:sp>
      <p:sp>
        <p:nvSpPr>
          <p:cNvPr id="171010" name="Rectangle 3"/>
          <p:cNvSpPr>
            <a:spLocks noGrp="1" noChangeArrowheads="1"/>
          </p:cNvSpPr>
          <p:nvPr>
            <p:ph idx="1"/>
          </p:nvPr>
        </p:nvSpPr>
        <p:spPr>
          <a:xfrm>
            <a:off x="228600" y="1371600"/>
            <a:ext cx="8763000" cy="5562600"/>
          </a:xfrm>
          <a:noFill/>
        </p:spPr>
        <p:txBody>
          <a:bodyPr/>
          <a:lstStyle/>
          <a:p>
            <a:r>
              <a:rPr lang="en-US" sz="2800" dirty="0">
                <a:effectLst/>
              </a:rPr>
              <a:t> </a:t>
            </a:r>
            <a:r>
              <a:rPr lang="en-US" sz="2400" dirty="0">
                <a:effectLst/>
              </a:rPr>
              <a:t>Clinical question or reason for referral: </a:t>
            </a:r>
            <a:r>
              <a:rPr lang="en-US" sz="1800" dirty="0">
                <a:solidFill>
                  <a:schemeClr val="accent1">
                    <a:lumMod val="75000"/>
                  </a:schemeClr>
                </a:solidFill>
                <a:effectLst/>
              </a:rPr>
              <a:t>Please help determine which next treatment option is best suited for </a:t>
            </a:r>
            <a:r>
              <a:rPr lang="en-US" sz="1800" dirty="0">
                <a:solidFill>
                  <a:schemeClr val="accent1">
                    <a:lumMod val="75000"/>
                  </a:schemeClr>
                </a:solidFill>
              </a:rPr>
              <a:t>this </a:t>
            </a:r>
            <a:r>
              <a:rPr lang="en-US" sz="1800" dirty="0">
                <a:solidFill>
                  <a:schemeClr val="accent1">
                    <a:lumMod val="75000"/>
                  </a:schemeClr>
                </a:solidFill>
                <a:effectLst/>
              </a:rPr>
              <a:t>62 </a:t>
            </a:r>
            <a:r>
              <a:rPr lang="en-US" sz="1800" dirty="0" err="1">
                <a:solidFill>
                  <a:schemeClr val="accent1">
                    <a:lumMod val="75000"/>
                  </a:schemeClr>
                </a:solidFill>
                <a:effectLst/>
              </a:rPr>
              <a:t>yo</a:t>
            </a:r>
            <a:r>
              <a:rPr lang="en-US" sz="1800" dirty="0">
                <a:solidFill>
                  <a:schemeClr val="accent1">
                    <a:lumMod val="75000"/>
                  </a:schemeClr>
                </a:solidFill>
                <a:effectLst/>
              </a:rPr>
              <a:t> first grade teacher who has had diabetes for past 10 years</a:t>
            </a:r>
            <a:r>
              <a:rPr lang="en-US" sz="1800" dirty="0">
                <a:solidFill>
                  <a:schemeClr val="accent1">
                    <a:lumMod val="75000"/>
                  </a:schemeClr>
                </a:solidFill>
              </a:rPr>
              <a:t> and has been intolerant to all oral meds, now on basal insulin w A1c of 10.2%</a:t>
            </a:r>
            <a:endParaRPr lang="en-US" sz="1800" dirty="0">
              <a:solidFill>
                <a:schemeClr val="bg2">
                  <a:lumMod val="40000"/>
                  <a:lumOff val="60000"/>
                </a:schemeClr>
              </a:solidFill>
            </a:endParaRPr>
          </a:p>
          <a:p>
            <a:r>
              <a:rPr lang="en-US" sz="2400" dirty="0">
                <a:effectLst/>
              </a:rPr>
              <a:t>Urgency: </a:t>
            </a:r>
            <a:r>
              <a:rPr lang="en-US" sz="2000" dirty="0">
                <a:solidFill>
                  <a:schemeClr val="accent1">
                    <a:lumMod val="75000"/>
                  </a:schemeClr>
                </a:solidFill>
                <a:effectLst/>
              </a:rPr>
              <a:t>intermediate</a:t>
            </a:r>
          </a:p>
          <a:p>
            <a:r>
              <a:rPr lang="en-US" sz="2400" dirty="0">
                <a:effectLst/>
              </a:rPr>
              <a:t>Type of Referral: </a:t>
            </a:r>
            <a:r>
              <a:rPr lang="en-US" sz="2000" dirty="0">
                <a:solidFill>
                  <a:schemeClr val="accent1">
                    <a:lumMod val="75000"/>
                  </a:schemeClr>
                </a:solidFill>
                <a:effectLst/>
              </a:rPr>
              <a:t>Shared co-management</a:t>
            </a:r>
          </a:p>
          <a:p>
            <a:r>
              <a:rPr lang="en-US" sz="2400" dirty="0">
                <a:effectLst/>
              </a:rPr>
              <a:t>Core Data: </a:t>
            </a:r>
            <a:r>
              <a:rPr lang="en-US" sz="2000" dirty="0">
                <a:solidFill>
                  <a:schemeClr val="accent1">
                    <a:lumMod val="75000"/>
                  </a:schemeClr>
                </a:solidFill>
                <a:effectLst/>
              </a:rPr>
              <a:t>attached</a:t>
            </a:r>
          </a:p>
          <a:p>
            <a:r>
              <a:rPr lang="en-US" sz="2400" dirty="0">
                <a:effectLst/>
              </a:rPr>
              <a:t>Pertinent Data: </a:t>
            </a:r>
            <a:r>
              <a:rPr lang="en-US" sz="2000" dirty="0">
                <a:solidFill>
                  <a:schemeClr val="accent1">
                    <a:lumMod val="75000"/>
                  </a:schemeClr>
                </a:solidFill>
                <a:effectLst/>
              </a:rPr>
              <a:t>lab flow sheet attached</a:t>
            </a:r>
          </a:p>
          <a:p>
            <a:r>
              <a:rPr lang="en-US" sz="2400" dirty="0">
                <a:effectLst/>
              </a:rPr>
              <a:t>Patient considerations: </a:t>
            </a:r>
            <a:r>
              <a:rPr lang="en-US" sz="2000" dirty="0">
                <a:solidFill>
                  <a:schemeClr val="accent1">
                    <a:lumMod val="75000"/>
                  </a:schemeClr>
                </a:solidFill>
                <a:effectLst/>
              </a:rPr>
              <a:t>Please call after 3 PM due to work hours</a:t>
            </a:r>
          </a:p>
          <a:p>
            <a:r>
              <a:rPr lang="en-US" sz="2400" dirty="0">
                <a:effectLst/>
              </a:rPr>
              <a:t>Contact for more info</a:t>
            </a:r>
            <a:r>
              <a:rPr lang="en-US" sz="2000" dirty="0">
                <a:effectLst/>
              </a:rPr>
              <a:t>: </a:t>
            </a:r>
            <a:r>
              <a:rPr lang="en-US" sz="2000" dirty="0">
                <a:solidFill>
                  <a:schemeClr val="accent1">
                    <a:lumMod val="75000"/>
                  </a:schemeClr>
                </a:solidFill>
                <a:effectLst/>
              </a:rPr>
              <a:t>back line number is 123-456-8901</a:t>
            </a:r>
          </a:p>
          <a:p>
            <a:pPr marL="0" indent="0" eaLnBrk="1" hangingPunct="1">
              <a:buNone/>
            </a:pPr>
            <a:endParaRPr lang="en-US" sz="2400" dirty="0">
              <a:effectLst/>
            </a:endParaRPr>
          </a:p>
        </p:txBody>
      </p:sp>
    </p:spTree>
    <p:extLst>
      <p:ext uri="{BB962C8B-B14F-4D97-AF65-F5344CB8AC3E}">
        <p14:creationId xmlns:p14="http://schemas.microsoft.com/office/powerpoint/2010/main" val="300627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0"/>
            <a:ext cx="8686800" cy="1060450"/>
          </a:xfrm>
        </p:spPr>
        <p:txBody>
          <a:bodyPr/>
          <a:lstStyle/>
          <a:p>
            <a:pPr algn="ctr" eaLnBrk="1" hangingPunct="1">
              <a:defRPr/>
            </a:pPr>
            <a:r>
              <a:rPr lang="en-US" sz="3200" dirty="0"/>
              <a:t> System-wide CCA for Mesa County Physicians IPA </a:t>
            </a:r>
            <a:br>
              <a:rPr lang="en-US" sz="3200" dirty="0"/>
            </a:br>
            <a:r>
              <a:rPr lang="en-US" sz="2800" i="1" dirty="0"/>
              <a:t>(Independent Physicians Association) </a:t>
            </a:r>
            <a:endParaRPr lang="en-US" sz="3200" b="1" dirty="0"/>
          </a:p>
        </p:txBody>
      </p:sp>
      <p:sp>
        <p:nvSpPr>
          <p:cNvPr id="166914" name="Rectangle 3"/>
          <p:cNvSpPr>
            <a:spLocks noGrp="1" noChangeArrowheads="1"/>
          </p:cNvSpPr>
          <p:nvPr>
            <p:ph type="body" idx="4294967295"/>
          </p:nvPr>
        </p:nvSpPr>
        <p:spPr>
          <a:xfrm>
            <a:off x="-15240" y="1586956"/>
            <a:ext cx="4376361" cy="4953000"/>
          </a:xfrm>
          <a:noFill/>
        </p:spPr>
        <p:txBody>
          <a:bodyPr>
            <a:normAutofit/>
          </a:bodyPr>
          <a:lstStyle/>
          <a:p>
            <a:pPr marL="112713" lvl="2" indent="0">
              <a:lnSpc>
                <a:spcPct val="90000"/>
              </a:lnSpc>
              <a:buNone/>
            </a:pPr>
            <a:r>
              <a:rPr lang="en-US" sz="2800" b="1" dirty="0">
                <a:effectLst/>
              </a:rPr>
              <a:t>Referral Process :</a:t>
            </a:r>
          </a:p>
          <a:p>
            <a:pPr marL="398463" lvl="2" indent="-285750">
              <a:lnSpc>
                <a:spcPct val="90000"/>
              </a:lnSpc>
            </a:pPr>
            <a:r>
              <a:rPr lang="en-US" sz="2400" b="1" i="1" dirty="0">
                <a:effectLst/>
              </a:rPr>
              <a:t>Referral Request</a:t>
            </a:r>
          </a:p>
          <a:p>
            <a:pPr marL="855663" lvl="3" indent="-285750">
              <a:lnSpc>
                <a:spcPct val="90000"/>
              </a:lnSpc>
            </a:pPr>
            <a:r>
              <a:rPr lang="en-US" sz="2400" dirty="0">
                <a:effectLst/>
              </a:rPr>
              <a:t>Clinical question</a:t>
            </a:r>
          </a:p>
          <a:p>
            <a:pPr marL="855663" lvl="3" indent="-285750">
              <a:lnSpc>
                <a:spcPct val="90000"/>
              </a:lnSpc>
            </a:pPr>
            <a:r>
              <a:rPr lang="en-US" sz="2400" dirty="0">
                <a:effectLst/>
              </a:rPr>
              <a:t>Supporting data</a:t>
            </a:r>
          </a:p>
          <a:p>
            <a:pPr marL="398463" lvl="2" indent="-285750">
              <a:lnSpc>
                <a:spcPct val="90000"/>
              </a:lnSpc>
            </a:pPr>
            <a:r>
              <a:rPr lang="en-US" sz="2400" b="1" i="1" dirty="0">
                <a:effectLst/>
              </a:rPr>
              <a:t>Prepared Patient</a:t>
            </a:r>
          </a:p>
          <a:p>
            <a:pPr marL="398463" lvl="2" indent="-285750">
              <a:lnSpc>
                <a:spcPct val="90000"/>
              </a:lnSpc>
            </a:pPr>
            <a:r>
              <a:rPr lang="en-US" sz="2400" b="1" i="1" dirty="0">
                <a:effectLst/>
              </a:rPr>
              <a:t>Referral Response</a:t>
            </a:r>
          </a:p>
          <a:p>
            <a:pPr marL="855663" lvl="3" indent="-285750">
              <a:lnSpc>
                <a:spcPct val="90000"/>
              </a:lnSpc>
            </a:pPr>
            <a:r>
              <a:rPr lang="en-US" sz="2400" dirty="0">
                <a:effectLst/>
              </a:rPr>
              <a:t>Address clinical </a:t>
            </a:r>
            <a:r>
              <a:rPr lang="en-US" sz="2400" dirty="0"/>
              <a:t>q</a:t>
            </a:r>
            <a:r>
              <a:rPr lang="en-US" sz="2400" dirty="0">
                <a:effectLst/>
              </a:rPr>
              <a:t>uestion</a:t>
            </a:r>
          </a:p>
          <a:p>
            <a:pPr marL="112713" lvl="2" indent="0">
              <a:lnSpc>
                <a:spcPct val="90000"/>
              </a:lnSpc>
              <a:buNone/>
            </a:pPr>
            <a:r>
              <a:rPr lang="en-US" sz="2800" b="1" dirty="0">
                <a:effectLst/>
              </a:rPr>
              <a:t>Referral Tracking</a:t>
            </a:r>
          </a:p>
          <a:p>
            <a:pPr marL="398463" lvl="2" indent="-285750">
              <a:lnSpc>
                <a:spcPct val="90000"/>
              </a:lnSpc>
            </a:pPr>
            <a:r>
              <a:rPr lang="en-US" sz="2400" dirty="0">
                <a:effectLst/>
              </a:rPr>
              <a:t>Confirm or decline referral</a:t>
            </a:r>
          </a:p>
          <a:p>
            <a:pPr marL="398463" lvl="2" indent="-285750">
              <a:lnSpc>
                <a:spcPct val="90000"/>
              </a:lnSpc>
            </a:pPr>
            <a:r>
              <a:rPr lang="en-US" sz="2400" dirty="0"/>
              <a:t>Inform of n</a:t>
            </a:r>
            <a:r>
              <a:rPr lang="en-US" sz="2400" dirty="0">
                <a:effectLst/>
              </a:rPr>
              <a:t>o shows/ cancellations</a:t>
            </a:r>
          </a:p>
        </p:txBody>
      </p:sp>
      <p:pic>
        <p:nvPicPr>
          <p:cNvPr id="4" name="Picture 3" descr="ProviderReferralRequestForm.jpg"/>
          <p:cNvPicPr>
            <a:picLocks noChangeAspect="1"/>
          </p:cNvPicPr>
          <p:nvPr/>
        </p:nvPicPr>
        <p:blipFill rotWithShape="1">
          <a:blip r:embed="rId3" cstate="print"/>
          <a:srcRect l="2621" t="9832" r="2372" b="5721"/>
          <a:stretch/>
        </p:blipFill>
        <p:spPr>
          <a:xfrm>
            <a:off x="4191000" y="1069159"/>
            <a:ext cx="4611414" cy="5334000"/>
          </a:xfrm>
          <a:prstGeom prst="rect">
            <a:avLst/>
          </a:prstGeom>
        </p:spPr>
      </p:pic>
      <p:sp>
        <p:nvSpPr>
          <p:cNvPr id="5" name="TextBox 4"/>
          <p:cNvSpPr txBox="1"/>
          <p:nvPr/>
        </p:nvSpPr>
        <p:spPr>
          <a:xfrm>
            <a:off x="5105400" y="6414227"/>
            <a:ext cx="4191000" cy="461665"/>
          </a:xfrm>
          <a:prstGeom prst="rect">
            <a:avLst/>
          </a:prstGeom>
          <a:noFill/>
        </p:spPr>
        <p:txBody>
          <a:bodyPr wrap="square" rtlCol="0">
            <a:spAutoFit/>
          </a:bodyPr>
          <a:lstStyle/>
          <a:p>
            <a:r>
              <a:rPr lang="en-US" sz="2400" b="1" dirty="0">
                <a:solidFill>
                  <a:schemeClr val="bg1"/>
                </a:solidFill>
                <a:hlinkClick r:id="rId4"/>
              </a:rPr>
              <a:t>Download this form! </a:t>
            </a:r>
            <a:endParaRPr lang="en-US" sz="2400" b="1" dirty="0">
              <a:solidFill>
                <a:schemeClr val="bg1"/>
              </a:solidFill>
            </a:endParaRPr>
          </a:p>
        </p:txBody>
      </p:sp>
    </p:spTree>
    <p:extLst>
      <p:ext uri="{BB962C8B-B14F-4D97-AF65-F5344CB8AC3E}">
        <p14:creationId xmlns:p14="http://schemas.microsoft.com/office/powerpoint/2010/main" val="353044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84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4294967295"/>
          </p:nvPr>
        </p:nvSpPr>
        <p:spPr>
          <a:xfrm>
            <a:off x="152400" y="228600"/>
            <a:ext cx="6858000" cy="5029200"/>
          </a:xfrm>
        </p:spPr>
        <p:txBody>
          <a:bodyPr>
            <a:noAutofit/>
          </a:bodyPr>
          <a:lstStyle/>
          <a:p>
            <a:pPr marL="0" indent="0">
              <a:buNone/>
            </a:pPr>
            <a:r>
              <a:rPr lang="en-US" sz="1100" b="1" dirty="0"/>
              <a:t>Demographics</a:t>
            </a:r>
            <a:endParaRPr lang="en-US" sz="1100" dirty="0"/>
          </a:p>
          <a:p>
            <a:pPr marL="0" indent="0">
              <a:buNone/>
            </a:pPr>
            <a:r>
              <a:rPr lang="en-US" sz="1100" b="1" dirty="0"/>
              <a:t>Full Legal Name: _______________________________________________DOB: ______________________</a:t>
            </a:r>
            <a:endParaRPr lang="en-US" sz="1100" dirty="0"/>
          </a:p>
          <a:p>
            <a:pPr marL="0" indent="0">
              <a:buNone/>
            </a:pPr>
            <a:r>
              <a:rPr lang="en-US" sz="1100" b="1" dirty="0"/>
              <a:t>Home Phone: _____________________ Cell: _____________________ Work: ________________________</a:t>
            </a:r>
            <a:endParaRPr lang="en-US" sz="1100" dirty="0"/>
          </a:p>
          <a:p>
            <a:pPr marL="0" indent="0">
              <a:buNone/>
            </a:pPr>
            <a:r>
              <a:rPr lang="en-US" sz="1100" b="1" dirty="0"/>
              <a:t>Referring Provider: ____________________________________________ Phone: _____________________</a:t>
            </a:r>
            <a:endParaRPr lang="en-US" sz="1100" dirty="0"/>
          </a:p>
          <a:p>
            <a:pPr marL="0" indent="0">
              <a:buNone/>
            </a:pPr>
            <a:r>
              <a:rPr lang="en-US" sz="1100" b="1" dirty="0"/>
              <a:t>Referral Information</a:t>
            </a:r>
            <a:endParaRPr lang="en-US" sz="1100" dirty="0">
              <a:solidFill>
                <a:srgbClr val="FF0000"/>
              </a:solidFill>
            </a:endParaRPr>
          </a:p>
          <a:p>
            <a:pPr marL="0" indent="0">
              <a:buNone/>
            </a:pPr>
            <a:r>
              <a:rPr lang="en-US" sz="1100" b="1" dirty="0"/>
              <a:t>Clinical Question or Reason for referral (summary is helpful): _________________________________</a:t>
            </a:r>
            <a:endParaRPr lang="en-US" sz="1100" dirty="0"/>
          </a:p>
          <a:p>
            <a:pPr marL="0" indent="0">
              <a:buNone/>
            </a:pPr>
            <a:r>
              <a:rPr lang="en-US" sz="1100" b="1" dirty="0"/>
              <a:t>Type of Referral requested:</a:t>
            </a:r>
            <a:endParaRPr lang="en-US" sz="1100" dirty="0"/>
          </a:p>
          <a:p>
            <a:pPr marL="0" indent="0" fontAlgn="base">
              <a:buNone/>
            </a:pPr>
            <a:r>
              <a:rPr lang="en-US" sz="1100" b="1" dirty="0"/>
              <a:t>___</a:t>
            </a:r>
            <a:r>
              <a:rPr lang="en-US" sz="1100" dirty="0">
                <a:effectLst>
                  <a:outerShdw blurRad="50800" dist="38100" algn="tr" rotWithShape="0">
                    <a:prstClr val="black">
                      <a:alpha val="40000"/>
                    </a:prstClr>
                  </a:outerShdw>
                </a:effectLst>
              </a:rPr>
              <a:t>Medical Consultation: Evaluate and advise with recommendations for management sent back to me </a:t>
            </a:r>
            <a:endParaRPr lang="en-US" sz="1100" dirty="0"/>
          </a:p>
          <a:p>
            <a:pPr marL="0" indent="0" fontAlgn="base">
              <a:buNone/>
            </a:pPr>
            <a:r>
              <a:rPr lang="en-US" sz="1100" dirty="0">
                <a:effectLst>
                  <a:outerShdw blurRad="50800" dist="38100" algn="tr" rotWithShape="0">
                    <a:prstClr val="black">
                      <a:alpha val="40000"/>
                    </a:prstClr>
                  </a:outerShdw>
                </a:effectLst>
              </a:rPr>
              <a:t>___Co-management: I prefer to share the care for the referred condition (PCP lead)</a:t>
            </a:r>
            <a:endParaRPr lang="en-US" sz="1100" dirty="0"/>
          </a:p>
          <a:p>
            <a:pPr marL="0" indent="0" fontAlgn="base">
              <a:buNone/>
            </a:pPr>
            <a:r>
              <a:rPr lang="en-US" sz="1100" dirty="0">
                <a:effectLst>
                  <a:outerShdw blurRad="50800" dist="38100" algn="tr" rotWithShape="0">
                    <a:prstClr val="black">
                      <a:alpha val="40000"/>
                    </a:prstClr>
                  </a:outerShdw>
                </a:effectLst>
              </a:rPr>
              <a:t>___Co-management: Please assume principal care for the referred condition (Specialist assumes care)</a:t>
            </a:r>
            <a:endParaRPr lang="en-US" sz="1100" dirty="0"/>
          </a:p>
          <a:p>
            <a:pPr marL="0" indent="0" fontAlgn="base">
              <a:buNone/>
            </a:pPr>
            <a:r>
              <a:rPr lang="en-US" sz="1100" dirty="0">
                <a:effectLst>
                  <a:outerShdw blurRad="50800" dist="38100" algn="tr" rotWithShape="0">
                    <a:prstClr val="black">
                      <a:alpha val="40000"/>
                    </a:prstClr>
                  </a:outerShdw>
                </a:effectLst>
              </a:rPr>
              <a:t>___Have specialty care physician determine which is most appropriate after their assessment of the patient</a:t>
            </a:r>
            <a:endParaRPr lang="en-US" sz="1100" dirty="0"/>
          </a:p>
          <a:p>
            <a:pPr marL="0" indent="0">
              <a:buNone/>
            </a:pPr>
            <a:r>
              <a:rPr lang="en-US" sz="1100" b="1" dirty="0"/>
              <a:t>Is this routine____ or urgent____? ⁭ </a:t>
            </a:r>
            <a:endParaRPr lang="en-US" sz="1100" dirty="0"/>
          </a:p>
          <a:p>
            <a:pPr marL="0" indent="0">
              <a:buNone/>
            </a:pPr>
            <a:r>
              <a:rPr lang="en-US" sz="1100" b="1" dirty="0"/>
              <a:t>If urgent please indicate why and consider calling Dr. Greenlee to help us expedite care. </a:t>
            </a:r>
          </a:p>
          <a:p>
            <a:pPr marL="0" indent="0">
              <a:buNone/>
            </a:pPr>
            <a:r>
              <a:rPr lang="en-US" sz="1100" b="1" dirty="0"/>
              <a:t>Is the patient aware that they have been referred to us and why? ___________________</a:t>
            </a:r>
            <a:endParaRPr lang="en-US" sz="1100" dirty="0"/>
          </a:p>
          <a:p>
            <a:pPr marL="0" indent="0">
              <a:buNone/>
            </a:pPr>
            <a:r>
              <a:rPr lang="en-US" sz="1100" b="1" dirty="0"/>
              <a:t>Are there any special needs such as issues with mental competence, language or physical issues? </a:t>
            </a:r>
            <a:endParaRPr lang="en-US" sz="1100" dirty="0"/>
          </a:p>
          <a:p>
            <a:pPr marL="0" indent="0">
              <a:buNone/>
            </a:pPr>
            <a:r>
              <a:rPr lang="en-US" sz="1100" b="1" dirty="0"/>
              <a:t>Is the patient the contact person? ______ If not, who is? __________________________________</a:t>
            </a:r>
            <a:endParaRPr lang="en-US" sz="1100" dirty="0"/>
          </a:p>
          <a:p>
            <a:pPr marL="0" indent="0">
              <a:buNone/>
            </a:pPr>
            <a:r>
              <a:rPr lang="en-US" sz="1100" b="1" dirty="0"/>
              <a:t>Please include clinical data that is pertinent to the referral:</a:t>
            </a:r>
            <a:endParaRPr lang="en-US" sz="1100" dirty="0"/>
          </a:p>
          <a:p>
            <a:pPr marL="0" indent="0">
              <a:buNone/>
            </a:pPr>
            <a:r>
              <a:rPr lang="en-US" sz="1100" b="1" dirty="0"/>
              <a:t>The patient’s core medical information (Demographics, Medication list, Allergy list, Problem list, etc)</a:t>
            </a:r>
            <a:endParaRPr lang="en-US" sz="1100" dirty="0"/>
          </a:p>
          <a:p>
            <a:pPr marL="0" indent="0">
              <a:buNone/>
            </a:pPr>
            <a:r>
              <a:rPr lang="en-US" sz="1100" b="1" dirty="0"/>
              <a:t>Labs</a:t>
            </a:r>
            <a:endParaRPr lang="en-US" sz="1100" dirty="0"/>
          </a:p>
          <a:p>
            <a:pPr marL="0" indent="0">
              <a:buNone/>
            </a:pPr>
            <a:r>
              <a:rPr lang="en-US" sz="1100" b="1" dirty="0"/>
              <a:t>Radiology reports</a:t>
            </a:r>
            <a:endParaRPr lang="en-US" sz="1100" dirty="0"/>
          </a:p>
          <a:p>
            <a:pPr marL="0" indent="0">
              <a:buNone/>
            </a:pPr>
            <a:r>
              <a:rPr lang="en-US" sz="1100" b="1" dirty="0"/>
              <a:t>Clinical notes</a:t>
            </a:r>
            <a:endParaRPr lang="en-US" sz="1100" dirty="0"/>
          </a:p>
          <a:p>
            <a:pPr marL="0" indent="0">
              <a:buNone/>
            </a:pPr>
            <a:r>
              <a:rPr lang="en-US" sz="1100" b="1" dirty="0"/>
              <a:t>Any additional medical history that is useful</a:t>
            </a:r>
            <a:endParaRPr lang="en-US" sz="1100" dirty="0"/>
          </a:p>
          <a:p>
            <a:pPr marL="0" indent="0">
              <a:buNone/>
            </a:pPr>
            <a:r>
              <a:rPr lang="en-US" sz="1100" b="1" dirty="0"/>
              <a:t>If you have a CARE PLAN on this patient, please attach</a:t>
            </a:r>
            <a:endParaRPr lang="en-US" sz="1100" dirty="0"/>
          </a:p>
          <a:p>
            <a:pPr marL="0" indent="0">
              <a:buNone/>
            </a:pPr>
            <a:endParaRPr lang="en-US" sz="1100" dirty="0"/>
          </a:p>
          <a:p>
            <a:pPr marL="0" indent="0">
              <a:buNone/>
            </a:pPr>
            <a:r>
              <a:rPr lang="en-US" sz="1100" b="1" dirty="0"/>
              <a:t> </a:t>
            </a:r>
            <a:endParaRPr lang="en-US" sz="1100" dirty="0"/>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53193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E149-2811-4F59-BEF3-B6D25A465237}"/>
              </a:ext>
            </a:extLst>
          </p:cNvPr>
          <p:cNvSpPr>
            <a:spLocks noGrp="1"/>
          </p:cNvSpPr>
          <p:nvPr>
            <p:ph type="title"/>
          </p:nvPr>
        </p:nvSpPr>
        <p:spPr>
          <a:xfrm>
            <a:off x="457201" y="76200"/>
            <a:ext cx="8302657" cy="1234911"/>
          </a:xfrm>
        </p:spPr>
        <p:txBody>
          <a:bodyPr>
            <a:noAutofit/>
          </a:bodyPr>
          <a:lstStyle/>
          <a:p>
            <a:pPr algn="ctr"/>
            <a:r>
              <a:rPr lang="en-US" dirty="0"/>
              <a:t>Scope - Over 100 Million Referrals per Year</a:t>
            </a:r>
            <a:endParaRPr lang="en-US" sz="3200" b="1" dirty="0"/>
          </a:p>
        </p:txBody>
      </p:sp>
      <p:sp>
        <p:nvSpPr>
          <p:cNvPr id="3" name="Content Placeholder 2">
            <a:extLst>
              <a:ext uri="{FF2B5EF4-FFF2-40B4-BE49-F238E27FC236}">
                <a16:creationId xmlns:a16="http://schemas.microsoft.com/office/drawing/2014/main" id="{33268990-BA9C-40F4-AB43-41968C4A73EA}"/>
              </a:ext>
            </a:extLst>
          </p:cNvPr>
          <p:cNvSpPr>
            <a:spLocks noGrp="1"/>
          </p:cNvSpPr>
          <p:nvPr>
            <p:ph sz="quarter" idx="1"/>
          </p:nvPr>
        </p:nvSpPr>
        <p:spPr>
          <a:xfrm>
            <a:off x="457201" y="1524000"/>
            <a:ext cx="8229600" cy="4724400"/>
          </a:xfrm>
        </p:spPr>
        <p:txBody>
          <a:bodyPr>
            <a:normAutofit lnSpcReduction="10000"/>
          </a:bodyPr>
          <a:lstStyle/>
          <a:p>
            <a:pPr marL="0" lvl="0" indent="0" algn="ctr">
              <a:buNone/>
            </a:pPr>
            <a:r>
              <a:rPr lang="en-US" sz="2800" dirty="0"/>
              <a:t> </a:t>
            </a:r>
            <a:r>
              <a:rPr lang="en-US" sz="2800" dirty="0">
                <a:solidFill>
                  <a:prstClr val="black"/>
                </a:solidFill>
              </a:rPr>
              <a:t>The </a:t>
            </a:r>
            <a:r>
              <a:rPr lang="en-US" sz="2800" i="1" dirty="0">
                <a:solidFill>
                  <a:prstClr val="black"/>
                </a:solidFill>
              </a:rPr>
              <a:t>ideal</a:t>
            </a:r>
            <a:r>
              <a:rPr lang="en-US" sz="2800" dirty="0">
                <a:solidFill>
                  <a:prstClr val="black"/>
                </a:solidFill>
              </a:rPr>
              <a:t> referral involves:</a:t>
            </a:r>
          </a:p>
          <a:p>
            <a:pPr marL="0" lvl="0" indent="0">
              <a:buNone/>
            </a:pPr>
            <a:r>
              <a:rPr lang="en-US" sz="2400" b="1" i="1" dirty="0">
                <a:solidFill>
                  <a:prstClr val="black"/>
                </a:solidFill>
              </a:rPr>
              <a:t>Minimal wait time </a:t>
            </a:r>
            <a:r>
              <a:rPr lang="en-US" sz="2400" dirty="0">
                <a:solidFill>
                  <a:prstClr val="black"/>
                </a:solidFill>
              </a:rPr>
              <a:t>&amp; </a:t>
            </a:r>
            <a:r>
              <a:rPr lang="en-US" sz="2400" b="1" i="1" dirty="0">
                <a:solidFill>
                  <a:prstClr val="black"/>
                </a:solidFill>
              </a:rPr>
              <a:t>efficient use of resources </a:t>
            </a:r>
          </a:p>
          <a:p>
            <a:pPr lvl="0"/>
            <a:r>
              <a:rPr lang="en-US" sz="2400" b="1" i="1" dirty="0">
                <a:solidFill>
                  <a:prstClr val="black"/>
                </a:solidFill>
              </a:rPr>
              <a:t>Referral accuracy:</a:t>
            </a:r>
            <a:r>
              <a:rPr lang="en-US" sz="2400" dirty="0">
                <a:solidFill>
                  <a:prstClr val="black"/>
                </a:solidFill>
              </a:rPr>
              <a:t> ensures that the referral is:</a:t>
            </a:r>
          </a:p>
          <a:p>
            <a:pPr lvl="1"/>
            <a:r>
              <a:rPr lang="en-US" sz="2000" dirty="0">
                <a:solidFill>
                  <a:prstClr val="black"/>
                </a:solidFill>
              </a:rPr>
              <a:t>medically necessary</a:t>
            </a:r>
          </a:p>
          <a:p>
            <a:pPr lvl="1"/>
            <a:r>
              <a:rPr lang="en-US" sz="2000" dirty="0">
                <a:solidFill>
                  <a:prstClr val="black"/>
                </a:solidFill>
              </a:rPr>
              <a:t>directed to the correct specialty</a:t>
            </a:r>
          </a:p>
          <a:p>
            <a:pPr lvl="1"/>
            <a:r>
              <a:rPr lang="en-US" sz="2000" dirty="0">
                <a:solidFill>
                  <a:prstClr val="black"/>
                </a:solidFill>
              </a:rPr>
              <a:t>complete with relevant history and workup</a:t>
            </a:r>
          </a:p>
          <a:p>
            <a:pPr lvl="1"/>
            <a:r>
              <a:rPr lang="en-US" sz="2000" dirty="0">
                <a:solidFill>
                  <a:prstClr val="black"/>
                </a:solidFill>
              </a:rPr>
              <a:t>aligned with patient goals </a:t>
            </a:r>
          </a:p>
          <a:p>
            <a:pPr lvl="1"/>
            <a:r>
              <a:rPr lang="en-US" sz="2000" dirty="0">
                <a:solidFill>
                  <a:prstClr val="black"/>
                </a:solidFill>
              </a:rPr>
              <a:t>defined to appropriately meet the needs of the patient</a:t>
            </a:r>
          </a:p>
          <a:p>
            <a:pPr lvl="0"/>
            <a:r>
              <a:rPr lang="en-US" sz="2400" b="1" i="1" dirty="0">
                <a:solidFill>
                  <a:prstClr val="black"/>
                </a:solidFill>
              </a:rPr>
              <a:t>Timely appointment scheduling &amp; completion</a:t>
            </a:r>
            <a:endParaRPr lang="en-US" sz="2400" dirty="0">
              <a:solidFill>
                <a:prstClr val="black"/>
              </a:solidFill>
            </a:endParaRPr>
          </a:p>
          <a:p>
            <a:pPr lvl="0"/>
            <a:r>
              <a:rPr lang="en-US" sz="2400" b="1" i="1" dirty="0">
                <a:solidFill>
                  <a:prstClr val="black"/>
                </a:solidFill>
              </a:rPr>
              <a:t>Accountable information exchange</a:t>
            </a:r>
          </a:p>
          <a:p>
            <a:pPr lvl="1"/>
            <a:r>
              <a:rPr lang="en-US" sz="2100" dirty="0">
                <a:solidFill>
                  <a:prstClr val="black"/>
                </a:solidFill>
              </a:rPr>
              <a:t>Direct communication with relevant information transfer before &amp; after referral visit by specialty care</a:t>
            </a:r>
          </a:p>
          <a:p>
            <a:endParaRPr lang="en-US" sz="2300" dirty="0">
              <a:solidFill>
                <a:prstClr val="black"/>
              </a:solidFill>
            </a:endParaRPr>
          </a:p>
          <a:p>
            <a:pPr marL="0" indent="0">
              <a:buNone/>
            </a:pPr>
            <a:endParaRPr lang="en-US" dirty="0"/>
          </a:p>
        </p:txBody>
      </p:sp>
    </p:spTree>
    <p:extLst>
      <p:ext uri="{BB962C8B-B14F-4D97-AF65-F5344CB8AC3E}">
        <p14:creationId xmlns:p14="http://schemas.microsoft.com/office/powerpoint/2010/main" val="180223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2</a:t>
            </a:r>
            <a:r>
              <a:rPr lang="en-US" baseline="30000" dirty="0"/>
              <a:t>nd</a:t>
            </a:r>
            <a:r>
              <a:rPr lang="en-US" dirty="0"/>
              <a:t> Establish Referral Criteria / Guidelines</a:t>
            </a:r>
          </a:p>
        </p:txBody>
      </p:sp>
      <p:sp>
        <p:nvSpPr>
          <p:cNvPr id="3" name="Content Placeholder 2"/>
          <p:cNvSpPr>
            <a:spLocks noGrp="1"/>
          </p:cNvSpPr>
          <p:nvPr>
            <p:ph sz="quarter" idx="1"/>
          </p:nvPr>
        </p:nvSpPr>
        <p:spPr/>
        <p:txBody>
          <a:bodyPr>
            <a:normAutofit/>
          </a:bodyPr>
          <a:lstStyle/>
          <a:p>
            <a:r>
              <a:rPr lang="en-US" sz="3000" dirty="0"/>
              <a:t>Timing of the referral request and appointment</a:t>
            </a:r>
          </a:p>
          <a:p>
            <a:pPr lvl="1"/>
            <a:r>
              <a:rPr lang="en-US" sz="2400" b="1" dirty="0"/>
              <a:t>urgency or priority for scheduling expectations </a:t>
            </a:r>
            <a:r>
              <a:rPr lang="en-US" sz="2400" dirty="0"/>
              <a:t>– </a:t>
            </a:r>
          </a:p>
          <a:p>
            <a:pPr lvl="2"/>
            <a:r>
              <a:rPr lang="en-US" sz="2100" dirty="0"/>
              <a:t>Recommend creating lists of conditions that are usually urgent, intermediate/move up and routine (“</a:t>
            </a:r>
            <a:r>
              <a:rPr lang="en-US" sz="2100" i="1" dirty="0"/>
              <a:t>risk stratification of the referral needs</a:t>
            </a:r>
            <a:r>
              <a:rPr lang="en-US" sz="2100" dirty="0"/>
              <a:t>”) </a:t>
            </a:r>
          </a:p>
          <a:p>
            <a:pPr marL="365125" lvl="1" indent="0">
              <a:buNone/>
            </a:pPr>
            <a:endParaRPr lang="en-US" sz="1400" dirty="0"/>
          </a:p>
          <a:p>
            <a:r>
              <a:rPr lang="en-US" sz="3000" dirty="0"/>
              <a:t>Supporting data needed for the particular referral condition</a:t>
            </a:r>
          </a:p>
          <a:p>
            <a:pPr lvl="1"/>
            <a:r>
              <a:rPr lang="en-US" sz="2400" dirty="0"/>
              <a:t> “</a:t>
            </a:r>
            <a:r>
              <a:rPr lang="en-US" sz="2400" b="1" i="1" dirty="0"/>
              <a:t>pertinent data sets</a:t>
            </a:r>
            <a:r>
              <a:rPr lang="en-US" sz="2400" dirty="0"/>
              <a:t>” / </a:t>
            </a:r>
            <a:r>
              <a:rPr lang="en-US" sz="2400" b="1" i="1" dirty="0"/>
              <a:t>referral guidelines </a:t>
            </a:r>
            <a:r>
              <a:rPr lang="en-US" sz="2400" dirty="0"/>
              <a:t>for referral conditions</a:t>
            </a:r>
          </a:p>
        </p:txBody>
      </p:sp>
    </p:spTree>
    <p:extLst>
      <p:ext uri="{BB962C8B-B14F-4D97-AF65-F5344CB8AC3E}">
        <p14:creationId xmlns:p14="http://schemas.microsoft.com/office/powerpoint/2010/main" val="167080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81000" y="0"/>
            <a:ext cx="8458200" cy="1295400"/>
          </a:xfrm>
          <a:noFill/>
        </p:spPr>
        <p:txBody>
          <a:bodyPr>
            <a:normAutofit fontScale="90000"/>
          </a:bodyPr>
          <a:lstStyle/>
          <a:p>
            <a:pPr algn="ctr"/>
            <a:r>
              <a:rPr lang="en-US" sz="4000" dirty="0"/>
              <a:t>Specialty Care Clinicians can Develop </a:t>
            </a:r>
            <a:br>
              <a:rPr lang="en-US" sz="4000" dirty="0"/>
            </a:br>
            <a:r>
              <a:rPr lang="en-US" sz="4000" dirty="0"/>
              <a:t>Pertinent Data Sets for Referred Conditions</a:t>
            </a:r>
            <a:endParaRPr lang="en-US" sz="4400" dirty="0"/>
          </a:p>
        </p:txBody>
      </p:sp>
      <p:sp>
        <p:nvSpPr>
          <p:cNvPr id="171010" name="Rectangle 3"/>
          <p:cNvSpPr>
            <a:spLocks noGrp="1" noChangeArrowheads="1"/>
          </p:cNvSpPr>
          <p:nvPr>
            <p:ph idx="1"/>
          </p:nvPr>
        </p:nvSpPr>
        <p:spPr>
          <a:xfrm>
            <a:off x="202096" y="1554162"/>
            <a:ext cx="8839200" cy="4953000"/>
          </a:xfrm>
          <a:noFill/>
        </p:spPr>
        <p:txBody>
          <a:bodyPr>
            <a:normAutofit fontScale="92500" lnSpcReduction="10000"/>
          </a:bodyPr>
          <a:lstStyle/>
          <a:p>
            <a:r>
              <a:rPr lang="en-US" sz="2800" dirty="0"/>
              <a:t>Identify which conditions need referral guidelines </a:t>
            </a:r>
            <a:r>
              <a:rPr lang="en-US" sz="2200" dirty="0"/>
              <a:t>(greatest ROI)</a:t>
            </a:r>
          </a:p>
          <a:p>
            <a:pPr lvl="1"/>
            <a:r>
              <a:rPr lang="en-US" sz="2400" dirty="0"/>
              <a:t>most common </a:t>
            </a:r>
          </a:p>
          <a:p>
            <a:pPr lvl="1"/>
            <a:r>
              <a:rPr lang="en-US" sz="2400" dirty="0"/>
              <a:t>most critical </a:t>
            </a:r>
          </a:p>
          <a:p>
            <a:pPr lvl="1"/>
            <a:r>
              <a:rPr lang="en-US" sz="2400" dirty="0"/>
              <a:t>most problematic (do not get needed info or get a lot of unnecessary info or get too  late or too early)</a:t>
            </a:r>
            <a:endParaRPr lang="en-US" sz="1000" dirty="0"/>
          </a:p>
          <a:p>
            <a:r>
              <a:rPr lang="en-US" sz="2800" dirty="0"/>
              <a:t>Determine “pertinent data sets” for those conditions </a:t>
            </a:r>
          </a:p>
          <a:p>
            <a:pPr lvl="1"/>
            <a:r>
              <a:rPr lang="en-US" sz="2500" dirty="0"/>
              <a:t>What supporting data is critical </a:t>
            </a:r>
          </a:p>
          <a:p>
            <a:pPr lvl="1"/>
            <a:r>
              <a:rPr lang="en-US" sz="2500" dirty="0"/>
              <a:t>What is helpful but optional </a:t>
            </a:r>
            <a:r>
              <a:rPr lang="en-US" sz="2000" dirty="0"/>
              <a:t>(attach results if already done but not necessary to do) </a:t>
            </a:r>
          </a:p>
          <a:p>
            <a:pPr lvl="1"/>
            <a:r>
              <a:rPr lang="en-US" sz="2500" dirty="0"/>
              <a:t>What is unnecessary or should not be done</a:t>
            </a:r>
          </a:p>
          <a:p>
            <a:r>
              <a:rPr lang="en-US" sz="2700" dirty="0">
                <a:solidFill>
                  <a:prstClr val="black"/>
                </a:solidFill>
              </a:rPr>
              <a:t>Can utilize/adapt existing set(s) if appropriate</a:t>
            </a:r>
          </a:p>
          <a:p>
            <a:r>
              <a:rPr lang="en-US" sz="2700" dirty="0">
                <a:solidFill>
                  <a:prstClr val="black"/>
                </a:solidFill>
              </a:rPr>
              <a:t>Recommend vetting with primary care or requesting SC</a:t>
            </a:r>
          </a:p>
          <a:p>
            <a:endParaRPr lang="en-US" sz="2800" dirty="0"/>
          </a:p>
          <a:p>
            <a:pPr eaLnBrk="1" hangingPunct="1"/>
            <a:endParaRPr lang="en-US" b="1" dirty="0">
              <a:solidFill>
                <a:schemeClr val="accent1">
                  <a:lumMod val="50000"/>
                </a:schemeClr>
              </a:solidFill>
              <a:effectLst/>
            </a:endParaRPr>
          </a:p>
        </p:txBody>
      </p:sp>
    </p:spTree>
    <p:extLst>
      <p:ext uri="{BB962C8B-B14F-4D97-AF65-F5344CB8AC3E}">
        <p14:creationId xmlns:p14="http://schemas.microsoft.com/office/powerpoint/2010/main" val="1771083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5521" t="7657" r="27150" b="10620"/>
          <a:stretch/>
        </p:blipFill>
        <p:spPr>
          <a:xfrm>
            <a:off x="1133353" y="93690"/>
            <a:ext cx="6964099" cy="6764310"/>
          </a:xfrm>
        </p:spPr>
      </p:pic>
      <p:sp>
        <p:nvSpPr>
          <p:cNvPr id="2" name="Oval 1"/>
          <p:cNvSpPr/>
          <p:nvPr/>
        </p:nvSpPr>
        <p:spPr>
          <a:xfrm>
            <a:off x="2133600" y="2133600"/>
            <a:ext cx="990600" cy="404191"/>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57400"/>
            <a:ext cx="2057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225428"/>
            <a:ext cx="2219325" cy="64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00" y="5225429"/>
            <a:ext cx="110966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538E856-766D-438F-9FBE-E816810BED9E}"/>
              </a:ext>
            </a:extLst>
          </p:cNvPr>
          <p:cNvPicPr>
            <a:picLocks noChangeAspect="1"/>
          </p:cNvPicPr>
          <p:nvPr/>
        </p:nvPicPr>
        <p:blipFill>
          <a:blip r:embed="rId5"/>
          <a:stretch>
            <a:fillRect/>
          </a:stretch>
        </p:blipFill>
        <p:spPr>
          <a:xfrm>
            <a:off x="1371789" y="3984569"/>
            <a:ext cx="2219136" cy="593132"/>
          </a:xfrm>
          <a:prstGeom prst="rect">
            <a:avLst/>
          </a:prstGeom>
        </p:spPr>
      </p:pic>
    </p:spTree>
    <p:extLst>
      <p:ext uri="{BB962C8B-B14F-4D97-AF65-F5344CB8AC3E}">
        <p14:creationId xmlns:p14="http://schemas.microsoft.com/office/powerpoint/2010/main" val="90332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Available Pertinent Data Sets </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0870" t="11290" r="22095" b="8710"/>
          <a:stretch/>
        </p:blipFill>
        <p:spPr>
          <a:xfrm>
            <a:off x="1581201" y="1524000"/>
            <a:ext cx="5962599" cy="4704436"/>
          </a:xfrm>
        </p:spPr>
      </p:pic>
    </p:spTree>
    <p:extLst>
      <p:ext uri="{BB962C8B-B14F-4D97-AF65-F5344CB8AC3E}">
        <p14:creationId xmlns:p14="http://schemas.microsoft.com/office/powerpoint/2010/main" val="2717817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915400" cy="1066800"/>
          </a:xfrm>
        </p:spPr>
        <p:txBody>
          <a:bodyPr>
            <a:noAutofit/>
          </a:bodyPr>
          <a:lstStyle/>
          <a:p>
            <a:pPr algn="ctr"/>
            <a:r>
              <a:rPr lang="en-US" sz="3200" dirty="0"/>
              <a:t>Critical Elements – Define Urgency of the Condition &amp;  Role &amp; Clinical Question for Specialty Care</a:t>
            </a:r>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637887" y="1722707"/>
            <a:ext cx="6095239" cy="430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373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153400" cy="1143000"/>
          </a:xfrm>
        </p:spPr>
        <p:txBody>
          <a:bodyPr>
            <a:normAutofit fontScale="90000"/>
          </a:bodyPr>
          <a:lstStyle/>
          <a:p>
            <a:pPr algn="ctr"/>
            <a:r>
              <a:rPr lang="en-US" sz="4000" dirty="0"/>
              <a:t>Critical Elements- Pertinent Data</a:t>
            </a:r>
            <a:r>
              <a:rPr lang="en-US" dirty="0"/>
              <a:t/>
            </a:r>
            <a:br>
              <a:rPr lang="en-US" dirty="0"/>
            </a:br>
            <a:r>
              <a:rPr lang="en-US" i="1" dirty="0"/>
              <a:t>Clinical Referral Guideline Panels</a:t>
            </a:r>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606425" y="1746782"/>
            <a:ext cx="8158163" cy="42566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43200" y="5829300"/>
            <a:ext cx="4876800" cy="307777"/>
          </a:xfrm>
          <a:prstGeom prst="rect">
            <a:avLst/>
          </a:prstGeom>
          <a:noFill/>
        </p:spPr>
        <p:txBody>
          <a:bodyPr wrap="square" rtlCol="0">
            <a:spAutoFit/>
          </a:bodyPr>
          <a:lstStyle/>
          <a:p>
            <a:r>
              <a:rPr lang="en-US" sz="1400" dirty="0"/>
              <a:t>© 2019 Epic Systems Corporation. Confidential.</a:t>
            </a:r>
          </a:p>
        </p:txBody>
      </p:sp>
    </p:spTree>
    <p:extLst>
      <p:ext uri="{BB962C8B-B14F-4D97-AF65-F5344CB8AC3E}">
        <p14:creationId xmlns:p14="http://schemas.microsoft.com/office/powerpoint/2010/main" val="1142870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371600"/>
          </a:xfrm>
        </p:spPr>
        <p:txBody>
          <a:bodyPr>
            <a:normAutofit fontScale="90000"/>
          </a:bodyPr>
          <a:lstStyle/>
          <a:p>
            <a:pPr algn="ctr"/>
            <a:r>
              <a:rPr lang="en-US" sz="4000" dirty="0"/>
              <a:t>Need a mechanism for Pre-consultation</a:t>
            </a:r>
            <a:r>
              <a:rPr lang="en-US" dirty="0"/>
              <a:t/>
            </a:r>
            <a:br>
              <a:rPr lang="en-US" dirty="0"/>
            </a:br>
            <a:r>
              <a:rPr lang="en-US" sz="2400" b="0" dirty="0"/>
              <a:t>(Intended to expedite &amp; prioritize care) (triage – “to sort out”)</a:t>
            </a:r>
          </a:p>
        </p:txBody>
      </p:sp>
      <p:sp>
        <p:nvSpPr>
          <p:cNvPr id="3" name="Content Placeholder 2"/>
          <p:cNvSpPr>
            <a:spLocks noGrp="1"/>
          </p:cNvSpPr>
          <p:nvPr>
            <p:ph sz="quarter" idx="1"/>
          </p:nvPr>
        </p:nvSpPr>
        <p:spPr>
          <a:xfrm>
            <a:off x="609600" y="1524000"/>
            <a:ext cx="8159002" cy="4572000"/>
          </a:xfrm>
        </p:spPr>
        <p:txBody>
          <a:bodyPr/>
          <a:lstStyle/>
          <a:p>
            <a:r>
              <a:rPr lang="en-US" sz="2400" dirty="0"/>
              <a:t>A</a:t>
            </a:r>
            <a:r>
              <a:rPr lang="en-US" sz="2400" b="1" i="1" dirty="0"/>
              <a:t> request </a:t>
            </a:r>
            <a:r>
              <a:rPr lang="en-US" sz="2400" dirty="0"/>
              <a:t>for pre-visit advice and/ or assistance</a:t>
            </a:r>
          </a:p>
          <a:p>
            <a:pPr lvl="1"/>
            <a:r>
              <a:rPr lang="en-US" sz="2100" dirty="0"/>
              <a:t>Should not require in-depth analysis of the case</a:t>
            </a:r>
          </a:p>
          <a:p>
            <a:pPr lvl="2"/>
            <a:r>
              <a:rPr lang="en-US" sz="2000" dirty="0"/>
              <a:t>Can result in no need for further assessment or management</a:t>
            </a:r>
          </a:p>
          <a:p>
            <a:pPr lvl="2"/>
            <a:r>
              <a:rPr lang="en-US" sz="2000" dirty="0"/>
              <a:t>Can “evolve” into a face-to-face appointment (or “e-consult”)</a:t>
            </a:r>
            <a:endParaRPr lang="en-US" sz="1800" dirty="0"/>
          </a:p>
          <a:p>
            <a:r>
              <a:rPr lang="en-US" sz="2400" dirty="0"/>
              <a:t>A</a:t>
            </a:r>
            <a:r>
              <a:rPr lang="en-US" sz="2400" b="1" i="1" dirty="0"/>
              <a:t> process </a:t>
            </a:r>
            <a:r>
              <a:rPr lang="en-US" sz="2400" dirty="0"/>
              <a:t>of pre-visit </a:t>
            </a:r>
            <a:r>
              <a:rPr lang="en-US" sz="2400" b="1" dirty="0"/>
              <a:t>review</a:t>
            </a:r>
          </a:p>
          <a:p>
            <a:pPr lvl="1"/>
            <a:r>
              <a:rPr lang="en-US" sz="2000" dirty="0"/>
              <a:t>To ensure appropriateness of the referral</a:t>
            </a:r>
          </a:p>
          <a:p>
            <a:pPr lvl="1"/>
            <a:r>
              <a:rPr lang="en-US" sz="2000" dirty="0"/>
              <a:t>To ensure adequacy of the referral information </a:t>
            </a:r>
          </a:p>
          <a:p>
            <a:pPr lvl="1"/>
            <a:r>
              <a:rPr lang="en-US" sz="2000" dirty="0"/>
              <a:t>To provide advice or assistance as needed for preparation for the referral appointment and interim care</a:t>
            </a:r>
          </a:p>
          <a:p>
            <a:pPr lvl="2"/>
            <a:r>
              <a:rPr lang="en-US" sz="2000" dirty="0"/>
              <a:t>Additional testing</a:t>
            </a:r>
          </a:p>
          <a:p>
            <a:pPr lvl="2"/>
            <a:r>
              <a:rPr lang="en-US" sz="2000" dirty="0"/>
              <a:t>Therapeutic trial</a:t>
            </a:r>
          </a:p>
          <a:p>
            <a:pPr lvl="2"/>
            <a:r>
              <a:rPr lang="en-US" sz="2000" dirty="0"/>
              <a:t>Interim care to stabilize while waiting for specialty care</a:t>
            </a:r>
          </a:p>
        </p:txBody>
      </p:sp>
    </p:spTree>
    <p:extLst>
      <p:ext uri="{BB962C8B-B14F-4D97-AF65-F5344CB8AC3E}">
        <p14:creationId xmlns:p14="http://schemas.microsoft.com/office/powerpoint/2010/main" val="2574039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23648"/>
            <a:ext cx="6695440" cy="1271752"/>
          </a:xfrm>
        </p:spPr>
        <p:txBody>
          <a:bodyPr>
            <a:normAutofit fontScale="90000"/>
          </a:bodyPr>
          <a:lstStyle/>
          <a:p>
            <a:r>
              <a:rPr lang="en-US" sz="4000" dirty="0"/>
              <a:t>Leave in action….</a:t>
            </a:r>
            <a:r>
              <a:rPr lang="en-US" sz="3600" dirty="0"/>
              <a:t/>
            </a:r>
            <a:br>
              <a:rPr lang="en-US" sz="3600" dirty="0"/>
            </a:br>
            <a:r>
              <a:rPr lang="en-US" dirty="0"/>
              <a:t>Where to start? – menu of options</a:t>
            </a:r>
            <a:endParaRPr lang="en-US" sz="3600" dirty="0"/>
          </a:p>
        </p:txBody>
      </p:sp>
      <p:sp>
        <p:nvSpPr>
          <p:cNvPr id="3" name="Content Placeholder 2"/>
          <p:cNvSpPr>
            <a:spLocks noGrp="1"/>
          </p:cNvSpPr>
          <p:nvPr>
            <p:ph idx="1"/>
          </p:nvPr>
        </p:nvSpPr>
        <p:spPr>
          <a:xfrm>
            <a:off x="314960" y="1524001"/>
            <a:ext cx="5171440" cy="4800600"/>
          </a:xfrm>
        </p:spPr>
        <p:txBody>
          <a:bodyPr>
            <a:normAutofit fontScale="85000" lnSpcReduction="20000"/>
          </a:bodyPr>
          <a:lstStyle/>
          <a:p>
            <a:r>
              <a:rPr lang="en-US" sz="2400" b="1" i="1" dirty="0"/>
              <a:t>Clinical question/detailed reason for referral </a:t>
            </a:r>
            <a:r>
              <a:rPr lang="en-US" sz="2400" b="1" dirty="0"/>
              <a:t>with every referral</a:t>
            </a:r>
          </a:p>
          <a:p>
            <a:pPr lvl="1"/>
            <a:r>
              <a:rPr lang="en-US" sz="2100" dirty="0"/>
              <a:t>Provided with every referral request</a:t>
            </a:r>
          </a:p>
          <a:p>
            <a:pPr lvl="1"/>
            <a:r>
              <a:rPr lang="en-US" sz="2100" dirty="0"/>
              <a:t>Addressed by every referral response</a:t>
            </a:r>
          </a:p>
          <a:p>
            <a:r>
              <a:rPr lang="en-US" sz="2400" b="1" dirty="0"/>
              <a:t>Agree on use of definitions of care/ </a:t>
            </a:r>
            <a:r>
              <a:rPr lang="en-US" sz="2400" b="1" i="1" dirty="0"/>
              <a:t>roles for specialty care</a:t>
            </a:r>
          </a:p>
          <a:p>
            <a:pPr lvl="1"/>
            <a:r>
              <a:rPr lang="en-US" sz="2100" dirty="0"/>
              <a:t>Primary care request desired specialty care role</a:t>
            </a:r>
          </a:p>
          <a:p>
            <a:pPr lvl="1"/>
            <a:r>
              <a:rPr lang="en-US" sz="2100" dirty="0"/>
              <a:t>Specialty care acknowledge (agree with or suggest another option) &amp; indicate role on patient chart</a:t>
            </a:r>
          </a:p>
          <a:p>
            <a:r>
              <a:rPr lang="en-US" sz="2400" b="1" i="1" dirty="0"/>
              <a:t>Referral guidelines </a:t>
            </a:r>
            <a:r>
              <a:rPr lang="en-US" sz="2400" b="1" dirty="0"/>
              <a:t>for common or critical referral conditions</a:t>
            </a:r>
          </a:p>
          <a:p>
            <a:pPr lvl="1"/>
            <a:r>
              <a:rPr lang="en-US" sz="2100" dirty="0"/>
              <a:t>Specialty care develop – vetted with primary care</a:t>
            </a:r>
          </a:p>
          <a:p>
            <a:pPr lvl="1"/>
            <a:r>
              <a:rPr lang="en-US" sz="2100" dirty="0"/>
              <a:t>Primary care determine how to incorporate into referral process</a:t>
            </a:r>
          </a:p>
          <a:p>
            <a:pPr lvl="1"/>
            <a:endParaRPr lang="en-US" sz="2100" dirty="0"/>
          </a:p>
          <a:p>
            <a:endParaRPr lang="en-US" sz="2400" dirty="0"/>
          </a:p>
        </p:txBody>
      </p:sp>
      <p:sp>
        <p:nvSpPr>
          <p:cNvPr id="4" name="Right Brace 3">
            <a:extLst>
              <a:ext uri="{FF2B5EF4-FFF2-40B4-BE49-F238E27FC236}">
                <a16:creationId xmlns:a16="http://schemas.microsoft.com/office/drawing/2014/main" id="{B2591AD2-DEEF-462E-BC83-65C8F97ADF0D}"/>
              </a:ext>
            </a:extLst>
          </p:cNvPr>
          <p:cNvSpPr/>
          <p:nvPr/>
        </p:nvSpPr>
        <p:spPr>
          <a:xfrm>
            <a:off x="5638800" y="1752600"/>
            <a:ext cx="533400" cy="2438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E6BF120-97E8-4D7A-AFE1-79EE14B49F68}"/>
              </a:ext>
            </a:extLst>
          </p:cNvPr>
          <p:cNvSpPr txBox="1"/>
          <p:nvPr/>
        </p:nvSpPr>
        <p:spPr>
          <a:xfrm>
            <a:off x="6407385" y="2017544"/>
            <a:ext cx="2479525" cy="1938992"/>
          </a:xfrm>
          <a:prstGeom prst="rect">
            <a:avLst/>
          </a:prstGeom>
          <a:noFill/>
        </p:spPr>
        <p:txBody>
          <a:bodyPr wrap="none" rtlCol="0">
            <a:spAutoFit/>
          </a:bodyPr>
          <a:lstStyle/>
          <a:p>
            <a:r>
              <a:rPr lang="en-US" sz="2000" dirty="0"/>
              <a:t>Could be aided by </a:t>
            </a:r>
          </a:p>
          <a:p>
            <a:r>
              <a:rPr lang="en-US" sz="2000" dirty="0"/>
              <a:t>use of common</a:t>
            </a:r>
          </a:p>
          <a:p>
            <a:r>
              <a:rPr lang="en-US" sz="2000" dirty="0"/>
              <a:t> referral request</a:t>
            </a:r>
          </a:p>
          <a:p>
            <a:r>
              <a:rPr lang="en-US" sz="2000" dirty="0"/>
              <a:t>form or checklist</a:t>
            </a:r>
          </a:p>
          <a:p>
            <a:r>
              <a:rPr lang="en-US" sz="2000" dirty="0"/>
              <a:t>Agreement on </a:t>
            </a:r>
          </a:p>
          <a:p>
            <a:r>
              <a:rPr lang="en-US" sz="2000" dirty="0"/>
              <a:t>definitions for SC roles</a:t>
            </a:r>
          </a:p>
        </p:txBody>
      </p:sp>
      <p:sp>
        <p:nvSpPr>
          <p:cNvPr id="6" name="Right Brace 5">
            <a:extLst>
              <a:ext uri="{FF2B5EF4-FFF2-40B4-BE49-F238E27FC236}">
                <a16:creationId xmlns:a16="http://schemas.microsoft.com/office/drawing/2014/main" id="{E1A707BD-0CBF-463F-AA83-F337AC21A23F}"/>
              </a:ext>
            </a:extLst>
          </p:cNvPr>
          <p:cNvSpPr/>
          <p:nvPr/>
        </p:nvSpPr>
        <p:spPr>
          <a:xfrm>
            <a:off x="5638800" y="4648200"/>
            <a:ext cx="422148" cy="1447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32D10F8-6E65-469B-A955-BE9BC37EB9F1}"/>
              </a:ext>
            </a:extLst>
          </p:cNvPr>
          <p:cNvSpPr txBox="1"/>
          <p:nvPr/>
        </p:nvSpPr>
        <p:spPr>
          <a:xfrm>
            <a:off x="6309601" y="4267200"/>
            <a:ext cx="2675091" cy="1938992"/>
          </a:xfrm>
          <a:prstGeom prst="rect">
            <a:avLst/>
          </a:prstGeom>
          <a:noFill/>
        </p:spPr>
        <p:txBody>
          <a:bodyPr wrap="none" rtlCol="0">
            <a:spAutoFit/>
          </a:bodyPr>
          <a:lstStyle/>
          <a:p>
            <a:r>
              <a:rPr lang="en-US" sz="2000" dirty="0"/>
              <a:t>Requesting practices</a:t>
            </a:r>
          </a:p>
          <a:p>
            <a:r>
              <a:rPr lang="en-US" sz="2000" dirty="0"/>
              <a:t>need to know what </a:t>
            </a:r>
          </a:p>
          <a:p>
            <a:r>
              <a:rPr lang="en-US" sz="2000" dirty="0"/>
              <a:t>is needed for specific </a:t>
            </a:r>
          </a:p>
          <a:p>
            <a:r>
              <a:rPr lang="en-US" sz="2000" dirty="0"/>
              <a:t>conditions</a:t>
            </a:r>
          </a:p>
          <a:p>
            <a:r>
              <a:rPr lang="en-US" sz="2000" dirty="0"/>
              <a:t>Option – work in Dyads </a:t>
            </a:r>
          </a:p>
          <a:p>
            <a:r>
              <a:rPr lang="en-US" sz="2000" dirty="0"/>
              <a:t>to develop</a:t>
            </a:r>
          </a:p>
        </p:txBody>
      </p:sp>
    </p:spTree>
    <p:extLst>
      <p:ext uri="{BB962C8B-B14F-4D97-AF65-F5344CB8AC3E}">
        <p14:creationId xmlns:p14="http://schemas.microsoft.com/office/powerpoint/2010/main" val="347712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DCCF-9D02-4854-AF3F-DF2886940D0C}"/>
              </a:ext>
            </a:extLst>
          </p:cNvPr>
          <p:cNvSpPr>
            <a:spLocks noGrp="1"/>
          </p:cNvSpPr>
          <p:nvPr>
            <p:ph type="title"/>
          </p:nvPr>
        </p:nvSpPr>
        <p:spPr/>
        <p:txBody>
          <a:bodyPr>
            <a:normAutofit/>
          </a:bodyPr>
          <a:lstStyle/>
          <a:p>
            <a:pPr algn="ctr"/>
            <a:r>
              <a:rPr lang="en-US" u="sng" dirty="0">
                <a:hlinkClick r:id="rId2"/>
              </a:rPr>
              <a:t>www.acponline.org/hvcc-training</a:t>
            </a:r>
            <a:endParaRPr lang="en-US" dirty="0"/>
          </a:p>
        </p:txBody>
      </p:sp>
      <p:sp>
        <p:nvSpPr>
          <p:cNvPr id="3" name="Content Placeholder 2">
            <a:extLst>
              <a:ext uri="{FF2B5EF4-FFF2-40B4-BE49-F238E27FC236}">
                <a16:creationId xmlns:a16="http://schemas.microsoft.com/office/drawing/2014/main" id="{9C4F7347-D19E-45B0-8474-4A744074C99F}"/>
              </a:ext>
            </a:extLst>
          </p:cNvPr>
          <p:cNvSpPr>
            <a:spLocks noGrp="1"/>
          </p:cNvSpPr>
          <p:nvPr>
            <p:ph sz="quarter" idx="1"/>
          </p:nvPr>
        </p:nvSpPr>
        <p:spPr/>
        <p:txBody>
          <a:bodyPr/>
          <a:lstStyle/>
          <a:p>
            <a:pPr marL="0" indent="0" algn="ctr">
              <a:buNone/>
            </a:pPr>
            <a:r>
              <a:rPr lang="en-US" sz="3200" u="sng" dirty="0"/>
              <a:t>Materials for Action Step 2</a:t>
            </a:r>
          </a:p>
          <a:p>
            <a:pPr marL="0" indent="0" algn="ctr">
              <a:buNone/>
            </a:pPr>
            <a:endParaRPr lang="en-US" sz="800" u="sng" dirty="0"/>
          </a:p>
          <a:p>
            <a:r>
              <a:rPr lang="en-US" sz="3200" dirty="0"/>
              <a:t>Outpatient Referral Request Checklist</a:t>
            </a:r>
            <a:endParaRPr lang="en-US" sz="1000" dirty="0"/>
          </a:p>
          <a:p>
            <a:r>
              <a:rPr lang="en-US" sz="3200" dirty="0"/>
              <a:t>HVCC Checklist for Developing Pertinent Data Sets / Referral Guidelines</a:t>
            </a:r>
          </a:p>
          <a:p>
            <a:r>
              <a:rPr lang="en-US" sz="3200" dirty="0"/>
              <a:t>Pertinent Data Sets developed by specialty societies </a:t>
            </a:r>
            <a:r>
              <a:rPr lang="en-US" sz="2000" dirty="0"/>
              <a:t>(search “ACP Pertinent data sets”)</a:t>
            </a:r>
          </a:p>
          <a:p>
            <a:r>
              <a:rPr lang="en-US" sz="3200" dirty="0"/>
              <a:t>HVCC Pre-consultation Review Checklist</a:t>
            </a:r>
          </a:p>
          <a:p>
            <a:endParaRPr lang="en-US" dirty="0"/>
          </a:p>
        </p:txBody>
      </p:sp>
    </p:spTree>
    <p:extLst>
      <p:ext uri="{BB962C8B-B14F-4D97-AF65-F5344CB8AC3E}">
        <p14:creationId xmlns:p14="http://schemas.microsoft.com/office/powerpoint/2010/main" val="170029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pPr algn="ctr"/>
            <a:r>
              <a:rPr lang="en-US" sz="4000" dirty="0">
                <a:solidFill>
                  <a:srgbClr val="339966"/>
                </a:solidFill>
              </a:rPr>
              <a:t>Current State for the Referral Process</a:t>
            </a:r>
            <a:endParaRPr lang="en-US" sz="4000" b="1" dirty="0">
              <a:solidFill>
                <a:srgbClr val="339966"/>
              </a:solidFill>
            </a:endParaRPr>
          </a:p>
        </p:txBody>
      </p:sp>
      <p:sp>
        <p:nvSpPr>
          <p:cNvPr id="3" name="Content Placeholder 2"/>
          <p:cNvSpPr>
            <a:spLocks noGrp="1"/>
          </p:cNvSpPr>
          <p:nvPr>
            <p:ph idx="1"/>
          </p:nvPr>
        </p:nvSpPr>
        <p:spPr>
          <a:xfrm>
            <a:off x="370490" y="1600200"/>
            <a:ext cx="8621110" cy="4793397"/>
          </a:xfrm>
        </p:spPr>
        <p:txBody>
          <a:bodyPr/>
          <a:lstStyle/>
          <a:p>
            <a:pPr>
              <a:defRPr/>
            </a:pPr>
            <a:r>
              <a:rPr lang="en-US" sz="2400" b="1" dirty="0"/>
              <a:t>60-70% of specialists </a:t>
            </a:r>
            <a:r>
              <a:rPr lang="en-US" sz="2400" dirty="0"/>
              <a:t>reported receiving </a:t>
            </a:r>
            <a:r>
              <a:rPr lang="en-US" sz="2400" b="1" dirty="0"/>
              <a:t>no information </a:t>
            </a:r>
            <a:endParaRPr lang="en-US" sz="2400" dirty="0"/>
          </a:p>
          <a:p>
            <a:pPr>
              <a:defRPr/>
            </a:pPr>
            <a:r>
              <a:rPr lang="en-US" sz="2400" b="1" dirty="0"/>
              <a:t>25-50% of primary care providers </a:t>
            </a:r>
            <a:r>
              <a:rPr lang="en-US" sz="2400" dirty="0"/>
              <a:t>received </a:t>
            </a:r>
            <a:r>
              <a:rPr lang="en-US" sz="2400" b="1" dirty="0"/>
              <a:t>no information </a:t>
            </a:r>
          </a:p>
          <a:p>
            <a:pPr lvl="1">
              <a:defRPr/>
            </a:pPr>
            <a:r>
              <a:rPr lang="en-US" sz="2400" dirty="0"/>
              <a:t>~50% did not even know if their patient ever saw the specialist</a:t>
            </a:r>
          </a:p>
          <a:p>
            <a:pPr>
              <a:defRPr/>
            </a:pPr>
            <a:r>
              <a:rPr lang="en-US" sz="2400" dirty="0">
                <a:cs typeface="Times New Roman" pitchFamily="18" charset="0"/>
              </a:rPr>
              <a:t>28 % of primary care and 43% of specialists are </a:t>
            </a:r>
            <a:r>
              <a:rPr lang="en-US" sz="2400" b="1" dirty="0">
                <a:cs typeface="Times New Roman" pitchFamily="18" charset="0"/>
              </a:rPr>
              <a:t>dissatisfied with the information they receive </a:t>
            </a:r>
            <a:endParaRPr lang="en-US" sz="2400" i="1" dirty="0">
              <a:cs typeface="Times New Roman" pitchFamily="18" charset="0"/>
            </a:endParaRPr>
          </a:p>
          <a:p>
            <a:pPr>
              <a:defRPr/>
            </a:pPr>
            <a:r>
              <a:rPr lang="en-US" sz="2400" b="1" dirty="0"/>
              <a:t>8% </a:t>
            </a:r>
            <a:r>
              <a:rPr lang="en-US" sz="2400" dirty="0"/>
              <a:t>of referrals are </a:t>
            </a:r>
            <a:r>
              <a:rPr lang="en-US" sz="2400" b="1" dirty="0"/>
              <a:t>inappropriate</a:t>
            </a:r>
            <a:r>
              <a:rPr lang="en-US" sz="2400" dirty="0"/>
              <a:t>  (wrong specialist or are unnecessary) (average 43 referrals /specialist/year)</a:t>
            </a:r>
          </a:p>
          <a:p>
            <a:pPr>
              <a:defRPr/>
            </a:pPr>
            <a:r>
              <a:rPr lang="en-US" sz="2400" dirty="0"/>
              <a:t>Up to </a:t>
            </a:r>
            <a:r>
              <a:rPr lang="en-US" sz="2400" b="1" dirty="0"/>
              <a:t>50% </a:t>
            </a:r>
            <a:r>
              <a:rPr lang="en-US" sz="2400" dirty="0"/>
              <a:t>of referrals are </a:t>
            </a:r>
            <a:r>
              <a:rPr lang="en-US" sz="2400" b="1" dirty="0"/>
              <a:t>never completed </a:t>
            </a:r>
            <a:r>
              <a:rPr lang="en-US" sz="2400" dirty="0"/>
              <a:t>} delayed/missed diagnosis and/or treatment </a:t>
            </a:r>
            <a:endParaRPr lang="en-US" sz="2400" i="1" dirty="0">
              <a:cs typeface="Times New Roman" pitchFamily="18" charset="0"/>
            </a:endParaRPr>
          </a:p>
          <a:p>
            <a:pPr>
              <a:defRPr/>
            </a:pPr>
            <a:endParaRPr lang="en-US" sz="2800" i="1" dirty="0">
              <a:cs typeface="Times New Roman" pitchFamily="18" charset="0"/>
            </a:endParaRPr>
          </a:p>
          <a:p>
            <a:pPr lvl="1">
              <a:defRPr/>
            </a:pPr>
            <a:endParaRPr lang="en-US" sz="3200" i="1" dirty="0">
              <a:cs typeface="Times New Roman" pitchFamily="18" charset="0"/>
            </a:endParaRPr>
          </a:p>
          <a:p>
            <a:pPr lvl="1">
              <a:defRPr/>
            </a:pPr>
            <a:endParaRPr lang="en-US" sz="1800" i="1" dirty="0">
              <a:cs typeface="Times New Roman" pitchFamily="18" charset="0"/>
            </a:endParaRPr>
          </a:p>
          <a:p>
            <a:pPr marL="0" indent="0">
              <a:buNone/>
            </a:pPr>
            <a:endParaRPr lang="en-US" dirty="0"/>
          </a:p>
        </p:txBody>
      </p:sp>
      <p:sp>
        <p:nvSpPr>
          <p:cNvPr id="4" name="Rectangle 3"/>
          <p:cNvSpPr/>
          <p:nvPr/>
        </p:nvSpPr>
        <p:spPr>
          <a:xfrm>
            <a:off x="381000" y="5562600"/>
            <a:ext cx="4876800" cy="830997"/>
          </a:xfrm>
          <a:prstGeom prst="rect">
            <a:avLst/>
          </a:prstGeom>
        </p:spPr>
        <p:txBody>
          <a:bodyPr wrap="square">
            <a:spAutoFit/>
          </a:bodyPr>
          <a:lstStyle/>
          <a:p>
            <a:r>
              <a:rPr lang="en-US" sz="2400" b="1" dirty="0">
                <a:solidFill>
                  <a:prstClr val="black"/>
                </a:solidFill>
              </a:rPr>
              <a:t/>
            </a:r>
            <a:br>
              <a:rPr lang="en-US" sz="2400" b="1" dirty="0">
                <a:solidFill>
                  <a:prstClr val="black"/>
                </a:solidFill>
              </a:rPr>
            </a:br>
            <a:endParaRPr lang="en-US" sz="2400" dirty="0">
              <a:solidFill>
                <a:prstClr val="black"/>
              </a:solidFill>
            </a:endParaRPr>
          </a:p>
        </p:txBody>
      </p:sp>
    </p:spTree>
    <p:extLst>
      <p:ext uri="{BB962C8B-B14F-4D97-AF65-F5344CB8AC3E}">
        <p14:creationId xmlns:p14="http://schemas.microsoft.com/office/powerpoint/2010/main" val="207946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you need to connect the care?</a:t>
            </a:r>
          </a:p>
        </p:txBody>
      </p:sp>
      <p:sp>
        <p:nvSpPr>
          <p:cNvPr id="3" name="Content Placeholder 2"/>
          <p:cNvSpPr>
            <a:spLocks noGrp="1"/>
          </p:cNvSpPr>
          <p:nvPr>
            <p:ph sz="quarter" idx="1"/>
          </p:nvPr>
        </p:nvSpPr>
        <p:spPr>
          <a:xfrm>
            <a:off x="533400" y="1524000"/>
            <a:ext cx="8232401" cy="4648201"/>
          </a:xfrm>
        </p:spPr>
        <p:txBody>
          <a:bodyPr>
            <a:normAutofit/>
          </a:bodyPr>
          <a:lstStyle/>
          <a:p>
            <a:pPr marL="0" indent="0">
              <a:buNone/>
            </a:pPr>
            <a:r>
              <a:rPr lang="en-US" sz="2800" b="1" i="1" dirty="0"/>
              <a:t>Interoperability</a:t>
            </a:r>
            <a:r>
              <a:rPr lang="en-US" sz="2800" i="1" dirty="0"/>
              <a:t> is a tool – </a:t>
            </a:r>
            <a:r>
              <a:rPr lang="en-US" sz="2800" b="1" i="1" dirty="0"/>
              <a:t>Improving the referral process requires us</a:t>
            </a:r>
            <a:r>
              <a:rPr lang="en-US" sz="2800" i="1" dirty="0"/>
              <a:t>:</a:t>
            </a:r>
          </a:p>
          <a:p>
            <a:pPr marL="0" indent="0">
              <a:buNone/>
            </a:pPr>
            <a:endParaRPr lang="en-US" sz="800" i="1" dirty="0"/>
          </a:p>
          <a:p>
            <a:pPr marL="0" indent="0" algn="ctr">
              <a:buNone/>
            </a:pPr>
            <a:r>
              <a:rPr lang="en-US" sz="3200" dirty="0"/>
              <a:t>High Value Care Coordination</a:t>
            </a:r>
          </a:p>
          <a:p>
            <a:pPr lvl="1" algn="ctr"/>
            <a:r>
              <a:rPr lang="en-US" sz="3000" dirty="0"/>
              <a:t>Information Sharing </a:t>
            </a:r>
          </a:p>
          <a:p>
            <a:pPr lvl="1" algn="ctr"/>
            <a:r>
              <a:rPr lang="en-US" sz="3000" dirty="0"/>
              <a:t>Communication</a:t>
            </a:r>
          </a:p>
          <a:p>
            <a:pPr lvl="1" algn="ctr"/>
            <a:r>
              <a:rPr lang="en-US" sz="3000" dirty="0"/>
              <a:t>Collaboration</a:t>
            </a:r>
            <a:endParaRPr lang="en-US" sz="1300" dirty="0"/>
          </a:p>
          <a:p>
            <a:pPr marL="0" indent="0" algn="ctr">
              <a:buNone/>
            </a:pPr>
            <a:endParaRPr lang="en-US" sz="2400" dirty="0"/>
          </a:p>
          <a:p>
            <a:pPr marL="0" indent="0" algn="ctr">
              <a:buNone/>
            </a:pPr>
            <a:r>
              <a:rPr lang="en-US" sz="3200" dirty="0"/>
              <a:t>		Start with the Referral Process</a:t>
            </a:r>
          </a:p>
          <a:p>
            <a:pPr marL="0" indent="0">
              <a:buNone/>
            </a:pP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434080"/>
            <a:ext cx="1371600" cy="1682043"/>
          </a:xfrm>
          <a:prstGeom prst="rect">
            <a:avLst/>
          </a:prstGeom>
        </p:spPr>
      </p:pic>
    </p:spTree>
    <p:extLst>
      <p:ext uri="{BB962C8B-B14F-4D97-AF65-F5344CB8AC3E}">
        <p14:creationId xmlns:p14="http://schemas.microsoft.com/office/powerpoint/2010/main" val="147052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752599"/>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dirty="0"/>
              <a:t>Ensure the others (patients, the requesting practice and any secondary care) get what they need </a:t>
            </a:r>
          </a:p>
          <a:p>
            <a:pPr marL="514350" indent="-514350">
              <a:buFont typeface="+mj-lt"/>
              <a:buAutoNum type="arabicPeriod"/>
            </a:pPr>
            <a:r>
              <a:rPr lang="en-US" sz="2800"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00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6019800" cy="990600"/>
          </a:xfrm>
        </p:spPr>
        <p:txBody>
          <a:bodyPr>
            <a:normAutofit/>
          </a:bodyPr>
          <a:lstStyle/>
          <a:p>
            <a:r>
              <a:rPr lang="en-US" sz="2800" dirty="0"/>
              <a:t>Action Steps to Connected Care – INTERNAL PROCESS</a:t>
            </a:r>
          </a:p>
        </p:txBody>
      </p:sp>
      <p:sp>
        <p:nvSpPr>
          <p:cNvPr id="3" name="Content Placeholder 2"/>
          <p:cNvSpPr>
            <a:spLocks noGrp="1"/>
          </p:cNvSpPr>
          <p:nvPr>
            <p:ph sz="quarter" idx="1"/>
          </p:nvPr>
        </p:nvSpPr>
        <p:spPr>
          <a:xfrm>
            <a:off x="152400" y="1589567"/>
            <a:ext cx="8991600" cy="4572000"/>
          </a:xfrm>
        </p:spPr>
        <p:txBody>
          <a:bodyPr>
            <a:normAutofit fontScale="92500"/>
          </a:bodyPr>
          <a:lstStyle/>
          <a:p>
            <a:r>
              <a:rPr lang="en-US" sz="2800" b="1" dirty="0"/>
              <a:t>Look at your internal referral process </a:t>
            </a:r>
            <a:r>
              <a:rPr lang="en-US" sz="2800" dirty="0"/>
              <a:t>(</a:t>
            </a:r>
            <a:r>
              <a:rPr lang="en-US" sz="2800" i="1" dirty="0"/>
              <a:t>get your own house in order</a:t>
            </a:r>
            <a:r>
              <a:rPr lang="en-US" sz="2800" dirty="0"/>
              <a:t>)</a:t>
            </a:r>
          </a:p>
          <a:p>
            <a:pPr marL="788670" lvl="1" indent="-514350"/>
            <a:r>
              <a:rPr lang="en-US" dirty="0"/>
              <a:t>Perform a </a:t>
            </a:r>
            <a:r>
              <a:rPr lang="en-US" b="1" i="1" dirty="0"/>
              <a:t>Process Map </a:t>
            </a:r>
            <a:r>
              <a:rPr lang="en-US" dirty="0"/>
              <a:t>of the referral process within the practice</a:t>
            </a:r>
          </a:p>
          <a:p>
            <a:pPr marL="1062990" lvl="2" indent="-514350"/>
            <a:r>
              <a:rPr lang="en-US" dirty="0"/>
              <a:t>Identify any gaps in critical elements, log jams, duplicated efforts, etc.</a:t>
            </a:r>
          </a:p>
          <a:p>
            <a:pPr marL="1062990" lvl="2" indent="-514350"/>
            <a:r>
              <a:rPr lang="en-US" dirty="0"/>
              <a:t>Develop an Improvement Plan to close the gaps (next Action Steps)</a:t>
            </a:r>
          </a:p>
          <a:p>
            <a:pPr marL="788670" lvl="1" indent="-514350"/>
            <a:r>
              <a:rPr lang="en-US" dirty="0"/>
              <a:t>Define who the </a:t>
            </a:r>
            <a:r>
              <a:rPr lang="en-US" b="1" i="1" dirty="0"/>
              <a:t>team members </a:t>
            </a:r>
            <a:r>
              <a:rPr lang="en-US" dirty="0"/>
              <a:t>are for the practice referral process </a:t>
            </a:r>
          </a:p>
          <a:p>
            <a:pPr marL="788670" lvl="1" indent="-514350"/>
            <a:r>
              <a:rPr lang="en-US" dirty="0"/>
              <a:t>Start developing a </a:t>
            </a:r>
            <a:r>
              <a:rPr lang="en-US" b="1" i="1" dirty="0"/>
              <a:t>Policy &amp; Procedures </a:t>
            </a:r>
            <a:r>
              <a:rPr lang="en-US" dirty="0"/>
              <a:t>document for your practice team’s internal referral process (will be a work in progress)</a:t>
            </a:r>
          </a:p>
          <a:p>
            <a:pPr marL="274320" lvl="1" indent="0">
              <a:buNone/>
            </a:pPr>
            <a:endParaRPr lang="en-US" dirty="0"/>
          </a:p>
          <a:p>
            <a:pPr marL="788670" lvl="1" indent="-514350">
              <a:buFont typeface="+mj-lt"/>
              <a:buAutoNum type="alphaLcParenR"/>
            </a:pP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068"/>
          <a:stretch/>
        </p:blipFill>
        <p:spPr bwMode="auto">
          <a:xfrm>
            <a:off x="-99848" y="0"/>
            <a:ext cx="2743200" cy="123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78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11" y="158181"/>
            <a:ext cx="7162799" cy="990600"/>
          </a:xfrm>
        </p:spPr>
        <p:txBody>
          <a:bodyPr>
            <a:noAutofit/>
          </a:bodyPr>
          <a:lstStyle/>
          <a:p>
            <a:pPr algn="ctr"/>
            <a:r>
              <a:rPr lang="en-US" dirty="0">
                <a:solidFill>
                  <a:srgbClr val="339966"/>
                </a:solidFill>
              </a:rPr>
              <a:t> What we all learned….</a:t>
            </a:r>
          </a:p>
        </p:txBody>
      </p:sp>
      <p:sp>
        <p:nvSpPr>
          <p:cNvPr id="3" name="Content Placeholder 2"/>
          <p:cNvSpPr>
            <a:spLocks noGrp="1"/>
          </p:cNvSpPr>
          <p:nvPr>
            <p:ph sz="quarter" idx="1"/>
          </p:nvPr>
        </p:nvSpPr>
        <p:spPr>
          <a:xfrm>
            <a:off x="152399" y="1447800"/>
            <a:ext cx="8839201" cy="4988560"/>
          </a:xfrm>
        </p:spPr>
        <p:txBody>
          <a:bodyPr>
            <a:normAutofit/>
          </a:bodyPr>
          <a:lstStyle/>
          <a:p>
            <a:r>
              <a:rPr lang="en-US" sz="2400" dirty="0"/>
              <a:t>Major log jam around the referral loop:</a:t>
            </a:r>
          </a:p>
          <a:p>
            <a:pPr lvl="1"/>
            <a:r>
              <a:rPr lang="en-US" sz="2100" b="1" dirty="0"/>
              <a:t>No established process for closing the loop </a:t>
            </a:r>
          </a:p>
          <a:p>
            <a:pPr lvl="2"/>
            <a:r>
              <a:rPr lang="en-US" sz="1800" dirty="0"/>
              <a:t>not consistently  done </a:t>
            </a:r>
          </a:p>
          <a:p>
            <a:pPr lvl="2"/>
            <a:r>
              <a:rPr lang="en-US" sz="1800" dirty="0"/>
              <a:t>PC has to call repeatedly to get referral response notes – large work burden</a:t>
            </a:r>
          </a:p>
          <a:p>
            <a:pPr lvl="1"/>
            <a:r>
              <a:rPr lang="en-US" sz="2100" b="1" dirty="0"/>
              <a:t>Variation in the way referral requests come in </a:t>
            </a:r>
          </a:p>
          <a:p>
            <a:pPr lvl="2"/>
            <a:r>
              <a:rPr lang="en-US" sz="1800" dirty="0"/>
              <a:t>Not using agreed upon referral hubs </a:t>
            </a:r>
          </a:p>
          <a:p>
            <a:pPr lvl="2"/>
            <a:r>
              <a:rPr lang="en-US" sz="1800" dirty="0"/>
              <a:t>Duplication in referral requests for same patient/condition (PCPs send multiple referral requests because they do not receive confirmation that referral request was received; specialties have a hard time managing duplicates) or due to PA</a:t>
            </a:r>
          </a:p>
          <a:p>
            <a:pPr lvl="1"/>
            <a:r>
              <a:rPr lang="en-US" sz="2100" b="1" dirty="0"/>
              <a:t>Prior authorization issues with referrals</a:t>
            </a:r>
          </a:p>
          <a:p>
            <a:pPr lvl="2"/>
            <a:r>
              <a:rPr lang="en-US" sz="1800" dirty="0"/>
              <a:t>PCPs are having issues getting the prior authorizations until an appt is scheduled with provider identified, specialists have to cancel appts if prior authorization not in place, which results in a lot of back and forth and repeated phone calls &amp; need to cancel appointments for some patients if PA not received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25" y="169656"/>
            <a:ext cx="1552575" cy="110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8" y="124511"/>
            <a:ext cx="1223963" cy="113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44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2554-F0C9-4004-B4B1-8217F6B52D68}"/>
              </a:ext>
            </a:extLst>
          </p:cNvPr>
          <p:cNvSpPr>
            <a:spLocks noGrp="1"/>
          </p:cNvSpPr>
          <p:nvPr>
            <p:ph type="title"/>
          </p:nvPr>
        </p:nvSpPr>
        <p:spPr/>
        <p:txBody>
          <a:bodyPr/>
          <a:lstStyle/>
          <a:p>
            <a:pPr algn="ctr"/>
            <a:r>
              <a:rPr lang="en-US" dirty="0"/>
              <a:t> Proposed Solutions</a:t>
            </a:r>
          </a:p>
        </p:txBody>
      </p:sp>
      <p:sp>
        <p:nvSpPr>
          <p:cNvPr id="3" name="Content Placeholder 2">
            <a:extLst>
              <a:ext uri="{FF2B5EF4-FFF2-40B4-BE49-F238E27FC236}">
                <a16:creationId xmlns:a16="http://schemas.microsoft.com/office/drawing/2014/main" id="{C3BA23A8-EB6B-471D-81F8-ED7B59487809}"/>
              </a:ext>
            </a:extLst>
          </p:cNvPr>
          <p:cNvSpPr>
            <a:spLocks noGrp="1"/>
          </p:cNvSpPr>
          <p:nvPr>
            <p:ph sz="quarter" idx="1"/>
          </p:nvPr>
        </p:nvSpPr>
        <p:spPr>
          <a:xfrm>
            <a:off x="304800" y="1589567"/>
            <a:ext cx="8460355" cy="4572000"/>
          </a:xfrm>
        </p:spPr>
        <p:txBody>
          <a:bodyPr/>
          <a:lstStyle/>
          <a:p>
            <a:r>
              <a:rPr lang="en-US" dirty="0"/>
              <a:t>Task force of PC and SC staff reps to work on the process together</a:t>
            </a:r>
          </a:p>
          <a:p>
            <a:pPr lvl="1"/>
            <a:r>
              <a:rPr lang="en-US" dirty="0"/>
              <a:t>Can’t be fixed by any practice by itself</a:t>
            </a:r>
          </a:p>
          <a:p>
            <a:r>
              <a:rPr lang="en-US" dirty="0"/>
              <a:t>Perhaps CTC clinical strategy team assistance</a:t>
            </a:r>
          </a:p>
          <a:p>
            <a:pPr lvl="1"/>
            <a:r>
              <a:rPr lang="en-US" sz="2400" dirty="0"/>
              <a:t>? interface with payers to improve the process around PA</a:t>
            </a:r>
          </a:p>
          <a:p>
            <a:pPr marL="365125" lvl="1" indent="0">
              <a:buNone/>
            </a:pPr>
            <a:endParaRPr lang="en-US" sz="1000" dirty="0"/>
          </a:p>
          <a:p>
            <a:r>
              <a:rPr lang="en-US" dirty="0"/>
              <a:t>Action Step 3 - details on closing the referral loop</a:t>
            </a:r>
          </a:p>
          <a:p>
            <a:pPr lvl="1"/>
            <a:r>
              <a:rPr lang="en-US" sz="2400" dirty="0"/>
              <a:t>Implementing close the loop steps &amp; processes will help</a:t>
            </a:r>
          </a:p>
          <a:p>
            <a:pPr lvl="1"/>
            <a:r>
              <a:rPr lang="en-US" sz="2400" dirty="0"/>
              <a:t>Opportunity to do it in a collaborative standardized way to reduce the burden on everyone </a:t>
            </a:r>
          </a:p>
        </p:txBody>
      </p:sp>
    </p:spTree>
    <p:extLst>
      <p:ext uri="{BB962C8B-B14F-4D97-AF65-F5344CB8AC3E}">
        <p14:creationId xmlns:p14="http://schemas.microsoft.com/office/powerpoint/2010/main" val="97911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11" y="158181"/>
            <a:ext cx="7162799" cy="990600"/>
          </a:xfrm>
        </p:spPr>
        <p:txBody>
          <a:bodyPr>
            <a:noAutofit/>
          </a:bodyPr>
          <a:lstStyle/>
          <a:p>
            <a:pPr algn="ctr"/>
            <a:r>
              <a:rPr lang="en-US" dirty="0">
                <a:solidFill>
                  <a:srgbClr val="339966"/>
                </a:solidFill>
              </a:rPr>
              <a:t> What we all learned….</a:t>
            </a:r>
          </a:p>
        </p:txBody>
      </p:sp>
      <p:sp>
        <p:nvSpPr>
          <p:cNvPr id="3" name="Content Placeholder 2"/>
          <p:cNvSpPr>
            <a:spLocks noGrp="1"/>
          </p:cNvSpPr>
          <p:nvPr>
            <p:ph sz="quarter" idx="1"/>
          </p:nvPr>
        </p:nvSpPr>
        <p:spPr>
          <a:xfrm>
            <a:off x="15948" y="1524000"/>
            <a:ext cx="9051852" cy="4953000"/>
          </a:xfrm>
        </p:spPr>
        <p:txBody>
          <a:bodyPr>
            <a:normAutofit/>
          </a:bodyPr>
          <a:lstStyle/>
          <a:p>
            <a:r>
              <a:rPr lang="en-US" sz="2400" dirty="0"/>
              <a:t>Need to clarify/better define the information that needs to be sent with the referral request – identified need for:</a:t>
            </a:r>
          </a:p>
          <a:p>
            <a:pPr lvl="1"/>
            <a:r>
              <a:rPr lang="en-US" sz="2000" b="1" dirty="0"/>
              <a:t>a clinical question or reason for referral and not just an ICD code</a:t>
            </a:r>
          </a:p>
          <a:p>
            <a:pPr lvl="2"/>
            <a:r>
              <a:rPr lang="en-US" sz="1800" dirty="0"/>
              <a:t>SC often does not know why patient referred or what concern is</a:t>
            </a:r>
          </a:p>
          <a:p>
            <a:pPr lvl="2"/>
            <a:r>
              <a:rPr lang="en-US" sz="1800" dirty="0"/>
              <a:t>PC using the ICD code &amp; its definition wording, not actual clinical question/ reason</a:t>
            </a:r>
          </a:p>
          <a:p>
            <a:pPr lvl="1"/>
            <a:r>
              <a:rPr lang="en-US" sz="2000" b="1" dirty="0"/>
              <a:t>pertinent supporting data set for the referred condition </a:t>
            </a:r>
          </a:p>
          <a:p>
            <a:pPr lvl="2"/>
            <a:r>
              <a:rPr lang="en-US" sz="1800" dirty="0"/>
              <a:t>SC often does not have the info they need with the referral</a:t>
            </a:r>
          </a:p>
          <a:p>
            <a:pPr lvl="2"/>
            <a:r>
              <a:rPr lang="en-US" sz="1800" dirty="0"/>
              <a:t>PC feels their staff know what to attach with their referral requests </a:t>
            </a:r>
          </a:p>
          <a:p>
            <a:pPr lvl="1"/>
            <a:r>
              <a:rPr lang="en-US" sz="2000" b="1" dirty="0"/>
              <a:t>indication of the role desired of SC </a:t>
            </a:r>
            <a:r>
              <a:rPr lang="en-US" sz="1800" b="1" dirty="0"/>
              <a:t>(e.g., consult, co-management, etc.) </a:t>
            </a:r>
            <a:r>
              <a:rPr lang="en-US" sz="2000" b="1" dirty="0"/>
              <a:t>&amp; an indication if PC is comfortable resuming management of the condition once stable or not</a:t>
            </a:r>
          </a:p>
          <a:p>
            <a:pPr lvl="2"/>
            <a:r>
              <a:rPr lang="en-US" sz="1800" dirty="0"/>
              <a:t>SC access reduced by ongoing SC  management for patients that could be managed by PC/other SC</a:t>
            </a:r>
          </a:p>
          <a:p>
            <a:endParaRPr lang="en-US" sz="2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169656"/>
            <a:ext cx="1552575" cy="110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8" y="124511"/>
            <a:ext cx="1223963" cy="113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6208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39225</TotalTime>
  <Words>2311</Words>
  <Application>Microsoft Office PowerPoint</Application>
  <PresentationFormat>On-screen Show (4:3)</PresentationFormat>
  <Paragraphs>269</Paragraphs>
  <Slides>28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Times New Roman</vt:lpstr>
      <vt:lpstr>Trebuchet MS</vt:lpstr>
      <vt:lpstr>Tw Cen MT</vt:lpstr>
      <vt:lpstr>Wingdings</vt:lpstr>
      <vt:lpstr>1_ACP Powerpoint 2014</vt:lpstr>
      <vt:lpstr>Connecting Care:  Ensuring Quality Referrals and Effective Care Coordination Office Hours </vt:lpstr>
      <vt:lpstr>Scope - Over 100 Million Referrals per Year</vt:lpstr>
      <vt:lpstr>Current State for the Referral Process</vt:lpstr>
      <vt:lpstr>What do you need to connect the care?</vt:lpstr>
      <vt:lpstr>The ACP SAN  High Value Care Coordination curriculum </vt:lpstr>
      <vt:lpstr>Action Steps to Connected Care – INTERNAL PROCESS</vt:lpstr>
      <vt:lpstr> What we all learned….</vt:lpstr>
      <vt:lpstr> Proposed Solutions</vt:lpstr>
      <vt:lpstr> What we all learned….</vt:lpstr>
      <vt:lpstr> What we all learned….</vt:lpstr>
      <vt:lpstr>Proposed Solutions</vt:lpstr>
      <vt:lpstr>Action Steps to Connected Care –  GIVE the SPECIALTY PRACTICE WHAT IT NEEDs</vt:lpstr>
      <vt:lpstr>1st Define the Basic Elements of  the Referral Request </vt:lpstr>
      <vt:lpstr>Referral Information</vt:lpstr>
      <vt:lpstr>Provide a Clinical Question (or summary of reason for referral) with all referrals</vt:lpstr>
      <vt:lpstr> Referral Type  (What is the suggested role of the specialist)</vt:lpstr>
      <vt:lpstr>Ideal: “Synoptic” Referral Request</vt:lpstr>
      <vt:lpstr> System-wide CCA for Mesa County Physicians IPA  (Independent Physicians Association) </vt:lpstr>
      <vt:lpstr>PowerPoint Presentation</vt:lpstr>
      <vt:lpstr>2nd Establish Referral Criteria / Guidelines</vt:lpstr>
      <vt:lpstr>Specialty Care Clinicians can Develop  Pertinent Data Sets for Referred Conditions</vt:lpstr>
      <vt:lpstr>PowerPoint Presentation</vt:lpstr>
      <vt:lpstr>Available Pertinent Data Sets </vt:lpstr>
      <vt:lpstr>Critical Elements – Define Urgency of the Condition &amp;  Role &amp; Clinical Question for Specialty Care</vt:lpstr>
      <vt:lpstr>Critical Elements- Pertinent Data Clinical Referral Guideline Panels</vt:lpstr>
      <vt:lpstr>Need a mechanism for Pre-consultation (Intended to expedite &amp; prioritize care) (triage – “to sort out”)</vt:lpstr>
      <vt:lpstr>Leave in action…. Where to start? – menu of options</vt:lpstr>
      <vt:lpstr>www.acponline.org/hvcc-training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Selam Wubu</cp:lastModifiedBy>
  <cp:revision>275</cp:revision>
  <cp:lastPrinted>2017-12-01T21:33:43Z</cp:lastPrinted>
  <dcterms:created xsi:type="dcterms:W3CDTF">2017-04-18T23:46:08Z</dcterms:created>
  <dcterms:modified xsi:type="dcterms:W3CDTF">2019-04-22T15:21:56Z</dcterms:modified>
</cp:coreProperties>
</file>