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58"/>
  </p:notesMasterIdLst>
  <p:sldIdLst>
    <p:sldId id="644" r:id="rId2"/>
    <p:sldId id="660" r:id="rId3"/>
    <p:sldId id="659" r:id="rId4"/>
    <p:sldId id="629" r:id="rId5"/>
    <p:sldId id="495" r:id="rId6"/>
    <p:sldId id="558" r:id="rId7"/>
    <p:sldId id="641" r:id="rId8"/>
    <p:sldId id="575" r:id="rId9"/>
    <p:sldId id="654" r:id="rId10"/>
    <p:sldId id="568" r:id="rId11"/>
    <p:sldId id="530" r:id="rId12"/>
    <p:sldId id="538" r:id="rId13"/>
    <p:sldId id="533" r:id="rId14"/>
    <p:sldId id="570" r:id="rId15"/>
    <p:sldId id="555" r:id="rId16"/>
    <p:sldId id="569" r:id="rId17"/>
    <p:sldId id="539" r:id="rId18"/>
    <p:sldId id="488" r:id="rId19"/>
    <p:sldId id="556" r:id="rId20"/>
    <p:sldId id="573" r:id="rId21"/>
    <p:sldId id="563" r:id="rId22"/>
    <p:sldId id="562" r:id="rId23"/>
    <p:sldId id="554" r:id="rId24"/>
    <p:sldId id="559" r:id="rId25"/>
    <p:sldId id="432" r:id="rId26"/>
    <p:sldId id="615" r:id="rId27"/>
    <p:sldId id="580" r:id="rId28"/>
    <p:sldId id="583" r:id="rId29"/>
    <p:sldId id="581" r:id="rId30"/>
    <p:sldId id="582" r:id="rId31"/>
    <p:sldId id="656" r:id="rId32"/>
    <p:sldId id="596" r:id="rId33"/>
    <p:sldId id="618" r:id="rId34"/>
    <p:sldId id="617" r:id="rId35"/>
    <p:sldId id="645" r:id="rId36"/>
    <p:sldId id="651" r:id="rId37"/>
    <p:sldId id="588" r:id="rId38"/>
    <p:sldId id="589" r:id="rId39"/>
    <p:sldId id="586" r:id="rId40"/>
    <p:sldId id="578" r:id="rId41"/>
    <p:sldId id="593" r:id="rId42"/>
    <p:sldId id="652" r:id="rId43"/>
    <p:sldId id="650" r:id="rId44"/>
    <p:sldId id="620" r:id="rId45"/>
    <p:sldId id="647" r:id="rId46"/>
    <p:sldId id="632" r:id="rId47"/>
    <p:sldId id="602" r:id="rId48"/>
    <p:sldId id="657" r:id="rId49"/>
    <p:sldId id="601" r:id="rId50"/>
    <p:sldId id="633" r:id="rId51"/>
    <p:sldId id="631" r:id="rId52"/>
    <p:sldId id="648" r:id="rId53"/>
    <p:sldId id="643" r:id="rId54"/>
    <p:sldId id="624" r:id="rId55"/>
    <p:sldId id="649" r:id="rId56"/>
    <p:sldId id="658" r:id="rId57"/>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9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660"/>
  </p:normalViewPr>
  <p:slideViewPr>
    <p:cSldViewPr>
      <p:cViewPr>
        <p:scale>
          <a:sx n="60" d="100"/>
          <a:sy n="60" d="100"/>
        </p:scale>
        <p:origin x="-1584" y="-184"/>
      </p:cViewPr>
      <p:guideLst>
        <p:guide orient="horz" pos="2160"/>
        <p:guide pos="2880"/>
      </p:guideLst>
    </p:cSldViewPr>
  </p:slideViewPr>
  <p:notesTextViewPr>
    <p:cViewPr>
      <p:scale>
        <a:sx n="1" d="1"/>
        <a:sy n="1" d="1"/>
      </p:scale>
      <p:origin x="0" y="0"/>
    </p:cViewPr>
  </p:notesTextViewPr>
  <p:sorterViewPr>
    <p:cViewPr>
      <p:scale>
        <a:sx n="60" d="100"/>
        <a:sy n="60" d="100"/>
      </p:scale>
      <p:origin x="0" y="10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3A009B99-2ACD-4329-A195-F59ABAB6DDDC}" type="datetimeFigureOut">
              <a:rPr lang="en-US" smtClean="0"/>
              <a:t>11/11/2017</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4D2D20EC-B5EA-4747-9432-B87310857E5D}" type="slidenum">
              <a:rPr lang="en-US" smtClean="0"/>
              <a:t>‹#›</a:t>
            </a:fld>
            <a:endParaRPr lang="en-US"/>
          </a:p>
        </p:txBody>
      </p:sp>
    </p:spTree>
    <p:extLst>
      <p:ext uri="{BB962C8B-B14F-4D97-AF65-F5344CB8AC3E}">
        <p14:creationId xmlns:p14="http://schemas.microsoft.com/office/powerpoint/2010/main" val="1296895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5</a:t>
            </a:fld>
            <a:endParaRPr lang="en-US" dirty="0"/>
          </a:p>
        </p:txBody>
      </p:sp>
    </p:spTree>
    <p:extLst>
      <p:ext uri="{BB962C8B-B14F-4D97-AF65-F5344CB8AC3E}">
        <p14:creationId xmlns:p14="http://schemas.microsoft.com/office/powerpoint/2010/main" val="2701216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22</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23</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25</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a:t>
            </a:r>
            <a:r>
              <a:rPr lang="en-US" baseline="0" dirty="0" smtClean="0"/>
              <a:t> the referring physician asked if this patient’s declining renal function was due only to his diabetes or was there perhaps another autoimmune process going on and asked for recommendations for management: the response left more questions than answers…if the responder had included the expected elements for the referral response then the handoff would have been much more satisfying and the physician picking back up the care would be more in </a:t>
            </a:r>
            <a:r>
              <a:rPr lang="en-US" baseline="0" dirty="0" err="1" smtClean="0"/>
              <a:t>alignement</a:t>
            </a:r>
            <a:r>
              <a:rPr lang="en-US" baseline="0" dirty="0" smtClean="0"/>
              <a:t> with the overall plan of care</a:t>
            </a:r>
            <a:endParaRPr lang="en-US" dirty="0"/>
          </a:p>
        </p:txBody>
      </p:sp>
      <p:sp>
        <p:nvSpPr>
          <p:cNvPr id="4" name="Slide Number Placeholder 3"/>
          <p:cNvSpPr>
            <a:spLocks noGrp="1"/>
          </p:cNvSpPr>
          <p:nvPr>
            <p:ph type="sldNum" sz="quarter" idx="10"/>
          </p:nvPr>
        </p:nvSpPr>
        <p:spPr/>
        <p:txBody>
          <a:bodyPr/>
          <a:lstStyle/>
          <a:p>
            <a:fld id="{D3566F49-AE91-4E2C-95C1-6D1B036F6FF6}" type="slidenum">
              <a:rPr lang="en-US" smtClean="0"/>
              <a:pPr/>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Patient could have been</a:t>
            </a:r>
            <a:r>
              <a:rPr lang="en-US" baseline="0" dirty="0" smtClean="0"/>
              <a:t> unclear for reason, thought already resected why need to see </a:t>
            </a:r>
            <a:r>
              <a:rPr lang="en-US" baseline="0" dirty="0" err="1" smtClean="0"/>
              <a:t>derm</a:t>
            </a:r>
            <a:r>
              <a:rPr lang="en-US" baseline="0" smtClean="0"/>
              <a:t>; </a:t>
            </a:r>
            <a:r>
              <a:rPr lang="en-US" baseline="0" dirty="0" smtClean="0"/>
              <a:t>could be fearful, could have co-pay/cost concerns, could have had car trouble, could have forgotten</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24573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37</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38</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39</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DH through epic reports is able to work the queue daily in reconciling appointments made, cancellations that need to be rescheduled, and no-show appointments that may need a navigator to call the patient to ensure there aren’t any barriers to attending the appointment. The clinic sending the referral is responsible for tracking their patient referrals….from the time of referral initiation to close the loop.  Each patient is accounted for in the referral process.  </a:t>
            </a:r>
            <a:r>
              <a:rPr lang="en-US" sz="1200" kern="1200" smtClean="0">
                <a:solidFill>
                  <a:schemeClr val="tx1"/>
                </a:solidFill>
                <a:effectLst/>
                <a:latin typeface="+mn-lt"/>
                <a:ea typeface="+mn-ea"/>
                <a:cs typeface="+mn-cs"/>
              </a:rPr>
              <a:t>In this example the scheduling status shows what needs to happen with the patient and the care team can take action in providing a high valued referral.</a:t>
            </a:r>
          </a:p>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42</a:t>
            </a:fld>
            <a:endParaRPr lang="en-US"/>
          </a:p>
        </p:txBody>
      </p:sp>
    </p:spTree>
    <p:extLst>
      <p:ext uri="{BB962C8B-B14F-4D97-AF65-F5344CB8AC3E}">
        <p14:creationId xmlns:p14="http://schemas.microsoft.com/office/powerpoint/2010/main" val="1863500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43</a:t>
            </a:fld>
            <a:endParaRPr lang="en-US"/>
          </a:p>
        </p:txBody>
      </p:sp>
    </p:spTree>
    <p:extLst>
      <p:ext uri="{BB962C8B-B14F-4D97-AF65-F5344CB8AC3E}">
        <p14:creationId xmlns:p14="http://schemas.microsoft.com/office/powerpoint/2010/main" val="212942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IOM now National academy</a:t>
            </a:r>
            <a:r>
              <a:rPr lang="en-US" baseline="0" dirty="0" smtClean="0"/>
              <a:t> of Medicine</a:t>
            </a:r>
            <a:endParaRPr lang="en-US" dirty="0"/>
          </a:p>
        </p:txBody>
      </p:sp>
      <p:sp>
        <p:nvSpPr>
          <p:cNvPr id="4" name="Slide Number Placeholder 3"/>
          <p:cNvSpPr>
            <a:spLocks noGrp="1"/>
          </p:cNvSpPr>
          <p:nvPr>
            <p:ph type="sldNum" sz="quarter" idx="10"/>
          </p:nvPr>
        </p:nvSpPr>
        <p:spPr/>
        <p:txBody>
          <a:bodyPr/>
          <a:lstStyle/>
          <a:p>
            <a:fld id="{4D2D20EC-B5EA-4747-9432-B87310857E5D}" type="slidenum">
              <a:rPr lang="en-US" smtClean="0"/>
              <a:t>11</a:t>
            </a:fld>
            <a:endParaRPr lang="en-US"/>
          </a:p>
        </p:txBody>
      </p:sp>
    </p:spTree>
    <p:extLst>
      <p:ext uri="{BB962C8B-B14F-4D97-AF65-F5344CB8AC3E}">
        <p14:creationId xmlns:p14="http://schemas.microsoft.com/office/powerpoint/2010/main" val="18207628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t>44</a:t>
            </a:fld>
            <a:endParaRPr lang="en-US"/>
          </a:p>
        </p:txBody>
      </p:sp>
    </p:spTree>
    <p:extLst>
      <p:ext uri="{BB962C8B-B14F-4D97-AF65-F5344CB8AC3E}">
        <p14:creationId xmlns:p14="http://schemas.microsoft.com/office/powerpoint/2010/main" val="1948703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D20EC-B5EA-4747-9432-B87310857E5D}"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94870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15</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19</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20</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pt needs</a:t>
            </a:r>
            <a:r>
              <a:rPr lang="en-US" baseline="0" dirty="0" smtClean="0"/>
              <a:t> to be part of pt centered care</a:t>
            </a:r>
            <a:endParaRPr lang="en-US" dirty="0"/>
          </a:p>
        </p:txBody>
      </p:sp>
      <p:sp>
        <p:nvSpPr>
          <p:cNvPr id="4" name="Slide Number Placeholder 3"/>
          <p:cNvSpPr>
            <a:spLocks noGrp="1"/>
          </p:cNvSpPr>
          <p:nvPr>
            <p:ph type="sldNum" sz="quarter" idx="10"/>
          </p:nvPr>
        </p:nvSpPr>
        <p:spPr/>
        <p:txBody>
          <a:bodyPr/>
          <a:lstStyle/>
          <a:p>
            <a:pPr>
              <a:defRPr/>
            </a:pPr>
            <a:fld id="{FDD5F9B2-CA09-44D8-B5EB-AEB8844920B1}" type="slidenum">
              <a:rPr lang="en-US" smtClean="0">
                <a:solidFill>
                  <a:prstClr val="black"/>
                </a:solidFill>
              </a:rPr>
              <a:pPr>
                <a:defRPr/>
              </a:pPr>
              <a:t>21</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Placeholder 21"/>
          <p:cNvSpPr>
            <a:spLocks noGrp="1"/>
          </p:cNvSpPr>
          <p:nvPr>
            <p:ph type="title"/>
          </p:nvPr>
        </p:nvSpPr>
        <p:spPr>
          <a:xfrm>
            <a:off x="609600" y="228600"/>
            <a:ext cx="8153400" cy="990600"/>
          </a:xfrm>
          <a:prstGeom prst="rect">
            <a:avLst/>
          </a:prstGeom>
        </p:spPr>
        <p:txBody>
          <a:bodyPr>
            <a:normAutofit/>
          </a:bodyPr>
          <a:lstStyle>
            <a:lvl1pPr>
              <a:defRPr>
                <a:solidFill>
                  <a:srgbClr val="007C66"/>
                </a:solidFill>
              </a:defRPr>
            </a:lvl1pPr>
          </a:lstStyle>
          <a:p>
            <a:r>
              <a:rPr lang="en-US" smtClean="0"/>
              <a:t>Click to edit Master title style</a:t>
            </a:r>
            <a:endParaRPr lang="en-US" dirty="0"/>
          </a:p>
        </p:txBody>
      </p:sp>
      <p:sp>
        <p:nvSpPr>
          <p:cNvPr id="8" name="Content Placeholder 8"/>
          <p:cNvSpPr>
            <a:spLocks noGrp="1"/>
          </p:cNvSpPr>
          <p:nvPr>
            <p:ph sz="quarter" idx="1"/>
          </p:nvPr>
        </p:nvSpPr>
        <p:spPr>
          <a:xfrm>
            <a:off x="606153" y="1589567"/>
            <a:ext cx="8159002"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9"/>
          <p:cNvSpPr>
            <a:spLocks noGrp="1"/>
          </p:cNvSpPr>
          <p:nvPr>
            <p:ph type="sldNum" sz="quarter" idx="10"/>
          </p:nvPr>
        </p:nvSpPr>
        <p:spPr>
          <a:xfrm>
            <a:off x="0" y="1271588"/>
            <a:ext cx="508000" cy="234950"/>
          </a:xfrm>
        </p:spPr>
        <p:txBody>
          <a:bodyPr rtlCol="0"/>
          <a:lstStyle>
            <a:lvl1pPr>
              <a:defRPr/>
            </a:lvl1pPr>
          </a:lstStyle>
          <a:p>
            <a:pPr>
              <a:defRPr/>
            </a:pPr>
            <a:fld id="{8C386E42-F1FD-4ACB-BAFE-2EA01340BF34}" type="slidenum">
              <a:rPr lang="en-US"/>
              <a:pPr>
                <a:defRPr/>
              </a:pPr>
              <a:t>‹#›</a:t>
            </a:fld>
            <a:endParaRPr lang="en-US" dirty="0"/>
          </a:p>
        </p:txBody>
      </p:sp>
    </p:spTree>
    <p:extLst>
      <p:ext uri="{BB962C8B-B14F-4D97-AF65-F5344CB8AC3E}">
        <p14:creationId xmlns:p14="http://schemas.microsoft.com/office/powerpoint/2010/main" val="122934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60605B"/>
        </a:solidFill>
        <a:effectLst/>
      </p:bgPr>
    </p:bg>
    <p:spTree>
      <p:nvGrpSpPr>
        <p:cNvPr id="1" name=""/>
        <p:cNvGrpSpPr/>
        <p:nvPr/>
      </p:nvGrpSpPr>
      <p:grpSpPr>
        <a:xfrm>
          <a:off x="0" y="0"/>
          <a:ext cx="0" cy="0"/>
          <a:chOff x="0" y="0"/>
          <a:chExt cx="0" cy="0"/>
        </a:xfrm>
      </p:grpSpPr>
      <p:sp>
        <p:nvSpPr>
          <p:cNvPr id="4" name="Rectangle 3"/>
          <p:cNvSpPr/>
          <p:nvPr/>
        </p:nvSpPr>
        <p:spPr bwMode="white">
          <a:xfrm>
            <a:off x="0" y="5818188"/>
            <a:ext cx="9144000" cy="10398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2287588" y="5834063"/>
            <a:ext cx="6856412" cy="1023937"/>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bwMode="white">
          <a:xfrm>
            <a:off x="0" y="17463"/>
            <a:ext cx="9144000" cy="2444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7" name="Rectangle 6"/>
          <p:cNvSpPr/>
          <p:nvPr/>
        </p:nvSpPr>
        <p:spPr>
          <a:xfrm>
            <a:off x="0" y="0"/>
            <a:ext cx="9144000" cy="20955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pic>
        <p:nvPicPr>
          <p:cNvPr id="10" name="Picture 23" descr="acp-logo-stack-rgb.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213" y="5983288"/>
            <a:ext cx="17526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0" y="5832475"/>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2268538" y="5851525"/>
            <a:ext cx="0" cy="1006475"/>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0" y="234950"/>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sp>
        <p:nvSpPr>
          <p:cNvPr id="8" name="Title 7"/>
          <p:cNvSpPr>
            <a:spLocks noGrp="1"/>
          </p:cNvSpPr>
          <p:nvPr>
            <p:ph type="ctrTitle"/>
          </p:nvPr>
        </p:nvSpPr>
        <p:spPr>
          <a:xfrm>
            <a:off x="657687" y="1233973"/>
            <a:ext cx="6828800" cy="1828800"/>
          </a:xfrm>
        </p:spPr>
        <p:txBody>
          <a:bodyPr anchor="b"/>
          <a:lstStyle>
            <a:lvl1pPr>
              <a:defRPr b="1" i="0" cap="none" baseline="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2514600" y="6019800"/>
            <a:ext cx="5831114" cy="592798"/>
          </a:xfrm>
        </p:spPr>
        <p:txBody>
          <a:bodyPr anchor="ctr">
            <a:normAutofit/>
          </a:bodyPr>
          <a:lstStyle>
            <a:lvl1pPr marL="0" indent="0" algn="l">
              <a:buNone/>
              <a:defRPr sz="2600" b="0" i="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Tree>
    <p:extLst>
      <p:ext uri="{BB962C8B-B14F-4D97-AF65-F5344CB8AC3E}">
        <p14:creationId xmlns:p14="http://schemas.microsoft.com/office/powerpoint/2010/main" val="130499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5031C38-BD7E-4AC6-8252-128BAEBEABD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BEBD37-1C0B-4453-8BCA-C1A0B97EE68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F14EB-9950-47FF-A14E-D27E894B3445}"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3503E8-7785-4E39-9A59-2D5EF63DC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196"/>
          </a:schemeClr>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         </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20144B77-65AE-403F-837F-F212A37C5298}" type="datetimeFigureOut">
              <a:rPr lang="en-US">
                <a:solidFill>
                  <a:srgbClr val="1F497D"/>
                </a:solidFill>
              </a:rPr>
              <a:pPr>
                <a:defRPr/>
              </a:pPr>
              <a:t>11/11/2017</a:t>
            </a:fld>
            <a:endParaRPr lang="en-US" dirty="0">
              <a:solidFill>
                <a:srgbClr val="1F497D"/>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solidFill>
                <a:srgbClr val="1F497D"/>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8" name="Rectangle 7"/>
          <p:cNvSpPr/>
          <p:nvPr/>
        </p:nvSpPr>
        <p:spPr>
          <a:xfrm>
            <a:off x="0" y="1279525"/>
            <a:ext cx="533400" cy="228600"/>
          </a:xfrm>
          <a:prstGeom prst="rect">
            <a:avLst/>
          </a:prstGeom>
          <a:solidFill>
            <a:srgbClr val="1EB53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ED2D25"/>
              </a:solidFill>
            </a:endParaRPr>
          </a:p>
        </p:txBody>
      </p:sp>
      <p:sp>
        <p:nvSpPr>
          <p:cNvPr id="9" name="Rectangle 8"/>
          <p:cNvSpPr/>
          <p:nvPr/>
        </p:nvSpPr>
        <p:spPr>
          <a:xfrm>
            <a:off x="590550" y="1279525"/>
            <a:ext cx="8553450" cy="228600"/>
          </a:xfrm>
          <a:prstGeom prst="rect">
            <a:avLst/>
          </a:prstGeom>
          <a:solidFill>
            <a:srgbClr val="B5B7B4"/>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F2A8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Trebuchet MS"/>
                <a:cs typeface="Trebuchet MS"/>
              </a:defRPr>
            </a:lvl1pPr>
          </a:lstStyle>
          <a:p>
            <a:pPr>
              <a:defRPr/>
            </a:pPr>
            <a:fld id="{366D08E5-931D-4AD4-ABA2-CD30C3AAA801}" type="slidenum">
              <a:rPr lang="en-US"/>
              <a:pPr>
                <a:defRPr/>
              </a:pPr>
              <a:t>‹#›</a:t>
            </a:fld>
            <a:endParaRPr lang="en-US" dirty="0"/>
          </a:p>
        </p:txBody>
      </p:sp>
      <p:sp>
        <p:nvSpPr>
          <p:cNvPr id="10" name="Rectangle 9"/>
          <p:cNvSpPr/>
          <p:nvPr/>
        </p:nvSpPr>
        <p:spPr bwMode="white">
          <a:xfrm>
            <a:off x="9525" y="6224588"/>
            <a:ext cx="9144000" cy="6064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Rectangle 11"/>
          <p:cNvSpPr/>
          <p:nvPr/>
        </p:nvSpPr>
        <p:spPr>
          <a:xfrm>
            <a:off x="3314700" y="6257925"/>
            <a:ext cx="5900738" cy="638175"/>
          </a:xfrm>
          <a:prstGeom prst="rect">
            <a:avLst/>
          </a:prstGeom>
          <a:solidFill>
            <a:srgbClr val="2EB135"/>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srgbClr val="6E2A8E"/>
              </a:solidFill>
            </a:endParaRPr>
          </a:p>
        </p:txBody>
      </p:sp>
      <p:pic>
        <p:nvPicPr>
          <p:cNvPr id="1036" name="Picture 14" descr="acp.logo2.1c.w.eps"/>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13" y="6418263"/>
            <a:ext cx="2832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 descr="acp-logo-horiz-rgb.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9563" y="6384925"/>
            <a:ext cx="2713037"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0" y="6259513"/>
            <a:ext cx="9144000" cy="0"/>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3328988" y="6269038"/>
            <a:ext cx="0" cy="588962"/>
          </a:xfrm>
          <a:prstGeom prst="line">
            <a:avLst/>
          </a:prstGeom>
          <a:ln w="57150" cmpd="sng">
            <a:solidFill>
              <a:srgbClr val="FFC61E"/>
            </a:solidFill>
          </a:ln>
        </p:spPr>
        <p:style>
          <a:lnRef idx="1">
            <a:schemeClr val="dk1"/>
          </a:lnRef>
          <a:fillRef idx="0">
            <a:schemeClr val="dk1"/>
          </a:fillRef>
          <a:effectRef idx="0">
            <a:schemeClr val="dk1"/>
          </a:effectRef>
          <a:fontRef idx="minor">
            <a:schemeClr val="tx1"/>
          </a:fontRef>
        </p:style>
      </p:cxnSp>
      <p:cxnSp>
        <p:nvCxnSpPr>
          <p:cNvPr id="5" name="Straight Connector 4"/>
          <p:cNvCxnSpPr/>
          <p:nvPr/>
        </p:nvCxnSpPr>
        <p:spPr>
          <a:xfrm>
            <a:off x="561975" y="1281113"/>
            <a:ext cx="0" cy="227012"/>
          </a:xfrm>
          <a:prstGeom prst="line">
            <a:avLst/>
          </a:prstGeom>
          <a:ln w="57150" cmpd="sng">
            <a:solidFill>
              <a:srgbClr val="FFC82E"/>
            </a:solidFill>
          </a:ln>
        </p:spPr>
        <p:style>
          <a:lnRef idx="1">
            <a:schemeClr val="dk1"/>
          </a:lnRef>
          <a:fillRef idx="0">
            <a:schemeClr val="dk1"/>
          </a:fillRef>
          <a:effectRef idx="0">
            <a:schemeClr val="dk1"/>
          </a:effectRef>
          <a:fontRef idx="minor">
            <a:schemeClr val="tx1"/>
          </a:fontRef>
        </p:style>
      </p:cxnSp>
      <p:sp>
        <p:nvSpPr>
          <p:cNvPr id="1041" name="Rectangle 16"/>
          <p:cNvSpPr>
            <a:spLocks noChangeArrowheads="1"/>
          </p:cNvSpPr>
          <p:nvPr/>
        </p:nvSpPr>
        <p:spPr bwMode="auto">
          <a:xfrm>
            <a:off x="8482013" y="6408738"/>
            <a:ext cx="3667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 Cen MT" pitchFamily="34" charset="0"/>
              </a:defRPr>
            </a:lvl1pPr>
            <a:lvl2pPr marL="742950" indent="-285750">
              <a:defRPr>
                <a:solidFill>
                  <a:schemeClr val="tx1"/>
                </a:solidFill>
                <a:latin typeface="Tw Cen MT" pitchFamily="34" charset="0"/>
              </a:defRPr>
            </a:lvl2pPr>
            <a:lvl3pPr marL="1143000" indent="-228600">
              <a:defRPr>
                <a:solidFill>
                  <a:schemeClr val="tx1"/>
                </a:solidFill>
                <a:latin typeface="Tw Cen MT" pitchFamily="34" charset="0"/>
              </a:defRPr>
            </a:lvl3pPr>
            <a:lvl4pPr marL="1600200" indent="-228600">
              <a:defRPr>
                <a:solidFill>
                  <a:schemeClr val="tx1"/>
                </a:solidFill>
                <a:latin typeface="Tw Cen MT" pitchFamily="34" charset="0"/>
              </a:defRPr>
            </a:lvl4pPr>
            <a:lvl5pPr marL="2057400" indent="-228600">
              <a:defRPr>
                <a:solidFill>
                  <a:schemeClr val="tx1"/>
                </a:solidFill>
                <a:latin typeface="Tw Cen MT" pitchFamily="34" charset="0"/>
              </a:defRPr>
            </a:lvl5pPr>
            <a:lvl6pPr marL="2514600" indent="-228600" fontAlgn="base">
              <a:spcBef>
                <a:spcPct val="0"/>
              </a:spcBef>
              <a:spcAft>
                <a:spcPct val="0"/>
              </a:spcAft>
              <a:defRPr>
                <a:solidFill>
                  <a:schemeClr val="tx1"/>
                </a:solidFill>
                <a:latin typeface="Tw Cen MT" pitchFamily="34" charset="0"/>
              </a:defRPr>
            </a:lvl6pPr>
            <a:lvl7pPr marL="2971800" indent="-228600" fontAlgn="base">
              <a:spcBef>
                <a:spcPct val="0"/>
              </a:spcBef>
              <a:spcAft>
                <a:spcPct val="0"/>
              </a:spcAft>
              <a:defRPr>
                <a:solidFill>
                  <a:schemeClr val="tx1"/>
                </a:solidFill>
                <a:latin typeface="Tw Cen MT" pitchFamily="34" charset="0"/>
              </a:defRPr>
            </a:lvl7pPr>
            <a:lvl8pPr marL="3429000" indent="-228600" fontAlgn="base">
              <a:spcBef>
                <a:spcPct val="0"/>
              </a:spcBef>
              <a:spcAft>
                <a:spcPct val="0"/>
              </a:spcAft>
              <a:defRPr>
                <a:solidFill>
                  <a:schemeClr val="tx1"/>
                </a:solidFill>
                <a:latin typeface="Tw Cen MT" pitchFamily="34" charset="0"/>
              </a:defRPr>
            </a:lvl8pPr>
            <a:lvl9pPr marL="3886200" indent="-228600" fontAlgn="base">
              <a:spcBef>
                <a:spcPct val="0"/>
              </a:spcBef>
              <a:spcAft>
                <a:spcPct val="0"/>
              </a:spcAft>
              <a:defRPr>
                <a:solidFill>
                  <a:schemeClr val="tx1"/>
                </a:solidFill>
                <a:latin typeface="Tw Cen MT" pitchFamily="34" charset="0"/>
              </a:defRPr>
            </a:lvl9pPr>
          </a:lstStyle>
          <a:p>
            <a:pPr fontAlgn="base">
              <a:spcBef>
                <a:spcPct val="0"/>
              </a:spcBef>
              <a:spcAft>
                <a:spcPct val="0"/>
              </a:spcAft>
            </a:pPr>
            <a:fld id="{823A2F2B-3917-4B73-A767-975CB851FCCB}" type="slidenum">
              <a:rPr lang="en-US" altLang="en-US" sz="1200" b="1">
                <a:solidFill>
                  <a:prstClr val="white"/>
                </a:solidFill>
                <a:latin typeface="Calibri" pitchFamily="34" charset="0"/>
                <a:ea typeface="Calibri" pitchFamily="34" charset="0"/>
                <a:cs typeface="Calibri" pitchFamily="34" charset="0"/>
              </a:rPr>
              <a:pPr fontAlgn="base">
                <a:spcBef>
                  <a:spcPct val="0"/>
                </a:spcBef>
                <a:spcAft>
                  <a:spcPct val="0"/>
                </a:spcAft>
              </a:pPr>
              <a:t>‹#›</a:t>
            </a:fld>
            <a:endParaRPr lang="en-US" altLang="en-US" sz="1200" dirty="0">
              <a:solidFill>
                <a:prstClr val="white"/>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7181292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txStyles>
    <p:titleStyle>
      <a:lvl1pPr algn="l" rtl="0" eaLnBrk="1" fontAlgn="base" hangingPunct="1">
        <a:spcBef>
          <a:spcPct val="0"/>
        </a:spcBef>
        <a:spcAft>
          <a:spcPct val="0"/>
        </a:spcAft>
        <a:defRPr sz="3600" b="1" kern="1200">
          <a:solidFill>
            <a:srgbClr val="007E66"/>
          </a:solidFill>
          <a:latin typeface="Calibri"/>
          <a:ea typeface="Calibri" pitchFamily="34" charset="0"/>
          <a:cs typeface="Calibri"/>
        </a:defRPr>
      </a:lvl1pPr>
      <a:lvl2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6pPr>
      <a:lvl7pPr marL="9144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7pPr>
      <a:lvl8pPr marL="13716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8pPr>
      <a:lvl9pPr marL="1828800" algn="l" rtl="0" eaLnBrk="1" fontAlgn="base" hangingPunct="1">
        <a:spcBef>
          <a:spcPct val="0"/>
        </a:spcBef>
        <a:spcAft>
          <a:spcPct val="0"/>
        </a:spcAft>
        <a:defRPr sz="3600" b="1">
          <a:solidFill>
            <a:srgbClr val="007E66"/>
          </a:solidFill>
          <a:latin typeface="Calibri" pitchFamily="34" charset="0"/>
          <a:ea typeface="Calibri" pitchFamily="34" charset="0"/>
          <a:cs typeface="Calibri" pitchFamily="34" charset="0"/>
        </a:defRPr>
      </a:lvl9pPr>
    </p:titleStyle>
    <p:bodyStyle>
      <a:lvl1pPr marL="457200" indent="-457200" algn="l" rtl="0" eaLnBrk="1" fontAlgn="base" hangingPunct="1">
        <a:spcBef>
          <a:spcPts val="700"/>
        </a:spcBef>
        <a:spcAft>
          <a:spcPct val="0"/>
        </a:spcAft>
        <a:buClr>
          <a:srgbClr val="1EB53A"/>
        </a:buClr>
        <a:buSzPct val="115000"/>
        <a:buFont typeface="Wingdings" pitchFamily="2" charset="2"/>
        <a:buChar char="§"/>
        <a:defRPr sz="2900" kern="1200">
          <a:solidFill>
            <a:schemeClr val="tx1"/>
          </a:solidFill>
          <a:latin typeface="Calibri"/>
          <a:ea typeface="Calibri" pitchFamily="34" charset="0"/>
          <a:cs typeface="Calibri"/>
        </a:defRPr>
      </a:lvl1pPr>
      <a:lvl2pPr marL="822325" indent="-457200" algn="l" rtl="0" eaLnBrk="1" fontAlgn="base" hangingPunct="1">
        <a:spcBef>
          <a:spcPts val="550"/>
        </a:spcBef>
        <a:spcAft>
          <a:spcPct val="0"/>
        </a:spcAft>
        <a:buClr>
          <a:srgbClr val="1EB53A"/>
        </a:buClr>
        <a:buSzPct val="115000"/>
        <a:buFont typeface="Arial" charset="0"/>
        <a:buChar char="•"/>
        <a:defRPr sz="2600" kern="1200">
          <a:solidFill>
            <a:schemeClr val="tx1"/>
          </a:solidFill>
          <a:latin typeface="Calibri"/>
          <a:ea typeface="Calibri" pitchFamily="34" charset="0"/>
          <a:cs typeface="Calibri"/>
        </a:defRPr>
      </a:lvl2pPr>
      <a:lvl3pPr marL="1028700" indent="-342900" algn="l" rtl="0" eaLnBrk="1" fontAlgn="base" hangingPunct="1">
        <a:spcBef>
          <a:spcPts val="500"/>
        </a:spcBef>
        <a:spcAft>
          <a:spcPct val="0"/>
        </a:spcAft>
        <a:buClr>
          <a:srgbClr val="1EB53A"/>
        </a:buClr>
        <a:buSzPct val="75000"/>
        <a:buFont typeface="Arial" charset="0"/>
        <a:buChar char="•"/>
        <a:defRPr sz="2300" kern="1200">
          <a:solidFill>
            <a:schemeClr val="tx1"/>
          </a:solidFill>
          <a:latin typeface="Calibri"/>
          <a:ea typeface="Calibri" pitchFamily="34" charset="0"/>
          <a:cs typeface="Calibri"/>
        </a:defRPr>
      </a:lvl3pPr>
      <a:lvl4pPr marL="14859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4pPr>
      <a:lvl5pPr marL="1943100" indent="-342900" algn="l" rtl="0" eaLnBrk="1" fontAlgn="base" hangingPunct="1">
        <a:spcBef>
          <a:spcPts val="400"/>
        </a:spcBef>
        <a:spcAft>
          <a:spcPct val="0"/>
        </a:spcAft>
        <a:buClr>
          <a:srgbClr val="1EB53A"/>
        </a:buClr>
        <a:buSzPct val="75000"/>
        <a:buFont typeface="Arial" charset="0"/>
        <a:buChar char="•"/>
        <a:defRPr sz="2000" kern="1200">
          <a:solidFill>
            <a:schemeClr val="tx1"/>
          </a:solidFill>
          <a:latin typeface="Calibri"/>
          <a:ea typeface="Calibri" pitchFamily="34" charset="0"/>
          <a:cs typeface="Calibri"/>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hvc.acponline.org/patient-centered-referral-discussion-guide.pdf" TargetMode="External"/><Relationship Id="rId2" Type="http://schemas.openxmlformats.org/officeDocument/2006/relationships/hyperlink" Target="http://hvc.acponline.org/physres_hvcc_project.html" TargetMode="External"/><Relationship Id="rId1" Type="http://schemas.openxmlformats.org/officeDocument/2006/relationships/slideLayout" Target="../slideLayouts/slideLayout1.xml"/><Relationship Id="rId4" Type="http://schemas.openxmlformats.org/officeDocument/2006/relationships/hyperlink" Target="http://hvc.acponline.org/physres_care_coordination.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www.acponline.org/hvcc-trai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52400" y="1118044"/>
            <a:ext cx="8991600" cy="2438400"/>
          </a:xfrm>
        </p:spPr>
        <p:txBody>
          <a:bodyPr>
            <a:noAutofit/>
          </a:bodyPr>
          <a:lstStyle/>
          <a:p>
            <a:pPr>
              <a:defRPr/>
            </a:pPr>
            <a:r>
              <a:rPr lang="en-US" b="1" dirty="0" smtClean="0"/>
              <a:t>Connecting Care</a:t>
            </a:r>
            <a:r>
              <a:rPr lang="en-US" sz="2800" b="1" dirty="0"/>
              <a:t/>
            </a:r>
            <a:br>
              <a:rPr lang="en-US" sz="2800" b="1" dirty="0"/>
            </a:br>
            <a:r>
              <a:rPr lang="en-US" sz="2400" b="1" dirty="0"/>
              <a:t>Ensuring </a:t>
            </a:r>
            <a:r>
              <a:rPr lang="en-US" sz="2400" b="1" dirty="0" smtClean="0"/>
              <a:t>Quality Referrals and </a:t>
            </a:r>
            <a:r>
              <a:rPr lang="en-US" sz="2400" b="1" dirty="0"/>
              <a:t>Effective Care Coordination </a:t>
            </a:r>
            <a:r>
              <a:rPr lang="en-US" sz="2800" dirty="0"/>
              <a:t/>
            </a:r>
            <a:br>
              <a:rPr lang="en-US" sz="2800" dirty="0"/>
            </a:br>
            <a:r>
              <a:rPr lang="en-US" sz="2800" dirty="0"/>
              <a:t/>
            </a:r>
            <a:br>
              <a:rPr lang="en-US" sz="2800" dirty="0"/>
            </a:br>
            <a:r>
              <a:rPr lang="en-US" sz="2800" dirty="0" smtClean="0"/>
              <a:t/>
            </a:r>
            <a:br>
              <a:rPr lang="en-US" sz="2800" dirty="0" smtClean="0"/>
            </a:br>
            <a:endParaRPr lang="en-US" sz="2800" dirty="0" smtClean="0"/>
          </a:p>
        </p:txBody>
      </p:sp>
      <p:sp>
        <p:nvSpPr>
          <p:cNvPr id="2051" name="Rectangle 3"/>
          <p:cNvSpPr>
            <a:spLocks noGrp="1" noChangeArrowheads="1"/>
          </p:cNvSpPr>
          <p:nvPr>
            <p:ph type="subTitle" idx="1"/>
          </p:nvPr>
        </p:nvSpPr>
        <p:spPr>
          <a:xfrm>
            <a:off x="727953" y="5486400"/>
            <a:ext cx="8382000" cy="1676400"/>
          </a:xfrm>
        </p:spPr>
        <p:txBody>
          <a:bodyPr>
            <a:normAutofit/>
          </a:bodyPr>
          <a:lstStyle/>
          <a:p>
            <a:pPr algn="ctr">
              <a:lnSpc>
                <a:spcPct val="80000"/>
              </a:lnSpc>
              <a:defRPr/>
            </a:pPr>
            <a:r>
              <a:rPr lang="en-US" sz="3200" dirty="0"/>
              <a:t>Carol Greenlee MD FACP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77863"/>
            <a:ext cx="2037942" cy="128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819400" y="748712"/>
            <a:ext cx="184731" cy="369332"/>
          </a:xfrm>
          <a:prstGeom prst="rect">
            <a:avLst/>
          </a:prstGeom>
          <a:noFill/>
        </p:spPr>
        <p:txBody>
          <a:bodyPr wrap="none" rtlCol="0">
            <a:spAutoFit/>
          </a:bodyPr>
          <a:lstStyle/>
          <a:p>
            <a:endParaRPr lang="en-US" dirty="0"/>
          </a:p>
        </p:txBody>
      </p:sp>
      <p:sp>
        <p:nvSpPr>
          <p:cNvPr id="3" name="TextBox 2"/>
          <p:cNvSpPr txBox="1"/>
          <p:nvPr/>
        </p:nvSpPr>
        <p:spPr>
          <a:xfrm>
            <a:off x="614680" y="671768"/>
            <a:ext cx="4876799" cy="523220"/>
          </a:xfrm>
          <a:prstGeom prst="rect">
            <a:avLst/>
          </a:prstGeom>
          <a:noFill/>
        </p:spPr>
        <p:txBody>
          <a:bodyPr wrap="square" rtlCol="0">
            <a:spAutoFit/>
          </a:bodyPr>
          <a:lstStyle/>
          <a:p>
            <a:r>
              <a:rPr lang="en-US" sz="2800" b="1" u="sng" dirty="0"/>
              <a:t>the Medical Neighborhood</a:t>
            </a:r>
            <a:endParaRPr lang="en-US" sz="2800" dirty="0"/>
          </a:p>
        </p:txBody>
      </p:sp>
      <p:sp>
        <p:nvSpPr>
          <p:cNvPr id="4" name="Rectangle 3"/>
          <p:cNvSpPr/>
          <p:nvPr/>
        </p:nvSpPr>
        <p:spPr>
          <a:xfrm>
            <a:off x="614680" y="2514600"/>
            <a:ext cx="7538720" cy="1752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Action Step #3</a:t>
            </a:r>
          </a:p>
          <a:p>
            <a:pPr algn="ctr"/>
            <a:r>
              <a:rPr lang="en-US" sz="3200" b="1" dirty="0" smtClean="0"/>
              <a:t> </a:t>
            </a:r>
            <a:r>
              <a:rPr lang="en-US" sz="3600" b="1" dirty="0" smtClean="0"/>
              <a:t>Ensure Others Get </a:t>
            </a:r>
            <a:r>
              <a:rPr lang="en-US" sz="3600" b="1" dirty="0"/>
              <a:t>W</a:t>
            </a:r>
            <a:r>
              <a:rPr lang="en-US" sz="3600" b="1" dirty="0" smtClean="0"/>
              <a:t>hat </a:t>
            </a:r>
            <a:r>
              <a:rPr lang="en-US" sz="3600" b="1" dirty="0"/>
              <a:t>T</a:t>
            </a:r>
            <a:r>
              <a:rPr lang="en-US" sz="3600" b="1" dirty="0" smtClean="0"/>
              <a:t>hey </a:t>
            </a:r>
            <a:r>
              <a:rPr lang="en-US" sz="3600" b="1" dirty="0"/>
              <a:t>N</a:t>
            </a:r>
            <a:r>
              <a:rPr lang="en-US" sz="3600" b="1" dirty="0" smtClean="0"/>
              <a:t>eed</a:t>
            </a:r>
            <a:endParaRPr lang="en-US" sz="3600" b="1" dirty="0"/>
          </a:p>
        </p:txBody>
      </p:sp>
      <p:sp>
        <p:nvSpPr>
          <p:cNvPr id="8" name="TextBox 7"/>
          <p:cNvSpPr txBox="1"/>
          <p:nvPr/>
        </p:nvSpPr>
        <p:spPr>
          <a:xfrm>
            <a:off x="4986179" y="4419600"/>
            <a:ext cx="3575209" cy="1015663"/>
          </a:xfrm>
          <a:prstGeom prst="rect">
            <a:avLst/>
          </a:prstGeom>
          <a:noFill/>
        </p:spPr>
        <p:txBody>
          <a:bodyPr wrap="none" rtlCol="0">
            <a:spAutoFit/>
          </a:bodyPr>
          <a:lstStyle/>
          <a:p>
            <a:pPr algn="ctr"/>
            <a:r>
              <a:rPr lang="en-US" sz="2000" dirty="0" smtClean="0">
                <a:solidFill>
                  <a:prstClr val="white"/>
                </a:solidFill>
              </a:rPr>
              <a:t>ACP SAN special project </a:t>
            </a:r>
          </a:p>
          <a:p>
            <a:pPr algn="ctr"/>
            <a:r>
              <a:rPr lang="en-US" sz="2000" dirty="0">
                <a:solidFill>
                  <a:prstClr val="white"/>
                </a:solidFill>
              </a:rPr>
              <a:t>f</a:t>
            </a:r>
            <a:r>
              <a:rPr lang="en-US" sz="2000" dirty="0" smtClean="0">
                <a:solidFill>
                  <a:prstClr val="white"/>
                </a:solidFill>
              </a:rPr>
              <a:t>or  implementing</a:t>
            </a:r>
          </a:p>
          <a:p>
            <a:pPr algn="ctr"/>
            <a:r>
              <a:rPr lang="en-US" sz="2000" dirty="0">
                <a:solidFill>
                  <a:prstClr val="white"/>
                </a:solidFill>
              </a:rPr>
              <a:t>H</a:t>
            </a:r>
            <a:r>
              <a:rPr lang="en-US" sz="2000" dirty="0" smtClean="0">
                <a:solidFill>
                  <a:prstClr val="white"/>
                </a:solidFill>
              </a:rPr>
              <a:t>igh </a:t>
            </a:r>
            <a:r>
              <a:rPr lang="en-US" sz="2000" dirty="0">
                <a:solidFill>
                  <a:prstClr val="white"/>
                </a:solidFill>
              </a:rPr>
              <a:t>V</a:t>
            </a:r>
            <a:r>
              <a:rPr lang="en-US" sz="2000" dirty="0" smtClean="0">
                <a:solidFill>
                  <a:prstClr val="white"/>
                </a:solidFill>
              </a:rPr>
              <a:t>alue </a:t>
            </a:r>
            <a:r>
              <a:rPr lang="en-US" sz="2000" dirty="0">
                <a:solidFill>
                  <a:prstClr val="white"/>
                </a:solidFill>
              </a:rPr>
              <a:t>C</a:t>
            </a:r>
            <a:r>
              <a:rPr lang="en-US" sz="2000" dirty="0" smtClean="0">
                <a:solidFill>
                  <a:prstClr val="white"/>
                </a:solidFill>
              </a:rPr>
              <a:t>are </a:t>
            </a:r>
            <a:r>
              <a:rPr lang="en-US" sz="2000" dirty="0">
                <a:solidFill>
                  <a:prstClr val="white"/>
                </a:solidFill>
              </a:rPr>
              <a:t>C</a:t>
            </a:r>
            <a:r>
              <a:rPr lang="en-US" sz="2000" dirty="0" smtClean="0">
                <a:solidFill>
                  <a:prstClr val="white"/>
                </a:solidFill>
              </a:rPr>
              <a:t>oordination</a:t>
            </a:r>
            <a:endParaRPr lang="en-US" sz="2000" dirty="0">
              <a:solidFill>
                <a:prstClr val="white"/>
              </a:solidFill>
            </a:endParaRPr>
          </a:p>
        </p:txBody>
      </p:sp>
    </p:spTree>
    <p:extLst>
      <p:ext uri="{BB962C8B-B14F-4D97-AF65-F5344CB8AC3E}">
        <p14:creationId xmlns:p14="http://schemas.microsoft.com/office/powerpoint/2010/main" val="3291073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Patient-Centered Care is </a:t>
            </a:r>
            <a:r>
              <a:rPr lang="en-US" dirty="0"/>
              <a:t>m</a:t>
            </a:r>
            <a:r>
              <a:rPr lang="en-US" dirty="0" smtClean="0"/>
              <a:t>ore than caring</a:t>
            </a:r>
            <a:endParaRPr lang="en-US" dirty="0"/>
          </a:p>
        </p:txBody>
      </p:sp>
      <p:sp>
        <p:nvSpPr>
          <p:cNvPr id="3" name="Content Placeholder 2"/>
          <p:cNvSpPr>
            <a:spLocks noGrp="1"/>
          </p:cNvSpPr>
          <p:nvPr>
            <p:ph sz="quarter" idx="1"/>
          </p:nvPr>
        </p:nvSpPr>
        <p:spPr/>
        <p:txBody>
          <a:bodyPr/>
          <a:lstStyle/>
          <a:p>
            <a:pPr marL="0" indent="0" algn="ctr">
              <a:buNone/>
            </a:pPr>
            <a:r>
              <a:rPr lang="en-US" dirty="0" smtClean="0"/>
              <a:t>Caring about the patient is central &amp; crucial</a:t>
            </a:r>
          </a:p>
          <a:p>
            <a:pPr marL="0" indent="0" algn="ctr">
              <a:buNone/>
            </a:pPr>
            <a:r>
              <a:rPr lang="en-US" dirty="0"/>
              <a:t>b</a:t>
            </a:r>
            <a:r>
              <a:rPr lang="en-US" dirty="0" smtClean="0"/>
              <a:t>ut</a:t>
            </a:r>
          </a:p>
          <a:p>
            <a:pPr marL="0" indent="0" algn="ctr">
              <a:buNone/>
            </a:pPr>
            <a:r>
              <a:rPr lang="en-US" dirty="0" smtClean="0"/>
              <a:t>Patient (Person &amp; Family)-Centered care also requires</a:t>
            </a:r>
          </a:p>
          <a:p>
            <a:pPr marL="0" indent="0" algn="ctr">
              <a:buNone/>
            </a:pPr>
            <a:r>
              <a:rPr lang="en-US" i="1" dirty="0"/>
              <a:t>d</a:t>
            </a:r>
            <a:r>
              <a:rPr lang="en-US" i="1" dirty="0" smtClean="0"/>
              <a:t>elivering care </a:t>
            </a:r>
            <a:r>
              <a:rPr lang="en-US" dirty="0" smtClean="0"/>
              <a:t>in a Patient-Centered way</a:t>
            </a:r>
          </a:p>
          <a:p>
            <a:pPr marL="0" indent="0" algn="ctr">
              <a:buNone/>
            </a:pPr>
            <a:endParaRPr lang="en-US" sz="1800" dirty="0"/>
          </a:p>
          <a:p>
            <a:pPr marL="0" indent="0" algn="ctr">
              <a:buNone/>
            </a:pPr>
            <a:r>
              <a:rPr lang="en-US" sz="3200" dirty="0" smtClean="0"/>
              <a:t>What does that mean?</a:t>
            </a:r>
            <a:endParaRPr lang="en-US" sz="32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949043"/>
            <a:ext cx="1600200" cy="11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968558"/>
            <a:ext cx="1295399" cy="116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4948217"/>
            <a:ext cx="1219200" cy="1211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6447" b="14730"/>
          <a:stretch/>
        </p:blipFill>
        <p:spPr bwMode="auto">
          <a:xfrm>
            <a:off x="2743200" y="5105400"/>
            <a:ext cx="2323875" cy="89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879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IOM (Institute of Medicine) </a:t>
            </a:r>
            <a:br>
              <a:rPr lang="en-US" sz="2800" dirty="0" smtClean="0"/>
            </a:br>
            <a:r>
              <a:rPr lang="en-US" sz="4000" dirty="0" smtClean="0"/>
              <a:t>Definition of Patient Centered Care</a:t>
            </a:r>
            <a:endParaRPr lang="en-US" sz="4000" dirty="0"/>
          </a:p>
        </p:txBody>
      </p:sp>
      <p:sp>
        <p:nvSpPr>
          <p:cNvPr id="3" name="Content Placeholder 2"/>
          <p:cNvSpPr>
            <a:spLocks noGrp="1"/>
          </p:cNvSpPr>
          <p:nvPr>
            <p:ph idx="1"/>
          </p:nvPr>
        </p:nvSpPr>
        <p:spPr>
          <a:xfrm>
            <a:off x="381000" y="1752600"/>
            <a:ext cx="8305800" cy="4373563"/>
          </a:xfrm>
        </p:spPr>
        <p:txBody>
          <a:bodyPr/>
          <a:lstStyle/>
          <a:p>
            <a:pPr marL="0" indent="0" algn="ctr">
              <a:buNone/>
            </a:pPr>
            <a:r>
              <a:rPr lang="en-US" i="1" dirty="0" smtClean="0"/>
              <a:t>“</a:t>
            </a:r>
            <a:r>
              <a:rPr lang="en-US" i="1" dirty="0"/>
              <a:t>Providing </a:t>
            </a:r>
            <a:r>
              <a:rPr lang="en-US" b="1" i="1" dirty="0"/>
              <a:t>care</a:t>
            </a:r>
            <a:r>
              <a:rPr lang="en-US" i="1" dirty="0"/>
              <a:t> that is </a:t>
            </a:r>
            <a:endParaRPr lang="en-US" i="1" dirty="0" smtClean="0"/>
          </a:p>
          <a:p>
            <a:pPr marL="0" indent="0" algn="ctr">
              <a:buNone/>
            </a:pPr>
            <a:r>
              <a:rPr lang="en-US" i="1" dirty="0" smtClean="0"/>
              <a:t>respectful of </a:t>
            </a:r>
            <a:r>
              <a:rPr lang="en-US" i="1" dirty="0"/>
              <a:t>and responsive </a:t>
            </a:r>
            <a:r>
              <a:rPr lang="en-US" i="1" dirty="0" smtClean="0"/>
              <a:t>to </a:t>
            </a:r>
          </a:p>
          <a:p>
            <a:pPr marL="0" indent="0" algn="ctr">
              <a:buNone/>
            </a:pPr>
            <a:r>
              <a:rPr lang="en-US" i="1" dirty="0" smtClean="0"/>
              <a:t>individual</a:t>
            </a:r>
            <a:r>
              <a:rPr lang="en-US" i="1" dirty="0"/>
              <a:t> </a:t>
            </a:r>
            <a:r>
              <a:rPr lang="en-US" b="1" i="1" dirty="0"/>
              <a:t>patient</a:t>
            </a:r>
            <a:r>
              <a:rPr lang="en-US" i="1" dirty="0"/>
              <a:t> preferences, needs and values, and </a:t>
            </a:r>
            <a:r>
              <a:rPr lang="en-US" i="1" dirty="0" smtClean="0"/>
              <a:t>ensuring that</a:t>
            </a:r>
            <a:r>
              <a:rPr lang="en-US" i="1" dirty="0"/>
              <a:t> </a:t>
            </a:r>
            <a:r>
              <a:rPr lang="en-US" b="1" i="1" dirty="0"/>
              <a:t>patient</a:t>
            </a:r>
            <a:r>
              <a:rPr lang="en-US" i="1" dirty="0"/>
              <a:t> </a:t>
            </a:r>
            <a:r>
              <a:rPr lang="en-US" i="1" dirty="0" smtClean="0"/>
              <a:t>values </a:t>
            </a:r>
          </a:p>
          <a:p>
            <a:pPr marL="0" indent="0" algn="ctr">
              <a:buNone/>
            </a:pPr>
            <a:r>
              <a:rPr lang="en-US" i="1" dirty="0" smtClean="0"/>
              <a:t>guide </a:t>
            </a:r>
            <a:r>
              <a:rPr lang="en-US" i="1" dirty="0"/>
              <a:t>all clinical decisions</a:t>
            </a:r>
            <a:r>
              <a:rPr lang="en-US" i="1" dirty="0" smtClean="0"/>
              <a:t>.”</a:t>
            </a:r>
            <a:endParaRPr lang="en-US" i="1" dirty="0"/>
          </a:p>
        </p:txBody>
      </p:sp>
    </p:spTree>
    <p:extLst>
      <p:ext uri="{BB962C8B-B14F-4D97-AF65-F5344CB8AC3E}">
        <p14:creationId xmlns:p14="http://schemas.microsoft.com/office/powerpoint/2010/main" val="3862291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563562"/>
          </a:xfrm>
        </p:spPr>
        <p:txBody>
          <a:bodyPr>
            <a:noAutofit/>
          </a:bodyPr>
          <a:lstStyle/>
          <a:p>
            <a:pPr algn="ctr"/>
            <a:r>
              <a:rPr lang="en-US" sz="3600" dirty="0"/>
              <a:t>Core </a:t>
            </a:r>
            <a:r>
              <a:rPr lang="en-US" sz="3600" dirty="0" smtClean="0"/>
              <a:t>Concepts of Patient-Centered Care</a:t>
            </a:r>
            <a:endParaRPr lang="en-US" sz="3600" dirty="0"/>
          </a:p>
        </p:txBody>
      </p:sp>
      <p:sp>
        <p:nvSpPr>
          <p:cNvPr id="3" name="Content Placeholder 2"/>
          <p:cNvSpPr>
            <a:spLocks noGrp="1"/>
          </p:cNvSpPr>
          <p:nvPr>
            <p:ph idx="1"/>
          </p:nvPr>
        </p:nvSpPr>
        <p:spPr>
          <a:xfrm>
            <a:off x="228600" y="1524000"/>
            <a:ext cx="8686800" cy="5105400"/>
          </a:xfrm>
        </p:spPr>
        <p:txBody>
          <a:bodyPr>
            <a:normAutofit fontScale="47500" lnSpcReduction="20000"/>
          </a:bodyPr>
          <a:lstStyle/>
          <a:p>
            <a:r>
              <a:rPr lang="en-US" sz="4500" dirty="0" smtClean="0"/>
              <a:t>Dignity </a:t>
            </a:r>
            <a:r>
              <a:rPr lang="en-US" sz="4500" dirty="0"/>
              <a:t>and Respect. </a:t>
            </a:r>
            <a:endParaRPr lang="en-US" sz="4500" dirty="0" smtClean="0"/>
          </a:p>
          <a:p>
            <a:pPr lvl="1"/>
            <a:r>
              <a:rPr lang="en-US" sz="3600" dirty="0" smtClean="0"/>
              <a:t>Health </a:t>
            </a:r>
            <a:r>
              <a:rPr lang="en-US" sz="3600" dirty="0"/>
              <a:t>care practitioners listen to and honor patient and family perspectives and choices. </a:t>
            </a:r>
            <a:endParaRPr lang="en-US" sz="3600" dirty="0" smtClean="0"/>
          </a:p>
          <a:p>
            <a:pPr lvl="1"/>
            <a:r>
              <a:rPr lang="en-US" sz="3600" dirty="0" smtClean="0"/>
              <a:t>Patient </a:t>
            </a:r>
            <a:r>
              <a:rPr lang="en-US" sz="3600" dirty="0"/>
              <a:t>and family knowledge, values, beliefs, and cultural </a:t>
            </a:r>
            <a:r>
              <a:rPr lang="en-US" sz="3600" dirty="0" smtClean="0"/>
              <a:t>backgrounds as well as literacy capabilities </a:t>
            </a:r>
            <a:r>
              <a:rPr lang="en-US" sz="3600" dirty="0"/>
              <a:t>are incorporated into the planning and delivery of care. </a:t>
            </a:r>
            <a:endParaRPr lang="en-US" sz="3600" dirty="0" smtClean="0"/>
          </a:p>
          <a:p>
            <a:r>
              <a:rPr lang="en-US" sz="4500" dirty="0" smtClean="0"/>
              <a:t>Information </a:t>
            </a:r>
            <a:r>
              <a:rPr lang="en-US" sz="4500" dirty="0"/>
              <a:t>Sharing. </a:t>
            </a:r>
            <a:endParaRPr lang="en-US" sz="4500" dirty="0" smtClean="0"/>
          </a:p>
          <a:p>
            <a:pPr lvl="1"/>
            <a:r>
              <a:rPr lang="en-US" sz="3600" dirty="0" smtClean="0"/>
              <a:t>Health </a:t>
            </a:r>
            <a:r>
              <a:rPr lang="en-US" sz="3600" dirty="0"/>
              <a:t>care practitioners communicate and share complete and unbiased information with patients and families in ways that are affirming and useful. </a:t>
            </a:r>
            <a:endParaRPr lang="en-US" sz="3600" dirty="0" smtClean="0"/>
          </a:p>
          <a:p>
            <a:pPr lvl="1"/>
            <a:r>
              <a:rPr lang="en-US" sz="3600" dirty="0" smtClean="0"/>
              <a:t>Patients </a:t>
            </a:r>
            <a:r>
              <a:rPr lang="en-US" sz="3600" dirty="0"/>
              <a:t>and families receive timely, complete, and accurate information in order to effectively participate in care and decision-making</a:t>
            </a:r>
            <a:r>
              <a:rPr lang="en-US" sz="3600" dirty="0" smtClean="0"/>
              <a:t>.</a:t>
            </a:r>
          </a:p>
          <a:p>
            <a:r>
              <a:rPr lang="en-US" sz="4500" dirty="0" smtClean="0"/>
              <a:t> </a:t>
            </a:r>
            <a:r>
              <a:rPr lang="en-US" sz="4500" dirty="0"/>
              <a:t>Participation. </a:t>
            </a:r>
            <a:endParaRPr lang="en-US" sz="4500" dirty="0" smtClean="0"/>
          </a:p>
          <a:p>
            <a:pPr lvl="1"/>
            <a:r>
              <a:rPr lang="en-US" sz="3600" dirty="0" smtClean="0"/>
              <a:t>Patients </a:t>
            </a:r>
            <a:r>
              <a:rPr lang="en-US" sz="3600" dirty="0"/>
              <a:t>and families are encouraged and supported in participating in care and decision-making at the level they choose. </a:t>
            </a:r>
            <a:endParaRPr lang="en-US" sz="3600" dirty="0" smtClean="0"/>
          </a:p>
          <a:p>
            <a:r>
              <a:rPr lang="en-US" sz="4500" dirty="0" smtClean="0"/>
              <a:t>Collaboration</a:t>
            </a:r>
            <a:r>
              <a:rPr lang="en-US" sz="4500" dirty="0"/>
              <a:t>. </a:t>
            </a:r>
            <a:endParaRPr lang="en-US" sz="4500" dirty="0" smtClean="0"/>
          </a:p>
          <a:p>
            <a:pPr lvl="1"/>
            <a:r>
              <a:rPr lang="en-US" sz="3600" dirty="0" smtClean="0"/>
              <a:t>Patients</a:t>
            </a:r>
            <a:r>
              <a:rPr lang="en-US" sz="3600" dirty="0"/>
              <a:t>, families, health care practitioners, and health care leaders collaborate in policy and program development, implementation, and evaluation; in facility design; in professional education; and in research, as well as in the delivery of care.</a:t>
            </a:r>
          </a:p>
          <a:p>
            <a:endParaRPr lang="en-US" dirty="0"/>
          </a:p>
        </p:txBody>
      </p:sp>
    </p:spTree>
    <p:extLst>
      <p:ext uri="{BB962C8B-B14F-4D97-AF65-F5344CB8AC3E}">
        <p14:creationId xmlns:p14="http://schemas.microsoft.com/office/powerpoint/2010/main" val="951040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92162"/>
          </a:xfrm>
        </p:spPr>
        <p:txBody>
          <a:bodyPr>
            <a:normAutofit/>
          </a:bodyPr>
          <a:lstStyle/>
          <a:p>
            <a:r>
              <a:rPr lang="en-US" sz="4000" dirty="0" smtClean="0"/>
              <a:t>What matters to the patient…</a:t>
            </a:r>
            <a:endParaRPr lang="en-US" sz="4000" dirty="0"/>
          </a:p>
        </p:txBody>
      </p:sp>
      <p:sp>
        <p:nvSpPr>
          <p:cNvPr id="3" name="Content Placeholder 2"/>
          <p:cNvSpPr>
            <a:spLocks noGrp="1"/>
          </p:cNvSpPr>
          <p:nvPr>
            <p:ph idx="1"/>
          </p:nvPr>
        </p:nvSpPr>
        <p:spPr>
          <a:xfrm>
            <a:off x="533400" y="1524000"/>
            <a:ext cx="8382000" cy="4953000"/>
          </a:xfrm>
        </p:spPr>
        <p:txBody>
          <a:bodyPr>
            <a:normAutofit/>
          </a:bodyPr>
          <a:lstStyle/>
          <a:p>
            <a:pPr marL="0" indent="0">
              <a:buNone/>
            </a:pPr>
            <a:r>
              <a:rPr lang="en-US" dirty="0" smtClean="0"/>
              <a:t>…the </a:t>
            </a:r>
            <a:r>
              <a:rPr lang="en-US" dirty="0"/>
              <a:t>first step in understanding patient-centered care is an </a:t>
            </a:r>
            <a:r>
              <a:rPr lang="en-US" dirty="0" smtClean="0"/>
              <a:t>understanding of our </a:t>
            </a:r>
            <a:r>
              <a:rPr lang="en-US" dirty="0"/>
              <a:t>patients’ perceptions of their care</a:t>
            </a:r>
            <a:r>
              <a:rPr lang="en-US" dirty="0" smtClean="0"/>
              <a:t>–</a:t>
            </a:r>
          </a:p>
          <a:p>
            <a:pPr marL="0" indent="0">
              <a:buNone/>
            </a:pPr>
            <a:r>
              <a:rPr lang="en-US" dirty="0"/>
              <a:t>	</a:t>
            </a:r>
            <a:r>
              <a:rPr lang="en-US" sz="2400" dirty="0" smtClean="0"/>
              <a:t>what </a:t>
            </a:r>
            <a:r>
              <a:rPr lang="en-US" sz="2400" dirty="0"/>
              <a:t>is important to them, </a:t>
            </a:r>
            <a:endParaRPr lang="en-US" sz="2400" dirty="0" smtClean="0"/>
          </a:p>
          <a:p>
            <a:pPr marL="0" indent="0">
              <a:buNone/>
            </a:pPr>
            <a:r>
              <a:rPr lang="en-US" sz="2400" dirty="0"/>
              <a:t>	</a:t>
            </a:r>
            <a:r>
              <a:rPr lang="en-US" sz="2400" dirty="0" smtClean="0"/>
              <a:t>how </a:t>
            </a:r>
            <a:r>
              <a:rPr lang="en-US" sz="2400" dirty="0"/>
              <a:t>well we are delivering care, </a:t>
            </a:r>
            <a:endParaRPr lang="en-US" sz="2400" dirty="0" smtClean="0"/>
          </a:p>
          <a:p>
            <a:pPr marL="0" indent="0">
              <a:buNone/>
            </a:pPr>
            <a:r>
              <a:rPr lang="en-US" sz="2400" dirty="0"/>
              <a:t>	</a:t>
            </a:r>
            <a:r>
              <a:rPr lang="en-US" sz="2400" dirty="0" smtClean="0"/>
              <a:t>what </a:t>
            </a:r>
            <a:r>
              <a:rPr lang="en-US" sz="2400" dirty="0"/>
              <a:t>factors in our patient care improve </a:t>
            </a:r>
            <a:r>
              <a:rPr lang="en-US" sz="2400" dirty="0" smtClean="0"/>
              <a:t>outcomes</a:t>
            </a:r>
          </a:p>
          <a:p>
            <a:pPr marL="0" indent="0">
              <a:buNone/>
            </a:pPr>
            <a:endParaRPr lang="en-US" sz="2400" dirty="0" smtClean="0"/>
          </a:p>
          <a:p>
            <a:pPr marL="0" indent="0" algn="ctr">
              <a:buNone/>
            </a:pPr>
            <a:r>
              <a:rPr lang="en-US" sz="2800" i="1" dirty="0" smtClean="0"/>
              <a:t>We </a:t>
            </a:r>
            <a:r>
              <a:rPr lang="en-US" sz="2800" i="1" dirty="0"/>
              <a:t>need to attempt to move from “what’s the matter” with our patients to “what matters” to our patients.</a:t>
            </a:r>
          </a:p>
          <a:p>
            <a:endParaRPr lang="en-US" dirty="0"/>
          </a:p>
        </p:txBody>
      </p:sp>
    </p:spTree>
    <p:extLst>
      <p:ext uri="{BB962C8B-B14F-4D97-AF65-F5344CB8AC3E}">
        <p14:creationId xmlns:p14="http://schemas.microsoft.com/office/powerpoint/2010/main" val="3522122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199" y="381000"/>
            <a:ext cx="8243887" cy="762000"/>
          </a:xfrm>
        </p:spPr>
        <p:txBody>
          <a:bodyPr>
            <a:normAutofit/>
          </a:bodyPr>
          <a:lstStyle/>
          <a:p>
            <a:pPr algn="ctr">
              <a:defRPr/>
            </a:pPr>
            <a:r>
              <a:rPr lang="en-US" sz="3200" dirty="0">
                <a:solidFill>
                  <a:schemeClr val="tx1"/>
                </a:solidFill>
              </a:rPr>
              <a:t>The Referral </a:t>
            </a:r>
            <a:r>
              <a:rPr lang="en-US" sz="3200" dirty="0" smtClean="0">
                <a:solidFill>
                  <a:schemeClr val="tx1"/>
                </a:solidFill>
              </a:rPr>
              <a:t>Request - Prepared Patient</a:t>
            </a:r>
          </a:p>
        </p:txBody>
      </p:sp>
      <p:sp>
        <p:nvSpPr>
          <p:cNvPr id="44035" name="Content Placeholder 2"/>
          <p:cNvSpPr>
            <a:spLocks noGrp="1"/>
          </p:cNvSpPr>
          <p:nvPr>
            <p:ph idx="1"/>
          </p:nvPr>
        </p:nvSpPr>
        <p:spPr>
          <a:xfrm>
            <a:off x="304800" y="1447800"/>
            <a:ext cx="8763000" cy="4648200"/>
          </a:xfrm>
        </p:spPr>
        <p:txBody>
          <a:bodyPr/>
          <a:lstStyle/>
          <a:p>
            <a:pPr>
              <a:defRPr/>
            </a:pPr>
            <a:r>
              <a:rPr lang="en-US" sz="2400" b="1" dirty="0" smtClean="0"/>
              <a:t>Patient aware of and in agreement with referral with appropriate expectations </a:t>
            </a:r>
            <a:r>
              <a:rPr lang="en-US" sz="2000" dirty="0" smtClean="0"/>
              <a:t>(opportunity for Shared Decision Making)</a:t>
            </a:r>
          </a:p>
          <a:p>
            <a:pPr lvl="1">
              <a:defRPr/>
            </a:pPr>
            <a:r>
              <a:rPr lang="en-US" sz="2400" dirty="0" smtClean="0"/>
              <a:t>Is patient willing to participate in the referral </a:t>
            </a:r>
          </a:p>
          <a:p>
            <a:pPr lvl="1">
              <a:defRPr/>
            </a:pPr>
            <a:r>
              <a:rPr lang="en-US" sz="2400" dirty="0"/>
              <a:t>Does </a:t>
            </a:r>
            <a:r>
              <a:rPr lang="en-US" sz="2400" dirty="0" smtClean="0"/>
              <a:t>patient </a:t>
            </a:r>
            <a:r>
              <a:rPr lang="en-US" sz="2400" dirty="0"/>
              <a:t>understand &amp; agree with the reason for referral and understand what additional expertise is </a:t>
            </a:r>
            <a:r>
              <a:rPr lang="en-US" sz="2400" dirty="0" smtClean="0"/>
              <a:t>needed</a:t>
            </a:r>
          </a:p>
          <a:p>
            <a:pPr lvl="2">
              <a:defRPr/>
            </a:pPr>
            <a:r>
              <a:rPr lang="en-US" sz="2000" dirty="0" smtClean="0"/>
              <a:t>Are patient’s expectations realistic</a:t>
            </a:r>
          </a:p>
          <a:p>
            <a:pPr lvl="1">
              <a:defRPr/>
            </a:pPr>
            <a:r>
              <a:rPr lang="en-US" sz="2400" dirty="0" smtClean="0"/>
              <a:t>Is patient willing to accept </a:t>
            </a:r>
            <a:r>
              <a:rPr lang="en-US" sz="2400" i="1" dirty="0" smtClean="0"/>
              <a:t>Pre-consultation</a:t>
            </a:r>
            <a:r>
              <a:rPr lang="en-US" sz="2400" dirty="0" smtClean="0"/>
              <a:t> advice or assistance from specialty care, </a:t>
            </a:r>
          </a:p>
          <a:p>
            <a:pPr lvl="2">
              <a:defRPr/>
            </a:pPr>
            <a:r>
              <a:rPr lang="en-US" sz="2000" dirty="0" smtClean="0"/>
              <a:t>Including if “ no appointment required”</a:t>
            </a:r>
          </a:p>
          <a:p>
            <a:pPr lvl="2">
              <a:defRPr/>
            </a:pPr>
            <a:r>
              <a:rPr lang="en-US" sz="2000" dirty="0" smtClean="0"/>
              <a:t>Is “e-consult” (virtual consult) advice an option patient accepts</a:t>
            </a:r>
          </a:p>
          <a:p>
            <a:pPr lvl="1">
              <a:defRPr/>
            </a:pPr>
            <a:r>
              <a:rPr lang="en-US" sz="2400" dirty="0" smtClean="0"/>
              <a:t>Does patient have concerns about the referral or the specialty practice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3402163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a:t>
            </a:r>
            <a:r>
              <a:rPr lang="en-US" sz="3200" dirty="0" smtClean="0">
                <a:solidFill>
                  <a:schemeClr val="tx1"/>
                </a:solidFill>
              </a:rPr>
              <a:t>Request - Prepared </a:t>
            </a:r>
            <a:r>
              <a:rPr lang="en-US" sz="3200" dirty="0">
                <a:solidFill>
                  <a:schemeClr val="tx1"/>
                </a:solidFill>
              </a:rPr>
              <a:t>Patient</a:t>
            </a:r>
            <a:endParaRPr lang="en-US" sz="3200" dirty="0" smtClean="0">
              <a:solidFill>
                <a:schemeClr val="tx1"/>
              </a:solidFill>
            </a:endParaRPr>
          </a:p>
        </p:txBody>
      </p:sp>
      <p:sp>
        <p:nvSpPr>
          <p:cNvPr id="44035" name="Content Placeholder 2"/>
          <p:cNvSpPr>
            <a:spLocks noGrp="1"/>
          </p:cNvSpPr>
          <p:nvPr>
            <p:ph idx="1"/>
          </p:nvPr>
        </p:nvSpPr>
        <p:spPr>
          <a:xfrm>
            <a:off x="304800" y="1447800"/>
            <a:ext cx="8763000" cy="4800600"/>
          </a:xfrm>
        </p:spPr>
        <p:txBody>
          <a:bodyPr/>
          <a:lstStyle/>
          <a:p>
            <a:pPr>
              <a:defRPr/>
            </a:pPr>
            <a:r>
              <a:rPr lang="en-US" sz="2400" b="1" dirty="0" smtClean="0"/>
              <a:t>Consideration of </a:t>
            </a:r>
            <a:r>
              <a:rPr lang="en-US" sz="2400" b="1" i="1" dirty="0" smtClean="0"/>
              <a:t>what matters to the patient</a:t>
            </a:r>
          </a:p>
          <a:p>
            <a:pPr lvl="1">
              <a:defRPr/>
            </a:pPr>
            <a:r>
              <a:rPr lang="en-US" sz="2400" dirty="0" smtClean="0"/>
              <a:t>Patient specific goals</a:t>
            </a:r>
          </a:p>
          <a:p>
            <a:pPr lvl="2">
              <a:defRPr/>
            </a:pPr>
            <a:r>
              <a:rPr lang="en-US" sz="2100" dirty="0" smtClean="0"/>
              <a:t>What the patient hopes to gain medically </a:t>
            </a:r>
            <a:r>
              <a:rPr lang="en-US" sz="2100" i="1" dirty="0" smtClean="0"/>
              <a:t>(e.g. avoid surgery vs undergo surgery; ensure diagnosis or Rx is correct/optimal, etc.) </a:t>
            </a:r>
          </a:p>
          <a:p>
            <a:pPr lvl="2">
              <a:defRPr/>
            </a:pPr>
            <a:r>
              <a:rPr lang="en-US" sz="2100" dirty="0" smtClean="0"/>
              <a:t>Goals for life </a:t>
            </a:r>
            <a:r>
              <a:rPr lang="en-US" sz="2100" i="1" dirty="0" smtClean="0"/>
              <a:t>(be able to care for grandkids, travel, etc.)</a:t>
            </a:r>
          </a:p>
          <a:p>
            <a:pPr lvl="1">
              <a:defRPr/>
            </a:pPr>
            <a:r>
              <a:rPr lang="en-US" sz="2400" dirty="0" smtClean="0"/>
              <a:t>Reading material or other preparation for patient prior to appointment </a:t>
            </a:r>
            <a:endParaRPr lang="en-US" sz="2400" i="1" dirty="0" smtClean="0"/>
          </a:p>
          <a:p>
            <a:pPr lvl="2">
              <a:defRPr/>
            </a:pPr>
            <a:r>
              <a:rPr lang="en-US" sz="2100" dirty="0"/>
              <a:t>E</a:t>
            </a:r>
            <a:r>
              <a:rPr lang="en-US" sz="2100" dirty="0" smtClean="0"/>
              <a:t>xplaining type of specialist or procedure</a:t>
            </a:r>
          </a:p>
          <a:p>
            <a:pPr lvl="2">
              <a:defRPr/>
            </a:pPr>
            <a:r>
              <a:rPr lang="en-US" sz="2100" dirty="0"/>
              <a:t>I</a:t>
            </a:r>
            <a:r>
              <a:rPr lang="en-US" sz="2100" dirty="0" smtClean="0"/>
              <a:t>nformation on referral condition or concerns</a:t>
            </a:r>
          </a:p>
          <a:p>
            <a:pPr lvl="2">
              <a:defRPr/>
            </a:pPr>
            <a:r>
              <a:rPr lang="en-US" sz="2100" dirty="0" smtClean="0"/>
              <a:t>Flyer from specialty practice about the practice</a:t>
            </a:r>
          </a:p>
          <a:p>
            <a:pPr lvl="1">
              <a:defRPr/>
            </a:pPr>
            <a:r>
              <a:rPr lang="en-US" sz="2400" dirty="0" smtClean="0"/>
              <a:t>Logistics / “Burden” </a:t>
            </a:r>
          </a:p>
          <a:p>
            <a:pPr lvl="2">
              <a:defRPr/>
            </a:pPr>
            <a:r>
              <a:rPr lang="en-US" sz="2100" dirty="0" smtClean="0"/>
              <a:t>Location/ hours/transportation/appropriate wait time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114840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a:t>
            </a:r>
            <a:r>
              <a:rPr lang="en-US" sz="3200" dirty="0" smtClean="0">
                <a:solidFill>
                  <a:schemeClr val="tx1"/>
                </a:solidFill>
              </a:rPr>
              <a:t>Request - Prepared </a:t>
            </a:r>
            <a:r>
              <a:rPr lang="en-US" sz="3200" dirty="0">
                <a:solidFill>
                  <a:schemeClr val="tx1"/>
                </a:solidFill>
              </a:rPr>
              <a:t>Patient</a:t>
            </a:r>
            <a:endParaRPr lang="en-US" sz="3200" dirty="0" smtClean="0">
              <a:solidFill>
                <a:schemeClr val="tx1"/>
              </a:solidFill>
            </a:endParaRPr>
          </a:p>
        </p:txBody>
      </p:sp>
      <p:sp>
        <p:nvSpPr>
          <p:cNvPr id="44035" name="Content Placeholder 2"/>
          <p:cNvSpPr>
            <a:spLocks noGrp="1"/>
          </p:cNvSpPr>
          <p:nvPr>
            <p:ph idx="1"/>
          </p:nvPr>
        </p:nvSpPr>
        <p:spPr>
          <a:xfrm>
            <a:off x="152400" y="1447800"/>
            <a:ext cx="8915400" cy="4800600"/>
          </a:xfrm>
        </p:spPr>
        <p:txBody>
          <a:bodyPr/>
          <a:lstStyle/>
          <a:p>
            <a:pPr>
              <a:defRPr/>
            </a:pPr>
            <a:r>
              <a:rPr lang="en-US" sz="2400" b="1" dirty="0" smtClean="0"/>
              <a:t>Alert specialty </a:t>
            </a:r>
            <a:r>
              <a:rPr lang="en-US" sz="2400" b="1" dirty="0"/>
              <a:t>practice of any special </a:t>
            </a:r>
            <a:r>
              <a:rPr lang="en-US" sz="2400" b="1" dirty="0" smtClean="0"/>
              <a:t>needs or considerations for patient / family  </a:t>
            </a:r>
          </a:p>
          <a:p>
            <a:pPr lvl="1">
              <a:defRPr/>
            </a:pPr>
            <a:r>
              <a:rPr lang="en-US" sz="2400" dirty="0"/>
              <a:t>I</a:t>
            </a:r>
            <a:r>
              <a:rPr lang="en-US" sz="2400" dirty="0" smtClean="0"/>
              <a:t>mpaired </a:t>
            </a:r>
            <a:r>
              <a:rPr lang="en-US" sz="2400" dirty="0"/>
              <a:t>vision, hearing, cognition, </a:t>
            </a:r>
            <a:r>
              <a:rPr lang="en-US" sz="2400" dirty="0" smtClean="0"/>
              <a:t>ambulation, etc.</a:t>
            </a:r>
          </a:p>
          <a:p>
            <a:pPr lvl="2">
              <a:defRPr/>
            </a:pPr>
            <a:r>
              <a:rPr lang="en-US" sz="2100" dirty="0" smtClean="0"/>
              <a:t>Need to be aware for scheduling, forms, rooming needs</a:t>
            </a:r>
          </a:p>
          <a:p>
            <a:pPr lvl="1">
              <a:defRPr/>
            </a:pPr>
            <a:r>
              <a:rPr lang="en-US" sz="2400" dirty="0" smtClean="0"/>
              <a:t>Caregiver status</a:t>
            </a:r>
          </a:p>
          <a:p>
            <a:pPr lvl="2">
              <a:defRPr/>
            </a:pPr>
            <a:r>
              <a:rPr lang="en-US" sz="2100" dirty="0" smtClean="0"/>
              <a:t>Does spouse, adult offspring, case manager, etc. need to be involved in scheduling , in the visit and/or care plan/self-management</a:t>
            </a:r>
          </a:p>
          <a:p>
            <a:pPr lvl="1">
              <a:defRPr/>
            </a:pPr>
            <a:r>
              <a:rPr lang="en-US" sz="2400" dirty="0" smtClean="0"/>
              <a:t>Transportation</a:t>
            </a:r>
            <a:endParaRPr lang="en-US" sz="2400" dirty="0"/>
          </a:p>
          <a:p>
            <a:pPr lvl="2">
              <a:defRPr/>
            </a:pPr>
            <a:r>
              <a:rPr lang="en-US" sz="2100" dirty="0" smtClean="0"/>
              <a:t>Will PCP/Requesting practice help arrange if needed</a:t>
            </a:r>
          </a:p>
          <a:p>
            <a:pPr lvl="2">
              <a:defRPr/>
            </a:pPr>
            <a:r>
              <a:rPr lang="en-US" sz="2100" dirty="0" smtClean="0"/>
              <a:t>Distance or other considerations (time of appointment, hotel needs)</a:t>
            </a:r>
          </a:p>
          <a:p>
            <a:pPr lvl="1">
              <a:defRPr/>
            </a:pPr>
            <a:r>
              <a:rPr lang="en-US" sz="2400" dirty="0" smtClean="0"/>
              <a:t>Pain Management Agreement</a:t>
            </a:r>
            <a:r>
              <a:rPr lang="en-US" sz="2400" dirty="0"/>
              <a:t>, Advanced Directives,  </a:t>
            </a:r>
            <a:r>
              <a:rPr lang="en-US" sz="2400" dirty="0" smtClean="0"/>
              <a:t>Behavioral Health or Care Management arrangements and contacts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32032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01000" cy="762000"/>
          </a:xfrm>
        </p:spPr>
        <p:txBody>
          <a:bodyPr>
            <a:normAutofit/>
          </a:bodyPr>
          <a:lstStyle/>
          <a:p>
            <a:pPr algn="ctr">
              <a:defRPr/>
            </a:pPr>
            <a:r>
              <a:rPr lang="en-US" sz="3200" dirty="0">
                <a:solidFill>
                  <a:schemeClr val="tx1"/>
                </a:solidFill>
              </a:rPr>
              <a:t>The Referral </a:t>
            </a:r>
            <a:r>
              <a:rPr lang="en-US" sz="3200" dirty="0" smtClean="0">
                <a:solidFill>
                  <a:schemeClr val="tx1"/>
                </a:solidFill>
              </a:rPr>
              <a:t>Request - Prepared </a:t>
            </a:r>
            <a:r>
              <a:rPr lang="en-US" sz="3200" dirty="0">
                <a:solidFill>
                  <a:schemeClr val="tx1"/>
                </a:solidFill>
              </a:rPr>
              <a:t>Patient</a:t>
            </a:r>
            <a:endParaRPr lang="en-US" sz="3200" dirty="0" smtClean="0">
              <a:solidFill>
                <a:schemeClr val="tx1"/>
              </a:solidFill>
            </a:endParaRPr>
          </a:p>
        </p:txBody>
      </p:sp>
      <p:sp>
        <p:nvSpPr>
          <p:cNvPr id="44035" name="Content Placeholder 2"/>
          <p:cNvSpPr>
            <a:spLocks noGrp="1"/>
          </p:cNvSpPr>
          <p:nvPr>
            <p:ph idx="1"/>
          </p:nvPr>
        </p:nvSpPr>
        <p:spPr>
          <a:xfrm>
            <a:off x="381000" y="1447800"/>
            <a:ext cx="8763000" cy="4648200"/>
          </a:xfrm>
        </p:spPr>
        <p:txBody>
          <a:bodyPr/>
          <a:lstStyle/>
          <a:p>
            <a:pPr eaLnBrk="1" hangingPunct="1">
              <a:defRPr/>
            </a:pPr>
            <a:r>
              <a:rPr lang="en-US" sz="2400" b="1" dirty="0" smtClean="0"/>
              <a:t>Use of Referral Guidelines (specific to the patient/condition)</a:t>
            </a:r>
          </a:p>
          <a:p>
            <a:pPr lvl="1">
              <a:defRPr/>
            </a:pPr>
            <a:r>
              <a:rPr lang="en-US" sz="2400" dirty="0" smtClean="0"/>
              <a:t>Appropriate specialist at appropriate time</a:t>
            </a:r>
          </a:p>
          <a:p>
            <a:pPr lvl="1">
              <a:defRPr/>
            </a:pPr>
            <a:r>
              <a:rPr lang="en-US" sz="2400" dirty="0" smtClean="0"/>
              <a:t>Appropriate preparation with testing or therapeutic trials prior to referral</a:t>
            </a:r>
          </a:p>
          <a:p>
            <a:pPr eaLnBrk="1" hangingPunct="1">
              <a:defRPr/>
            </a:pPr>
            <a:r>
              <a:rPr lang="en-US" sz="2400" b="1" dirty="0" smtClean="0"/>
              <a:t>Patient understands role of specialist and who to call for what</a:t>
            </a:r>
          </a:p>
          <a:p>
            <a:pPr lvl="1">
              <a:defRPr/>
            </a:pPr>
            <a:r>
              <a:rPr lang="en-US" sz="2400" dirty="0" smtClean="0"/>
              <a:t>Consultation for Advice (PCP to manage)</a:t>
            </a:r>
          </a:p>
          <a:p>
            <a:pPr lvl="1">
              <a:defRPr/>
            </a:pPr>
            <a:r>
              <a:rPr lang="en-US" sz="2400" dirty="0" smtClean="0"/>
              <a:t>Consultation for Procedure</a:t>
            </a:r>
          </a:p>
          <a:p>
            <a:pPr lvl="1">
              <a:defRPr/>
            </a:pPr>
            <a:r>
              <a:rPr lang="en-US" sz="2400" dirty="0" smtClean="0"/>
              <a:t>Co-management help from specialist</a:t>
            </a:r>
          </a:p>
          <a:p>
            <a:pPr lvl="2">
              <a:defRPr/>
            </a:pPr>
            <a:r>
              <a:rPr lang="en-US" sz="2000" dirty="0" smtClean="0"/>
              <a:t>Shared Care (PCP first call)</a:t>
            </a:r>
          </a:p>
          <a:p>
            <a:pPr lvl="2">
              <a:defRPr/>
            </a:pPr>
            <a:r>
              <a:rPr lang="en-US" sz="2000" dirty="0" smtClean="0"/>
              <a:t>Principal Care (Specialist first call for the condition)</a:t>
            </a:r>
          </a:p>
          <a:p>
            <a:pPr marL="0" indent="0">
              <a:buNone/>
              <a:defRPr/>
            </a:pPr>
            <a:r>
              <a:rPr lang="en-US" sz="2000" i="1" dirty="0" smtClean="0"/>
              <a:t>Over time the role of specialist may be fluid (change) as disease/ patient changes</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932675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990600"/>
          </a:xfrm>
        </p:spPr>
        <p:txBody>
          <a:bodyPr>
            <a:normAutofit fontScale="90000"/>
          </a:bodyPr>
          <a:lstStyle/>
          <a:p>
            <a:pPr marL="457200" lvl="1" indent="0">
              <a:lnSpc>
                <a:spcPct val="90000"/>
              </a:lnSpc>
              <a:defRPr/>
            </a:pPr>
            <a:r>
              <a:rPr lang="en-US" dirty="0" smtClean="0"/>
              <a:t/>
            </a:r>
            <a:br>
              <a:rPr lang="en-US" dirty="0" smtClean="0"/>
            </a:br>
            <a:r>
              <a:rPr lang="en-US" sz="3100" dirty="0" smtClean="0"/>
              <a:t>High </a:t>
            </a:r>
            <a:r>
              <a:rPr lang="en-US" sz="3100" dirty="0"/>
              <a:t>Value Care Coordination </a:t>
            </a:r>
            <a:r>
              <a:rPr lang="en-US" sz="3100" dirty="0" smtClean="0"/>
              <a:t>Toolkit </a:t>
            </a:r>
            <a:r>
              <a:rPr lang="en-US" sz="2000" dirty="0" smtClean="0"/>
              <a:t>April 2014 </a:t>
            </a:r>
            <a:r>
              <a:rPr lang="en-US" dirty="0" smtClean="0"/>
              <a:t/>
            </a:r>
            <a:br>
              <a:rPr lang="en-US" dirty="0" smtClean="0"/>
            </a:br>
            <a:r>
              <a:rPr lang="en-US" sz="2700" b="1" dirty="0" smtClean="0">
                <a:hlinkClick r:id="rId2"/>
              </a:rPr>
              <a:t>http</a:t>
            </a:r>
            <a:r>
              <a:rPr lang="en-US" sz="2700" b="1" dirty="0">
                <a:hlinkClick r:id="rId2"/>
              </a:rPr>
              <a:t>://</a:t>
            </a:r>
            <a:r>
              <a:rPr lang="en-US" sz="2700" b="1" dirty="0" smtClean="0">
                <a:hlinkClick r:id="rId2"/>
              </a:rPr>
              <a:t>hvc.acponline.org/physres_hvcc_project.html</a:t>
            </a:r>
            <a:r>
              <a:rPr lang="en-US" sz="2700" b="1" dirty="0" smtClean="0"/>
              <a:t> </a:t>
            </a:r>
            <a:r>
              <a:rPr lang="en-US" dirty="0"/>
              <a:t/>
            </a:r>
            <a:br>
              <a:rPr lang="en-US" dirty="0"/>
            </a:br>
            <a:r>
              <a:rPr lang="en-US" dirty="0"/>
              <a:t>		</a:t>
            </a:r>
          </a:p>
        </p:txBody>
      </p:sp>
      <p:sp>
        <p:nvSpPr>
          <p:cNvPr id="3" name="Content Placeholder 2"/>
          <p:cNvSpPr>
            <a:spLocks noGrp="1"/>
          </p:cNvSpPr>
          <p:nvPr>
            <p:ph sz="quarter" idx="1"/>
          </p:nvPr>
        </p:nvSpPr>
        <p:spPr>
          <a:xfrm>
            <a:off x="228600" y="1686559"/>
            <a:ext cx="8686800" cy="5171441"/>
          </a:xfrm>
        </p:spPr>
        <p:txBody>
          <a:bodyPr/>
          <a:lstStyle/>
          <a:p>
            <a:r>
              <a:rPr lang="en-US" sz="2000" dirty="0" smtClean="0"/>
              <a:t>An </a:t>
            </a:r>
            <a:r>
              <a:rPr lang="en-US" sz="2000" dirty="0"/>
              <a:t>outline of recommendations to physicians on </a:t>
            </a:r>
            <a:r>
              <a:rPr lang="en-US" sz="2000" dirty="0">
                <a:hlinkClick r:id="rId3"/>
              </a:rPr>
              <a:t>preparing a patient for a referral in a patient-centered manner</a:t>
            </a:r>
            <a:r>
              <a:rPr lang="en-US" sz="2000" dirty="0"/>
              <a:t>.</a:t>
            </a:r>
          </a:p>
          <a:p>
            <a:endParaRPr lang="en-US" sz="2000" dirty="0" smtClean="0">
              <a:effectLst>
                <a:outerShdw blurRad="38100" dist="38100" dir="2700000" algn="tl">
                  <a:srgbClr val="000000">
                    <a:alpha val="43137"/>
                  </a:srgbClr>
                </a:outerShdw>
              </a:effectLst>
              <a:hlinkClick r:id="rId4"/>
            </a:endParaRPr>
          </a:p>
          <a:p>
            <a:endParaRPr lang="en-US" sz="2000" dirty="0">
              <a:effectLst>
                <a:outerShdw blurRad="38100" dist="38100" dir="2700000" algn="tl">
                  <a:srgbClr val="000000">
                    <a:alpha val="43137"/>
                  </a:srgbClr>
                </a:outerShdw>
              </a:effectLst>
              <a:hlinkClick r:id="rId4"/>
            </a:endParaRPr>
          </a:p>
          <a:p>
            <a:endParaRPr lang="en-US" sz="3200" dirty="0" smtClean="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3200" dirty="0" smtClean="0">
              <a:effectLst>
                <a:outerShdw blurRad="38100" dist="38100" dir="2700000" algn="tl">
                  <a:srgbClr val="000000">
                    <a:alpha val="43137"/>
                  </a:srgbClr>
                </a:outerShdw>
              </a:effectLst>
              <a:hlinkClick r:id="rId4"/>
            </a:endParaRPr>
          </a:p>
          <a:p>
            <a:endParaRPr lang="en-US" sz="3200" dirty="0">
              <a:effectLst>
                <a:outerShdw blurRad="38100" dist="38100" dir="2700000" algn="tl">
                  <a:srgbClr val="000000">
                    <a:alpha val="43137"/>
                  </a:srgbClr>
                </a:outerShdw>
              </a:effectLst>
              <a:hlinkClick r:id="rId4"/>
            </a:endParaRPr>
          </a:p>
          <a:p>
            <a:endParaRPr lang="en-US" sz="1400" dirty="0" smtClean="0">
              <a:effectLst>
                <a:outerShdw blurRad="38100" dist="38100" dir="2700000" algn="tl">
                  <a:srgbClr val="000000">
                    <a:alpha val="43137"/>
                  </a:srgbClr>
                </a:outerShdw>
              </a:effectLst>
              <a:hlinkClick r:id="rId4"/>
            </a:endParaRPr>
          </a:p>
          <a:p>
            <a:endParaRPr lang="en-US" sz="1400" dirty="0">
              <a:effectLst>
                <a:outerShdw blurRad="38100" dist="38100" dir="2700000" algn="tl">
                  <a:srgbClr val="000000">
                    <a:alpha val="43137"/>
                  </a:srgbClr>
                </a:outerShdw>
              </a:effectLst>
              <a:hlinkClick r:id="rId4"/>
            </a:endParaRPr>
          </a:p>
          <a:p>
            <a:pPr marL="0" indent="0">
              <a:buNone/>
            </a:pPr>
            <a:endParaRPr lang="en-US" sz="1400" dirty="0" smtClean="0">
              <a:effectLst>
                <a:outerShdw blurRad="38100" dist="38100" dir="2700000" algn="tl">
                  <a:srgbClr val="000000">
                    <a:alpha val="43137"/>
                  </a:srgbClr>
                </a:outerShdw>
              </a:effectLst>
              <a:hlinkClick r:id="rId4"/>
            </a:endParaRPr>
          </a:p>
        </p:txBody>
      </p:sp>
    </p:spTree>
    <p:extLst>
      <p:ext uri="{BB962C8B-B14F-4D97-AF65-F5344CB8AC3E}">
        <p14:creationId xmlns:p14="http://schemas.microsoft.com/office/powerpoint/2010/main" val="4111774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smtClean="0">
                <a:solidFill>
                  <a:schemeClr val="tx1"/>
                </a:solidFill>
              </a:rPr>
              <a:t>The Referral Response: Ensure the Patient’s Needs are Met </a:t>
            </a:r>
          </a:p>
        </p:txBody>
      </p:sp>
      <p:sp>
        <p:nvSpPr>
          <p:cNvPr id="44035" name="Content Placeholder 2"/>
          <p:cNvSpPr>
            <a:spLocks noGrp="1"/>
          </p:cNvSpPr>
          <p:nvPr>
            <p:ph idx="1"/>
          </p:nvPr>
        </p:nvSpPr>
        <p:spPr>
          <a:xfrm>
            <a:off x="304800" y="1447800"/>
            <a:ext cx="8763000" cy="4983162"/>
          </a:xfrm>
        </p:spPr>
        <p:txBody>
          <a:bodyPr/>
          <a:lstStyle/>
          <a:p>
            <a:pPr>
              <a:defRPr/>
            </a:pPr>
            <a:r>
              <a:rPr lang="en-US" sz="2400" b="1" dirty="0" smtClean="0"/>
              <a:t>Patient scheduled according to urgency or priority of referral needs</a:t>
            </a:r>
          </a:p>
          <a:p>
            <a:pPr lvl="1">
              <a:defRPr/>
            </a:pPr>
            <a:r>
              <a:rPr lang="en-US" sz="2400" dirty="0"/>
              <a:t>Coordination with requesting practice </a:t>
            </a:r>
            <a:r>
              <a:rPr lang="en-US" sz="2000" dirty="0"/>
              <a:t>(contact with specialist for urgent referrals with interim </a:t>
            </a:r>
            <a:r>
              <a:rPr lang="en-US" sz="2000" dirty="0" smtClean="0"/>
              <a:t>assistance) </a:t>
            </a:r>
          </a:p>
          <a:p>
            <a:pPr lvl="1">
              <a:defRPr/>
            </a:pPr>
            <a:r>
              <a:rPr lang="en-US" sz="2400" dirty="0" smtClean="0"/>
              <a:t>Pre-consultation review with risk stratification of referral needs</a:t>
            </a:r>
          </a:p>
          <a:p>
            <a:pPr lvl="1">
              <a:defRPr/>
            </a:pPr>
            <a:r>
              <a:rPr lang="en-US" sz="2400" dirty="0" smtClean="0"/>
              <a:t>Capability to schedule according to urgency of referral needs</a:t>
            </a:r>
            <a:endParaRPr lang="en-US" sz="1000" dirty="0" smtClean="0"/>
          </a:p>
          <a:p>
            <a:pPr>
              <a:defRPr/>
            </a:pPr>
            <a:r>
              <a:rPr lang="en-US" sz="2400" b="1" dirty="0" smtClean="0"/>
              <a:t>Pre-visit preparation for the appointment </a:t>
            </a:r>
          </a:p>
          <a:p>
            <a:pPr lvl="1">
              <a:defRPr/>
            </a:pPr>
            <a:r>
              <a:rPr lang="en-US" sz="2400" dirty="0"/>
              <a:t>E</a:t>
            </a:r>
            <a:r>
              <a:rPr lang="en-US" sz="2400" dirty="0" smtClean="0"/>
              <a:t>nsure </a:t>
            </a:r>
            <a:r>
              <a:rPr lang="en-US" sz="2400" dirty="0"/>
              <a:t>needed information </a:t>
            </a:r>
            <a:r>
              <a:rPr lang="en-US" sz="2400" dirty="0" smtClean="0"/>
              <a:t>received &amp; referral appropriate</a:t>
            </a:r>
          </a:p>
          <a:p>
            <a:pPr lvl="1">
              <a:defRPr/>
            </a:pPr>
            <a:r>
              <a:rPr lang="en-US" sz="2400" dirty="0"/>
              <a:t>R</a:t>
            </a:r>
            <a:r>
              <a:rPr lang="en-US" sz="2400" dirty="0" smtClean="0"/>
              <a:t>eview of clinical question &amp; supporting data as pre-visit prep by clinician </a:t>
            </a:r>
          </a:p>
          <a:p>
            <a:pPr marL="0" indent="0">
              <a:buNone/>
              <a:defRPr/>
            </a:pPr>
            <a:endParaRPr lang="en-US" sz="2100" dirty="0" smtClean="0"/>
          </a:p>
          <a:p>
            <a:pPr marL="0" indent="0" eaLnBrk="1" hangingPunct="1">
              <a:buNone/>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spTree>
    <p:extLst>
      <p:ext uri="{BB962C8B-B14F-4D97-AF65-F5344CB8AC3E}">
        <p14:creationId xmlns:p14="http://schemas.microsoft.com/office/powerpoint/2010/main" val="259419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r"/>
            <a:r>
              <a:rPr lang="en-US" sz="3600" dirty="0" smtClean="0"/>
              <a:t>Action Steps to Connected Care</a:t>
            </a:r>
            <a:endParaRPr lang="en-US" sz="3600" dirty="0"/>
          </a:p>
        </p:txBody>
      </p:sp>
      <p:sp>
        <p:nvSpPr>
          <p:cNvPr id="3" name="Content Placeholder 2"/>
          <p:cNvSpPr>
            <a:spLocks noGrp="1"/>
          </p:cNvSpPr>
          <p:nvPr>
            <p:ph sz="quarter" idx="1"/>
          </p:nvPr>
        </p:nvSpPr>
        <p:spPr>
          <a:xfrm>
            <a:off x="762000" y="1752600"/>
            <a:ext cx="7924800" cy="4648200"/>
          </a:xfrm>
        </p:spPr>
        <p:txBody>
          <a:bodyPr/>
          <a:lstStyle/>
          <a:p>
            <a:pPr marL="514350" indent="-514350">
              <a:buFont typeface="+mj-lt"/>
              <a:buAutoNum type="alphaUcPeriod"/>
            </a:pPr>
            <a:r>
              <a:rPr lang="en-US" sz="2800" dirty="0" smtClean="0"/>
              <a:t>Look at your internal referral process (get your own house in order)</a:t>
            </a:r>
          </a:p>
          <a:p>
            <a:pPr marL="514350" indent="-514350">
              <a:buFont typeface="+mj-lt"/>
              <a:buAutoNum type="alphaUcPeriod"/>
            </a:pPr>
            <a:r>
              <a:rPr lang="en-US" sz="2800" b="1" dirty="0" smtClean="0"/>
              <a:t>Ensure you get what you need for a high value referral</a:t>
            </a:r>
            <a:endParaRPr lang="en-US" sz="2500" b="1" dirty="0" smtClean="0"/>
          </a:p>
          <a:p>
            <a:pPr marL="514350" indent="-514350">
              <a:buFont typeface="+mj-lt"/>
              <a:buAutoNum type="alphaUcPeriod"/>
            </a:pPr>
            <a:r>
              <a:rPr lang="en-US" sz="2800" dirty="0" smtClean="0"/>
              <a:t>Ensure others get what they need </a:t>
            </a:r>
          </a:p>
          <a:p>
            <a:pPr marL="514350" indent="-514350">
              <a:buFont typeface="+mj-lt"/>
              <a:buAutoNum type="alphaUcPeriod"/>
            </a:pPr>
            <a:r>
              <a:rPr lang="en-US" sz="2800" dirty="0" smtClean="0"/>
              <a:t>Develop Care Coordination Agreement(s) (compact) with appropriate referring practice(s)</a:t>
            </a:r>
          </a:p>
          <a:p>
            <a:pPr marL="788670" lvl="1" indent="-514350">
              <a:buFont typeface="+mj-lt"/>
              <a:buAutoNum type="alphaLcParenR"/>
            </a:pPr>
            <a:endParaRPr lang="en-US" dirty="0" smtClean="0"/>
          </a:p>
          <a:p>
            <a:pPr marL="788670" lvl="1" indent="-514350">
              <a:buFont typeface="+mj-lt"/>
              <a:buAutoNum type="alphaLcParenR"/>
            </a:pPr>
            <a:endParaRPr lang="en-US" dirty="0" smtClean="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39"/>
          <a:stretch/>
        </p:blipFill>
        <p:spPr bwMode="auto">
          <a:xfrm>
            <a:off x="304348" y="15240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1444487" y="3429000"/>
            <a:ext cx="6585856" cy="2743200"/>
          </a:xfrm>
          <a:prstGeom prst="wedgeRoundRectCallout">
            <a:avLst>
              <a:gd name="adj1" fmla="val -19269"/>
              <a:gd name="adj2" fmla="val -6037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t>Three (3) Action Items to Establish:</a:t>
            </a:r>
          </a:p>
          <a:p>
            <a:pPr marL="457200" indent="-457200">
              <a:buFont typeface="+mj-lt"/>
              <a:buAutoNum type="arabicPeriod"/>
            </a:pPr>
            <a:r>
              <a:rPr lang="en-US" sz="2400" dirty="0" smtClean="0"/>
              <a:t>Basic Elements of a Referral Request</a:t>
            </a:r>
          </a:p>
          <a:p>
            <a:pPr marL="457200" indent="-457200">
              <a:buFont typeface="+mj-lt"/>
              <a:buAutoNum type="arabicPeriod"/>
            </a:pPr>
            <a:r>
              <a:rPr lang="en-US" sz="2400" dirty="0" smtClean="0"/>
              <a:t>Referral Criteria/ Guidelines</a:t>
            </a:r>
          </a:p>
          <a:p>
            <a:pPr marL="914400" lvl="1" indent="-457200">
              <a:buFont typeface="Arial" panose="020B0604020202020204" pitchFamily="34" charset="0"/>
              <a:buChar char="•"/>
            </a:pPr>
            <a:r>
              <a:rPr lang="en-US" sz="2400" dirty="0" smtClean="0"/>
              <a:t>Risk Stratify Urgency</a:t>
            </a:r>
            <a:endParaRPr lang="en-US" sz="2400" dirty="0"/>
          </a:p>
          <a:p>
            <a:pPr marL="914400" lvl="1" indent="-457200">
              <a:buFont typeface="Arial" panose="020B0604020202020204" pitchFamily="34" charset="0"/>
              <a:buChar char="•"/>
            </a:pPr>
            <a:r>
              <a:rPr lang="en-US" sz="2400" dirty="0" smtClean="0"/>
              <a:t>Pertinent Data Set </a:t>
            </a:r>
            <a:r>
              <a:rPr lang="en-US" sz="2000" dirty="0" smtClean="0"/>
              <a:t>(Referral Guidelines)</a:t>
            </a:r>
          </a:p>
          <a:p>
            <a:pPr marL="457200" indent="-457200">
              <a:buFont typeface="+mj-lt"/>
              <a:buAutoNum type="arabicPeriod"/>
            </a:pPr>
            <a:r>
              <a:rPr lang="en-US" sz="2400" dirty="0" smtClean="0"/>
              <a:t>Pre-consultation/ Pre-visit review process</a:t>
            </a:r>
            <a:endParaRPr lang="en-US" sz="2400" dirty="0"/>
          </a:p>
        </p:txBody>
      </p:sp>
    </p:spTree>
    <p:extLst>
      <p:ext uri="{BB962C8B-B14F-4D97-AF65-F5344CB8AC3E}">
        <p14:creationId xmlns:p14="http://schemas.microsoft.com/office/powerpoint/2010/main" val="266579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228600"/>
            <a:ext cx="8077200" cy="914400"/>
          </a:xfrm>
        </p:spPr>
        <p:txBody>
          <a:bodyPr>
            <a:noAutofit/>
          </a:bodyPr>
          <a:lstStyle/>
          <a:p>
            <a:pPr algn="ctr" eaLnBrk="1" hangingPunct="1">
              <a:defRPr/>
            </a:pPr>
            <a:r>
              <a:rPr lang="en-US" sz="3200" dirty="0" smtClean="0">
                <a:solidFill>
                  <a:schemeClr val="tx1"/>
                </a:solidFill>
              </a:rPr>
              <a:t>The Referral Response: Ensure the Patient’s Needs are Met </a:t>
            </a:r>
          </a:p>
        </p:txBody>
      </p:sp>
      <p:sp>
        <p:nvSpPr>
          <p:cNvPr id="44035" name="Content Placeholder 2"/>
          <p:cNvSpPr>
            <a:spLocks noGrp="1"/>
          </p:cNvSpPr>
          <p:nvPr>
            <p:ph idx="1"/>
          </p:nvPr>
        </p:nvSpPr>
        <p:spPr>
          <a:xfrm>
            <a:off x="304800" y="1524000"/>
            <a:ext cx="8763000" cy="4648200"/>
          </a:xfrm>
        </p:spPr>
        <p:txBody>
          <a:bodyPr/>
          <a:lstStyle/>
          <a:p>
            <a:pPr>
              <a:defRPr/>
            </a:pPr>
            <a:r>
              <a:rPr lang="en-US" sz="2400" b="1" dirty="0" smtClean="0"/>
              <a:t>Consideration of </a:t>
            </a:r>
            <a:r>
              <a:rPr lang="en-US" sz="2400" b="1" i="1" dirty="0" smtClean="0"/>
              <a:t>what matters to the patient</a:t>
            </a:r>
          </a:p>
          <a:p>
            <a:pPr lvl="1">
              <a:defRPr/>
            </a:pPr>
            <a:r>
              <a:rPr lang="en-US" sz="2400" dirty="0" smtClean="0"/>
              <a:t>Patient concerns voiced &amp; listened to </a:t>
            </a:r>
          </a:p>
          <a:p>
            <a:pPr lvl="2">
              <a:defRPr/>
            </a:pPr>
            <a:r>
              <a:rPr lang="en-US" sz="2400" i="1" dirty="0" smtClean="0"/>
              <a:t>The patient’s story</a:t>
            </a:r>
          </a:p>
          <a:p>
            <a:pPr lvl="1">
              <a:defRPr/>
            </a:pPr>
            <a:r>
              <a:rPr lang="en-US" sz="2400" dirty="0" smtClean="0"/>
              <a:t>Patient specific goals</a:t>
            </a:r>
          </a:p>
          <a:p>
            <a:pPr lvl="2">
              <a:defRPr/>
            </a:pPr>
            <a:r>
              <a:rPr lang="en-US" sz="2100" i="1" dirty="0" smtClean="0"/>
              <a:t>Medical aspects as well as for their life activities</a:t>
            </a:r>
          </a:p>
          <a:p>
            <a:pPr marL="365125" lvl="1" indent="0">
              <a:buNone/>
              <a:defRPr/>
            </a:pPr>
            <a:endParaRPr lang="en-US" sz="1000" i="1" dirty="0" smtClean="0"/>
          </a:p>
          <a:p>
            <a:pPr eaLnBrk="1" hangingPunct="1">
              <a:defRPr/>
            </a:pPr>
            <a:r>
              <a:rPr lang="en-US" sz="2400" b="1" dirty="0" smtClean="0"/>
              <a:t>Shared Decision Making for diagnostic or management options</a:t>
            </a:r>
          </a:p>
          <a:p>
            <a:pPr lvl="1">
              <a:defRPr/>
            </a:pPr>
            <a:r>
              <a:rPr lang="en-US" sz="2400" dirty="0"/>
              <a:t>The best clinical evidence </a:t>
            </a:r>
            <a:r>
              <a:rPr lang="en-US" sz="2400" dirty="0" smtClean="0"/>
              <a:t>adapted to</a:t>
            </a:r>
          </a:p>
          <a:p>
            <a:pPr lvl="2">
              <a:defRPr/>
            </a:pPr>
            <a:r>
              <a:rPr lang="en-US" sz="1800" dirty="0" smtClean="0"/>
              <a:t> </a:t>
            </a:r>
            <a:r>
              <a:rPr lang="en-US" sz="2400" dirty="0" smtClean="0"/>
              <a:t>the patient’s values &amp; preferences</a:t>
            </a:r>
          </a:p>
          <a:p>
            <a:pPr lvl="2">
              <a:defRPr/>
            </a:pPr>
            <a:r>
              <a:rPr lang="en-US" sz="2400" dirty="0" smtClean="0"/>
              <a:t>the burden of care and patient capacity </a:t>
            </a:r>
          </a:p>
          <a:p>
            <a:pPr lvl="2">
              <a:defRPr/>
            </a:pPr>
            <a:r>
              <a:rPr lang="en-US" sz="2100" dirty="0"/>
              <a:t>t</a:t>
            </a:r>
            <a:r>
              <a:rPr lang="en-US" sz="2100" dirty="0" smtClean="0"/>
              <a:t>he </a:t>
            </a:r>
            <a:r>
              <a:rPr lang="en-US" sz="2400" dirty="0"/>
              <a:t>patient’s needs </a:t>
            </a:r>
            <a:r>
              <a:rPr lang="en-US" sz="2400" dirty="0" smtClean="0"/>
              <a:t>&amp; circumstances </a:t>
            </a:r>
            <a:r>
              <a:rPr lang="en-US" sz="2400" i="1" dirty="0" smtClean="0"/>
              <a:t>(</a:t>
            </a:r>
            <a:r>
              <a:rPr lang="en-US" sz="2100" i="1" dirty="0" smtClean="0"/>
              <a:t>contextual care)</a:t>
            </a:r>
          </a:p>
          <a:p>
            <a:pPr marL="0" indent="0">
              <a:buNone/>
              <a:defRPr/>
            </a:pPr>
            <a:endParaRPr lang="en-US" sz="2100" dirty="0" smtClean="0"/>
          </a:p>
          <a:p>
            <a:pPr marL="0" indent="0" eaLnBrk="1" hangingPunct="1">
              <a:buNone/>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2786" y="1752600"/>
            <a:ext cx="115158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2771" y="4573262"/>
            <a:ext cx="2591617" cy="10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457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smtClean="0">
                <a:solidFill>
                  <a:schemeClr val="tx1"/>
                </a:solidFill>
              </a:rPr>
              <a:t>Take Context into Consideration </a:t>
            </a:r>
          </a:p>
        </p:txBody>
      </p:sp>
      <p:sp>
        <p:nvSpPr>
          <p:cNvPr id="44035" name="Content Placeholder 2"/>
          <p:cNvSpPr>
            <a:spLocks noGrp="1"/>
          </p:cNvSpPr>
          <p:nvPr>
            <p:ph idx="1"/>
          </p:nvPr>
        </p:nvSpPr>
        <p:spPr>
          <a:xfrm>
            <a:off x="294290" y="1447800"/>
            <a:ext cx="8763000" cy="4800600"/>
          </a:xfrm>
        </p:spPr>
        <p:txBody>
          <a:bodyPr/>
          <a:lstStyle/>
          <a:p>
            <a:pPr marL="0" indent="0" algn="ctr">
              <a:buNone/>
              <a:defRPr/>
            </a:pPr>
            <a:r>
              <a:rPr lang="en-US" sz="2800" dirty="0" smtClean="0"/>
              <a:t>Context = the patient’s needs and circumstances</a:t>
            </a:r>
          </a:p>
          <a:p>
            <a:pPr marL="0" indent="0" algn="ctr">
              <a:buNone/>
              <a:defRPr/>
            </a:pPr>
            <a:endParaRPr lang="en-US" sz="1000" dirty="0" smtClean="0"/>
          </a:p>
          <a:p>
            <a:pPr>
              <a:defRPr/>
            </a:pPr>
            <a:r>
              <a:rPr lang="en-US" sz="2400" dirty="0" smtClean="0"/>
              <a:t>Consider </a:t>
            </a:r>
          </a:p>
          <a:p>
            <a:pPr lvl="1">
              <a:defRPr/>
            </a:pPr>
            <a:r>
              <a:rPr lang="en-US" sz="2400" dirty="0"/>
              <a:t>Patient goals, values, </a:t>
            </a:r>
            <a:r>
              <a:rPr lang="en-US" sz="2400" dirty="0" smtClean="0"/>
              <a:t>priorities, concerns</a:t>
            </a:r>
            <a:r>
              <a:rPr lang="en-US" sz="2400" dirty="0"/>
              <a:t>, fears</a:t>
            </a:r>
          </a:p>
          <a:p>
            <a:pPr lvl="1">
              <a:defRPr/>
            </a:pPr>
            <a:r>
              <a:rPr lang="en-US" sz="2400" dirty="0" smtClean="0"/>
              <a:t>Cost / affordability</a:t>
            </a:r>
          </a:p>
          <a:p>
            <a:pPr lvl="1">
              <a:defRPr/>
            </a:pPr>
            <a:r>
              <a:rPr lang="en-US" sz="2400" dirty="0" smtClean="0"/>
              <a:t>Patient’s schedule vs the treatment schedule</a:t>
            </a:r>
          </a:p>
          <a:p>
            <a:pPr lvl="1">
              <a:defRPr/>
            </a:pPr>
            <a:r>
              <a:rPr lang="en-US" sz="2400" dirty="0" smtClean="0"/>
              <a:t>Patient literacy , numeracy and self-efficacy</a:t>
            </a:r>
          </a:p>
          <a:p>
            <a:pPr lvl="1">
              <a:defRPr/>
            </a:pPr>
            <a:r>
              <a:rPr lang="en-US" sz="2400" dirty="0" smtClean="0"/>
              <a:t>Transportation needs and availability</a:t>
            </a:r>
          </a:p>
          <a:p>
            <a:pPr marL="365125" lvl="1" indent="0">
              <a:buNone/>
              <a:defRPr/>
            </a:pPr>
            <a:endParaRPr lang="en-US" sz="2100" dirty="0" smtClean="0"/>
          </a:p>
          <a:p>
            <a:pPr eaLnBrk="1" hangingPunct="1">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2"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191"/>
          <a:stretch/>
        </p:blipFill>
        <p:spPr bwMode="auto">
          <a:xfrm>
            <a:off x="6662409" y="4832131"/>
            <a:ext cx="1671966" cy="122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2272862"/>
            <a:ext cx="1546225" cy="1898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4882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381000"/>
            <a:ext cx="8077200" cy="762000"/>
          </a:xfrm>
        </p:spPr>
        <p:txBody>
          <a:bodyPr>
            <a:normAutofit/>
          </a:bodyPr>
          <a:lstStyle/>
          <a:p>
            <a:pPr algn="ctr" eaLnBrk="1" hangingPunct="1">
              <a:defRPr/>
            </a:pPr>
            <a:r>
              <a:rPr lang="en-US" sz="4000" dirty="0" smtClean="0">
                <a:solidFill>
                  <a:schemeClr val="tx1"/>
                </a:solidFill>
              </a:rPr>
              <a:t>Take Context into Consideration </a:t>
            </a:r>
            <a:r>
              <a:rPr lang="en-US" sz="2400" dirty="0" smtClean="0">
                <a:solidFill>
                  <a:schemeClr val="tx1"/>
                </a:solidFill>
              </a:rPr>
              <a:t>cont.</a:t>
            </a:r>
            <a:r>
              <a:rPr lang="en-US" sz="4000" dirty="0" smtClean="0">
                <a:solidFill>
                  <a:schemeClr val="tx1"/>
                </a:solidFill>
              </a:rPr>
              <a:t> </a:t>
            </a:r>
          </a:p>
        </p:txBody>
      </p:sp>
      <p:sp>
        <p:nvSpPr>
          <p:cNvPr id="44035" name="Content Placeholder 2"/>
          <p:cNvSpPr>
            <a:spLocks noGrp="1"/>
          </p:cNvSpPr>
          <p:nvPr>
            <p:ph idx="1"/>
          </p:nvPr>
        </p:nvSpPr>
        <p:spPr>
          <a:xfrm>
            <a:off x="294290" y="1447800"/>
            <a:ext cx="8763000" cy="4800600"/>
          </a:xfrm>
        </p:spPr>
        <p:txBody>
          <a:bodyPr/>
          <a:lstStyle/>
          <a:p>
            <a:pPr marL="0" indent="0" algn="ctr">
              <a:buNone/>
              <a:defRPr/>
            </a:pPr>
            <a:r>
              <a:rPr lang="en-US" sz="2800" dirty="0" smtClean="0"/>
              <a:t>Context = the patient’s needs and circumstances</a:t>
            </a:r>
          </a:p>
          <a:p>
            <a:pPr marL="0" indent="0" algn="ctr">
              <a:buNone/>
              <a:defRPr/>
            </a:pPr>
            <a:endParaRPr lang="en-US" sz="2800" dirty="0" smtClean="0"/>
          </a:p>
          <a:p>
            <a:pPr>
              <a:defRPr/>
            </a:pPr>
            <a:r>
              <a:rPr lang="en-US" sz="2400" dirty="0" smtClean="0"/>
              <a:t>Consider </a:t>
            </a:r>
          </a:p>
          <a:p>
            <a:pPr lvl="1">
              <a:defRPr/>
            </a:pPr>
            <a:r>
              <a:rPr lang="en-US" sz="2400" dirty="0" smtClean="0"/>
              <a:t>Caregiver status</a:t>
            </a:r>
          </a:p>
          <a:p>
            <a:pPr lvl="1">
              <a:defRPr/>
            </a:pPr>
            <a:r>
              <a:rPr lang="en-US" sz="2400" dirty="0" smtClean="0"/>
              <a:t>Any impairments (visual, hearing, cognition, ambulation)</a:t>
            </a:r>
          </a:p>
          <a:p>
            <a:pPr lvl="1">
              <a:defRPr/>
            </a:pPr>
            <a:r>
              <a:rPr lang="en-US" sz="2400" dirty="0" smtClean="0"/>
              <a:t>Food or housing insecurity</a:t>
            </a:r>
          </a:p>
          <a:p>
            <a:pPr lvl="1">
              <a:defRPr/>
            </a:pPr>
            <a:r>
              <a:rPr lang="en-US" sz="2400" dirty="0" smtClean="0"/>
              <a:t>Mental or behavioral health needs </a:t>
            </a:r>
          </a:p>
          <a:p>
            <a:pPr lvl="1">
              <a:defRPr/>
            </a:pPr>
            <a:r>
              <a:rPr lang="en-US" sz="2400" dirty="0" smtClean="0"/>
              <a:t>Medical comorbidities </a:t>
            </a:r>
          </a:p>
          <a:p>
            <a:pPr marL="365125" lvl="1" indent="0">
              <a:buNone/>
              <a:defRPr/>
            </a:pPr>
            <a:endParaRPr lang="en-US" sz="2100" dirty="0" smtClean="0"/>
          </a:p>
          <a:p>
            <a:pPr eaLnBrk="1" hangingPunct="1">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93804"/>
            <a:ext cx="161925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1" y="1981200"/>
            <a:ext cx="1420812"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328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52400"/>
            <a:ext cx="8077200" cy="990600"/>
          </a:xfrm>
        </p:spPr>
        <p:txBody>
          <a:bodyPr>
            <a:noAutofit/>
          </a:bodyPr>
          <a:lstStyle/>
          <a:p>
            <a:pPr algn="ctr" eaLnBrk="1" hangingPunct="1">
              <a:defRPr/>
            </a:pPr>
            <a:r>
              <a:rPr lang="en-US" sz="3200" dirty="0" smtClean="0">
                <a:solidFill>
                  <a:schemeClr val="tx1"/>
                </a:solidFill>
              </a:rPr>
              <a:t>The Referral Response: Ensure Patients’</a:t>
            </a:r>
            <a:br>
              <a:rPr lang="en-US" sz="3200" dirty="0" smtClean="0">
                <a:solidFill>
                  <a:schemeClr val="tx1"/>
                </a:solidFill>
              </a:rPr>
            </a:br>
            <a:r>
              <a:rPr lang="en-US" sz="3200" dirty="0" smtClean="0">
                <a:solidFill>
                  <a:schemeClr val="tx1"/>
                </a:solidFill>
              </a:rPr>
              <a:t> Needs Are Met </a:t>
            </a:r>
          </a:p>
        </p:txBody>
      </p:sp>
      <p:sp>
        <p:nvSpPr>
          <p:cNvPr id="44035" name="Content Placeholder 2"/>
          <p:cNvSpPr>
            <a:spLocks noGrp="1"/>
          </p:cNvSpPr>
          <p:nvPr>
            <p:ph idx="1"/>
          </p:nvPr>
        </p:nvSpPr>
        <p:spPr>
          <a:xfrm>
            <a:off x="291662" y="1600200"/>
            <a:ext cx="8763000" cy="4648200"/>
          </a:xfrm>
        </p:spPr>
        <p:txBody>
          <a:bodyPr/>
          <a:lstStyle/>
          <a:p>
            <a:pPr marL="457200" lvl="1">
              <a:spcBef>
                <a:spcPts val="700"/>
              </a:spcBef>
              <a:buFont typeface="Wingdings" pitchFamily="2" charset="2"/>
              <a:buChar char="§"/>
              <a:defRPr/>
            </a:pPr>
            <a:r>
              <a:rPr lang="en-US" sz="2800" dirty="0"/>
              <a:t>Explanation of </a:t>
            </a:r>
            <a:r>
              <a:rPr lang="en-US" sz="2800" dirty="0" smtClean="0"/>
              <a:t>test </a:t>
            </a:r>
            <a:r>
              <a:rPr lang="en-US" sz="2800" dirty="0"/>
              <a:t>results and implications</a:t>
            </a:r>
          </a:p>
          <a:p>
            <a:pPr eaLnBrk="1" hangingPunct="1">
              <a:defRPr/>
            </a:pPr>
            <a:r>
              <a:rPr lang="en-US" sz="2800" dirty="0" smtClean="0"/>
              <a:t>Clarity around medication changes &amp; instructions</a:t>
            </a:r>
          </a:p>
          <a:p>
            <a:pPr eaLnBrk="1" hangingPunct="1">
              <a:defRPr/>
            </a:pPr>
            <a:r>
              <a:rPr lang="en-US" sz="2800" dirty="0" smtClean="0"/>
              <a:t>Clarity around care plan instructions &amp; self-management goals</a:t>
            </a:r>
          </a:p>
          <a:p>
            <a:pPr eaLnBrk="1" hangingPunct="1">
              <a:defRPr/>
            </a:pPr>
            <a:r>
              <a:rPr lang="en-US" sz="2800" dirty="0" smtClean="0"/>
              <a:t>Clarity regarding alarm symptoms &amp; who /when to call</a:t>
            </a:r>
          </a:p>
          <a:p>
            <a:pPr marL="0" lvl="1" indent="0">
              <a:spcBef>
                <a:spcPts val="700"/>
              </a:spcBef>
              <a:buNone/>
              <a:defRPr/>
            </a:pPr>
            <a:endParaRPr lang="en-US" sz="2400" dirty="0"/>
          </a:p>
          <a:p>
            <a:pPr marL="0" lvl="1" indent="0">
              <a:spcBef>
                <a:spcPts val="700"/>
              </a:spcBef>
              <a:buNone/>
              <a:defRPr/>
            </a:pPr>
            <a:endParaRPr lang="en-US" sz="2400" dirty="0"/>
          </a:p>
          <a:p>
            <a:pPr marL="0" lvl="1" indent="0">
              <a:spcBef>
                <a:spcPts val="700"/>
              </a:spcBef>
              <a:buNone/>
              <a:defRPr/>
            </a:pPr>
            <a:endParaRPr lang="en-US" sz="2400" dirty="0" smtClean="0"/>
          </a:p>
          <a:p>
            <a:pPr marL="0" lvl="1" indent="0">
              <a:spcBef>
                <a:spcPts val="700"/>
              </a:spcBef>
              <a:buNone/>
              <a:defRPr/>
            </a:pPr>
            <a:endParaRPr lang="en-US" sz="1000" dirty="0" smtClean="0"/>
          </a:p>
          <a:p>
            <a:pPr marL="0" lvl="1" indent="0" algn="ctr">
              <a:spcBef>
                <a:spcPts val="700"/>
              </a:spcBef>
              <a:buNone/>
              <a:defRPr/>
            </a:pPr>
            <a:r>
              <a:rPr lang="en-US" sz="2800" i="1" dirty="0" smtClean="0"/>
              <a:t>Clear </a:t>
            </a:r>
            <a:r>
              <a:rPr lang="en-US" sz="2800" i="1" dirty="0"/>
              <a:t>instructions and expectations </a:t>
            </a:r>
            <a:r>
              <a:rPr lang="en-US" sz="2800" dirty="0"/>
              <a:t>with</a:t>
            </a:r>
            <a:r>
              <a:rPr lang="en-US" sz="2800" i="1" dirty="0"/>
              <a:t> teach back </a:t>
            </a:r>
          </a:p>
          <a:p>
            <a:pPr eaLnBrk="1" hangingPunct="1">
              <a:defRPr/>
            </a:pPr>
            <a:endParaRPr lang="en-US" sz="2400" dirty="0" smtClean="0"/>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21</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000" b="12115"/>
          <a:stretch/>
        </p:blipFill>
        <p:spPr bwMode="auto">
          <a:xfrm>
            <a:off x="7543800" y="2658682"/>
            <a:ext cx="1298028" cy="907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4225159"/>
            <a:ext cx="1447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3838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990600"/>
          </a:xfrm>
        </p:spPr>
        <p:txBody>
          <a:bodyPr>
            <a:normAutofit fontScale="90000"/>
          </a:bodyPr>
          <a:lstStyle/>
          <a:p>
            <a:pPr algn="ctr"/>
            <a:r>
              <a:rPr lang="en-US" sz="3600" dirty="0" smtClean="0"/>
              <a:t>Embrace the </a:t>
            </a:r>
            <a:r>
              <a:rPr lang="en-US" dirty="0" smtClean="0"/>
              <a:t>Importance of </a:t>
            </a:r>
            <a:r>
              <a:rPr lang="en-US" sz="3600" dirty="0" smtClean="0"/>
              <a:t>Relationships </a:t>
            </a:r>
            <a:br>
              <a:rPr lang="en-US" sz="3600" dirty="0" smtClean="0"/>
            </a:br>
            <a:r>
              <a:rPr lang="en-US" smtClean="0"/>
              <a:t>In Connected </a:t>
            </a:r>
            <a:r>
              <a:rPr lang="en-US" dirty="0" smtClean="0"/>
              <a:t>Care</a:t>
            </a:r>
            <a:endParaRPr lang="en-US" sz="3600" dirty="0"/>
          </a:p>
        </p:txBody>
      </p:sp>
      <p:sp>
        <p:nvSpPr>
          <p:cNvPr id="4" name="Content Placeholder 3"/>
          <p:cNvSpPr>
            <a:spLocks noGrp="1"/>
          </p:cNvSpPr>
          <p:nvPr>
            <p:ph sz="quarter" idx="2"/>
          </p:nvPr>
        </p:nvSpPr>
        <p:spPr>
          <a:xfrm>
            <a:off x="2590800" y="1524000"/>
            <a:ext cx="6324600" cy="5105400"/>
          </a:xfrm>
        </p:spPr>
        <p:txBody>
          <a:bodyPr>
            <a:normAutofit/>
          </a:bodyPr>
          <a:lstStyle/>
          <a:p>
            <a:pPr lvl="1"/>
            <a:r>
              <a:rPr lang="en-US" sz="2400" b="1" dirty="0" smtClean="0"/>
              <a:t>Caring</a:t>
            </a:r>
          </a:p>
          <a:p>
            <a:pPr marL="0" indent="0">
              <a:buNone/>
            </a:pPr>
            <a:r>
              <a:rPr lang="en-US" sz="2000" i="1" dirty="0" smtClean="0"/>
              <a:t>“</a:t>
            </a:r>
            <a:r>
              <a:rPr lang="en-US" sz="2000" i="1" dirty="0"/>
              <a:t>T</a:t>
            </a:r>
            <a:r>
              <a:rPr lang="en-US" sz="2000" i="1" dirty="0" smtClean="0"/>
              <a:t>he </a:t>
            </a:r>
            <a:r>
              <a:rPr lang="en-US" sz="2000" i="1" dirty="0"/>
              <a:t>secret of the care of the patient is in caring for the patient</a:t>
            </a:r>
            <a:r>
              <a:rPr lang="en-US" sz="2000" dirty="0" smtClean="0"/>
              <a:t>” </a:t>
            </a:r>
            <a:r>
              <a:rPr lang="en-US" sz="1600" dirty="0" smtClean="0"/>
              <a:t>Peabody</a:t>
            </a:r>
            <a:endParaRPr lang="en-US" sz="1600" dirty="0"/>
          </a:p>
          <a:p>
            <a:pPr marL="0" indent="0">
              <a:buNone/>
            </a:pPr>
            <a:endParaRPr lang="en-US" sz="1000" dirty="0"/>
          </a:p>
          <a:p>
            <a:pPr lvl="1"/>
            <a:r>
              <a:rPr lang="en-US" sz="2400" b="1" dirty="0" smtClean="0"/>
              <a:t>Curiosity &amp; Compassion</a:t>
            </a:r>
          </a:p>
          <a:p>
            <a:pPr marL="0" indent="0">
              <a:buNone/>
            </a:pPr>
            <a:r>
              <a:rPr lang="en-US" sz="2000" i="1" dirty="0" smtClean="0"/>
              <a:t>“Do </a:t>
            </a:r>
            <a:r>
              <a:rPr lang="en-US" sz="2000" i="1" dirty="0"/>
              <a:t>we meet each person curious about the miracle of a human being that we are about to connect with</a:t>
            </a:r>
            <a:r>
              <a:rPr lang="en-US" sz="2000" i="1" dirty="0" smtClean="0"/>
              <a:t>?”</a:t>
            </a:r>
            <a:r>
              <a:rPr lang="en-US" dirty="0"/>
              <a:t> </a:t>
            </a:r>
            <a:r>
              <a:rPr lang="en-US" sz="1600" dirty="0" smtClean="0"/>
              <a:t>Senge</a:t>
            </a:r>
          </a:p>
          <a:p>
            <a:pPr marL="0" indent="0">
              <a:buNone/>
            </a:pPr>
            <a:endParaRPr lang="en-US" sz="1000" dirty="0"/>
          </a:p>
          <a:p>
            <a:pPr lvl="1"/>
            <a:r>
              <a:rPr lang="en-US" sz="2400" b="1" dirty="0" smtClean="0"/>
              <a:t>Connection, Cooperation &amp; Camaraderie </a:t>
            </a:r>
          </a:p>
          <a:p>
            <a:pPr marL="0" indent="0">
              <a:buNone/>
            </a:pPr>
            <a:r>
              <a:rPr lang="en-US" sz="2000" i="1" dirty="0" smtClean="0"/>
              <a:t>“… </a:t>
            </a:r>
            <a:r>
              <a:rPr lang="en-US" sz="2000" i="1" dirty="0"/>
              <a:t>being part of a great </a:t>
            </a:r>
            <a:r>
              <a:rPr lang="en-US" sz="2000" i="1" dirty="0" smtClean="0"/>
              <a:t>team… </a:t>
            </a:r>
            <a:r>
              <a:rPr lang="en-US" sz="2000" i="1" dirty="0"/>
              <a:t>most striking is the meaningfulness of the </a:t>
            </a:r>
            <a:r>
              <a:rPr lang="en-US" sz="2000" i="1" dirty="0" smtClean="0"/>
              <a:t>experience… </a:t>
            </a:r>
            <a:r>
              <a:rPr lang="en-US" sz="2000" i="1" dirty="0"/>
              <a:t>being part of something larger than themselves, </a:t>
            </a:r>
            <a:r>
              <a:rPr lang="en-US" sz="2000" i="1" dirty="0" smtClean="0"/>
              <a:t>… </a:t>
            </a:r>
            <a:r>
              <a:rPr lang="en-US" sz="2000" i="1" dirty="0"/>
              <a:t>being </a:t>
            </a:r>
            <a:r>
              <a:rPr lang="en-US" sz="2000" i="1" dirty="0" smtClean="0"/>
              <a:t>connected… </a:t>
            </a:r>
            <a:r>
              <a:rPr lang="en-US" sz="2000" i="1" dirty="0"/>
              <a:t>being </a:t>
            </a:r>
            <a:r>
              <a:rPr lang="en-US" sz="2000" i="1" dirty="0" smtClean="0"/>
              <a:t>generative”  </a:t>
            </a:r>
            <a:r>
              <a:rPr lang="en-US" sz="1600" dirty="0" smtClean="0"/>
              <a:t>Senge</a:t>
            </a:r>
            <a:endParaRPr lang="en-US" sz="1600" dirty="0"/>
          </a:p>
          <a:p>
            <a:pPr marL="0" indent="0">
              <a:buNone/>
            </a:pPr>
            <a:endParaRPr lang="en-US" sz="2000" dirty="0" smtClean="0"/>
          </a:p>
        </p:txBody>
      </p:sp>
      <p:pic>
        <p:nvPicPr>
          <p:cNvPr id="2050" name="Picture 2" descr="Image result for image of doctor with pati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27087"/>
            <a:ext cx="1442473" cy="16555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59" y="2590800"/>
            <a:ext cx="1619250" cy="13906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image of doctor with pati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052" y="3875315"/>
            <a:ext cx="1599259" cy="12954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5198977"/>
            <a:ext cx="2448262" cy="150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947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into action….</a:t>
            </a:r>
            <a:endParaRPr lang="en-US" sz="3600" dirty="0"/>
          </a:p>
        </p:txBody>
      </p:sp>
      <p:sp>
        <p:nvSpPr>
          <p:cNvPr id="3" name="Content Placeholder 2"/>
          <p:cNvSpPr>
            <a:spLocks noGrp="1"/>
          </p:cNvSpPr>
          <p:nvPr>
            <p:ph idx="1"/>
          </p:nvPr>
        </p:nvSpPr>
        <p:spPr>
          <a:xfrm>
            <a:off x="457200" y="1600200"/>
            <a:ext cx="8305800" cy="4800601"/>
          </a:xfrm>
        </p:spPr>
        <p:txBody>
          <a:bodyPr>
            <a:normAutofit/>
          </a:bodyPr>
          <a:lstStyle/>
          <a:p>
            <a:r>
              <a:rPr lang="en-US" sz="2800" dirty="0" smtClean="0"/>
              <a:t>Identify at least one way your practice can deliver more patient-centered care around the referral  process</a:t>
            </a:r>
          </a:p>
          <a:p>
            <a:pPr marL="0" indent="0">
              <a:buNone/>
            </a:pPr>
            <a:endParaRPr lang="en-US" sz="1000" dirty="0"/>
          </a:p>
          <a:p>
            <a:r>
              <a:rPr lang="en-US" sz="2800" dirty="0" smtClean="0"/>
              <a:t>Commit to implement the new approach … and to  implement additional improvements over time </a:t>
            </a:r>
            <a:r>
              <a:rPr lang="en-US" sz="2400" i="1" dirty="0" smtClean="0"/>
              <a:t>(culture of continuous improvement)</a:t>
            </a:r>
          </a:p>
          <a:p>
            <a:pPr marL="0" indent="0">
              <a:buNone/>
            </a:pPr>
            <a:endParaRPr lang="en-US" sz="1000" i="1" dirty="0" smtClean="0"/>
          </a:p>
          <a:p>
            <a:r>
              <a:rPr lang="en-US" sz="2800" dirty="0" smtClean="0"/>
              <a:t>Consider doing a </a:t>
            </a:r>
            <a:r>
              <a:rPr lang="en-US" sz="2800" i="1" dirty="0" smtClean="0"/>
              <a:t>patient experience survey </a:t>
            </a:r>
            <a:r>
              <a:rPr lang="en-US" sz="2800" dirty="0" smtClean="0"/>
              <a:t>about the referral process </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Autofit/>
          </a:bodyPr>
          <a:lstStyle/>
          <a:p>
            <a:pPr algn="ctr"/>
            <a:r>
              <a:rPr lang="en-US" dirty="0">
                <a:solidFill>
                  <a:schemeClr val="tx1"/>
                </a:solidFill>
              </a:rPr>
              <a:t>Meeting the </a:t>
            </a:r>
            <a:r>
              <a:rPr lang="en-US" dirty="0" smtClean="0">
                <a:solidFill>
                  <a:schemeClr val="tx1"/>
                </a:solidFill>
              </a:rPr>
              <a:t>Needs </a:t>
            </a:r>
            <a:r>
              <a:rPr lang="en-US" dirty="0">
                <a:solidFill>
                  <a:schemeClr val="tx1"/>
                </a:solidFill>
              </a:rPr>
              <a:t>of R</a:t>
            </a:r>
            <a:r>
              <a:rPr lang="en-US" dirty="0" smtClean="0">
                <a:solidFill>
                  <a:schemeClr val="tx1"/>
                </a:solidFill>
              </a:rPr>
              <a:t>equesting </a:t>
            </a:r>
            <a:br>
              <a:rPr lang="en-US" dirty="0" smtClean="0">
                <a:solidFill>
                  <a:schemeClr val="tx1"/>
                </a:solidFill>
              </a:rPr>
            </a:br>
            <a:r>
              <a:rPr lang="en-US" dirty="0" smtClean="0">
                <a:solidFill>
                  <a:schemeClr val="tx1"/>
                </a:solidFill>
              </a:rPr>
              <a:t>Clinician </a:t>
            </a:r>
            <a:r>
              <a:rPr lang="en-US" dirty="0">
                <a:solidFill>
                  <a:schemeClr val="tx1"/>
                </a:solidFill>
              </a:rPr>
              <a:t>and </a:t>
            </a:r>
            <a:r>
              <a:rPr lang="en-US" dirty="0" smtClean="0">
                <a:solidFill>
                  <a:schemeClr val="tx1"/>
                </a:solidFill>
              </a:rPr>
              <a:t>Practice </a:t>
            </a:r>
            <a:endParaRPr lang="en-US" dirty="0">
              <a:solidFill>
                <a:schemeClr val="tx1"/>
              </a:solidFill>
            </a:endParaRPr>
          </a:p>
        </p:txBody>
      </p:sp>
      <p:sp>
        <p:nvSpPr>
          <p:cNvPr id="3" name="Content Placeholder 2"/>
          <p:cNvSpPr>
            <a:spLocks noGrp="1"/>
          </p:cNvSpPr>
          <p:nvPr>
            <p:ph sz="quarter" idx="1"/>
          </p:nvPr>
        </p:nvSpPr>
        <p:spPr/>
        <p:txBody>
          <a:bodyPr/>
          <a:lstStyle/>
          <a:p>
            <a:r>
              <a:rPr lang="en-US" sz="3200" dirty="0" smtClean="0"/>
              <a:t>A </a:t>
            </a:r>
            <a:r>
              <a:rPr lang="en-US" sz="3200" dirty="0"/>
              <a:t>high value </a:t>
            </a:r>
            <a:r>
              <a:rPr lang="en-US" sz="3200" b="1" i="1" dirty="0"/>
              <a:t>referral response </a:t>
            </a:r>
            <a:r>
              <a:rPr lang="en-US" sz="3200" dirty="0" smtClean="0"/>
              <a:t>report or note</a:t>
            </a:r>
          </a:p>
          <a:p>
            <a:pPr lvl="1"/>
            <a:r>
              <a:rPr lang="en-US" dirty="0" smtClean="0"/>
              <a:t>Perform an audit of specialist’s referral response </a:t>
            </a:r>
          </a:p>
          <a:p>
            <a:pPr lvl="2"/>
            <a:r>
              <a:rPr lang="en-US" dirty="0" smtClean="0"/>
              <a:t>Ensure  presence of critical elements &amp; clarity</a:t>
            </a:r>
          </a:p>
          <a:p>
            <a:pPr lvl="2"/>
            <a:r>
              <a:rPr lang="en-US" dirty="0" smtClean="0"/>
              <a:t>Ensure critical information easy to access (location)</a:t>
            </a:r>
          </a:p>
          <a:p>
            <a:pPr lvl="2"/>
            <a:r>
              <a:rPr lang="en-US" dirty="0" smtClean="0"/>
              <a:t>Develop </a:t>
            </a:r>
            <a:r>
              <a:rPr lang="en-US" dirty="0"/>
              <a:t>improvement plan for any identified gaps </a:t>
            </a:r>
          </a:p>
          <a:p>
            <a:r>
              <a:rPr lang="en-US" sz="3200" b="1" i="1" dirty="0"/>
              <a:t>Close-the-loop referral tracking </a:t>
            </a:r>
            <a:r>
              <a:rPr lang="en-US" sz="3200" dirty="0" smtClean="0"/>
              <a:t>processes</a:t>
            </a:r>
          </a:p>
          <a:p>
            <a:pPr lvl="1"/>
            <a:r>
              <a:rPr lang="en-US" dirty="0" smtClean="0"/>
              <a:t>Create the process &amp; any needed forms</a:t>
            </a:r>
          </a:p>
          <a:p>
            <a:pPr lvl="1"/>
            <a:r>
              <a:rPr lang="en-US" dirty="0" smtClean="0"/>
              <a:t>Assign roles &amp; responsibilities</a:t>
            </a:r>
          </a:p>
          <a:p>
            <a:pPr lvl="1"/>
            <a:r>
              <a:rPr lang="en-US" dirty="0" smtClean="0"/>
              <a:t>Track the process</a:t>
            </a:r>
            <a:endParaRPr lang="en-US" dirty="0"/>
          </a:p>
          <a:p>
            <a:pPr marL="365125" lvl="1" indent="0">
              <a:buNone/>
            </a:pPr>
            <a:endParaRPr lang="en-US" dirty="0"/>
          </a:p>
        </p:txBody>
      </p:sp>
    </p:spTree>
    <p:extLst>
      <p:ext uri="{BB962C8B-B14F-4D97-AF65-F5344CB8AC3E}">
        <p14:creationId xmlns:p14="http://schemas.microsoft.com/office/powerpoint/2010/main" val="40583778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pPr algn="ctr"/>
            <a:r>
              <a:rPr lang="en-US" sz="2800" dirty="0" smtClean="0">
                <a:solidFill>
                  <a:srgbClr val="00B050"/>
                </a:solidFill>
                <a:latin typeface="Kristen ITC" pitchFamily="66" charset="0"/>
              </a:rPr>
              <a:t>Antithesis of High Value Coordinated Care: </a:t>
            </a:r>
            <a:endParaRPr lang="en-US" sz="2800" dirty="0">
              <a:solidFill>
                <a:srgbClr val="00B050"/>
              </a:solidFill>
              <a:latin typeface="Kristen ITC" pitchFamily="66" charset="0"/>
            </a:endParaRPr>
          </a:p>
        </p:txBody>
      </p:sp>
      <p:sp>
        <p:nvSpPr>
          <p:cNvPr id="3" name="Content Placeholder 2"/>
          <p:cNvSpPr>
            <a:spLocks noGrp="1"/>
          </p:cNvSpPr>
          <p:nvPr>
            <p:ph sz="quarter" idx="1"/>
          </p:nvPr>
        </p:nvSpPr>
        <p:spPr>
          <a:xfrm>
            <a:off x="381000" y="1447800"/>
            <a:ext cx="8382000" cy="5181600"/>
          </a:xfrm>
        </p:spPr>
        <p:txBody>
          <a:bodyPr>
            <a:normAutofit lnSpcReduction="10000"/>
          </a:bodyPr>
          <a:lstStyle/>
          <a:p>
            <a:r>
              <a:rPr lang="en-US" sz="2800" dirty="0" smtClean="0">
                <a:solidFill>
                  <a:schemeClr val="tx2"/>
                </a:solidFill>
              </a:rPr>
              <a:t>Case 1: </a:t>
            </a:r>
          </a:p>
          <a:p>
            <a:pPr lvl="1"/>
            <a:r>
              <a:rPr lang="en-US" sz="2400" dirty="0" smtClean="0"/>
              <a:t>59 yo man with T2DM, HTN, Hyperlipidemia &amp; obesity</a:t>
            </a:r>
          </a:p>
          <a:p>
            <a:pPr lvl="2"/>
            <a:r>
              <a:rPr lang="en-US" sz="2400" dirty="0" smtClean="0"/>
              <a:t>referred to cardiology with unexplained DOE. </a:t>
            </a:r>
          </a:p>
          <a:p>
            <a:pPr lvl="2"/>
            <a:r>
              <a:rPr lang="en-US" sz="2400" dirty="0" smtClean="0"/>
              <a:t>28 page note from the cardiologist </a:t>
            </a:r>
          </a:p>
          <a:p>
            <a:pPr lvl="3"/>
            <a:r>
              <a:rPr lang="en-US" sz="2400" dirty="0" smtClean="0"/>
              <a:t>only ICD codes for impression </a:t>
            </a:r>
          </a:p>
          <a:p>
            <a:pPr lvl="3"/>
            <a:r>
              <a:rPr lang="en-US" sz="2400" dirty="0" smtClean="0"/>
              <a:t>no indication of what the cardiologist thinks or is going to do or what s/he recommends the PCP do </a:t>
            </a:r>
          </a:p>
          <a:p>
            <a:pPr lvl="1"/>
            <a:endParaRPr lang="en-US" sz="2400" dirty="0" smtClean="0">
              <a:solidFill>
                <a:srgbClr val="C00000"/>
              </a:solidFill>
            </a:endParaRPr>
          </a:p>
          <a:p>
            <a:pPr lvl="1"/>
            <a:r>
              <a:rPr lang="en-US" sz="2400" dirty="0" smtClean="0"/>
              <a:t> </a:t>
            </a:r>
            <a:r>
              <a:rPr lang="en-US" sz="3200" dirty="0" smtClean="0"/>
              <a:t>Disconnected Care</a:t>
            </a:r>
          </a:p>
          <a:p>
            <a:pPr lvl="2"/>
            <a:r>
              <a:rPr lang="en-US" sz="2800" dirty="0" smtClean="0">
                <a:solidFill>
                  <a:srgbClr val="FF0000"/>
                </a:solidFill>
              </a:rPr>
              <a:t>More questions than answers</a:t>
            </a:r>
          </a:p>
          <a:p>
            <a:pPr lvl="2"/>
            <a:r>
              <a:rPr lang="en-US" sz="2800" dirty="0" smtClean="0">
                <a:solidFill>
                  <a:srgbClr val="FF0000"/>
                </a:solidFill>
              </a:rPr>
              <a:t> Safety concerns</a:t>
            </a:r>
            <a:endParaRPr lang="en-US" sz="2800" dirty="0">
              <a:solidFill>
                <a:srgbClr val="FF0000"/>
              </a:solidFill>
            </a:endParaRPr>
          </a:p>
          <a:p>
            <a:pPr marL="914400" lvl="2" indent="0">
              <a:buNone/>
            </a:pPr>
            <a:r>
              <a:rPr lang="en-US" sz="2200" dirty="0" smtClean="0"/>
              <a:t> </a:t>
            </a:r>
          </a:p>
          <a:p>
            <a:pPr>
              <a:buNone/>
            </a:pPr>
            <a:endParaRPr lang="en-US" sz="2000" dirty="0"/>
          </a:p>
          <a:p>
            <a:pPr lvl="1"/>
            <a:endParaRPr lang="en-US" sz="2000" dirty="0"/>
          </a:p>
          <a:p>
            <a:pPr lvl="1"/>
            <a:endParaRPr lang="en-US" dirty="0" smtClean="0"/>
          </a:p>
          <a:p>
            <a:pPr lvl="1"/>
            <a:endParaRPr lang="en-US" dirty="0"/>
          </a:p>
        </p:txBody>
      </p:sp>
    </p:spTree>
    <p:extLst>
      <p:ext uri="{BB962C8B-B14F-4D97-AF65-F5344CB8AC3E}">
        <p14:creationId xmlns:p14="http://schemas.microsoft.com/office/powerpoint/2010/main" val="183243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57200"/>
            <a:ext cx="9067800" cy="685800"/>
          </a:xfrm>
        </p:spPr>
        <p:txBody>
          <a:bodyPr anchor="ctr" anchorCtr="1">
            <a:noAutofit/>
          </a:bodyPr>
          <a:lstStyle/>
          <a:p>
            <a:pPr marL="514350" indent="-514350" algn="l"/>
            <a:r>
              <a:rPr lang="en-US" sz="4000" b="1" dirty="0" smtClean="0">
                <a:solidFill>
                  <a:schemeClr val="tx1"/>
                </a:solidFill>
                <a:effectLst/>
              </a:rPr>
              <a:t>High Value Referral Response</a:t>
            </a:r>
          </a:p>
        </p:txBody>
      </p:sp>
      <p:sp>
        <p:nvSpPr>
          <p:cNvPr id="3" name="Content Placeholder 2"/>
          <p:cNvSpPr>
            <a:spLocks noGrp="1"/>
          </p:cNvSpPr>
          <p:nvPr>
            <p:ph sz="quarter" idx="1"/>
          </p:nvPr>
        </p:nvSpPr>
        <p:spPr>
          <a:xfrm>
            <a:off x="228600" y="1447800"/>
            <a:ext cx="8763000" cy="5211762"/>
          </a:xfrm>
        </p:spPr>
        <p:txBody>
          <a:bodyPr>
            <a:normAutofit/>
          </a:bodyPr>
          <a:lstStyle/>
          <a:p>
            <a:pPr>
              <a:defRPr/>
            </a:pPr>
            <a:r>
              <a:rPr lang="en-US" sz="2000" b="1" dirty="0" smtClean="0"/>
              <a:t>Answer the clinical question/address the reason for referral</a:t>
            </a:r>
          </a:p>
          <a:p>
            <a:pPr lvl="1">
              <a:defRPr/>
            </a:pPr>
            <a:r>
              <a:rPr lang="en-US" sz="2000" dirty="0" smtClean="0"/>
              <a:t>Summary or Synopsis (include some thought process)</a:t>
            </a:r>
          </a:p>
          <a:p>
            <a:pPr eaLnBrk="1" hangingPunct="1">
              <a:defRPr/>
            </a:pPr>
            <a:r>
              <a:rPr lang="en-US" sz="2000" dirty="0" smtClean="0"/>
              <a:t>Agree with or Recommend type of referral / </a:t>
            </a:r>
            <a:r>
              <a:rPr lang="en-US" sz="2000" b="1" dirty="0" smtClean="0"/>
              <a:t>role of specialist</a:t>
            </a:r>
          </a:p>
          <a:p>
            <a:pPr eaLnBrk="1" hangingPunct="1">
              <a:defRPr/>
            </a:pPr>
            <a:r>
              <a:rPr lang="en-US" sz="2000" dirty="0" smtClean="0"/>
              <a:t>Confirm existing, new or changed </a:t>
            </a:r>
            <a:r>
              <a:rPr lang="en-US" sz="2000" b="1" dirty="0" smtClean="0"/>
              <a:t>diagnoses</a:t>
            </a:r>
            <a:r>
              <a:rPr lang="en-US" sz="2000" dirty="0" smtClean="0"/>
              <a:t>; include “ruled out”</a:t>
            </a:r>
          </a:p>
          <a:p>
            <a:pPr eaLnBrk="1" hangingPunct="1">
              <a:defRPr/>
            </a:pPr>
            <a:r>
              <a:rPr lang="en-US" sz="2000" b="1" dirty="0" smtClean="0"/>
              <a:t>Medication /Equipment changes</a:t>
            </a:r>
          </a:p>
          <a:p>
            <a:pPr eaLnBrk="1" hangingPunct="1">
              <a:defRPr/>
            </a:pPr>
            <a:r>
              <a:rPr lang="en-US" sz="2000" b="1" dirty="0" smtClean="0"/>
              <a:t>Testing</a:t>
            </a:r>
            <a:r>
              <a:rPr lang="en-US" sz="2000" dirty="0" smtClean="0"/>
              <a:t> results, testing pending, scheduled or recommended (including how/who to order)</a:t>
            </a:r>
          </a:p>
          <a:p>
            <a:pPr eaLnBrk="1" hangingPunct="1">
              <a:defRPr/>
            </a:pPr>
            <a:r>
              <a:rPr lang="en-US" sz="2000" b="1" dirty="0" smtClean="0"/>
              <a:t>Procedures</a:t>
            </a:r>
            <a:r>
              <a:rPr lang="en-US" sz="2000" dirty="0" smtClean="0"/>
              <a:t> completed, scheduled or recommend</a:t>
            </a:r>
          </a:p>
          <a:p>
            <a:pPr eaLnBrk="1" hangingPunct="1">
              <a:defRPr/>
            </a:pPr>
            <a:r>
              <a:rPr lang="en-US" sz="2000" b="1" dirty="0" smtClean="0"/>
              <a:t>Education </a:t>
            </a:r>
            <a:r>
              <a:rPr lang="en-US" sz="2000" dirty="0" smtClean="0"/>
              <a:t>completed, scheduled or recommended</a:t>
            </a:r>
          </a:p>
          <a:p>
            <a:pPr eaLnBrk="1" hangingPunct="1">
              <a:defRPr/>
            </a:pPr>
            <a:r>
              <a:rPr lang="en-US" sz="2000" dirty="0" smtClean="0"/>
              <a:t>Any </a:t>
            </a:r>
            <a:r>
              <a:rPr lang="en-US" sz="2000" b="1" dirty="0" smtClean="0"/>
              <a:t>“secondary” referrals </a:t>
            </a:r>
            <a:r>
              <a:rPr lang="en-US" sz="2000" dirty="0" smtClean="0"/>
              <a:t>made (confer with and/or copy PCP on all)</a:t>
            </a:r>
          </a:p>
          <a:p>
            <a:pPr eaLnBrk="1" hangingPunct="1">
              <a:defRPr/>
            </a:pPr>
            <a:r>
              <a:rPr lang="en-US" sz="2000" dirty="0" smtClean="0"/>
              <a:t>Any </a:t>
            </a:r>
            <a:r>
              <a:rPr lang="en-US" sz="2000" b="1" dirty="0" smtClean="0"/>
              <a:t>recommended services or actions to be done by the PCMH </a:t>
            </a:r>
          </a:p>
          <a:p>
            <a:pPr eaLnBrk="1" hangingPunct="1">
              <a:defRPr/>
            </a:pPr>
            <a:r>
              <a:rPr lang="en-US" sz="2000" b="1" dirty="0" smtClean="0"/>
              <a:t>Follow up </a:t>
            </a:r>
            <a:r>
              <a:rPr lang="en-US" sz="2000" dirty="0" smtClean="0"/>
              <a:t>scheduled or recommended</a:t>
            </a:r>
          </a:p>
        </p:txBody>
      </p:sp>
    </p:spTree>
    <p:extLst>
      <p:ext uri="{BB962C8B-B14F-4D97-AF65-F5344CB8AC3E}">
        <p14:creationId xmlns:p14="http://schemas.microsoft.com/office/powerpoint/2010/main" val="746837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lstStyle/>
          <a:p>
            <a:r>
              <a:rPr lang="en-US" sz="2800" dirty="0" smtClean="0">
                <a:solidFill>
                  <a:srgbClr val="00B050"/>
                </a:solidFill>
                <a:latin typeface="Kristen ITC" pitchFamily="66" charset="0"/>
              </a:rPr>
              <a:t>Antithesis of High Value Coordinated Care: </a:t>
            </a:r>
            <a:endParaRPr lang="en-US" sz="2800" dirty="0">
              <a:solidFill>
                <a:srgbClr val="00B050"/>
              </a:solidFill>
              <a:latin typeface="Kristen ITC" pitchFamily="66" charset="0"/>
            </a:endParaRPr>
          </a:p>
        </p:txBody>
      </p:sp>
      <p:sp>
        <p:nvSpPr>
          <p:cNvPr id="3" name="Content Placeholder 2"/>
          <p:cNvSpPr>
            <a:spLocks noGrp="1"/>
          </p:cNvSpPr>
          <p:nvPr>
            <p:ph sz="quarter" idx="1"/>
          </p:nvPr>
        </p:nvSpPr>
        <p:spPr>
          <a:xfrm>
            <a:off x="304800" y="1447800"/>
            <a:ext cx="8534400" cy="5181600"/>
          </a:xfrm>
        </p:spPr>
        <p:txBody>
          <a:bodyPr>
            <a:normAutofit/>
          </a:bodyPr>
          <a:lstStyle/>
          <a:p>
            <a:r>
              <a:rPr lang="en-US" sz="2600" dirty="0" smtClean="0">
                <a:solidFill>
                  <a:schemeClr val="tx2"/>
                </a:solidFill>
              </a:rPr>
              <a:t>Case 2: </a:t>
            </a:r>
          </a:p>
          <a:p>
            <a:pPr lvl="1"/>
            <a:r>
              <a:rPr lang="en-US" sz="2800" dirty="0" smtClean="0"/>
              <a:t>54 yo male with thyroid nodule evaluated by endocrinologist with report to PCP indicating “FNA shows Papillary Thyroid Cancer. Needs surgery.”</a:t>
            </a:r>
          </a:p>
          <a:p>
            <a:pPr lvl="2"/>
            <a:r>
              <a:rPr lang="en-US" sz="2800" dirty="0" smtClean="0">
                <a:solidFill>
                  <a:srgbClr val="C00000"/>
                </a:solidFill>
              </a:rPr>
              <a:t>F/u appt with PCP a year later shows thyroid intact and nodule still palpable…</a:t>
            </a:r>
          </a:p>
          <a:p>
            <a:pPr marL="914400" lvl="2" indent="0">
              <a:buNone/>
            </a:pPr>
            <a:endParaRPr lang="en-US" sz="1000" dirty="0" smtClean="0">
              <a:solidFill>
                <a:srgbClr val="C00000"/>
              </a:solidFill>
            </a:endParaRPr>
          </a:p>
          <a:p>
            <a:pPr lvl="1"/>
            <a:r>
              <a:rPr lang="en-US" sz="3200" dirty="0" smtClean="0"/>
              <a:t>Risk:</a:t>
            </a:r>
          </a:p>
          <a:p>
            <a:pPr lvl="2"/>
            <a:r>
              <a:rPr lang="en-US" sz="2800" dirty="0" smtClean="0">
                <a:solidFill>
                  <a:srgbClr val="FF0000"/>
                </a:solidFill>
              </a:rPr>
              <a:t>Delayed care</a:t>
            </a:r>
            <a:r>
              <a:rPr lang="en-US" sz="2800" dirty="0" smtClean="0">
                <a:solidFill>
                  <a:schemeClr val="bg2">
                    <a:lumMod val="60000"/>
                    <a:lumOff val="40000"/>
                  </a:schemeClr>
                </a:solidFill>
              </a:rPr>
              <a:t>:</a:t>
            </a:r>
            <a:r>
              <a:rPr lang="en-US" sz="2800" dirty="0" smtClean="0"/>
              <a:t> potential harm to patient </a:t>
            </a:r>
          </a:p>
          <a:p>
            <a:pPr lvl="2"/>
            <a:r>
              <a:rPr lang="en-US" sz="2800" dirty="0" smtClean="0">
                <a:solidFill>
                  <a:srgbClr val="FF0000"/>
                </a:solidFill>
              </a:rPr>
              <a:t>Liability concerns </a:t>
            </a:r>
          </a:p>
          <a:p>
            <a:pPr>
              <a:buNone/>
            </a:pPr>
            <a:endParaRPr lang="en-US" sz="2000" dirty="0"/>
          </a:p>
          <a:p>
            <a:pPr lvl="1"/>
            <a:endParaRPr lang="en-US" sz="2000" dirty="0"/>
          </a:p>
          <a:p>
            <a:pPr lvl="1"/>
            <a:endParaRPr lang="en-US" dirty="0" smtClean="0"/>
          </a:p>
          <a:p>
            <a:pPr lvl="1"/>
            <a:endParaRPr lang="en-US" dirty="0"/>
          </a:p>
        </p:txBody>
      </p:sp>
    </p:spTree>
    <p:extLst>
      <p:ext uri="{BB962C8B-B14F-4D97-AF65-F5344CB8AC3E}">
        <p14:creationId xmlns:p14="http://schemas.microsoft.com/office/powerpoint/2010/main" val="33635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8200" cy="990600"/>
          </a:xfrm>
        </p:spPr>
        <p:txBody>
          <a:bodyPr>
            <a:normAutofit fontScale="90000"/>
          </a:bodyPr>
          <a:lstStyle/>
          <a:p>
            <a:pPr algn="ctr"/>
            <a:r>
              <a:rPr lang="en-US" dirty="0" smtClean="0">
                <a:solidFill>
                  <a:schemeClr val="tx1"/>
                </a:solidFill>
              </a:rPr>
              <a:t>Recommendations for “Neighborly” </a:t>
            </a:r>
            <a:r>
              <a:rPr lang="en-US" dirty="0">
                <a:solidFill>
                  <a:schemeClr val="tx1"/>
                </a:solidFill>
              </a:rPr>
              <a:t>R</a:t>
            </a:r>
            <a:r>
              <a:rPr lang="en-US" dirty="0" smtClean="0">
                <a:solidFill>
                  <a:schemeClr val="tx1"/>
                </a:solidFill>
              </a:rPr>
              <a:t>esponse to Pre-consultation Request or Review  </a:t>
            </a:r>
            <a:endParaRPr lang="en-US" sz="2800" dirty="0">
              <a:solidFill>
                <a:schemeClr val="tx1"/>
              </a:solidFill>
            </a:endParaRPr>
          </a:p>
        </p:txBody>
      </p:sp>
      <p:sp>
        <p:nvSpPr>
          <p:cNvPr id="3" name="Content Placeholder 2"/>
          <p:cNvSpPr>
            <a:spLocks noGrp="1"/>
          </p:cNvSpPr>
          <p:nvPr>
            <p:ph sz="quarter" idx="1"/>
          </p:nvPr>
        </p:nvSpPr>
        <p:spPr>
          <a:xfrm>
            <a:off x="609600" y="1447800"/>
            <a:ext cx="8159002" cy="4800600"/>
          </a:xfrm>
        </p:spPr>
        <p:txBody>
          <a:bodyPr/>
          <a:lstStyle/>
          <a:p>
            <a:r>
              <a:rPr lang="en-US" sz="2000" i="1" dirty="0" smtClean="0"/>
              <a:t>“It appears this patient was referred for Lupus and would benefit more from referral to Rheumatology rather than Endocrinology. However, if there are endocrine issues that I failed to recognize and that need to be addressed, please let me know and we will schedule …otherwise we will defer scheduling at this time…”</a:t>
            </a:r>
          </a:p>
          <a:p>
            <a:r>
              <a:rPr lang="en-US" sz="2000" i="1" dirty="0" smtClean="0"/>
              <a:t>“It appears that this referral is regarding a 4 mm thyroid nodule noted on thyroid ultrasound. Current ATA thyroid nodule guidelines indicate that no further evaluation is needed. If there are additional concerns that I missed, please let me know…otherwise, we will defer scheduling at this time” (consider “here is what the current guideline states [copy &amp;paste]”)</a:t>
            </a:r>
          </a:p>
          <a:p>
            <a:r>
              <a:rPr lang="en-US" sz="2400" dirty="0" smtClean="0"/>
              <a:t>Consider a call to clarify (and build the relationship and the process)</a:t>
            </a:r>
          </a:p>
          <a:p>
            <a:r>
              <a:rPr lang="en-US" sz="2400" dirty="0" smtClean="0"/>
              <a:t>Avoid </a:t>
            </a:r>
            <a:r>
              <a:rPr lang="en-US" sz="2400" i="1" dirty="0" smtClean="0"/>
              <a:t>“deferred”, “not appropriate”, “reject”</a:t>
            </a:r>
          </a:p>
          <a:p>
            <a:pPr lvl="1"/>
            <a:endParaRPr lang="en-US" dirty="0"/>
          </a:p>
        </p:txBody>
      </p:sp>
    </p:spTree>
    <p:extLst>
      <p:ext uri="{BB962C8B-B14F-4D97-AF65-F5344CB8AC3E}">
        <p14:creationId xmlns:p14="http://schemas.microsoft.com/office/powerpoint/2010/main" val="859140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838200"/>
          </a:xfrm>
        </p:spPr>
        <p:txBody>
          <a:bodyPr>
            <a:normAutofit/>
          </a:bodyPr>
          <a:lstStyle/>
          <a:p>
            <a:r>
              <a:rPr lang="en-US" b="1" dirty="0" smtClean="0"/>
              <a:t>  </a:t>
            </a:r>
            <a:r>
              <a:rPr lang="en-US" dirty="0" smtClean="0">
                <a:solidFill>
                  <a:schemeClr val="tx1"/>
                </a:solidFill>
              </a:rPr>
              <a:t>Referral Response: </a:t>
            </a:r>
            <a:r>
              <a:rPr lang="en-US" i="1" dirty="0" smtClean="0">
                <a:solidFill>
                  <a:schemeClr val="tx1"/>
                </a:solidFill>
              </a:rPr>
              <a:t>Critical Elements </a:t>
            </a:r>
            <a:endParaRPr lang="en-US" i="1" dirty="0">
              <a:solidFill>
                <a:schemeClr val="tx1"/>
              </a:solidFill>
            </a:endParaRPr>
          </a:p>
        </p:txBody>
      </p:sp>
      <p:sp>
        <p:nvSpPr>
          <p:cNvPr id="3" name="Content Placeholder 2"/>
          <p:cNvSpPr>
            <a:spLocks noGrp="1"/>
          </p:cNvSpPr>
          <p:nvPr>
            <p:ph sz="quarter" idx="1"/>
          </p:nvPr>
        </p:nvSpPr>
        <p:spPr>
          <a:xfrm>
            <a:off x="152400" y="1524000"/>
            <a:ext cx="8839200" cy="4876800"/>
          </a:xfrm>
        </p:spPr>
        <p:txBody>
          <a:bodyPr>
            <a:normAutofit/>
          </a:bodyPr>
          <a:lstStyle/>
          <a:p>
            <a:pPr>
              <a:defRPr/>
            </a:pPr>
            <a:r>
              <a:rPr lang="en-US" sz="2800" b="1" dirty="0"/>
              <a:t>Answer the clinical question/ address the reason for referral</a:t>
            </a:r>
          </a:p>
          <a:p>
            <a:pPr lvl="1">
              <a:defRPr/>
            </a:pPr>
            <a:r>
              <a:rPr lang="en-US" sz="2400" dirty="0"/>
              <a:t>Summary or Synopsis (include some thought process)</a:t>
            </a:r>
          </a:p>
          <a:p>
            <a:r>
              <a:rPr lang="en-US" sz="2800" dirty="0" smtClean="0"/>
              <a:t>Clear indication of diagnosis/evaluation &amp;/or the treatment plan</a:t>
            </a:r>
          </a:p>
          <a:p>
            <a:pPr lvl="1"/>
            <a:r>
              <a:rPr lang="en-US" sz="2400" b="1" dirty="0" smtClean="0"/>
              <a:t>What is the specialist going to do</a:t>
            </a:r>
          </a:p>
          <a:p>
            <a:pPr lvl="1"/>
            <a:r>
              <a:rPr lang="en-US" sz="2400" b="1" dirty="0" smtClean="0"/>
              <a:t>What is the patient instructed to do</a:t>
            </a:r>
          </a:p>
          <a:p>
            <a:pPr lvl="1"/>
            <a:r>
              <a:rPr lang="en-US" sz="2400" b="1" dirty="0" smtClean="0"/>
              <a:t>What does the referring physician need to do </a:t>
            </a:r>
            <a:r>
              <a:rPr lang="en-US" sz="2400" b="1" dirty="0"/>
              <a:t>&amp;</a:t>
            </a:r>
            <a:r>
              <a:rPr lang="en-US" sz="2400" b="1" dirty="0" smtClean="0"/>
              <a:t> when</a:t>
            </a:r>
          </a:p>
          <a:p>
            <a:r>
              <a:rPr lang="en-US" sz="2800" dirty="0" smtClean="0"/>
              <a:t>What </a:t>
            </a:r>
            <a:r>
              <a:rPr lang="en-US" sz="2800" b="1" dirty="0" smtClean="0"/>
              <a:t>follow up </a:t>
            </a:r>
            <a:r>
              <a:rPr lang="en-US" sz="2800" dirty="0" smtClean="0"/>
              <a:t>is needed and with whom</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High Value </a:t>
            </a:r>
            <a:r>
              <a:rPr lang="en-US" dirty="0">
                <a:solidFill>
                  <a:schemeClr val="tx1"/>
                </a:solidFill>
              </a:rPr>
              <a:t>Referral Response</a:t>
            </a:r>
            <a:endParaRPr lang="en-US" dirty="0"/>
          </a:p>
        </p:txBody>
      </p:sp>
      <p:sp>
        <p:nvSpPr>
          <p:cNvPr id="3" name="Content Placeholder 2"/>
          <p:cNvSpPr>
            <a:spLocks noGrp="1"/>
          </p:cNvSpPr>
          <p:nvPr>
            <p:ph sz="quarter" idx="1"/>
          </p:nvPr>
        </p:nvSpPr>
        <p:spPr>
          <a:xfrm>
            <a:off x="606153" y="1524000"/>
            <a:ext cx="8159002" cy="4637567"/>
          </a:xfrm>
        </p:spPr>
        <p:txBody>
          <a:bodyPr/>
          <a:lstStyle/>
          <a:p>
            <a:r>
              <a:rPr lang="en-US" dirty="0" smtClean="0"/>
              <a:t>Make your referral response easy for the referring practice to review &amp; utilize </a:t>
            </a:r>
            <a:r>
              <a:rPr lang="en-US" sz="2400" i="1" dirty="0" smtClean="0"/>
              <a:t>(“user friendly”)</a:t>
            </a:r>
          </a:p>
          <a:p>
            <a:pPr lvl="1"/>
            <a:r>
              <a:rPr lang="en-US" dirty="0" smtClean="0"/>
              <a:t>Do not want to contribute to “data dump” problem </a:t>
            </a:r>
            <a:r>
              <a:rPr lang="en-US" sz="2100" dirty="0"/>
              <a:t>(</a:t>
            </a:r>
            <a:r>
              <a:rPr lang="en-US" sz="2100" dirty="0" smtClean="0"/>
              <a:t>send multiple page report where the referring physician cannot easily access critical information)</a:t>
            </a:r>
          </a:p>
          <a:p>
            <a:pPr lvl="1"/>
            <a:r>
              <a:rPr lang="en-US" dirty="0" smtClean="0"/>
              <a:t>If possible, develop </a:t>
            </a:r>
            <a:r>
              <a:rPr lang="en-US" b="1" i="1" dirty="0" smtClean="0"/>
              <a:t>synoptic</a:t>
            </a:r>
            <a:r>
              <a:rPr lang="en-US" dirty="0" smtClean="0"/>
              <a:t> summary of referral response </a:t>
            </a:r>
            <a:r>
              <a:rPr lang="en-US" sz="2400" i="1" dirty="0" smtClean="0"/>
              <a:t>(checklist format for data elements)</a:t>
            </a:r>
          </a:p>
          <a:p>
            <a:pPr lvl="1"/>
            <a:r>
              <a:rPr lang="en-US" dirty="0" smtClean="0"/>
              <a:t>Set up protocol with referring physician that critical elements will be placed in a specific part of or </a:t>
            </a:r>
            <a:r>
              <a:rPr lang="en-US" b="1" dirty="0" smtClean="0"/>
              <a:t>location</a:t>
            </a:r>
            <a:r>
              <a:rPr lang="en-US" dirty="0" smtClean="0"/>
              <a:t> in the referral response report e.g. Under “Assessment and Planning” </a:t>
            </a:r>
            <a:endParaRPr lang="en-US" dirty="0"/>
          </a:p>
        </p:txBody>
      </p:sp>
    </p:spTree>
    <p:extLst>
      <p:ext uri="{BB962C8B-B14F-4D97-AF65-F5344CB8AC3E}">
        <p14:creationId xmlns:p14="http://schemas.microsoft.com/office/powerpoint/2010/main" val="3361024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pPr algn="ctr"/>
            <a:r>
              <a:rPr lang="en-US" sz="3600" dirty="0" smtClean="0"/>
              <a:t>“Synoptic” Referral Response</a:t>
            </a:r>
            <a:endParaRPr lang="en-US" sz="3600" dirty="0"/>
          </a:p>
        </p:txBody>
      </p:sp>
      <p:sp>
        <p:nvSpPr>
          <p:cNvPr id="3" name="Content Placeholder 2"/>
          <p:cNvSpPr>
            <a:spLocks noGrp="1"/>
          </p:cNvSpPr>
          <p:nvPr>
            <p:ph idx="1"/>
          </p:nvPr>
        </p:nvSpPr>
        <p:spPr>
          <a:xfrm>
            <a:off x="233680" y="1554480"/>
            <a:ext cx="8757920" cy="4653280"/>
          </a:xfrm>
        </p:spPr>
        <p:txBody>
          <a:bodyPr>
            <a:normAutofit fontScale="85000" lnSpcReduction="10000"/>
          </a:bodyPr>
          <a:lstStyle/>
          <a:p>
            <a:r>
              <a:rPr lang="en-US" sz="2400" b="1" dirty="0" smtClean="0">
                <a:effectLst/>
              </a:rPr>
              <a:t>Answer to clinical question</a:t>
            </a:r>
            <a:r>
              <a:rPr lang="en-US" sz="2400" b="1" dirty="0" smtClean="0">
                <a:solidFill>
                  <a:schemeClr val="tx2"/>
                </a:solidFill>
                <a:effectLst/>
              </a:rPr>
              <a:t>:</a:t>
            </a:r>
            <a:r>
              <a:rPr lang="en-US" sz="2400" b="1" i="1" dirty="0" smtClean="0">
                <a:solidFill>
                  <a:schemeClr val="tx2"/>
                </a:solidFill>
                <a:effectLst/>
              </a:rPr>
              <a:t>  </a:t>
            </a:r>
            <a:r>
              <a:rPr lang="en-US" sz="2000" dirty="0" smtClean="0">
                <a:solidFill>
                  <a:schemeClr val="tx2"/>
                </a:solidFill>
                <a:effectLst/>
              </a:rPr>
              <a:t>Based on her need for mealtime insulin but reluctance/inability to administer injections during work day as first grade teacher, we have opted for her to try Premixed insulin before breakfast and </a:t>
            </a:r>
            <a:r>
              <a:rPr lang="en-US" sz="2000" dirty="0" err="1" smtClean="0">
                <a:solidFill>
                  <a:schemeClr val="tx2"/>
                </a:solidFill>
              </a:rPr>
              <a:t>dinner</a:t>
            </a:r>
            <a:r>
              <a:rPr lang="en-US" sz="2000" dirty="0" err="1" smtClean="0">
                <a:solidFill>
                  <a:schemeClr val="bg2">
                    <a:lumMod val="40000"/>
                    <a:lumOff val="60000"/>
                  </a:schemeClr>
                </a:solidFill>
                <a:effectLst/>
              </a:rPr>
              <a:t>astand</a:t>
            </a:r>
            <a:r>
              <a:rPr lang="en-US" sz="2000" dirty="0" smtClean="0">
                <a:solidFill>
                  <a:schemeClr val="bg2">
                    <a:lumMod val="40000"/>
                    <a:lumOff val="60000"/>
                  </a:schemeClr>
                </a:solidFill>
                <a:effectLst/>
              </a:rPr>
              <a:t> dinner</a:t>
            </a:r>
            <a:r>
              <a:rPr lang="en-US" sz="2400" i="1" dirty="0" smtClean="0">
                <a:solidFill>
                  <a:schemeClr val="bg2">
                    <a:lumMod val="40000"/>
                    <a:lumOff val="60000"/>
                  </a:schemeClr>
                </a:solidFill>
                <a:effectLst/>
              </a:rPr>
              <a:t>.</a:t>
            </a:r>
          </a:p>
          <a:p>
            <a:r>
              <a:rPr lang="en-US" sz="2400" dirty="0" smtClean="0">
                <a:effectLst/>
              </a:rPr>
              <a:t>Type of referral: </a:t>
            </a:r>
            <a:r>
              <a:rPr lang="en-US" sz="2400" dirty="0" smtClean="0">
                <a:solidFill>
                  <a:schemeClr val="tx2"/>
                </a:solidFill>
                <a:effectLst/>
              </a:rPr>
              <a:t>agree with Shared Co-management</a:t>
            </a:r>
          </a:p>
          <a:p>
            <a:r>
              <a:rPr lang="en-US" sz="2400" dirty="0" smtClean="0">
                <a:effectLst/>
              </a:rPr>
              <a:t>Diagnosis: </a:t>
            </a:r>
            <a:r>
              <a:rPr lang="en-US" sz="2400" dirty="0" smtClean="0">
                <a:solidFill>
                  <a:schemeClr val="tx2"/>
                </a:solidFill>
                <a:effectLst/>
              </a:rPr>
              <a:t>no change</a:t>
            </a:r>
          </a:p>
          <a:p>
            <a:r>
              <a:rPr lang="en-US" sz="2400" dirty="0" smtClean="0">
                <a:effectLst/>
              </a:rPr>
              <a:t>Testing: </a:t>
            </a:r>
            <a:r>
              <a:rPr lang="en-US" sz="2400" dirty="0" smtClean="0">
                <a:solidFill>
                  <a:schemeClr val="tx2"/>
                </a:solidFill>
                <a:effectLst/>
              </a:rPr>
              <a:t>pocA1c 9.6%</a:t>
            </a:r>
          </a:p>
          <a:p>
            <a:r>
              <a:rPr lang="en-US" sz="2400" dirty="0" smtClean="0">
                <a:effectLst/>
              </a:rPr>
              <a:t>Medication changes:</a:t>
            </a:r>
          </a:p>
          <a:p>
            <a:pPr lvl="1"/>
            <a:r>
              <a:rPr lang="en-US" sz="2000" dirty="0" smtClean="0">
                <a:solidFill>
                  <a:schemeClr val="tx2"/>
                </a:solidFill>
                <a:effectLst/>
              </a:rPr>
              <a:t>Stop Lantus insulin</a:t>
            </a:r>
          </a:p>
          <a:p>
            <a:pPr lvl="1"/>
            <a:r>
              <a:rPr lang="en-US" sz="2000" dirty="0" smtClean="0">
                <a:solidFill>
                  <a:schemeClr val="tx2"/>
                </a:solidFill>
                <a:effectLst/>
              </a:rPr>
              <a:t>Start Humalog mix 75/25 as 20 units </a:t>
            </a:r>
            <a:r>
              <a:rPr lang="en-US" sz="2000" dirty="0" smtClean="0">
                <a:solidFill>
                  <a:schemeClr val="tx2"/>
                </a:solidFill>
              </a:rPr>
              <a:t>before meals twice daily</a:t>
            </a:r>
            <a:endParaRPr lang="en-US" sz="2000" dirty="0" smtClean="0">
              <a:solidFill>
                <a:schemeClr val="tx2"/>
              </a:solidFill>
              <a:effectLst/>
            </a:endParaRPr>
          </a:p>
          <a:p>
            <a:r>
              <a:rPr lang="en-US" sz="2400" dirty="0" smtClean="0">
                <a:effectLst/>
              </a:rPr>
              <a:t>Equipment changes: </a:t>
            </a:r>
            <a:r>
              <a:rPr lang="en-US" sz="2400" dirty="0" smtClean="0">
                <a:solidFill>
                  <a:schemeClr val="tx2"/>
                </a:solidFill>
                <a:effectLst/>
              </a:rPr>
              <a:t>none</a:t>
            </a:r>
          </a:p>
          <a:p>
            <a:r>
              <a:rPr lang="en-US" sz="2400" dirty="0" smtClean="0">
                <a:effectLst/>
              </a:rPr>
              <a:t>Self management:</a:t>
            </a:r>
          </a:p>
          <a:p>
            <a:pPr lvl="1"/>
            <a:r>
              <a:rPr lang="en-US" sz="2000" dirty="0" smtClean="0">
                <a:solidFill>
                  <a:schemeClr val="tx2"/>
                </a:solidFill>
                <a:effectLst/>
              </a:rPr>
              <a:t>Titration sheet for insulin adjustments</a:t>
            </a:r>
          </a:p>
          <a:p>
            <a:pPr lvl="1"/>
            <a:r>
              <a:rPr lang="en-US" sz="2000" dirty="0" smtClean="0">
                <a:solidFill>
                  <a:schemeClr val="tx2"/>
                </a:solidFill>
                <a:effectLst/>
              </a:rPr>
              <a:t>Patient to measure BG before lunch and at bedtime and FBS</a:t>
            </a:r>
          </a:p>
          <a:p>
            <a:r>
              <a:rPr lang="en-US" sz="2400" dirty="0" smtClean="0">
                <a:effectLst/>
              </a:rPr>
              <a:t>F/U</a:t>
            </a:r>
            <a:r>
              <a:rPr lang="en-US" sz="2400" dirty="0" smtClean="0">
                <a:solidFill>
                  <a:schemeClr val="tx2"/>
                </a:solidFill>
                <a:effectLst/>
              </a:rPr>
              <a:t>: 2 weeks with endocrine and then in another 4 weeks with PCP</a:t>
            </a:r>
            <a:endParaRPr lang="en-US" sz="2400" dirty="0">
              <a:solidFill>
                <a:schemeClr val="tx2"/>
              </a:solidFill>
              <a:effectLst/>
            </a:endParaRP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algn="r">
              <a:defRPr/>
            </a:pPr>
            <a:r>
              <a:rPr lang="en-US" sz="1000" dirty="0">
                <a:solidFill>
                  <a:srgbClr val="000000"/>
                </a:solidFill>
              </a:rPr>
              <a:t>34</a:t>
            </a:r>
          </a:p>
        </p:txBody>
      </p:sp>
    </p:spTree>
    <p:extLst>
      <p:ext uri="{BB962C8B-B14F-4D97-AF65-F5344CB8AC3E}">
        <p14:creationId xmlns:p14="http://schemas.microsoft.com/office/powerpoint/2010/main" val="30094951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1625"/>
            <a:ext cx="8686800" cy="1069975"/>
          </a:xfrm>
        </p:spPr>
        <p:txBody>
          <a:bodyPr/>
          <a:lstStyle/>
          <a:p>
            <a:r>
              <a:rPr lang="en-US" sz="2800" dirty="0" smtClean="0"/>
              <a:t>Example: Nephrology referral response for evaluation of 36yo male with Type 1 diabetes with Cr 1.9 and K+ 5.7 </a:t>
            </a:r>
            <a:endParaRPr lang="en-US" sz="2800" dirty="0"/>
          </a:p>
        </p:txBody>
      </p:sp>
      <p:sp>
        <p:nvSpPr>
          <p:cNvPr id="3" name="Content Placeholder 2"/>
          <p:cNvSpPr>
            <a:spLocks noGrp="1"/>
          </p:cNvSpPr>
          <p:nvPr>
            <p:ph sz="half" idx="1"/>
          </p:nvPr>
        </p:nvSpPr>
        <p:spPr>
          <a:xfrm>
            <a:off x="457200" y="1600200"/>
            <a:ext cx="3810000" cy="4495800"/>
          </a:xfrm>
        </p:spPr>
        <p:txBody>
          <a:bodyPr/>
          <a:lstStyle/>
          <a:p>
            <a:r>
              <a:rPr lang="en-US" sz="2000" dirty="0" smtClean="0"/>
              <a:t>Impression: Stage 3 CKD</a:t>
            </a:r>
          </a:p>
          <a:p>
            <a:r>
              <a:rPr lang="en-US" sz="2000" dirty="0" smtClean="0"/>
              <a:t>Plan: Recommend change from ACEI to CCB</a:t>
            </a:r>
          </a:p>
          <a:p>
            <a:endParaRPr lang="en-US" sz="2000" dirty="0" smtClean="0"/>
          </a:p>
          <a:p>
            <a:r>
              <a:rPr lang="en-US" sz="2000" dirty="0" smtClean="0"/>
              <a:t>Why ?</a:t>
            </a:r>
          </a:p>
          <a:p>
            <a:r>
              <a:rPr lang="en-US" sz="2000" dirty="0" smtClean="0"/>
              <a:t>Who does what ?</a:t>
            </a:r>
          </a:p>
          <a:p>
            <a:r>
              <a:rPr lang="en-US" sz="2000" dirty="0" smtClean="0"/>
              <a:t>What is plan for f/u and which provider ?</a:t>
            </a:r>
            <a:endParaRPr lang="en-US" sz="2000" dirty="0"/>
          </a:p>
        </p:txBody>
      </p:sp>
      <p:sp>
        <p:nvSpPr>
          <p:cNvPr id="4" name="Content Placeholder 3"/>
          <p:cNvSpPr>
            <a:spLocks noGrp="1"/>
          </p:cNvSpPr>
          <p:nvPr>
            <p:ph sz="half" idx="2"/>
          </p:nvPr>
        </p:nvSpPr>
        <p:spPr>
          <a:xfrm>
            <a:off x="4267200" y="1524000"/>
            <a:ext cx="4724400" cy="5105400"/>
          </a:xfrm>
        </p:spPr>
        <p:txBody>
          <a:bodyPr/>
          <a:lstStyle/>
          <a:p>
            <a:r>
              <a:rPr lang="en-US" sz="1800" dirty="0" smtClean="0"/>
              <a:t>Impression: Stage 3 CKD due to type 1 diabetes and HTN with no evidence of additional autoimmune renal disease</a:t>
            </a:r>
          </a:p>
          <a:p>
            <a:r>
              <a:rPr lang="en-US" sz="1800" dirty="0" smtClean="0"/>
              <a:t>Plan: Shared Care with annual f/u</a:t>
            </a:r>
          </a:p>
          <a:p>
            <a:r>
              <a:rPr lang="en-US" sz="1800" dirty="0" smtClean="0"/>
              <a:t> Recommend change from ACEI to CCB due to persistent significant hyperkalemia due to type IV RTA &amp; to delay renal replacement</a:t>
            </a:r>
          </a:p>
          <a:p>
            <a:r>
              <a:rPr lang="en-US" sz="1800" dirty="0" smtClean="0"/>
              <a:t>I have provided script for amlodipine 5 mg qd with refills x11 </a:t>
            </a:r>
          </a:p>
          <a:p>
            <a:r>
              <a:rPr lang="en-US" sz="1800" dirty="0" smtClean="0"/>
              <a:t>He is to see you for BP check and Renal Panel in 1 month to recheck K+ and Cr</a:t>
            </a:r>
          </a:p>
          <a:p>
            <a:r>
              <a:rPr lang="en-US" sz="1800" dirty="0" smtClean="0"/>
              <a:t>Please feel free to contact me if  K+ still elevated or BP not controlled</a:t>
            </a:r>
          </a:p>
          <a:p>
            <a:r>
              <a:rPr lang="en-US" sz="1800" dirty="0" smtClean="0"/>
              <a:t>Provided handouts on CKD to patient</a:t>
            </a:r>
          </a:p>
          <a:p>
            <a:endParaRPr lang="en-US" sz="1800" dirty="0"/>
          </a:p>
        </p:txBody>
      </p:sp>
    </p:spTree>
    <p:extLst>
      <p:ext uri="{BB962C8B-B14F-4D97-AF65-F5344CB8AC3E}">
        <p14:creationId xmlns:p14="http://schemas.microsoft.com/office/powerpoint/2010/main" val="320175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Put it into action…</a:t>
            </a:r>
            <a:endParaRPr lang="en-US" dirty="0">
              <a:solidFill>
                <a:srgbClr val="00B050"/>
              </a:solidFill>
            </a:endParaRPr>
          </a:p>
        </p:txBody>
      </p:sp>
      <p:sp>
        <p:nvSpPr>
          <p:cNvPr id="3" name="Content Placeholder 2"/>
          <p:cNvSpPr>
            <a:spLocks noGrp="1"/>
          </p:cNvSpPr>
          <p:nvPr>
            <p:ph sz="quarter" idx="1"/>
          </p:nvPr>
        </p:nvSpPr>
        <p:spPr>
          <a:xfrm>
            <a:off x="606152" y="1589567"/>
            <a:ext cx="8385447" cy="4572000"/>
          </a:xfrm>
        </p:spPr>
        <p:txBody>
          <a:bodyPr/>
          <a:lstStyle/>
          <a:p>
            <a:r>
              <a:rPr lang="en-US" dirty="0" smtClean="0"/>
              <a:t>Audit at least 5 Referral Response notes (notes or reports sent back in response to an initial referral request),  and/or:</a:t>
            </a:r>
          </a:p>
          <a:p>
            <a:r>
              <a:rPr lang="en-US" dirty="0" smtClean="0"/>
              <a:t>Ask one of your practice partners or a referring clinician to audit your Referral Response notes</a:t>
            </a:r>
          </a:p>
          <a:p>
            <a:r>
              <a:rPr lang="en-US" dirty="0" smtClean="0"/>
              <a:t>Check for the critical elements </a:t>
            </a:r>
          </a:p>
          <a:p>
            <a:r>
              <a:rPr lang="en-US" dirty="0" smtClean="0"/>
              <a:t>Is critical information easy to find in the note</a:t>
            </a:r>
          </a:p>
          <a:p>
            <a:r>
              <a:rPr lang="en-US" dirty="0" smtClean="0"/>
              <a:t>Create an improvement plan for any identified gaps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6524" y="42041"/>
            <a:ext cx="123825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740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50"/>
                </a:solidFill>
              </a:rPr>
              <a:t>Open </a:t>
            </a:r>
            <a:r>
              <a:rPr lang="en-US" dirty="0">
                <a:solidFill>
                  <a:srgbClr val="00B050"/>
                </a:solidFill>
              </a:rPr>
              <a:t>L</a:t>
            </a:r>
            <a:r>
              <a:rPr lang="en-US" dirty="0" smtClean="0">
                <a:solidFill>
                  <a:srgbClr val="00B050"/>
                </a:solidFill>
              </a:rPr>
              <a:t>oop – Open Ended</a:t>
            </a:r>
            <a:endParaRPr lang="en-US" dirty="0">
              <a:solidFill>
                <a:srgbClr val="00B050"/>
              </a:solidFill>
            </a:endParaRPr>
          </a:p>
        </p:txBody>
      </p:sp>
      <p:sp>
        <p:nvSpPr>
          <p:cNvPr id="3" name="Content Placeholder 2"/>
          <p:cNvSpPr>
            <a:spLocks noGrp="1"/>
          </p:cNvSpPr>
          <p:nvPr>
            <p:ph sz="quarter" idx="1"/>
          </p:nvPr>
        </p:nvSpPr>
        <p:spPr>
          <a:xfrm>
            <a:off x="609600" y="1524000"/>
            <a:ext cx="8159002" cy="4572000"/>
          </a:xfrm>
        </p:spPr>
        <p:txBody>
          <a:bodyPr/>
          <a:lstStyle/>
          <a:p>
            <a:pPr marL="0" indent="0">
              <a:buNone/>
            </a:pPr>
            <a:r>
              <a:rPr lang="en-US" sz="2800" dirty="0" smtClean="0"/>
              <a:t>53 year old man had skin lesion resected by PCP</a:t>
            </a:r>
          </a:p>
          <a:p>
            <a:pPr lvl="1"/>
            <a:r>
              <a:rPr lang="en-US" dirty="0" smtClean="0"/>
              <a:t>Pathology showed melanoma</a:t>
            </a:r>
          </a:p>
          <a:p>
            <a:pPr lvl="1"/>
            <a:r>
              <a:rPr lang="en-US" dirty="0" smtClean="0"/>
              <a:t>Referred to Dermatology for the needed further management </a:t>
            </a:r>
          </a:p>
          <a:p>
            <a:pPr lvl="1"/>
            <a:r>
              <a:rPr lang="en-US" dirty="0" smtClean="0"/>
              <a:t>Patient was No Show for Dermatology appointment</a:t>
            </a:r>
          </a:p>
          <a:p>
            <a:pPr marL="365125" lvl="1" indent="0">
              <a:buNone/>
            </a:pPr>
            <a:r>
              <a:rPr lang="en-US" dirty="0" smtClean="0"/>
              <a:t>…and neither clinician was aware…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911" y="3943697"/>
            <a:ext cx="2094689" cy="207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96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tx1"/>
                </a:solidFill>
              </a:rPr>
              <a:t>REASONS FOR NO-SHOWS</a:t>
            </a:r>
          </a:p>
        </p:txBody>
      </p:sp>
      <p:sp>
        <p:nvSpPr>
          <p:cNvPr id="3" name="Content Placeholder 2"/>
          <p:cNvSpPr>
            <a:spLocks noGrp="1"/>
          </p:cNvSpPr>
          <p:nvPr>
            <p:ph sz="quarter" idx="1"/>
          </p:nvPr>
        </p:nvSpPr>
        <p:spPr>
          <a:xfrm>
            <a:off x="609600" y="1447800"/>
            <a:ext cx="8159002" cy="5257800"/>
          </a:xfrm>
        </p:spPr>
        <p:txBody>
          <a:bodyPr/>
          <a:lstStyle/>
          <a:p>
            <a:r>
              <a:rPr lang="en-US" sz="2000" dirty="0" smtClean="0"/>
              <a:t>Overscheduling/forgetting about appointment</a:t>
            </a:r>
          </a:p>
          <a:p>
            <a:r>
              <a:rPr lang="en-US" sz="2000" dirty="0" smtClean="0"/>
              <a:t>Feeling that condition has worsened and opting to go to the emergency room instead</a:t>
            </a:r>
          </a:p>
          <a:p>
            <a:r>
              <a:rPr lang="en-US" sz="2000" dirty="0" smtClean="0"/>
              <a:t>Not understanding why appointment is necessary </a:t>
            </a:r>
          </a:p>
          <a:p>
            <a:r>
              <a:rPr lang="en-US" sz="2000" dirty="0" smtClean="0"/>
              <a:t>A limited relationship with their physician making them less concerned about skipping an appointment </a:t>
            </a:r>
          </a:p>
          <a:p>
            <a:r>
              <a:rPr lang="en-US" sz="2000" dirty="0" smtClean="0"/>
              <a:t>A language barrier that causes them to misunderstand when appointment is scheduled</a:t>
            </a:r>
          </a:p>
          <a:p>
            <a:r>
              <a:rPr lang="en-US" sz="2000" dirty="0" smtClean="0"/>
              <a:t>Socio-economic factors</a:t>
            </a:r>
          </a:p>
          <a:p>
            <a:r>
              <a:rPr lang="en-US" sz="2000" dirty="0" smtClean="0"/>
              <a:t>Worries about receiving bad news and hoping to avoid the situation</a:t>
            </a:r>
          </a:p>
          <a:p>
            <a:r>
              <a:rPr lang="en-US" sz="2000" dirty="0"/>
              <a:t>S</a:t>
            </a:r>
            <a:r>
              <a:rPr lang="en-US" sz="2000" dirty="0" smtClean="0"/>
              <a:t>ome patients may simply feel better and not need the appointment, but fail to notify the office.</a:t>
            </a:r>
          </a:p>
          <a:p>
            <a:pPr marL="0" indent="0">
              <a:buNone/>
            </a:pPr>
            <a:r>
              <a:rPr lang="en-US" sz="1600" dirty="0" smtClean="0"/>
              <a:t> </a:t>
            </a:r>
            <a:r>
              <a:rPr lang="en-US" sz="1600" dirty="0"/>
              <a:t>Annals of Family </a:t>
            </a:r>
            <a:r>
              <a:rPr lang="en-US" sz="1600" dirty="0" smtClean="0"/>
              <a:t>Medicine</a:t>
            </a:r>
            <a:endParaRPr lang="en-US" sz="1600" dirty="0"/>
          </a:p>
        </p:txBody>
      </p:sp>
      <p:sp>
        <p:nvSpPr>
          <p:cNvPr id="4" name="Rectangle 3"/>
          <p:cNvSpPr/>
          <p:nvPr/>
        </p:nvSpPr>
        <p:spPr>
          <a:xfrm>
            <a:off x="3276600" y="3733800"/>
            <a:ext cx="5029200" cy="1219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Usually not defiance or  </a:t>
            </a:r>
          </a:p>
          <a:p>
            <a:pPr algn="ctr"/>
            <a:r>
              <a:rPr lang="en-US" sz="2800" dirty="0" smtClean="0"/>
              <a:t>being a contrarian </a:t>
            </a:r>
            <a:endParaRPr lang="en-US" sz="2800" dirty="0"/>
          </a:p>
        </p:txBody>
      </p:sp>
    </p:spTree>
    <p:extLst>
      <p:ext uri="{BB962C8B-B14F-4D97-AF65-F5344CB8AC3E}">
        <p14:creationId xmlns:p14="http://schemas.microsoft.com/office/powerpoint/2010/main" val="178059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smtClean="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smtClean="0">
                <a:effectLst/>
              </a:rPr>
              <a:t>Referral request sent &amp; logged</a:t>
            </a:r>
            <a:endParaRPr lang="en-US" sz="2800" dirty="0" smtClean="0">
              <a:effectLst/>
            </a:endParaRPr>
          </a:p>
          <a:p>
            <a:r>
              <a:rPr lang="en-US" sz="2800" b="1" dirty="0" smtClean="0">
                <a:effectLst/>
              </a:rPr>
              <a:t>Referral request received and reviewed – </a:t>
            </a:r>
            <a:r>
              <a:rPr lang="en-US" sz="2800" b="1" u="sng" dirty="0" smtClean="0">
                <a:effectLst/>
              </a:rPr>
              <a:t>referring practitioner notified</a:t>
            </a:r>
            <a:r>
              <a:rPr lang="en-US" sz="2800" b="1" dirty="0" smtClean="0">
                <a:effectLst/>
              </a:rPr>
              <a:t>:</a:t>
            </a:r>
          </a:p>
          <a:p>
            <a:pPr lvl="1">
              <a:buClr>
                <a:schemeClr val="accent1"/>
              </a:buClr>
            </a:pPr>
            <a:r>
              <a:rPr lang="en-US" sz="2400" dirty="0" smtClean="0"/>
              <a:t>Referral </a:t>
            </a:r>
            <a:r>
              <a:rPr lang="en-US" sz="2400" b="1" i="1" dirty="0" smtClean="0"/>
              <a:t>accepted</a:t>
            </a:r>
            <a:r>
              <a:rPr lang="en-US" sz="2400" dirty="0" smtClean="0">
                <a:effectLst/>
              </a:rPr>
              <a:t> with </a:t>
            </a:r>
            <a:r>
              <a:rPr lang="en-US" sz="2400" b="1" i="1" dirty="0" smtClean="0">
                <a:effectLst/>
              </a:rPr>
              <a:t>confirmation </a:t>
            </a:r>
            <a:r>
              <a:rPr lang="en-US" sz="2400" i="1" dirty="0" smtClean="0">
                <a:effectLst/>
              </a:rPr>
              <a:t>of appointment date &amp; time </a:t>
            </a:r>
            <a:r>
              <a:rPr lang="en-US" sz="2400" dirty="0" smtClean="0">
                <a:effectLst/>
              </a:rPr>
              <a:t>(note if patient on a </a:t>
            </a:r>
            <a:r>
              <a:rPr lang="en-US" sz="2400" i="1" dirty="0" smtClean="0">
                <a:effectLst/>
              </a:rPr>
              <a:t>move up </a:t>
            </a:r>
            <a:r>
              <a:rPr lang="en-US" sz="2400" dirty="0" smtClean="0">
                <a:effectLst/>
              </a:rPr>
              <a:t>list)</a:t>
            </a:r>
          </a:p>
          <a:p>
            <a:pPr lvl="2">
              <a:buClr>
                <a:schemeClr val="accent1"/>
              </a:buClr>
            </a:pPr>
            <a:r>
              <a:rPr lang="en-US" sz="2100" dirty="0"/>
              <a:t>If request is a </a:t>
            </a:r>
            <a:r>
              <a:rPr lang="en-US" sz="2100" i="1" dirty="0"/>
              <a:t>secondary referral</a:t>
            </a:r>
            <a:r>
              <a:rPr lang="en-US" sz="2100" dirty="0"/>
              <a:t>, include PCP in notification (e.g. patient referred by endocrinology, GI, cardiology to surgery</a:t>
            </a:r>
            <a:r>
              <a:rPr lang="en-US" sz="2100" dirty="0" smtClean="0"/>
              <a:t>)</a:t>
            </a:r>
          </a:p>
          <a:p>
            <a:pPr lvl="2">
              <a:buClr>
                <a:schemeClr val="accent1"/>
              </a:buClr>
            </a:pPr>
            <a:r>
              <a:rPr lang="en-US" sz="2100" dirty="0" smtClean="0">
                <a:effectLst/>
              </a:rPr>
              <a:t>Notify if appointment is moved up or re-scheduled</a:t>
            </a:r>
          </a:p>
          <a:p>
            <a:pPr lvl="2">
              <a:buClr>
                <a:schemeClr val="accent1"/>
              </a:buClr>
            </a:pPr>
            <a:r>
              <a:rPr lang="en-US" sz="2100" dirty="0" smtClean="0"/>
              <a:t>Ask for additional information if missing critical items or special request to aid &amp; expedite assessment or management</a:t>
            </a:r>
          </a:p>
          <a:p>
            <a:pPr lvl="2">
              <a:buClr>
                <a:schemeClr val="accent1"/>
              </a:buClr>
            </a:pPr>
            <a:r>
              <a:rPr lang="en-US" sz="2100" dirty="0" smtClean="0">
                <a:effectLst/>
              </a:rPr>
              <a:t>Need process to track </a:t>
            </a:r>
            <a:r>
              <a:rPr lang="en-US" sz="2100" dirty="0" smtClean="0"/>
              <a:t>to ensure that all</a:t>
            </a:r>
            <a:r>
              <a:rPr lang="en-US" sz="2100" dirty="0" smtClean="0">
                <a:effectLst/>
              </a:rPr>
              <a:t> missing/ special request information is received</a:t>
            </a:r>
          </a:p>
        </p:txBody>
      </p:sp>
    </p:spTree>
    <p:extLst>
      <p:ext uri="{BB962C8B-B14F-4D97-AF65-F5344CB8AC3E}">
        <p14:creationId xmlns:p14="http://schemas.microsoft.com/office/powerpoint/2010/main" val="152607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smtClean="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400" b="1" dirty="0" smtClean="0">
                <a:effectLst/>
              </a:rPr>
              <a:t>Referral request received and reviewed – </a:t>
            </a:r>
            <a:r>
              <a:rPr lang="en-US" sz="2400" b="1" u="sng" dirty="0" smtClean="0">
                <a:effectLst/>
              </a:rPr>
              <a:t>referring practitioner notified, continued</a:t>
            </a:r>
            <a:r>
              <a:rPr lang="en-US" sz="2400" b="1" dirty="0" smtClean="0">
                <a:effectLst/>
              </a:rPr>
              <a:t>:</a:t>
            </a:r>
          </a:p>
          <a:p>
            <a:pPr lvl="1">
              <a:buClr>
                <a:schemeClr val="accent1"/>
              </a:buClr>
            </a:pPr>
            <a:r>
              <a:rPr lang="en-US" sz="2400" dirty="0" smtClean="0"/>
              <a:t>Referral</a:t>
            </a:r>
            <a:r>
              <a:rPr lang="en-US" sz="2400" dirty="0" smtClean="0">
                <a:effectLst/>
              </a:rPr>
              <a:t> </a:t>
            </a:r>
            <a:r>
              <a:rPr lang="en-US" sz="2400" b="1" i="1" dirty="0" smtClean="0">
                <a:effectLst/>
              </a:rPr>
              <a:t>declined due to inappropriate referral </a:t>
            </a:r>
            <a:r>
              <a:rPr lang="en-US" sz="2400" dirty="0" smtClean="0">
                <a:effectLst/>
              </a:rPr>
              <a:t>(wrong specialist, </a:t>
            </a:r>
            <a:r>
              <a:rPr lang="en-US" sz="2400" dirty="0" smtClean="0"/>
              <a:t>further assessment &amp;/or management not indicated </a:t>
            </a:r>
            <a:r>
              <a:rPr lang="en-US" sz="2400" dirty="0" smtClean="0">
                <a:effectLst/>
              </a:rPr>
              <a:t>)</a:t>
            </a:r>
          </a:p>
          <a:p>
            <a:pPr lvl="2">
              <a:buClr>
                <a:schemeClr val="accent1"/>
              </a:buClr>
            </a:pPr>
            <a:r>
              <a:rPr lang="en-US" sz="2100" dirty="0" smtClean="0"/>
              <a:t>How is this communicated to the requesting practice?</a:t>
            </a:r>
          </a:p>
          <a:p>
            <a:pPr lvl="3">
              <a:buClr>
                <a:schemeClr val="accent1"/>
              </a:buClr>
            </a:pPr>
            <a:r>
              <a:rPr lang="en-US" sz="1800" dirty="0" smtClean="0"/>
              <a:t>Who sends referral request to the appropriate specialty</a:t>
            </a:r>
          </a:p>
          <a:p>
            <a:pPr lvl="2">
              <a:buClr>
                <a:schemeClr val="accent1"/>
              </a:buClr>
            </a:pPr>
            <a:r>
              <a:rPr lang="en-US" sz="2100" dirty="0" smtClean="0">
                <a:effectLst/>
              </a:rPr>
              <a:t>How is this communicated to the patient ?</a:t>
            </a:r>
          </a:p>
          <a:p>
            <a:pPr lvl="1">
              <a:buClr>
                <a:schemeClr val="accent1"/>
              </a:buClr>
            </a:pPr>
            <a:r>
              <a:rPr lang="en-US" sz="2400" b="1" i="1" dirty="0" smtClean="0">
                <a:effectLst/>
              </a:rPr>
              <a:t>Patient defers </a:t>
            </a:r>
            <a:r>
              <a:rPr lang="en-US" sz="2400" dirty="0" smtClean="0">
                <a:effectLst/>
              </a:rPr>
              <a:t>making appt or cannot be reached</a:t>
            </a:r>
          </a:p>
          <a:p>
            <a:pPr lvl="2">
              <a:buClr>
                <a:schemeClr val="accent1"/>
              </a:buClr>
            </a:pPr>
            <a:r>
              <a:rPr lang="en-US" sz="2100" dirty="0" smtClean="0"/>
              <a:t>If unable to contact patient, confirm correct contact information</a:t>
            </a:r>
          </a:p>
          <a:p>
            <a:pPr lvl="2">
              <a:buClr>
                <a:schemeClr val="accent1"/>
              </a:buClr>
            </a:pPr>
            <a:r>
              <a:rPr lang="en-US" sz="2100" dirty="0" smtClean="0">
                <a:effectLst/>
              </a:rPr>
              <a:t>Establish time frame  for notifying requesting practice based on urgency of the referred condition </a:t>
            </a:r>
          </a:p>
        </p:txBody>
      </p:sp>
    </p:spTree>
    <p:extLst>
      <p:ext uri="{BB962C8B-B14F-4D97-AF65-F5344CB8AC3E}">
        <p14:creationId xmlns:p14="http://schemas.microsoft.com/office/powerpoint/2010/main" val="2599200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smtClean="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r>
              <a:rPr lang="en-US" sz="2800" b="1" dirty="0" smtClean="0">
                <a:effectLst/>
              </a:rPr>
              <a:t>Referral response sent </a:t>
            </a:r>
            <a:r>
              <a:rPr lang="en-US" sz="2400" dirty="0" smtClean="0"/>
              <a:t>-</a:t>
            </a:r>
            <a:endParaRPr lang="en-US" sz="2400" dirty="0" smtClean="0">
              <a:effectLst/>
            </a:endParaRPr>
          </a:p>
          <a:p>
            <a:pPr lvl="1">
              <a:buClr>
                <a:schemeClr val="accent1"/>
              </a:buClr>
            </a:pPr>
            <a:r>
              <a:rPr lang="en-US" sz="2400" b="1" i="1" dirty="0" smtClean="0">
                <a:effectLst/>
              </a:rPr>
              <a:t>Referral Note (report) </a:t>
            </a:r>
            <a:r>
              <a:rPr lang="en-US" sz="2400" dirty="0" smtClean="0">
                <a:effectLst/>
              </a:rPr>
              <a:t>sent to requesting clinician </a:t>
            </a:r>
            <a:r>
              <a:rPr lang="en-US" sz="2400" dirty="0" smtClean="0"/>
              <a:t>&amp;/or</a:t>
            </a:r>
            <a:r>
              <a:rPr lang="en-US" sz="2400" dirty="0" smtClean="0">
                <a:effectLst/>
              </a:rPr>
              <a:t> PCP </a:t>
            </a:r>
            <a:endParaRPr lang="en-US" sz="2400" dirty="0" smtClean="0"/>
          </a:p>
          <a:p>
            <a:pPr lvl="2">
              <a:buClr>
                <a:schemeClr val="accent1"/>
              </a:buClr>
            </a:pPr>
            <a:r>
              <a:rPr lang="en-US" sz="2400" dirty="0" smtClean="0"/>
              <a:t>Ensure Addresses clinic question or reason for referral </a:t>
            </a:r>
          </a:p>
          <a:p>
            <a:pPr lvl="2">
              <a:buClr>
                <a:schemeClr val="accent1"/>
              </a:buClr>
            </a:pPr>
            <a:r>
              <a:rPr lang="en-US" sz="2400" dirty="0" smtClean="0">
                <a:effectLst/>
              </a:rPr>
              <a:t>Sent in timely manner </a:t>
            </a:r>
            <a:r>
              <a:rPr lang="en-US" sz="2000" dirty="0" smtClean="0">
                <a:effectLst/>
              </a:rPr>
              <a:t>(usuall</a:t>
            </a:r>
            <a:r>
              <a:rPr lang="en-US" sz="2000" dirty="0" smtClean="0"/>
              <a:t>y considered within 1 week of visit)</a:t>
            </a:r>
          </a:p>
          <a:p>
            <a:pPr lvl="2">
              <a:buClr>
                <a:schemeClr val="accent1"/>
              </a:buClr>
            </a:pPr>
            <a:r>
              <a:rPr lang="en-US" sz="2400" dirty="0" smtClean="0"/>
              <a:t>Process for notifying requesting practice and/or PCP of test results that come back after the referral response note sent</a:t>
            </a:r>
          </a:p>
          <a:p>
            <a:pPr marL="685800" lvl="2" indent="0">
              <a:buClr>
                <a:schemeClr val="accent1"/>
              </a:buClr>
              <a:buNone/>
            </a:pPr>
            <a:endParaRPr lang="en-US" sz="800" dirty="0" smtClean="0">
              <a:effectLst/>
            </a:endParaRPr>
          </a:p>
          <a:p>
            <a:pPr lvl="1">
              <a:buClr>
                <a:schemeClr val="accent1"/>
              </a:buClr>
            </a:pPr>
            <a:r>
              <a:rPr lang="en-US" sz="2400" b="1" i="1" dirty="0" smtClean="0">
                <a:effectLst/>
              </a:rPr>
              <a:t>Notification of No Show or Cancellation </a:t>
            </a:r>
            <a:endParaRPr lang="en-US" sz="2400" dirty="0"/>
          </a:p>
          <a:p>
            <a:pPr lvl="2">
              <a:buClr>
                <a:schemeClr val="accent1"/>
              </a:buClr>
            </a:pPr>
            <a:r>
              <a:rPr lang="en-US" sz="2300" dirty="0" smtClean="0"/>
              <a:t>If patient cancelled, include reason for cancellation if known</a:t>
            </a:r>
          </a:p>
          <a:p>
            <a:pPr lvl="2">
              <a:buClr>
                <a:schemeClr val="accent1"/>
              </a:buClr>
            </a:pPr>
            <a:r>
              <a:rPr lang="en-US" dirty="0" smtClean="0"/>
              <a:t>Notice of NO SHOW and any policy on rescheduling</a:t>
            </a:r>
            <a:endParaRPr lang="en-US" sz="2300" dirty="0" smtClean="0"/>
          </a:p>
          <a:p>
            <a:pPr marL="320040" lvl="1" indent="0">
              <a:buClr>
                <a:schemeClr val="accent1"/>
              </a:buClr>
              <a:buNone/>
            </a:pPr>
            <a:endParaRPr lang="en-US" sz="1000" dirty="0"/>
          </a:p>
        </p:txBody>
      </p:sp>
    </p:spTree>
    <p:extLst>
      <p:ext uri="{BB962C8B-B14F-4D97-AF65-F5344CB8AC3E}">
        <p14:creationId xmlns:p14="http://schemas.microsoft.com/office/powerpoint/2010/main" val="31834185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r"/>
            <a:r>
              <a:rPr lang="en-US" sz="3600" dirty="0" smtClean="0"/>
              <a:t>Action Steps to Connected Care</a:t>
            </a:r>
            <a:endParaRPr lang="en-US" sz="3600" dirty="0"/>
          </a:p>
        </p:txBody>
      </p:sp>
      <p:sp>
        <p:nvSpPr>
          <p:cNvPr id="3" name="Content Placeholder 2"/>
          <p:cNvSpPr>
            <a:spLocks noGrp="1"/>
          </p:cNvSpPr>
          <p:nvPr>
            <p:ph sz="quarter" idx="1"/>
          </p:nvPr>
        </p:nvSpPr>
        <p:spPr>
          <a:xfrm>
            <a:off x="762000" y="1752600"/>
            <a:ext cx="7924800" cy="4648200"/>
          </a:xfrm>
        </p:spPr>
        <p:txBody>
          <a:bodyPr/>
          <a:lstStyle/>
          <a:p>
            <a:pPr marL="514350" indent="-514350">
              <a:buFont typeface="+mj-lt"/>
              <a:buAutoNum type="alphaUcPeriod"/>
            </a:pPr>
            <a:r>
              <a:rPr lang="en-US" sz="2800" dirty="0" smtClean="0"/>
              <a:t>Look at your internal referral process (get your own house in order)</a:t>
            </a:r>
          </a:p>
          <a:p>
            <a:pPr marL="514350" indent="-514350">
              <a:buFont typeface="+mj-lt"/>
              <a:buAutoNum type="alphaUcPeriod"/>
            </a:pPr>
            <a:r>
              <a:rPr lang="en-US" sz="2800" dirty="0" smtClean="0"/>
              <a:t>Ensure you get what you need for a high value referral</a:t>
            </a:r>
            <a:endParaRPr lang="en-US" sz="2500" dirty="0" smtClean="0"/>
          </a:p>
          <a:p>
            <a:pPr marL="514350" indent="-514350">
              <a:buFont typeface="+mj-lt"/>
              <a:buAutoNum type="alphaUcPeriod"/>
            </a:pPr>
            <a:r>
              <a:rPr lang="en-US" sz="3600" b="1" dirty="0" smtClean="0"/>
              <a:t>Ensure others get what they need </a:t>
            </a:r>
          </a:p>
          <a:p>
            <a:pPr marL="514350" indent="-514350">
              <a:buFont typeface="+mj-lt"/>
              <a:buAutoNum type="alphaUcPeriod"/>
            </a:pPr>
            <a:r>
              <a:rPr lang="en-US" sz="2800" dirty="0" smtClean="0"/>
              <a:t>Develop Care Coordination Agreement(s) (compact) with appropriate referring practice(s)</a:t>
            </a:r>
          </a:p>
          <a:p>
            <a:pPr marL="788670" lvl="1" indent="-514350">
              <a:buFont typeface="+mj-lt"/>
              <a:buAutoNum type="alphaLcParenR"/>
            </a:pPr>
            <a:endParaRPr lang="en-US" dirty="0" smtClean="0"/>
          </a:p>
          <a:p>
            <a:pPr marL="788670" lvl="1" indent="-514350">
              <a:buFont typeface="+mj-lt"/>
              <a:buAutoNum type="alphaLcParenR"/>
            </a:pPr>
            <a:endParaRPr lang="en-US" dirty="0" smtClean="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039"/>
          <a:stretch/>
        </p:blipFill>
        <p:spPr bwMode="auto">
          <a:xfrm>
            <a:off x="304348" y="152400"/>
            <a:ext cx="1452096" cy="1374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7088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
            <a:ext cx="78486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940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68362"/>
          </a:xfrm>
        </p:spPr>
        <p:txBody>
          <a:bodyPr/>
          <a:lstStyle/>
          <a:p>
            <a:pPr algn="ctr"/>
            <a:r>
              <a:rPr lang="en-US" dirty="0"/>
              <a:t> </a:t>
            </a:r>
            <a:r>
              <a:rPr lang="en-US" dirty="0" smtClean="0"/>
              <a:t>Close the Loop Referra</a:t>
            </a:r>
            <a:r>
              <a:rPr lang="en-US" dirty="0"/>
              <a:t>l</a:t>
            </a:r>
            <a:r>
              <a:rPr lang="en-US" dirty="0" smtClean="0"/>
              <a:t> Tracking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21667" t="16974" r="5423" b="44707"/>
          <a:stretch/>
        </p:blipFill>
        <p:spPr>
          <a:xfrm>
            <a:off x="15949" y="1942170"/>
            <a:ext cx="9027261" cy="2668859"/>
          </a:xfrm>
        </p:spPr>
      </p:pic>
      <p:sp>
        <p:nvSpPr>
          <p:cNvPr id="3" name="Oval 2"/>
          <p:cNvSpPr/>
          <p:nvPr/>
        </p:nvSpPr>
        <p:spPr>
          <a:xfrm>
            <a:off x="4343400" y="2133600"/>
            <a:ext cx="40386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76989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Referral Tracking at Denver Health (EPIC)</a:t>
            </a:r>
            <a:endParaRPr lang="en-US" dirty="0"/>
          </a:p>
        </p:txBody>
      </p:sp>
      <p:pic>
        <p:nvPicPr>
          <p:cNvPr id="1331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8142" t="12453" r="2242" b="7339"/>
          <a:stretch/>
        </p:blipFill>
        <p:spPr bwMode="auto">
          <a:xfrm>
            <a:off x="380999" y="1371600"/>
            <a:ext cx="733845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7" y="3733800"/>
            <a:ext cx="7199313"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56692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914400"/>
          </a:xfrm>
        </p:spPr>
        <p:txBody>
          <a:bodyPr>
            <a:noAutofit/>
          </a:bodyPr>
          <a:lstStyle/>
          <a:p>
            <a:pPr algn="ctr"/>
            <a:r>
              <a:rPr lang="en-US" sz="3600" dirty="0" smtClean="0">
                <a:solidFill>
                  <a:schemeClr val="tx1"/>
                </a:solidFill>
              </a:rPr>
              <a:t>Referral Tracking </a:t>
            </a:r>
            <a:r>
              <a:rPr lang="en-US" sz="3600" b="1" dirty="0">
                <a:solidFill>
                  <a:schemeClr val="tx1"/>
                </a:solidFill>
              </a:rPr>
              <a:t>“Closing the Loop” </a:t>
            </a:r>
          </a:p>
        </p:txBody>
      </p:sp>
      <p:sp>
        <p:nvSpPr>
          <p:cNvPr id="3" name="Content Placeholder 2"/>
          <p:cNvSpPr>
            <a:spLocks noGrp="1"/>
          </p:cNvSpPr>
          <p:nvPr>
            <p:ph sz="quarter" idx="1"/>
          </p:nvPr>
        </p:nvSpPr>
        <p:spPr>
          <a:xfrm>
            <a:off x="381000" y="1447800"/>
            <a:ext cx="8382000" cy="5181600"/>
          </a:xfrm>
        </p:spPr>
        <p:txBody>
          <a:bodyPr>
            <a:noAutofit/>
          </a:bodyPr>
          <a:lstStyle/>
          <a:p>
            <a:pPr marL="0" indent="0" algn="ctr">
              <a:buNone/>
            </a:pPr>
            <a:r>
              <a:rPr lang="en-US" sz="3200" b="1" u="sng" dirty="0" smtClean="0"/>
              <a:t>Self-referred patient</a:t>
            </a:r>
            <a:endParaRPr lang="en-US" sz="3200" u="sng" dirty="0" smtClean="0">
              <a:effectLst/>
            </a:endParaRPr>
          </a:p>
          <a:p>
            <a:r>
              <a:rPr lang="en-US" sz="2800" b="1" dirty="0" smtClean="0">
                <a:effectLst/>
              </a:rPr>
              <a:t>Referral request received and reviewed </a:t>
            </a:r>
          </a:p>
          <a:p>
            <a:pPr lvl="1"/>
            <a:r>
              <a:rPr lang="en-US" sz="2500" dirty="0" smtClean="0"/>
              <a:t>Handle c/w practice policy</a:t>
            </a:r>
          </a:p>
          <a:p>
            <a:pPr lvl="1"/>
            <a:r>
              <a:rPr lang="en-US" sz="2500" dirty="0" smtClean="0"/>
              <a:t>Clarify reason for referral / clinical question</a:t>
            </a:r>
            <a:endParaRPr lang="en-US" sz="2500" dirty="0"/>
          </a:p>
          <a:p>
            <a:pPr lvl="1"/>
            <a:r>
              <a:rPr lang="en-US" sz="2400" dirty="0" smtClean="0">
                <a:effectLst/>
              </a:rPr>
              <a:t>Ensure appropriate specialty </a:t>
            </a:r>
          </a:p>
          <a:p>
            <a:pPr lvl="1"/>
            <a:r>
              <a:rPr lang="en-US" sz="2400" dirty="0" smtClean="0"/>
              <a:t>Attempt to get records in advance</a:t>
            </a:r>
          </a:p>
          <a:p>
            <a:r>
              <a:rPr lang="en-US" sz="2800" b="1" dirty="0"/>
              <a:t>Referral response sent </a:t>
            </a:r>
            <a:r>
              <a:rPr lang="en-US" sz="2400" dirty="0"/>
              <a:t>-</a:t>
            </a:r>
          </a:p>
          <a:p>
            <a:pPr lvl="1">
              <a:buClr>
                <a:schemeClr val="accent1"/>
              </a:buClr>
            </a:pPr>
            <a:r>
              <a:rPr lang="en-US" sz="2400" b="1" i="1" dirty="0"/>
              <a:t>Referral Note (report) </a:t>
            </a:r>
            <a:r>
              <a:rPr lang="en-US" sz="2400" dirty="0"/>
              <a:t>sent </a:t>
            </a:r>
            <a:r>
              <a:rPr lang="en-US" sz="2400" dirty="0" smtClean="0"/>
              <a:t>to </a:t>
            </a:r>
            <a:r>
              <a:rPr lang="en-US" sz="2400" dirty="0"/>
              <a:t>PCP </a:t>
            </a:r>
            <a:r>
              <a:rPr lang="en-US" sz="2400" dirty="0" smtClean="0"/>
              <a:t>and appropriate other clinicians (unless patient has strong objections despite reassurance)</a:t>
            </a:r>
            <a:endParaRPr lang="en-US" sz="2400" dirty="0"/>
          </a:p>
          <a:p>
            <a:endParaRPr lang="en-US" sz="2700" dirty="0" smtClean="0">
              <a:effectLst/>
            </a:endParaRPr>
          </a:p>
        </p:txBody>
      </p:sp>
    </p:spTree>
    <p:extLst>
      <p:ext uri="{BB962C8B-B14F-4D97-AF65-F5344CB8AC3E}">
        <p14:creationId xmlns:p14="http://schemas.microsoft.com/office/powerpoint/2010/main" val="1941886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 action….</a:t>
            </a:r>
            <a:endParaRPr lang="en-US" sz="3600" dirty="0"/>
          </a:p>
        </p:txBody>
      </p:sp>
      <p:sp>
        <p:nvSpPr>
          <p:cNvPr id="3" name="Content Placeholder 2"/>
          <p:cNvSpPr>
            <a:spLocks noGrp="1"/>
          </p:cNvSpPr>
          <p:nvPr>
            <p:ph idx="1"/>
          </p:nvPr>
        </p:nvSpPr>
        <p:spPr>
          <a:xfrm>
            <a:off x="457200" y="1600200"/>
            <a:ext cx="8305800" cy="4800601"/>
          </a:xfrm>
        </p:spPr>
        <p:txBody>
          <a:bodyPr>
            <a:normAutofit/>
          </a:bodyPr>
          <a:lstStyle/>
          <a:p>
            <a:r>
              <a:rPr lang="en-US" dirty="0" smtClean="0"/>
              <a:t>Identify team member(s) for the role &amp; responsibility of closing-the-loop for referral requests to &amp; from your practice</a:t>
            </a:r>
            <a:endParaRPr lang="en-US" dirty="0"/>
          </a:p>
          <a:p>
            <a:r>
              <a:rPr lang="en-US" dirty="0" smtClean="0"/>
              <a:t>Create any needed forms for the close-the-loop process</a:t>
            </a:r>
          </a:p>
          <a:p>
            <a:r>
              <a:rPr lang="en-US" dirty="0" smtClean="0"/>
              <a:t>Determine how you will track the close-the-loop process </a:t>
            </a:r>
          </a:p>
          <a:p>
            <a:r>
              <a:rPr lang="en-US" dirty="0" smtClean="0"/>
              <a:t>Make it part of the referral process for your practice</a:t>
            </a:r>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23648"/>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7524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The Referral Black Hole</a:t>
            </a:r>
            <a:endParaRPr lang="en-US" sz="4400" dirty="0"/>
          </a:p>
        </p:txBody>
      </p:sp>
      <p:sp>
        <p:nvSpPr>
          <p:cNvPr id="3" name="Content Placeholder 2"/>
          <p:cNvSpPr>
            <a:spLocks noGrp="1"/>
          </p:cNvSpPr>
          <p:nvPr>
            <p:ph sz="quarter" idx="1"/>
          </p:nvPr>
        </p:nvSpPr>
        <p:spPr>
          <a:xfrm>
            <a:off x="609600" y="1524000"/>
            <a:ext cx="8159002" cy="4648200"/>
          </a:xfrm>
        </p:spPr>
        <p:txBody>
          <a:bodyPr/>
          <a:lstStyle/>
          <a:p>
            <a:r>
              <a:rPr lang="en-US" sz="2800" dirty="0" smtClean="0"/>
              <a:t>84 </a:t>
            </a:r>
            <a:r>
              <a:rPr lang="en-US" sz="2800" dirty="0" err="1" smtClean="0"/>
              <a:t>yo</a:t>
            </a:r>
            <a:r>
              <a:rPr lang="en-US" sz="2800" dirty="0" smtClean="0"/>
              <a:t> man with upper extremity radicular pain referred by his PCP/ PCMH to Neurosurgery for possible spinal stenosis</a:t>
            </a:r>
          </a:p>
          <a:p>
            <a:pPr lvl="1"/>
            <a:r>
              <a:rPr lang="en-US" sz="2500" dirty="0" smtClean="0"/>
              <a:t>MRI shows Cervical DJD &amp; a large thyroid mass</a:t>
            </a:r>
          </a:p>
          <a:p>
            <a:pPr lvl="1"/>
            <a:r>
              <a:rPr lang="en-US" sz="2500" dirty="0" smtClean="0"/>
              <a:t>Neurosurgeon notes MNG with 4 cm thyroid nodules</a:t>
            </a:r>
          </a:p>
          <a:p>
            <a:r>
              <a:rPr lang="en-US" sz="2800" dirty="0" smtClean="0"/>
              <a:t>Refers to Endocrinology</a:t>
            </a:r>
          </a:p>
          <a:p>
            <a:pPr lvl="1"/>
            <a:r>
              <a:rPr lang="en-US" sz="2500" dirty="0" smtClean="0"/>
              <a:t>Does FNA of thyroid nodules</a:t>
            </a:r>
          </a:p>
          <a:p>
            <a:pPr lvl="1"/>
            <a:r>
              <a:rPr lang="en-US" sz="2500" dirty="0" smtClean="0"/>
              <a:t>Cytology benign  but surgery discussed </a:t>
            </a:r>
          </a:p>
          <a:p>
            <a:r>
              <a:rPr lang="en-US" sz="2800" dirty="0" smtClean="0"/>
              <a:t>Refers to ENT</a:t>
            </a:r>
          </a:p>
          <a:p>
            <a:pPr lvl="1"/>
            <a:r>
              <a:rPr lang="en-US" sz="2500" dirty="0" smtClean="0"/>
              <a:t>Schedules surgery for thyroid</a:t>
            </a:r>
            <a:endParaRPr lang="en-US" sz="2500" dirty="0"/>
          </a:p>
        </p:txBody>
      </p:sp>
      <p:sp>
        <p:nvSpPr>
          <p:cNvPr id="4" name="Rectangle 3"/>
          <p:cNvSpPr/>
          <p:nvPr/>
        </p:nvSpPr>
        <p:spPr>
          <a:xfrm>
            <a:off x="381000" y="2990193"/>
            <a:ext cx="8534400" cy="3200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ENT refers to another Primary Care practice for pre-op clearance</a:t>
            </a:r>
          </a:p>
          <a:p>
            <a:pPr algn="ctr"/>
            <a:endParaRPr lang="en-US" sz="1000" dirty="0" smtClean="0"/>
          </a:p>
          <a:p>
            <a:pPr algn="ctr"/>
            <a:r>
              <a:rPr lang="en-US" sz="2400" dirty="0" smtClean="0"/>
              <a:t>Patient’s PCP learns of planned procedure from a hallway conversation-arranges follow-up with patient</a:t>
            </a:r>
          </a:p>
          <a:p>
            <a:pPr algn="ctr"/>
            <a:endParaRPr lang="en-US" sz="1000" dirty="0" smtClean="0"/>
          </a:p>
          <a:p>
            <a:pPr algn="ctr"/>
            <a:r>
              <a:rPr lang="en-US" sz="2400" dirty="0" smtClean="0"/>
              <a:t>Patient asks PCP if thyroidectomy will relieve his neck and shoulder pain</a:t>
            </a:r>
          </a:p>
          <a:p>
            <a:pPr algn="ctr"/>
            <a:endParaRPr lang="en-US" sz="2400" dirty="0"/>
          </a:p>
        </p:txBody>
      </p:sp>
    </p:spTree>
    <p:extLst>
      <p:ext uri="{BB962C8B-B14F-4D97-AF65-F5344CB8AC3E}">
        <p14:creationId xmlns:p14="http://schemas.microsoft.com/office/powerpoint/2010/main" val="23216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smtClean="0">
                <a:solidFill>
                  <a:schemeClr val="tx1"/>
                </a:solidFill>
              </a:rPr>
              <a:t>Secondary Diagnoses</a:t>
            </a:r>
          </a:p>
        </p:txBody>
      </p:sp>
      <p:sp>
        <p:nvSpPr>
          <p:cNvPr id="63491" name="Rectangle 3"/>
          <p:cNvSpPr>
            <a:spLocks noGrp="1" noChangeArrowheads="1"/>
          </p:cNvSpPr>
          <p:nvPr>
            <p:ph idx="1"/>
          </p:nvPr>
        </p:nvSpPr>
        <p:spPr>
          <a:xfrm>
            <a:off x="457200" y="1447800"/>
            <a:ext cx="8229600" cy="4648200"/>
          </a:xfrm>
        </p:spPr>
        <p:txBody>
          <a:bodyPr/>
          <a:lstStyle/>
          <a:p>
            <a:pPr>
              <a:defRPr/>
            </a:pPr>
            <a:r>
              <a:rPr lang="en-US" dirty="0" smtClean="0"/>
              <a:t>Another disorder related to or unrelated to the reason for referral</a:t>
            </a:r>
          </a:p>
          <a:p>
            <a:pPr lvl="1">
              <a:defRPr/>
            </a:pPr>
            <a:r>
              <a:rPr lang="en-US" dirty="0" smtClean="0"/>
              <a:t>Can be diagnosed during evaluation of referral condition</a:t>
            </a:r>
          </a:p>
          <a:p>
            <a:pPr lvl="2">
              <a:defRPr/>
            </a:pPr>
            <a:r>
              <a:rPr lang="en-US" dirty="0" smtClean="0"/>
              <a:t>Can be related to the specialty area or not</a:t>
            </a:r>
          </a:p>
          <a:p>
            <a:pPr lvl="1">
              <a:defRPr/>
            </a:pPr>
            <a:r>
              <a:rPr lang="en-US" dirty="0" smtClean="0"/>
              <a:t>Can be brought up by patient complaint or history</a:t>
            </a:r>
          </a:p>
          <a:p>
            <a:pPr lvl="2">
              <a:defRPr/>
            </a:pPr>
            <a:r>
              <a:rPr lang="en-US" dirty="0" smtClean="0"/>
              <a:t>Can be related to the specialty area or not </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smtClean="0"/>
              <a:t>50</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tx1"/>
                </a:solidFill>
              </a:rPr>
              <a:t>Secondary Diagnoses</a:t>
            </a:r>
          </a:p>
        </p:txBody>
      </p:sp>
      <p:sp>
        <p:nvSpPr>
          <p:cNvPr id="3" name="Content Placeholder 2"/>
          <p:cNvSpPr>
            <a:spLocks noGrp="1"/>
          </p:cNvSpPr>
          <p:nvPr>
            <p:ph sz="quarter" idx="1"/>
          </p:nvPr>
        </p:nvSpPr>
        <p:spPr>
          <a:xfrm>
            <a:off x="457200" y="2003016"/>
            <a:ext cx="4130040" cy="3962400"/>
          </a:xfrm>
        </p:spPr>
        <p:txBody>
          <a:bodyPr/>
          <a:lstStyle/>
          <a:p>
            <a:pPr>
              <a:defRPr/>
            </a:pPr>
            <a:r>
              <a:rPr lang="en-US" sz="2000" dirty="0"/>
              <a:t>Suspected Sleep Apnea in a patient referred for cardiac disease</a:t>
            </a:r>
          </a:p>
          <a:p>
            <a:pPr>
              <a:defRPr/>
            </a:pPr>
            <a:r>
              <a:rPr lang="en-US" sz="2000" dirty="0"/>
              <a:t>Celiac disease in a patient  referred for severe osteoporosis</a:t>
            </a:r>
          </a:p>
          <a:p>
            <a:pPr>
              <a:defRPr/>
            </a:pPr>
            <a:r>
              <a:rPr lang="en-US" sz="2000" dirty="0"/>
              <a:t>Hemochromatosis in a patient referred for diabetes with hypogonadism</a:t>
            </a:r>
          </a:p>
          <a:p>
            <a:pPr>
              <a:defRPr/>
            </a:pPr>
            <a:r>
              <a:rPr lang="en-US" sz="2000" dirty="0"/>
              <a:t>Hepatitis C in a patient referred for </a:t>
            </a:r>
            <a:r>
              <a:rPr lang="en-US" sz="2000" dirty="0" err="1"/>
              <a:t>Sjogren’s</a:t>
            </a:r>
            <a:endParaRPr lang="en-US" sz="2000" dirty="0"/>
          </a:p>
          <a:p>
            <a:pPr>
              <a:defRPr/>
            </a:pPr>
            <a:r>
              <a:rPr lang="en-US" sz="2000" dirty="0"/>
              <a:t>GERD in patient referred for hoarseness</a:t>
            </a:r>
          </a:p>
          <a:p>
            <a:endParaRPr lang="en-US" sz="2000" dirty="0"/>
          </a:p>
        </p:txBody>
      </p:sp>
      <p:sp>
        <p:nvSpPr>
          <p:cNvPr id="4" name="Content Placeholder 3"/>
          <p:cNvSpPr>
            <a:spLocks noGrp="1"/>
          </p:cNvSpPr>
          <p:nvPr>
            <p:ph sz="quarter" idx="2"/>
          </p:nvPr>
        </p:nvSpPr>
        <p:spPr>
          <a:xfrm>
            <a:off x="4608561" y="2057400"/>
            <a:ext cx="4074429" cy="3962400"/>
          </a:xfrm>
        </p:spPr>
        <p:txBody>
          <a:bodyPr/>
          <a:lstStyle/>
          <a:p>
            <a:r>
              <a:rPr lang="en-US" sz="2000" dirty="0" smtClean="0"/>
              <a:t>Rash in a patient seen by General Surgery re gallbladder </a:t>
            </a:r>
          </a:p>
          <a:p>
            <a:r>
              <a:rPr lang="en-US" sz="2000" dirty="0" smtClean="0"/>
              <a:t>Headaches in patient seen by GI for diarrhea or constipation</a:t>
            </a:r>
          </a:p>
          <a:p>
            <a:r>
              <a:rPr lang="en-US" sz="2000" dirty="0" smtClean="0"/>
              <a:t>GERD symptoms in patient seen for hyperthyroidism</a:t>
            </a:r>
          </a:p>
          <a:p>
            <a:r>
              <a:rPr lang="en-US" sz="2000" dirty="0" smtClean="0"/>
              <a:t>Heart palpitations in patient seen by </a:t>
            </a:r>
            <a:r>
              <a:rPr lang="en-US" sz="2000" dirty="0" err="1" smtClean="0"/>
              <a:t>ortho</a:t>
            </a:r>
            <a:r>
              <a:rPr lang="en-US" sz="2000" dirty="0" smtClean="0"/>
              <a:t> for knee pain</a:t>
            </a:r>
          </a:p>
          <a:p>
            <a:r>
              <a:rPr lang="en-US" sz="2000" dirty="0" smtClean="0"/>
              <a:t>Knee pain in patient seen by cardiology for heart palpitations</a:t>
            </a:r>
            <a:endParaRPr lang="en-US" sz="2000" dirty="0"/>
          </a:p>
        </p:txBody>
      </p:sp>
      <p:sp>
        <p:nvSpPr>
          <p:cNvPr id="5" name="TextBox 4"/>
          <p:cNvSpPr txBox="1"/>
          <p:nvPr/>
        </p:nvSpPr>
        <p:spPr>
          <a:xfrm>
            <a:off x="457200" y="1541351"/>
            <a:ext cx="8302722" cy="461665"/>
          </a:xfrm>
          <a:prstGeom prst="rect">
            <a:avLst/>
          </a:prstGeom>
          <a:noFill/>
        </p:spPr>
        <p:txBody>
          <a:bodyPr wrap="none" rtlCol="0">
            <a:spAutoFit/>
          </a:bodyPr>
          <a:lstStyle/>
          <a:p>
            <a:pPr>
              <a:defRPr/>
            </a:pPr>
            <a:r>
              <a:rPr lang="en-US" sz="2400" dirty="0"/>
              <a:t>Another disorder related to or unrelated to the reason for referral</a:t>
            </a:r>
          </a:p>
        </p:txBody>
      </p:sp>
    </p:spTree>
    <p:extLst>
      <p:ext uri="{BB962C8B-B14F-4D97-AF65-F5344CB8AC3E}">
        <p14:creationId xmlns:p14="http://schemas.microsoft.com/office/powerpoint/2010/main" val="4257542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normAutofit fontScale="90000"/>
          </a:bodyPr>
          <a:lstStyle/>
          <a:p>
            <a:pPr algn="ctr"/>
            <a:r>
              <a:rPr lang="en-US" dirty="0"/>
              <a:t>Recommendations: </a:t>
            </a:r>
            <a:r>
              <a:rPr lang="en-US" dirty="0" smtClean="0"/>
              <a:t>Handling </a:t>
            </a:r>
            <a:r>
              <a:rPr lang="en-US" dirty="0"/>
              <a:t>Secondary Diagnoses </a:t>
            </a:r>
            <a:r>
              <a:rPr lang="en-US" dirty="0" smtClean="0"/>
              <a:t>Pending </a:t>
            </a:r>
            <a:r>
              <a:rPr lang="en-US" dirty="0"/>
              <a:t>Care Coordination Agreements </a:t>
            </a:r>
          </a:p>
        </p:txBody>
      </p:sp>
      <p:sp>
        <p:nvSpPr>
          <p:cNvPr id="3" name="Content Placeholder 2"/>
          <p:cNvSpPr>
            <a:spLocks noGrp="1"/>
          </p:cNvSpPr>
          <p:nvPr>
            <p:ph sz="quarter" idx="1"/>
          </p:nvPr>
        </p:nvSpPr>
        <p:spPr>
          <a:xfrm>
            <a:off x="457200" y="1524000"/>
            <a:ext cx="8382000" cy="4800600"/>
          </a:xfrm>
        </p:spPr>
        <p:txBody>
          <a:bodyPr/>
          <a:lstStyle/>
          <a:p>
            <a:r>
              <a:rPr lang="en-US" sz="2800" dirty="0" smtClean="0"/>
              <a:t>Secondary diagnosis discovered as </a:t>
            </a:r>
            <a:r>
              <a:rPr lang="en-US" sz="2800" b="1" i="1" dirty="0" smtClean="0"/>
              <a:t>part of the evaluation of the referred condition </a:t>
            </a:r>
            <a:r>
              <a:rPr lang="en-US" sz="2800" dirty="0" smtClean="0"/>
              <a:t>&amp; </a:t>
            </a:r>
            <a:r>
              <a:rPr lang="en-US" sz="2800" b="1" i="1" dirty="0" smtClean="0"/>
              <a:t>related</a:t>
            </a:r>
            <a:r>
              <a:rPr lang="en-US" sz="2800" dirty="0" smtClean="0"/>
              <a:t> to the referred condition &amp; in specialist’s field of expertise</a:t>
            </a:r>
          </a:p>
          <a:p>
            <a:pPr lvl="1"/>
            <a:r>
              <a:rPr lang="en-US" sz="2400" i="1" dirty="0" smtClean="0"/>
              <a:t>Specialist assumes management </a:t>
            </a:r>
            <a:r>
              <a:rPr lang="en-US" sz="2400" dirty="0" smtClean="0"/>
              <a:t>(e.g. Cushing’s Syndrome discovered during evaluation of severe osteoporosis by endocrinology)</a:t>
            </a:r>
          </a:p>
          <a:p>
            <a:r>
              <a:rPr lang="en-US" sz="2800" b="1" i="1" dirty="0" smtClean="0"/>
              <a:t>All </a:t>
            </a:r>
            <a:r>
              <a:rPr lang="en-US" sz="2800" b="1" i="1" dirty="0"/>
              <a:t>other Secondary Diagnoses </a:t>
            </a:r>
            <a:r>
              <a:rPr lang="en-US" sz="3200" dirty="0" smtClean="0"/>
              <a:t>are </a:t>
            </a:r>
            <a:r>
              <a:rPr lang="en-US" sz="3200" dirty="0"/>
              <a:t>best handled </a:t>
            </a:r>
            <a:r>
              <a:rPr lang="en-US" sz="2800" dirty="0"/>
              <a:t>by </a:t>
            </a:r>
            <a:r>
              <a:rPr lang="en-US" sz="2800" b="1" i="1" dirty="0"/>
              <a:t>deferring to </a:t>
            </a:r>
            <a:r>
              <a:rPr lang="en-US" sz="2800" dirty="0"/>
              <a:t>or </a:t>
            </a:r>
            <a:r>
              <a:rPr lang="en-US" sz="2800" b="1" i="1" dirty="0"/>
              <a:t>at least first conferring with </a:t>
            </a:r>
            <a:r>
              <a:rPr lang="en-US" sz="2800" dirty="0"/>
              <a:t>the </a:t>
            </a:r>
            <a:r>
              <a:rPr lang="en-US" sz="2800" b="1" dirty="0"/>
              <a:t>Primary Care </a:t>
            </a:r>
            <a:r>
              <a:rPr lang="en-US" sz="2800" dirty="0"/>
              <a:t>team. </a:t>
            </a:r>
            <a:r>
              <a:rPr lang="en-US" sz="2400" dirty="0"/>
              <a:t>(even if it is something that falls under the specialty sphere). </a:t>
            </a:r>
            <a:endParaRPr lang="en-US" sz="2400" dirty="0" smtClean="0"/>
          </a:p>
          <a:p>
            <a:endParaRPr lang="en-US" sz="2700" dirty="0"/>
          </a:p>
        </p:txBody>
      </p:sp>
    </p:spTree>
    <p:extLst>
      <p:ext uri="{BB962C8B-B14F-4D97-AF65-F5344CB8AC3E}">
        <p14:creationId xmlns:p14="http://schemas.microsoft.com/office/powerpoint/2010/main" val="2760113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868362"/>
          </a:xfrm>
        </p:spPr>
        <p:txBody>
          <a:bodyPr>
            <a:normAutofit/>
          </a:bodyPr>
          <a:lstStyle/>
          <a:p>
            <a:pPr algn="ctr" eaLnBrk="1" hangingPunct="1">
              <a:defRPr/>
            </a:pPr>
            <a:r>
              <a:rPr lang="en-US" sz="4000" dirty="0" smtClean="0">
                <a:solidFill>
                  <a:schemeClr val="tx1"/>
                </a:solidFill>
              </a:rPr>
              <a:t>Secondary Referrals</a:t>
            </a:r>
          </a:p>
        </p:txBody>
      </p:sp>
      <p:sp>
        <p:nvSpPr>
          <p:cNvPr id="68611" name="Rectangle 3"/>
          <p:cNvSpPr>
            <a:spLocks noGrp="1" noChangeArrowheads="1"/>
          </p:cNvSpPr>
          <p:nvPr>
            <p:ph idx="1"/>
          </p:nvPr>
        </p:nvSpPr>
        <p:spPr>
          <a:xfrm>
            <a:off x="381000" y="1486786"/>
            <a:ext cx="8686800" cy="5257800"/>
          </a:xfrm>
        </p:spPr>
        <p:txBody>
          <a:bodyPr>
            <a:normAutofit/>
          </a:bodyPr>
          <a:lstStyle/>
          <a:p>
            <a:pPr eaLnBrk="1" hangingPunct="1">
              <a:defRPr/>
            </a:pPr>
            <a:r>
              <a:rPr lang="en-US" sz="2800" dirty="0" smtClean="0"/>
              <a:t>OB GYN to Perinatology or GYN Oncology</a:t>
            </a:r>
          </a:p>
          <a:p>
            <a:pPr eaLnBrk="1" hangingPunct="1">
              <a:defRPr/>
            </a:pPr>
            <a:r>
              <a:rPr lang="en-US" sz="2800" dirty="0" smtClean="0"/>
              <a:t>Rheumatology to Hand Surgeon or Physical Therapy</a:t>
            </a:r>
          </a:p>
          <a:p>
            <a:pPr eaLnBrk="1" hangingPunct="1">
              <a:defRPr/>
            </a:pPr>
            <a:r>
              <a:rPr lang="en-US" sz="2800" dirty="0" smtClean="0"/>
              <a:t>Endocrinology to Nuclear Medicine or Ophthalmologist</a:t>
            </a:r>
          </a:p>
          <a:p>
            <a:pPr eaLnBrk="1" hangingPunct="1">
              <a:defRPr/>
            </a:pPr>
            <a:r>
              <a:rPr lang="en-US" sz="2800" dirty="0" smtClean="0"/>
              <a:t>GI/Endocrine/Cardiology/Oncology to Surgery</a:t>
            </a:r>
          </a:p>
          <a:p>
            <a:pPr marL="0" indent="0" eaLnBrk="1" hangingPunct="1">
              <a:buNone/>
              <a:defRPr/>
            </a:pPr>
            <a:endParaRPr lang="en-US" sz="1000" dirty="0" smtClean="0"/>
          </a:p>
          <a:p>
            <a:pPr eaLnBrk="1" hangingPunct="1">
              <a:defRPr/>
            </a:pPr>
            <a:r>
              <a:rPr lang="en-US" i="1" dirty="0" smtClean="0"/>
              <a:t>Appropriate</a:t>
            </a:r>
            <a:r>
              <a:rPr lang="en-US" dirty="0" smtClean="0"/>
              <a:t> Secondary referrals (related to principal condition) can expedite care </a:t>
            </a:r>
            <a:r>
              <a:rPr lang="en-US" sz="2400" dirty="0" smtClean="0"/>
              <a:t>(if allowed by insurance plan policy)</a:t>
            </a:r>
            <a:endParaRPr lang="en-US" sz="2400" dirty="0"/>
          </a:p>
          <a:p>
            <a:pPr eaLnBrk="1" hangingPunct="1">
              <a:defRPr/>
            </a:pPr>
            <a:r>
              <a:rPr lang="en-US" i="1" dirty="0" smtClean="0"/>
              <a:t>Inappropriate</a:t>
            </a:r>
            <a:r>
              <a:rPr lang="en-US" dirty="0" smtClean="0"/>
              <a:t> Secondary referrals waste resources </a:t>
            </a:r>
            <a:r>
              <a:rPr lang="en-US" sz="2400" dirty="0" smtClean="0"/>
              <a:t>(e.g. referral to a non-related specialty vs back to Primary Care)</a:t>
            </a:r>
          </a:p>
        </p:txBody>
      </p:sp>
      <p:sp>
        <p:nvSpPr>
          <p:cNvPr id="5" name="Slide Number Placeholder 3"/>
          <p:cNvSpPr txBox="1">
            <a:spLocks/>
          </p:cNvSpPr>
          <p:nvPr/>
        </p:nvSpPr>
        <p:spPr bwMode="auto">
          <a:xfrm>
            <a:off x="8334375" y="6507162"/>
            <a:ext cx="733425" cy="274638"/>
          </a:xfrm>
          <a:prstGeom prst="rect">
            <a:avLst/>
          </a:prstGeom>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000" dirty="0" smtClean="0"/>
              <a:t>51</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1804"/>
            <a:ext cx="8153400" cy="990600"/>
          </a:xfrm>
        </p:spPr>
        <p:txBody>
          <a:bodyPr/>
          <a:lstStyle/>
          <a:p>
            <a:r>
              <a:rPr lang="en-US" dirty="0" smtClean="0"/>
              <a:t>As you listen…</a:t>
            </a:r>
            <a:endParaRPr lang="en-US" dirty="0"/>
          </a:p>
        </p:txBody>
      </p:sp>
      <p:sp>
        <p:nvSpPr>
          <p:cNvPr id="3" name="Content Placeholder 2"/>
          <p:cNvSpPr>
            <a:spLocks noGrp="1"/>
          </p:cNvSpPr>
          <p:nvPr>
            <p:ph sz="quarter" idx="1"/>
          </p:nvPr>
        </p:nvSpPr>
        <p:spPr>
          <a:xfrm>
            <a:off x="533400" y="1447800"/>
            <a:ext cx="8159002" cy="4876800"/>
          </a:xfrm>
        </p:spPr>
        <p:txBody>
          <a:bodyPr/>
          <a:lstStyle/>
          <a:p>
            <a:r>
              <a:rPr lang="en-US" sz="2800" dirty="0" smtClean="0"/>
              <a:t>Be focused and engaged </a:t>
            </a:r>
          </a:p>
          <a:p>
            <a:r>
              <a:rPr lang="en-US" sz="2800" dirty="0" smtClean="0"/>
              <a:t>Be open to envisioning ways to ensure others get what they need from the referral, including</a:t>
            </a:r>
          </a:p>
          <a:p>
            <a:pPr lvl="1"/>
            <a:r>
              <a:rPr lang="en-US" sz="2400" dirty="0" smtClean="0"/>
              <a:t>The patient</a:t>
            </a:r>
          </a:p>
          <a:p>
            <a:pPr lvl="2"/>
            <a:r>
              <a:rPr lang="en-US" sz="2000" dirty="0"/>
              <a:t>N</a:t>
            </a:r>
            <a:r>
              <a:rPr lang="en-US" sz="2000" dirty="0" smtClean="0"/>
              <a:t>eeds, goals, understanding, participation</a:t>
            </a:r>
          </a:p>
          <a:p>
            <a:pPr lvl="1"/>
            <a:r>
              <a:rPr lang="en-US" sz="2400" dirty="0" smtClean="0"/>
              <a:t>The referring clinician and practice</a:t>
            </a:r>
          </a:p>
          <a:p>
            <a:pPr lvl="2"/>
            <a:r>
              <a:rPr lang="en-US" sz="2000" dirty="0" smtClean="0"/>
              <a:t>A high value referral response report/note</a:t>
            </a:r>
          </a:p>
          <a:p>
            <a:pPr lvl="2"/>
            <a:r>
              <a:rPr lang="en-US" sz="2000" dirty="0" smtClean="0"/>
              <a:t>Close-the-loop referral tracking</a:t>
            </a:r>
            <a:r>
              <a:rPr lang="en-US" sz="2000" dirty="0"/>
              <a:t> </a:t>
            </a:r>
            <a:r>
              <a:rPr lang="en-US" sz="2000" dirty="0" smtClean="0"/>
              <a:t>processes</a:t>
            </a:r>
          </a:p>
          <a:p>
            <a:pPr lvl="1"/>
            <a:r>
              <a:rPr lang="en-US" sz="2400" dirty="0" smtClean="0"/>
              <a:t>The recipients of any secondary referrals that you request (other specialists, ancillary services)</a:t>
            </a:r>
          </a:p>
          <a:p>
            <a:pPr lvl="2"/>
            <a:r>
              <a:rPr lang="en-US" sz="2000" dirty="0" smtClean="0"/>
              <a:t>A high value referral request sent &amp; tracked and reconciled</a:t>
            </a:r>
            <a:endParaRPr lang="en-US" sz="20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55055"/>
            <a:ext cx="1143000" cy="132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91054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t>Avoid the Black Hole </a:t>
            </a:r>
            <a:endParaRPr lang="en-US" sz="4400" dirty="0"/>
          </a:p>
        </p:txBody>
      </p:sp>
      <p:sp>
        <p:nvSpPr>
          <p:cNvPr id="3" name="Content Placeholder 2"/>
          <p:cNvSpPr>
            <a:spLocks noGrp="1"/>
          </p:cNvSpPr>
          <p:nvPr>
            <p:ph sz="quarter" idx="1"/>
          </p:nvPr>
        </p:nvSpPr>
        <p:spPr>
          <a:xfrm>
            <a:off x="381000" y="1589567"/>
            <a:ext cx="8458200" cy="4572000"/>
          </a:xfrm>
        </p:spPr>
        <p:txBody>
          <a:bodyPr/>
          <a:lstStyle/>
          <a:p>
            <a:endParaRPr lang="en-US" dirty="0" smtClean="0"/>
          </a:p>
          <a:p>
            <a:endParaRPr lang="en-US" dirty="0"/>
          </a:p>
          <a:p>
            <a:endParaRPr lang="en-US" dirty="0" smtClean="0"/>
          </a:p>
          <a:p>
            <a:endParaRPr lang="en-US" dirty="0"/>
          </a:p>
          <a:p>
            <a:pPr marL="0" indent="0">
              <a:buNone/>
            </a:pPr>
            <a:endParaRPr lang="en-US" dirty="0"/>
          </a:p>
          <a:p>
            <a:pPr marL="0" indent="0">
              <a:buNone/>
            </a:pPr>
            <a:endParaRPr lang="en-US" dirty="0" smtClean="0"/>
          </a:p>
          <a:p>
            <a:pPr marL="0" indent="0">
              <a:buNone/>
            </a:pPr>
            <a:endParaRPr lang="en-US" sz="1600" dirty="0" smtClean="0"/>
          </a:p>
          <a:p>
            <a:pPr marL="0" indent="0" algn="ctr">
              <a:buNone/>
            </a:pPr>
            <a:r>
              <a:rPr lang="en-US" sz="2800" i="1" dirty="0" smtClean="0"/>
              <a:t>Connecting the care with communication, cooperation </a:t>
            </a:r>
          </a:p>
          <a:p>
            <a:pPr marL="0" indent="0" algn="ctr">
              <a:buNone/>
            </a:pPr>
            <a:r>
              <a:rPr lang="en-US" sz="2800" i="1" dirty="0" smtClean="0"/>
              <a:t>&amp; collaboration is  the best approach </a:t>
            </a:r>
            <a:endParaRPr lang="en-US" sz="28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4038599" cy="2687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534274"/>
            <a:ext cx="3419475" cy="269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39151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a:bodyPr>
          <a:lstStyle/>
          <a:p>
            <a:pPr algn="ctr"/>
            <a:r>
              <a:rPr lang="en-US" dirty="0">
                <a:solidFill>
                  <a:schemeClr val="tx1"/>
                </a:solidFill>
              </a:rPr>
              <a:t>Meeting the </a:t>
            </a:r>
            <a:r>
              <a:rPr lang="en-US" dirty="0" smtClean="0">
                <a:solidFill>
                  <a:schemeClr val="tx1"/>
                </a:solidFill>
              </a:rPr>
              <a:t>Needs </a:t>
            </a:r>
            <a:r>
              <a:rPr lang="en-US" dirty="0">
                <a:solidFill>
                  <a:schemeClr val="tx1"/>
                </a:solidFill>
              </a:rPr>
              <a:t>of T</a:t>
            </a:r>
            <a:r>
              <a:rPr lang="en-US" dirty="0" smtClean="0">
                <a:solidFill>
                  <a:schemeClr val="tx1"/>
                </a:solidFill>
              </a:rPr>
              <a:t>hose </a:t>
            </a:r>
            <a:r>
              <a:rPr lang="en-US" dirty="0">
                <a:solidFill>
                  <a:schemeClr val="tx1"/>
                </a:solidFill>
              </a:rPr>
              <a:t>Y</a:t>
            </a:r>
            <a:r>
              <a:rPr lang="en-US" dirty="0" smtClean="0">
                <a:solidFill>
                  <a:schemeClr val="tx1"/>
                </a:solidFill>
              </a:rPr>
              <a:t>ou </a:t>
            </a:r>
            <a:r>
              <a:rPr lang="en-US" dirty="0">
                <a:solidFill>
                  <a:schemeClr val="tx1"/>
                </a:solidFill>
              </a:rPr>
              <a:t>R</a:t>
            </a:r>
            <a:r>
              <a:rPr lang="en-US" dirty="0" smtClean="0">
                <a:solidFill>
                  <a:schemeClr val="tx1"/>
                </a:solidFill>
              </a:rPr>
              <a:t>efer </a:t>
            </a:r>
            <a:r>
              <a:rPr lang="en-US" dirty="0">
                <a:solidFill>
                  <a:schemeClr val="tx1"/>
                </a:solidFill>
              </a:rPr>
              <a:t>T</a:t>
            </a:r>
            <a:r>
              <a:rPr lang="en-US" dirty="0" smtClean="0">
                <a:solidFill>
                  <a:schemeClr val="tx1"/>
                </a:solidFill>
              </a:rPr>
              <a:t>o </a:t>
            </a:r>
            <a:endParaRPr lang="en-US" dirty="0">
              <a:solidFill>
                <a:schemeClr val="tx1"/>
              </a:solidFill>
            </a:endParaRPr>
          </a:p>
        </p:txBody>
      </p:sp>
      <p:sp>
        <p:nvSpPr>
          <p:cNvPr id="3" name="Content Placeholder 2"/>
          <p:cNvSpPr>
            <a:spLocks noGrp="1"/>
          </p:cNvSpPr>
          <p:nvPr>
            <p:ph sz="quarter" idx="1"/>
          </p:nvPr>
        </p:nvSpPr>
        <p:spPr>
          <a:xfrm>
            <a:off x="457200" y="1524000"/>
            <a:ext cx="8534400" cy="4572000"/>
          </a:xfrm>
        </p:spPr>
        <p:txBody>
          <a:bodyPr/>
          <a:lstStyle/>
          <a:p>
            <a:r>
              <a:rPr lang="en-US" sz="2800" dirty="0" smtClean="0"/>
              <a:t>Ensure appropriate &amp; high value secondary referrals </a:t>
            </a:r>
          </a:p>
          <a:p>
            <a:pPr lvl="1"/>
            <a:r>
              <a:rPr lang="en-US" sz="2400" b="1" i="1" dirty="0" smtClean="0"/>
              <a:t>Secondary referrals </a:t>
            </a:r>
            <a:r>
              <a:rPr lang="en-US" sz="2400" dirty="0"/>
              <a:t>arise from a </a:t>
            </a:r>
            <a:r>
              <a:rPr lang="en-US" sz="2400" dirty="0" smtClean="0"/>
              <a:t>referral request </a:t>
            </a:r>
            <a:r>
              <a:rPr lang="en-US" sz="2400" dirty="0"/>
              <a:t>to </a:t>
            </a:r>
            <a:r>
              <a:rPr lang="en-US" sz="2400" dirty="0" smtClean="0"/>
              <a:t>another </a:t>
            </a:r>
            <a:r>
              <a:rPr lang="en-US" sz="2400" dirty="0"/>
              <a:t>specialty/ subspecialty practice for consultation, procedures, or co-management </a:t>
            </a:r>
            <a:r>
              <a:rPr lang="en-US" sz="2400" dirty="0" smtClean="0"/>
              <a:t>by a specialty practice </a:t>
            </a:r>
            <a:r>
              <a:rPr lang="en-US" sz="2000" dirty="0" smtClean="0"/>
              <a:t>(</a:t>
            </a:r>
            <a:r>
              <a:rPr lang="en-US" sz="2000" b="1" dirty="0" smtClean="0"/>
              <a:t>by one specialty practice to another specialty practice</a:t>
            </a:r>
            <a:r>
              <a:rPr lang="en-US" sz="2000" dirty="0" smtClean="0"/>
              <a:t>)</a:t>
            </a:r>
          </a:p>
          <a:p>
            <a:pPr lvl="1"/>
            <a:r>
              <a:rPr lang="en-US" sz="2400" dirty="0" smtClean="0"/>
              <a:t>In </a:t>
            </a:r>
            <a:r>
              <a:rPr lang="en-US" sz="2400" dirty="0"/>
              <a:t>some instances, the referral for special services may require some specialty knowledge and may best be managed by the specialty/subspecialty </a:t>
            </a:r>
            <a:r>
              <a:rPr lang="en-US" sz="2400" dirty="0" smtClean="0"/>
              <a:t>practice</a:t>
            </a:r>
            <a:endParaRPr lang="en-US" sz="2400" dirty="0"/>
          </a:p>
          <a:p>
            <a:pPr lvl="2"/>
            <a:r>
              <a:rPr lang="en-US" sz="2100" dirty="0" smtClean="0"/>
              <a:t>E.g. endocrinology referring to endocrine surgery for pheochromocytoma; cardiology referring to cardiothoracic surgery for valvular heart disease; GI referring to surgery for bowel resection for refractory Inflammatory Bowel Disease</a:t>
            </a:r>
          </a:p>
        </p:txBody>
      </p:sp>
    </p:spTree>
    <p:extLst>
      <p:ext uri="{BB962C8B-B14F-4D97-AF65-F5344CB8AC3E}">
        <p14:creationId xmlns:p14="http://schemas.microsoft.com/office/powerpoint/2010/main" val="4490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990600"/>
          </a:xfrm>
        </p:spPr>
        <p:txBody>
          <a:bodyPr>
            <a:normAutofit/>
          </a:bodyPr>
          <a:lstStyle/>
          <a:p>
            <a:pPr algn="ctr"/>
            <a:r>
              <a:rPr lang="en-US" dirty="0">
                <a:solidFill>
                  <a:schemeClr val="tx1"/>
                </a:solidFill>
              </a:rPr>
              <a:t>Meeting the </a:t>
            </a:r>
            <a:r>
              <a:rPr lang="en-US" dirty="0" smtClean="0">
                <a:solidFill>
                  <a:schemeClr val="tx1"/>
                </a:solidFill>
              </a:rPr>
              <a:t>Needs </a:t>
            </a:r>
            <a:r>
              <a:rPr lang="en-US" dirty="0">
                <a:solidFill>
                  <a:schemeClr val="tx1"/>
                </a:solidFill>
              </a:rPr>
              <a:t>of T</a:t>
            </a:r>
            <a:r>
              <a:rPr lang="en-US" dirty="0" smtClean="0">
                <a:solidFill>
                  <a:schemeClr val="tx1"/>
                </a:solidFill>
              </a:rPr>
              <a:t>hose </a:t>
            </a:r>
            <a:r>
              <a:rPr lang="en-US" dirty="0">
                <a:solidFill>
                  <a:schemeClr val="tx1"/>
                </a:solidFill>
              </a:rPr>
              <a:t>Y</a:t>
            </a:r>
            <a:r>
              <a:rPr lang="en-US" dirty="0" smtClean="0">
                <a:solidFill>
                  <a:schemeClr val="tx1"/>
                </a:solidFill>
              </a:rPr>
              <a:t>ou </a:t>
            </a:r>
            <a:r>
              <a:rPr lang="en-US" dirty="0">
                <a:solidFill>
                  <a:schemeClr val="tx1"/>
                </a:solidFill>
              </a:rPr>
              <a:t>R</a:t>
            </a:r>
            <a:r>
              <a:rPr lang="en-US" dirty="0" smtClean="0">
                <a:solidFill>
                  <a:schemeClr val="tx1"/>
                </a:solidFill>
              </a:rPr>
              <a:t>efer </a:t>
            </a:r>
            <a:r>
              <a:rPr lang="en-US" dirty="0">
                <a:solidFill>
                  <a:schemeClr val="tx1"/>
                </a:solidFill>
              </a:rPr>
              <a:t>T</a:t>
            </a:r>
            <a:r>
              <a:rPr lang="en-US" dirty="0" smtClean="0">
                <a:solidFill>
                  <a:schemeClr val="tx1"/>
                </a:solidFill>
              </a:rPr>
              <a:t>o </a:t>
            </a:r>
            <a:endParaRPr lang="en-US" dirty="0">
              <a:solidFill>
                <a:schemeClr val="tx1"/>
              </a:solidFill>
            </a:endParaRPr>
          </a:p>
        </p:txBody>
      </p:sp>
      <p:sp>
        <p:nvSpPr>
          <p:cNvPr id="3" name="Content Placeholder 2"/>
          <p:cNvSpPr>
            <a:spLocks noGrp="1"/>
          </p:cNvSpPr>
          <p:nvPr>
            <p:ph sz="quarter" idx="1"/>
          </p:nvPr>
        </p:nvSpPr>
        <p:spPr>
          <a:xfrm>
            <a:off x="457200" y="1524000"/>
            <a:ext cx="8534400" cy="4572000"/>
          </a:xfrm>
        </p:spPr>
        <p:txBody>
          <a:bodyPr/>
          <a:lstStyle/>
          <a:p>
            <a:r>
              <a:rPr lang="en-US" sz="2800" dirty="0" smtClean="0"/>
              <a:t>Ensure appropriate &amp; high value secondary referrals </a:t>
            </a:r>
          </a:p>
          <a:p>
            <a:pPr lvl="1"/>
            <a:r>
              <a:rPr lang="en-US" sz="2400" dirty="0" smtClean="0"/>
              <a:t>There </a:t>
            </a:r>
            <a:r>
              <a:rPr lang="en-US" sz="2400" dirty="0"/>
              <a:t>needs to be clear expectations </a:t>
            </a:r>
            <a:r>
              <a:rPr lang="en-US" sz="2400" dirty="0" smtClean="0"/>
              <a:t>for when the PCP wishes (or is required by insurance plan) </a:t>
            </a:r>
            <a:r>
              <a:rPr lang="en-US" sz="2400" dirty="0"/>
              <a:t>to be involved in secondary referrals &amp;</a:t>
            </a:r>
            <a:r>
              <a:rPr lang="en-US" sz="2400" dirty="0" smtClean="0"/>
              <a:t> </a:t>
            </a:r>
            <a:r>
              <a:rPr lang="en-US" sz="2400" dirty="0"/>
              <a:t>when it is preferable for the specialty/subspecialty practice to proceed without conferring </a:t>
            </a:r>
            <a:r>
              <a:rPr lang="en-US" sz="2400" dirty="0" smtClean="0"/>
              <a:t>with PCP (if allowed by insurance plan)</a:t>
            </a:r>
          </a:p>
          <a:p>
            <a:pPr lvl="1"/>
            <a:r>
              <a:rPr lang="en-US" sz="2400" i="1" dirty="0" smtClean="0"/>
              <a:t>In </a:t>
            </a:r>
            <a:r>
              <a:rPr lang="en-US" sz="2400" i="1" dirty="0"/>
              <a:t>all cases, the </a:t>
            </a:r>
            <a:r>
              <a:rPr lang="en-US" sz="2400" i="1" dirty="0" smtClean="0"/>
              <a:t>PCP </a:t>
            </a:r>
            <a:r>
              <a:rPr lang="en-US" sz="2400" i="1" dirty="0"/>
              <a:t>needs to be included in the communication regarding the secondary referral &amp;</a:t>
            </a:r>
            <a:r>
              <a:rPr lang="en-US" sz="2400" i="1" dirty="0" smtClean="0"/>
              <a:t> </a:t>
            </a:r>
            <a:r>
              <a:rPr lang="en-US" sz="2400" i="1" dirty="0"/>
              <a:t>the outcomes of that referral and a process for ensuring this communication connection needs to be established</a:t>
            </a:r>
            <a:endParaRPr lang="en-US" sz="2400" i="1" dirty="0" smtClean="0"/>
          </a:p>
        </p:txBody>
      </p:sp>
    </p:spTree>
    <p:extLst>
      <p:ext uri="{BB962C8B-B14F-4D97-AF65-F5344CB8AC3E}">
        <p14:creationId xmlns:p14="http://schemas.microsoft.com/office/powerpoint/2010/main" val="5379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Consider establishing agreement for secondary referrals that expedite care    </a:t>
            </a:r>
            <a:r>
              <a:rPr lang="en-US" sz="2200" dirty="0" smtClean="0"/>
              <a:t>(example from WSE CCA)</a:t>
            </a:r>
            <a:endParaRPr lang="en-US" sz="2200" dirty="0"/>
          </a:p>
        </p:txBody>
      </p:sp>
      <p:sp>
        <p:nvSpPr>
          <p:cNvPr id="3" name="Content Placeholder 2"/>
          <p:cNvSpPr>
            <a:spLocks noGrp="1"/>
          </p:cNvSpPr>
          <p:nvPr>
            <p:ph sz="quarter" idx="1"/>
          </p:nvPr>
        </p:nvSpPr>
        <p:spPr>
          <a:xfrm>
            <a:off x="533400" y="1447800"/>
            <a:ext cx="8458200" cy="4724400"/>
          </a:xfrm>
        </p:spPr>
        <p:txBody>
          <a:bodyPr/>
          <a:lstStyle/>
          <a:p>
            <a:r>
              <a:rPr lang="en-US" sz="2000" dirty="0"/>
              <a:t>If you are referring the patient for a condition that may need </a:t>
            </a:r>
            <a:r>
              <a:rPr lang="en-US" sz="2000" b="1" dirty="0"/>
              <a:t>endocrine surgery </a:t>
            </a:r>
            <a:r>
              <a:rPr lang="en-US" sz="2000" dirty="0"/>
              <a:t>such as thyroid cancer, large multi-nodular goiter, hyperparathyroidism or a large pituitary adenoma please indicate if you and the patient have a preference for the surgeon. Otherwise, we will work with the patient and their needs and preferences to match the best surgeon for their situation. </a:t>
            </a:r>
            <a:r>
              <a:rPr lang="en-US" sz="2000" i="1" dirty="0"/>
              <a:t>We will also help manage any needed perioperative endocrine care. </a:t>
            </a:r>
          </a:p>
          <a:p>
            <a:r>
              <a:rPr lang="en-US" sz="2000" dirty="0"/>
              <a:t>If a patient using an </a:t>
            </a:r>
            <a:r>
              <a:rPr lang="en-US" sz="2000" b="1" dirty="0"/>
              <a:t>insulin pump develops a site infection, </a:t>
            </a:r>
            <a:r>
              <a:rPr lang="en-US" sz="2000" dirty="0"/>
              <a:t>we will refer to an appropriate and available surgeon if I&amp;D is needed or may call on the local PCP to help with assessment and appropriate referral as needed</a:t>
            </a:r>
            <a:r>
              <a:rPr lang="en-US" sz="2000" dirty="0" smtClean="0"/>
              <a:t>.</a:t>
            </a:r>
            <a:endParaRPr lang="en-US" sz="2000" dirty="0"/>
          </a:p>
          <a:p>
            <a:r>
              <a:rPr lang="en-US" sz="2000" dirty="0"/>
              <a:t>Occasionally endocrine patients need </a:t>
            </a:r>
            <a:r>
              <a:rPr lang="en-US" sz="2000" b="1" dirty="0"/>
              <a:t>urgent ophthalmologic assessment </a:t>
            </a:r>
            <a:r>
              <a:rPr lang="en-US" sz="2000" dirty="0"/>
              <a:t>for Graves’ Ophthalmopathy, optic nerve compression or retinal hemorrhage. </a:t>
            </a:r>
            <a:r>
              <a:rPr lang="en-US" sz="2000" dirty="0" smtClean="0"/>
              <a:t>Dr. Greenlee </a:t>
            </a:r>
            <a:r>
              <a:rPr lang="en-US" sz="2000" dirty="0"/>
              <a:t>will refer to the most appropriate and available ophthalmologist in these situations. </a:t>
            </a:r>
          </a:p>
          <a:p>
            <a:pPr marL="0" indent="0">
              <a:buNone/>
            </a:pPr>
            <a:endParaRPr lang="en-US" dirty="0"/>
          </a:p>
          <a:p>
            <a:endParaRPr lang="en-US" dirty="0"/>
          </a:p>
        </p:txBody>
      </p:sp>
    </p:spTree>
    <p:extLst>
      <p:ext uri="{BB962C8B-B14F-4D97-AF65-F5344CB8AC3E}">
        <p14:creationId xmlns:p14="http://schemas.microsoft.com/office/powerpoint/2010/main" val="33719441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smtClean="0">
                <a:solidFill>
                  <a:schemeClr val="tx1"/>
                </a:solidFill>
              </a:rPr>
              <a:t>If You </a:t>
            </a:r>
            <a:r>
              <a:rPr lang="en-US" dirty="0">
                <a:solidFill>
                  <a:schemeClr val="tx1"/>
                </a:solidFill>
              </a:rPr>
              <a:t>D</a:t>
            </a:r>
            <a:r>
              <a:rPr lang="en-US" dirty="0" smtClean="0">
                <a:solidFill>
                  <a:schemeClr val="tx1"/>
                </a:solidFill>
              </a:rPr>
              <a:t>o </a:t>
            </a:r>
            <a:r>
              <a:rPr lang="en-US" dirty="0">
                <a:solidFill>
                  <a:schemeClr val="tx1"/>
                </a:solidFill>
              </a:rPr>
              <a:t>M</a:t>
            </a:r>
            <a:r>
              <a:rPr lang="en-US" dirty="0" smtClean="0">
                <a:solidFill>
                  <a:schemeClr val="tx1"/>
                </a:solidFill>
              </a:rPr>
              <a:t>ake a Secondary Referral Request</a:t>
            </a:r>
            <a:endParaRPr lang="en-US" dirty="0">
              <a:solidFill>
                <a:schemeClr val="tx1"/>
              </a:solidFill>
            </a:endParaRPr>
          </a:p>
        </p:txBody>
      </p:sp>
      <p:sp>
        <p:nvSpPr>
          <p:cNvPr id="3" name="Content Placeholder 2"/>
          <p:cNvSpPr>
            <a:spLocks noGrp="1"/>
          </p:cNvSpPr>
          <p:nvPr>
            <p:ph sz="quarter" idx="1"/>
          </p:nvPr>
        </p:nvSpPr>
        <p:spPr>
          <a:xfrm>
            <a:off x="533400" y="1447800"/>
            <a:ext cx="8382000" cy="4800600"/>
          </a:xfrm>
        </p:spPr>
        <p:txBody>
          <a:bodyPr/>
          <a:lstStyle/>
          <a:p>
            <a:r>
              <a:rPr lang="en-US" dirty="0" smtClean="0"/>
              <a:t>Be sure to</a:t>
            </a:r>
          </a:p>
          <a:p>
            <a:pPr lvl="1"/>
            <a:r>
              <a:rPr lang="en-US" sz="2400" dirty="0" smtClean="0"/>
              <a:t>Include the Patient’s PCP/ PCMH in the decision or at least cc on the referral request</a:t>
            </a:r>
          </a:p>
          <a:p>
            <a:pPr lvl="1"/>
            <a:r>
              <a:rPr lang="en-US" sz="2400" dirty="0" smtClean="0"/>
              <a:t>Include critical elements of a high value referral request:</a:t>
            </a:r>
          </a:p>
          <a:p>
            <a:pPr lvl="2"/>
            <a:r>
              <a:rPr lang="en-US" sz="2000" i="1" dirty="0"/>
              <a:t>Prepared Patient</a:t>
            </a:r>
          </a:p>
          <a:p>
            <a:pPr lvl="2"/>
            <a:r>
              <a:rPr lang="en-US" sz="2000" dirty="0"/>
              <a:t>Type of referral</a:t>
            </a:r>
          </a:p>
          <a:p>
            <a:pPr lvl="2"/>
            <a:r>
              <a:rPr lang="en-US" sz="2000" dirty="0"/>
              <a:t>Clinical question</a:t>
            </a:r>
          </a:p>
          <a:p>
            <a:pPr lvl="2"/>
            <a:r>
              <a:rPr lang="en-US" sz="2000" dirty="0"/>
              <a:t>Urgency </a:t>
            </a:r>
          </a:p>
          <a:p>
            <a:pPr lvl="2"/>
            <a:r>
              <a:rPr lang="en-US" sz="2000" dirty="0"/>
              <a:t>Core Data Set</a:t>
            </a:r>
          </a:p>
          <a:p>
            <a:pPr lvl="2"/>
            <a:r>
              <a:rPr lang="en-US" sz="2000" dirty="0"/>
              <a:t>Pertinent Data </a:t>
            </a:r>
            <a:r>
              <a:rPr lang="en-US" sz="2000" dirty="0" smtClean="0"/>
              <a:t>set</a:t>
            </a:r>
            <a:endParaRPr lang="en-US" dirty="0" smtClean="0"/>
          </a:p>
          <a:p>
            <a:pPr lvl="1"/>
            <a:r>
              <a:rPr lang="en-US" dirty="0" smtClean="0"/>
              <a:t>Track the referral request until reconciled </a:t>
            </a:r>
            <a:endParaRPr lang="en-US" dirty="0"/>
          </a:p>
        </p:txBody>
      </p:sp>
    </p:spTree>
    <p:extLst>
      <p:ext uri="{BB962C8B-B14F-4D97-AF65-F5344CB8AC3E}">
        <p14:creationId xmlns:p14="http://schemas.microsoft.com/office/powerpoint/2010/main" val="3112521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dirty="0" smtClean="0"/>
              <a:t>Put it</a:t>
            </a:r>
            <a:r>
              <a:rPr lang="en-US" sz="3600" dirty="0" smtClean="0"/>
              <a:t> into action….</a:t>
            </a:r>
            <a:endParaRPr lang="en-US" sz="3600" dirty="0"/>
          </a:p>
        </p:txBody>
      </p:sp>
      <p:sp>
        <p:nvSpPr>
          <p:cNvPr id="3" name="Content Placeholder 2"/>
          <p:cNvSpPr>
            <a:spLocks noGrp="1"/>
          </p:cNvSpPr>
          <p:nvPr>
            <p:ph sz="quarter" idx="1"/>
          </p:nvPr>
        </p:nvSpPr>
        <p:spPr>
          <a:xfrm>
            <a:off x="348727" y="1491812"/>
            <a:ext cx="8305800" cy="4800601"/>
          </a:xfrm>
        </p:spPr>
        <p:txBody>
          <a:bodyPr>
            <a:normAutofit lnSpcReduction="10000"/>
          </a:bodyPr>
          <a:lstStyle/>
          <a:p>
            <a:r>
              <a:rPr lang="en-US" sz="2800" dirty="0" smtClean="0"/>
              <a:t>Identify which secondary diagnoses you should handle for patients referred to you</a:t>
            </a:r>
          </a:p>
          <a:p>
            <a:pPr lvl="1"/>
            <a:r>
              <a:rPr lang="en-US" sz="2400" dirty="0" smtClean="0"/>
              <a:t>Or when handling these secondary diagnoses expedites care  </a:t>
            </a:r>
          </a:p>
          <a:p>
            <a:pPr marL="0" indent="0">
              <a:buNone/>
            </a:pPr>
            <a:endParaRPr lang="en-US" sz="1000" dirty="0"/>
          </a:p>
          <a:p>
            <a:r>
              <a:rPr lang="en-US" sz="2800" dirty="0" smtClean="0"/>
              <a:t>Identify when a secondary referral request from your practice is appropriate </a:t>
            </a:r>
            <a:r>
              <a:rPr lang="en-US" sz="2400" dirty="0" smtClean="0"/>
              <a:t>(requires specialty expertise and expedites care) (and how to know when insurance plan requires PCP to refer)</a:t>
            </a:r>
          </a:p>
          <a:p>
            <a:pPr marL="0" indent="0">
              <a:buNone/>
            </a:pPr>
            <a:endParaRPr lang="en-US" sz="1000" dirty="0"/>
          </a:p>
          <a:p>
            <a:r>
              <a:rPr lang="en-US" sz="2800" dirty="0" smtClean="0"/>
              <a:t>Ensure PCP is included in the communications involving the Secondary Diagnoses &amp; Referrals</a:t>
            </a:r>
          </a:p>
          <a:p>
            <a:endParaRPr lang="en-US" dirty="0" smtClean="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8638" y="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519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960" y="304800"/>
            <a:ext cx="6400800" cy="914400"/>
          </a:xfrm>
        </p:spPr>
        <p:txBody>
          <a:bodyPr>
            <a:normAutofit/>
          </a:bodyPr>
          <a:lstStyle/>
          <a:p>
            <a:r>
              <a:rPr lang="en-US" sz="3600" dirty="0" smtClean="0"/>
              <a:t>Leave in action….</a:t>
            </a:r>
            <a:endParaRPr lang="en-US" sz="3600" dirty="0"/>
          </a:p>
        </p:txBody>
      </p:sp>
      <p:sp>
        <p:nvSpPr>
          <p:cNvPr id="3" name="Content Placeholder 2"/>
          <p:cNvSpPr>
            <a:spLocks noGrp="1"/>
          </p:cNvSpPr>
          <p:nvPr>
            <p:ph sz="quarter" idx="1"/>
          </p:nvPr>
        </p:nvSpPr>
        <p:spPr>
          <a:xfrm>
            <a:off x="457200" y="1600200"/>
            <a:ext cx="8305800" cy="4800601"/>
          </a:xfrm>
        </p:spPr>
        <p:txBody>
          <a:bodyPr>
            <a:normAutofit/>
          </a:bodyPr>
          <a:lstStyle/>
          <a:p>
            <a:r>
              <a:rPr lang="en-US" dirty="0" smtClean="0"/>
              <a:t>Identify at least one way to better partner with patients around the referral process</a:t>
            </a:r>
          </a:p>
          <a:p>
            <a:r>
              <a:rPr lang="en-US" dirty="0" smtClean="0"/>
              <a:t>Audit referral response notes with improvement plan for any identified gaps</a:t>
            </a:r>
          </a:p>
          <a:p>
            <a:r>
              <a:rPr lang="en-US" dirty="0" smtClean="0"/>
              <a:t>Put in place a close-the-loop tracking process</a:t>
            </a:r>
          </a:p>
          <a:p>
            <a:r>
              <a:rPr lang="en-US" dirty="0" smtClean="0"/>
              <a:t>Clarify &amp; Define expectations around how to handle secondary diagnoses &amp; secondary referrals </a:t>
            </a:r>
          </a:p>
          <a:p>
            <a:endParaRPr lang="en-US" dirty="0" smtClean="0"/>
          </a:p>
          <a:p>
            <a:endParaRPr lang="en-US" dirty="0"/>
          </a:p>
          <a:p>
            <a:pPr marL="0" indent="0">
              <a:buNone/>
            </a:pP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3893" y="152400"/>
            <a:ext cx="1235889" cy="143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ular Callout 3"/>
          <p:cNvSpPr/>
          <p:nvPr/>
        </p:nvSpPr>
        <p:spPr>
          <a:xfrm>
            <a:off x="914401" y="2438400"/>
            <a:ext cx="7127436" cy="3505200"/>
          </a:xfrm>
          <a:prstGeom prst="wedgeRectCallout">
            <a:avLst>
              <a:gd name="adj1" fmla="val -20442"/>
              <a:gd name="adj2" fmla="val -632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u="sng" dirty="0" smtClean="0"/>
              <a:t>Materials for Action Step 3</a:t>
            </a:r>
          </a:p>
          <a:p>
            <a:pPr algn="ctr"/>
            <a:endParaRPr lang="en-US" sz="1000" u="sng" dirty="0" smtClean="0"/>
          </a:p>
          <a:p>
            <a:pPr algn="ctr"/>
            <a:r>
              <a:rPr lang="en-US" sz="2400" dirty="0" smtClean="0"/>
              <a:t>Recommendations for a Patient-Centered Referral</a:t>
            </a:r>
          </a:p>
          <a:p>
            <a:pPr algn="ctr"/>
            <a:endParaRPr lang="en-US" sz="800" dirty="0" smtClean="0"/>
          </a:p>
          <a:p>
            <a:pPr algn="ctr"/>
            <a:r>
              <a:rPr lang="en-US" sz="2400" dirty="0" smtClean="0"/>
              <a:t>Patient Experience Surveys</a:t>
            </a:r>
          </a:p>
          <a:p>
            <a:pPr algn="ctr"/>
            <a:endParaRPr lang="en-US" sz="800" dirty="0" smtClean="0"/>
          </a:p>
          <a:p>
            <a:pPr algn="ctr"/>
            <a:r>
              <a:rPr lang="en-US" sz="2400" dirty="0" smtClean="0"/>
              <a:t>Outpatient Referral Response Checklist</a:t>
            </a:r>
          </a:p>
          <a:p>
            <a:pPr algn="ctr"/>
            <a:endParaRPr lang="en-US" sz="800" dirty="0" smtClean="0"/>
          </a:p>
          <a:p>
            <a:pPr algn="ctr"/>
            <a:r>
              <a:rPr lang="en-US" sz="2400" dirty="0" smtClean="0"/>
              <a:t>Referral Response Audit tools</a:t>
            </a:r>
          </a:p>
          <a:p>
            <a:pPr algn="ctr"/>
            <a:endParaRPr lang="en-US" sz="2400" dirty="0" smtClean="0"/>
          </a:p>
          <a:p>
            <a:pPr algn="ctr"/>
            <a:r>
              <a:rPr lang="en-US" sz="2400" u="sng" dirty="0" smtClean="0">
                <a:hlinkClick r:id="rId4"/>
              </a:rPr>
              <a:t>www.acponline.org/hvcc-training</a:t>
            </a:r>
            <a:endParaRPr lang="en-US" sz="2400" dirty="0"/>
          </a:p>
        </p:txBody>
      </p:sp>
    </p:spTree>
    <p:extLst>
      <p:ext uri="{BB962C8B-B14F-4D97-AF65-F5344CB8AC3E}">
        <p14:creationId xmlns:p14="http://schemas.microsoft.com/office/powerpoint/2010/main" val="1599519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90600"/>
          </a:xfrm>
        </p:spPr>
        <p:txBody>
          <a:bodyPr>
            <a:normAutofit fontScale="90000"/>
          </a:bodyPr>
          <a:lstStyle/>
          <a:p>
            <a:r>
              <a:rPr lang="en-US" dirty="0" smtClean="0"/>
              <a:t>Case: Non-Patient-Centered Referral Experience</a:t>
            </a:r>
            <a:endParaRPr lang="en-US" dirty="0"/>
          </a:p>
        </p:txBody>
      </p:sp>
      <p:sp>
        <p:nvSpPr>
          <p:cNvPr id="3" name="Content Placeholder 2"/>
          <p:cNvSpPr>
            <a:spLocks noGrp="1"/>
          </p:cNvSpPr>
          <p:nvPr>
            <p:ph sz="quarter" idx="1"/>
          </p:nvPr>
        </p:nvSpPr>
        <p:spPr>
          <a:xfrm>
            <a:off x="609600" y="1447800"/>
            <a:ext cx="8159002" cy="4800600"/>
          </a:xfrm>
        </p:spPr>
        <p:txBody>
          <a:bodyPr/>
          <a:lstStyle/>
          <a:p>
            <a:r>
              <a:rPr lang="en-US" sz="2000" dirty="0" smtClean="0"/>
              <a:t>Pt is given a paper for an intermediate referral for worsening  XXX but doesn’t really understand why he is being sent.  </a:t>
            </a:r>
          </a:p>
          <a:p>
            <a:pPr lvl="1"/>
            <a:r>
              <a:rPr lang="en-US" sz="2000" dirty="0" smtClean="0"/>
              <a:t>Waits to hear from someone to schedule for 2 weeks but doesn’t hear and decides to call his PCP.  </a:t>
            </a:r>
          </a:p>
          <a:p>
            <a:r>
              <a:rPr lang="en-US" sz="2000" dirty="0" smtClean="0"/>
              <a:t>Specialist office finally calls the patient to schedule in a month but didn’t know it was an intermediate referral.</a:t>
            </a:r>
          </a:p>
          <a:p>
            <a:pPr lvl="1"/>
            <a:r>
              <a:rPr lang="en-US" sz="2000" dirty="0" smtClean="0"/>
              <a:t>When the pt. arrives, the specialist doesn’t know why the patient was sent and proceeds to order labs and tests.  </a:t>
            </a:r>
          </a:p>
          <a:p>
            <a:r>
              <a:rPr lang="en-US" sz="2000" dirty="0" smtClean="0"/>
              <a:t>The patient leaves confused and not sure if he will return because he didn’t feel listened to and didn’t understand the reason for seeing a specialist to begin with.  </a:t>
            </a:r>
          </a:p>
          <a:p>
            <a:r>
              <a:rPr lang="en-US" sz="2000" dirty="0" smtClean="0"/>
              <a:t>3 months later when the patient  visits his PCP, the PCP finds out he never went back</a:t>
            </a:r>
            <a:r>
              <a:rPr lang="en-US" sz="2000" dirty="0"/>
              <a:t> </a:t>
            </a:r>
            <a:r>
              <a:rPr lang="en-US" sz="2000" dirty="0" smtClean="0"/>
              <a:t>to specialist ; he did go to the ED with complaints of his condition but his care team was not notified by the ED of the visit.</a:t>
            </a:r>
            <a:endParaRPr lang="en-US" sz="2000" dirty="0"/>
          </a:p>
        </p:txBody>
      </p:sp>
    </p:spTree>
    <p:extLst>
      <p:ext uri="{BB962C8B-B14F-4D97-AF65-F5344CB8AC3E}">
        <p14:creationId xmlns:p14="http://schemas.microsoft.com/office/powerpoint/2010/main" val="2654717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Case: Patient-Centered Referral Experience</a:t>
            </a:r>
            <a:endParaRPr lang="en-US" sz="3200" dirty="0"/>
          </a:p>
        </p:txBody>
      </p:sp>
      <p:sp>
        <p:nvSpPr>
          <p:cNvPr id="3" name="Content Placeholder 2"/>
          <p:cNvSpPr>
            <a:spLocks noGrp="1"/>
          </p:cNvSpPr>
          <p:nvPr>
            <p:ph sz="quarter" idx="1"/>
          </p:nvPr>
        </p:nvSpPr>
        <p:spPr>
          <a:xfrm>
            <a:off x="533400" y="1447800"/>
            <a:ext cx="8305800" cy="4800600"/>
          </a:xfrm>
        </p:spPr>
        <p:txBody>
          <a:bodyPr/>
          <a:lstStyle/>
          <a:p>
            <a:r>
              <a:rPr lang="en-US" sz="2000" dirty="0" smtClean="0"/>
              <a:t>Patient is referred by his PCP for an intermediate referral for worsening XXX after discussing the goals of the referral and how the appointment</a:t>
            </a:r>
            <a:r>
              <a:rPr lang="en-US" sz="2000" dirty="0"/>
              <a:t> </a:t>
            </a:r>
            <a:r>
              <a:rPr lang="en-US" sz="2000" dirty="0" smtClean="0"/>
              <a:t>will be scheduled </a:t>
            </a:r>
          </a:p>
          <a:p>
            <a:r>
              <a:rPr lang="en-US" sz="2000" dirty="0" smtClean="0"/>
              <a:t>The specialist office calls the patient the next day to schedule. </a:t>
            </a:r>
          </a:p>
          <a:p>
            <a:pPr lvl="1"/>
            <a:r>
              <a:rPr lang="en-US" sz="2000" dirty="0" smtClean="0"/>
              <a:t>The patient is seen within two weeks and </a:t>
            </a:r>
            <a:r>
              <a:rPr lang="en-US" sz="2000" dirty="0"/>
              <a:t> </a:t>
            </a:r>
            <a:r>
              <a:rPr lang="en-US" sz="2000" dirty="0" smtClean="0"/>
              <a:t>when he arrives, the specialist seems to know all about his case.  </a:t>
            </a:r>
          </a:p>
          <a:p>
            <a:pPr lvl="1"/>
            <a:r>
              <a:rPr lang="en-US" sz="2000" dirty="0" smtClean="0"/>
              <a:t>The specialist even knows that his goal is to be active and play with his grandchildren again.  </a:t>
            </a:r>
          </a:p>
          <a:p>
            <a:r>
              <a:rPr lang="en-US" sz="2000" dirty="0" smtClean="0"/>
              <a:t>They review the labs and tests that were completed prior to the appointment and discuss next steps which involve his PCP.  </a:t>
            </a:r>
          </a:p>
          <a:p>
            <a:r>
              <a:rPr lang="en-US" sz="2000" dirty="0" smtClean="0"/>
              <a:t>The patient leaves with an understanding of next steps and the specialist sends a report including the plan of care to the PCP.  </a:t>
            </a:r>
          </a:p>
          <a:p>
            <a:pPr lvl="1"/>
            <a:r>
              <a:rPr lang="en-US" sz="2000" dirty="0" smtClean="0"/>
              <a:t>Patient makes his next appointment and feels confidence in his healthcare team.</a:t>
            </a:r>
            <a:endParaRPr lang="en-US" sz="2000" dirty="0"/>
          </a:p>
        </p:txBody>
      </p:sp>
    </p:spTree>
    <p:extLst>
      <p:ext uri="{BB962C8B-B14F-4D97-AF65-F5344CB8AC3E}">
        <p14:creationId xmlns:p14="http://schemas.microsoft.com/office/powerpoint/2010/main" val="390422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Patient Experience in the Referral Process</a:t>
            </a:r>
            <a:endParaRPr lang="en-US" dirty="0"/>
          </a:p>
        </p:txBody>
      </p:sp>
      <p:sp>
        <p:nvSpPr>
          <p:cNvPr id="3" name="Content Placeholder 2"/>
          <p:cNvSpPr>
            <a:spLocks noGrp="1"/>
          </p:cNvSpPr>
          <p:nvPr>
            <p:ph sz="quarter" idx="1"/>
          </p:nvPr>
        </p:nvSpPr>
        <p:spPr/>
        <p:txBody>
          <a:bodyPr/>
          <a:lstStyle/>
          <a:p>
            <a:r>
              <a:rPr lang="en-US" sz="2000" i="1" dirty="0"/>
              <a:t>“My doctor told me why he sent me to see you but I was so upset about the news he gave me that I don’t remember what he said.” </a:t>
            </a:r>
            <a:endParaRPr lang="en-US" sz="2000" i="1" dirty="0" smtClean="0"/>
          </a:p>
          <a:p>
            <a:pPr marL="0" indent="0">
              <a:buNone/>
            </a:pPr>
            <a:endParaRPr lang="en-US" sz="800" dirty="0"/>
          </a:p>
          <a:p>
            <a:r>
              <a:rPr lang="en-US" sz="2000" i="1" dirty="0"/>
              <a:t>“I was supposed to call to schedule with that specialist? I thought her office was supposed to contact me.” </a:t>
            </a:r>
            <a:endParaRPr lang="en-US" sz="2000" i="1" dirty="0" smtClean="0"/>
          </a:p>
          <a:p>
            <a:pPr marL="0" indent="0">
              <a:buNone/>
            </a:pPr>
            <a:endParaRPr lang="en-US" sz="800" dirty="0"/>
          </a:p>
          <a:p>
            <a:r>
              <a:rPr lang="en-US" sz="2000" dirty="0"/>
              <a:t>“</a:t>
            </a:r>
            <a:r>
              <a:rPr lang="en-US" sz="2000" i="1" dirty="0"/>
              <a:t>I understood I was here to have the procedure today, not just to talk about my stomach pain!” </a:t>
            </a:r>
            <a:endParaRPr lang="en-US" sz="2000" i="1" dirty="0" smtClean="0"/>
          </a:p>
          <a:p>
            <a:pPr marL="0" indent="0">
              <a:buNone/>
            </a:pPr>
            <a:endParaRPr lang="en-US" sz="800" dirty="0"/>
          </a:p>
          <a:p>
            <a:r>
              <a:rPr lang="en-US" sz="2000" i="1" dirty="0"/>
              <a:t>“I had that MRI last month. You mean I was supposed to bring the report and the films with me to this visit? I assumed you had that information</a:t>
            </a:r>
            <a:r>
              <a:rPr lang="en-US" sz="2000" i="1" dirty="0" smtClean="0"/>
              <a:t>.”</a:t>
            </a:r>
          </a:p>
          <a:p>
            <a:pPr marL="0" indent="0">
              <a:buNone/>
            </a:pPr>
            <a:endParaRPr lang="en-US" sz="800" i="1" dirty="0" smtClean="0"/>
          </a:p>
          <a:p>
            <a:r>
              <a:rPr lang="en-US" sz="2000" i="1" dirty="0" smtClean="0"/>
              <a:t>“I took the day off of work, drove 2 hours to get here and now you tell me this is not the right doctor for my problem?” </a:t>
            </a:r>
            <a:endParaRPr lang="en-US" sz="2000" dirty="0"/>
          </a:p>
          <a:p>
            <a:endParaRPr lang="en-US" dirty="0"/>
          </a:p>
        </p:txBody>
      </p:sp>
    </p:spTree>
    <p:extLst>
      <p:ext uri="{BB962C8B-B14F-4D97-AF65-F5344CB8AC3E}">
        <p14:creationId xmlns:p14="http://schemas.microsoft.com/office/powerpoint/2010/main" val="4244240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Meeting the Patient’s Needs in </a:t>
            </a:r>
            <a:br>
              <a:rPr lang="en-US" dirty="0" smtClean="0"/>
            </a:br>
            <a:r>
              <a:rPr lang="en-US" dirty="0" smtClean="0"/>
              <a:t>the Referral Process</a:t>
            </a:r>
            <a:endParaRPr lang="en-US" dirty="0"/>
          </a:p>
        </p:txBody>
      </p:sp>
      <p:sp>
        <p:nvSpPr>
          <p:cNvPr id="3" name="Content Placeholder 2"/>
          <p:cNvSpPr>
            <a:spLocks noGrp="1"/>
          </p:cNvSpPr>
          <p:nvPr>
            <p:ph sz="quarter" idx="1"/>
          </p:nvPr>
        </p:nvSpPr>
        <p:spPr/>
        <p:txBody>
          <a:bodyPr/>
          <a:lstStyle/>
          <a:p>
            <a:pPr marL="0" indent="0" algn="ctr">
              <a:buNone/>
            </a:pPr>
            <a:r>
              <a:rPr lang="en-US" dirty="0"/>
              <a:t>A referral is part of taking care of the </a:t>
            </a:r>
            <a:r>
              <a:rPr lang="en-US" dirty="0" smtClean="0"/>
              <a:t>patient, </a:t>
            </a:r>
          </a:p>
          <a:p>
            <a:pPr marL="0" indent="0" algn="ctr">
              <a:buNone/>
            </a:pPr>
            <a:r>
              <a:rPr lang="en-US" dirty="0" smtClean="0"/>
              <a:t>by both the requesting &amp; receiving practices</a:t>
            </a:r>
          </a:p>
          <a:p>
            <a:pPr marL="0" indent="0" algn="ctr">
              <a:buNone/>
            </a:pPr>
            <a:endParaRPr lang="en-US" sz="1400" dirty="0" smtClean="0"/>
          </a:p>
          <a:p>
            <a:r>
              <a:rPr lang="en-US" dirty="0" smtClean="0"/>
              <a:t>It is an extension of care meant to help meet the needs of the patient</a:t>
            </a:r>
          </a:p>
          <a:p>
            <a:pPr lvl="1"/>
            <a:r>
              <a:rPr lang="en-US" dirty="0" smtClean="0"/>
              <a:t>in the most appropriate way, including</a:t>
            </a:r>
          </a:p>
          <a:p>
            <a:pPr lvl="2"/>
            <a:r>
              <a:rPr lang="en-US" dirty="0" smtClean="0"/>
              <a:t>Urgency</a:t>
            </a:r>
          </a:p>
          <a:p>
            <a:pPr lvl="2"/>
            <a:r>
              <a:rPr lang="en-US" dirty="0" smtClean="0"/>
              <a:t>Role of the specialist</a:t>
            </a:r>
          </a:p>
          <a:p>
            <a:pPr lvl="1"/>
            <a:r>
              <a:rPr lang="en-US" dirty="0"/>
              <a:t>in a patient-centered way </a:t>
            </a:r>
            <a:r>
              <a:rPr lang="en-US" dirty="0" smtClean="0"/>
              <a:t> </a:t>
            </a:r>
            <a:endParaRPr lang="en-US" dirty="0"/>
          </a:p>
          <a:p>
            <a:pPr lvl="1"/>
            <a:endParaRPr lang="en-US" dirty="0"/>
          </a:p>
        </p:txBody>
      </p:sp>
    </p:spTree>
    <p:extLst>
      <p:ext uri="{BB962C8B-B14F-4D97-AF65-F5344CB8AC3E}">
        <p14:creationId xmlns:p14="http://schemas.microsoft.com/office/powerpoint/2010/main" val="600653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CP Powerpoint 2014">
  <a:themeElements>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CP theme">
    <a:dk1>
      <a:sysClr val="windowText" lastClr="000000"/>
    </a:dk1>
    <a:lt1>
      <a:sysClr val="window" lastClr="FFFFFF"/>
    </a:lt1>
    <a:dk2>
      <a:srgbClr val="1F497D"/>
    </a:dk2>
    <a:lt2>
      <a:srgbClr val="EEECE1"/>
    </a:lt2>
    <a:accent1>
      <a:srgbClr val="2EB135"/>
    </a:accent1>
    <a:accent2>
      <a:srgbClr val="FFC82E"/>
    </a:accent2>
    <a:accent3>
      <a:srgbClr val="00A0DF"/>
    </a:accent3>
    <a:accent4>
      <a:srgbClr val="FF7900"/>
    </a:accent4>
    <a:accent5>
      <a:srgbClr val="95519E"/>
    </a:accent5>
    <a:accent6>
      <a:srgbClr val="BF650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41987</TotalTime>
  <Words>4551</Words>
  <Application>Microsoft Office PowerPoint</Application>
  <PresentationFormat>On-screen Show (4:3)</PresentationFormat>
  <Paragraphs>519</Paragraphs>
  <Slides>56</Slides>
  <Notes>22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1_ACP Powerpoint 2014</vt:lpstr>
      <vt:lpstr>Connecting Care Ensuring Quality Referrals and Effective Care Coordination    </vt:lpstr>
      <vt:lpstr>Action Steps to Connected Care</vt:lpstr>
      <vt:lpstr>Recommendations for “Neighborly” Response to Pre-consultation Request or Review  </vt:lpstr>
      <vt:lpstr>Action Steps to Connected Care</vt:lpstr>
      <vt:lpstr>As you listen…</vt:lpstr>
      <vt:lpstr>Case: Non-Patient-Centered Referral Experience</vt:lpstr>
      <vt:lpstr>Case: Patient-Centered Referral Experience</vt:lpstr>
      <vt:lpstr>The Patient Experience in the Referral Process</vt:lpstr>
      <vt:lpstr>Meeting the Patient’s Needs in  the Referral Process</vt:lpstr>
      <vt:lpstr>Patient-Centered Care is more than caring</vt:lpstr>
      <vt:lpstr>IOM (Institute of Medicine)  Definition of Patient Centered Care</vt:lpstr>
      <vt:lpstr>Core Concepts of Patient-Centered Care</vt:lpstr>
      <vt:lpstr>What matters to the patient…</vt:lpstr>
      <vt:lpstr>The Referral Request - Prepared Patient</vt:lpstr>
      <vt:lpstr>The Referral Request - Prepared Patient</vt:lpstr>
      <vt:lpstr>The Referral Request - Prepared Patient</vt:lpstr>
      <vt:lpstr>The Referral Request - Prepared Patient</vt:lpstr>
      <vt:lpstr> High Value Care Coordination Toolkit April 2014  http://hvc.acponline.org/physres_hvcc_project.html    </vt:lpstr>
      <vt:lpstr>The Referral Response: Ensure the Patient’s Needs are Met </vt:lpstr>
      <vt:lpstr>The Referral Response: Ensure the Patient’s Needs are Met </vt:lpstr>
      <vt:lpstr>Take Context into Consideration </vt:lpstr>
      <vt:lpstr>Take Context into Consideration cont. </vt:lpstr>
      <vt:lpstr>The Referral Response: Ensure Patients’  Needs Are Met </vt:lpstr>
      <vt:lpstr>Embrace the Importance of Relationships  In Connected Care</vt:lpstr>
      <vt:lpstr>Put it into action….</vt:lpstr>
      <vt:lpstr>Meeting the Needs of Requesting  Clinician and Practice </vt:lpstr>
      <vt:lpstr>Antithesis of High Value Coordinated Care: </vt:lpstr>
      <vt:lpstr>High Value Referral Response</vt:lpstr>
      <vt:lpstr>Antithesis of High Value Coordinated Care: </vt:lpstr>
      <vt:lpstr>  Referral Response: Critical Elements </vt:lpstr>
      <vt:lpstr>High Value Referral Response</vt:lpstr>
      <vt:lpstr>“Synoptic” Referral Response</vt:lpstr>
      <vt:lpstr>Example: Nephrology referral response for evaluation of 36yo male with Type 1 diabetes with Cr 1.9 and K+ 5.7 </vt:lpstr>
      <vt:lpstr>Put it into action…</vt:lpstr>
      <vt:lpstr>Open Loop – Open Ended</vt:lpstr>
      <vt:lpstr>REASONS FOR NO-SHOWS</vt:lpstr>
      <vt:lpstr>Referral Tracking “Closing the Loop” </vt:lpstr>
      <vt:lpstr>Referral Tracking “Closing the Loop” </vt:lpstr>
      <vt:lpstr>Referral Tracking “Closing the Loop” </vt:lpstr>
      <vt:lpstr>PowerPoint Presentation</vt:lpstr>
      <vt:lpstr> Close the Loop Referral Tracking </vt:lpstr>
      <vt:lpstr>Referral Tracking at Denver Health (EPIC)</vt:lpstr>
      <vt:lpstr>Referral Tracking “Closing the Loop” </vt:lpstr>
      <vt:lpstr>Put it in action….</vt:lpstr>
      <vt:lpstr>The Referral Black Hole</vt:lpstr>
      <vt:lpstr>Secondary Diagnoses</vt:lpstr>
      <vt:lpstr>Secondary Diagnoses</vt:lpstr>
      <vt:lpstr>Recommendations: Handling Secondary Diagnoses Pending Care Coordination Agreements </vt:lpstr>
      <vt:lpstr>Secondary Referrals</vt:lpstr>
      <vt:lpstr>Avoid the Black Hole </vt:lpstr>
      <vt:lpstr>Meeting the Needs of Those You Refer To </vt:lpstr>
      <vt:lpstr>Meeting the Needs of Those You Refer To </vt:lpstr>
      <vt:lpstr>Consider establishing agreement for secondary referrals that expedite care    (example from WSE CCA)</vt:lpstr>
      <vt:lpstr> If You Do Make a Secondary Referral Request</vt:lpstr>
      <vt:lpstr>Put it into action….</vt:lpstr>
      <vt:lpstr>Leave in action….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Value Care Coordination &amp;  the Medical Neighborhood</dc:title>
  <dc:creator>Carol</dc:creator>
  <cp:lastModifiedBy>Carol</cp:lastModifiedBy>
  <cp:revision>310</cp:revision>
  <cp:lastPrinted>2017-05-16T13:13:04Z</cp:lastPrinted>
  <dcterms:created xsi:type="dcterms:W3CDTF">2017-04-18T23:46:08Z</dcterms:created>
  <dcterms:modified xsi:type="dcterms:W3CDTF">2017-11-11T21:11:53Z</dcterms:modified>
</cp:coreProperties>
</file>