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415" r:id="rId2"/>
    <p:sldId id="298" r:id="rId3"/>
    <p:sldId id="297" r:id="rId4"/>
    <p:sldId id="299" r:id="rId5"/>
    <p:sldId id="258" r:id="rId6"/>
    <p:sldId id="304" r:id="rId7"/>
    <p:sldId id="305" r:id="rId8"/>
    <p:sldId id="306" r:id="rId9"/>
    <p:sldId id="417" r:id="rId10"/>
    <p:sldId id="416" r:id="rId11"/>
    <p:sldId id="309" r:id="rId12"/>
    <p:sldId id="310" r:id="rId13"/>
    <p:sldId id="311" r:id="rId14"/>
    <p:sldId id="312" r:id="rId15"/>
    <p:sldId id="314" r:id="rId16"/>
    <p:sldId id="315" r:id="rId17"/>
    <p:sldId id="316" r:id="rId18"/>
    <p:sldId id="317" r:id="rId19"/>
    <p:sldId id="318" r:id="rId20"/>
    <p:sldId id="319" r:id="rId21"/>
    <p:sldId id="322" r:id="rId22"/>
    <p:sldId id="430" r:id="rId23"/>
    <p:sldId id="431" r:id="rId24"/>
    <p:sldId id="327" r:id="rId25"/>
    <p:sldId id="421" r:id="rId26"/>
    <p:sldId id="432" r:id="rId27"/>
    <p:sldId id="393" r:id="rId28"/>
    <p:sldId id="332" r:id="rId29"/>
    <p:sldId id="372" r:id="rId30"/>
    <p:sldId id="373" r:id="rId31"/>
    <p:sldId id="374" r:id="rId32"/>
    <p:sldId id="375" r:id="rId33"/>
    <p:sldId id="423" r:id="rId34"/>
    <p:sldId id="411" r:id="rId35"/>
    <p:sldId id="338" r:id="rId36"/>
    <p:sldId id="427" r:id="rId37"/>
    <p:sldId id="320" r:id="rId38"/>
    <p:sldId id="425" r:id="rId39"/>
    <p:sldId id="347" r:id="rId40"/>
    <p:sldId id="345" r:id="rId41"/>
    <p:sldId id="346" r:id="rId42"/>
    <p:sldId id="378" r:id="rId43"/>
    <p:sldId id="376" r:id="rId44"/>
    <p:sldId id="379" r:id="rId45"/>
    <p:sldId id="365" r:id="rId46"/>
    <p:sldId id="42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>
        <p:scale>
          <a:sx n="72" d="100"/>
          <a:sy n="72" d="100"/>
        </p:scale>
        <p:origin x="-1100" y="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A9F8D-66C7-4AE2-8A96-3418CB0BFB3B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D35E-E91B-4DB7-8AE7-F13530583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out of UK showed that 91% of patients would come on short notice / cancellation</a:t>
            </a:r>
            <a:r>
              <a:rPr lang="en-US" baseline="0" dirty="0" smtClean="0"/>
              <a:t> if given the opportunity &amp; called(texted, emailed)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D35E-E91B-4DB7-8AE7-F13530583E0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26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3ECC6-29C8-4D8C-98F8-5BD57A789A0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pt needs</a:t>
            </a:r>
            <a:r>
              <a:rPr lang="en-US" baseline="0" dirty="0" smtClean="0"/>
              <a:t> to be part of pt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Oncology examples of comanagement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A6842-5CC6-484A-B0EB-C1F3F92C153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7115-EC1B-4CF6-8469-0DED705E74A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CAF-C40D-46B6-8FDC-72CB6B0281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7115-EC1B-4CF6-8469-0DED705E74A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CAF-C40D-46B6-8FDC-72CB6B0281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10/17/2017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953" y="5486400"/>
            <a:ext cx="8382000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Carol Greenlee MD FACP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650671"/>
            <a:ext cx="668383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Action Step #2, webinar 1</a:t>
            </a:r>
          </a:p>
          <a:p>
            <a:pPr algn="ctr"/>
            <a:r>
              <a:rPr lang="en-US" sz="3200" b="1" dirty="0" smtClean="0"/>
              <a:t> The Referral Request &amp; </a:t>
            </a:r>
          </a:p>
          <a:p>
            <a:pPr algn="ctr"/>
            <a:r>
              <a:rPr lang="en-US" sz="3200" b="1" dirty="0" smtClean="0"/>
              <a:t>Referral Criteria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Define the protocol for making appointments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th</a:t>
            </a:r>
            <a:r>
              <a:rPr lang="en-US" sz="3200" dirty="0" smtClean="0"/>
              <a:t>e expected protocol: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patient</a:t>
            </a:r>
            <a:r>
              <a:rPr lang="en-US" sz="3200" dirty="0" smtClean="0"/>
              <a:t> will call to schedule an appointment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specialty practice </a:t>
            </a:r>
            <a:r>
              <a:rPr lang="en-US" sz="3200" dirty="0" smtClean="0"/>
              <a:t>should contact the patient </a:t>
            </a:r>
          </a:p>
          <a:p>
            <a:pPr lvl="3"/>
            <a:r>
              <a:rPr lang="en-US" sz="3200" dirty="0" smtClean="0"/>
              <a:t>Allows for Pre-visit assessment/referral disposition</a:t>
            </a:r>
          </a:p>
          <a:p>
            <a:pPr lvl="3"/>
            <a:r>
              <a:rPr lang="en-US" sz="3200" dirty="0" smtClean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458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800600" y="1524000"/>
            <a:ext cx="3962400" cy="4267200"/>
          </a:xfrm>
          <a:prstGeom prst="wedgeRectCallout">
            <a:avLst>
              <a:gd name="adj1" fmla="val -73898"/>
              <a:gd name="adj2" fmla="val -297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 parameters around time limit for waiting to receive that call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establish a process for what to do if patient has not called</a:t>
            </a:r>
          </a:p>
          <a:p>
            <a:r>
              <a:rPr lang="en-US" sz="2000" dirty="0" smtClean="0"/>
              <a:t>e.g. if patient has not called to schedule within a week of  us (specialty practice) receiving the referral request, we will call the patient (or we will notify PCP)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89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solidFill>
                  <a:schemeClr val="tx1"/>
                </a:solidFill>
              </a:rPr>
              <a:t>Referral </a:t>
            </a:r>
            <a:r>
              <a:rPr lang="en-US" sz="4400" u="sng" dirty="0" smtClean="0">
                <a:solidFill>
                  <a:schemeClr val="tx1"/>
                </a:solidFill>
              </a:rPr>
              <a:t>Information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/>
          <a:lstStyle/>
          <a:p>
            <a:r>
              <a:rPr lang="en-US" sz="2700" dirty="0" smtClean="0"/>
              <a:t>What is the </a:t>
            </a:r>
            <a:r>
              <a:rPr lang="en-US" sz="2700" b="1" dirty="0" smtClean="0"/>
              <a:t>specific clinical question </a:t>
            </a:r>
            <a:r>
              <a:rPr lang="en-US" sz="2400" dirty="0" smtClean="0"/>
              <a:t>(reason for referral)</a:t>
            </a:r>
          </a:p>
          <a:p>
            <a:r>
              <a:rPr lang="en-US" sz="2700" dirty="0"/>
              <a:t>A brief</a:t>
            </a:r>
            <a:r>
              <a:rPr lang="en-US" sz="2700" b="1" dirty="0"/>
              <a:t> Summary </a:t>
            </a:r>
            <a:r>
              <a:rPr lang="en-US" sz="2700" dirty="0"/>
              <a:t>of case details pertinent to the referral, include relevant co-morbidities </a:t>
            </a:r>
            <a:r>
              <a:rPr lang="en-US" sz="2400" dirty="0"/>
              <a:t>(alarm signs or symptoms</a:t>
            </a:r>
            <a:r>
              <a:rPr lang="en-US" sz="2400" dirty="0" smtClean="0"/>
              <a:t>)</a:t>
            </a:r>
          </a:p>
          <a:p>
            <a:r>
              <a:rPr lang="en-US" sz="2700" dirty="0" smtClean="0"/>
              <a:t>Urgency (</a:t>
            </a:r>
            <a:r>
              <a:rPr lang="en-US" sz="2700" b="1" dirty="0" smtClean="0"/>
              <a:t>referral status</a:t>
            </a:r>
            <a:r>
              <a:rPr lang="en-US" sz="2700" dirty="0"/>
              <a:t> </a:t>
            </a:r>
            <a:r>
              <a:rPr lang="en-US" sz="2700" dirty="0" smtClean="0"/>
              <a:t>or referral priority)</a:t>
            </a:r>
          </a:p>
          <a:p>
            <a:r>
              <a:rPr lang="en-US" sz="2700" b="1" dirty="0" smtClean="0"/>
              <a:t>Referral Type </a:t>
            </a:r>
            <a:r>
              <a:rPr lang="en-US" sz="2400" dirty="0" smtClean="0"/>
              <a:t>(anticipated, pending specialist’s evaluation) (Referral Definition or Role in care requested of the specialist)</a:t>
            </a:r>
          </a:p>
          <a:p>
            <a:r>
              <a:rPr lang="en-US" sz="2700" b="1" dirty="0" smtClean="0"/>
              <a:t>Pertinent data set</a:t>
            </a:r>
            <a:r>
              <a:rPr lang="en-US" sz="2700" dirty="0" smtClean="0"/>
              <a:t>: Clinical information directly relevant to the specific referral question </a:t>
            </a:r>
            <a:r>
              <a:rPr lang="en-US" sz="2400" dirty="0" smtClean="0"/>
              <a:t>(office notes, test results, etc.) (Supporting data for the referral)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082"/>
            <a:ext cx="840665" cy="10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rovide </a:t>
            </a:r>
            <a:r>
              <a:rPr lang="en-US" sz="3200" dirty="0">
                <a:solidFill>
                  <a:schemeClr val="tx1"/>
                </a:solidFill>
              </a:rPr>
              <a:t>a C</a:t>
            </a:r>
            <a:r>
              <a:rPr lang="en-US" sz="3200" b="1" dirty="0" smtClean="0">
                <a:solidFill>
                  <a:schemeClr val="tx1"/>
                </a:solidFill>
              </a:rPr>
              <a:t>linical </a:t>
            </a:r>
            <a:r>
              <a:rPr lang="en-US" sz="3200" dirty="0">
                <a:solidFill>
                  <a:schemeClr val="tx1"/>
                </a:solidFill>
              </a:rPr>
              <a:t>Q</a:t>
            </a:r>
            <a:r>
              <a:rPr lang="en-US" sz="3200" b="1" dirty="0" smtClean="0">
                <a:solidFill>
                  <a:schemeClr val="tx1"/>
                </a:solidFill>
              </a:rPr>
              <a:t>uestion </a:t>
            </a:r>
            <a:r>
              <a:rPr lang="en-US" sz="3200" b="1" dirty="0">
                <a:solidFill>
                  <a:schemeClr val="tx1"/>
                </a:solidFill>
              </a:rPr>
              <a:t>(or summary of reason for referral) </a:t>
            </a:r>
            <a:r>
              <a:rPr lang="en-US" sz="3200" dirty="0">
                <a:solidFill>
                  <a:schemeClr val="tx1"/>
                </a:solidFill>
              </a:rPr>
              <a:t>with all 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11200" dirty="0"/>
          </a:p>
          <a:p>
            <a:r>
              <a:rPr lang="en-US" sz="11200" dirty="0"/>
              <a:t>“eyes” </a:t>
            </a:r>
            <a:r>
              <a:rPr lang="en-US" sz="11200" dirty="0" smtClean="0"/>
              <a:t>       “</a:t>
            </a:r>
            <a:r>
              <a:rPr lang="en-US" sz="11200" dirty="0"/>
              <a:t>gallbladder” </a:t>
            </a:r>
            <a:r>
              <a:rPr lang="en-US" sz="11200" dirty="0" smtClean="0"/>
              <a:t>         </a:t>
            </a:r>
            <a:r>
              <a:rPr lang="en-US" sz="11200" dirty="0"/>
              <a:t>“diabetes</a:t>
            </a:r>
            <a:r>
              <a:rPr lang="en-US" sz="11200" dirty="0" smtClean="0"/>
              <a:t>”</a:t>
            </a:r>
          </a:p>
          <a:p>
            <a:pPr marL="0" indent="0">
              <a:buNone/>
            </a:pPr>
            <a:endParaRPr lang="en-US" sz="8600" dirty="0"/>
          </a:p>
          <a:p>
            <a:endParaRPr lang="en-US" sz="2400" dirty="0"/>
          </a:p>
          <a:p>
            <a:r>
              <a:rPr lang="en-US" sz="11200" dirty="0"/>
              <a:t>68 year old female with intermittent double vision. Is ophthalmopathy assessment the correct starting point?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39 year old female with severe RUQ pain, abnormal US and known diabetes, does she need surgery?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20 yo female with T1DM since age 8 on insulin pump therapy, transferring from pediatric to adult care</a:t>
            </a:r>
          </a:p>
          <a:p>
            <a:pPr marL="457200" lvl="1" indent="0">
              <a:buNone/>
            </a:pPr>
            <a:endParaRPr lang="en-US" sz="4500" dirty="0" smtClean="0"/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3600" dirty="0" smtClean="0"/>
              <a:t>Summary of Case pertinent to the referral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5334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400" b="1" dirty="0" smtClean="0">
                <a:effectLst/>
              </a:rPr>
              <a:t>Clinical question or reason for referral &amp; summary: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&amp;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“</a:t>
            </a:r>
          </a:p>
          <a:p>
            <a:r>
              <a:rPr lang="en-US" sz="2400" i="1" dirty="0" smtClean="0">
                <a:effectLst/>
              </a:rPr>
              <a:t>Help introduce the patient’s story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effectLst/>
              </a:rPr>
              <a:t>Please help determine which next treatment option is best suited for a 62 </a:t>
            </a:r>
            <a:r>
              <a:rPr lang="en-US" sz="2400" dirty="0" err="1" smtClean="0">
                <a:effectLst/>
              </a:rPr>
              <a:t>yo</a:t>
            </a:r>
            <a:r>
              <a:rPr lang="en-US" sz="2400" dirty="0" smtClean="0">
                <a:effectLst/>
              </a:rPr>
              <a:t> first grade teacher who has had diabetes for past 10 years. She was allergic to SU; had diarrhea with metformin, edema with </a:t>
            </a:r>
            <a:r>
              <a:rPr lang="en-US" sz="2400" dirty="0" smtClean="0"/>
              <a:t>Pioglitazone</a:t>
            </a:r>
            <a:r>
              <a:rPr lang="en-US" sz="2400" dirty="0" smtClean="0">
                <a:effectLst/>
              </a:rPr>
              <a:t> and is now on Long Acting insulin 60 units once daily with widely fluctuating glucose levels and A1c of 10.2%. She  is reluctant to check her BG or take injections during the work day due to working with children and the demands of school teacher.”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( note: this also “turns the patient into a person”)</a:t>
            </a:r>
          </a:p>
          <a:p>
            <a:pPr marL="0" indent="0" eaLnBrk="1" hangingPunct="1">
              <a:buNone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3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minute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How would having a clinical question help your practice handle referral requests more effectively?</a:t>
            </a:r>
          </a:p>
        </p:txBody>
      </p:sp>
    </p:spTree>
    <p:extLst>
      <p:ext uri="{BB962C8B-B14F-4D97-AF65-F5344CB8AC3E}">
        <p14:creationId xmlns:p14="http://schemas.microsoft.com/office/powerpoint/2010/main" val="35752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 Referral </a:t>
            </a:r>
            <a:r>
              <a:rPr lang="en-US" sz="4000" u="sng" dirty="0" smtClean="0">
                <a:solidFill>
                  <a:schemeClr val="tx1"/>
                </a:solidFill>
              </a:rPr>
              <a:t>Type </a:t>
            </a:r>
            <a:r>
              <a:rPr lang="en-US" sz="3200" u="sng" dirty="0" smtClean="0">
                <a:solidFill>
                  <a:schemeClr val="tx1"/>
                </a:solidFill>
              </a:rPr>
              <a:t/>
            </a:r>
            <a:br>
              <a:rPr lang="en-US" sz="3200" u="sng" dirty="0" smtClean="0">
                <a:solidFill>
                  <a:schemeClr val="tx1"/>
                </a:solidFill>
              </a:rPr>
            </a:br>
            <a:r>
              <a:rPr lang="en-US" sz="3200" u="sng" dirty="0" smtClean="0">
                <a:solidFill>
                  <a:schemeClr val="tx1"/>
                </a:solidFill>
              </a:rPr>
              <a:t>(what is the suggested role of the specialist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724400"/>
          </a:xfrm>
        </p:spPr>
        <p:txBody>
          <a:bodyPr/>
          <a:lstStyle/>
          <a:p>
            <a:r>
              <a:rPr lang="en-US" sz="2300" dirty="0" smtClean="0"/>
              <a:t>____ </a:t>
            </a:r>
            <a:r>
              <a:rPr lang="en-US" sz="2300" b="1" dirty="0" smtClean="0"/>
              <a:t>Pre-visit Advice / Pre-consultation</a:t>
            </a:r>
            <a:endParaRPr lang="en-US" sz="2300" dirty="0" smtClean="0"/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Consultation</a:t>
            </a:r>
            <a:r>
              <a:rPr lang="en-US" sz="2300" dirty="0" smtClean="0"/>
              <a:t> (Evaluate and Advise, with the goal of managing the problem remaining with the referring clinician)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Procedural Consultation </a:t>
            </a:r>
            <a:endParaRPr lang="en-US" sz="2300" dirty="0"/>
          </a:p>
          <a:p>
            <a:r>
              <a:rPr lang="en-US" sz="2300" dirty="0" smtClean="0"/>
              <a:t>____</a:t>
            </a:r>
            <a:r>
              <a:rPr lang="en-US" sz="2300" b="1" dirty="0" smtClean="0"/>
              <a:t>Co-Management with Shared Care </a:t>
            </a:r>
            <a:r>
              <a:rPr lang="en-US" sz="2300" dirty="0" smtClean="0"/>
              <a:t>(Referring clinician (e.g. PCP)  maintains first call for the referral disorder) 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Co-Management with Principal Care </a:t>
            </a:r>
            <a:r>
              <a:rPr lang="en-US" sz="2300" dirty="0" smtClean="0"/>
              <a:t>(Referred to subspecialist/specialist assumes first call for the referral disorder) </a:t>
            </a:r>
          </a:p>
          <a:p>
            <a:r>
              <a:rPr lang="en-US" sz="2300" dirty="0" smtClean="0"/>
              <a:t>____ Please assume Full Responsibility for </a:t>
            </a:r>
            <a:r>
              <a:rPr lang="en-US" sz="2300" b="1" dirty="0" smtClean="0"/>
              <a:t>Complete Transfer </a:t>
            </a:r>
            <a:r>
              <a:rPr lang="en-US" sz="2300" dirty="0" smtClean="0"/>
              <a:t>of all Patient Care (</a:t>
            </a:r>
            <a:r>
              <a:rPr lang="en-US" sz="2300" dirty="0" err="1" smtClean="0"/>
              <a:t>e.g</a:t>
            </a:r>
            <a:r>
              <a:rPr lang="en-US" sz="2300" dirty="0" smtClean="0"/>
              <a:t> .Pediatric to Adult care transition)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Pre-consultation Request &amp; Review</a:t>
            </a:r>
            <a:endParaRPr lang="en-US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  <a:noFill/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 smtClean="0">
                <a:effectLst/>
              </a:rPr>
              <a:t>Intended to expedite/prioritize care </a:t>
            </a:r>
          </a:p>
          <a:p>
            <a:pPr lvl="1"/>
            <a:r>
              <a:rPr lang="en-US" sz="2800" b="1" dirty="0"/>
              <a:t>Previsit </a:t>
            </a:r>
            <a:r>
              <a:rPr lang="en-US" sz="2800" b="1" dirty="0" smtClean="0"/>
              <a:t> Request for Advice &amp; Assistance</a:t>
            </a:r>
            <a:endParaRPr lang="en-US" sz="2800" dirty="0"/>
          </a:p>
          <a:p>
            <a:pPr lvl="2"/>
            <a:r>
              <a:rPr lang="en-US" sz="2400" dirty="0"/>
              <a:t>Does the patient need a referral</a:t>
            </a:r>
          </a:p>
          <a:p>
            <a:pPr lvl="2"/>
            <a:r>
              <a:rPr lang="en-US" sz="2400" dirty="0"/>
              <a:t>Which specialty is most appropriate</a:t>
            </a:r>
          </a:p>
          <a:p>
            <a:pPr lvl="2"/>
            <a:r>
              <a:rPr lang="en-US" sz="2400" dirty="0"/>
              <a:t>Recommendations for what preparation </a:t>
            </a:r>
            <a:r>
              <a:rPr lang="en-US" sz="2400" dirty="0" smtClean="0"/>
              <a:t>or </a:t>
            </a:r>
            <a:r>
              <a:rPr lang="en-US" sz="2400" dirty="0"/>
              <a:t>when to refer</a:t>
            </a:r>
          </a:p>
          <a:p>
            <a:pPr lvl="1"/>
            <a:r>
              <a:rPr lang="en-US" sz="2800" b="1" dirty="0"/>
              <a:t>Previsit Review</a:t>
            </a:r>
          </a:p>
          <a:p>
            <a:pPr lvl="2"/>
            <a:r>
              <a:rPr lang="en-US" sz="2400" dirty="0"/>
              <a:t>Is the clinical question clear</a:t>
            </a:r>
          </a:p>
          <a:p>
            <a:pPr lvl="2"/>
            <a:r>
              <a:rPr lang="en-US" sz="2400" dirty="0"/>
              <a:t>Is the necessary data attached</a:t>
            </a:r>
          </a:p>
          <a:p>
            <a:pPr lvl="2"/>
            <a:r>
              <a:rPr lang="en-US" sz="2400" dirty="0"/>
              <a:t>Triage </a:t>
            </a:r>
            <a:r>
              <a:rPr lang="en-US" sz="2400" dirty="0" smtClean="0"/>
              <a:t>urgency (risk stratify the patient’s referral needs)</a:t>
            </a:r>
            <a:endParaRPr lang="en-US" sz="2400" b="1" i="1" dirty="0" smtClean="0">
              <a:effectLst/>
            </a:endParaRPr>
          </a:p>
          <a:p>
            <a:pPr lvl="1"/>
            <a:r>
              <a:rPr lang="en-US" sz="2800" b="1" dirty="0" smtClean="0">
                <a:effectLst/>
              </a:rPr>
              <a:t>Urgent Cases</a:t>
            </a:r>
          </a:p>
          <a:p>
            <a:pPr lvl="2"/>
            <a:r>
              <a:rPr lang="en-US" sz="2400" dirty="0" smtClean="0">
                <a:effectLst/>
              </a:rPr>
              <a:t>Expedite care</a:t>
            </a:r>
          </a:p>
          <a:p>
            <a:pPr lvl="2"/>
            <a:r>
              <a:rPr lang="en-US" sz="2400" dirty="0" smtClean="0">
                <a:effectLst/>
              </a:rPr>
              <a:t>Improved hand-offs with less delay and improved safety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685800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effectLst/>
              </a:rPr>
              <a:t>Formal Consultation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9916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Symbol" pitchFamily="18" charset="2"/>
              <a:buChar char=""/>
            </a:pPr>
            <a:r>
              <a:rPr lang="en-US" sz="2800" b="1" dirty="0" smtClean="0"/>
              <a:t>Cognitive</a:t>
            </a:r>
            <a:r>
              <a:rPr lang="en-US" sz="2800" dirty="0" smtClean="0"/>
              <a:t>  </a:t>
            </a:r>
            <a:r>
              <a:rPr lang="en-US" sz="2800" b="1" dirty="0" smtClean="0"/>
              <a:t>consultation (advice)</a:t>
            </a:r>
          </a:p>
          <a:p>
            <a:pPr lvl="1">
              <a:buFont typeface="Symbol" pitchFamily="18" charset="2"/>
              <a:buChar char=""/>
            </a:pPr>
            <a:r>
              <a:rPr lang="en-US" sz="2400" dirty="0"/>
              <a:t>To obtain specialist’s opinion on a patient’s diagnosis, abnormal lab or imaging study result(s), treatment or prognosis</a:t>
            </a:r>
            <a:endParaRPr lang="en-US" sz="2400" b="1" dirty="0" smtClean="0"/>
          </a:p>
          <a:p>
            <a:pPr lvl="1">
              <a:buFont typeface="Symbol" pitchFamily="18" charset="2"/>
              <a:buChar char=""/>
            </a:pPr>
            <a:r>
              <a:rPr lang="en-US" sz="2400" dirty="0" smtClean="0"/>
              <a:t>Limited to one or a few visits that focus on </a:t>
            </a:r>
            <a:r>
              <a:rPr lang="en-US" sz="2400" b="1" dirty="0" smtClean="0"/>
              <a:t>answering a discrete question</a:t>
            </a:r>
            <a:r>
              <a:rPr lang="en-US" sz="2400" dirty="0" smtClean="0"/>
              <a:t>.</a:t>
            </a:r>
          </a:p>
          <a:p>
            <a:pPr marL="914400" lvl="2" indent="0">
              <a:buNone/>
            </a:pPr>
            <a:endParaRPr lang="en-US" sz="1400" i="1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en-US" sz="2800" b="1" dirty="0" smtClean="0"/>
              <a:t>Procedural consultation</a:t>
            </a:r>
          </a:p>
          <a:p>
            <a:pPr lvl="1">
              <a:buFont typeface="Symbol" pitchFamily="18" charset="2"/>
              <a:buChar char=""/>
            </a:pPr>
            <a:r>
              <a:rPr lang="en-US" sz="2400" dirty="0"/>
              <a:t>To obtain a technical procedure for diagnostic, therapeutic or palliative </a:t>
            </a:r>
            <a:r>
              <a:rPr lang="en-US" sz="2400" dirty="0" smtClean="0"/>
              <a:t>purposes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>
              <a:buFont typeface="Symbol" pitchFamily="18" charset="2"/>
              <a:buChar char=""/>
            </a:pPr>
            <a:r>
              <a:rPr lang="en-US" sz="2800" dirty="0" smtClean="0"/>
              <a:t>Include detailed report back to referring physician</a:t>
            </a:r>
          </a:p>
          <a:p>
            <a:pPr marL="0" indent="0">
              <a:buNone/>
            </a:pPr>
            <a:endParaRPr lang="en-US" sz="1400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en-US" sz="2800" i="1" dirty="0" smtClean="0"/>
              <a:t>Examples</a:t>
            </a:r>
            <a:r>
              <a:rPr lang="en-US" sz="2800" dirty="0" smtClean="0"/>
              <a:t>: Colonoscopy, Bone Marrow Biopsy, MRSA infection with recurrent carbuncles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686800" cy="1066800"/>
          </a:xfrm>
        </p:spPr>
        <p:txBody>
          <a:bodyPr anchor="ctr" anchorCtr="1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Co-Management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(ONGOING management of a patient’s medical condition)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839200" cy="4754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Shared Care for the disease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(PCP responsible for Elements of Care, takes ‘first call’)</a:t>
            </a:r>
          </a:p>
          <a:p>
            <a:pPr marL="457200" lvl="1" indent="0">
              <a:buNone/>
              <a:defRPr/>
            </a:pPr>
            <a:endParaRPr lang="en-US" sz="2200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Principal care for the </a:t>
            </a:r>
            <a:r>
              <a:rPr lang="en-US" b="1" i="1" dirty="0" smtClean="0"/>
              <a:t>disease</a:t>
            </a:r>
            <a:r>
              <a:rPr lang="en-US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(Specialist responsible for Elements of Care for that disorder or set of disorders, takes ‘first call’ for the disorder)</a:t>
            </a:r>
          </a:p>
          <a:p>
            <a:pPr marL="457200" lvl="1" indent="0">
              <a:buNone/>
              <a:defRPr/>
            </a:pPr>
            <a:endParaRPr lang="en-US" sz="22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Principal care of the </a:t>
            </a:r>
            <a:r>
              <a:rPr lang="en-US" b="1" i="1" dirty="0" smtClean="0"/>
              <a:t>patient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/>
              <a:t>for a consuming illness for a limited period of time</a:t>
            </a:r>
            <a:r>
              <a:rPr lang="en-US" sz="24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b="1" dirty="0" smtClean="0"/>
              <a:t>(specialist serves as first contact but patient maintains PCP as medical home/ hub of care)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827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440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Co-Management </a:t>
            </a:r>
            <a:r>
              <a:rPr lang="en-US" sz="3600" dirty="0" smtClean="0"/>
              <a:t>Oncology examples: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4400" cy="44180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Shared Care for the Disease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</a:rPr>
              <a:t>CLL</a:t>
            </a:r>
          </a:p>
          <a:p>
            <a:pPr>
              <a:defRPr/>
            </a:pPr>
            <a:r>
              <a:rPr lang="en-US" dirty="0" smtClean="0">
                <a:effectLst/>
              </a:rPr>
              <a:t>Principal Care of the Disease</a:t>
            </a:r>
            <a:endParaRPr lang="en-US" sz="3200" b="1" dirty="0" smtClean="0">
              <a:effectLst/>
            </a:endParaRP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</a:rPr>
              <a:t>Ductal carcinoma in situ (non-invasive breast cancer – DCIS)</a:t>
            </a:r>
          </a:p>
          <a:p>
            <a:pPr>
              <a:defRPr/>
            </a:pPr>
            <a:r>
              <a:rPr lang="en-US" dirty="0" smtClean="0">
                <a:effectLst/>
              </a:rPr>
              <a:t>Principal Care of the Patient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</a:rPr>
              <a:t>Metastatic colon cancer with adjuvant chemotherapy</a:t>
            </a:r>
          </a:p>
        </p:txBody>
      </p:sp>
      <p:pic>
        <p:nvPicPr>
          <p:cNvPr id="4" name="Picture 3" descr="co-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105400"/>
            <a:ext cx="3352800" cy="1547446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3744433"/>
          </a:xfrm>
        </p:spPr>
        <p:txBody>
          <a:bodyPr/>
          <a:lstStyle/>
          <a:p>
            <a:r>
              <a:rPr lang="en-US" dirty="0" smtClean="0"/>
              <a:t>Think about what is needed with a referral request to provide the most appropriate care for the referred patient including</a:t>
            </a:r>
          </a:p>
          <a:p>
            <a:pPr lvl="1"/>
            <a:r>
              <a:rPr lang="en-US" dirty="0" smtClean="0"/>
              <a:t>Appropriate timing (urgency) of the referral appointment</a:t>
            </a:r>
          </a:p>
          <a:p>
            <a:pPr lvl="1"/>
            <a:r>
              <a:rPr lang="en-US" dirty="0" smtClean="0"/>
              <a:t>Addressing the referral problem &amp; patient’s goals</a:t>
            </a:r>
          </a:p>
          <a:p>
            <a:pPr lvl="1"/>
            <a:r>
              <a:rPr lang="en-US" dirty="0" smtClean="0"/>
              <a:t>Reducing waste or unnecessary resource use for the patient, the practice and the health care system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055"/>
            <a:ext cx="1143000" cy="1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 a minute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3914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defining the type of referral (role of the specialist) add to the value of the care ?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600" dirty="0" smtClean="0"/>
              <a:t>How can that role be communicated so that the patient as well as all involved clinicians are aware ?</a:t>
            </a:r>
          </a:p>
          <a:p>
            <a:pPr marL="365125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5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</a:rPr>
              <a:t>Patient’s Core (general) Data </a:t>
            </a:r>
            <a:r>
              <a:rPr lang="en-US" sz="4000" u="sng" dirty="0" smtClean="0">
                <a:solidFill>
                  <a:schemeClr val="tx1"/>
                </a:solidFill>
              </a:rPr>
              <a:t>Set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/>
          <a:lstStyle/>
          <a:p>
            <a:pPr lvl="1"/>
            <a:r>
              <a:rPr lang="en-US" sz="2400" dirty="0" smtClean="0"/>
              <a:t>Active </a:t>
            </a:r>
            <a:r>
              <a:rPr lang="en-US" sz="2400" dirty="0"/>
              <a:t>problem list </a:t>
            </a:r>
            <a:endParaRPr lang="en-US" sz="2400" dirty="0" smtClean="0"/>
          </a:p>
          <a:p>
            <a:pPr lvl="1"/>
            <a:r>
              <a:rPr lang="en-US" sz="2400" dirty="0" smtClean="0"/>
              <a:t>Past </a:t>
            </a:r>
            <a:r>
              <a:rPr lang="en-US" sz="2400" dirty="0"/>
              <a:t>medical and surgical history </a:t>
            </a:r>
            <a:endParaRPr lang="en-US" sz="2400" dirty="0" smtClean="0"/>
          </a:p>
          <a:p>
            <a:pPr lvl="1"/>
            <a:r>
              <a:rPr lang="en-US" sz="2400" dirty="0" smtClean="0"/>
              <a:t>Medication list 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edical </a:t>
            </a:r>
            <a:r>
              <a:rPr lang="en-US" sz="2400" dirty="0"/>
              <a:t>allergies </a:t>
            </a:r>
            <a:endParaRPr lang="en-US" sz="2400" dirty="0" smtClean="0"/>
          </a:p>
          <a:p>
            <a:pPr lvl="1"/>
            <a:r>
              <a:rPr lang="en-US" sz="2400" dirty="0" smtClean="0"/>
              <a:t>Preventive </a:t>
            </a:r>
            <a:r>
              <a:rPr lang="en-US" sz="2400" dirty="0"/>
              <a:t>care (e.g., vaccines and diagnostic tests) </a:t>
            </a:r>
            <a:endParaRPr lang="en-US" sz="2400" dirty="0" smtClean="0"/>
          </a:p>
          <a:p>
            <a:pPr lvl="1"/>
            <a:r>
              <a:rPr lang="en-US" sz="2400" dirty="0" smtClean="0"/>
              <a:t>Family </a:t>
            </a:r>
            <a:r>
              <a:rPr lang="en-US" sz="2400" dirty="0"/>
              <a:t>history </a:t>
            </a:r>
            <a:endParaRPr lang="en-US" sz="2400" dirty="0" smtClean="0"/>
          </a:p>
          <a:p>
            <a:pPr lvl="1"/>
            <a:r>
              <a:rPr lang="en-US" sz="2400" dirty="0" smtClean="0"/>
              <a:t>Habits/social </a:t>
            </a:r>
            <a:r>
              <a:rPr lang="en-US" sz="2400" dirty="0"/>
              <a:t>history </a:t>
            </a:r>
            <a:endParaRPr lang="en-US" sz="2400" dirty="0" smtClean="0"/>
          </a:p>
          <a:p>
            <a:pPr lvl="1"/>
            <a:r>
              <a:rPr lang="en-US" sz="2400" dirty="0" smtClean="0"/>
              <a:t>List </a:t>
            </a:r>
            <a:r>
              <a:rPr lang="en-US" sz="2400" dirty="0"/>
              <a:t>of providers </a:t>
            </a:r>
            <a:r>
              <a:rPr lang="en-US" sz="2000" dirty="0"/>
              <a:t>(care team) (other specialists caring for patient</a:t>
            </a:r>
            <a:r>
              <a:rPr lang="en-US" sz="2000" dirty="0" smtClean="0"/>
              <a:t>)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Advance directive;</a:t>
            </a:r>
          </a:p>
          <a:p>
            <a:pPr lvl="1"/>
            <a:r>
              <a:rPr lang="en-US" sz="2400" dirty="0" smtClean="0"/>
              <a:t>Overall </a:t>
            </a:r>
            <a:r>
              <a:rPr lang="en-US" sz="2400" dirty="0"/>
              <a:t>current care plan and goals of care</a:t>
            </a:r>
            <a:r>
              <a:rPr lang="en-US" sz="2400" b="1" dirty="0"/>
              <a:t> 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152400"/>
            <a:ext cx="877888" cy="10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Callout 3"/>
          <p:cNvSpPr/>
          <p:nvPr/>
        </p:nvSpPr>
        <p:spPr>
          <a:xfrm>
            <a:off x="2286000" y="1524000"/>
            <a:ext cx="6400800" cy="4648200"/>
          </a:xfrm>
          <a:prstGeom prst="leftArrowCallout">
            <a:avLst>
              <a:gd name="adj1" fmla="val 23961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Also Need Shared </a:t>
            </a:r>
            <a:r>
              <a:rPr lang="en-US" sz="2400" dirty="0"/>
              <a:t>I</a:t>
            </a:r>
            <a:r>
              <a:rPr lang="en-US" sz="2400" dirty="0" smtClean="0"/>
              <a:t>nformation on: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Global Risk Stratification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patient in Care Management or working with Behavioral Health services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are </a:t>
            </a:r>
            <a:r>
              <a:rPr lang="en-US" sz="2000" dirty="0" err="1" smtClean="0"/>
              <a:t>SDoH</a:t>
            </a:r>
            <a:r>
              <a:rPr lang="en-US" sz="2000" dirty="0" smtClean="0"/>
              <a:t> needs being met (e.g. transportation services)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the Patient under a Pain Contract or Controlled Substance Agreement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38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Referral Tracking </a:t>
            </a:r>
            <a:r>
              <a:rPr lang="en-US" sz="3200" b="1" dirty="0">
                <a:solidFill>
                  <a:schemeClr val="tx1"/>
                </a:solidFill>
              </a:rPr>
              <a:t>“Closing the Loop” </a:t>
            </a:r>
            <a:r>
              <a:rPr lang="en-US" sz="3200" dirty="0">
                <a:solidFill>
                  <a:schemeClr val="tx1"/>
                </a:solidFill>
              </a:rPr>
              <a:t>protocol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159002" cy="4637567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effectLst/>
              </a:rPr>
              <a:t>Referral request sent </a:t>
            </a:r>
            <a:endParaRPr lang="en-US" sz="2400" dirty="0" smtClean="0">
              <a:effectLst/>
            </a:endParaRPr>
          </a:p>
          <a:p>
            <a:r>
              <a:rPr lang="en-US" sz="2800" b="1" dirty="0" smtClean="0">
                <a:effectLst/>
              </a:rPr>
              <a:t>Referral request received and reviewed</a:t>
            </a:r>
          </a:p>
          <a:p>
            <a:pPr lvl="1"/>
            <a:r>
              <a:rPr lang="en-US" sz="2200" dirty="0" smtClean="0"/>
              <a:t>Referral </a:t>
            </a:r>
            <a:r>
              <a:rPr lang="en-US" sz="2200" b="1" i="1" dirty="0" smtClean="0"/>
              <a:t>accepted</a:t>
            </a:r>
            <a:r>
              <a:rPr lang="en-US" sz="2200" dirty="0" smtClean="0">
                <a:effectLst/>
              </a:rPr>
              <a:t> with </a:t>
            </a:r>
            <a:r>
              <a:rPr lang="en-US" sz="2200" b="1" i="1" dirty="0" smtClean="0">
                <a:effectLst/>
              </a:rPr>
              <a:t>confirmation </a:t>
            </a:r>
            <a:r>
              <a:rPr lang="en-US" sz="2200" i="1" dirty="0" smtClean="0">
                <a:effectLst/>
              </a:rPr>
              <a:t>of appointment date </a:t>
            </a:r>
            <a:r>
              <a:rPr lang="en-US" sz="2200" b="1" dirty="0" smtClean="0">
                <a:effectLst/>
              </a:rPr>
              <a:t>sent back to referring practitioner</a:t>
            </a:r>
          </a:p>
          <a:p>
            <a:pPr lvl="1"/>
            <a:r>
              <a:rPr lang="en-US" sz="2200" dirty="0" smtClean="0"/>
              <a:t>Referral</a:t>
            </a:r>
            <a:r>
              <a:rPr lang="en-US" sz="2200" dirty="0" smtClean="0">
                <a:effectLst/>
              </a:rPr>
              <a:t> </a:t>
            </a:r>
            <a:r>
              <a:rPr lang="en-US" sz="2200" b="1" i="1" dirty="0" smtClean="0">
                <a:effectLst/>
              </a:rPr>
              <a:t>declined due to inappropriate referral </a:t>
            </a:r>
            <a:r>
              <a:rPr lang="en-US" sz="2200" dirty="0" smtClean="0">
                <a:effectLst/>
              </a:rPr>
              <a:t>(wrong specialist, etc)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pPr lvl="1"/>
            <a:r>
              <a:rPr lang="en-US" sz="2200" b="1" i="1" dirty="0" smtClean="0">
                <a:effectLst/>
              </a:rPr>
              <a:t>Patient defers </a:t>
            </a:r>
            <a:r>
              <a:rPr lang="en-US" sz="2200" dirty="0" smtClean="0">
                <a:effectLst/>
              </a:rPr>
              <a:t>making appt or cannot be reached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r>
              <a:rPr lang="en-US" sz="2800" b="1" dirty="0" smtClean="0">
                <a:effectLst/>
              </a:rPr>
              <a:t>Referral response sent </a:t>
            </a:r>
            <a:r>
              <a:rPr lang="en-US" sz="2000" dirty="0" smtClean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 smtClean="0">
                <a:effectLst/>
              </a:rPr>
              <a:t>Referral Note </a:t>
            </a:r>
            <a:r>
              <a:rPr lang="en-US" sz="2200" dirty="0" smtClean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 smtClean="0">
                <a:effectLst/>
              </a:rPr>
              <a:t>Notification of No Show or Cancellation </a:t>
            </a:r>
            <a:r>
              <a:rPr lang="en-US" sz="2200" dirty="0" smtClean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5" y="76200"/>
            <a:ext cx="8778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535557" y="632653"/>
            <a:ext cx="4419600" cy="3352800"/>
          </a:xfrm>
          <a:prstGeom prst="wedgeRectCallout">
            <a:avLst>
              <a:gd name="adj1" fmla="val -60521"/>
              <a:gd name="adj2" fmla="val -184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Track what you </a:t>
            </a:r>
            <a:r>
              <a:rPr lang="en-US" sz="2400" i="1" dirty="0" smtClean="0"/>
              <a:t>requested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F/u with patient or redirect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Confirmed appointment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Show / Cancellation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Referral Response note &amp;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1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The Referral Request Elements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Applies to ALL referral requests- whenever a patient is referred to another clinician or service:</a:t>
            </a:r>
          </a:p>
          <a:p>
            <a:pPr lvl="1"/>
            <a:r>
              <a:rPr lang="en-US" dirty="0" smtClean="0"/>
              <a:t>Primary Care to Specialty Care (including Radiology,  Pathology and Hospital Medicine)</a:t>
            </a:r>
          </a:p>
          <a:p>
            <a:pPr lvl="1"/>
            <a:r>
              <a:rPr lang="en-US" dirty="0" smtClean="0"/>
              <a:t>Specialty to Specialty (“Secondary Referrals”)</a:t>
            </a:r>
          </a:p>
          <a:p>
            <a:pPr lvl="1"/>
            <a:r>
              <a:rPr lang="en-US" dirty="0" smtClean="0"/>
              <a:t>Specialty to Primary Care</a:t>
            </a:r>
          </a:p>
          <a:p>
            <a:pPr lvl="1"/>
            <a:r>
              <a:rPr lang="en-US" dirty="0" smtClean="0"/>
              <a:t>Primary or Specialty Care to Ancillary &amp; other services </a:t>
            </a:r>
            <a:r>
              <a:rPr lang="en-US" sz="2100" dirty="0" smtClean="0"/>
              <a:t>(Diabetes Ed, Physical Therapy, Nutrition, etc..)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/>
              <a:t>A</a:t>
            </a:r>
            <a:r>
              <a:rPr lang="en-US" sz="3200" dirty="0" smtClean="0"/>
              <a:t>gree to supply what is needed for High Value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15962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Ideal: “Synoptic” Referral Request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562600"/>
          </a:xfrm>
          <a:noFill/>
        </p:spPr>
        <p:txBody>
          <a:bodyPr/>
          <a:lstStyle/>
          <a:p>
            <a:r>
              <a:rPr lang="en-US" sz="28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Clinical question or reason for </a:t>
            </a:r>
            <a:r>
              <a:rPr lang="en-US" sz="2400" dirty="0" err="1" smtClean="0">
                <a:effectLst/>
              </a:rPr>
              <a:t>referral: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”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Please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help determine which next treatment option is best suited for a 62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yo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first grade teacher who has had diabetes for past 10 years. She was allergic to SU; had diarrhea with metformin, edema with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Pioglitazone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and is now on Long Acting insulin 60 units once daily with widely fluctuating glucose levels and A1c of 10.2%. She  is reluctant to check her BG or take injections during the work day due to working with children and the demands of school teacher.”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effectLst/>
              </a:rPr>
              <a:t>Urgency: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intermediate</a:t>
            </a:r>
          </a:p>
          <a:p>
            <a:r>
              <a:rPr lang="en-US" sz="2400" dirty="0" smtClean="0">
                <a:effectLst/>
              </a:rPr>
              <a:t>Type of Referral: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Shared co-management</a:t>
            </a:r>
          </a:p>
          <a:p>
            <a:r>
              <a:rPr lang="en-US" sz="2400" dirty="0" smtClean="0">
                <a:effectLst/>
              </a:rPr>
              <a:t>Core Data: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attached</a:t>
            </a:r>
          </a:p>
          <a:p>
            <a:r>
              <a:rPr lang="en-US" sz="2400" dirty="0" smtClean="0">
                <a:effectLst/>
              </a:rPr>
              <a:t>Pertinent Data: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lab flow sheet attached</a:t>
            </a:r>
          </a:p>
          <a:p>
            <a:r>
              <a:rPr lang="en-US" sz="2400" dirty="0" smtClean="0">
                <a:effectLst/>
              </a:rPr>
              <a:t>Patient considerations: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Please call after 3 PM due to work hours</a:t>
            </a:r>
          </a:p>
          <a:p>
            <a:r>
              <a:rPr lang="en-US" sz="2400" dirty="0" smtClean="0">
                <a:effectLst/>
              </a:rPr>
              <a:t>Contact for more info</a:t>
            </a:r>
            <a:r>
              <a:rPr lang="en-US" sz="2000" dirty="0" smtClean="0">
                <a:effectLst/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back line number is 123-456-8901</a:t>
            </a:r>
          </a:p>
          <a:p>
            <a:pPr marL="0" indent="0" eaLnBrk="1" hangingPunct="1">
              <a:buNone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62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Put it</a:t>
            </a:r>
            <a:r>
              <a:rPr lang="en-US" sz="3600" dirty="0" smtClean="0"/>
              <a:t> into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354"/>
            <a:ext cx="8305800" cy="49454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Primary Care</a:t>
            </a:r>
          </a:p>
          <a:p>
            <a:pPr lvl="1"/>
            <a:r>
              <a:rPr lang="en-US" sz="2400" dirty="0" smtClean="0"/>
              <a:t>Use this checklist to ensure your referral requests provide the information needed for high value care coordination</a:t>
            </a:r>
          </a:p>
          <a:p>
            <a:r>
              <a:rPr lang="en-US" sz="2800" dirty="0" smtClean="0"/>
              <a:t>For Specialty Care</a:t>
            </a:r>
          </a:p>
          <a:p>
            <a:pPr lvl="1"/>
            <a:r>
              <a:rPr lang="en-US" sz="2400" dirty="0" smtClean="0"/>
              <a:t>Use this checklist to ensure you are getting what you need from others (as part of your Pre-consultation review)</a:t>
            </a:r>
          </a:p>
          <a:p>
            <a:pPr lvl="1"/>
            <a:r>
              <a:rPr lang="en-US" sz="2400" dirty="0" smtClean="0"/>
              <a:t>When/if you send “secondary referrals”, use this checklist to ensure you provide the needed information with the referral you request</a:t>
            </a:r>
          </a:p>
          <a:p>
            <a:r>
              <a:rPr lang="en-US" sz="2700" dirty="0" smtClean="0"/>
              <a:t>The Referral Request checklist will be part of the Care Coordination Agreement that you will develop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Establish Referral Criteria /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Timing of the referral request and appointment</a:t>
            </a:r>
          </a:p>
          <a:p>
            <a:pPr lvl="1"/>
            <a:r>
              <a:rPr lang="en-US" sz="2400" b="1" dirty="0" smtClean="0"/>
              <a:t>urgency or priority for scheduling expectations </a:t>
            </a:r>
            <a:r>
              <a:rPr lang="en-US" sz="2400" dirty="0"/>
              <a:t>- urgent, intermediate/move up and routine (“</a:t>
            </a:r>
            <a:r>
              <a:rPr lang="en-US" sz="2400" i="1" dirty="0"/>
              <a:t>risk stratification of the referral needs</a:t>
            </a:r>
            <a:r>
              <a:rPr lang="en-US" sz="2400" dirty="0" smtClean="0"/>
              <a:t>”)</a:t>
            </a:r>
            <a:endParaRPr lang="en-US" sz="2400" dirty="0"/>
          </a:p>
          <a:p>
            <a:pPr marL="365125" lvl="1" indent="0">
              <a:buNone/>
            </a:pPr>
            <a:endParaRPr lang="en-US" sz="1400" dirty="0"/>
          </a:p>
          <a:p>
            <a:r>
              <a:rPr lang="en-US" sz="3000" dirty="0"/>
              <a:t>S</a:t>
            </a:r>
            <a:r>
              <a:rPr lang="en-US" sz="3000" dirty="0" smtClean="0"/>
              <a:t>upporting data needed for the particular referral condition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b="1" i="1" dirty="0"/>
              <a:t>pertinent data sets</a:t>
            </a:r>
            <a:r>
              <a:rPr lang="en-US" sz="2400" dirty="0"/>
              <a:t>” </a:t>
            </a:r>
            <a:r>
              <a:rPr lang="en-US" sz="2400" dirty="0" smtClean="0"/>
              <a:t>/ </a:t>
            </a:r>
            <a:r>
              <a:rPr lang="en-US" sz="2400" b="1" i="1" dirty="0" smtClean="0"/>
              <a:t>referral guidelines </a:t>
            </a:r>
            <a:r>
              <a:rPr lang="en-US" sz="2400" dirty="0" smtClean="0"/>
              <a:t>for referral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8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large specialty clinic…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9002" cy="4191000"/>
          </a:xfrm>
        </p:spPr>
        <p:txBody>
          <a:bodyPr/>
          <a:lstStyle/>
          <a:p>
            <a:r>
              <a:rPr lang="en-US" sz="2400" dirty="0" smtClean="0"/>
              <a:t>Patients are booked on an “as come” (first call, first booked) basis</a:t>
            </a:r>
          </a:p>
          <a:p>
            <a:r>
              <a:rPr lang="en-US" sz="2400" dirty="0" smtClean="0"/>
              <a:t>If patient is urgent </a:t>
            </a:r>
            <a:r>
              <a:rPr lang="en-US" sz="2400" dirty="0"/>
              <a:t>&amp;</a:t>
            </a:r>
            <a:r>
              <a:rPr lang="en-US" sz="2400" dirty="0" smtClean="0"/>
              <a:t> requesting clinician is concerned, s/he calls the specialist who tries to </a:t>
            </a:r>
            <a:r>
              <a:rPr lang="en-US" sz="2400" i="1" dirty="0" smtClean="0"/>
              <a:t>work(squeeze, cram) the patient in </a:t>
            </a:r>
            <a:r>
              <a:rPr lang="en-US" sz="2400" dirty="0" smtClean="0"/>
              <a:t>over lunch break …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7815" r="14907" b="36093"/>
          <a:stretch/>
        </p:blipFill>
        <p:spPr bwMode="auto">
          <a:xfrm>
            <a:off x="2133600" y="4343400"/>
            <a:ext cx="61645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7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Prioritize / Risk Stratify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3200" b="1" dirty="0" smtClean="0"/>
              <a:t>What is the Urgency or Priority for the referred condition </a:t>
            </a:r>
            <a:r>
              <a:rPr lang="en-US" sz="3200" dirty="0" smtClean="0"/>
              <a:t>: </a:t>
            </a:r>
            <a:r>
              <a:rPr lang="en-US" sz="3000" dirty="0" smtClean="0"/>
              <a:t>(Referral status)</a:t>
            </a:r>
            <a:endParaRPr lang="en-US" sz="1200" dirty="0" smtClean="0"/>
          </a:p>
          <a:p>
            <a:r>
              <a:rPr lang="en-US" sz="2300" b="1" dirty="0" smtClean="0"/>
              <a:t>Determine Urgency of referral needs for commonly referred conditions or patient types</a:t>
            </a:r>
          </a:p>
          <a:p>
            <a:r>
              <a:rPr lang="en-US" sz="2300" b="1" dirty="0" smtClean="0"/>
              <a:t>Create list of Urgent-Intermediate-Routine conditions for your </a:t>
            </a:r>
            <a:r>
              <a:rPr lang="en-US" sz="2300" b="1" i="1" dirty="0" smtClean="0"/>
              <a:t>practice referral care team </a:t>
            </a:r>
          </a:p>
          <a:p>
            <a:pPr lvl="1"/>
            <a:r>
              <a:rPr lang="en-US" sz="2000" dirty="0" smtClean="0"/>
              <a:t>does not need to be all inclusive- this is </a:t>
            </a:r>
            <a:r>
              <a:rPr lang="en-US" sz="2000" b="1" i="1" dirty="0" smtClean="0"/>
              <a:t>a guide </a:t>
            </a:r>
            <a:r>
              <a:rPr lang="en-US" sz="2000" dirty="0" smtClean="0"/>
              <a:t>to assist with team care &amp; the referral process</a:t>
            </a:r>
          </a:p>
          <a:p>
            <a:pPr lvl="1"/>
            <a:r>
              <a:rPr lang="en-US" sz="2000" dirty="0" smtClean="0"/>
              <a:t>can be modified based on individual patient context</a:t>
            </a:r>
            <a:endParaRPr lang="en-US" sz="2000" dirty="0"/>
          </a:p>
          <a:p>
            <a:pPr lvl="1"/>
            <a:r>
              <a:rPr lang="en-US" sz="2000" dirty="0" smtClean="0"/>
              <a:t>Include: “if not sure, ask”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my 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3886200" cy="4104166"/>
          </a:xfrm>
        </p:spPr>
        <p:txBody>
          <a:bodyPr/>
          <a:lstStyle/>
          <a:p>
            <a:r>
              <a:rPr lang="en-US" sz="2000" dirty="0" smtClean="0"/>
              <a:t>Pregnancy &amp; diabetes</a:t>
            </a:r>
          </a:p>
          <a:p>
            <a:r>
              <a:rPr lang="en-US" sz="2000" dirty="0" smtClean="0"/>
              <a:t>Pregnancy &amp; thyroid</a:t>
            </a:r>
          </a:p>
          <a:p>
            <a:r>
              <a:rPr lang="en-US" sz="2000" dirty="0" smtClean="0"/>
              <a:t>Hyperthyroidism </a:t>
            </a:r>
          </a:p>
          <a:p>
            <a:r>
              <a:rPr lang="en-US" sz="2000" dirty="0" smtClean="0"/>
              <a:t>New thyroid cancer</a:t>
            </a:r>
          </a:p>
          <a:p>
            <a:r>
              <a:rPr lang="en-US" sz="2000" dirty="0" smtClean="0"/>
              <a:t>New onset T1DM</a:t>
            </a:r>
          </a:p>
          <a:p>
            <a:r>
              <a:rPr lang="en-US" sz="2000" dirty="0" smtClean="0"/>
              <a:t>DM with frequent/severe hypoglycemia</a:t>
            </a:r>
          </a:p>
          <a:p>
            <a:r>
              <a:rPr lang="en-US" sz="2000" dirty="0" smtClean="0"/>
              <a:t>New dx Addison’s disease</a:t>
            </a:r>
          </a:p>
          <a:p>
            <a:r>
              <a:rPr lang="en-US" sz="2000" dirty="0" smtClean="0"/>
              <a:t>Pituitary mass with vision loss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981199"/>
            <a:ext cx="3886200" cy="4180367"/>
          </a:xfrm>
        </p:spPr>
        <p:txBody>
          <a:bodyPr/>
          <a:lstStyle/>
          <a:p>
            <a:r>
              <a:rPr lang="en-US" sz="2000" dirty="0" smtClean="0"/>
              <a:t>Diabetes out of control</a:t>
            </a:r>
          </a:p>
          <a:p>
            <a:r>
              <a:rPr lang="en-US" sz="2000" dirty="0" smtClean="0"/>
              <a:t>Hypercalcemia</a:t>
            </a:r>
          </a:p>
          <a:p>
            <a:r>
              <a:rPr lang="en-US" sz="2000" dirty="0" smtClean="0"/>
              <a:t>Pituitary</a:t>
            </a:r>
          </a:p>
          <a:p>
            <a:r>
              <a:rPr lang="en-US" sz="2000" dirty="0" smtClean="0"/>
              <a:t>Adrenal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/>
          </a:p>
          <a:p>
            <a:r>
              <a:rPr lang="en-US" sz="2000" dirty="0" smtClean="0"/>
              <a:t>PCOS</a:t>
            </a:r>
          </a:p>
          <a:p>
            <a:r>
              <a:rPr lang="en-US" sz="2000" dirty="0" smtClean="0"/>
              <a:t>Weight gain</a:t>
            </a:r>
          </a:p>
          <a:p>
            <a:r>
              <a:rPr lang="en-US" sz="2000" dirty="0" smtClean="0"/>
              <a:t>Low T</a:t>
            </a:r>
          </a:p>
          <a:p>
            <a:r>
              <a:rPr lang="en-US" sz="2000" dirty="0" smtClean="0"/>
              <a:t>Hypothyroid not feeling well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1545" y="1612926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Urgent conditions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293085" y="161292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Move Up (Intermediate)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93085" y="396239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Routine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938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The Referral Request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Patient in exam room with cc/o “fatigue” (or “lungs” or “heart” or “anemia” or “pain”…)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Not sure what testing was done or treatments tried before referral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			Asked front desk staff to call the 		referring practice to get records faxed/sent…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879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70757"/>
            <a:ext cx="1937324" cy="14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694894"/>
            <a:ext cx="8755062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Risk Stratify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Consider sharing the list with referring practice(s) as part of your Care Coordination Agreement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smtClean="0"/>
              <a:t>requesting </a:t>
            </a:r>
            <a:r>
              <a:rPr lang="en-US" sz="2400" dirty="0"/>
              <a:t>practice is asked to communicate regarding the perceived urgency of the referred </a:t>
            </a:r>
            <a:r>
              <a:rPr lang="en-US" sz="2400" dirty="0" smtClean="0"/>
              <a:t>condition; </a:t>
            </a:r>
          </a:p>
          <a:p>
            <a:pPr lvl="1"/>
            <a:r>
              <a:rPr lang="en-US" sz="2400" dirty="0" smtClean="0"/>
              <a:t>Other clinicians often have different perceptions of urgency than the specialty practice (e.g. Hyperthyroidism as routine referral request  vs urgent referral needs)</a:t>
            </a:r>
          </a:p>
          <a:p>
            <a:pPr lvl="1"/>
            <a:r>
              <a:rPr lang="en-US" sz="2400" dirty="0" smtClean="0"/>
              <a:t>Helps avoid use of “urgent” to get patient in sooner for non-urgent needs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Schedule Based on</a:t>
            </a:r>
            <a:r>
              <a:rPr lang="en-US" sz="3600" b="1" dirty="0" smtClean="0">
                <a:solidFill>
                  <a:schemeClr val="tx1"/>
                </a:solidFill>
              </a:rPr>
              <a:t>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Have a mechanism to </a:t>
            </a:r>
            <a:r>
              <a:rPr lang="en-US" sz="2800" b="1" i="1" dirty="0" smtClean="0"/>
              <a:t>schedule</a:t>
            </a:r>
            <a:r>
              <a:rPr lang="en-US" sz="2800" b="1" dirty="0" smtClean="0"/>
              <a:t> patients in accordance with their referral needs / risk status</a:t>
            </a:r>
          </a:p>
          <a:p>
            <a:pPr lvl="1"/>
            <a:r>
              <a:rPr lang="en-US" sz="2400" dirty="0" smtClean="0"/>
              <a:t>Reserved Urgent spots (“work the referral; work the schedule”)</a:t>
            </a:r>
          </a:p>
          <a:p>
            <a:pPr lvl="1"/>
            <a:r>
              <a:rPr lang="en-US" sz="2400" dirty="0" smtClean="0"/>
              <a:t>On-call clinician to see patients with urgent referral needs</a:t>
            </a:r>
          </a:p>
          <a:p>
            <a:pPr lvl="1"/>
            <a:r>
              <a:rPr lang="en-US" sz="2400" dirty="0" smtClean="0"/>
              <a:t>Other options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4873" r="2473" b="4212"/>
          <a:stretch/>
        </p:blipFill>
        <p:spPr>
          <a:xfrm>
            <a:off x="4343400" y="3973676"/>
            <a:ext cx="4550736" cy="2317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13249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Triage (Risk Stratification) and Tracking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1143000"/>
            <a:ext cx="9076267" cy="5105400"/>
          </a:xfrm>
        </p:spPr>
      </p:pic>
      <p:sp>
        <p:nvSpPr>
          <p:cNvPr id="3" name="Oval 2"/>
          <p:cNvSpPr/>
          <p:nvPr/>
        </p:nvSpPr>
        <p:spPr>
          <a:xfrm>
            <a:off x="1828800" y="35814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2743200"/>
            <a:ext cx="2514600" cy="1981200"/>
          </a:xfrm>
          <a:prstGeom prst="ellipse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Urgent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Move up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Routine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Short Call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Working the Schedule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986632"/>
            <a:ext cx="9136945" cy="5139531"/>
          </a:xfrm>
        </p:spPr>
      </p:pic>
      <p:sp>
        <p:nvSpPr>
          <p:cNvPr id="3" name="Oval 2"/>
          <p:cNvSpPr/>
          <p:nvPr/>
        </p:nvSpPr>
        <p:spPr>
          <a:xfrm>
            <a:off x="3429000" y="548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548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3581400" y="4031974"/>
            <a:ext cx="2310848" cy="127552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91% of patients would come on short notice if contacted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9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7"/>
          <a:stretch/>
        </p:blipFill>
        <p:spPr bwMode="auto">
          <a:xfrm>
            <a:off x="33337" y="191967"/>
            <a:ext cx="8534400" cy="31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09996" y="7620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799" y="2182088"/>
            <a:ext cx="685119" cy="336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895044"/>
            <a:ext cx="76993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80506"/>
            <a:ext cx="15478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9" y="6206445"/>
            <a:ext cx="5286375" cy="6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04" y="1671640"/>
            <a:ext cx="624363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2" y="2350224"/>
            <a:ext cx="17748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5" y="4352836"/>
            <a:ext cx="44450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96" y="2739161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51" y="1206500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into action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76399"/>
            <a:ext cx="8159002" cy="4485167"/>
          </a:xfrm>
        </p:spPr>
        <p:txBody>
          <a:bodyPr/>
          <a:lstStyle/>
          <a:p>
            <a:r>
              <a:rPr lang="en-US" sz="2800" dirty="0"/>
              <a:t>U</a:t>
            </a:r>
            <a:r>
              <a:rPr lang="en-US" sz="2800" dirty="0" smtClean="0"/>
              <a:t>se the lists for </a:t>
            </a:r>
            <a:r>
              <a:rPr lang="en-US" sz="2800" smtClean="0"/>
              <a:t>stratification of urgency </a:t>
            </a:r>
            <a:r>
              <a:rPr lang="en-US" sz="2800" dirty="0" smtClean="0"/>
              <a:t>of referral needs (priority) as part of the Pre-consultation review process for appropriate scheduling</a:t>
            </a:r>
          </a:p>
          <a:p>
            <a:pPr lvl="1"/>
            <a:endParaRPr lang="en-US" sz="2800" dirty="0"/>
          </a:p>
          <a:p>
            <a:pPr marL="457200" lvl="1">
              <a:spcBef>
                <a:spcPts val="700"/>
              </a:spcBef>
              <a:buFont typeface="Wingdings" pitchFamily="2" charset="2"/>
              <a:buChar char="§"/>
            </a:pPr>
            <a:r>
              <a:rPr lang="en-US" sz="2800" dirty="0" smtClean="0"/>
              <a:t>Attach urgency stratification lists </a:t>
            </a:r>
            <a:r>
              <a:rPr lang="en-US" sz="2800" dirty="0"/>
              <a:t>as supplement </a:t>
            </a:r>
            <a:r>
              <a:rPr lang="en-US" sz="2800" dirty="0" smtClean="0"/>
              <a:t>to </a:t>
            </a:r>
            <a:r>
              <a:rPr lang="en-US" sz="2800" dirty="0"/>
              <a:t>the Care Coordination Agreement as guide for referral requests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076325" cy="12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“Backwards” care       Inappropriate Care</a:t>
            </a:r>
            <a:br>
              <a:rPr lang="en-US" dirty="0" smtClean="0"/>
            </a:br>
            <a:r>
              <a:rPr lang="en-US" sz="2400" dirty="0" smtClean="0"/>
              <a:t> Two Cases </a:t>
            </a:r>
            <a:r>
              <a:rPr lang="en-US" sz="2400" dirty="0"/>
              <a:t>from an Academic Medical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30040" cy="4572000"/>
          </a:xfrm>
        </p:spPr>
        <p:txBody>
          <a:bodyPr/>
          <a:lstStyle/>
          <a:p>
            <a:pPr lvl="0"/>
            <a:r>
              <a:rPr lang="en-US" sz="2400" dirty="0"/>
              <a:t>Patient comes for “uncontrolled” T2DM, </a:t>
            </a:r>
            <a:endParaRPr lang="en-US" sz="2400" dirty="0" smtClean="0"/>
          </a:p>
          <a:p>
            <a:pPr lvl="0"/>
            <a:r>
              <a:rPr lang="en-US" sz="2400" dirty="0" smtClean="0"/>
              <a:t>no </a:t>
            </a:r>
            <a:r>
              <a:rPr lang="en-US" sz="2400" dirty="0"/>
              <a:t>A1C available </a:t>
            </a:r>
            <a:r>
              <a:rPr lang="en-US" sz="2400" dirty="0" smtClean="0"/>
              <a:t>(did </a:t>
            </a:r>
            <a:r>
              <a:rPr lang="en-US" sz="2400" dirty="0"/>
              <a:t>not have POC A1C at </a:t>
            </a:r>
            <a:r>
              <a:rPr lang="en-US" sz="2400" dirty="0" smtClean="0"/>
              <a:t>AMC)</a:t>
            </a:r>
          </a:p>
          <a:p>
            <a:pPr lvl="0"/>
            <a:r>
              <a:rPr lang="en-US" sz="2400" dirty="0" smtClean="0"/>
              <a:t>spent </a:t>
            </a:r>
            <a:r>
              <a:rPr lang="en-US" sz="2400" dirty="0"/>
              <a:t>visit discussing </a:t>
            </a:r>
            <a:r>
              <a:rPr lang="en-US" sz="2400" dirty="0" smtClean="0"/>
              <a:t>insulin </a:t>
            </a:r>
          </a:p>
          <a:p>
            <a:pPr lvl="0"/>
            <a:r>
              <a:rPr lang="en-US" sz="2400" dirty="0" smtClean="0"/>
              <a:t>subsequent </a:t>
            </a:r>
            <a:r>
              <a:rPr lang="en-US" sz="2400" dirty="0"/>
              <a:t>A1C 7.1</a:t>
            </a:r>
            <a:r>
              <a:rPr lang="en-US" sz="2400" dirty="0" smtClean="0"/>
              <a:t>%</a:t>
            </a:r>
          </a:p>
          <a:p>
            <a:pPr lvl="0"/>
            <a:r>
              <a:rPr lang="en-US" sz="2400" dirty="0" smtClean="0"/>
              <a:t>called </a:t>
            </a:r>
            <a:r>
              <a:rPr lang="en-US" sz="2400" dirty="0"/>
              <a:t>patient to tell her to ignore everything we talked about and just adjust current oral regimen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4038600" cy="4572000"/>
          </a:xfrm>
        </p:spPr>
        <p:txBody>
          <a:bodyPr/>
          <a:lstStyle/>
          <a:p>
            <a:pPr lvl="0"/>
            <a:r>
              <a:rPr lang="en-US" sz="2400" dirty="0"/>
              <a:t>Patient </a:t>
            </a:r>
            <a:r>
              <a:rPr lang="en-US" sz="2400" dirty="0" smtClean="0"/>
              <a:t>drove 3 hours for appointment to get FNA of thyroid  </a:t>
            </a:r>
            <a:r>
              <a:rPr lang="en-US" sz="2400" dirty="0"/>
              <a:t>nodule </a:t>
            </a:r>
            <a:r>
              <a:rPr lang="en-US" sz="2400" dirty="0" smtClean="0"/>
              <a:t>, </a:t>
            </a:r>
          </a:p>
          <a:p>
            <a:pPr lvl="0"/>
            <a:r>
              <a:rPr lang="en-US" sz="2400" dirty="0" smtClean="0"/>
              <a:t>no </a:t>
            </a:r>
            <a:r>
              <a:rPr lang="en-US" sz="2400" dirty="0"/>
              <a:t>TSH </a:t>
            </a:r>
            <a:r>
              <a:rPr lang="en-US" sz="2400" dirty="0" smtClean="0"/>
              <a:t>available</a:t>
            </a:r>
          </a:p>
          <a:p>
            <a:pPr lvl="0"/>
            <a:r>
              <a:rPr lang="en-US" sz="2400" dirty="0" smtClean="0"/>
              <a:t>Patient insisted </a:t>
            </a:r>
            <a:r>
              <a:rPr lang="en-US" sz="2400" dirty="0"/>
              <a:t>the biopsy be done that </a:t>
            </a:r>
            <a:r>
              <a:rPr lang="en-US" sz="2400" dirty="0" smtClean="0"/>
              <a:t>day </a:t>
            </a:r>
          </a:p>
          <a:p>
            <a:pPr lvl="1"/>
            <a:r>
              <a:rPr lang="en-US" sz="2100" dirty="0" smtClean="0"/>
              <a:t>biopsy done</a:t>
            </a:r>
          </a:p>
          <a:p>
            <a:pPr lvl="1"/>
            <a:r>
              <a:rPr lang="en-US" sz="2100" dirty="0" smtClean="0"/>
              <a:t>TSH obtained</a:t>
            </a:r>
          </a:p>
          <a:p>
            <a:r>
              <a:rPr lang="en-US" sz="2400" dirty="0" smtClean="0"/>
              <a:t>found </a:t>
            </a:r>
            <a:r>
              <a:rPr lang="en-US" sz="2400" dirty="0"/>
              <a:t>to have suppressed TSH </a:t>
            </a:r>
            <a:r>
              <a:rPr lang="en-US" sz="2400" dirty="0" smtClean="0"/>
              <a:t>due to “hot” nodule </a:t>
            </a:r>
            <a:r>
              <a:rPr lang="en-US" sz="2000" i="1" dirty="0" smtClean="0"/>
              <a:t>(FNA not indicated)</a:t>
            </a:r>
            <a:endParaRPr lang="en-US" sz="2000" i="1" dirty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4" t="39239" r="17302" b="22347"/>
          <a:stretch/>
        </p:blipFill>
        <p:spPr bwMode="auto">
          <a:xfrm>
            <a:off x="7787054" y="5486400"/>
            <a:ext cx="975946" cy="8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43400" y="377026"/>
            <a:ext cx="495300" cy="338394"/>
          </a:xfrm>
          <a:prstGeom prst="rightArrow">
            <a:avLst>
              <a:gd name="adj1" fmla="val 50000"/>
              <a:gd name="adj2" fmla="val 527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1965" y="2640496"/>
            <a:ext cx="72390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Information Void – Value Void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Low Value Care (No Benefit/ Cost)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1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886"/>
            <a:ext cx="8534400" cy="1295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Supporting Data (P</a:t>
            </a:r>
            <a:r>
              <a:rPr lang="en-US" sz="3200" b="1" dirty="0" smtClean="0">
                <a:solidFill>
                  <a:schemeClr val="tx1"/>
                </a:solidFill>
              </a:rPr>
              <a:t>ertinent </a:t>
            </a:r>
            <a:r>
              <a:rPr lang="en-US" sz="3200" dirty="0">
                <a:solidFill>
                  <a:schemeClr val="tx1"/>
                </a:solidFill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</a:rPr>
              <a:t>ata </a:t>
            </a: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et)</a:t>
            </a:r>
            <a:r>
              <a:rPr lang="en-US" sz="3200" dirty="0" smtClean="0">
                <a:solidFill>
                  <a:schemeClr val="tx1"/>
                </a:solidFill>
              </a:rPr>
              <a:t> for the referred condition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5029200"/>
          </a:xfrm>
          <a:noFill/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effectLst/>
              </a:rPr>
              <a:t>Pertinent  to the clinical question or reason for referral </a:t>
            </a:r>
            <a:r>
              <a:rPr lang="en-US" sz="3000" dirty="0" smtClean="0">
                <a:effectLst/>
              </a:rPr>
              <a:t>(</a:t>
            </a:r>
            <a:r>
              <a:rPr lang="en-US" sz="3000" i="1" dirty="0" smtClean="0">
                <a:effectLst/>
              </a:rPr>
              <a:t>not data dump</a:t>
            </a:r>
            <a:r>
              <a:rPr lang="en-US" sz="3000" dirty="0" smtClean="0">
                <a:effectLst/>
              </a:rPr>
              <a:t>) </a:t>
            </a:r>
          </a:p>
          <a:p>
            <a:r>
              <a:rPr lang="en-US" sz="3000" b="1" dirty="0" smtClean="0">
                <a:effectLst/>
              </a:rPr>
              <a:t>Adequate enough to address the issues</a:t>
            </a:r>
            <a:r>
              <a:rPr lang="en-US" sz="3000" dirty="0" smtClean="0">
                <a:effectLst/>
              </a:rPr>
              <a:t> (</a:t>
            </a:r>
            <a:r>
              <a:rPr lang="en-US" sz="3000" i="1" dirty="0" smtClean="0">
                <a:effectLst/>
              </a:rPr>
              <a:t>reduce duplication</a:t>
            </a:r>
            <a:r>
              <a:rPr lang="en-US" sz="3000" dirty="0" smtClean="0">
                <a:effectLst/>
              </a:rPr>
              <a:t>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To allow the specialty practice to</a:t>
            </a:r>
          </a:p>
          <a:p>
            <a:pPr lvl="1"/>
            <a:r>
              <a:rPr lang="en-US" sz="2800" b="1" dirty="0"/>
              <a:t>determine if the referral is to the appropriate specialty</a:t>
            </a:r>
          </a:p>
          <a:p>
            <a:pPr lvl="1"/>
            <a:r>
              <a:rPr lang="en-US" sz="2800" b="1" dirty="0"/>
              <a:t>effectively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triage urgency</a:t>
            </a:r>
          </a:p>
          <a:p>
            <a:pPr lvl="1"/>
            <a:r>
              <a:rPr lang="en-US" sz="2800" b="1" dirty="0"/>
              <a:t>effectively address the referral </a:t>
            </a:r>
            <a:r>
              <a:rPr lang="en-US" sz="2400" b="1" dirty="0"/>
              <a:t>(enough info to do something) </a:t>
            </a:r>
          </a:p>
          <a:p>
            <a:endParaRPr lang="en-US" sz="3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84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Parameters for Pertinent Data Sets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/>
          <a:lstStyle/>
          <a:p>
            <a:r>
              <a:rPr lang="en-US" sz="2800" dirty="0" smtClean="0"/>
              <a:t>The Pertinent Data Set / referral guideline should not create </a:t>
            </a:r>
            <a:r>
              <a:rPr lang="en-US" sz="2800" dirty="0"/>
              <a:t>a significant burden </a:t>
            </a:r>
            <a:r>
              <a:rPr lang="en-US" sz="2800" dirty="0" smtClean="0"/>
              <a:t>for </a:t>
            </a:r>
            <a:r>
              <a:rPr lang="en-US" sz="2800" dirty="0"/>
              <a:t>the referring physician </a:t>
            </a:r>
            <a:endParaRPr lang="en-US" sz="2400" dirty="0" smtClean="0"/>
          </a:p>
          <a:p>
            <a:pPr lvl="1"/>
            <a:r>
              <a:rPr lang="en-US" sz="2400" dirty="0" smtClean="0"/>
              <a:t>Should be a “</a:t>
            </a:r>
            <a:r>
              <a:rPr lang="en-US" sz="2400" b="1" dirty="0" smtClean="0"/>
              <a:t>minimal </a:t>
            </a:r>
            <a:r>
              <a:rPr lang="en-US" sz="2400" b="1" dirty="0"/>
              <a:t>data set</a:t>
            </a:r>
            <a:r>
              <a:rPr lang="en-US" sz="2400" dirty="0" smtClean="0"/>
              <a:t>” for the condition</a:t>
            </a:r>
          </a:p>
          <a:p>
            <a:pPr lvl="1"/>
            <a:r>
              <a:rPr lang="en-US" sz="2400" dirty="0" smtClean="0"/>
              <a:t>Process can be iterative – </a:t>
            </a:r>
          </a:p>
          <a:p>
            <a:pPr lvl="2"/>
            <a:r>
              <a:rPr lang="en-US" sz="2400" dirty="0" smtClean="0"/>
              <a:t>use of</a:t>
            </a:r>
            <a:r>
              <a:rPr lang="en-US" sz="2400" b="1" i="1" dirty="0" smtClean="0"/>
              <a:t> pre-consultation process </a:t>
            </a:r>
            <a:r>
              <a:rPr lang="en-US" sz="2400" dirty="0" smtClean="0"/>
              <a:t>with </a:t>
            </a:r>
            <a:r>
              <a:rPr lang="en-US" sz="2400" b="1" i="1" dirty="0" smtClean="0"/>
              <a:t>pre-visit assistance </a:t>
            </a:r>
            <a:r>
              <a:rPr lang="en-US" sz="2400" dirty="0" smtClean="0"/>
              <a:t>to ask for more information or addition testing or therapeutic trial when indicated and appropriate based </a:t>
            </a:r>
            <a:r>
              <a:rPr lang="en-US" sz="2400" dirty="0"/>
              <a:t>on individual case</a:t>
            </a:r>
          </a:p>
          <a:p>
            <a:pPr lvl="1"/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52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7657" r="27150" b="10620"/>
          <a:stretch/>
        </p:blipFill>
        <p:spPr>
          <a:xfrm>
            <a:off x="1133353" y="93690"/>
            <a:ext cx="6964099" cy="6764310"/>
          </a:xfrm>
        </p:spPr>
      </p:pic>
      <p:sp>
        <p:nvSpPr>
          <p:cNvPr id="2" name="Oval 1"/>
          <p:cNvSpPr/>
          <p:nvPr/>
        </p:nvSpPr>
        <p:spPr>
          <a:xfrm>
            <a:off x="2133600" y="2133600"/>
            <a:ext cx="990600" cy="40419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22193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00" y="5225429"/>
            <a:ext cx="11096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3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/>
              <a:t>Surveys show this scenario is all too common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4618038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  <a:effectLst/>
              </a:rPr>
              <a:t>68% of specialists </a:t>
            </a:r>
            <a:r>
              <a:rPr lang="en-US" sz="2400" dirty="0" smtClean="0">
                <a:effectLst/>
              </a:rPr>
              <a:t>reported receiving </a:t>
            </a:r>
            <a:r>
              <a:rPr lang="en-US" sz="2400" b="1" dirty="0" smtClean="0">
                <a:solidFill>
                  <a:srgbClr val="00B050"/>
                </a:solidFill>
                <a:effectLst/>
              </a:rPr>
              <a:t>no information </a:t>
            </a:r>
            <a:r>
              <a:rPr lang="en-US" sz="2400" dirty="0" smtClean="0">
                <a:effectLst/>
              </a:rPr>
              <a:t>from the primary care provider prior to referral visits</a:t>
            </a:r>
            <a:r>
              <a:rPr lang="en-US" sz="2400" dirty="0" smtClean="0"/>
              <a:t>;… and if they received info</a:t>
            </a:r>
            <a:r>
              <a:rPr lang="en-US" sz="2400" dirty="0" smtClean="0">
                <a:effectLst/>
                <a:cs typeface="Times New Roman" pitchFamily="18" charset="0"/>
              </a:rPr>
              <a:t>… 43% of specialists were</a:t>
            </a:r>
            <a:r>
              <a:rPr lang="en-US" sz="2400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dissatisfied with the information they received </a:t>
            </a:r>
            <a:r>
              <a:rPr lang="en-US" sz="2400" i="1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 </a:t>
            </a:r>
            <a:r>
              <a:rPr lang="en-US" sz="1800" i="1" dirty="0" smtClean="0">
                <a:effectLst/>
                <a:cs typeface="Times New Roman" pitchFamily="18" charset="0"/>
              </a:rPr>
              <a:t>Gandi et. al. J Gen. Int. Med. 2000</a:t>
            </a:r>
          </a:p>
          <a:p>
            <a:pPr marL="365125" lvl="1" indent="0">
              <a:buNone/>
              <a:defRPr/>
            </a:pPr>
            <a:endParaRPr lang="en-US" sz="1500" i="1" dirty="0" smtClean="0">
              <a:effectLst/>
              <a:cs typeface="Times New Roman" pitchFamily="18" charset="0"/>
            </a:endParaRPr>
          </a:p>
          <a:p>
            <a:r>
              <a:rPr lang="en-US" sz="2400" dirty="0" smtClean="0"/>
              <a:t>Only 34.8% of specialist received</a:t>
            </a:r>
            <a:r>
              <a:rPr lang="en-US" sz="2400" dirty="0"/>
              <a:t> notification of a patient's history and reason for consultation </a:t>
            </a:r>
            <a:r>
              <a:rPr lang="en-US" sz="2400" dirty="0" smtClean="0"/>
              <a:t>before the referral appointment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65.2% did not</a:t>
            </a:r>
            <a:r>
              <a:rPr lang="en-US" sz="2400" dirty="0" smtClean="0"/>
              <a:t>) </a:t>
            </a:r>
            <a:r>
              <a:rPr lang="en-US" sz="1800" dirty="0" smtClean="0"/>
              <a:t>O’Malley</a:t>
            </a:r>
            <a:r>
              <a:rPr lang="en-US" sz="1800" dirty="0"/>
              <a:t>, AS, </a:t>
            </a:r>
            <a:r>
              <a:rPr lang="en-US" sz="1800" dirty="0" err="1"/>
              <a:t>Reschovsky</a:t>
            </a:r>
            <a:r>
              <a:rPr lang="en-US" sz="1800" dirty="0"/>
              <a:t> JD. </a:t>
            </a:r>
            <a:r>
              <a:rPr lang="de-DE" sz="1800" dirty="0"/>
              <a:t>Arch Intern Med. 2011;171(1):</a:t>
            </a:r>
            <a:r>
              <a:rPr lang="de-DE" sz="1800" dirty="0" smtClean="0"/>
              <a:t>56-65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400" dirty="0" smtClean="0"/>
              <a:t>In Colorado</a:t>
            </a:r>
            <a:r>
              <a:rPr lang="en-US" sz="2400" dirty="0" smtClean="0"/>
              <a:t>, 37</a:t>
            </a:r>
            <a:r>
              <a:rPr lang="en-US" sz="2400" dirty="0"/>
              <a:t>% of specialists receive necessary </a:t>
            </a:r>
            <a:r>
              <a:rPr lang="en-US" sz="2400" dirty="0" smtClean="0"/>
              <a:t>information (</a:t>
            </a:r>
            <a:r>
              <a:rPr lang="en-US" sz="2400" b="1" dirty="0" smtClean="0">
                <a:solidFill>
                  <a:srgbClr val="00B050"/>
                </a:solidFill>
              </a:rPr>
              <a:t>63% do not</a:t>
            </a:r>
            <a:r>
              <a:rPr lang="en-US" sz="2400" dirty="0" smtClean="0"/>
              <a:t>) </a:t>
            </a:r>
            <a:r>
              <a:rPr lang="en-US" sz="1800" dirty="0" smtClean="0"/>
              <a:t>Systems of Care survey, Colorado Medical Society</a:t>
            </a:r>
            <a:endParaRPr lang="en-US" sz="1800" dirty="0"/>
          </a:p>
          <a:p>
            <a:pPr>
              <a:defRPr/>
            </a:pPr>
            <a:endParaRPr lang="en-US" sz="1800" b="1" dirty="0" smtClean="0">
              <a:effectLst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pPr eaLnBrk="1" hangingPunct="1">
              <a:defRPr/>
            </a:pPr>
            <a:endParaRPr lang="en-US" sz="2400" i="1" dirty="0" smtClean="0">
              <a:effectLst/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eaLnBrk="1" hangingPunct="1">
              <a:defRPr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676400"/>
            <a:ext cx="6858000" cy="342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This is not good for the patient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3200" b="1" dirty="0" smtClean="0"/>
              <a:t>Not good for the clinician or practice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3200" b="1" dirty="0" smtClean="0"/>
              <a:t>Not good for the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8347" r="27345" b="9929"/>
          <a:stretch/>
        </p:blipFill>
        <p:spPr>
          <a:xfrm>
            <a:off x="1143000" y="-1758"/>
            <a:ext cx="6743982" cy="685975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31381"/>
            <a:ext cx="10906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800600"/>
            <a:ext cx="2667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11105" r="28121" b="10619"/>
          <a:stretch/>
        </p:blipFill>
        <p:spPr>
          <a:xfrm>
            <a:off x="1371600" y="-65034"/>
            <a:ext cx="6984031" cy="692303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2216427" cy="4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98106"/>
            <a:ext cx="2362200" cy="59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26" y="3898106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12586"/>
            <a:ext cx="2826026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Available Pertinent Data Sets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11290" r="22095" b="8710"/>
          <a:stretch/>
        </p:blipFill>
        <p:spPr>
          <a:xfrm>
            <a:off x="1581201" y="1524000"/>
            <a:ext cx="5962599" cy="4704436"/>
          </a:xfrm>
        </p:spPr>
      </p:pic>
    </p:spTree>
    <p:extLst>
      <p:ext uri="{BB962C8B-B14F-4D97-AF65-F5344CB8AC3E}">
        <p14:creationId xmlns:p14="http://schemas.microsoft.com/office/powerpoint/2010/main" val="271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102076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Develop </a:t>
            </a:r>
            <a:r>
              <a:rPr lang="en-US" sz="4000" dirty="0">
                <a:solidFill>
                  <a:schemeClr val="tx1"/>
                </a:solidFill>
              </a:rPr>
              <a:t>Pertinent Data </a:t>
            </a:r>
            <a:r>
              <a:rPr lang="en-US" sz="4000" dirty="0" smtClean="0">
                <a:solidFill>
                  <a:schemeClr val="tx1"/>
                </a:solidFill>
              </a:rPr>
              <a:t>sets </a:t>
            </a:r>
            <a:r>
              <a:rPr lang="en-US" sz="4000" dirty="0">
                <a:solidFill>
                  <a:schemeClr val="tx1"/>
                </a:solidFill>
              </a:rPr>
              <a:t>for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Referred Conditions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9530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Identify </a:t>
            </a:r>
            <a:r>
              <a:rPr lang="en-US" sz="2800" dirty="0"/>
              <a:t>1 to 4 referral conditions </a:t>
            </a:r>
            <a:endParaRPr lang="en-US" sz="2800" dirty="0" smtClean="0"/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common </a:t>
            </a:r>
            <a:endParaRPr lang="en-US" sz="2400" dirty="0" smtClean="0"/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ost critical </a:t>
            </a:r>
          </a:p>
          <a:p>
            <a:pPr lvl="1"/>
            <a:r>
              <a:rPr lang="en-US" sz="2400" dirty="0" smtClean="0"/>
              <a:t>most problematic</a:t>
            </a:r>
            <a:r>
              <a:rPr lang="en-US" sz="2400" dirty="0"/>
              <a:t> </a:t>
            </a:r>
            <a:r>
              <a:rPr lang="en-US" sz="2400" dirty="0" smtClean="0"/>
              <a:t>(do not get needed info or get a lot of unnecessary info or get too  late or too early)</a:t>
            </a:r>
          </a:p>
          <a:p>
            <a:pPr marL="365125" lvl="1" indent="0">
              <a:buNone/>
            </a:pPr>
            <a:endParaRPr lang="en-US" sz="1000" dirty="0" smtClean="0"/>
          </a:p>
          <a:p>
            <a:r>
              <a:rPr lang="en-US" sz="2800" dirty="0" smtClean="0"/>
              <a:t>determine </a:t>
            </a:r>
            <a:r>
              <a:rPr lang="en-US" sz="2800" dirty="0"/>
              <a:t>“pertinent data sets” for those referrals </a:t>
            </a:r>
            <a:endParaRPr lang="en-US" sz="2800" dirty="0" smtClean="0"/>
          </a:p>
          <a:p>
            <a:pPr lvl="1"/>
            <a:r>
              <a:rPr lang="en-US" sz="2500" dirty="0" smtClean="0"/>
              <a:t>what </a:t>
            </a:r>
            <a:r>
              <a:rPr lang="en-US" sz="2500" dirty="0"/>
              <a:t>supporting data is </a:t>
            </a:r>
            <a:r>
              <a:rPr lang="en-US" sz="2500" dirty="0" smtClean="0"/>
              <a:t>critical </a:t>
            </a:r>
          </a:p>
          <a:p>
            <a:pPr lvl="1"/>
            <a:r>
              <a:rPr lang="en-US" sz="2500" dirty="0" smtClean="0"/>
              <a:t>What is optional </a:t>
            </a:r>
            <a:r>
              <a:rPr lang="en-US" sz="2000" dirty="0" smtClean="0"/>
              <a:t>(attach results if already done but not necessary to do) </a:t>
            </a:r>
          </a:p>
          <a:p>
            <a:pPr lvl="1"/>
            <a:r>
              <a:rPr lang="en-US" sz="2500" dirty="0" smtClean="0"/>
              <a:t>what </a:t>
            </a:r>
            <a:r>
              <a:rPr lang="en-US" sz="2500" dirty="0"/>
              <a:t>is </a:t>
            </a:r>
            <a:r>
              <a:rPr lang="en-US" sz="2500" dirty="0" smtClean="0"/>
              <a:t>unnecessary or should </a:t>
            </a:r>
            <a:r>
              <a:rPr lang="en-US" sz="2500" dirty="0"/>
              <a:t>not be </a:t>
            </a:r>
            <a:r>
              <a:rPr lang="en-US" sz="2500" dirty="0" smtClean="0"/>
              <a:t>done</a:t>
            </a:r>
            <a:endParaRPr lang="en-US" sz="2500" dirty="0"/>
          </a:p>
          <a:p>
            <a:pPr eaLnBrk="1" hangingPunct="1"/>
            <a:endParaRPr lang="en-US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31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Put it</a:t>
            </a:r>
            <a:r>
              <a:rPr lang="en-US" sz="3600" dirty="0" smtClean="0"/>
              <a:t> into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Primary Care</a:t>
            </a:r>
          </a:p>
          <a:p>
            <a:pPr lvl="1"/>
            <a:r>
              <a:rPr lang="en-US" sz="2100" dirty="0" smtClean="0"/>
              <a:t>Ask for &amp; use Pertinent Data Set / Referral Guidelines from specialty care for the most common and/or complex conditions that you refer </a:t>
            </a:r>
          </a:p>
          <a:p>
            <a:pPr marL="365125" lvl="1" indent="0">
              <a:buNone/>
            </a:pPr>
            <a:endParaRPr lang="en-US" sz="1000" dirty="0" smtClean="0"/>
          </a:p>
          <a:p>
            <a:r>
              <a:rPr lang="en-US" sz="2400" dirty="0" smtClean="0"/>
              <a:t>For Specialty Care</a:t>
            </a:r>
          </a:p>
          <a:p>
            <a:pPr lvl="1"/>
            <a:r>
              <a:rPr lang="en-US" sz="2100" dirty="0" smtClean="0"/>
              <a:t>Use your Pertinent Data Sets / Referral Guidelines for </a:t>
            </a:r>
            <a:r>
              <a:rPr lang="en-US" sz="2100" dirty="0"/>
              <a:t>your practice team to help with Pre-consultation/ Pre-visit review to ensure needed information is received so to maximize the value of the referral </a:t>
            </a:r>
            <a:r>
              <a:rPr lang="en-US" sz="2100" dirty="0" smtClean="0"/>
              <a:t>appointment</a:t>
            </a:r>
          </a:p>
          <a:p>
            <a:endParaRPr lang="en-US" sz="1000" dirty="0" smtClean="0"/>
          </a:p>
          <a:p>
            <a:pPr marL="457200" lvl="1">
              <a:spcBef>
                <a:spcPts val="700"/>
              </a:spcBef>
              <a:buFont typeface="Wingdings" pitchFamily="2" charset="2"/>
              <a:buChar char="§"/>
            </a:pPr>
            <a:r>
              <a:rPr lang="en-US" sz="2400" dirty="0" smtClean="0"/>
              <a:t>Include Pertinent </a:t>
            </a:r>
            <a:r>
              <a:rPr lang="en-US" sz="2400" dirty="0"/>
              <a:t>Data Sets / Referral Guidelines </a:t>
            </a:r>
            <a:r>
              <a:rPr lang="en-US" sz="2400" dirty="0" smtClean="0"/>
              <a:t>as </a:t>
            </a:r>
            <a:r>
              <a:rPr lang="en-US" sz="2400" dirty="0"/>
              <a:t>part of Care Coordination </a:t>
            </a:r>
            <a:r>
              <a:rPr lang="en-US" sz="2400" dirty="0" smtClean="0"/>
              <a:t>Agreement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78545"/>
            <a:ext cx="8305800" cy="48006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For Primary Care</a:t>
            </a:r>
          </a:p>
          <a:p>
            <a:pPr lvl="1"/>
            <a:r>
              <a:rPr lang="en-US" sz="2500" dirty="0" smtClean="0"/>
              <a:t>Ensure high value referrals by use of Referral Request checklist </a:t>
            </a:r>
          </a:p>
          <a:p>
            <a:r>
              <a:rPr lang="en-US" sz="2800" dirty="0" smtClean="0"/>
              <a:t>For Specialty Care</a:t>
            </a:r>
          </a:p>
          <a:p>
            <a:pPr lvl="1"/>
            <a:r>
              <a:rPr lang="en-US" sz="2400" dirty="0" smtClean="0"/>
              <a:t>Create lists of conditions that are usually urgent, intermediate (move-up) or routine in priority (i.e. how urgent is the referral?)</a:t>
            </a:r>
          </a:p>
          <a:p>
            <a:pPr lvl="2"/>
            <a:r>
              <a:rPr lang="en-US" sz="2000" dirty="0" smtClean="0"/>
              <a:t>Ensure the practice has capacity to schedule &amp; see patients based on the urgency needs</a:t>
            </a:r>
          </a:p>
          <a:p>
            <a:pPr lvl="1"/>
            <a:r>
              <a:rPr lang="en-US" sz="2400" dirty="0" smtClean="0"/>
              <a:t>Develop Pertinent Data Set / referral guidelines for at least one (1-4) conditions commonly referred to your practice </a:t>
            </a:r>
            <a:r>
              <a:rPr lang="en-US" sz="2000" dirty="0" smtClean="0"/>
              <a:t>(may use the Pertinent Data Sets on the ACP High Value Care website if applicable)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hlinkClick r:id="rId2"/>
              </a:rPr>
              <a:t>www.acponline.org/hvcc-training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Outpatient Referral </a:t>
            </a:r>
            <a:r>
              <a:rPr lang="en-US" dirty="0" smtClean="0"/>
              <a:t>Request Checklist</a:t>
            </a:r>
          </a:p>
          <a:p>
            <a:r>
              <a:rPr lang="en-US" dirty="0" smtClean="0"/>
              <a:t>Pertinent Data Set resources</a:t>
            </a:r>
          </a:p>
          <a:p>
            <a:r>
              <a:rPr lang="en-US" dirty="0" smtClean="0"/>
              <a:t>Checklist for creating Pertinent Data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Action Steps to Connected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9248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Look at your internal referral process (get your own house in order)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Ensure you get what you need for a high value referral</a:t>
            </a:r>
            <a:endParaRPr lang="en-US" sz="2500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Ensure others get what they need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304348" y="15240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62201" y="3429000"/>
            <a:ext cx="6585856" cy="2743200"/>
          </a:xfrm>
          <a:prstGeom prst="wedgeRoundRectCallout">
            <a:avLst>
              <a:gd name="adj1" fmla="val -19269"/>
              <a:gd name="adj2" fmla="val -603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Three (3) Action Items to Establish: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Basic Elements of a Referral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Referral Criteria/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Risk Stratify Urgency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Pertinent Data Set </a:t>
            </a:r>
            <a:r>
              <a:rPr lang="en-US" sz="2000" dirty="0" smtClean="0"/>
              <a:t>(Referral Guidelines)</a:t>
            </a:r>
          </a:p>
        </p:txBody>
      </p:sp>
    </p:spTree>
    <p:extLst>
      <p:ext uri="{BB962C8B-B14F-4D97-AF65-F5344CB8AC3E}">
        <p14:creationId xmlns:p14="http://schemas.microsoft.com/office/powerpoint/2010/main" val="26657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519"/>
            <a:ext cx="5746264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Define the Basic Elements of </a:t>
            </a:r>
            <a:br>
              <a:rPr lang="en-US" b="1" dirty="0" smtClean="0"/>
            </a:br>
            <a:r>
              <a:rPr lang="en-US" dirty="0" smtClean="0"/>
              <a:t>the Referral Request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8680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 smtClean="0"/>
              <a:t>Check list for a high value </a:t>
            </a:r>
            <a:r>
              <a:rPr lang="en-US" sz="3600" b="1" u="sng" dirty="0" smtClean="0"/>
              <a:t>Referral Request</a:t>
            </a:r>
          </a:p>
          <a:p>
            <a:r>
              <a:rPr lang="en-US" sz="3200" i="1" dirty="0" smtClean="0"/>
              <a:t>Patient Demographics &amp; Scheduling Information</a:t>
            </a:r>
          </a:p>
          <a:p>
            <a:r>
              <a:rPr lang="en-US" sz="3200" i="1" dirty="0" smtClean="0"/>
              <a:t>Referral Information</a:t>
            </a:r>
          </a:p>
          <a:p>
            <a:r>
              <a:rPr lang="en-US" sz="3200" i="1" dirty="0" smtClean="0"/>
              <a:t>Patient’s Core Data Set</a:t>
            </a:r>
          </a:p>
          <a:p>
            <a:r>
              <a:rPr lang="en-US" sz="3200" i="1" dirty="0" smtClean="0"/>
              <a:t>Care Coordination/Referral Tracking</a:t>
            </a:r>
          </a:p>
          <a:p>
            <a:pPr marL="457200" lvl="1" indent="0" algn="ctr">
              <a:buNone/>
            </a:pPr>
            <a:endParaRPr lang="en-US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7203"/>
            <a:ext cx="2667000" cy="55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6" y="3886200"/>
            <a:ext cx="1752600" cy="21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6" y="457200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>
                <a:solidFill>
                  <a:schemeClr val="tx1"/>
                </a:solidFill>
              </a:rPr>
              <a:t>Patient Demographics &amp;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Scheduling </a:t>
            </a:r>
            <a:r>
              <a:rPr lang="en-US" u="sng" dirty="0" smtClean="0">
                <a:solidFill>
                  <a:schemeClr val="tx1"/>
                </a:solidFill>
              </a:rPr>
              <a:t>Information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1"/>
            <a:r>
              <a:rPr lang="en-US" sz="2400" dirty="0" smtClean="0"/>
              <a:t>Name, demographics, contact info, surrogates</a:t>
            </a:r>
          </a:p>
          <a:p>
            <a:pPr lvl="1"/>
            <a:r>
              <a:rPr lang="en-US" sz="2400" dirty="0" smtClean="0"/>
              <a:t>Special considerations </a:t>
            </a:r>
            <a:r>
              <a:rPr lang="en-US" sz="2000" dirty="0" smtClean="0"/>
              <a:t>(impaired hearing, vision, cognition, etc..)</a:t>
            </a:r>
          </a:p>
          <a:p>
            <a:pPr lvl="1"/>
            <a:r>
              <a:rPr lang="en-US" sz="2400" dirty="0" smtClean="0"/>
              <a:t>Insurance information</a:t>
            </a:r>
          </a:p>
          <a:p>
            <a:pPr lvl="1"/>
            <a:r>
              <a:rPr lang="en-US" sz="2400" dirty="0" smtClean="0"/>
              <a:t>Referring clinician/practice name, contact info </a:t>
            </a:r>
            <a:r>
              <a:rPr lang="en-US" sz="2000" dirty="0" smtClean="0"/>
              <a:t>(including direct contact for urgent matters) </a:t>
            </a:r>
          </a:p>
          <a:p>
            <a:pPr lvl="1"/>
            <a:r>
              <a:rPr lang="en-US" sz="2400" dirty="0" smtClean="0"/>
              <a:t>Indicate that patient/surrogate understands and agrees with the purpose of (and type of) referral </a:t>
            </a:r>
          </a:p>
          <a:p>
            <a:pPr lvl="1"/>
            <a:r>
              <a:rPr lang="en-US" sz="2400" dirty="0" smtClean="0"/>
              <a:t>Indicate whether </a:t>
            </a:r>
          </a:p>
          <a:p>
            <a:pPr lvl="2"/>
            <a:r>
              <a:rPr lang="en-US" sz="2000" dirty="0" smtClean="0"/>
              <a:t>Patient should call to schedule </a:t>
            </a:r>
          </a:p>
          <a:p>
            <a:pPr lvl="2"/>
            <a:r>
              <a:rPr lang="en-US" sz="2000" dirty="0" smtClean="0"/>
              <a:t>Specialty practice should contact the patient</a:t>
            </a:r>
          </a:p>
          <a:p>
            <a:pPr lvl="1"/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45"/>
            <a:ext cx="712076" cy="87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Patient Demographics and Scheduling </a:t>
            </a:r>
            <a:r>
              <a:rPr lang="en-US" u="sng" dirty="0" smtClean="0">
                <a:solidFill>
                  <a:schemeClr val="tx1"/>
                </a:solidFill>
              </a:rPr>
              <a:t>Information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1"/>
            <a:r>
              <a:rPr lang="en-US" sz="2400" dirty="0"/>
              <a:t>Name, demographics, contact info, surrogates</a:t>
            </a:r>
          </a:p>
          <a:p>
            <a:pPr lvl="1"/>
            <a:r>
              <a:rPr lang="en-US" sz="2400" b="1" i="1" dirty="0"/>
              <a:t>Special considerations </a:t>
            </a:r>
            <a:r>
              <a:rPr lang="en-US" sz="2000" dirty="0"/>
              <a:t>(impaired hearing, vision, cognition, etc..)</a:t>
            </a:r>
          </a:p>
          <a:p>
            <a:pPr lvl="1"/>
            <a:r>
              <a:rPr lang="en-US" sz="2400" dirty="0"/>
              <a:t>Insurance information</a:t>
            </a:r>
          </a:p>
          <a:p>
            <a:pPr lvl="1"/>
            <a:r>
              <a:rPr lang="en-US" sz="2400" dirty="0"/>
              <a:t>Referring clinician/practice name, contact info </a:t>
            </a:r>
            <a:r>
              <a:rPr lang="en-US" sz="2000" dirty="0"/>
              <a:t>(</a:t>
            </a:r>
            <a:r>
              <a:rPr lang="en-US" sz="2000" b="1" dirty="0"/>
              <a:t>including direct contact for urgent matters</a:t>
            </a:r>
            <a:r>
              <a:rPr lang="en-US" sz="2000" dirty="0"/>
              <a:t>) </a:t>
            </a:r>
          </a:p>
          <a:p>
            <a:pPr lvl="1"/>
            <a:r>
              <a:rPr lang="en-US" sz="2400" dirty="0"/>
              <a:t>Indicate that </a:t>
            </a:r>
            <a:r>
              <a:rPr lang="en-US" sz="2400" b="1" i="1" dirty="0"/>
              <a:t>patient/surrogate understands and agrees with the purpose of (and type of) referral</a:t>
            </a:r>
          </a:p>
          <a:p>
            <a:pPr lvl="2"/>
            <a:r>
              <a:rPr lang="en-US" sz="2000" b="1" i="1" dirty="0"/>
              <a:t>Educational material </a:t>
            </a:r>
            <a:r>
              <a:rPr lang="en-US" sz="2000" i="1" dirty="0"/>
              <a:t>for patient (on disorder or specialty)</a:t>
            </a:r>
          </a:p>
          <a:p>
            <a:pPr lvl="1"/>
            <a:r>
              <a:rPr lang="en-US" sz="2400" dirty="0"/>
              <a:t>Indicate whether </a:t>
            </a:r>
          </a:p>
          <a:p>
            <a:pPr lvl="2"/>
            <a:r>
              <a:rPr lang="en-US" sz="2000" dirty="0"/>
              <a:t>Patient should call to schedule </a:t>
            </a:r>
          </a:p>
          <a:p>
            <a:pPr lvl="2"/>
            <a:r>
              <a:rPr lang="en-US" sz="2000" dirty="0"/>
              <a:t>Specialty practice should contact the patient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7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Prepared Patient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307955" cy="4876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400" b="1" dirty="0"/>
              <a:t>P</a:t>
            </a:r>
            <a:r>
              <a:rPr lang="en-US" sz="3400" b="1" dirty="0" smtClean="0"/>
              <a:t>atient as partner in care</a:t>
            </a:r>
          </a:p>
          <a:p>
            <a:pPr lvl="1">
              <a:defRPr/>
            </a:pPr>
            <a:r>
              <a:rPr lang="en-US" sz="2900" dirty="0" smtClean="0"/>
              <a:t>Patient included in the process &amp; in agreement with referral</a:t>
            </a:r>
          </a:p>
          <a:p>
            <a:pPr lvl="2">
              <a:defRPr/>
            </a:pPr>
            <a:r>
              <a:rPr lang="en-US" sz="2400" b="1" dirty="0"/>
              <a:t>Is the patient willing / intending to go to the referral appointment </a:t>
            </a:r>
            <a:r>
              <a:rPr lang="en-US" sz="2400" b="1" dirty="0" smtClean="0"/>
              <a:t>?</a:t>
            </a:r>
            <a:endParaRPr lang="en-US" dirty="0" smtClean="0"/>
          </a:p>
          <a:p>
            <a:pPr lvl="1">
              <a:defRPr/>
            </a:pPr>
            <a:r>
              <a:rPr lang="en-US" sz="2900" dirty="0"/>
              <a:t>T</a:t>
            </a:r>
            <a:r>
              <a:rPr lang="en-US" sz="2900" dirty="0" smtClean="0"/>
              <a:t>he patient’s needs &amp; goals considered- what matters to the patient</a:t>
            </a:r>
          </a:p>
          <a:p>
            <a:pPr>
              <a:defRPr/>
            </a:pPr>
            <a:r>
              <a:rPr lang="en-US" sz="3200" dirty="0" smtClean="0"/>
              <a:t>Specialty </a:t>
            </a:r>
            <a:r>
              <a:rPr lang="en-US" sz="3200" dirty="0"/>
              <a:t>practice alerted of any </a:t>
            </a:r>
            <a:r>
              <a:rPr lang="en-US" sz="3200" b="1" dirty="0"/>
              <a:t>special needs </a:t>
            </a:r>
            <a:r>
              <a:rPr lang="en-US" sz="3200" dirty="0"/>
              <a:t>of the </a:t>
            </a:r>
            <a:r>
              <a:rPr lang="en-US" sz="3200" dirty="0" smtClean="0"/>
              <a:t>patient</a:t>
            </a:r>
          </a:p>
          <a:p>
            <a:pPr lvl="1">
              <a:defRPr/>
            </a:pPr>
            <a:r>
              <a:rPr lang="en-US" dirty="0" smtClean="0"/>
              <a:t>Visual, hearing, cognitive impairment, ambulation issues</a:t>
            </a:r>
          </a:p>
          <a:p>
            <a:pPr lvl="1">
              <a:defRPr/>
            </a:pPr>
            <a:r>
              <a:rPr lang="en-US" dirty="0" smtClean="0"/>
              <a:t>Transportation, travel / distance considerations</a:t>
            </a:r>
          </a:p>
          <a:p>
            <a:pPr lvl="1">
              <a:defRPr/>
            </a:pPr>
            <a:r>
              <a:rPr lang="en-US" dirty="0" smtClean="0"/>
              <a:t>Challenges with phone service</a:t>
            </a:r>
          </a:p>
          <a:p>
            <a:pPr lvl="1">
              <a:defRPr/>
            </a:pPr>
            <a:r>
              <a:rPr lang="en-US" dirty="0" smtClean="0"/>
              <a:t>Caretaker considerations</a:t>
            </a:r>
          </a:p>
          <a:p>
            <a:pPr lvl="1">
              <a:defRPr/>
            </a:pPr>
            <a:r>
              <a:rPr lang="en-US" dirty="0" smtClean="0"/>
              <a:t>Care Management arrangements-assistance</a:t>
            </a:r>
          </a:p>
          <a:p>
            <a:pPr marL="365125" lvl="1" indent="0">
              <a:buNone/>
              <a:defRPr/>
            </a:pPr>
            <a:endParaRPr lang="en-US" sz="1400" b="1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16630</TotalTime>
  <Words>2917</Words>
  <Application>Microsoft Office PowerPoint</Application>
  <PresentationFormat>On-screen Show (4:3)</PresentationFormat>
  <Paragraphs>371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1_ACP Powerpoint 2014</vt:lpstr>
      <vt:lpstr>Connecting Care Ensuring Quality Referrals and Effective Care Coordination    </vt:lpstr>
      <vt:lpstr>As you listen…</vt:lpstr>
      <vt:lpstr>The Referral Request</vt:lpstr>
      <vt:lpstr>Surveys show this scenario is all too common </vt:lpstr>
      <vt:lpstr>Action Steps to Connected Care</vt:lpstr>
      <vt:lpstr>1st Define the Basic Elements of  the Referral Request </vt:lpstr>
      <vt:lpstr>Patient Demographics &amp; Scheduling Information</vt:lpstr>
      <vt:lpstr>Patient Demographics and Scheduling Information</vt:lpstr>
      <vt:lpstr>Prepared Patient</vt:lpstr>
      <vt:lpstr> Define the protocol for making appointments</vt:lpstr>
      <vt:lpstr>Referral Information</vt:lpstr>
      <vt:lpstr>Provide a Clinical Question (or summary of reason for referral) with all referrals</vt:lpstr>
      <vt:lpstr>Summary of Case pertinent to the referral</vt:lpstr>
      <vt:lpstr>Take a minute …</vt:lpstr>
      <vt:lpstr> Referral Type  (what is the suggested role of the specialist)</vt:lpstr>
      <vt:lpstr>Pre-consultation Request &amp; Review</vt:lpstr>
      <vt:lpstr>Formal Consultation </vt:lpstr>
      <vt:lpstr>Co-Management (ONGOING management of a patient’s medical condition)</vt:lpstr>
      <vt:lpstr>Co-Management Oncology examples:</vt:lpstr>
      <vt:lpstr>Take a minute …</vt:lpstr>
      <vt:lpstr>Patient’s Core (general) Data Set</vt:lpstr>
      <vt:lpstr>Referral Tracking “Closing the Loop” protocol </vt:lpstr>
      <vt:lpstr>The Referral Request Elements</vt:lpstr>
      <vt:lpstr>Ideal: “Synoptic” Referral Request</vt:lpstr>
      <vt:lpstr>Put it into action….</vt:lpstr>
      <vt:lpstr>2nd Establish Referral Criteria / Guidelines</vt:lpstr>
      <vt:lpstr>A large specialty clinic…</vt:lpstr>
      <vt:lpstr> Prioritize / Risk Stratify the Referral Needs</vt:lpstr>
      <vt:lpstr>Examples from my practice:</vt:lpstr>
      <vt:lpstr> Risk Stratify the Referral Needs</vt:lpstr>
      <vt:lpstr> Schedule Based on the Referral Needs</vt:lpstr>
      <vt:lpstr>Triage (Risk Stratification) and Tracking </vt:lpstr>
      <vt:lpstr>Working the Schedule</vt:lpstr>
      <vt:lpstr>PowerPoint Presentation</vt:lpstr>
      <vt:lpstr>Put it into action …</vt:lpstr>
      <vt:lpstr> “Backwards” care       Inappropriate Care  Two Cases from an Academic Medical Center</vt:lpstr>
      <vt:lpstr>Supporting Data (Pertinent Data Set) for the referred condition</vt:lpstr>
      <vt:lpstr>Parameters for Pertinent Data Sets</vt:lpstr>
      <vt:lpstr>PowerPoint Presentation</vt:lpstr>
      <vt:lpstr>PowerPoint Presentation</vt:lpstr>
      <vt:lpstr>PowerPoint Presentation</vt:lpstr>
      <vt:lpstr>Available Pertinent Data Sets </vt:lpstr>
      <vt:lpstr>Develop Pertinent Data sets for  Referred Conditions</vt:lpstr>
      <vt:lpstr>Put it into action….</vt:lpstr>
      <vt:lpstr>Leave in action….</vt:lpstr>
      <vt:lpstr>www.acponline.org/hvcc-training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Cheryl Rusten</cp:lastModifiedBy>
  <cp:revision>116</cp:revision>
  <dcterms:created xsi:type="dcterms:W3CDTF">2017-05-12T02:16:57Z</dcterms:created>
  <dcterms:modified xsi:type="dcterms:W3CDTF">2017-10-17T15:57:17Z</dcterms:modified>
</cp:coreProperties>
</file>