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71" r:id="rId4"/>
    <p:sldId id="258" r:id="rId5"/>
    <p:sldId id="259" r:id="rId6"/>
    <p:sldId id="265" r:id="rId7"/>
    <p:sldId id="266" r:id="rId8"/>
    <p:sldId id="267" r:id="rId9"/>
    <p:sldId id="268" r:id="rId10"/>
    <p:sldId id="272" r:id="rId11"/>
    <p:sldId id="273" r:id="rId12"/>
    <p:sldId id="260" r:id="rId13"/>
    <p:sldId id="261" r:id="rId14"/>
    <p:sldId id="274" r:id="rId15"/>
    <p:sldId id="262" r:id="rId16"/>
    <p:sldId id="269" r:id="rId17"/>
    <p:sldId id="270" r:id="rId18"/>
    <p:sldId id="275" r:id="rId19"/>
    <p:sldId id="263" r:id="rId20"/>
    <p:sldId id="276" r:id="rId21"/>
    <p:sldId id="264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5B7B4"/>
    <a:srgbClr val="FFC82E"/>
    <a:srgbClr val="007E66"/>
    <a:srgbClr val="2EB135"/>
    <a:srgbClr val="00A3DD"/>
    <a:srgbClr val="1EB53A"/>
    <a:srgbClr val="007C66"/>
    <a:srgbClr val="007C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45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B0EDC4-1B4A-4448-9B27-185FAF2D033F}" type="datetimeFigureOut">
              <a:rPr lang="en-US"/>
              <a:pPr>
                <a:defRPr/>
              </a:pPr>
              <a:t>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96AF862-AD0D-47E8-80B5-F218A80985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033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3FC51CF-80EF-45B7-873F-705AE9506C9F}" type="datetimeFigureOut">
              <a:rPr lang="en-US"/>
              <a:pPr>
                <a:defRPr/>
              </a:pPr>
              <a:t>4/5/2018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90EC1EA-07A0-4FA0-85C5-97754687AA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2859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6060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818188"/>
            <a:ext cx="9144000" cy="10398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7588" y="5834063"/>
            <a:ext cx="6856412" cy="1023937"/>
          </a:xfrm>
          <a:prstGeom prst="rect">
            <a:avLst/>
          </a:prstGeom>
          <a:solidFill>
            <a:srgbClr val="1EB53A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white">
          <a:xfrm>
            <a:off x="0" y="17463"/>
            <a:ext cx="9144000" cy="244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09550"/>
          </a:xfrm>
          <a:prstGeom prst="rect">
            <a:avLst/>
          </a:prstGeom>
          <a:solidFill>
            <a:srgbClr val="B5B7B4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5832475"/>
            <a:ext cx="9144000" cy="0"/>
          </a:xfrm>
          <a:prstGeom prst="line">
            <a:avLst/>
          </a:prstGeom>
          <a:ln w="57150" cmpd="sng">
            <a:solidFill>
              <a:srgbClr val="FFC61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268538" y="5851525"/>
            <a:ext cx="0" cy="1006475"/>
          </a:xfrm>
          <a:prstGeom prst="line">
            <a:avLst/>
          </a:prstGeom>
          <a:ln w="57150" cmpd="sng">
            <a:solidFill>
              <a:srgbClr val="FFC61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234950"/>
            <a:ext cx="9144000" cy="0"/>
          </a:xfrm>
          <a:prstGeom prst="line">
            <a:avLst/>
          </a:prstGeom>
          <a:ln w="57150" cmpd="sng">
            <a:solidFill>
              <a:srgbClr val="FFC61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57687" y="1233973"/>
            <a:ext cx="6828800" cy="1828800"/>
          </a:xfrm>
        </p:spPr>
        <p:txBody>
          <a:bodyPr anchor="b"/>
          <a:lstStyle>
            <a:lvl1pPr>
              <a:defRPr b="1" i="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514600" y="6019800"/>
            <a:ext cx="5831114" cy="592798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 b="0" i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063" y="5969952"/>
            <a:ext cx="1744980" cy="76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9890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rgbClr val="007C6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"/>
          </p:nvPr>
        </p:nvSpPr>
        <p:spPr>
          <a:xfrm>
            <a:off x="606153" y="1589567"/>
            <a:ext cx="8159002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08000" cy="234950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C386E42-F1FD-4ACB-BAFE-2EA01340BF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17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8F55B-C676-4C3E-9CD9-E2A0D18FB35F}" type="datetimeFigureOut">
              <a:rPr lang="en-US"/>
              <a:pPr>
                <a:defRPr/>
              </a:pPr>
              <a:t>4/5/2018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9CAAE-F962-4BBF-AA73-E5698E57AD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6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6C4FE13-D3A9-420C-B6A9-D1AE299F47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702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rgbClr val="BFBAAF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rgbClr val="BFBAAF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64A139B-9C2F-4C58-B4C2-2D1A7A325A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967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solidFill>
            <a:srgbClr val="BFBA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none"/>
        </p:style>
        <p:txBody>
          <a:bodyPr lIns="137160" tIns="182880" rIns="137160" bIns="91440">
            <a:normAutofit/>
          </a:bodyPr>
          <a:lstStyle>
            <a:lvl1pPr marL="0" indent="0">
              <a:spcAft>
                <a:spcPts val="1000"/>
              </a:spcAft>
              <a:buNone/>
              <a:defRPr sz="1600">
                <a:ln>
                  <a:noFill/>
                </a:ln>
                <a:solidFill>
                  <a:srgbClr val="000000"/>
                </a:solidFill>
                <a:latin typeface="Trebuchet MS"/>
                <a:cs typeface="Trebuchet MS"/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B0280DC-E516-4875-86CC-8997A57A8F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75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2492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196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         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144B77-65AE-403F-837F-F212A37C5298}" type="datetimeFigureOut">
              <a:rPr lang="en-US"/>
              <a:pPr>
                <a:defRPr/>
              </a:pPr>
              <a:t>4/5/2018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dirty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rgbClr val="1EB53A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ED2D25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rgbClr val="B5B7B4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6F2A8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fld id="{366D08E5-931D-4AD4-ABA2-CD30C3AAA8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white">
          <a:xfrm>
            <a:off x="9525" y="6224588"/>
            <a:ext cx="9144000" cy="606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314700" y="6257925"/>
            <a:ext cx="5900738" cy="638175"/>
          </a:xfrm>
          <a:prstGeom prst="rect">
            <a:avLst/>
          </a:prstGeom>
          <a:solidFill>
            <a:srgbClr val="2EB135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6E2A8E"/>
              </a:solidFill>
            </a:endParaRPr>
          </a:p>
        </p:txBody>
      </p:sp>
      <p:pic>
        <p:nvPicPr>
          <p:cNvPr id="1036" name="Picture 14" descr="acp.logo2.1c.w.eps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6418263"/>
            <a:ext cx="28321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0" y="6259513"/>
            <a:ext cx="9144000" cy="0"/>
          </a:xfrm>
          <a:prstGeom prst="line">
            <a:avLst/>
          </a:prstGeom>
          <a:ln w="57150" cmpd="sng">
            <a:solidFill>
              <a:srgbClr val="FFC61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328988" y="6269038"/>
            <a:ext cx="0" cy="588962"/>
          </a:xfrm>
          <a:prstGeom prst="line">
            <a:avLst/>
          </a:prstGeom>
          <a:ln w="57150" cmpd="sng">
            <a:solidFill>
              <a:srgbClr val="FFC61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61975" y="1281113"/>
            <a:ext cx="0" cy="227012"/>
          </a:xfrm>
          <a:prstGeom prst="line">
            <a:avLst/>
          </a:prstGeom>
          <a:ln w="57150" cmpd="sng">
            <a:solidFill>
              <a:srgbClr val="FFC82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1" name="Rectangle 16"/>
          <p:cNvSpPr>
            <a:spLocks noChangeArrowheads="1"/>
          </p:cNvSpPr>
          <p:nvPr/>
        </p:nvSpPr>
        <p:spPr bwMode="auto">
          <a:xfrm>
            <a:off x="8482013" y="6408738"/>
            <a:ext cx="36671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fld id="{823A2F2B-3917-4B73-A767-975CB851FCCB}" type="slidenum">
              <a:rPr lang="en-US" altLang="en-US" sz="12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pPr/>
              <a:t>‹#›</a:t>
            </a:fld>
            <a:endParaRPr lang="en-US" altLang="en-US" sz="120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04" y="6393100"/>
            <a:ext cx="2711196" cy="3139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6" r:id="rId3"/>
    <p:sldLayoutId id="2147483679" r:id="rId4"/>
    <p:sldLayoutId id="2147483680" r:id="rId5"/>
    <p:sldLayoutId id="2147483681" r:id="rId6"/>
    <p:sldLayoutId id="2147483682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007E66"/>
          </a:solidFill>
          <a:latin typeface="Calibri"/>
          <a:ea typeface="Calibri" pitchFamily="34" charset="0"/>
          <a:cs typeface="Calibri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E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E66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E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E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E66"/>
          </a:solidFill>
          <a:latin typeface="Calibri" pitchFamily="34" charset="0"/>
          <a:ea typeface="Calibri" pitchFamily="34" charset="0"/>
          <a:cs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E66"/>
          </a:solidFill>
          <a:latin typeface="Calibri" pitchFamily="34" charset="0"/>
          <a:ea typeface="Calibri" pitchFamily="34" charset="0"/>
          <a:cs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E66"/>
          </a:solidFill>
          <a:latin typeface="Calibri" pitchFamily="34" charset="0"/>
          <a:ea typeface="Calibri" pitchFamily="34" charset="0"/>
          <a:cs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E66"/>
          </a:solidFill>
          <a:latin typeface="Calibri" pitchFamily="34" charset="0"/>
          <a:ea typeface="Calibri" pitchFamily="34" charset="0"/>
          <a:cs typeface="Calibri" pitchFamily="34" charset="0"/>
        </a:defRPr>
      </a:lvl9pPr>
    </p:titleStyle>
    <p:bodyStyle>
      <a:lvl1pPr marL="457200" indent="-457200" algn="l" rtl="0" eaLnBrk="1" fontAlgn="base" hangingPunct="1">
        <a:spcBef>
          <a:spcPts val="700"/>
        </a:spcBef>
        <a:spcAft>
          <a:spcPct val="0"/>
        </a:spcAft>
        <a:buClr>
          <a:srgbClr val="1EB53A"/>
        </a:buClr>
        <a:buSzPct val="115000"/>
        <a:buFont typeface="Wingdings" pitchFamily="2" charset="2"/>
        <a:buChar char="§"/>
        <a:defRPr sz="2900" kern="1200">
          <a:solidFill>
            <a:schemeClr val="tx1"/>
          </a:solidFill>
          <a:latin typeface="Calibri"/>
          <a:ea typeface="Calibri" pitchFamily="34" charset="0"/>
          <a:cs typeface="Calibri"/>
        </a:defRPr>
      </a:lvl1pPr>
      <a:lvl2pPr marL="822325" indent="-457200" algn="l" rtl="0" eaLnBrk="1" fontAlgn="base" hangingPunct="1">
        <a:spcBef>
          <a:spcPts val="550"/>
        </a:spcBef>
        <a:spcAft>
          <a:spcPct val="0"/>
        </a:spcAft>
        <a:buClr>
          <a:srgbClr val="1EB53A"/>
        </a:buClr>
        <a:buSzPct val="115000"/>
        <a:buFont typeface="Arial" charset="0"/>
        <a:buChar char="•"/>
        <a:defRPr sz="2600" kern="1200">
          <a:solidFill>
            <a:schemeClr val="tx1"/>
          </a:solidFill>
          <a:latin typeface="Calibri"/>
          <a:ea typeface="Calibri" pitchFamily="34" charset="0"/>
          <a:cs typeface="Calibri"/>
        </a:defRPr>
      </a:lvl2pPr>
      <a:lvl3pPr marL="1028700" indent="-342900" algn="l" rtl="0" eaLnBrk="1" fontAlgn="base" hangingPunct="1">
        <a:spcBef>
          <a:spcPts val="500"/>
        </a:spcBef>
        <a:spcAft>
          <a:spcPct val="0"/>
        </a:spcAft>
        <a:buClr>
          <a:srgbClr val="1EB53A"/>
        </a:buClr>
        <a:buSzPct val="75000"/>
        <a:buFont typeface="Arial" charset="0"/>
        <a:buChar char="•"/>
        <a:defRPr sz="2300" kern="1200">
          <a:solidFill>
            <a:schemeClr val="tx1"/>
          </a:solidFill>
          <a:latin typeface="Calibri"/>
          <a:ea typeface="Calibri" pitchFamily="34" charset="0"/>
          <a:cs typeface="Calibri"/>
        </a:defRPr>
      </a:lvl3pPr>
      <a:lvl4pPr marL="1485900" indent="-342900" algn="l" rtl="0" eaLnBrk="1" fontAlgn="base" hangingPunct="1">
        <a:spcBef>
          <a:spcPts val="400"/>
        </a:spcBef>
        <a:spcAft>
          <a:spcPct val="0"/>
        </a:spcAft>
        <a:buClr>
          <a:srgbClr val="1EB53A"/>
        </a:buClr>
        <a:buSzPct val="75000"/>
        <a:buFont typeface="Arial" charset="0"/>
        <a:buChar char="•"/>
        <a:defRPr sz="2000" kern="1200">
          <a:solidFill>
            <a:schemeClr val="tx1"/>
          </a:solidFill>
          <a:latin typeface="Calibri"/>
          <a:ea typeface="Calibri" pitchFamily="34" charset="0"/>
          <a:cs typeface="Calibri"/>
        </a:defRPr>
      </a:lvl4pPr>
      <a:lvl5pPr marL="1943100" indent="-342900" algn="l" rtl="0" eaLnBrk="1" fontAlgn="base" hangingPunct="1">
        <a:spcBef>
          <a:spcPts val="400"/>
        </a:spcBef>
        <a:spcAft>
          <a:spcPct val="0"/>
        </a:spcAft>
        <a:buClr>
          <a:srgbClr val="1EB53A"/>
        </a:buClr>
        <a:buSzPct val="75000"/>
        <a:buFont typeface="Arial" charset="0"/>
        <a:buChar char="•"/>
        <a:defRPr sz="2000" kern="1200">
          <a:solidFill>
            <a:schemeClr val="tx1"/>
          </a:solidFill>
          <a:latin typeface="Calibri"/>
          <a:ea typeface="Calibri" pitchFamily="34" charset="0"/>
          <a:cs typeface="Calibri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320041" y="1233488"/>
            <a:ext cx="8492490" cy="1828800"/>
          </a:xfrm>
        </p:spPr>
        <p:txBody>
          <a:bodyPr/>
          <a:lstStyle/>
          <a:p>
            <a:pPr algn="ctr"/>
            <a:r>
              <a:rPr lang="en-US" dirty="0"/>
              <a:t>Achieving Gender Equity in Physician</a:t>
            </a:r>
            <a:br>
              <a:rPr lang="en-US" dirty="0"/>
            </a:br>
            <a:r>
              <a:rPr lang="en-US" dirty="0"/>
              <a:t>Compensation and Career Advancement:</a:t>
            </a:r>
            <a:br>
              <a:rPr lang="en-US" dirty="0"/>
            </a:br>
            <a:r>
              <a:rPr lang="en-US" dirty="0"/>
              <a:t>A Position Paper of the American College</a:t>
            </a:r>
            <a:br>
              <a:rPr lang="en-US" dirty="0"/>
            </a:br>
            <a:r>
              <a:rPr lang="en-US" dirty="0"/>
              <a:t>of Physicians</a:t>
            </a:r>
            <a:endParaRPr lang="en-US" alt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2388870" y="6019800"/>
            <a:ext cx="6755130" cy="592138"/>
          </a:xfrm>
        </p:spPr>
        <p:txBody>
          <a:bodyPr>
            <a:noAutofit/>
          </a:bodyPr>
          <a:lstStyle/>
          <a:p>
            <a:r>
              <a:rPr lang="en-US" altLang="en-US" sz="1500" dirty="0">
                <a:latin typeface="Calibri" pitchFamily="34" charset="0"/>
                <a:cs typeface="Calibri" pitchFamily="34" charset="0"/>
              </a:rPr>
              <a:t>Renee </a:t>
            </a:r>
            <a:r>
              <a:rPr lang="en-US" altLang="en-US" sz="1500" dirty="0" err="1">
                <a:latin typeface="Calibri" pitchFamily="34" charset="0"/>
                <a:cs typeface="Calibri" pitchFamily="34" charset="0"/>
              </a:rPr>
              <a:t>Butkus</a:t>
            </a:r>
            <a:r>
              <a:rPr lang="en-US" altLang="en-US" sz="1500" dirty="0">
                <a:latin typeface="Calibri" pitchFamily="34" charset="0"/>
                <a:cs typeface="Calibri" pitchFamily="34" charset="0"/>
              </a:rPr>
              <a:t>, BA; Joshua Serchen, BA; </a:t>
            </a:r>
            <a:r>
              <a:rPr lang="en-US" altLang="en-US" sz="1500" dirty="0" err="1">
                <a:latin typeface="Calibri" pitchFamily="34" charset="0"/>
                <a:cs typeface="Calibri" pitchFamily="34" charset="0"/>
              </a:rPr>
              <a:t>Darilyn</a:t>
            </a:r>
            <a:r>
              <a:rPr lang="en-US" altLang="en-US" sz="1500" dirty="0">
                <a:latin typeface="Calibri" pitchFamily="34" charset="0"/>
                <a:cs typeface="Calibri" pitchFamily="34" charset="0"/>
              </a:rPr>
              <a:t> V. Moyer, MD; Sue S. Bornstein, MD; </a:t>
            </a:r>
            <a:r>
              <a:rPr lang="en-US" altLang="en-US" sz="1500" dirty="0" smtClean="0">
                <a:latin typeface="Calibri" pitchFamily="34" charset="0"/>
                <a:cs typeface="Calibri" pitchFamily="34" charset="0"/>
              </a:rPr>
              <a:t>and Susan </a:t>
            </a:r>
            <a:r>
              <a:rPr lang="en-US" altLang="en-US" sz="1500" dirty="0">
                <a:latin typeface="Calibri" pitchFamily="34" charset="0"/>
                <a:cs typeface="Calibri" pitchFamily="34" charset="0"/>
              </a:rPr>
              <a:t>Thompson </a:t>
            </a:r>
            <a:r>
              <a:rPr lang="en-US" altLang="en-US" sz="1500" dirty="0" err="1">
                <a:latin typeface="Calibri" pitchFamily="34" charset="0"/>
                <a:cs typeface="Calibri" pitchFamily="34" charset="0"/>
              </a:rPr>
              <a:t>Hingle</a:t>
            </a:r>
            <a:r>
              <a:rPr lang="en-US" altLang="en-US" sz="1500" dirty="0">
                <a:latin typeface="Calibri" pitchFamily="34" charset="0"/>
                <a:cs typeface="Calibri" pitchFamily="34" charset="0"/>
              </a:rPr>
              <a:t>, MD; for the Health and Public Policy Committee of </a:t>
            </a:r>
            <a:r>
              <a:rPr lang="en-US" altLang="en-US" sz="1500" dirty="0" smtClean="0">
                <a:latin typeface="Calibri" pitchFamily="34" charset="0"/>
                <a:cs typeface="Calibri" pitchFamily="34" charset="0"/>
              </a:rPr>
              <a:t>ACP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97330" y="3717683"/>
            <a:ext cx="6103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libri" pitchFamily="34" charset="0"/>
              </a:rPr>
              <a:t>Position Statements and Recommendations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Position Statement Three: Case Study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78968" y="1600200"/>
            <a:ext cx="8648055" cy="4495800"/>
          </a:xfrm>
        </p:spPr>
        <p:txBody>
          <a:bodyPr/>
          <a:lstStyle/>
          <a:p>
            <a:pPr marL="514350" indent="-514350">
              <a:buFont typeface="+mj-lt"/>
              <a:buAutoNum type="alphaLcPeriod" startAt="6"/>
            </a:pP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Medical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specialty boards should be flexible in</a:t>
            </a:r>
          </a:p>
          <a:p>
            <a:pPr marL="0" indent="0">
              <a:buNone/>
            </a:pPr>
            <a:r>
              <a:rPr lang="en-US" altLang="en-US" dirty="0">
                <a:latin typeface="Calibri" pitchFamily="34" charset="0"/>
                <a:cs typeface="Calibri" pitchFamily="34" charset="0"/>
              </a:rPr>
              <a:t>their requirements for board eligibility in circumstances</a:t>
            </a:r>
          </a:p>
          <a:p>
            <a:pPr marL="0" indent="0">
              <a:buNone/>
            </a:pPr>
            <a:r>
              <a:rPr lang="en-US" altLang="en-US" dirty="0">
                <a:latin typeface="Calibri" pitchFamily="34" charset="0"/>
                <a:cs typeface="Calibri" pitchFamily="34" charset="0"/>
              </a:rPr>
              <a:t>when trainees took family or medical leave.</a:t>
            </a:r>
          </a:p>
          <a:p>
            <a:pPr marL="0" indent="0">
              <a:buNone/>
            </a:pPr>
            <a:endParaRPr lang="en-US" altLang="en-US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Content Placeholder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947453131"/>
              </p:ext>
            </p:extLst>
          </p:nvPr>
        </p:nvGraphicFramePr>
        <p:xfrm>
          <a:off x="263525" y="1600200"/>
          <a:ext cx="8740776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0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0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Potential Solution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Dr. H is an early-career physician. After she and her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husband adopt an infant son, she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takes 6 weeks of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family leave. Upon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returning, she is informed that the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leave was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unpaid because institutional policy treats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adoption as family leave, which is unpaid.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Had the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leave been maternity leave, it would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have been paid.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H and Dr. L, a colleague from pediatrics who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experienced the same challenge, work with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their employer to change the policy. The</a:t>
                      </a:r>
                    </a:p>
                    <a:p>
                      <a:r>
                        <a:rPr lang="en-US" dirty="0" smtClean="0"/>
                        <a:t>policy now allows for 6 weeks of paid leave for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maternity leave, which includes adoption of 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child. They are continuing to work on changes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that will expand it to a parental leave policy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that includes fathers.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44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Position Statement Four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25464" y="1600200"/>
            <a:ext cx="8440711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>
                <a:latin typeface="Calibri" pitchFamily="34" charset="0"/>
                <a:cs typeface="Calibri" pitchFamily="34" charset="0"/>
              </a:rPr>
              <a:t>ACP supports the provision of programs in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leadership development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, negotiation, and career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development for all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physicians and physicians-in-training.</a:t>
            </a:r>
            <a:endParaRPr lang="en-US" alt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28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Position Statement Four: Case Study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25464" y="1600200"/>
            <a:ext cx="8440711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>
                <a:latin typeface="Calibri" pitchFamily="34" charset="0"/>
                <a:cs typeface="Calibri" pitchFamily="34" charset="0"/>
              </a:rPr>
              <a:t>ACP supports the provision of programs in leadership</a:t>
            </a:r>
          </a:p>
          <a:p>
            <a:pPr marL="0" indent="0">
              <a:buNone/>
            </a:pPr>
            <a:r>
              <a:rPr lang="en-US" altLang="en-US" dirty="0">
                <a:latin typeface="Calibri" pitchFamily="34" charset="0"/>
                <a:cs typeface="Calibri" pitchFamily="34" charset="0"/>
              </a:rPr>
              <a:t>development, negotiation, and career development</a:t>
            </a:r>
          </a:p>
          <a:p>
            <a:pPr marL="0" indent="0">
              <a:buNone/>
            </a:pPr>
            <a:r>
              <a:rPr lang="en-US" altLang="en-US" dirty="0">
                <a:latin typeface="Calibri" pitchFamily="34" charset="0"/>
                <a:cs typeface="Calibri" pitchFamily="34" charset="0"/>
              </a:rPr>
              <a:t>for all physicians and physicians-in-training.</a:t>
            </a:r>
            <a:endParaRPr lang="en-US" altLang="en-US" dirty="0" smtClean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Content Placeholder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045864597"/>
              </p:ext>
            </p:extLst>
          </p:nvPr>
        </p:nvGraphicFramePr>
        <p:xfrm>
          <a:off x="263525" y="1600200"/>
          <a:ext cx="8740776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0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0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Potential Solution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Dr. J is a successful academic physician who has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achieved the status of full professor and who serves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as chair of the Department of Medicine as well 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chair of the Board of Directors of a prominent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national medical organization. Despite these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remarkable accomplishments, she shies away from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attention and often passes up opportunities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for fear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of being </a:t>
                      </a:r>
                      <a:r>
                        <a:rPr lang="en-US" dirty="0" err="1" smtClean="0"/>
                        <a:t>underqualified</a:t>
                      </a:r>
                      <a:r>
                        <a:rPr lang="en-US" dirty="0" smtClean="0"/>
                        <a:t> for the next step. She is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concerned that a next step could be a glass cliff and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does not want to worsen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the cause for women in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medicine by failing.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J believes that the best approach to her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personal and organizational concerns will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require multilevel interventions. She meets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with her faculty development dean to review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how other institutions have addressed the</a:t>
                      </a:r>
                    </a:p>
                    <a:p>
                      <a:r>
                        <a:rPr lang="en-US" dirty="0" smtClean="0"/>
                        <a:t>imposter syndrome and glass cliff barriers.</a:t>
                      </a:r>
                    </a:p>
                    <a:p>
                      <a:r>
                        <a:rPr lang="en-US" dirty="0" smtClean="0"/>
                        <a:t>They obtain information and actionable</a:t>
                      </a:r>
                    </a:p>
                    <a:p>
                      <a:r>
                        <a:rPr lang="en-US" dirty="0" smtClean="0"/>
                        <a:t>practices from other institutions and</a:t>
                      </a:r>
                    </a:p>
                    <a:p>
                      <a:r>
                        <a:rPr lang="en-US" dirty="0" smtClean="0"/>
                        <a:t>implement programs to improve the</a:t>
                      </a:r>
                    </a:p>
                    <a:p>
                      <a:r>
                        <a:rPr lang="en-US" dirty="0" smtClean="0"/>
                        <a:t>confidence, skills, and leadership qualities of</a:t>
                      </a:r>
                    </a:p>
                    <a:p>
                      <a:r>
                        <a:rPr lang="en-US" dirty="0" smtClean="0"/>
                        <a:t>individual faculty.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95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Position Statement Five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63471" y="1600200"/>
            <a:ext cx="8710048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>
                <a:latin typeface="Calibri" pitchFamily="34" charset="0"/>
                <a:cs typeface="Calibri" pitchFamily="34" charset="0"/>
              </a:rPr>
              <a:t>ACP supports the provision of regular and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recurring implicit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bias training by all organizations that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employ physicians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. Organizational policies and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procedures should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be implemented that address implicit bias.</a:t>
            </a:r>
            <a:endParaRPr lang="en-US" alt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93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Position Statement Five: Case Study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63471" y="1600200"/>
            <a:ext cx="8710048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>
                <a:latin typeface="Calibri" pitchFamily="34" charset="0"/>
                <a:cs typeface="Calibri" pitchFamily="34" charset="0"/>
              </a:rPr>
              <a:t>ACP supports the provision of regular and recurring</a:t>
            </a:r>
          </a:p>
          <a:p>
            <a:pPr marL="0" indent="0">
              <a:buNone/>
            </a:pPr>
            <a:r>
              <a:rPr lang="en-US" altLang="en-US" dirty="0">
                <a:latin typeface="Calibri" pitchFamily="34" charset="0"/>
                <a:cs typeface="Calibri" pitchFamily="34" charset="0"/>
              </a:rPr>
              <a:t>implicit bias training by all organizations that employ</a:t>
            </a:r>
          </a:p>
          <a:p>
            <a:pPr marL="0" indent="0">
              <a:buNone/>
            </a:pPr>
            <a:r>
              <a:rPr lang="en-US" altLang="en-US" dirty="0">
                <a:latin typeface="Calibri" pitchFamily="34" charset="0"/>
                <a:cs typeface="Calibri" pitchFamily="34" charset="0"/>
              </a:rPr>
              <a:t>physicians. Organizational policies and procedures</a:t>
            </a:r>
          </a:p>
          <a:p>
            <a:pPr marL="0" indent="0">
              <a:buNone/>
            </a:pPr>
            <a:r>
              <a:rPr lang="en-US" altLang="en-US" dirty="0">
                <a:latin typeface="Calibri" pitchFamily="34" charset="0"/>
                <a:cs typeface="Calibri" pitchFamily="34" charset="0"/>
              </a:rPr>
              <a:t>should be implemented that address implicit bias.</a:t>
            </a:r>
            <a:endParaRPr lang="en-US" altLang="en-US" dirty="0" smtClean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Content Placeholder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184447287"/>
              </p:ext>
            </p:extLst>
          </p:nvPr>
        </p:nvGraphicFramePr>
        <p:xfrm>
          <a:off x="263525" y="1600200"/>
          <a:ext cx="8740776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0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0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Potential Solution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Curious that the Department of Medicine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Promotion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and Tenure Committee has only 1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woman and 1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underrepresented minority, Dr.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F, the new chair of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the Department of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Medicine, reviews promotion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data for his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department and finds that women and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underrepresented minorities progress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substantially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more slowly than others.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After finding that women and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underrepresented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minorities progress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substantially more slowly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than others, Dr. 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implements processes within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the Department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of Medicine that assure that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each annual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performance review of individual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faculty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members includes a discussion about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promotion needs and timelines.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083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Position Statement Six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25464" y="1600200"/>
            <a:ext cx="8440711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>
                <a:latin typeface="Calibri" pitchFamily="34" charset="0"/>
                <a:cs typeface="Calibri" pitchFamily="34" charset="0"/>
              </a:rPr>
              <a:t>Academic institutions, health care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organizations, physician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private practice groups, and professional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physician membership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organizations should take steps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to increase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the number of women in practice, faculty, and leadership positions and structure equal access to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opportunities, including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:</a:t>
            </a:r>
            <a:endParaRPr lang="en-US" alt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10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Position Statement Six (cont.)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25464" y="1600200"/>
            <a:ext cx="8440711" cy="4495800"/>
          </a:xfrm>
        </p:spPr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Encouraging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mentorship and sponsorship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and providing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training for faculty on how to be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effective mentors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and sponsors.</a:t>
            </a:r>
          </a:p>
          <a:p>
            <a:pPr marL="514350" indent="-514350">
              <a:buFont typeface="+mj-lt"/>
              <a:buAutoNum type="alphaLcPeriod"/>
            </a:pP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Coaching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and development programs.</a:t>
            </a:r>
          </a:p>
          <a:p>
            <a:pPr marL="514350" indent="-514350">
              <a:buFont typeface="+mj-lt"/>
              <a:buAutoNum type="alphaLcPeriod"/>
            </a:pP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Flexibility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in structuring career paths in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academic medicine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, health systems, and private practice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and adopting flexible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promotion and advancement criteria,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including promotion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tracks that reflect the wide range of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responsibilities and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unique contributions of female physicians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alt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03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Position Statement Six (cont.)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25464" y="1600200"/>
            <a:ext cx="8440711" cy="4495800"/>
          </a:xfrm>
        </p:spPr>
        <p:txBody>
          <a:bodyPr/>
          <a:lstStyle/>
          <a:p>
            <a:pPr marL="514350" indent="-514350">
              <a:buFont typeface="+mj-lt"/>
              <a:buAutoNum type="alphaLcPeriod" startAt="4"/>
            </a:pP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Requiring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the inclusion of female physicians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as job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candidates and members of search committees.</a:t>
            </a:r>
          </a:p>
          <a:p>
            <a:pPr marL="514350" indent="-514350">
              <a:buFont typeface="+mj-lt"/>
              <a:buAutoNum type="alphaLcPeriod" startAt="4"/>
            </a:pP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Ensuring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diversity, including gender diversity,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on all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committees, councils, and boards through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leadership development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to ensure inclusion,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comprehensiveness, and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mechanisms for accountability.</a:t>
            </a:r>
          </a:p>
        </p:txBody>
      </p:sp>
    </p:spTree>
    <p:extLst>
      <p:ext uri="{BB962C8B-B14F-4D97-AF65-F5344CB8AC3E}">
        <p14:creationId xmlns:p14="http://schemas.microsoft.com/office/powerpoint/2010/main" val="325873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Position Statement Six: Case Study</a:t>
            </a:r>
          </a:p>
        </p:txBody>
      </p:sp>
      <p:graphicFrame>
        <p:nvGraphicFramePr>
          <p:cNvPr id="5" name="Content Placeholder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177697085"/>
              </p:ext>
            </p:extLst>
          </p:nvPr>
        </p:nvGraphicFramePr>
        <p:xfrm>
          <a:off x="263525" y="1577340"/>
          <a:ext cx="8740776" cy="460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0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0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Potential Solution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Dr. T serves as the only woman department chair at an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academic medical center. In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addition to raising 3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children and caring for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her aging mother, she is a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well-known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academic “triple threat” who maintains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an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active clinical practice, is an award-winning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teacher and medical educator, and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consistently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secures NIH funding for her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research on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hypertension. The academic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institution she works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for has convened a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search committee for its next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dean. She is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interested in becoming dean. Knowing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the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influence chairs can have, she is disappointed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to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learn that during an informal gathering that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included many of the chairs, the chairs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had not even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considered her for the dean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position because “they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assumed she was too busy.”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Dr. K is the dean of a medical school and calls for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a review of diversity and inclusion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status and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policies in the institution, including a baseline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needs assessment, installation of a Diversity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and Inclusion Task Force whose composition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specifically weights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underrepresented minority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and female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faculty to review the survey data,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current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status of formal and informal processes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that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feed the leadership pipeline,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organizational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changes from this actionable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data, and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accountable metrics to track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progress in the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leadership and advancement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for all faculty.</a:t>
                      </a:r>
                      <a:endParaRPr lang="en-US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363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Position Statement Seven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09966" y="1600200"/>
            <a:ext cx="8456209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>
                <a:latin typeface="Calibri" pitchFamily="34" charset="0"/>
                <a:cs typeface="Calibri" pitchFamily="34" charset="0"/>
              </a:rPr>
              <a:t>Further research is needed on the reasons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for and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effect of gender pay inequity and barriers to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career advancement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and the best practices to close these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gaps across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all practice settings.</a:t>
            </a:r>
            <a:endParaRPr lang="en-US" alt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64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Position Statement One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63471" y="1600200"/>
            <a:ext cx="8741044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ACP affirms that physician compensation (including pay; benefits; clinical and administrative support; clinical schedules; institutional responsibilities; and where appropriate, lab space and support for researchers) should be equitable; based on comparable work at each stage of physicians' professional careers in accordance with their skills, knowledge, competencies, and expertise; and not based on characteristics of personal identity, including gender. Physicians should not be penalized for working less than full-time.</a:t>
            </a:r>
            <a:endParaRPr lang="en-US" alt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Position Statement Seven: Case Study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09966" y="1600200"/>
            <a:ext cx="8456209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>
                <a:latin typeface="Calibri" pitchFamily="34" charset="0"/>
                <a:cs typeface="Calibri" pitchFamily="34" charset="0"/>
              </a:rPr>
              <a:t>Further research is needed on the reasons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for and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effect of gender pay inequity and barriers to career</a:t>
            </a:r>
          </a:p>
          <a:p>
            <a:pPr marL="0" indent="0">
              <a:buNone/>
            </a:pPr>
            <a:r>
              <a:rPr lang="en-US" altLang="en-US" dirty="0">
                <a:latin typeface="Calibri" pitchFamily="34" charset="0"/>
                <a:cs typeface="Calibri" pitchFamily="34" charset="0"/>
              </a:rPr>
              <a:t>advancement and the best practices to close these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gaps across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all practice settings.</a:t>
            </a:r>
            <a:endParaRPr lang="en-US" altLang="en-US" dirty="0" smtClean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Content Placeholder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04243748"/>
              </p:ext>
            </p:extLst>
          </p:nvPr>
        </p:nvGraphicFramePr>
        <p:xfrm>
          <a:off x="263525" y="1600200"/>
          <a:ext cx="8740776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0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0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Potential Solution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Dr. G prides herself on being a highly sought-after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internal medicine specialist because of the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comprehensive, patient-centered care she provides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to her patients. Many women patients seek care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from her because she will take care of not only their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medical problems but also their Pap smears and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psychosocial issues. Her quality metrics and patient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satisfaction ratings are the highest in her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practice.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During her annual performance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review, she is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notified that she will need to increase her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productivity or take a pay cut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because her RVUs are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lower than those of her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colleagues. She believes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that this is due to the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additional time she spends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per patient visit.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G asks for her practice to consider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tracking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the additional gynecological and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mental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health care provided, as well 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weighting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quality metrics and patient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satisfaction, for all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members in her practice.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She offers to work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with her management and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colleagues to find 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compensation model that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will acknowledge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and incentivize these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additional metrics. Her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practice agrees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because they want to retain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physicians.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7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Position Statement Eight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92734" y="1600200"/>
            <a:ext cx="8576945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>
                <a:latin typeface="Calibri" pitchFamily="34" charset="0"/>
                <a:cs typeface="Calibri" pitchFamily="34" charset="0"/>
              </a:rPr>
              <a:t>ACP opposes harassment, discrimination,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and retaliation of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any form based on characteristics of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personal identity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, including gender, in the medical profession.</a:t>
            </a:r>
            <a:endParaRPr lang="en-US" alt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67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Position Statement One: Case Study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77658580"/>
              </p:ext>
            </p:extLst>
          </p:nvPr>
        </p:nvGraphicFramePr>
        <p:xfrm>
          <a:off x="263525" y="1600200"/>
          <a:ext cx="8740776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0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0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Potential Solution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Dr. W is a third-year resident in internal medicine who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is exploring her career options after residency. She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is very interested in returning to her hometown to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serve the indigent where she was raised. She knows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that there is a dearth of African American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physician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role models so is excited to return home. As she is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discussing her contract with a colleague who is also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interested in working for the same clinic with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identical experience and position description, she is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made aware that her contract offer is 30% less than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that of her white male colleague.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Recognizing Dr. W's valid concerns, Dr. W's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potential new boss looks into it and finds out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that she is correct. The offer is changed so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that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she is offered the same as her male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colleague.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In addition, he begins routinely and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transparently providing </a:t>
                      </a:r>
                      <a:r>
                        <a:rPr lang="en-US" dirty="0" err="1" smtClean="0"/>
                        <a:t>deidentified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about compensation, stratified for rank and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time in rank, for both new hires and current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faculty. This is shared with every faculty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member during the hiring and annual faculty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review process.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12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Position Statement Two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47972" y="1600200"/>
            <a:ext cx="8710047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ACP supports transparency and routine </a:t>
            </a:r>
            <a:r>
              <a:rPr lang="en-US" dirty="0" smtClean="0"/>
              <a:t>assessment of </a:t>
            </a:r>
            <a:r>
              <a:rPr lang="en-US" dirty="0"/>
              <a:t>the equity of physician compensation </a:t>
            </a:r>
            <a:r>
              <a:rPr lang="en-US" dirty="0" smtClean="0"/>
              <a:t>arrangements by </a:t>
            </a:r>
            <a:r>
              <a:rPr lang="en-US" dirty="0"/>
              <a:t>all organizations that employ physicians.</a:t>
            </a:r>
            <a:endParaRPr lang="en-US" alt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40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Position Statement Three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78968" y="1600200"/>
            <a:ext cx="8648055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>
                <a:latin typeface="Calibri" pitchFamily="34" charset="0"/>
                <a:cs typeface="Calibri" pitchFamily="34" charset="0"/>
              </a:rPr>
              <a:t>ACP supports the goal of universal access to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family and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medical leave policies that provide a minimum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6 weeks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of paid leave and calls for legislative or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regulatory action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at the federal, state, or local level to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advance this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goal. Such legislation should include minimum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paid leave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standards and dedicated funding to help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employers provide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such leave. Paid leave policies should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ensure that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all employees have increased flexibility to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care for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family members, including children, spouses,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partners, parents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, parents-in-law, and grandparents.</a:t>
            </a:r>
            <a:endParaRPr lang="en-US" alt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91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Position Statement Three (cont.)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78968" y="1600200"/>
            <a:ext cx="8648055" cy="4495800"/>
          </a:xfrm>
        </p:spPr>
        <p:txBody>
          <a:bodyPr/>
          <a:lstStyle/>
          <a:p>
            <a:pPr marL="514350" indent="-514350">
              <a:buAutoNum type="alphaLcPeriod"/>
            </a:pP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ACP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opposes discrimination on the basis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of reproductive status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, for those who choose to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have children biologically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or via adoption and for those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who choose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not to have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children.</a:t>
            </a:r>
          </a:p>
          <a:p>
            <a:pPr marL="514350" indent="-514350">
              <a:buAutoNum type="alphaLcPeriod"/>
            </a:pP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Family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and medical leave and paid leave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policies should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be a standard part of physicians' benefit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packages, regardless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of gender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alt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8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Position Statement Three (cont.)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78968" y="1600200"/>
            <a:ext cx="8648055" cy="4495800"/>
          </a:xfrm>
        </p:spPr>
        <p:txBody>
          <a:bodyPr/>
          <a:lstStyle/>
          <a:p>
            <a:pPr marL="514350" indent="-514350">
              <a:buFont typeface="+mj-lt"/>
              <a:buAutoNum type="alphaLcPeriod" startAt="3"/>
            </a:pP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Residency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and fellowship programs, academic medical centers, community hospitals, and physician practices should develop and implement paid leave policies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to provide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compensation to eligible male and female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physicians and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trainees for a minimum of 6 weeks to care for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a newborn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, newly adopted, or seriously ill child and to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attend to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other qualifying life events, such as care of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seriously ill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family members other than children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alt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73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Position Statement Three (cont.)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78968" y="1600200"/>
            <a:ext cx="8648055" cy="4495800"/>
          </a:xfrm>
        </p:spPr>
        <p:txBody>
          <a:bodyPr/>
          <a:lstStyle/>
          <a:p>
            <a:pPr marL="514350" indent="-514350">
              <a:buFont typeface="+mj-lt"/>
              <a:buAutoNum type="alphaLcPeriod" startAt="4"/>
            </a:pP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Medical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schools and residency and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fellowship training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programs should publish and distribute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their family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and medical leave policies to all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applicants.</a:t>
            </a:r>
            <a:endParaRPr lang="en-US" altLang="en-US" dirty="0"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+mj-lt"/>
              <a:buAutoNum type="alphaLcPeriod" startAt="4"/>
            </a:pP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Accrediting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bodies for medical education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and training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should establish policies regarding family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and medical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leave for students and trainees, supporting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a minimum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of 6 weeks to care for a newborn, newly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adopted, or seriously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ill child and to attend to other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qualifying life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events, such as care of seriously ill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family members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other than children.</a:t>
            </a:r>
          </a:p>
          <a:p>
            <a:pPr marL="0" indent="0">
              <a:buNone/>
            </a:pP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f</a:t>
            </a:r>
            <a:endParaRPr lang="en-US" alt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55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Position Statement Three (cont.)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78968" y="1600200"/>
            <a:ext cx="8648055" cy="4495800"/>
          </a:xfrm>
        </p:spPr>
        <p:txBody>
          <a:bodyPr/>
          <a:lstStyle/>
          <a:p>
            <a:pPr marL="514350" indent="-514350">
              <a:buFont typeface="+mj-lt"/>
              <a:buAutoNum type="alphaLcPeriod" startAt="6"/>
            </a:pP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Medical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specialty boards should be flexible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in their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requirements for board eligibility in </a:t>
            </a:r>
            <a:r>
              <a:rPr lang="en-US" altLang="en-US" dirty="0" smtClean="0">
                <a:latin typeface="Calibri" pitchFamily="34" charset="0"/>
                <a:cs typeface="Calibri" pitchFamily="34" charset="0"/>
              </a:rPr>
              <a:t>circumstances when </a:t>
            </a:r>
            <a:r>
              <a:rPr lang="en-US" altLang="en-US" dirty="0">
                <a:latin typeface="Calibri" pitchFamily="34" charset="0"/>
                <a:cs typeface="Calibri" pitchFamily="34" charset="0"/>
              </a:rPr>
              <a:t>trainees took family or medical leave.</a:t>
            </a:r>
          </a:p>
          <a:p>
            <a:pPr marL="0" indent="0">
              <a:buNone/>
            </a:pPr>
            <a:endParaRPr lang="en-US" alt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30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CP Corporate Template">
  <a:themeElements>
    <a:clrScheme name="ACP them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EB135"/>
      </a:accent1>
      <a:accent2>
        <a:srgbClr val="FFC82E"/>
      </a:accent2>
      <a:accent3>
        <a:srgbClr val="00A0DF"/>
      </a:accent3>
      <a:accent4>
        <a:srgbClr val="FF7900"/>
      </a:accent4>
      <a:accent5>
        <a:srgbClr val="95519E"/>
      </a:accent5>
      <a:accent6>
        <a:srgbClr val="BF650F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ACP them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2EB135"/>
    </a:accent1>
    <a:accent2>
      <a:srgbClr val="FFC82E"/>
    </a:accent2>
    <a:accent3>
      <a:srgbClr val="00A0DF"/>
    </a:accent3>
    <a:accent4>
      <a:srgbClr val="FF7900"/>
    </a:accent4>
    <a:accent5>
      <a:srgbClr val="95519E"/>
    </a:accent5>
    <a:accent6>
      <a:srgbClr val="BF650F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ACP Corporate Template</Template>
  <TotalTime>71</TotalTime>
  <Words>1939</Words>
  <Application>Microsoft Office PowerPoint</Application>
  <PresentationFormat>On-screen Show (4:3)</PresentationFormat>
  <Paragraphs>86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Trebuchet MS</vt:lpstr>
      <vt:lpstr>Tw Cen MT</vt:lpstr>
      <vt:lpstr>Wingdings</vt:lpstr>
      <vt:lpstr>ACP Corporate Template</vt:lpstr>
      <vt:lpstr>Achieving Gender Equity in Physician Compensation and Career Advancement: A Position Paper of the American College of Physicians</vt:lpstr>
      <vt:lpstr>Position Statement One</vt:lpstr>
      <vt:lpstr>Position Statement One: Case Study</vt:lpstr>
      <vt:lpstr>Position Statement Two</vt:lpstr>
      <vt:lpstr>Position Statement Three</vt:lpstr>
      <vt:lpstr>Position Statement Three (cont.)</vt:lpstr>
      <vt:lpstr>Position Statement Three (cont.)</vt:lpstr>
      <vt:lpstr>Position Statement Three (cont.)</vt:lpstr>
      <vt:lpstr>Position Statement Three (cont.)</vt:lpstr>
      <vt:lpstr>Position Statement Three: Case Study</vt:lpstr>
      <vt:lpstr>Position Statement Four</vt:lpstr>
      <vt:lpstr>Position Statement Four: Case Study</vt:lpstr>
      <vt:lpstr>Position Statement Five</vt:lpstr>
      <vt:lpstr>Position Statement Five: Case Study</vt:lpstr>
      <vt:lpstr>Position Statement Six</vt:lpstr>
      <vt:lpstr>Position Statement Six (cont.)</vt:lpstr>
      <vt:lpstr>Position Statement Six (cont.)</vt:lpstr>
      <vt:lpstr>Position Statement Six: Case Study</vt:lpstr>
      <vt:lpstr>Position Statement Seven</vt:lpstr>
      <vt:lpstr>Position Statement Seven: Case Study</vt:lpstr>
      <vt:lpstr>Position Statement Eight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Achieving Gender Equity in Physician Compensation and Career Advancement: A Position Paper of the American College of Physicians</dc:title>
  <dc:creator>Joshua Serchen</dc:creator>
  <cp:lastModifiedBy>Darilyn Moyer</cp:lastModifiedBy>
  <cp:revision>8</cp:revision>
  <cp:lastPrinted>2014-02-24T19:20:57Z</cp:lastPrinted>
  <dcterms:created xsi:type="dcterms:W3CDTF">2018-04-04T16:23:44Z</dcterms:created>
  <dcterms:modified xsi:type="dcterms:W3CDTF">2018-04-05T18:23:18Z</dcterms:modified>
</cp:coreProperties>
</file>