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78" r:id="rId3"/>
    <p:sldId id="294" r:id="rId4"/>
    <p:sldId id="279" r:id="rId5"/>
    <p:sldId id="284" r:id="rId6"/>
    <p:sldId id="296" r:id="rId7"/>
    <p:sldId id="280" r:id="rId8"/>
    <p:sldId id="293" r:id="rId9"/>
    <p:sldId id="282" r:id="rId10"/>
    <p:sldId id="285" r:id="rId11"/>
    <p:sldId id="286" r:id="rId12"/>
    <p:sldId id="287" r:id="rId13"/>
    <p:sldId id="288" r:id="rId14"/>
    <p:sldId id="289" r:id="rId15"/>
    <p:sldId id="290" r:id="rId16"/>
    <p:sldId id="291" r:id="rId17"/>
    <p:sldId id="292" r:id="rId18"/>
    <p:sldId id="283" r:id="rId19"/>
  </p:sldIdLst>
  <p:sldSz cx="9144000" cy="6858000" type="screen4x3"/>
  <p:notesSz cx="7026275" cy="9312275"/>
  <p:defaultTextStyle>
    <a:defPPr>
      <a:defRPr lang="en-US"/>
    </a:defPPr>
    <a:lvl1pPr algn="l" rtl="0" fontAlgn="base">
      <a:spcBef>
        <a:spcPct val="0"/>
      </a:spcBef>
      <a:spcAft>
        <a:spcPct val="0"/>
      </a:spcAft>
      <a:defRPr kern="1200">
        <a:solidFill>
          <a:schemeClr val="tx1"/>
        </a:solidFill>
        <a:latin typeface="Tw Cen MT" pitchFamily="34" charset="0"/>
        <a:ea typeface="+mn-ea"/>
        <a:cs typeface="Arial" charset="0"/>
      </a:defRPr>
    </a:lvl1pPr>
    <a:lvl2pPr marL="457200" algn="l" rtl="0" fontAlgn="base">
      <a:spcBef>
        <a:spcPct val="0"/>
      </a:spcBef>
      <a:spcAft>
        <a:spcPct val="0"/>
      </a:spcAft>
      <a:defRPr kern="1200">
        <a:solidFill>
          <a:schemeClr val="tx1"/>
        </a:solidFill>
        <a:latin typeface="Tw Cen MT" pitchFamily="34" charset="0"/>
        <a:ea typeface="+mn-ea"/>
        <a:cs typeface="Arial" charset="0"/>
      </a:defRPr>
    </a:lvl2pPr>
    <a:lvl3pPr marL="914400" algn="l" rtl="0" fontAlgn="base">
      <a:spcBef>
        <a:spcPct val="0"/>
      </a:spcBef>
      <a:spcAft>
        <a:spcPct val="0"/>
      </a:spcAft>
      <a:defRPr kern="1200">
        <a:solidFill>
          <a:schemeClr val="tx1"/>
        </a:solidFill>
        <a:latin typeface="Tw Cen MT" pitchFamily="34" charset="0"/>
        <a:ea typeface="+mn-ea"/>
        <a:cs typeface="Arial" charset="0"/>
      </a:defRPr>
    </a:lvl3pPr>
    <a:lvl4pPr marL="1371600" algn="l" rtl="0" fontAlgn="base">
      <a:spcBef>
        <a:spcPct val="0"/>
      </a:spcBef>
      <a:spcAft>
        <a:spcPct val="0"/>
      </a:spcAft>
      <a:defRPr kern="1200">
        <a:solidFill>
          <a:schemeClr val="tx1"/>
        </a:solidFill>
        <a:latin typeface="Tw Cen MT" pitchFamily="34" charset="0"/>
        <a:ea typeface="+mn-ea"/>
        <a:cs typeface="Arial" charset="0"/>
      </a:defRPr>
    </a:lvl4pPr>
    <a:lvl5pPr marL="1828800" algn="l" rtl="0" fontAlgn="base">
      <a:spcBef>
        <a:spcPct val="0"/>
      </a:spcBef>
      <a:spcAft>
        <a:spcPct val="0"/>
      </a:spcAft>
      <a:defRPr kern="1200">
        <a:solidFill>
          <a:schemeClr val="tx1"/>
        </a:solidFill>
        <a:latin typeface="Tw Cen MT" pitchFamily="34" charset="0"/>
        <a:ea typeface="+mn-ea"/>
        <a:cs typeface="Arial" charset="0"/>
      </a:defRPr>
    </a:lvl5pPr>
    <a:lvl6pPr marL="2286000" algn="l" defTabSz="914400" rtl="0" eaLnBrk="1" latinLnBrk="0" hangingPunct="1">
      <a:defRPr kern="1200">
        <a:solidFill>
          <a:schemeClr val="tx1"/>
        </a:solidFill>
        <a:latin typeface="Tw Cen MT" pitchFamily="34" charset="0"/>
        <a:ea typeface="+mn-ea"/>
        <a:cs typeface="Arial" charset="0"/>
      </a:defRPr>
    </a:lvl6pPr>
    <a:lvl7pPr marL="2743200" algn="l" defTabSz="914400" rtl="0" eaLnBrk="1" latinLnBrk="0" hangingPunct="1">
      <a:defRPr kern="1200">
        <a:solidFill>
          <a:schemeClr val="tx1"/>
        </a:solidFill>
        <a:latin typeface="Tw Cen MT" pitchFamily="34" charset="0"/>
        <a:ea typeface="+mn-ea"/>
        <a:cs typeface="Arial" charset="0"/>
      </a:defRPr>
    </a:lvl7pPr>
    <a:lvl8pPr marL="3200400" algn="l" defTabSz="914400" rtl="0" eaLnBrk="1" latinLnBrk="0" hangingPunct="1">
      <a:defRPr kern="1200">
        <a:solidFill>
          <a:schemeClr val="tx1"/>
        </a:solidFill>
        <a:latin typeface="Tw Cen MT" pitchFamily="34" charset="0"/>
        <a:ea typeface="+mn-ea"/>
        <a:cs typeface="Arial" charset="0"/>
      </a:defRPr>
    </a:lvl8pPr>
    <a:lvl9pPr marL="3657600" algn="l" defTabSz="914400" rtl="0" eaLnBrk="1" latinLnBrk="0" hangingPunct="1">
      <a:defRPr kern="1200">
        <a:solidFill>
          <a:schemeClr val="tx1"/>
        </a:solidFill>
        <a:latin typeface="Tw Cen MT"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B5B7B4"/>
    <a:srgbClr val="FFC82E"/>
    <a:srgbClr val="007E66"/>
    <a:srgbClr val="2EB135"/>
    <a:srgbClr val="00A3DD"/>
    <a:srgbClr val="1EB53A"/>
    <a:srgbClr val="007C66"/>
    <a:srgbClr val="007C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71" autoAdjust="0"/>
  </p:normalViewPr>
  <p:slideViewPr>
    <p:cSldViewPr snapToGrid="0">
      <p:cViewPr varScale="1">
        <p:scale>
          <a:sx n="101" d="100"/>
          <a:sy n="101" d="100"/>
        </p:scale>
        <p:origin x="191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fontAlgn="auto">
              <a:spcBef>
                <a:spcPts val="0"/>
              </a:spcBef>
              <a:spcAft>
                <a:spcPts val="0"/>
              </a:spcAft>
              <a:defRPr sz="1200" smtClean="0">
                <a:latin typeface="+mn-lt"/>
                <a:cs typeface="+mn-cs"/>
              </a:defRPr>
            </a:lvl1pPr>
          </a:lstStyle>
          <a:p>
            <a:pPr>
              <a:defRPr/>
            </a:pPr>
            <a:fld id="{23B0EDC4-1B4A-4448-9B27-185FAF2D033F}" type="datetimeFigureOut">
              <a:rPr lang="en-US"/>
              <a:pPr>
                <a:defRPr/>
              </a:pPr>
              <a:t>8/28/2018</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fontAlgn="auto">
              <a:spcBef>
                <a:spcPts val="0"/>
              </a:spcBef>
              <a:spcAft>
                <a:spcPts val="0"/>
              </a:spcAft>
              <a:defRPr sz="1200" smtClean="0">
                <a:latin typeface="+mn-lt"/>
                <a:cs typeface="+mn-cs"/>
              </a:defRPr>
            </a:lvl1pPr>
          </a:lstStyle>
          <a:p>
            <a:pPr>
              <a:defRPr/>
            </a:pPr>
            <a:fld id="{B96AF862-AD0D-47E8-80B5-F218A8098550}" type="slidenum">
              <a:rPr lang="en-US"/>
              <a:pPr>
                <a:defRPr/>
              </a:pPr>
              <a:t>‹#›</a:t>
            </a:fld>
            <a:endParaRPr lang="en-US"/>
          </a:p>
        </p:txBody>
      </p:sp>
    </p:spTree>
    <p:extLst>
      <p:ext uri="{BB962C8B-B14F-4D97-AF65-F5344CB8AC3E}">
        <p14:creationId xmlns:p14="http://schemas.microsoft.com/office/powerpoint/2010/main" val="36626033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fontAlgn="auto">
              <a:spcBef>
                <a:spcPts val="0"/>
              </a:spcBef>
              <a:spcAft>
                <a:spcPts val="0"/>
              </a:spcAft>
              <a:defRPr sz="1200" smtClean="0">
                <a:latin typeface="+mn-lt"/>
                <a:cs typeface="+mn-cs"/>
              </a:defRPr>
            </a:lvl1pPr>
          </a:lstStyle>
          <a:p>
            <a:pPr>
              <a:defRPr/>
            </a:pPr>
            <a:fld id="{33FC51CF-80EF-45B7-873F-705AE9506C9F}" type="datetimeFigureOut">
              <a:rPr lang="en-US"/>
              <a:pPr>
                <a:defRPr/>
              </a:pPr>
              <a:t>8/28/2018</a:t>
            </a:fld>
            <a:endParaRPr lang="en-US"/>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pPr lvl="0"/>
            <a:endParaRPr lang="en-US" noProof="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fontAlgn="auto">
              <a:spcBef>
                <a:spcPts val="0"/>
              </a:spcBef>
              <a:spcAft>
                <a:spcPts val="0"/>
              </a:spcAft>
              <a:defRPr sz="1200" smtClean="0">
                <a:latin typeface="+mn-lt"/>
                <a:cs typeface="+mn-cs"/>
              </a:defRPr>
            </a:lvl1pPr>
          </a:lstStyle>
          <a:p>
            <a:pPr>
              <a:defRPr/>
            </a:pPr>
            <a:fld id="{E90EC1EA-07A0-4FA0-85C5-97754687AA71}" type="slidenum">
              <a:rPr lang="en-US"/>
              <a:pPr>
                <a:defRPr/>
              </a:pPr>
              <a:t>‹#›</a:t>
            </a:fld>
            <a:endParaRPr lang="en-US"/>
          </a:p>
        </p:txBody>
      </p:sp>
    </p:spTree>
    <p:extLst>
      <p:ext uri="{BB962C8B-B14F-4D97-AF65-F5344CB8AC3E}">
        <p14:creationId xmlns:p14="http://schemas.microsoft.com/office/powerpoint/2010/main" val="3758285914"/>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90EC1EA-07A0-4FA0-85C5-97754687AA71}" type="slidenum">
              <a:rPr lang="en-US" smtClean="0"/>
              <a:pPr>
                <a:defRPr/>
              </a:pPr>
              <a:t>2</a:t>
            </a:fld>
            <a:endParaRPr lang="en-US"/>
          </a:p>
        </p:txBody>
      </p:sp>
    </p:spTree>
    <p:extLst>
      <p:ext uri="{BB962C8B-B14F-4D97-AF65-F5344CB8AC3E}">
        <p14:creationId xmlns:p14="http://schemas.microsoft.com/office/powerpoint/2010/main" val="3797248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90EC1EA-07A0-4FA0-85C5-97754687AA71}" type="slidenum">
              <a:rPr lang="en-US" smtClean="0"/>
              <a:pPr>
                <a:defRPr/>
              </a:pPr>
              <a:t>3</a:t>
            </a:fld>
            <a:endParaRPr lang="en-US"/>
          </a:p>
        </p:txBody>
      </p:sp>
    </p:spTree>
    <p:extLst>
      <p:ext uri="{BB962C8B-B14F-4D97-AF65-F5344CB8AC3E}">
        <p14:creationId xmlns:p14="http://schemas.microsoft.com/office/powerpoint/2010/main" val="3797248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6801">
              <a:defRPr/>
            </a:pPr>
            <a:r>
              <a:rPr lang="en-US" sz="1800" dirty="0"/>
              <a:t>Panelists are from the nationally representative Internal Medicine Insider Research Panel, which comprise 1% of ACP members who agreed to participate in ACP research surveys and earn points redeemable for gift cards.</a:t>
            </a:r>
          </a:p>
          <a:p>
            <a:pPr marL="0" lvl="1" defTabSz="466801">
              <a:defRPr/>
            </a:pPr>
            <a:r>
              <a:rPr lang="en-US" sz="1800" dirty="0"/>
              <a:t>The survey was emailed to 784 eligible panelists. </a:t>
            </a:r>
            <a:endParaRPr lang="en-US" dirty="0"/>
          </a:p>
        </p:txBody>
      </p:sp>
      <p:sp>
        <p:nvSpPr>
          <p:cNvPr id="4" name="Slide Number Placeholder 3"/>
          <p:cNvSpPr>
            <a:spLocks noGrp="1"/>
          </p:cNvSpPr>
          <p:nvPr>
            <p:ph type="sldNum" sz="quarter" idx="10"/>
          </p:nvPr>
        </p:nvSpPr>
        <p:spPr/>
        <p:txBody>
          <a:bodyPr/>
          <a:lstStyle/>
          <a:p>
            <a:pPr>
              <a:defRPr/>
            </a:pPr>
            <a:fld id="{E90EC1EA-07A0-4FA0-85C5-97754687AA71}" type="slidenum">
              <a:rPr lang="en-US" smtClean="0"/>
              <a:pPr>
                <a:defRPr/>
              </a:pPr>
              <a:t>4</a:t>
            </a:fld>
            <a:endParaRPr lang="en-US"/>
          </a:p>
        </p:txBody>
      </p:sp>
    </p:spTree>
    <p:extLst>
      <p:ext uri="{BB962C8B-B14F-4D97-AF65-F5344CB8AC3E}">
        <p14:creationId xmlns:p14="http://schemas.microsoft.com/office/powerpoint/2010/main" val="267259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6801"/>
            <a:r>
              <a:rPr lang="en-US" dirty="0" smtClean="0"/>
              <a:t>Interquartile ranges are presented instead of averages,</a:t>
            </a:r>
            <a:r>
              <a:rPr lang="en-US" baseline="0" dirty="0" smtClean="0"/>
              <a:t> as averages could be disproportionately influenced by extreme salaries.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90EC1EA-07A0-4FA0-85C5-97754687AA71}" type="slidenum">
              <a:rPr lang="en-US" smtClean="0"/>
              <a:pPr>
                <a:defRPr/>
              </a:pPr>
              <a:t>6</a:t>
            </a:fld>
            <a:endParaRPr lang="en-US"/>
          </a:p>
        </p:txBody>
      </p:sp>
    </p:spTree>
    <p:extLst>
      <p:ext uri="{BB962C8B-B14F-4D97-AF65-F5344CB8AC3E}">
        <p14:creationId xmlns:p14="http://schemas.microsoft.com/office/powerpoint/2010/main" val="5332431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60605B"/>
        </a:solidFill>
        <a:effectLst/>
      </p:bgPr>
    </p:bg>
    <p:spTree>
      <p:nvGrpSpPr>
        <p:cNvPr id="1" name=""/>
        <p:cNvGrpSpPr/>
        <p:nvPr/>
      </p:nvGrpSpPr>
      <p:grpSpPr>
        <a:xfrm>
          <a:off x="0" y="0"/>
          <a:ext cx="0" cy="0"/>
          <a:chOff x="0" y="0"/>
          <a:chExt cx="0" cy="0"/>
        </a:xfrm>
      </p:grpSpPr>
      <p:sp>
        <p:nvSpPr>
          <p:cNvPr id="4" name="Rectangle 3"/>
          <p:cNvSpPr/>
          <p:nvPr/>
        </p:nvSpPr>
        <p:spPr bwMode="white">
          <a:xfrm>
            <a:off x="0" y="5818188"/>
            <a:ext cx="9144000" cy="10398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2287588" y="5834063"/>
            <a:ext cx="6856412" cy="1023937"/>
          </a:xfrm>
          <a:prstGeom prst="rect">
            <a:avLst/>
          </a:prstGeom>
          <a:solidFill>
            <a:srgbClr val="1EB53A"/>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white">
          <a:xfrm>
            <a:off x="0" y="17463"/>
            <a:ext cx="9144000" cy="244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0" y="0"/>
            <a:ext cx="9144000" cy="209550"/>
          </a:xfrm>
          <a:prstGeom prst="rect">
            <a:avLst/>
          </a:prstGeom>
          <a:solidFill>
            <a:srgbClr val="B5B7B4"/>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1" name="Straight Connector 10"/>
          <p:cNvCxnSpPr/>
          <p:nvPr/>
        </p:nvCxnSpPr>
        <p:spPr>
          <a:xfrm>
            <a:off x="0" y="5832475"/>
            <a:ext cx="9144000" cy="0"/>
          </a:xfrm>
          <a:prstGeom prst="line">
            <a:avLst/>
          </a:prstGeom>
          <a:ln w="57150" cmpd="sng">
            <a:solidFill>
              <a:srgbClr val="FFC61E"/>
            </a:solidFill>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268538" y="5851525"/>
            <a:ext cx="0" cy="1006475"/>
          </a:xfrm>
          <a:prstGeom prst="line">
            <a:avLst/>
          </a:prstGeom>
          <a:ln w="57150" cmpd="sng">
            <a:solidFill>
              <a:srgbClr val="FFC61E"/>
            </a:solidFill>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0" y="234950"/>
            <a:ext cx="9144000" cy="0"/>
          </a:xfrm>
          <a:prstGeom prst="line">
            <a:avLst/>
          </a:prstGeom>
          <a:ln w="57150" cmpd="sng">
            <a:solidFill>
              <a:srgbClr val="FFC61E"/>
            </a:solidFill>
          </a:ln>
        </p:spPr>
        <p:style>
          <a:lnRef idx="1">
            <a:schemeClr val="dk1"/>
          </a:lnRef>
          <a:fillRef idx="0">
            <a:schemeClr val="dk1"/>
          </a:fillRef>
          <a:effectRef idx="0">
            <a:schemeClr val="dk1"/>
          </a:effectRef>
          <a:fontRef idx="minor">
            <a:schemeClr val="tx1"/>
          </a:fontRef>
        </p:style>
      </p:cxnSp>
      <p:sp>
        <p:nvSpPr>
          <p:cNvPr id="8" name="Title 7"/>
          <p:cNvSpPr>
            <a:spLocks noGrp="1"/>
          </p:cNvSpPr>
          <p:nvPr>
            <p:ph type="ctrTitle"/>
          </p:nvPr>
        </p:nvSpPr>
        <p:spPr>
          <a:xfrm>
            <a:off x="657687" y="1233973"/>
            <a:ext cx="6828800" cy="1828800"/>
          </a:xfrm>
        </p:spPr>
        <p:txBody>
          <a:bodyPr anchor="b"/>
          <a:lstStyle>
            <a:lvl1pPr>
              <a:defRPr b="1" i="0" cap="none" baseline="0">
                <a:solidFill>
                  <a:schemeClr val="tx1"/>
                </a:solidFill>
              </a:defRPr>
            </a:lvl1pPr>
          </a:lstStyle>
          <a:p>
            <a:r>
              <a:rPr lang="en-US" smtClean="0"/>
              <a:t>Click to edit Master title style</a:t>
            </a:r>
            <a:endParaRPr lang="en-US" dirty="0"/>
          </a:p>
        </p:txBody>
      </p:sp>
      <p:sp>
        <p:nvSpPr>
          <p:cNvPr id="9" name="Subtitle 8"/>
          <p:cNvSpPr>
            <a:spLocks noGrp="1"/>
          </p:cNvSpPr>
          <p:nvPr>
            <p:ph type="subTitle" idx="1"/>
          </p:nvPr>
        </p:nvSpPr>
        <p:spPr>
          <a:xfrm>
            <a:off x="2514600" y="6019800"/>
            <a:ext cx="5831114" cy="592798"/>
          </a:xfrm>
        </p:spPr>
        <p:txBody>
          <a:bodyPr anchor="ctr">
            <a:normAutofit/>
          </a:bodyPr>
          <a:lstStyle>
            <a:lvl1pPr marL="0" indent="0" algn="l">
              <a:buNone/>
              <a:defRPr sz="2600" b="0" i="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063" y="5969952"/>
            <a:ext cx="1744980" cy="769620"/>
          </a:xfrm>
          <a:prstGeom prst="rect">
            <a:avLst/>
          </a:prstGeom>
        </p:spPr>
      </p:pic>
    </p:spTree>
    <p:extLst>
      <p:ext uri="{BB962C8B-B14F-4D97-AF65-F5344CB8AC3E}">
        <p14:creationId xmlns:p14="http://schemas.microsoft.com/office/powerpoint/2010/main" val="316098905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21"/>
          <p:cNvSpPr>
            <a:spLocks noGrp="1"/>
          </p:cNvSpPr>
          <p:nvPr>
            <p:ph type="title"/>
          </p:nvPr>
        </p:nvSpPr>
        <p:spPr>
          <a:xfrm>
            <a:off x="609600" y="228600"/>
            <a:ext cx="8153400" cy="990600"/>
          </a:xfrm>
          <a:prstGeom prst="rect">
            <a:avLst/>
          </a:prstGeom>
        </p:spPr>
        <p:txBody>
          <a:bodyPr>
            <a:normAutofit/>
          </a:bodyPr>
          <a:lstStyle>
            <a:lvl1pPr>
              <a:defRPr>
                <a:solidFill>
                  <a:srgbClr val="007C66"/>
                </a:solidFill>
              </a:defRPr>
            </a:lvl1pPr>
          </a:lstStyle>
          <a:p>
            <a:r>
              <a:rPr lang="en-US" smtClean="0"/>
              <a:t>Click to edit Master title style</a:t>
            </a:r>
            <a:endParaRPr lang="en-US" dirty="0"/>
          </a:p>
        </p:txBody>
      </p:sp>
      <p:sp>
        <p:nvSpPr>
          <p:cNvPr id="8" name="Content Placeholder 8"/>
          <p:cNvSpPr>
            <a:spLocks noGrp="1"/>
          </p:cNvSpPr>
          <p:nvPr>
            <p:ph sz="quarter" idx="1"/>
          </p:nvPr>
        </p:nvSpPr>
        <p:spPr>
          <a:xfrm>
            <a:off x="606153" y="1589567"/>
            <a:ext cx="8159002"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9"/>
          <p:cNvSpPr>
            <a:spLocks noGrp="1"/>
          </p:cNvSpPr>
          <p:nvPr>
            <p:ph type="sldNum" sz="quarter" idx="10"/>
          </p:nvPr>
        </p:nvSpPr>
        <p:spPr>
          <a:xfrm>
            <a:off x="0" y="1271588"/>
            <a:ext cx="508000" cy="234950"/>
          </a:xfrm>
        </p:spPr>
        <p:txBody>
          <a:bodyPr rtlCol="0"/>
          <a:lstStyle>
            <a:lvl1pPr>
              <a:defRPr/>
            </a:lvl1pPr>
          </a:lstStyle>
          <a:p>
            <a:pPr>
              <a:defRPr/>
            </a:pPr>
            <a:fld id="{8C386E42-F1FD-4ACB-BAFE-2EA01340BF34}" type="slidenum">
              <a:rPr lang="en-US"/>
              <a:pPr>
                <a:defRPr/>
              </a:pPr>
              <a:t>‹#›</a:t>
            </a:fld>
            <a:endParaRPr lang="en-US" dirty="0"/>
          </a:p>
        </p:txBody>
      </p:sp>
    </p:spTree>
    <p:extLst>
      <p:ext uri="{BB962C8B-B14F-4D97-AF65-F5344CB8AC3E}">
        <p14:creationId xmlns:p14="http://schemas.microsoft.com/office/powerpoint/2010/main" val="2913176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368F55B-C676-4C3E-9CD9-E2A0D18FB35F}" type="datetimeFigureOut">
              <a:rPr lang="en-US"/>
              <a:pPr>
                <a:defRPr/>
              </a:pPr>
              <a:t>8/28/2018</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3A19CAAE-F962-4BBF-AA73-E5698E57AD56}" type="slidenum">
              <a:rPr lang="en-US"/>
              <a:pPr>
                <a:defRPr/>
              </a:pPr>
              <a:t>‹#›</a:t>
            </a:fld>
            <a:endParaRPr lang="en-US" dirty="0"/>
          </a:p>
        </p:txBody>
      </p:sp>
    </p:spTree>
    <p:extLst>
      <p:ext uri="{BB962C8B-B14F-4D97-AF65-F5344CB8AC3E}">
        <p14:creationId xmlns:p14="http://schemas.microsoft.com/office/powerpoint/2010/main" val="6033165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9"/>
          <p:cNvSpPr>
            <a:spLocks noGrp="1"/>
          </p:cNvSpPr>
          <p:nvPr>
            <p:ph type="sldNum" sz="quarter" idx="10"/>
          </p:nvPr>
        </p:nvSpPr>
        <p:spPr/>
        <p:txBody>
          <a:bodyPr rtlCol="0"/>
          <a:lstStyle>
            <a:lvl1pPr>
              <a:defRPr/>
            </a:lvl1pPr>
          </a:lstStyle>
          <a:p>
            <a:pPr>
              <a:defRPr/>
            </a:pPr>
            <a:fld id="{D6C4FE13-D3A9-420C-B6A9-D1AE299F4721}" type="slidenum">
              <a:rPr lang="en-US"/>
              <a:pPr>
                <a:defRPr/>
              </a:pPr>
              <a:t>‹#›</a:t>
            </a:fld>
            <a:endParaRPr lang="en-US" dirty="0"/>
          </a:p>
        </p:txBody>
      </p:sp>
    </p:spTree>
    <p:extLst>
      <p:ext uri="{BB962C8B-B14F-4D97-AF65-F5344CB8AC3E}">
        <p14:creationId xmlns:p14="http://schemas.microsoft.com/office/powerpoint/2010/main" val="2678702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rgbClr val="BFBAAF"/>
          </a:solidFill>
        </p:spPr>
        <p:txBody>
          <a:bodyPr rtlCol="0" anchor="ctr"/>
          <a:lstStyle>
            <a:lvl1pPr marL="0" indent="0">
              <a:buFontTx/>
              <a:buNone/>
              <a:defRPr sz="2000" b="1">
                <a:solidFill>
                  <a:srgbClr val="000000"/>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rgbClr val="BFBAAF"/>
          </a:solidFill>
        </p:spPr>
        <p:txBody>
          <a:bodyPr rtlCol="0" anchor="ctr"/>
          <a:lstStyle>
            <a:lvl1pPr marL="0" indent="0">
              <a:buFontTx/>
              <a:buNone/>
              <a:defRPr sz="2000" b="1">
                <a:solidFill>
                  <a:schemeClr val="tx1"/>
                </a:solidFill>
              </a:defRPr>
            </a:lvl1pPr>
          </a:lstStyle>
          <a:p>
            <a:pPr lvl="0"/>
            <a:r>
              <a:rPr lang="en-US" smtClean="0"/>
              <a:t>Click to edit Master text styles</a:t>
            </a:r>
          </a:p>
        </p:txBody>
      </p:sp>
      <p:sp>
        <p:nvSpPr>
          <p:cNvPr id="7" name="Slide Number Placeholder 11"/>
          <p:cNvSpPr>
            <a:spLocks noGrp="1"/>
          </p:cNvSpPr>
          <p:nvPr>
            <p:ph type="sldNum" sz="quarter" idx="10"/>
          </p:nvPr>
        </p:nvSpPr>
        <p:spPr/>
        <p:txBody>
          <a:bodyPr rtlCol="0"/>
          <a:lstStyle>
            <a:lvl1pPr>
              <a:defRPr/>
            </a:lvl1pPr>
          </a:lstStyle>
          <a:p>
            <a:pPr>
              <a:defRPr/>
            </a:pPr>
            <a:fld id="{564A139B-9C2F-4C58-B4C2-2D1A7A325A39}" type="slidenum">
              <a:rPr lang="en-US"/>
              <a:pPr>
                <a:defRPr/>
              </a:pPr>
              <a:t>‹#›</a:t>
            </a:fld>
            <a:endParaRPr lang="en-US" dirty="0"/>
          </a:p>
        </p:txBody>
      </p:sp>
    </p:spTree>
    <p:extLst>
      <p:ext uri="{BB962C8B-B14F-4D97-AF65-F5344CB8AC3E}">
        <p14:creationId xmlns:p14="http://schemas.microsoft.com/office/powerpoint/2010/main" val="2053967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1"/>
            </a:lvl1pPr>
          </a:lstStyle>
          <a:p>
            <a:r>
              <a:rPr lang="en-US" smtClean="0"/>
              <a:t>Click to edit Master title style</a:t>
            </a:r>
            <a:endParaRPr lang="en-US" dirty="0"/>
          </a:p>
        </p:txBody>
      </p:sp>
      <p:sp>
        <p:nvSpPr>
          <p:cNvPr id="3" name="Text Placeholder 2"/>
          <p:cNvSpPr>
            <a:spLocks noGrp="1"/>
          </p:cNvSpPr>
          <p:nvPr>
            <p:ph type="body" idx="2"/>
          </p:nvPr>
        </p:nvSpPr>
        <p:spPr>
          <a:xfrm>
            <a:off x="609600" y="1752600"/>
            <a:ext cx="1600200" cy="4343400"/>
          </a:xfrm>
          <a:solidFill>
            <a:srgbClr val="BFBAAF"/>
          </a:solidFill>
          <a:ln>
            <a:noFill/>
          </a:ln>
        </p:spPr>
        <p:style>
          <a:lnRef idx="2">
            <a:schemeClr val="accent1">
              <a:shade val="50000"/>
            </a:schemeClr>
          </a:lnRef>
          <a:fillRef idx="1">
            <a:schemeClr val="accent1"/>
          </a:fillRef>
          <a:effectRef idx="0">
            <a:schemeClr val="accent1"/>
          </a:effectRef>
          <a:fontRef idx="none"/>
        </p:style>
        <p:txBody>
          <a:bodyPr lIns="137160" tIns="182880" rIns="137160" bIns="91440">
            <a:normAutofit/>
          </a:bodyPr>
          <a:lstStyle>
            <a:lvl1pPr marL="0" indent="0">
              <a:spcAft>
                <a:spcPts val="1000"/>
              </a:spcAft>
              <a:buNone/>
              <a:defRPr sz="1600">
                <a:ln>
                  <a:noFill/>
                </a:ln>
                <a:solidFill>
                  <a:srgbClr val="000000"/>
                </a:solidFill>
                <a:latin typeface="Trebuchet MS"/>
                <a:cs typeface="Trebuchet MS"/>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6"/>
          <p:cNvSpPr>
            <a:spLocks noGrp="1"/>
          </p:cNvSpPr>
          <p:nvPr>
            <p:ph type="sldNum" sz="quarter" idx="10"/>
          </p:nvPr>
        </p:nvSpPr>
        <p:spPr/>
        <p:txBody>
          <a:bodyPr/>
          <a:lstStyle>
            <a:lvl1pPr>
              <a:defRPr smtClean="0">
                <a:solidFill>
                  <a:srgbClr val="FFFFFF"/>
                </a:solidFill>
              </a:defRPr>
            </a:lvl1pPr>
          </a:lstStyle>
          <a:p>
            <a:pPr>
              <a:defRPr/>
            </a:pPr>
            <a:fld id="{5B0280DC-E516-4875-86CC-8997A57A8F62}" type="slidenum">
              <a:rPr lang="en-US"/>
              <a:pPr>
                <a:defRPr/>
              </a:pPr>
              <a:t>‹#›</a:t>
            </a:fld>
            <a:endParaRPr lang="en-US" dirty="0"/>
          </a:p>
        </p:txBody>
      </p:sp>
    </p:spTree>
    <p:extLst>
      <p:ext uri="{BB962C8B-B14F-4D97-AF65-F5344CB8AC3E}">
        <p14:creationId xmlns:p14="http://schemas.microsoft.com/office/powerpoint/2010/main" val="919756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249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196"/>
          </a:schemeClr>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         </a:t>
            </a:r>
          </a:p>
          <a:p>
            <a:pPr lvl="4"/>
            <a:r>
              <a:rPr lang="en-US" alt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20144B77-65AE-403F-837F-F212A37C5298}" type="datetimeFigureOut">
              <a:rPr lang="en-US"/>
              <a:pPr>
                <a:defRPr/>
              </a:pPr>
              <a:t>8/28/2018</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dirty="0">
                <a:solidFill>
                  <a:schemeClr val="tx2"/>
                </a:solidFill>
                <a:latin typeface="+mn-lt"/>
                <a:cs typeface="+mn-cs"/>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rgbClr val="1EB53A"/>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ED2D25"/>
              </a:solidFill>
            </a:endParaRPr>
          </a:p>
        </p:txBody>
      </p:sp>
      <p:sp>
        <p:nvSpPr>
          <p:cNvPr id="9" name="Rectangle 8"/>
          <p:cNvSpPr/>
          <p:nvPr/>
        </p:nvSpPr>
        <p:spPr>
          <a:xfrm>
            <a:off x="590550" y="1279525"/>
            <a:ext cx="8553450" cy="228600"/>
          </a:xfrm>
          <a:prstGeom prst="rect">
            <a:avLst/>
          </a:prstGeom>
          <a:solidFill>
            <a:srgbClr val="B5B7B4"/>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6F2A8E"/>
              </a:solidFill>
            </a:endParaRPr>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Trebuchet MS"/>
                <a:cs typeface="Trebuchet MS"/>
              </a:defRPr>
            </a:lvl1pPr>
          </a:lstStyle>
          <a:p>
            <a:pPr>
              <a:defRPr/>
            </a:pPr>
            <a:fld id="{366D08E5-931D-4AD4-ABA2-CD30C3AAA801}" type="slidenum">
              <a:rPr lang="en-US"/>
              <a:pPr>
                <a:defRPr/>
              </a:pPr>
              <a:t>‹#›</a:t>
            </a:fld>
            <a:endParaRPr lang="en-US" dirty="0"/>
          </a:p>
        </p:txBody>
      </p:sp>
      <p:sp>
        <p:nvSpPr>
          <p:cNvPr id="10" name="Rectangle 9"/>
          <p:cNvSpPr/>
          <p:nvPr/>
        </p:nvSpPr>
        <p:spPr bwMode="white">
          <a:xfrm>
            <a:off x="9525" y="6224588"/>
            <a:ext cx="9144000" cy="606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3314700" y="6257925"/>
            <a:ext cx="5900738" cy="638175"/>
          </a:xfrm>
          <a:prstGeom prst="rect">
            <a:avLst/>
          </a:prstGeom>
          <a:solidFill>
            <a:srgbClr val="2EB135"/>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srgbClr val="6E2A8E"/>
              </a:solidFill>
            </a:endParaRPr>
          </a:p>
        </p:txBody>
      </p:sp>
      <p:pic>
        <p:nvPicPr>
          <p:cNvPr id="1036" name="Picture 14" descr="acp.logo2.1c.w.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52413" y="6418263"/>
            <a:ext cx="28321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0" y="6259513"/>
            <a:ext cx="9144000" cy="0"/>
          </a:xfrm>
          <a:prstGeom prst="line">
            <a:avLst/>
          </a:prstGeom>
          <a:ln w="57150" cmpd="sng">
            <a:solidFill>
              <a:srgbClr val="FFC61E"/>
            </a:solidFill>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3328988" y="6269038"/>
            <a:ext cx="0" cy="588962"/>
          </a:xfrm>
          <a:prstGeom prst="line">
            <a:avLst/>
          </a:prstGeom>
          <a:ln w="57150" cmpd="sng">
            <a:solidFill>
              <a:srgbClr val="FFC61E"/>
            </a:solidFill>
          </a:ln>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561975" y="1281113"/>
            <a:ext cx="0" cy="227012"/>
          </a:xfrm>
          <a:prstGeom prst="line">
            <a:avLst/>
          </a:prstGeom>
          <a:ln w="57150" cmpd="sng">
            <a:solidFill>
              <a:srgbClr val="FFC82E"/>
            </a:solidFill>
          </a:ln>
        </p:spPr>
        <p:style>
          <a:lnRef idx="1">
            <a:schemeClr val="dk1"/>
          </a:lnRef>
          <a:fillRef idx="0">
            <a:schemeClr val="dk1"/>
          </a:fillRef>
          <a:effectRef idx="0">
            <a:schemeClr val="dk1"/>
          </a:effectRef>
          <a:fontRef idx="minor">
            <a:schemeClr val="tx1"/>
          </a:fontRef>
        </p:style>
      </p:cxnSp>
      <p:sp>
        <p:nvSpPr>
          <p:cNvPr id="1041" name="Rectangle 16"/>
          <p:cNvSpPr>
            <a:spLocks noChangeArrowheads="1"/>
          </p:cNvSpPr>
          <p:nvPr/>
        </p:nvSpPr>
        <p:spPr bwMode="auto">
          <a:xfrm>
            <a:off x="8482013" y="6408738"/>
            <a:ext cx="3667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fld id="{823A2F2B-3917-4B73-A767-975CB851FCCB}" type="slidenum">
              <a:rPr lang="en-US" altLang="en-US" sz="1200" b="1">
                <a:solidFill>
                  <a:schemeClr val="bg1"/>
                </a:solidFill>
                <a:latin typeface="Calibri" pitchFamily="34" charset="0"/>
                <a:ea typeface="Calibri" pitchFamily="34" charset="0"/>
                <a:cs typeface="Calibri" pitchFamily="34" charset="0"/>
              </a:rPr>
              <a:pPr/>
              <a:t>‹#›</a:t>
            </a:fld>
            <a:endParaRPr lang="en-US" altLang="en-US" sz="1200">
              <a:solidFill>
                <a:schemeClr val="bg1"/>
              </a:solidFill>
              <a:latin typeface="Calibri" pitchFamily="34" charset="0"/>
              <a:ea typeface="Calibri" pitchFamily="34" charset="0"/>
              <a:cs typeface="Calibri" pitchFamily="34" charset="0"/>
            </a:endParaRPr>
          </a:p>
        </p:txBody>
      </p:sp>
      <p:pic>
        <p:nvPicPr>
          <p:cNvPr id="2" name="Picture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86204" y="6393100"/>
            <a:ext cx="2711196" cy="313944"/>
          </a:xfrm>
          <a:prstGeom prst="rect">
            <a:avLst/>
          </a:prstGeom>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76" r:id="rId3"/>
    <p:sldLayoutId id="2147483679" r:id="rId4"/>
    <p:sldLayoutId id="2147483680" r:id="rId5"/>
    <p:sldLayoutId id="2147483681" r:id="rId6"/>
    <p:sldLayoutId id="2147483682" r:id="rId7"/>
  </p:sldLayoutIdLst>
  <p:timing>
    <p:tnLst>
      <p:par>
        <p:cTn id="1" dur="indefinite" restart="never" nodeType="tmRoot"/>
      </p:par>
    </p:tnLst>
  </p:timing>
  <p:txStyles>
    <p:titleStyle>
      <a:lvl1pPr algn="l" rtl="0" eaLnBrk="1" fontAlgn="base" hangingPunct="1">
        <a:spcBef>
          <a:spcPct val="0"/>
        </a:spcBef>
        <a:spcAft>
          <a:spcPct val="0"/>
        </a:spcAft>
        <a:defRPr sz="3600" b="1" kern="1200">
          <a:solidFill>
            <a:srgbClr val="007E66"/>
          </a:solidFill>
          <a:latin typeface="Calibri"/>
          <a:ea typeface="Calibri" pitchFamily="34" charset="0"/>
          <a:cs typeface="Calibri"/>
        </a:defRPr>
      </a:lvl1pPr>
      <a:lvl2pPr algn="l" rtl="0" eaLnBrk="1" fontAlgn="base" hangingPunct="1">
        <a:spcBef>
          <a:spcPct val="0"/>
        </a:spcBef>
        <a:spcAft>
          <a:spcPct val="0"/>
        </a:spcAft>
        <a:defRPr sz="3600" b="1">
          <a:solidFill>
            <a:srgbClr val="007E66"/>
          </a:solidFill>
          <a:latin typeface="Calibri" pitchFamily="34" charset="0"/>
          <a:ea typeface="Calibri" pitchFamily="34" charset="0"/>
          <a:cs typeface="Calibri" pitchFamily="34" charset="0"/>
        </a:defRPr>
      </a:lvl2pPr>
      <a:lvl3pPr algn="l" rtl="0" eaLnBrk="1" fontAlgn="base" hangingPunct="1">
        <a:spcBef>
          <a:spcPct val="0"/>
        </a:spcBef>
        <a:spcAft>
          <a:spcPct val="0"/>
        </a:spcAft>
        <a:defRPr sz="3600" b="1">
          <a:solidFill>
            <a:srgbClr val="007E66"/>
          </a:solidFill>
          <a:latin typeface="Calibri" pitchFamily="34" charset="0"/>
          <a:ea typeface="Calibri" pitchFamily="34" charset="0"/>
          <a:cs typeface="Calibri" pitchFamily="34" charset="0"/>
        </a:defRPr>
      </a:lvl3pPr>
      <a:lvl4pPr algn="l" rtl="0" eaLnBrk="1" fontAlgn="base" hangingPunct="1">
        <a:spcBef>
          <a:spcPct val="0"/>
        </a:spcBef>
        <a:spcAft>
          <a:spcPct val="0"/>
        </a:spcAft>
        <a:defRPr sz="3600" b="1">
          <a:solidFill>
            <a:srgbClr val="007E66"/>
          </a:solidFill>
          <a:latin typeface="Calibri" pitchFamily="34" charset="0"/>
          <a:ea typeface="Calibri" pitchFamily="34" charset="0"/>
          <a:cs typeface="Calibri" pitchFamily="34" charset="0"/>
        </a:defRPr>
      </a:lvl4pPr>
      <a:lvl5pPr algn="l" rtl="0" eaLnBrk="1" fontAlgn="base" hangingPunct="1">
        <a:spcBef>
          <a:spcPct val="0"/>
        </a:spcBef>
        <a:spcAft>
          <a:spcPct val="0"/>
        </a:spcAft>
        <a:defRPr sz="3600" b="1">
          <a:solidFill>
            <a:srgbClr val="007E66"/>
          </a:solidFill>
          <a:latin typeface="Calibri" pitchFamily="34" charset="0"/>
          <a:ea typeface="Calibri" pitchFamily="34" charset="0"/>
          <a:cs typeface="Calibri" pitchFamily="34" charset="0"/>
        </a:defRPr>
      </a:lvl5pPr>
      <a:lvl6pPr marL="457200" algn="l" rtl="0" eaLnBrk="1" fontAlgn="base" hangingPunct="1">
        <a:spcBef>
          <a:spcPct val="0"/>
        </a:spcBef>
        <a:spcAft>
          <a:spcPct val="0"/>
        </a:spcAft>
        <a:defRPr sz="3600" b="1">
          <a:solidFill>
            <a:srgbClr val="007E66"/>
          </a:solidFill>
          <a:latin typeface="Calibri" pitchFamily="34" charset="0"/>
          <a:ea typeface="Calibri" pitchFamily="34" charset="0"/>
          <a:cs typeface="Calibri" pitchFamily="34" charset="0"/>
        </a:defRPr>
      </a:lvl6pPr>
      <a:lvl7pPr marL="914400" algn="l" rtl="0" eaLnBrk="1" fontAlgn="base" hangingPunct="1">
        <a:spcBef>
          <a:spcPct val="0"/>
        </a:spcBef>
        <a:spcAft>
          <a:spcPct val="0"/>
        </a:spcAft>
        <a:defRPr sz="3600" b="1">
          <a:solidFill>
            <a:srgbClr val="007E66"/>
          </a:solidFill>
          <a:latin typeface="Calibri" pitchFamily="34" charset="0"/>
          <a:ea typeface="Calibri" pitchFamily="34" charset="0"/>
          <a:cs typeface="Calibri" pitchFamily="34" charset="0"/>
        </a:defRPr>
      </a:lvl7pPr>
      <a:lvl8pPr marL="1371600" algn="l" rtl="0" eaLnBrk="1" fontAlgn="base" hangingPunct="1">
        <a:spcBef>
          <a:spcPct val="0"/>
        </a:spcBef>
        <a:spcAft>
          <a:spcPct val="0"/>
        </a:spcAft>
        <a:defRPr sz="3600" b="1">
          <a:solidFill>
            <a:srgbClr val="007E66"/>
          </a:solidFill>
          <a:latin typeface="Calibri" pitchFamily="34" charset="0"/>
          <a:ea typeface="Calibri" pitchFamily="34" charset="0"/>
          <a:cs typeface="Calibri" pitchFamily="34" charset="0"/>
        </a:defRPr>
      </a:lvl8pPr>
      <a:lvl9pPr marL="1828800" algn="l" rtl="0" eaLnBrk="1" fontAlgn="base" hangingPunct="1">
        <a:spcBef>
          <a:spcPct val="0"/>
        </a:spcBef>
        <a:spcAft>
          <a:spcPct val="0"/>
        </a:spcAft>
        <a:defRPr sz="3600" b="1">
          <a:solidFill>
            <a:srgbClr val="007E66"/>
          </a:solidFill>
          <a:latin typeface="Calibri" pitchFamily="34" charset="0"/>
          <a:ea typeface="Calibri" pitchFamily="34" charset="0"/>
          <a:cs typeface="Calibri" pitchFamily="34" charset="0"/>
        </a:defRPr>
      </a:lvl9pPr>
    </p:titleStyle>
    <p:body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320041" y="1233488"/>
            <a:ext cx="8492490" cy="1828800"/>
          </a:xfrm>
        </p:spPr>
        <p:txBody>
          <a:bodyPr/>
          <a:lstStyle/>
          <a:p>
            <a:pPr algn="ctr"/>
            <a:r>
              <a:rPr lang="en-US" dirty="0" smtClean="0"/>
              <a:t>Compensation Disparities by Gender in Internal Medicine</a:t>
            </a:r>
            <a:endParaRPr lang="en-US" altLang="en-US" dirty="0" smtClean="0">
              <a:latin typeface="Calibri" pitchFamily="34" charset="0"/>
              <a:cs typeface="Calibri" pitchFamily="34" charset="0"/>
            </a:endParaRPr>
          </a:p>
        </p:txBody>
      </p:sp>
      <p:sp>
        <p:nvSpPr>
          <p:cNvPr id="8195" name="Subtitle 2"/>
          <p:cNvSpPr>
            <a:spLocks noGrp="1"/>
          </p:cNvSpPr>
          <p:nvPr>
            <p:ph type="subTitle" idx="1"/>
          </p:nvPr>
        </p:nvSpPr>
        <p:spPr>
          <a:xfrm>
            <a:off x="2388870" y="6019800"/>
            <a:ext cx="6755130" cy="592138"/>
          </a:xfrm>
        </p:spPr>
        <p:txBody>
          <a:bodyPr>
            <a:noAutofit/>
          </a:bodyPr>
          <a:lstStyle/>
          <a:p>
            <a:r>
              <a:rPr lang="en-US" altLang="en-US" sz="1500" dirty="0" smtClean="0">
                <a:latin typeface="Calibri" pitchFamily="34" charset="0"/>
                <a:cs typeface="Calibri" pitchFamily="34" charset="0"/>
              </a:rPr>
              <a:t>Susan Read, PhD; Renee </a:t>
            </a:r>
            <a:r>
              <a:rPr lang="en-US" altLang="en-US" sz="1500" dirty="0" err="1">
                <a:latin typeface="Calibri" pitchFamily="34" charset="0"/>
                <a:cs typeface="Calibri" pitchFamily="34" charset="0"/>
              </a:rPr>
              <a:t>Butkus</a:t>
            </a:r>
            <a:r>
              <a:rPr lang="en-US" altLang="en-US" sz="1500" dirty="0">
                <a:latin typeface="Calibri" pitchFamily="34" charset="0"/>
                <a:cs typeface="Calibri" pitchFamily="34" charset="0"/>
              </a:rPr>
              <a:t>, </a:t>
            </a:r>
            <a:r>
              <a:rPr lang="en-US" altLang="en-US" sz="1500" dirty="0" smtClean="0">
                <a:latin typeface="Calibri" pitchFamily="34" charset="0"/>
                <a:cs typeface="Calibri" pitchFamily="34" charset="0"/>
              </a:rPr>
              <a:t>BA; Arlene </a:t>
            </a:r>
            <a:r>
              <a:rPr lang="en-US" altLang="en-US" sz="1500" dirty="0" err="1" smtClean="0">
                <a:latin typeface="Calibri" pitchFamily="34" charset="0"/>
                <a:cs typeface="Calibri" pitchFamily="34" charset="0"/>
              </a:rPr>
              <a:t>Weissman</a:t>
            </a:r>
            <a:r>
              <a:rPr lang="en-US" altLang="en-US" sz="1500" dirty="0" smtClean="0">
                <a:latin typeface="Calibri" pitchFamily="34" charset="0"/>
                <a:cs typeface="Calibri" pitchFamily="34" charset="0"/>
              </a:rPr>
              <a:t>, PhD; </a:t>
            </a:r>
            <a:r>
              <a:rPr lang="en-US" altLang="en-US" sz="1500" dirty="0" err="1" smtClean="0">
                <a:latin typeface="Calibri" pitchFamily="34" charset="0"/>
                <a:cs typeface="Calibri" pitchFamily="34" charset="0"/>
              </a:rPr>
              <a:t>Darilyn</a:t>
            </a:r>
            <a:r>
              <a:rPr lang="en-US" altLang="en-US" sz="1500" dirty="0" smtClean="0">
                <a:latin typeface="Calibri" pitchFamily="34" charset="0"/>
                <a:cs typeface="Calibri" pitchFamily="34" charset="0"/>
              </a:rPr>
              <a:t> V Moyer, MD; for the American College of Physicians</a:t>
            </a:r>
          </a:p>
        </p:txBody>
      </p:sp>
      <p:sp>
        <p:nvSpPr>
          <p:cNvPr id="4" name="TextBox 3"/>
          <p:cNvSpPr txBox="1"/>
          <p:nvPr/>
        </p:nvSpPr>
        <p:spPr>
          <a:xfrm>
            <a:off x="1497330" y="3717683"/>
            <a:ext cx="6103620" cy="461665"/>
          </a:xfrm>
          <a:prstGeom prst="rect">
            <a:avLst/>
          </a:prstGeom>
          <a:noFill/>
        </p:spPr>
        <p:txBody>
          <a:bodyPr wrap="square" rtlCol="0">
            <a:spAutoFit/>
          </a:bodyPr>
          <a:lstStyle/>
          <a:p>
            <a:pPr algn="ctr"/>
            <a:r>
              <a:rPr lang="en-US" sz="2400" dirty="0" smtClean="0">
                <a:latin typeface="Calibri" pitchFamily="34" charset="0"/>
              </a:rPr>
              <a:t>Brief Research Report</a:t>
            </a:r>
            <a:endParaRPr lang="en-US" sz="24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517536680"/>
              </p:ext>
            </p:extLst>
          </p:nvPr>
        </p:nvGraphicFramePr>
        <p:xfrm>
          <a:off x="1214508" y="2790701"/>
          <a:ext cx="6753835" cy="2203995"/>
        </p:xfrm>
        <a:graphic>
          <a:graphicData uri="http://schemas.openxmlformats.org/drawingml/2006/table">
            <a:tbl>
              <a:tblPr firstRow="1" bandRow="1">
                <a:tableStyleId>{5C22544A-7EE6-4342-B048-85BDC9FD1C3A}</a:tableStyleId>
              </a:tblPr>
              <a:tblGrid>
                <a:gridCol w="2070603">
                  <a:extLst>
                    <a:ext uri="{9D8B030D-6E8A-4147-A177-3AD203B41FA5}">
                      <a16:colId xmlns:a16="http://schemas.microsoft.com/office/drawing/2014/main" val="20000"/>
                    </a:ext>
                  </a:extLst>
                </a:gridCol>
                <a:gridCol w="2341616">
                  <a:extLst>
                    <a:ext uri="{9D8B030D-6E8A-4147-A177-3AD203B41FA5}">
                      <a16:colId xmlns:a16="http://schemas.microsoft.com/office/drawing/2014/main" val="20001"/>
                    </a:ext>
                  </a:extLst>
                </a:gridCol>
                <a:gridCol w="2341616">
                  <a:extLst>
                    <a:ext uri="{9D8B030D-6E8A-4147-A177-3AD203B41FA5}">
                      <a16:colId xmlns:a16="http://schemas.microsoft.com/office/drawing/2014/main" val="20002"/>
                    </a:ext>
                  </a:extLst>
                </a:gridCol>
              </a:tblGrid>
              <a:tr h="370840">
                <a:tc>
                  <a:txBody>
                    <a:bodyPr/>
                    <a:lstStyle/>
                    <a:p>
                      <a:r>
                        <a:rPr lang="en-US" sz="1400" dirty="0" smtClean="0"/>
                        <a:t>Employment Status</a:t>
                      </a:r>
                      <a:endParaRPr lang="en-US" sz="14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370840">
                <a:tc>
                  <a:txBody>
                    <a:bodyPr/>
                    <a:lstStyle/>
                    <a:p>
                      <a:r>
                        <a:rPr lang="en-US" sz="1200" dirty="0" smtClean="0"/>
                        <a:t>Employee</a:t>
                      </a:r>
                      <a:endParaRPr lang="en-US" sz="1200" dirty="0"/>
                    </a:p>
                  </a:txBody>
                  <a:tcPr/>
                </a:tc>
                <a:tc>
                  <a:txBody>
                    <a:bodyPr/>
                    <a:lstStyle/>
                    <a:p>
                      <a:pPr algn="ctr"/>
                      <a:r>
                        <a:rPr lang="en-US" sz="1200" dirty="0" smtClean="0"/>
                        <a:t>84%</a:t>
                      </a:r>
                      <a:endParaRPr lang="en-US" sz="1200" dirty="0"/>
                    </a:p>
                  </a:txBody>
                  <a:tcPr anchor="b"/>
                </a:tc>
                <a:tc>
                  <a:txBody>
                    <a:bodyPr/>
                    <a:lstStyle/>
                    <a:p>
                      <a:pPr algn="ctr"/>
                      <a:r>
                        <a:rPr lang="en-US" sz="1200" dirty="0" smtClean="0"/>
                        <a:t>69%</a:t>
                      </a:r>
                      <a:endParaRPr lang="en-US" sz="1200" dirty="0"/>
                    </a:p>
                  </a:txBody>
                  <a:tcPr anchor="b"/>
                </a:tc>
                <a:extLst>
                  <a:ext uri="{0D108BD9-81ED-4DB2-BD59-A6C34878D82A}">
                    <a16:rowId xmlns:a16="http://schemas.microsoft.com/office/drawing/2014/main" val="10001"/>
                  </a:ext>
                </a:extLst>
              </a:tr>
              <a:tr h="486955">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202,000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(175,000 – 242,500)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245,000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287,500)</a:t>
                      </a:r>
                      <a:endParaRPr lang="en-US" sz="1200" dirty="0" smtClean="0"/>
                    </a:p>
                  </a:txBody>
                  <a:tcPr/>
                </a:tc>
                <a:extLst>
                  <a:ext uri="{0D108BD9-81ED-4DB2-BD59-A6C34878D82A}">
                    <a16:rowId xmlns:a16="http://schemas.microsoft.com/office/drawing/2014/main" val="10002"/>
                  </a:ext>
                </a:extLst>
              </a:tr>
              <a:tr h="370840">
                <a:tc>
                  <a:txBody>
                    <a:bodyPr/>
                    <a:lstStyle/>
                    <a:p>
                      <a:r>
                        <a:rPr lang="en-US" sz="1200" dirty="0" smtClean="0"/>
                        <a:t>Owner</a:t>
                      </a:r>
                      <a:endParaRPr lang="en-US" sz="1200" dirty="0"/>
                    </a:p>
                  </a:txBody>
                  <a:tcPr/>
                </a:tc>
                <a:tc>
                  <a:txBody>
                    <a:bodyPr/>
                    <a:lstStyle/>
                    <a:p>
                      <a:pPr algn="ctr"/>
                      <a:r>
                        <a:rPr lang="en-US" sz="1200" dirty="0" smtClean="0"/>
                        <a:t>16%</a:t>
                      </a:r>
                      <a:endParaRPr lang="en-US" sz="1200" dirty="0"/>
                    </a:p>
                  </a:txBody>
                  <a:tcPr anchor="b"/>
                </a:tc>
                <a:tc>
                  <a:txBody>
                    <a:bodyPr/>
                    <a:lstStyle/>
                    <a:p>
                      <a:pPr algn="ctr"/>
                      <a:r>
                        <a:rPr lang="en-US" sz="1200" dirty="0" smtClean="0"/>
                        <a:t>31%</a:t>
                      </a:r>
                      <a:endParaRPr lang="en-US" sz="1200" dirty="0"/>
                    </a:p>
                  </a:txBody>
                  <a:tcPr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167,500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(118,750 – 210,000)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240,000</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(160,000 – 312,500)</a:t>
                      </a:r>
                      <a:endParaRPr lang="en-US" sz="1200" dirty="0" smtClean="0"/>
                    </a:p>
                  </a:txBody>
                  <a:tcPr/>
                </a:tc>
                <a:extLst>
                  <a:ext uri="{0D108BD9-81ED-4DB2-BD59-A6C34878D82A}">
                    <a16:rowId xmlns:a16="http://schemas.microsoft.com/office/drawing/2014/main" val="10004"/>
                  </a:ext>
                </a:extLst>
              </a:tr>
            </a:tbl>
          </a:graphicData>
        </a:graphic>
      </p:graphicFrame>
      <p:sp>
        <p:nvSpPr>
          <p:cNvPr id="5" name="Content Placeholder 2"/>
          <p:cNvSpPr txBox="1">
            <a:spLocks/>
          </p:cNvSpPr>
          <p:nvPr/>
        </p:nvSpPr>
        <p:spPr bwMode="auto">
          <a:xfrm>
            <a:off x="606153" y="1630870"/>
            <a:ext cx="8159002" cy="1312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3"/>
            </a:pPr>
            <a:r>
              <a:rPr lang="en-US" sz="1700" b="1" dirty="0" smtClean="0"/>
              <a:t>Employment Status: </a:t>
            </a:r>
            <a:r>
              <a:rPr lang="en-US" sz="1700" dirty="0" smtClean="0"/>
              <a:t>The income differential between men and women was higher among physicians who were practice owners than for employees ($72,500 vs. $43,000).</a:t>
            </a:r>
            <a:endParaRPr lang="en-US" sz="1700" dirty="0"/>
          </a:p>
        </p:txBody>
      </p:sp>
    </p:spTree>
    <p:extLst>
      <p:ext uri="{BB962C8B-B14F-4D97-AF65-F5344CB8AC3E}">
        <p14:creationId xmlns:p14="http://schemas.microsoft.com/office/powerpoint/2010/main" val="3958259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27252633"/>
              </p:ext>
            </p:extLst>
          </p:nvPr>
        </p:nvGraphicFramePr>
        <p:xfrm>
          <a:off x="902866" y="2653983"/>
          <a:ext cx="7481114" cy="3084042"/>
        </p:xfrm>
        <a:graphic>
          <a:graphicData uri="http://schemas.openxmlformats.org/drawingml/2006/table">
            <a:tbl>
              <a:tblPr firstRow="1" bandRow="1">
                <a:tableStyleId>{5C22544A-7EE6-4342-B048-85BDC9FD1C3A}</a:tableStyleId>
              </a:tblPr>
              <a:tblGrid>
                <a:gridCol w="2293574">
                  <a:extLst>
                    <a:ext uri="{9D8B030D-6E8A-4147-A177-3AD203B41FA5}">
                      <a16:colId xmlns:a16="http://schemas.microsoft.com/office/drawing/2014/main" val="20000"/>
                    </a:ext>
                  </a:extLst>
                </a:gridCol>
                <a:gridCol w="2593770">
                  <a:extLst>
                    <a:ext uri="{9D8B030D-6E8A-4147-A177-3AD203B41FA5}">
                      <a16:colId xmlns:a16="http://schemas.microsoft.com/office/drawing/2014/main" val="20001"/>
                    </a:ext>
                  </a:extLst>
                </a:gridCol>
                <a:gridCol w="2593770">
                  <a:extLst>
                    <a:ext uri="{9D8B030D-6E8A-4147-A177-3AD203B41FA5}">
                      <a16:colId xmlns:a16="http://schemas.microsoft.com/office/drawing/2014/main" val="20002"/>
                    </a:ext>
                  </a:extLst>
                </a:gridCol>
              </a:tblGrid>
              <a:tr h="370840">
                <a:tc>
                  <a:txBody>
                    <a:bodyPr/>
                    <a:lstStyle/>
                    <a:p>
                      <a:r>
                        <a:rPr lang="en-US" sz="1400" dirty="0" smtClean="0"/>
                        <a:t>Age Group</a:t>
                      </a:r>
                      <a:endParaRPr lang="en-US" sz="14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370840">
                <a:tc>
                  <a:txBody>
                    <a:bodyPr/>
                    <a:lstStyle/>
                    <a:p>
                      <a:r>
                        <a:rPr lang="en-US" sz="1200" dirty="0" smtClean="0"/>
                        <a:t>≤39 years</a:t>
                      </a:r>
                      <a:r>
                        <a:rPr lang="en-US" sz="1200" baseline="0" dirty="0" smtClean="0"/>
                        <a:t> </a:t>
                      </a:r>
                      <a:endParaRPr lang="en-US" sz="1200" dirty="0"/>
                    </a:p>
                  </a:txBody>
                  <a:tcPr/>
                </a:tc>
                <a:tc>
                  <a:txBody>
                    <a:bodyPr/>
                    <a:lstStyle/>
                    <a:p>
                      <a:pPr algn="ctr"/>
                      <a:r>
                        <a:rPr lang="en-US" sz="1200" dirty="0" smtClean="0"/>
                        <a:t>26%</a:t>
                      </a:r>
                      <a:endParaRPr lang="en-US" sz="1200" dirty="0"/>
                    </a:p>
                  </a:txBody>
                  <a:tcPr anchor="b"/>
                </a:tc>
                <a:tc>
                  <a:txBody>
                    <a:bodyPr/>
                    <a:lstStyle/>
                    <a:p>
                      <a:pPr algn="ctr"/>
                      <a:r>
                        <a:rPr lang="en-US" sz="1200" dirty="0" smtClean="0"/>
                        <a:t>22%</a:t>
                      </a:r>
                      <a:endParaRPr lang="en-US" sz="1200" dirty="0"/>
                    </a:p>
                  </a:txBody>
                  <a:tcPr anchor="b"/>
                </a:tc>
                <a:extLst>
                  <a:ext uri="{0D108BD9-81ED-4DB2-BD59-A6C34878D82A}">
                    <a16:rowId xmlns:a16="http://schemas.microsoft.com/office/drawing/2014/main" val="10001"/>
                  </a:ext>
                </a:extLst>
              </a:tr>
              <a:tr h="538962">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(175,000 – 220,000)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235,000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280,000)</a:t>
                      </a:r>
                      <a:endParaRPr lang="en-US" sz="1200" dirty="0" smtClean="0"/>
                    </a:p>
                  </a:txBody>
                  <a:tcPr/>
                </a:tc>
                <a:extLst>
                  <a:ext uri="{0D108BD9-81ED-4DB2-BD59-A6C34878D82A}">
                    <a16:rowId xmlns:a16="http://schemas.microsoft.com/office/drawing/2014/main" val="10002"/>
                  </a:ext>
                </a:extLst>
              </a:tr>
              <a:tr h="370840">
                <a:tc>
                  <a:txBody>
                    <a:bodyPr/>
                    <a:lstStyle/>
                    <a:p>
                      <a:r>
                        <a:rPr lang="en-US" sz="1200" dirty="0" smtClean="0"/>
                        <a:t>40-55 years</a:t>
                      </a:r>
                      <a:r>
                        <a:rPr lang="en-US" sz="1200" baseline="0" dirty="0" smtClean="0"/>
                        <a:t> </a:t>
                      </a:r>
                      <a:endParaRPr lang="en-US" sz="1200" dirty="0"/>
                    </a:p>
                  </a:txBody>
                  <a:tcPr/>
                </a:tc>
                <a:tc>
                  <a:txBody>
                    <a:bodyPr/>
                    <a:lstStyle/>
                    <a:p>
                      <a:pPr algn="ctr"/>
                      <a:r>
                        <a:rPr lang="en-US" sz="1200" dirty="0" smtClean="0"/>
                        <a:t>49%</a:t>
                      </a:r>
                      <a:endParaRPr lang="en-US" sz="1200" dirty="0"/>
                    </a:p>
                  </a:txBody>
                  <a:tcPr anchor="b"/>
                </a:tc>
                <a:tc>
                  <a:txBody>
                    <a:bodyPr/>
                    <a:lstStyle/>
                    <a:p>
                      <a:pPr algn="ctr"/>
                      <a:r>
                        <a:rPr lang="en-US" sz="1200" dirty="0" smtClean="0"/>
                        <a:t>38%</a:t>
                      </a:r>
                      <a:endParaRPr lang="en-US" sz="1200" dirty="0"/>
                    </a:p>
                  </a:txBody>
                  <a:tcPr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210,000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(165,000 – 250,000)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(206,000 – 310,000)</a:t>
                      </a:r>
                      <a:endParaRPr lang="en-US" sz="1200" dirty="0" smtClean="0"/>
                    </a:p>
                  </a:txBody>
                  <a:tcPr/>
                </a:tc>
                <a:extLst>
                  <a:ext uri="{0D108BD9-81ED-4DB2-BD59-A6C34878D82A}">
                    <a16:rowId xmlns:a16="http://schemas.microsoft.com/office/drawing/2014/main" val="10004"/>
                  </a:ext>
                </a:extLst>
              </a:tr>
              <a:tr h="370840">
                <a:tc>
                  <a:txBody>
                    <a:bodyPr/>
                    <a:lstStyle/>
                    <a:p>
                      <a:r>
                        <a:rPr lang="en-US" sz="1200" dirty="0" smtClean="0"/>
                        <a:t>≥56 years</a:t>
                      </a:r>
                      <a:r>
                        <a:rPr lang="en-US" sz="1200" baseline="0" dirty="0" smtClean="0"/>
                        <a:t> </a:t>
                      </a:r>
                    </a:p>
                  </a:txBody>
                  <a:tcPr/>
                </a:tc>
                <a:tc>
                  <a:txBody>
                    <a:bodyPr/>
                    <a:lstStyle/>
                    <a:p>
                      <a:pPr algn="ctr"/>
                      <a:r>
                        <a:rPr lang="en-US" sz="1200" dirty="0" smtClean="0"/>
                        <a:t>25%</a:t>
                      </a:r>
                      <a:endParaRPr lang="en-US" sz="1200" dirty="0"/>
                    </a:p>
                  </a:txBody>
                  <a:tcPr anchor="b"/>
                </a:tc>
                <a:tc>
                  <a:txBody>
                    <a:bodyPr/>
                    <a:lstStyle/>
                    <a:p>
                      <a:pPr algn="ctr"/>
                      <a:r>
                        <a:rPr lang="en-US" sz="1200" dirty="0" smtClean="0"/>
                        <a:t>41%</a:t>
                      </a:r>
                      <a:endParaRPr lang="en-US" sz="1200" dirty="0"/>
                    </a:p>
                  </a:txBody>
                  <a:tcPr anchor="b"/>
                </a:tc>
                <a:extLst>
                  <a:ext uri="{0D108BD9-81ED-4DB2-BD59-A6C34878D82A}">
                    <a16:rowId xmlns:a16="http://schemas.microsoft.com/office/drawing/2014/main" val="10005"/>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197,500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(166,000 – 250,000)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(190,000 – 309,000)</a:t>
                      </a:r>
                      <a:endParaRPr lang="en-US" sz="1200" dirty="0" smtClean="0"/>
                    </a:p>
                  </a:txBody>
                  <a:tcPr/>
                </a:tc>
                <a:extLst>
                  <a:ext uri="{0D108BD9-81ED-4DB2-BD59-A6C34878D82A}">
                    <a16:rowId xmlns:a16="http://schemas.microsoft.com/office/drawing/2014/main" val="10006"/>
                  </a:ext>
                </a:extLst>
              </a:tr>
            </a:tbl>
          </a:graphicData>
        </a:graphic>
      </p:graphicFrame>
      <p:sp>
        <p:nvSpPr>
          <p:cNvPr id="5" name="Content Placeholder 2"/>
          <p:cNvSpPr txBox="1">
            <a:spLocks/>
          </p:cNvSpPr>
          <p:nvPr/>
        </p:nvSpPr>
        <p:spPr bwMode="auto">
          <a:xfrm>
            <a:off x="514350" y="1548848"/>
            <a:ext cx="8392144" cy="1246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4"/>
            </a:pPr>
            <a:r>
              <a:rPr lang="en-US" sz="1700" b="1" dirty="0" smtClean="0"/>
              <a:t>Age Group: </a:t>
            </a:r>
            <a:r>
              <a:rPr lang="en-US" sz="1700" dirty="0" smtClean="0"/>
              <a:t>The income gap between men and women was directly related to age: $35,000 for those under age 40, $40,000 for those 40-55 years, and $52,500 for those 56 years and older.</a:t>
            </a:r>
            <a:endParaRPr lang="en-US" sz="1700" dirty="0"/>
          </a:p>
        </p:txBody>
      </p:sp>
    </p:spTree>
    <p:extLst>
      <p:ext uri="{BB962C8B-B14F-4D97-AF65-F5344CB8AC3E}">
        <p14:creationId xmlns:p14="http://schemas.microsoft.com/office/powerpoint/2010/main" val="3002044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538646484"/>
              </p:ext>
            </p:extLst>
          </p:nvPr>
        </p:nvGraphicFramePr>
        <p:xfrm>
          <a:off x="997640" y="2562225"/>
          <a:ext cx="6907327" cy="2208725"/>
        </p:xfrm>
        <a:graphic>
          <a:graphicData uri="http://schemas.openxmlformats.org/drawingml/2006/table">
            <a:tbl>
              <a:tblPr firstRow="1" bandRow="1">
                <a:tableStyleId>{5C22544A-7EE6-4342-B048-85BDC9FD1C3A}</a:tableStyleId>
              </a:tblPr>
              <a:tblGrid>
                <a:gridCol w="2117661">
                  <a:extLst>
                    <a:ext uri="{9D8B030D-6E8A-4147-A177-3AD203B41FA5}">
                      <a16:colId xmlns:a16="http://schemas.microsoft.com/office/drawing/2014/main" val="20000"/>
                    </a:ext>
                  </a:extLst>
                </a:gridCol>
                <a:gridCol w="2394833">
                  <a:extLst>
                    <a:ext uri="{9D8B030D-6E8A-4147-A177-3AD203B41FA5}">
                      <a16:colId xmlns:a16="http://schemas.microsoft.com/office/drawing/2014/main" val="20001"/>
                    </a:ext>
                  </a:extLst>
                </a:gridCol>
                <a:gridCol w="2394833">
                  <a:extLst>
                    <a:ext uri="{9D8B030D-6E8A-4147-A177-3AD203B41FA5}">
                      <a16:colId xmlns:a16="http://schemas.microsoft.com/office/drawing/2014/main" val="20002"/>
                    </a:ext>
                  </a:extLst>
                </a:gridCol>
              </a:tblGrid>
              <a:tr h="370840">
                <a:tc>
                  <a:txBody>
                    <a:bodyPr/>
                    <a:lstStyle/>
                    <a:p>
                      <a:r>
                        <a:rPr lang="en-US" sz="1400" dirty="0" smtClean="0"/>
                        <a:t>Race</a:t>
                      </a:r>
                      <a:endParaRPr lang="en-US" sz="14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370840">
                <a:tc>
                  <a:txBody>
                    <a:bodyPr/>
                    <a:lstStyle/>
                    <a:p>
                      <a:r>
                        <a:rPr lang="en-US" sz="1200" dirty="0" smtClean="0"/>
                        <a:t>White</a:t>
                      </a:r>
                      <a:r>
                        <a:rPr lang="en-US" sz="1200" baseline="0" dirty="0" smtClean="0"/>
                        <a:t> </a:t>
                      </a:r>
                    </a:p>
                  </a:txBody>
                  <a:tcPr/>
                </a:tc>
                <a:tc>
                  <a:txBody>
                    <a:bodyPr/>
                    <a:lstStyle/>
                    <a:p>
                      <a:pPr algn="ctr"/>
                      <a:r>
                        <a:rPr lang="en-US" sz="1200" dirty="0" smtClean="0"/>
                        <a:t>63%</a:t>
                      </a:r>
                      <a:endParaRPr lang="en-US" sz="1200" dirty="0"/>
                    </a:p>
                  </a:txBody>
                  <a:tcPr anchor="b"/>
                </a:tc>
                <a:tc>
                  <a:txBody>
                    <a:bodyPr/>
                    <a:lstStyle/>
                    <a:p>
                      <a:pPr algn="ctr"/>
                      <a:r>
                        <a:rPr lang="en-US" sz="1200" dirty="0" smtClean="0"/>
                        <a:t>62%</a:t>
                      </a:r>
                      <a:endParaRPr lang="en-US" sz="1200" dirty="0"/>
                    </a:p>
                  </a:txBody>
                  <a:tcPr anchor="b"/>
                </a:tc>
                <a:extLst>
                  <a:ext uri="{0D108BD9-81ED-4DB2-BD59-A6C34878D82A}">
                    <a16:rowId xmlns:a16="http://schemas.microsoft.com/office/drawing/2014/main" val="10001"/>
                  </a:ext>
                </a:extLst>
              </a:tr>
              <a:tr h="546331">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(175,000 – 240,000)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247,500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309,250)</a:t>
                      </a:r>
                      <a:endParaRPr lang="en-US" sz="1200" dirty="0" smtClean="0"/>
                    </a:p>
                  </a:txBody>
                  <a:tcPr/>
                </a:tc>
                <a:extLst>
                  <a:ext uri="{0D108BD9-81ED-4DB2-BD59-A6C34878D82A}">
                    <a16:rowId xmlns:a16="http://schemas.microsoft.com/office/drawing/2014/main" val="10002"/>
                  </a:ext>
                </a:extLst>
              </a:tr>
              <a:tr h="316194">
                <a:tc>
                  <a:txBody>
                    <a:bodyPr/>
                    <a:lstStyle/>
                    <a:p>
                      <a:r>
                        <a:rPr lang="en-US" sz="1200" dirty="0" smtClean="0"/>
                        <a:t>Other</a:t>
                      </a:r>
                      <a:r>
                        <a:rPr lang="en-US" sz="1200" baseline="0" dirty="0" smtClean="0"/>
                        <a:t>  </a:t>
                      </a:r>
                    </a:p>
                  </a:txBody>
                  <a:tcPr/>
                </a:tc>
                <a:tc>
                  <a:txBody>
                    <a:bodyPr/>
                    <a:lstStyle/>
                    <a:p>
                      <a:pPr algn="ctr"/>
                      <a:r>
                        <a:rPr lang="en-US" sz="1200" dirty="0" smtClean="0"/>
                        <a:t>37%</a:t>
                      </a:r>
                      <a:endParaRPr lang="en-US" sz="1200" dirty="0"/>
                    </a:p>
                  </a:txBody>
                  <a:tcPr anchor="b"/>
                </a:tc>
                <a:tc>
                  <a:txBody>
                    <a:bodyPr/>
                    <a:lstStyle/>
                    <a:p>
                      <a:pPr algn="ctr"/>
                      <a:r>
                        <a:rPr lang="en-US" sz="1200" dirty="0" smtClean="0"/>
                        <a:t>38%</a:t>
                      </a:r>
                      <a:endParaRPr lang="en-US" sz="1200" dirty="0"/>
                    </a:p>
                  </a:txBody>
                  <a:tcPr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(160,000 – 250,000)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300,000)</a:t>
                      </a:r>
                      <a:endParaRPr lang="en-US" sz="1200" dirty="0" smtClean="0"/>
                    </a:p>
                  </a:txBody>
                  <a:tcPr/>
                </a:tc>
                <a:extLst>
                  <a:ext uri="{0D108BD9-81ED-4DB2-BD59-A6C34878D82A}">
                    <a16:rowId xmlns:a16="http://schemas.microsoft.com/office/drawing/2014/main" val="10004"/>
                  </a:ext>
                </a:extLst>
              </a:tr>
            </a:tbl>
          </a:graphicData>
        </a:graphic>
      </p:graphicFrame>
      <p:sp>
        <p:nvSpPr>
          <p:cNvPr id="5" name="Content Placeholder 2"/>
          <p:cNvSpPr txBox="1">
            <a:spLocks/>
          </p:cNvSpPr>
          <p:nvPr/>
        </p:nvSpPr>
        <p:spPr bwMode="auto">
          <a:xfrm>
            <a:off x="358923" y="1602296"/>
            <a:ext cx="8185002" cy="1264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5"/>
            </a:pPr>
            <a:r>
              <a:rPr lang="en-US" sz="1700" b="1" dirty="0" smtClean="0"/>
              <a:t>Race:</a:t>
            </a:r>
            <a:r>
              <a:rPr lang="en-US" sz="1700" dirty="0" smtClean="0"/>
              <a:t> White male physicians earned $47,500 more than white female physicians, and non-white male physicians earned $50,000 more than non-white female physicians .</a:t>
            </a:r>
            <a:endParaRPr lang="en-US" sz="1700" dirty="0"/>
          </a:p>
        </p:txBody>
      </p:sp>
    </p:spTree>
    <p:extLst>
      <p:ext uri="{BB962C8B-B14F-4D97-AF65-F5344CB8AC3E}">
        <p14:creationId xmlns:p14="http://schemas.microsoft.com/office/powerpoint/2010/main" val="2936594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64" y="196998"/>
            <a:ext cx="8153400" cy="990600"/>
          </a:xfrm>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128196819"/>
              </p:ext>
            </p:extLst>
          </p:nvPr>
        </p:nvGraphicFramePr>
        <p:xfrm>
          <a:off x="266584" y="2051877"/>
          <a:ext cx="8680863" cy="4190860"/>
        </p:xfrm>
        <a:graphic>
          <a:graphicData uri="http://schemas.openxmlformats.org/drawingml/2006/table">
            <a:tbl>
              <a:tblPr firstRow="1" bandRow="1">
                <a:tableStyleId>{5C22544A-7EE6-4342-B048-85BDC9FD1C3A}</a:tableStyleId>
              </a:tblPr>
              <a:tblGrid>
                <a:gridCol w="4293541">
                  <a:extLst>
                    <a:ext uri="{9D8B030D-6E8A-4147-A177-3AD203B41FA5}">
                      <a16:colId xmlns:a16="http://schemas.microsoft.com/office/drawing/2014/main" val="20000"/>
                    </a:ext>
                  </a:extLst>
                </a:gridCol>
                <a:gridCol w="2372651">
                  <a:extLst>
                    <a:ext uri="{9D8B030D-6E8A-4147-A177-3AD203B41FA5}">
                      <a16:colId xmlns:a16="http://schemas.microsoft.com/office/drawing/2014/main" val="20001"/>
                    </a:ext>
                  </a:extLst>
                </a:gridCol>
                <a:gridCol w="2014671">
                  <a:extLst>
                    <a:ext uri="{9D8B030D-6E8A-4147-A177-3AD203B41FA5}">
                      <a16:colId xmlns:a16="http://schemas.microsoft.com/office/drawing/2014/main" val="20002"/>
                    </a:ext>
                  </a:extLst>
                </a:gridCol>
              </a:tblGrid>
              <a:tr h="401584">
                <a:tc>
                  <a:txBody>
                    <a:bodyPr/>
                    <a:lstStyle/>
                    <a:p>
                      <a:r>
                        <a:rPr lang="en-US" sz="1400" dirty="0" smtClean="0"/>
                        <a:t>Primary Professional Setting</a:t>
                      </a:r>
                      <a:endParaRPr lang="en-US" sz="14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274465">
                <a:tc>
                  <a:txBody>
                    <a:bodyPr/>
                    <a:lstStyle/>
                    <a:p>
                      <a:r>
                        <a:rPr lang="en-US" sz="1200" dirty="0" smtClean="0"/>
                        <a:t>Solo practice</a:t>
                      </a:r>
                      <a:r>
                        <a:rPr lang="en-US" sz="1200" baseline="0" dirty="0" smtClean="0"/>
                        <a:t> </a:t>
                      </a:r>
                    </a:p>
                  </a:txBody>
                  <a:tcPr/>
                </a:tc>
                <a:tc>
                  <a:txBody>
                    <a:bodyPr/>
                    <a:lstStyle/>
                    <a:p>
                      <a:pPr algn="ctr"/>
                      <a:r>
                        <a:rPr lang="en-US" sz="1200" dirty="0" smtClean="0"/>
                        <a:t>6%</a:t>
                      </a:r>
                      <a:endParaRPr lang="en-US" sz="1200" dirty="0"/>
                    </a:p>
                  </a:txBody>
                  <a:tcPr anchor="b"/>
                </a:tc>
                <a:tc>
                  <a:txBody>
                    <a:bodyPr/>
                    <a:lstStyle/>
                    <a:p>
                      <a:pPr algn="ctr"/>
                      <a:r>
                        <a:rPr lang="en-US" sz="1200" dirty="0" smtClean="0"/>
                        <a:t>14%</a:t>
                      </a:r>
                      <a:endParaRPr lang="en-US" sz="1200" dirty="0"/>
                    </a:p>
                  </a:txBody>
                  <a:tcPr anchor="b"/>
                </a:tc>
                <a:extLst>
                  <a:ext uri="{0D108BD9-81ED-4DB2-BD59-A6C34878D82A}">
                    <a16:rowId xmlns:a16="http://schemas.microsoft.com/office/drawing/2014/main" val="10001"/>
                  </a:ext>
                </a:extLst>
              </a:tr>
              <a:tr h="411767">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130,000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(120,000 – 233,000)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(125,000 – 250,000)</a:t>
                      </a:r>
                      <a:endParaRPr lang="en-US" sz="1200" dirty="0" smtClean="0"/>
                    </a:p>
                  </a:txBody>
                  <a:tcPr/>
                </a:tc>
                <a:extLst>
                  <a:ext uri="{0D108BD9-81ED-4DB2-BD59-A6C34878D82A}">
                    <a16:rowId xmlns:a16="http://schemas.microsoft.com/office/drawing/2014/main" val="10002"/>
                  </a:ext>
                </a:extLst>
              </a:tr>
              <a:tr h="220389">
                <a:tc>
                  <a:txBody>
                    <a:bodyPr/>
                    <a:lstStyle/>
                    <a:p>
                      <a:r>
                        <a:rPr lang="en-US" sz="1200" dirty="0" smtClean="0"/>
                        <a:t>Group practice</a:t>
                      </a:r>
                      <a:endParaRPr lang="en-US" sz="1200" baseline="0" dirty="0" smtClean="0"/>
                    </a:p>
                  </a:txBody>
                  <a:tcPr/>
                </a:tc>
                <a:tc>
                  <a:txBody>
                    <a:bodyPr/>
                    <a:lstStyle/>
                    <a:p>
                      <a:pPr algn="ctr"/>
                      <a:r>
                        <a:rPr lang="en-US" sz="1200" dirty="0" smtClean="0"/>
                        <a:t>30%</a:t>
                      </a:r>
                      <a:endParaRPr lang="en-US" sz="1200" dirty="0"/>
                    </a:p>
                  </a:txBody>
                  <a:tcPr anchor="b"/>
                </a:tc>
                <a:tc>
                  <a:txBody>
                    <a:bodyPr/>
                    <a:lstStyle/>
                    <a:p>
                      <a:pPr algn="ctr"/>
                      <a:r>
                        <a:rPr lang="en-US" sz="1200" dirty="0" smtClean="0"/>
                        <a:t>34%</a:t>
                      </a:r>
                      <a:endParaRPr lang="en-US" sz="1200" dirty="0"/>
                    </a:p>
                  </a:txBody>
                  <a:tcPr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197,500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(152,500 – 247,500)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322,500)</a:t>
                      </a:r>
                      <a:endParaRPr lang="en-US" sz="1200" dirty="0" smtClean="0"/>
                    </a:p>
                  </a:txBody>
                  <a:tcPr/>
                </a:tc>
                <a:extLst>
                  <a:ext uri="{0D108BD9-81ED-4DB2-BD59-A6C34878D82A}">
                    <a16:rowId xmlns:a16="http://schemas.microsoft.com/office/drawing/2014/main" val="10004"/>
                  </a:ext>
                </a:extLst>
              </a:tr>
              <a:tr h="253881">
                <a:tc>
                  <a:txBody>
                    <a:bodyPr/>
                    <a:lstStyle/>
                    <a:p>
                      <a:r>
                        <a:rPr lang="en-US" sz="1200" dirty="0" smtClean="0"/>
                        <a:t>Medical school or university-affiliated hospital</a:t>
                      </a:r>
                      <a:r>
                        <a:rPr lang="en-US" sz="1200" baseline="0" dirty="0" smtClean="0"/>
                        <a:t> or clinic </a:t>
                      </a:r>
                    </a:p>
                  </a:txBody>
                  <a:tcPr/>
                </a:tc>
                <a:tc>
                  <a:txBody>
                    <a:bodyPr/>
                    <a:lstStyle/>
                    <a:p>
                      <a:pPr algn="ctr"/>
                      <a:r>
                        <a:rPr lang="en-US" sz="1200" dirty="0" smtClean="0"/>
                        <a:t>28%</a:t>
                      </a:r>
                      <a:endParaRPr lang="en-US" sz="1200" dirty="0"/>
                    </a:p>
                  </a:txBody>
                  <a:tcPr anchor="b"/>
                </a:tc>
                <a:tc>
                  <a:txBody>
                    <a:bodyPr/>
                    <a:lstStyle/>
                    <a:p>
                      <a:pPr algn="ctr"/>
                      <a:r>
                        <a:rPr lang="en-US" sz="1200" dirty="0" smtClean="0"/>
                        <a:t>22%</a:t>
                      </a:r>
                      <a:endParaRPr lang="en-US" sz="1200" dirty="0"/>
                    </a:p>
                  </a:txBody>
                  <a:tcPr anchor="b"/>
                </a:tc>
                <a:extLst>
                  <a:ext uri="{0D108BD9-81ED-4DB2-BD59-A6C34878D82A}">
                    <a16:rowId xmlns:a16="http://schemas.microsoft.com/office/drawing/2014/main" val="10005"/>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196,000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(173,750 – 242,500)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329,000)</a:t>
                      </a:r>
                      <a:endParaRPr lang="en-US" sz="1200" dirty="0" smtClean="0"/>
                    </a:p>
                  </a:txBody>
                  <a:tcPr/>
                </a:tc>
                <a:extLst>
                  <a:ext uri="{0D108BD9-81ED-4DB2-BD59-A6C34878D82A}">
                    <a16:rowId xmlns:a16="http://schemas.microsoft.com/office/drawing/2014/main" val="10006"/>
                  </a:ext>
                </a:extLst>
              </a:tr>
              <a:tr h="289275">
                <a:tc>
                  <a:txBody>
                    <a:bodyPr/>
                    <a:lstStyle/>
                    <a:p>
                      <a:r>
                        <a:rPr lang="en-US" sz="1200" dirty="0" smtClean="0"/>
                        <a:t>Community</a:t>
                      </a:r>
                      <a:r>
                        <a:rPr lang="en-US" sz="1200" baseline="0" dirty="0" smtClean="0"/>
                        <a:t> of non-university-affiliated hospital or clinic </a:t>
                      </a:r>
                    </a:p>
                  </a:txBody>
                  <a:tcPr/>
                </a:tc>
                <a:tc>
                  <a:txBody>
                    <a:bodyPr/>
                    <a:lstStyle/>
                    <a:p>
                      <a:pPr algn="ctr"/>
                      <a:r>
                        <a:rPr lang="en-US" sz="1200" dirty="0" smtClean="0"/>
                        <a:t>21%</a:t>
                      </a:r>
                      <a:endParaRPr lang="en-US" sz="1200" dirty="0"/>
                    </a:p>
                  </a:txBody>
                  <a:tcPr anchor="b"/>
                </a:tc>
                <a:tc>
                  <a:txBody>
                    <a:bodyPr/>
                    <a:lstStyle/>
                    <a:p>
                      <a:pPr algn="ctr"/>
                      <a:r>
                        <a:rPr lang="en-US" sz="1200" dirty="0" smtClean="0"/>
                        <a:t>19%</a:t>
                      </a:r>
                      <a:endParaRPr lang="en-US" sz="1200" dirty="0"/>
                    </a:p>
                  </a:txBody>
                  <a:tcPr anchor="b"/>
                </a:tc>
                <a:extLst>
                  <a:ext uri="{0D108BD9-81ED-4DB2-BD59-A6C34878D82A}">
                    <a16:rowId xmlns:a16="http://schemas.microsoft.com/office/drawing/2014/main" val="10007"/>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220,000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(185,500 – 250,000)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260,000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(240,000 – 320,000)</a:t>
                      </a:r>
                      <a:endParaRPr lang="en-US" sz="1200" dirty="0" smtClean="0"/>
                    </a:p>
                  </a:txBody>
                  <a:tcPr/>
                </a:tc>
                <a:extLst>
                  <a:ext uri="{0D108BD9-81ED-4DB2-BD59-A6C34878D82A}">
                    <a16:rowId xmlns:a16="http://schemas.microsoft.com/office/drawing/2014/main" val="10008"/>
                  </a:ext>
                </a:extLst>
              </a:tr>
              <a:tr h="263638">
                <a:tc>
                  <a:txBody>
                    <a:bodyPr/>
                    <a:lstStyle/>
                    <a:p>
                      <a:r>
                        <a:rPr lang="en-US" sz="1200" dirty="0" smtClean="0"/>
                        <a:t>Federal, state, or local government hospital or clinic</a:t>
                      </a:r>
                      <a:r>
                        <a:rPr lang="en-US" sz="1200" baseline="0" dirty="0" smtClean="0"/>
                        <a:t> </a:t>
                      </a:r>
                    </a:p>
                  </a:txBody>
                  <a:tcPr/>
                </a:tc>
                <a:tc>
                  <a:txBody>
                    <a:bodyPr/>
                    <a:lstStyle/>
                    <a:p>
                      <a:pPr algn="ctr"/>
                      <a:r>
                        <a:rPr lang="en-US" sz="1200" dirty="0" smtClean="0"/>
                        <a:t>9%</a:t>
                      </a:r>
                      <a:endParaRPr lang="en-US" sz="1200" dirty="0"/>
                    </a:p>
                  </a:txBody>
                  <a:tcPr anchor="b"/>
                </a:tc>
                <a:tc>
                  <a:txBody>
                    <a:bodyPr/>
                    <a:lstStyle/>
                    <a:p>
                      <a:pPr algn="ctr"/>
                      <a:r>
                        <a:rPr lang="en-US" sz="1200" dirty="0" smtClean="0"/>
                        <a:t>8%</a:t>
                      </a:r>
                      <a:endParaRPr lang="en-US" sz="1200" dirty="0"/>
                    </a:p>
                  </a:txBody>
                  <a:tcPr anchor="b"/>
                </a:tc>
                <a:extLst>
                  <a:ext uri="{0D108BD9-81ED-4DB2-BD59-A6C34878D82A}">
                    <a16:rowId xmlns:a16="http://schemas.microsoft.com/office/drawing/2014/main" val="10009"/>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(180,000 – 215,000)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230,000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250,000)</a:t>
                      </a:r>
                      <a:endParaRPr lang="en-US" sz="1200" dirty="0" smtClean="0"/>
                    </a:p>
                  </a:txBody>
                  <a:tcPr/>
                </a:tc>
                <a:extLst>
                  <a:ext uri="{0D108BD9-81ED-4DB2-BD59-A6C34878D82A}">
                    <a16:rowId xmlns:a16="http://schemas.microsoft.com/office/drawing/2014/main" val="10010"/>
                  </a:ext>
                </a:extLst>
              </a:tr>
            </a:tbl>
          </a:graphicData>
        </a:graphic>
      </p:graphicFrame>
      <p:sp>
        <p:nvSpPr>
          <p:cNvPr id="5" name="Content Placeholder 2"/>
          <p:cNvSpPr txBox="1">
            <a:spLocks/>
          </p:cNvSpPr>
          <p:nvPr/>
        </p:nvSpPr>
        <p:spPr bwMode="auto">
          <a:xfrm>
            <a:off x="201881" y="1457180"/>
            <a:ext cx="8745566" cy="689947"/>
          </a:xfrm>
          <a:prstGeom prst="rect">
            <a:avLst/>
          </a:prstGeom>
          <a:noFill/>
          <a:ln>
            <a:noFill/>
          </a:ln>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6"/>
            </a:pPr>
            <a:r>
              <a:rPr lang="en-US" sz="1700" b="1" dirty="0" smtClean="0"/>
              <a:t>Primary Professional Setting: </a:t>
            </a:r>
            <a:r>
              <a:rPr lang="en-US" sz="1700" dirty="0" smtClean="0"/>
              <a:t>The most pronounced discrepancy between men and women occurred in solo practices ($70,000) and the smallest in government settings ($30,000).</a:t>
            </a:r>
            <a:endParaRPr lang="en-US" sz="1700" dirty="0"/>
          </a:p>
        </p:txBody>
      </p:sp>
    </p:spTree>
    <p:extLst>
      <p:ext uri="{BB962C8B-B14F-4D97-AF65-F5344CB8AC3E}">
        <p14:creationId xmlns:p14="http://schemas.microsoft.com/office/powerpoint/2010/main" val="2823261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979641810"/>
              </p:ext>
            </p:extLst>
          </p:nvPr>
        </p:nvGraphicFramePr>
        <p:xfrm>
          <a:off x="741342" y="2538158"/>
          <a:ext cx="7279574" cy="3444240"/>
        </p:xfrm>
        <a:graphic>
          <a:graphicData uri="http://schemas.openxmlformats.org/drawingml/2006/table">
            <a:tbl>
              <a:tblPr firstRow="1" bandRow="1">
                <a:tableStyleId>{5C22544A-7EE6-4342-B048-85BDC9FD1C3A}</a:tableStyleId>
              </a:tblPr>
              <a:tblGrid>
                <a:gridCol w="3066302">
                  <a:extLst>
                    <a:ext uri="{9D8B030D-6E8A-4147-A177-3AD203B41FA5}">
                      <a16:colId xmlns:a16="http://schemas.microsoft.com/office/drawing/2014/main" val="20000"/>
                    </a:ext>
                  </a:extLst>
                </a:gridCol>
                <a:gridCol w="2200963">
                  <a:extLst>
                    <a:ext uri="{9D8B030D-6E8A-4147-A177-3AD203B41FA5}">
                      <a16:colId xmlns:a16="http://schemas.microsoft.com/office/drawing/2014/main" val="20001"/>
                    </a:ext>
                  </a:extLst>
                </a:gridCol>
                <a:gridCol w="2012309">
                  <a:extLst>
                    <a:ext uri="{9D8B030D-6E8A-4147-A177-3AD203B41FA5}">
                      <a16:colId xmlns:a16="http://schemas.microsoft.com/office/drawing/2014/main" val="20002"/>
                    </a:ext>
                  </a:extLst>
                </a:gridCol>
              </a:tblGrid>
              <a:tr h="370840">
                <a:tc>
                  <a:txBody>
                    <a:bodyPr/>
                    <a:lstStyle/>
                    <a:p>
                      <a:r>
                        <a:rPr lang="en-US" sz="1400" dirty="0" smtClean="0"/>
                        <a:t>Professional activity in which most of time is spent </a:t>
                      </a:r>
                      <a:endParaRPr lang="en-US" sz="14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223190">
                <a:tc>
                  <a:txBody>
                    <a:bodyPr/>
                    <a:lstStyle/>
                    <a:p>
                      <a:r>
                        <a:rPr lang="en-US" sz="1200" dirty="0" smtClean="0"/>
                        <a:t>Face-to-face direct patient</a:t>
                      </a:r>
                      <a:r>
                        <a:rPr lang="en-US" sz="1200" baseline="0" dirty="0" smtClean="0"/>
                        <a:t> care </a:t>
                      </a:r>
                    </a:p>
                  </a:txBody>
                  <a:tcPr/>
                </a:tc>
                <a:tc>
                  <a:txBody>
                    <a:bodyPr/>
                    <a:lstStyle/>
                    <a:p>
                      <a:pPr algn="ctr"/>
                      <a:r>
                        <a:rPr lang="en-US" sz="1200" dirty="0" smtClean="0"/>
                        <a:t>79%</a:t>
                      </a:r>
                      <a:endParaRPr lang="en-US" sz="1200" dirty="0"/>
                    </a:p>
                  </a:txBody>
                  <a:tcPr anchor="b"/>
                </a:tc>
                <a:tc>
                  <a:txBody>
                    <a:bodyPr/>
                    <a:lstStyle/>
                    <a:p>
                      <a:pPr algn="ctr"/>
                      <a:r>
                        <a:rPr lang="en-US" sz="1200" dirty="0" smtClean="0"/>
                        <a:t>79%</a:t>
                      </a:r>
                      <a:endParaRPr lang="en-US" sz="1200" dirty="0"/>
                    </a:p>
                  </a:txBody>
                  <a:tcPr anchor="b"/>
                </a:tc>
                <a:extLst>
                  <a:ext uri="{0D108BD9-81ED-4DB2-BD59-A6C34878D82A}">
                    <a16:rowId xmlns:a16="http://schemas.microsoft.com/office/drawing/2014/main" val="10001"/>
                  </a:ext>
                </a:extLst>
              </a:tr>
              <a:tr h="411767">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(166,500 – 240,000)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237,500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300,000)</a:t>
                      </a:r>
                      <a:endParaRPr lang="en-US" sz="1200" dirty="0" smtClean="0"/>
                    </a:p>
                  </a:txBody>
                  <a:tcPr/>
                </a:tc>
                <a:extLst>
                  <a:ext uri="{0D108BD9-81ED-4DB2-BD59-A6C34878D82A}">
                    <a16:rowId xmlns:a16="http://schemas.microsoft.com/office/drawing/2014/main" val="10002"/>
                  </a:ext>
                </a:extLst>
              </a:tr>
              <a:tr h="220389">
                <a:tc>
                  <a:txBody>
                    <a:bodyPr/>
                    <a:lstStyle/>
                    <a:p>
                      <a:r>
                        <a:rPr lang="en-US" sz="1200" baseline="0" dirty="0" smtClean="0"/>
                        <a:t>Administration </a:t>
                      </a:r>
                    </a:p>
                  </a:txBody>
                  <a:tcPr/>
                </a:tc>
                <a:tc>
                  <a:txBody>
                    <a:bodyPr/>
                    <a:lstStyle/>
                    <a:p>
                      <a:pPr algn="ctr"/>
                      <a:r>
                        <a:rPr lang="en-US" sz="1200" dirty="0" smtClean="0"/>
                        <a:t>17%</a:t>
                      </a:r>
                      <a:endParaRPr lang="en-US" sz="1200" dirty="0"/>
                    </a:p>
                  </a:txBody>
                  <a:tcPr anchor="b"/>
                </a:tc>
                <a:tc>
                  <a:txBody>
                    <a:bodyPr/>
                    <a:lstStyle/>
                    <a:p>
                      <a:pPr algn="ctr"/>
                      <a:r>
                        <a:rPr lang="en-US" sz="1200" dirty="0" smtClean="0"/>
                        <a:t>17%</a:t>
                      </a:r>
                      <a:endParaRPr lang="en-US" sz="1200" dirty="0"/>
                    </a:p>
                  </a:txBody>
                  <a:tcPr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222,500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(191,500 – 297,250)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275,000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(245,000 – 337,500)</a:t>
                      </a:r>
                      <a:endParaRPr lang="en-US" sz="1200" dirty="0" smtClean="0"/>
                    </a:p>
                  </a:txBody>
                  <a:tcPr/>
                </a:tc>
                <a:extLst>
                  <a:ext uri="{0D108BD9-81ED-4DB2-BD59-A6C34878D82A}">
                    <a16:rowId xmlns:a16="http://schemas.microsoft.com/office/drawing/2014/main" val="10004"/>
                  </a:ext>
                </a:extLst>
              </a:tr>
              <a:tr h="244555">
                <a:tc>
                  <a:txBody>
                    <a:bodyPr/>
                    <a:lstStyle/>
                    <a:p>
                      <a:r>
                        <a:rPr lang="en-US" sz="1200" dirty="0" smtClean="0"/>
                        <a:t>Medical teaching </a:t>
                      </a:r>
                      <a:endParaRPr lang="en-US" sz="1200" baseline="0" dirty="0" smtClean="0"/>
                    </a:p>
                  </a:txBody>
                  <a:tcPr/>
                </a:tc>
                <a:tc>
                  <a:txBody>
                    <a:bodyPr/>
                    <a:lstStyle/>
                    <a:p>
                      <a:pPr algn="ctr"/>
                      <a:r>
                        <a:rPr lang="en-US" sz="1200" dirty="0" smtClean="0"/>
                        <a:t>2%</a:t>
                      </a:r>
                      <a:endParaRPr lang="en-US" sz="1200" dirty="0"/>
                    </a:p>
                  </a:txBody>
                  <a:tcPr anchor="b"/>
                </a:tc>
                <a:tc>
                  <a:txBody>
                    <a:bodyPr/>
                    <a:lstStyle/>
                    <a:p>
                      <a:pPr algn="ctr"/>
                      <a:r>
                        <a:rPr lang="en-US" sz="1200" dirty="0" smtClean="0"/>
                        <a:t>2%</a:t>
                      </a:r>
                      <a:endParaRPr lang="en-US" sz="1200" dirty="0"/>
                    </a:p>
                  </a:txBody>
                  <a:tcPr anchor="b"/>
                </a:tc>
                <a:extLst>
                  <a:ext uri="{0D108BD9-81ED-4DB2-BD59-A6C34878D82A}">
                    <a16:rowId xmlns:a16="http://schemas.microsoft.com/office/drawing/2014/main" val="10005"/>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205,000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(180,000 – 205,000)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284,500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(73,333 – 392,250)</a:t>
                      </a:r>
                      <a:endParaRPr lang="en-US" sz="1200" dirty="0" smtClean="0"/>
                    </a:p>
                  </a:txBody>
                  <a:tcPr/>
                </a:tc>
                <a:extLst>
                  <a:ext uri="{0D108BD9-81ED-4DB2-BD59-A6C34878D82A}">
                    <a16:rowId xmlns:a16="http://schemas.microsoft.com/office/drawing/2014/main" val="10006"/>
                  </a:ext>
                </a:extLst>
              </a:tr>
              <a:tr h="242418">
                <a:tc>
                  <a:txBody>
                    <a:bodyPr/>
                    <a:lstStyle/>
                    <a:p>
                      <a:r>
                        <a:rPr lang="en-US" sz="1200" dirty="0" smtClean="0"/>
                        <a:t>Research</a:t>
                      </a:r>
                      <a:endParaRPr lang="en-US" sz="1200" baseline="0" dirty="0" smtClean="0"/>
                    </a:p>
                  </a:txBody>
                  <a:tcPr/>
                </a:tc>
                <a:tc>
                  <a:txBody>
                    <a:bodyPr/>
                    <a:lstStyle/>
                    <a:p>
                      <a:pPr algn="ctr"/>
                      <a:r>
                        <a:rPr lang="en-US" sz="1200" dirty="0" smtClean="0"/>
                        <a:t>1%</a:t>
                      </a:r>
                      <a:endParaRPr lang="en-US" sz="1200" dirty="0"/>
                    </a:p>
                  </a:txBody>
                  <a:tcPr anchor="b"/>
                </a:tc>
                <a:tc>
                  <a:txBody>
                    <a:bodyPr/>
                    <a:lstStyle/>
                    <a:p>
                      <a:pPr algn="ctr"/>
                      <a:r>
                        <a:rPr lang="en-US" sz="1200" dirty="0" smtClean="0"/>
                        <a:t>2%</a:t>
                      </a:r>
                      <a:endParaRPr lang="en-US" sz="1200" dirty="0"/>
                    </a:p>
                  </a:txBody>
                  <a:tcPr anchor="b"/>
                </a:tc>
                <a:extLst>
                  <a:ext uri="{0D108BD9-81ED-4DB2-BD59-A6C34878D82A}">
                    <a16:rowId xmlns:a16="http://schemas.microsoft.com/office/drawing/2014/main" val="10007"/>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175,000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(175,000 – 175,000)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350,000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(195,000 – 372,500)</a:t>
                      </a:r>
                      <a:endParaRPr lang="en-US" sz="1200" dirty="0" smtClean="0"/>
                    </a:p>
                  </a:txBody>
                  <a:tcPr/>
                </a:tc>
                <a:extLst>
                  <a:ext uri="{0D108BD9-81ED-4DB2-BD59-A6C34878D82A}">
                    <a16:rowId xmlns:a16="http://schemas.microsoft.com/office/drawing/2014/main" val="10008"/>
                  </a:ext>
                </a:extLst>
              </a:tr>
            </a:tbl>
          </a:graphicData>
        </a:graphic>
      </p:graphicFrame>
      <p:sp>
        <p:nvSpPr>
          <p:cNvPr id="5" name="Content Placeholder 2"/>
          <p:cNvSpPr txBox="1">
            <a:spLocks/>
          </p:cNvSpPr>
          <p:nvPr/>
        </p:nvSpPr>
        <p:spPr bwMode="auto">
          <a:xfrm>
            <a:off x="285008" y="1646210"/>
            <a:ext cx="8192242" cy="880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7"/>
            </a:pPr>
            <a:r>
              <a:rPr lang="en-US" sz="1700" b="1" dirty="0" smtClean="0"/>
              <a:t>Professional Activity: </a:t>
            </a:r>
            <a:r>
              <a:rPr lang="en-US" sz="1700" dirty="0" smtClean="0"/>
              <a:t>The income difference by gender was $37,500 for physicians who spend most of their time in face-to-face direct patient care, and $52,500 for those in administration.</a:t>
            </a:r>
            <a:endParaRPr lang="en-US" sz="1700" dirty="0"/>
          </a:p>
        </p:txBody>
      </p:sp>
    </p:spTree>
    <p:extLst>
      <p:ext uri="{BB962C8B-B14F-4D97-AF65-F5344CB8AC3E}">
        <p14:creationId xmlns:p14="http://schemas.microsoft.com/office/powerpoint/2010/main" val="2568705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24550586"/>
              </p:ext>
            </p:extLst>
          </p:nvPr>
        </p:nvGraphicFramePr>
        <p:xfrm>
          <a:off x="1198647" y="2915463"/>
          <a:ext cx="6639830" cy="2072088"/>
        </p:xfrm>
        <a:graphic>
          <a:graphicData uri="http://schemas.openxmlformats.org/drawingml/2006/table">
            <a:tbl>
              <a:tblPr firstRow="1" bandRow="1">
                <a:tableStyleId>{5C22544A-7EE6-4342-B048-85BDC9FD1C3A}</a:tableStyleId>
              </a:tblPr>
              <a:tblGrid>
                <a:gridCol w="2600697">
                  <a:extLst>
                    <a:ext uri="{9D8B030D-6E8A-4147-A177-3AD203B41FA5}">
                      <a16:colId xmlns:a16="http://schemas.microsoft.com/office/drawing/2014/main" val="20000"/>
                    </a:ext>
                  </a:extLst>
                </a:gridCol>
                <a:gridCol w="2220686">
                  <a:extLst>
                    <a:ext uri="{9D8B030D-6E8A-4147-A177-3AD203B41FA5}">
                      <a16:colId xmlns:a16="http://schemas.microsoft.com/office/drawing/2014/main" val="20001"/>
                    </a:ext>
                  </a:extLst>
                </a:gridCol>
                <a:gridCol w="1818447">
                  <a:extLst>
                    <a:ext uri="{9D8B030D-6E8A-4147-A177-3AD203B41FA5}">
                      <a16:colId xmlns:a16="http://schemas.microsoft.com/office/drawing/2014/main" val="20002"/>
                    </a:ext>
                  </a:extLst>
                </a:gridCol>
              </a:tblGrid>
              <a:tr h="370840">
                <a:tc>
                  <a:txBody>
                    <a:bodyPr/>
                    <a:lstStyle/>
                    <a:p>
                      <a:r>
                        <a:rPr lang="en-US" sz="1400" dirty="0" smtClean="0"/>
                        <a:t>Currently Married or Partnered</a:t>
                      </a:r>
                      <a:endParaRPr lang="en-US" sz="14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256804">
                <a:tc>
                  <a:txBody>
                    <a:bodyPr/>
                    <a:lstStyle/>
                    <a:p>
                      <a:r>
                        <a:rPr lang="en-US" sz="1200" dirty="0" smtClean="0"/>
                        <a:t>Yes </a:t>
                      </a:r>
                      <a:endParaRPr lang="en-US" sz="1200" baseline="0" dirty="0" smtClean="0"/>
                    </a:p>
                  </a:txBody>
                  <a:tcPr/>
                </a:tc>
                <a:tc>
                  <a:txBody>
                    <a:bodyPr/>
                    <a:lstStyle/>
                    <a:p>
                      <a:pPr algn="ctr"/>
                      <a:r>
                        <a:rPr lang="en-US" sz="1200" dirty="0" smtClean="0"/>
                        <a:t>82%</a:t>
                      </a:r>
                      <a:endParaRPr lang="en-US" sz="1200" dirty="0"/>
                    </a:p>
                  </a:txBody>
                  <a:tcPr anchor="b"/>
                </a:tc>
                <a:tc>
                  <a:txBody>
                    <a:bodyPr/>
                    <a:lstStyle/>
                    <a:p>
                      <a:pPr algn="ctr"/>
                      <a:r>
                        <a:rPr lang="en-US" sz="1200" dirty="0" smtClean="0"/>
                        <a:t>92%</a:t>
                      </a:r>
                      <a:endParaRPr lang="en-US" sz="1200" dirty="0"/>
                    </a:p>
                  </a:txBody>
                  <a:tcPr anchor="b"/>
                </a:tc>
                <a:extLst>
                  <a:ext uri="{0D108BD9-81ED-4DB2-BD59-A6C34878D82A}">
                    <a16:rowId xmlns:a16="http://schemas.microsoft.com/office/drawing/2014/main" val="10001"/>
                  </a:ext>
                </a:extLst>
              </a:tr>
              <a:tr h="506214">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(169,500 – 250,000)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300,000)</a:t>
                      </a:r>
                      <a:endParaRPr lang="en-US" sz="1200" dirty="0" smtClean="0"/>
                    </a:p>
                  </a:txBody>
                  <a:tcPr/>
                </a:tc>
                <a:extLst>
                  <a:ext uri="{0D108BD9-81ED-4DB2-BD59-A6C34878D82A}">
                    <a16:rowId xmlns:a16="http://schemas.microsoft.com/office/drawing/2014/main" val="10002"/>
                  </a:ext>
                </a:extLst>
              </a:tr>
              <a:tr h="316194">
                <a:tc>
                  <a:txBody>
                    <a:bodyPr/>
                    <a:lstStyle/>
                    <a:p>
                      <a:r>
                        <a:rPr lang="en-US" sz="1200" dirty="0" smtClean="0"/>
                        <a:t>No </a:t>
                      </a:r>
                      <a:endParaRPr lang="en-US" sz="1200" baseline="0" dirty="0" smtClean="0"/>
                    </a:p>
                  </a:txBody>
                  <a:tcPr/>
                </a:tc>
                <a:tc>
                  <a:txBody>
                    <a:bodyPr/>
                    <a:lstStyle/>
                    <a:p>
                      <a:pPr algn="ctr"/>
                      <a:r>
                        <a:rPr lang="en-US" sz="1200" dirty="0" smtClean="0"/>
                        <a:t>18%</a:t>
                      </a:r>
                      <a:endParaRPr lang="en-US" sz="1200" dirty="0"/>
                    </a:p>
                  </a:txBody>
                  <a:tcPr anchor="b"/>
                </a:tc>
                <a:tc>
                  <a:txBody>
                    <a:bodyPr/>
                    <a:lstStyle/>
                    <a:p>
                      <a:pPr algn="ctr"/>
                      <a:r>
                        <a:rPr lang="en-US" sz="1200" dirty="0" smtClean="0"/>
                        <a:t>8%</a:t>
                      </a:r>
                      <a:endParaRPr lang="en-US" sz="1200" dirty="0"/>
                    </a:p>
                  </a:txBody>
                  <a:tcPr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197,500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(165,750 – 223,250)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(206,250 – 315,000)</a:t>
                      </a:r>
                      <a:endParaRPr lang="en-US" sz="1200" dirty="0" smtClean="0"/>
                    </a:p>
                  </a:txBody>
                  <a:tcPr/>
                </a:tc>
                <a:extLst>
                  <a:ext uri="{0D108BD9-81ED-4DB2-BD59-A6C34878D82A}">
                    <a16:rowId xmlns:a16="http://schemas.microsoft.com/office/drawing/2014/main" val="10004"/>
                  </a:ext>
                </a:extLst>
              </a:tr>
            </a:tbl>
          </a:graphicData>
        </a:graphic>
      </p:graphicFrame>
      <p:sp>
        <p:nvSpPr>
          <p:cNvPr id="5" name="Content Placeholder 2"/>
          <p:cNvSpPr txBox="1">
            <a:spLocks/>
          </p:cNvSpPr>
          <p:nvPr/>
        </p:nvSpPr>
        <p:spPr bwMode="auto">
          <a:xfrm>
            <a:off x="273133" y="1610870"/>
            <a:ext cx="8490858" cy="880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8"/>
            </a:pPr>
            <a:r>
              <a:rPr lang="en-US" sz="1700" b="1" dirty="0" smtClean="0"/>
              <a:t>Married/Partnered vs. Not Married/Partnered: </a:t>
            </a:r>
            <a:r>
              <a:rPr lang="en-US" sz="1700" dirty="0" smtClean="0"/>
              <a:t>The salary for men was $50,000 higher than for women when physicians were married/partnered, and $52,500 higher when physicians were not married/partnered.</a:t>
            </a:r>
            <a:endParaRPr lang="en-US" sz="1700" dirty="0"/>
          </a:p>
        </p:txBody>
      </p:sp>
    </p:spTree>
    <p:extLst>
      <p:ext uri="{BB962C8B-B14F-4D97-AF65-F5344CB8AC3E}">
        <p14:creationId xmlns:p14="http://schemas.microsoft.com/office/powerpoint/2010/main" val="3175426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800" y="154380"/>
            <a:ext cx="8153400" cy="990600"/>
          </a:xfrm>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966896940"/>
              </p:ext>
            </p:extLst>
          </p:nvPr>
        </p:nvGraphicFramePr>
        <p:xfrm>
          <a:off x="767121" y="2795452"/>
          <a:ext cx="7490999" cy="3444240"/>
        </p:xfrm>
        <a:graphic>
          <a:graphicData uri="http://schemas.openxmlformats.org/drawingml/2006/table">
            <a:tbl>
              <a:tblPr firstRow="1" bandRow="1">
                <a:tableStyleId>{5C22544A-7EE6-4342-B048-85BDC9FD1C3A}</a:tableStyleId>
              </a:tblPr>
              <a:tblGrid>
                <a:gridCol w="2613569">
                  <a:extLst>
                    <a:ext uri="{9D8B030D-6E8A-4147-A177-3AD203B41FA5}">
                      <a16:colId xmlns:a16="http://schemas.microsoft.com/office/drawing/2014/main" val="20000"/>
                    </a:ext>
                  </a:extLst>
                </a:gridCol>
                <a:gridCol w="2438715">
                  <a:extLst>
                    <a:ext uri="{9D8B030D-6E8A-4147-A177-3AD203B41FA5}">
                      <a16:colId xmlns:a16="http://schemas.microsoft.com/office/drawing/2014/main" val="20001"/>
                    </a:ext>
                  </a:extLst>
                </a:gridCol>
                <a:gridCol w="2438715">
                  <a:extLst>
                    <a:ext uri="{9D8B030D-6E8A-4147-A177-3AD203B41FA5}">
                      <a16:colId xmlns:a16="http://schemas.microsoft.com/office/drawing/2014/main" val="20002"/>
                    </a:ext>
                  </a:extLst>
                </a:gridCol>
              </a:tblGrid>
              <a:tr h="370840">
                <a:tc>
                  <a:txBody>
                    <a:bodyPr/>
                    <a:lstStyle/>
                    <a:p>
                      <a:r>
                        <a:rPr lang="en-US" sz="1400" dirty="0" smtClean="0"/>
                        <a:t>Spouse</a:t>
                      </a:r>
                      <a:r>
                        <a:rPr lang="en-US" sz="1400" baseline="0" dirty="0" smtClean="0"/>
                        <a:t> Employment Status </a:t>
                      </a:r>
                      <a:endParaRPr lang="en-US" sz="14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223190">
                <a:tc>
                  <a:txBody>
                    <a:bodyPr/>
                    <a:lstStyle/>
                    <a:p>
                      <a:r>
                        <a:rPr lang="en-US" sz="1200" dirty="0" smtClean="0"/>
                        <a:t>Full-time </a:t>
                      </a:r>
                      <a:endParaRPr lang="en-US" sz="1200" baseline="0" dirty="0" smtClean="0"/>
                    </a:p>
                  </a:txBody>
                  <a:tcPr/>
                </a:tc>
                <a:tc>
                  <a:txBody>
                    <a:bodyPr/>
                    <a:lstStyle/>
                    <a:p>
                      <a:pPr algn="ctr"/>
                      <a:r>
                        <a:rPr lang="en-US" sz="1200" dirty="0" smtClean="0"/>
                        <a:t>75%</a:t>
                      </a:r>
                      <a:endParaRPr lang="en-US" sz="1200" dirty="0"/>
                    </a:p>
                  </a:txBody>
                  <a:tcPr anchor="b"/>
                </a:tc>
                <a:tc>
                  <a:txBody>
                    <a:bodyPr/>
                    <a:lstStyle/>
                    <a:p>
                      <a:pPr algn="ctr"/>
                      <a:r>
                        <a:rPr lang="en-US" sz="1200" dirty="0" smtClean="0"/>
                        <a:t>42%</a:t>
                      </a:r>
                      <a:endParaRPr lang="en-US" sz="1200" dirty="0"/>
                    </a:p>
                  </a:txBody>
                  <a:tcPr anchor="b"/>
                </a:tc>
                <a:extLst>
                  <a:ext uri="{0D108BD9-81ED-4DB2-BD59-A6C34878D82A}">
                    <a16:rowId xmlns:a16="http://schemas.microsoft.com/office/drawing/2014/main" val="10001"/>
                  </a:ext>
                </a:extLst>
              </a:tr>
              <a:tr h="411767">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(160,000 – 227,500)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300,000)</a:t>
                      </a:r>
                      <a:endParaRPr lang="en-US" sz="1200" dirty="0" smtClean="0"/>
                    </a:p>
                  </a:txBody>
                  <a:tcPr/>
                </a:tc>
                <a:extLst>
                  <a:ext uri="{0D108BD9-81ED-4DB2-BD59-A6C34878D82A}">
                    <a16:rowId xmlns:a16="http://schemas.microsoft.com/office/drawing/2014/main" val="10002"/>
                  </a:ext>
                </a:extLst>
              </a:tr>
              <a:tr h="220389">
                <a:tc>
                  <a:txBody>
                    <a:bodyPr/>
                    <a:lstStyle/>
                    <a:p>
                      <a:r>
                        <a:rPr lang="en-US" sz="1200" baseline="0" dirty="0" smtClean="0"/>
                        <a:t>Part-time </a:t>
                      </a:r>
                    </a:p>
                  </a:txBody>
                  <a:tcPr/>
                </a:tc>
                <a:tc>
                  <a:txBody>
                    <a:bodyPr/>
                    <a:lstStyle/>
                    <a:p>
                      <a:pPr algn="ctr"/>
                      <a:r>
                        <a:rPr lang="en-US" sz="1200" dirty="0" smtClean="0"/>
                        <a:t>7%</a:t>
                      </a:r>
                      <a:endParaRPr lang="en-US" sz="1200" dirty="0"/>
                    </a:p>
                  </a:txBody>
                  <a:tcPr anchor="b"/>
                </a:tc>
                <a:tc>
                  <a:txBody>
                    <a:bodyPr/>
                    <a:lstStyle/>
                    <a:p>
                      <a:pPr algn="ctr"/>
                      <a:r>
                        <a:rPr lang="en-US" sz="1200" dirty="0" smtClean="0"/>
                        <a:t>17%</a:t>
                      </a:r>
                      <a:endParaRPr lang="en-US" sz="1200" dirty="0"/>
                    </a:p>
                  </a:txBody>
                  <a:tcPr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220,000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(210,000 – 250,000)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240,000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315,000)</a:t>
                      </a:r>
                      <a:endParaRPr lang="en-US" sz="1200" dirty="0" smtClean="0"/>
                    </a:p>
                  </a:txBody>
                  <a:tcPr/>
                </a:tc>
                <a:extLst>
                  <a:ext uri="{0D108BD9-81ED-4DB2-BD59-A6C34878D82A}">
                    <a16:rowId xmlns:a16="http://schemas.microsoft.com/office/drawing/2014/main" val="10004"/>
                  </a:ext>
                </a:extLst>
              </a:tr>
              <a:tr h="244555">
                <a:tc>
                  <a:txBody>
                    <a:bodyPr/>
                    <a:lstStyle/>
                    <a:p>
                      <a:r>
                        <a:rPr lang="en-US" sz="1200" baseline="0" dirty="0" smtClean="0"/>
                        <a:t>Retired </a:t>
                      </a:r>
                    </a:p>
                  </a:txBody>
                  <a:tcPr/>
                </a:tc>
                <a:tc>
                  <a:txBody>
                    <a:bodyPr/>
                    <a:lstStyle/>
                    <a:p>
                      <a:pPr algn="ctr"/>
                      <a:r>
                        <a:rPr lang="en-US" sz="1200" dirty="0" smtClean="0"/>
                        <a:t>8%</a:t>
                      </a:r>
                      <a:endParaRPr lang="en-US" sz="1200" dirty="0"/>
                    </a:p>
                  </a:txBody>
                  <a:tcPr anchor="b"/>
                </a:tc>
                <a:tc>
                  <a:txBody>
                    <a:bodyPr/>
                    <a:lstStyle/>
                    <a:p>
                      <a:pPr algn="ctr"/>
                      <a:r>
                        <a:rPr lang="en-US" sz="1200" dirty="0" smtClean="0"/>
                        <a:t>6%</a:t>
                      </a:r>
                      <a:endParaRPr lang="en-US" sz="1200" dirty="0"/>
                    </a:p>
                  </a:txBody>
                  <a:tcPr anchor="b"/>
                </a:tc>
                <a:extLst>
                  <a:ext uri="{0D108BD9-81ED-4DB2-BD59-A6C34878D82A}">
                    <a16:rowId xmlns:a16="http://schemas.microsoft.com/office/drawing/2014/main" val="10005"/>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255,000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(205,000 – 284,500)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220,000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(160,000 – 272,000)</a:t>
                      </a:r>
                      <a:endParaRPr lang="en-US" sz="1200" dirty="0" smtClean="0"/>
                    </a:p>
                  </a:txBody>
                  <a:tcPr/>
                </a:tc>
                <a:extLst>
                  <a:ext uri="{0D108BD9-81ED-4DB2-BD59-A6C34878D82A}">
                    <a16:rowId xmlns:a16="http://schemas.microsoft.com/office/drawing/2014/main" val="10006"/>
                  </a:ext>
                </a:extLst>
              </a:tr>
              <a:tr h="242418">
                <a:tc>
                  <a:txBody>
                    <a:bodyPr/>
                    <a:lstStyle/>
                    <a:p>
                      <a:r>
                        <a:rPr lang="en-US" sz="1200" dirty="0" smtClean="0"/>
                        <a:t>Neither employed nor retired </a:t>
                      </a:r>
                      <a:endParaRPr lang="en-US" sz="1200" baseline="0" dirty="0" smtClean="0"/>
                    </a:p>
                  </a:txBody>
                  <a:tcPr/>
                </a:tc>
                <a:tc>
                  <a:txBody>
                    <a:bodyPr/>
                    <a:lstStyle/>
                    <a:p>
                      <a:pPr algn="ctr"/>
                      <a:r>
                        <a:rPr lang="en-US" sz="1200" dirty="0" smtClean="0"/>
                        <a:t>6%</a:t>
                      </a:r>
                      <a:endParaRPr lang="en-US" sz="1200" dirty="0"/>
                    </a:p>
                  </a:txBody>
                  <a:tcPr anchor="b"/>
                </a:tc>
                <a:tc>
                  <a:txBody>
                    <a:bodyPr/>
                    <a:lstStyle/>
                    <a:p>
                      <a:pPr algn="ctr"/>
                      <a:r>
                        <a:rPr lang="en-US" sz="1200" dirty="0" smtClean="0"/>
                        <a:t>31%</a:t>
                      </a:r>
                      <a:endParaRPr lang="en-US" sz="1200" dirty="0"/>
                    </a:p>
                  </a:txBody>
                  <a:tcPr anchor="b"/>
                </a:tc>
                <a:extLst>
                  <a:ext uri="{0D108BD9-81ED-4DB2-BD59-A6C34878D82A}">
                    <a16:rowId xmlns:a16="http://schemas.microsoft.com/office/drawing/2014/main" val="10007"/>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245,000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(190,750 – 318,750)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253,000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328,750)</a:t>
                      </a:r>
                      <a:endParaRPr lang="en-US" sz="1200" dirty="0" smtClean="0"/>
                    </a:p>
                  </a:txBody>
                  <a:tcPr/>
                </a:tc>
                <a:extLst>
                  <a:ext uri="{0D108BD9-81ED-4DB2-BD59-A6C34878D82A}">
                    <a16:rowId xmlns:a16="http://schemas.microsoft.com/office/drawing/2014/main" val="10008"/>
                  </a:ext>
                </a:extLst>
              </a:tr>
            </a:tbl>
          </a:graphicData>
        </a:graphic>
      </p:graphicFrame>
      <p:sp>
        <p:nvSpPr>
          <p:cNvPr id="5" name="Content Placeholder 2"/>
          <p:cNvSpPr txBox="1">
            <a:spLocks/>
          </p:cNvSpPr>
          <p:nvPr/>
        </p:nvSpPr>
        <p:spPr bwMode="auto">
          <a:xfrm>
            <a:off x="154379" y="1452335"/>
            <a:ext cx="8882743" cy="880169"/>
          </a:xfrm>
          <a:prstGeom prst="rect">
            <a:avLst/>
          </a:prstGeom>
          <a:noFill/>
          <a:ln>
            <a:noFill/>
          </a:ln>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9"/>
            </a:pPr>
            <a:r>
              <a:rPr lang="en-US" sz="1700" b="1" dirty="0" smtClean="0"/>
              <a:t>Spouse Employment Status: </a:t>
            </a:r>
            <a:r>
              <a:rPr lang="en-US" sz="1700" dirty="0" smtClean="0"/>
              <a:t>Among physicians who are married or partnered, male physicians earned $50,000 more than female physicians when their spouse was employed full-time, but only $20,000 more when their spouse was employed part-time. The only case in which women earned a higher salary is when their spouse was retired (women earned $35,000 more than men). </a:t>
            </a:r>
            <a:endParaRPr lang="en-US" sz="1700" dirty="0"/>
          </a:p>
        </p:txBody>
      </p:sp>
    </p:spTree>
    <p:extLst>
      <p:ext uri="{BB962C8B-B14F-4D97-AF65-F5344CB8AC3E}">
        <p14:creationId xmlns:p14="http://schemas.microsoft.com/office/powerpoint/2010/main" val="177414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653353506"/>
              </p:ext>
            </p:extLst>
          </p:nvPr>
        </p:nvGraphicFramePr>
        <p:xfrm>
          <a:off x="1512369" y="2666684"/>
          <a:ext cx="5882571" cy="2110822"/>
        </p:xfrm>
        <a:graphic>
          <a:graphicData uri="http://schemas.openxmlformats.org/drawingml/2006/table">
            <a:tbl>
              <a:tblPr firstRow="1" bandRow="1">
                <a:tableStyleId>{5C22544A-7EE6-4342-B048-85BDC9FD1C3A}</a:tableStyleId>
              </a:tblPr>
              <a:tblGrid>
                <a:gridCol w="1803489">
                  <a:extLst>
                    <a:ext uri="{9D8B030D-6E8A-4147-A177-3AD203B41FA5}">
                      <a16:colId xmlns:a16="http://schemas.microsoft.com/office/drawing/2014/main" val="20000"/>
                    </a:ext>
                  </a:extLst>
                </a:gridCol>
                <a:gridCol w="2039541">
                  <a:extLst>
                    <a:ext uri="{9D8B030D-6E8A-4147-A177-3AD203B41FA5}">
                      <a16:colId xmlns:a16="http://schemas.microsoft.com/office/drawing/2014/main" val="20001"/>
                    </a:ext>
                  </a:extLst>
                </a:gridCol>
                <a:gridCol w="2039541">
                  <a:extLst>
                    <a:ext uri="{9D8B030D-6E8A-4147-A177-3AD203B41FA5}">
                      <a16:colId xmlns:a16="http://schemas.microsoft.com/office/drawing/2014/main" val="20002"/>
                    </a:ext>
                  </a:extLst>
                </a:gridCol>
              </a:tblGrid>
              <a:tr h="370840">
                <a:tc>
                  <a:txBody>
                    <a:bodyPr/>
                    <a:lstStyle/>
                    <a:p>
                      <a:r>
                        <a:rPr lang="en-US" sz="1400" dirty="0" smtClean="0"/>
                        <a:t>Parent</a:t>
                      </a:r>
                      <a:endParaRPr lang="en-US" sz="14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257658">
                <a:tc>
                  <a:txBody>
                    <a:bodyPr/>
                    <a:lstStyle/>
                    <a:p>
                      <a:r>
                        <a:rPr lang="en-US" sz="1200" dirty="0" smtClean="0"/>
                        <a:t>Yes </a:t>
                      </a:r>
                      <a:endParaRPr lang="en-US" sz="1200" baseline="0" dirty="0" smtClean="0"/>
                    </a:p>
                  </a:txBody>
                  <a:tcPr/>
                </a:tc>
                <a:tc>
                  <a:txBody>
                    <a:bodyPr/>
                    <a:lstStyle/>
                    <a:p>
                      <a:pPr algn="ctr"/>
                      <a:r>
                        <a:rPr lang="en-US" sz="1200" dirty="0" smtClean="0"/>
                        <a:t>66%</a:t>
                      </a:r>
                      <a:endParaRPr lang="en-US" sz="1200" dirty="0"/>
                    </a:p>
                  </a:txBody>
                  <a:tcPr anchor="b"/>
                </a:tc>
                <a:tc>
                  <a:txBody>
                    <a:bodyPr/>
                    <a:lstStyle/>
                    <a:p>
                      <a:pPr algn="ctr"/>
                      <a:r>
                        <a:rPr lang="en-US" sz="1200" dirty="0" smtClean="0"/>
                        <a:t>82%</a:t>
                      </a:r>
                      <a:endParaRPr lang="en-US" sz="1200" dirty="0"/>
                    </a:p>
                  </a:txBody>
                  <a:tcPr anchor="b"/>
                </a:tc>
                <a:extLst>
                  <a:ext uri="{0D108BD9-81ED-4DB2-BD59-A6C34878D82A}">
                    <a16:rowId xmlns:a16="http://schemas.microsoft.com/office/drawing/2014/main" val="10001"/>
                  </a:ext>
                </a:extLst>
              </a:tr>
              <a:tr h="544948">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(165,000 – 250,000)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300,000)</a:t>
                      </a:r>
                      <a:endParaRPr lang="en-US" sz="1200" dirty="0" smtClean="0"/>
                    </a:p>
                  </a:txBody>
                  <a:tcPr/>
                </a:tc>
                <a:extLst>
                  <a:ext uri="{0D108BD9-81ED-4DB2-BD59-A6C34878D82A}">
                    <a16:rowId xmlns:a16="http://schemas.microsoft.com/office/drawing/2014/main" val="10002"/>
                  </a:ext>
                </a:extLst>
              </a:tr>
              <a:tr h="316194">
                <a:tc>
                  <a:txBody>
                    <a:bodyPr/>
                    <a:lstStyle/>
                    <a:p>
                      <a:r>
                        <a:rPr lang="en-US" sz="1200" dirty="0" smtClean="0"/>
                        <a:t>No </a:t>
                      </a:r>
                      <a:endParaRPr lang="en-US" sz="1200" baseline="0" dirty="0" smtClean="0"/>
                    </a:p>
                  </a:txBody>
                  <a:tcPr/>
                </a:tc>
                <a:tc>
                  <a:txBody>
                    <a:bodyPr/>
                    <a:lstStyle/>
                    <a:p>
                      <a:pPr algn="ctr"/>
                      <a:r>
                        <a:rPr lang="en-US" sz="1200" dirty="0" smtClean="0"/>
                        <a:t>34%</a:t>
                      </a:r>
                      <a:endParaRPr lang="en-US" sz="1200" dirty="0"/>
                    </a:p>
                  </a:txBody>
                  <a:tcPr anchor="b"/>
                </a:tc>
                <a:tc>
                  <a:txBody>
                    <a:bodyPr/>
                    <a:lstStyle/>
                    <a:p>
                      <a:pPr algn="ctr"/>
                      <a:r>
                        <a:rPr lang="en-US" sz="1200" dirty="0" smtClean="0"/>
                        <a:t>18%</a:t>
                      </a:r>
                      <a:endParaRPr lang="en-US" sz="1200" dirty="0"/>
                    </a:p>
                  </a:txBody>
                  <a:tcPr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(177,500 – 245,000)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(200,000 – 333,000)</a:t>
                      </a:r>
                      <a:endParaRPr lang="en-US" sz="1200" dirty="0" smtClean="0"/>
                    </a:p>
                  </a:txBody>
                  <a:tcPr/>
                </a:tc>
                <a:extLst>
                  <a:ext uri="{0D108BD9-81ED-4DB2-BD59-A6C34878D82A}">
                    <a16:rowId xmlns:a16="http://schemas.microsoft.com/office/drawing/2014/main" val="10004"/>
                  </a:ext>
                </a:extLst>
              </a:tr>
            </a:tbl>
          </a:graphicData>
        </a:graphic>
      </p:graphicFrame>
      <p:sp>
        <p:nvSpPr>
          <p:cNvPr id="5" name="Content Placeholder 2"/>
          <p:cNvSpPr txBox="1">
            <a:spLocks/>
          </p:cNvSpPr>
          <p:nvPr/>
        </p:nvSpPr>
        <p:spPr bwMode="auto">
          <a:xfrm>
            <a:off x="358923" y="1523968"/>
            <a:ext cx="8588524" cy="880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10"/>
            </a:pPr>
            <a:r>
              <a:rPr lang="en-US" sz="1700" b="1" dirty="0" smtClean="0"/>
              <a:t>Parent vs. Not a Parent: </a:t>
            </a:r>
            <a:r>
              <a:rPr lang="en-US" sz="1700" dirty="0" smtClean="0"/>
              <a:t>The salary difference between men and women was the same regardless of whether the respondent was a parent</a:t>
            </a:r>
            <a:r>
              <a:rPr lang="en-US" sz="1700" dirty="0"/>
              <a:t> </a:t>
            </a:r>
            <a:r>
              <a:rPr lang="en-US" sz="1700" dirty="0" smtClean="0"/>
              <a:t>(men earned $50,000 more than women when physicians were parents or not parents).</a:t>
            </a:r>
            <a:endParaRPr lang="en-US" sz="1700" dirty="0"/>
          </a:p>
        </p:txBody>
      </p:sp>
    </p:spTree>
    <p:extLst>
      <p:ext uri="{BB962C8B-B14F-4D97-AF65-F5344CB8AC3E}">
        <p14:creationId xmlns:p14="http://schemas.microsoft.com/office/powerpoint/2010/main" val="1089356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pPr marL="0" indent="0">
              <a:buNone/>
            </a:pPr>
            <a:r>
              <a:rPr lang="en-US" sz="1700" dirty="0" smtClean="0"/>
              <a:t>Female internists earn less than men whether they are generalists, hospitalists, or subspecialists. Women earn less than men regardless of every other demographic and employment characteristic included in this study, with the exception being when women have a spouse who is retired. </a:t>
            </a:r>
          </a:p>
          <a:p>
            <a:pPr marL="0" indent="0">
              <a:buNone/>
            </a:pPr>
            <a:endParaRPr lang="en-US" sz="1700" dirty="0"/>
          </a:p>
          <a:p>
            <a:pPr marL="0" indent="0">
              <a:buNone/>
            </a:pPr>
            <a:r>
              <a:rPr lang="en-US" sz="1700" dirty="0" smtClean="0"/>
              <a:t>This study and others have documented that inequities exist even within groups of physicians with similar professional and employment characteristics.</a:t>
            </a:r>
            <a:endParaRPr lang="en-US" sz="1700" dirty="0"/>
          </a:p>
        </p:txBody>
      </p:sp>
    </p:spTree>
    <p:extLst>
      <p:ext uri="{BB962C8B-B14F-4D97-AF65-F5344CB8AC3E}">
        <p14:creationId xmlns:p14="http://schemas.microsoft.com/office/powerpoint/2010/main" val="3240304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sz="quarter" idx="1"/>
          </p:nvPr>
        </p:nvSpPr>
        <p:spPr/>
        <p:txBody>
          <a:bodyPr/>
          <a:lstStyle/>
          <a:p>
            <a:pPr marL="0" indent="0">
              <a:buNone/>
            </a:pPr>
            <a:r>
              <a:rPr lang="en-US" sz="1700" dirty="0" smtClean="0"/>
              <a:t>To describe physician compensation by gender among U.S. American College of Physicians (ACP) internists.</a:t>
            </a:r>
            <a:endParaRPr lang="en-US" sz="1700" dirty="0"/>
          </a:p>
        </p:txBody>
      </p:sp>
    </p:spTree>
    <p:extLst>
      <p:ext uri="{BB962C8B-B14F-4D97-AF65-F5344CB8AC3E}">
        <p14:creationId xmlns:p14="http://schemas.microsoft.com/office/powerpoint/2010/main" val="2110344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lstStyle/>
          <a:p>
            <a:pPr marL="0" indent="0">
              <a:buNone/>
            </a:pPr>
            <a:r>
              <a:rPr lang="en-US" sz="1700" dirty="0"/>
              <a:t>Despite progress toward gender diversity </a:t>
            </a:r>
            <a:r>
              <a:rPr lang="en-US" sz="1700" dirty="0" smtClean="0"/>
              <a:t>in the </a:t>
            </a:r>
            <a:r>
              <a:rPr lang="en-US" sz="1700" dirty="0"/>
              <a:t>U.S. physician workforce, disparities in compensation </a:t>
            </a:r>
            <a:r>
              <a:rPr lang="en-US" sz="1700" dirty="0" smtClean="0"/>
              <a:t>and career </a:t>
            </a:r>
            <a:r>
              <a:rPr lang="en-US" sz="1700" dirty="0"/>
              <a:t>advancement persist. Studies document that </a:t>
            </a:r>
            <a:r>
              <a:rPr lang="en-US" sz="1700" dirty="0" smtClean="0"/>
              <a:t>women earn </a:t>
            </a:r>
            <a:r>
              <a:rPr lang="en-US" sz="1700" dirty="0"/>
              <a:t>substantially less than men after adjustment for </a:t>
            </a:r>
            <a:r>
              <a:rPr lang="en-US" sz="1700" dirty="0" smtClean="0"/>
              <a:t>specialty, hours </a:t>
            </a:r>
            <a:r>
              <a:rPr lang="en-US" sz="1700" dirty="0"/>
              <a:t>worked, experience, and practice </a:t>
            </a:r>
            <a:r>
              <a:rPr lang="en-US" sz="1700" dirty="0" smtClean="0"/>
              <a:t>characteristics.</a:t>
            </a:r>
          </a:p>
          <a:p>
            <a:pPr marL="0" indent="0">
              <a:buNone/>
            </a:pPr>
            <a:endParaRPr lang="en-US" sz="1700" dirty="0" smtClean="0"/>
          </a:p>
        </p:txBody>
      </p:sp>
    </p:spTree>
    <p:extLst>
      <p:ext uri="{BB962C8B-B14F-4D97-AF65-F5344CB8AC3E}">
        <p14:creationId xmlns:p14="http://schemas.microsoft.com/office/powerpoint/2010/main" val="1342267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a:t>
            </a:r>
            <a:endParaRPr lang="en-US" dirty="0"/>
          </a:p>
        </p:txBody>
      </p:sp>
      <p:sp>
        <p:nvSpPr>
          <p:cNvPr id="3" name="Content Placeholder 2"/>
          <p:cNvSpPr>
            <a:spLocks noGrp="1"/>
          </p:cNvSpPr>
          <p:nvPr>
            <p:ph sz="quarter" idx="1"/>
          </p:nvPr>
        </p:nvSpPr>
        <p:spPr>
          <a:xfrm>
            <a:off x="570527" y="1482689"/>
            <a:ext cx="8159002" cy="4572000"/>
          </a:xfrm>
        </p:spPr>
        <p:txBody>
          <a:bodyPr/>
          <a:lstStyle/>
          <a:p>
            <a:pPr marL="0" indent="0">
              <a:buNone/>
            </a:pPr>
            <a:r>
              <a:rPr lang="en-US" sz="1700" dirty="0" smtClean="0"/>
              <a:t>Cross-sectional survey of panelists from the Internal Medicine Insider Research Panel, which is comprised of ACP non-student U.S. members. Participants were eligible if they were currently practicing physicians. </a:t>
            </a:r>
          </a:p>
          <a:p>
            <a:pPr marL="0" indent="0">
              <a:buNone/>
            </a:pPr>
            <a:endParaRPr lang="en-US" sz="1700" dirty="0" smtClean="0"/>
          </a:p>
          <a:p>
            <a:pPr marL="0" indent="0">
              <a:buNone/>
            </a:pPr>
            <a:r>
              <a:rPr lang="en-US" sz="1700" dirty="0" smtClean="0"/>
              <a:t>Survey included items on compensation, demographics, and employment characteristics.</a:t>
            </a:r>
          </a:p>
          <a:p>
            <a:pPr marL="0" indent="0">
              <a:buNone/>
            </a:pPr>
            <a:r>
              <a:rPr lang="en-US" sz="1700" dirty="0" smtClean="0"/>
              <a:t> </a:t>
            </a:r>
          </a:p>
          <a:p>
            <a:pPr marL="0" indent="0">
              <a:buNone/>
            </a:pPr>
            <a:r>
              <a:rPr lang="en-US" sz="1700" dirty="0" smtClean="0"/>
              <a:t>Compensation determined by the question: “What is your estimated annual income from your professional activities before taxes? (For employees, please include salary, bonus, and profit sharing contributions. For owners, please include earnings after tax-deductible business expenses but before income tax.)”</a:t>
            </a:r>
          </a:p>
        </p:txBody>
      </p:sp>
    </p:spTree>
    <p:extLst>
      <p:ext uri="{BB962C8B-B14F-4D97-AF65-F5344CB8AC3E}">
        <p14:creationId xmlns:p14="http://schemas.microsoft.com/office/powerpoint/2010/main" val="2827293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a:t>
            </a:r>
            <a:endParaRPr lang="en-US" dirty="0"/>
          </a:p>
        </p:txBody>
      </p:sp>
      <p:sp>
        <p:nvSpPr>
          <p:cNvPr id="3" name="Content Placeholder 2"/>
          <p:cNvSpPr>
            <a:spLocks noGrp="1"/>
          </p:cNvSpPr>
          <p:nvPr>
            <p:ph sz="quarter" idx="1"/>
          </p:nvPr>
        </p:nvSpPr>
        <p:spPr/>
        <p:txBody>
          <a:bodyPr/>
          <a:lstStyle/>
          <a:p>
            <a:pPr marL="0" indent="0">
              <a:buNone/>
            </a:pPr>
            <a:r>
              <a:rPr lang="en-US" sz="1700" dirty="0" smtClean="0"/>
              <a:t>56.3% of invited participants responded to the survey.</a:t>
            </a:r>
          </a:p>
          <a:p>
            <a:pPr marL="0" indent="0">
              <a:buNone/>
            </a:pPr>
            <a:endParaRPr lang="en-US" sz="1700" dirty="0" smtClean="0"/>
          </a:p>
        </p:txBody>
      </p:sp>
      <p:graphicFrame>
        <p:nvGraphicFramePr>
          <p:cNvPr id="4" name="Table 3"/>
          <p:cNvGraphicFramePr>
            <a:graphicFrameLocks noGrp="1"/>
          </p:cNvGraphicFramePr>
          <p:nvPr>
            <p:extLst>
              <p:ext uri="{D42A27DB-BD31-4B8C-83A1-F6EECF244321}">
                <p14:modId xmlns:p14="http://schemas.microsoft.com/office/powerpoint/2010/main" val="728799107"/>
              </p:ext>
            </p:extLst>
          </p:nvPr>
        </p:nvGraphicFramePr>
        <p:xfrm>
          <a:off x="775506" y="2971526"/>
          <a:ext cx="7419370" cy="2550160"/>
        </p:xfrm>
        <a:graphic>
          <a:graphicData uri="http://schemas.openxmlformats.org/drawingml/2006/table">
            <a:tbl>
              <a:tblPr firstRow="1" bandRow="1">
                <a:tableStyleId>{5C22544A-7EE6-4342-B048-85BDC9FD1C3A}</a:tableStyleId>
              </a:tblPr>
              <a:tblGrid>
                <a:gridCol w="3009415">
                  <a:extLst>
                    <a:ext uri="{9D8B030D-6E8A-4147-A177-3AD203B41FA5}">
                      <a16:colId xmlns:a16="http://schemas.microsoft.com/office/drawing/2014/main" val="20000"/>
                    </a:ext>
                  </a:extLst>
                </a:gridCol>
                <a:gridCol w="2152892">
                  <a:extLst>
                    <a:ext uri="{9D8B030D-6E8A-4147-A177-3AD203B41FA5}">
                      <a16:colId xmlns:a16="http://schemas.microsoft.com/office/drawing/2014/main" val="20001"/>
                    </a:ext>
                  </a:extLst>
                </a:gridCol>
                <a:gridCol w="2257063">
                  <a:extLst>
                    <a:ext uri="{9D8B030D-6E8A-4147-A177-3AD203B41FA5}">
                      <a16:colId xmlns:a16="http://schemas.microsoft.com/office/drawing/2014/main" val="20002"/>
                    </a:ext>
                  </a:extLst>
                </a:gridCol>
              </a:tblGrid>
              <a:tr h="370840">
                <a:tc>
                  <a:txBody>
                    <a:bodyPr/>
                    <a:lstStyle/>
                    <a:p>
                      <a:r>
                        <a:rPr lang="en-US" sz="1600" dirty="0" smtClean="0"/>
                        <a:t>Characteristic</a:t>
                      </a:r>
                      <a:endParaRPr lang="en-US" sz="1600" dirty="0"/>
                    </a:p>
                  </a:txBody>
                  <a:tcPr/>
                </a:tc>
                <a:tc>
                  <a:txBody>
                    <a:bodyPr/>
                    <a:lstStyle/>
                    <a:p>
                      <a:pPr algn="ctr"/>
                      <a:r>
                        <a:rPr lang="en-US" sz="1600" dirty="0" smtClean="0"/>
                        <a:t>Survey</a:t>
                      </a:r>
                      <a:r>
                        <a:rPr lang="en-US" sz="1600" baseline="0" dirty="0" smtClean="0"/>
                        <a:t> Respondents </a:t>
                      </a:r>
                      <a:endParaRPr lang="en-US" sz="1600" dirty="0"/>
                    </a:p>
                  </a:txBody>
                  <a:tcPr/>
                </a:tc>
                <a:tc>
                  <a:txBody>
                    <a:bodyPr/>
                    <a:lstStyle/>
                    <a:p>
                      <a:pPr algn="ctr"/>
                      <a:r>
                        <a:rPr lang="en-US" sz="1600" dirty="0" smtClean="0"/>
                        <a:t>ACP Members</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Female</a:t>
                      </a:r>
                      <a:endParaRPr lang="en-US" sz="1600" dirty="0"/>
                    </a:p>
                  </a:txBody>
                  <a:tcPr/>
                </a:tc>
                <a:tc>
                  <a:txBody>
                    <a:bodyPr/>
                    <a:lstStyle/>
                    <a:p>
                      <a:pPr algn="ctr"/>
                      <a:r>
                        <a:rPr lang="en-US" sz="1600" dirty="0" smtClean="0"/>
                        <a:t>34%</a:t>
                      </a:r>
                      <a:endParaRPr lang="en-US" sz="1600" dirty="0"/>
                    </a:p>
                  </a:txBody>
                  <a:tcPr/>
                </a:tc>
                <a:tc>
                  <a:txBody>
                    <a:bodyPr/>
                    <a:lstStyle/>
                    <a:p>
                      <a:pPr algn="ctr"/>
                      <a:r>
                        <a:rPr lang="en-US" sz="1600" dirty="0" smtClean="0"/>
                        <a:t>30%</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White</a:t>
                      </a:r>
                      <a:endParaRPr lang="en-US" sz="1600" dirty="0"/>
                    </a:p>
                  </a:txBody>
                  <a:tcPr/>
                </a:tc>
                <a:tc>
                  <a:txBody>
                    <a:bodyPr/>
                    <a:lstStyle/>
                    <a:p>
                      <a:pPr algn="ctr"/>
                      <a:r>
                        <a:rPr lang="en-US" sz="1600" dirty="0" smtClean="0"/>
                        <a:t>58%</a:t>
                      </a:r>
                      <a:endParaRPr lang="en-US" sz="1600" dirty="0"/>
                    </a:p>
                  </a:txBody>
                  <a:tcPr/>
                </a:tc>
                <a:tc>
                  <a:txBody>
                    <a:bodyPr/>
                    <a:lstStyle/>
                    <a:p>
                      <a:pPr algn="ctr"/>
                      <a:r>
                        <a:rPr lang="en-US" sz="1600" dirty="0" smtClean="0"/>
                        <a:t>63%</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Specialty</a:t>
                      </a:r>
                    </a:p>
                    <a:p>
                      <a:r>
                        <a:rPr lang="en-US" sz="1600" dirty="0" smtClean="0"/>
                        <a:t>     General internal medicine</a:t>
                      </a:r>
                    </a:p>
                    <a:p>
                      <a:r>
                        <a:rPr lang="en-US" sz="1600" dirty="0" smtClean="0"/>
                        <a:t>     Hospital</a:t>
                      </a:r>
                      <a:r>
                        <a:rPr lang="en-US" sz="1600" baseline="0" dirty="0" smtClean="0"/>
                        <a:t> medicine</a:t>
                      </a:r>
                    </a:p>
                    <a:p>
                      <a:r>
                        <a:rPr lang="en-US" sz="1600" baseline="0" dirty="0" smtClean="0"/>
                        <a:t>     Subspecialty</a:t>
                      </a:r>
                      <a:endParaRPr lang="en-US" sz="1600" dirty="0"/>
                    </a:p>
                  </a:txBody>
                  <a:tcPr/>
                </a:tc>
                <a:tc>
                  <a:txBody>
                    <a:bodyPr/>
                    <a:lstStyle/>
                    <a:p>
                      <a:pPr algn="ctr"/>
                      <a:endParaRPr lang="en-US" sz="1600" dirty="0" smtClean="0"/>
                    </a:p>
                    <a:p>
                      <a:pPr algn="ctr"/>
                      <a:r>
                        <a:rPr lang="en-US" sz="1600" dirty="0" smtClean="0"/>
                        <a:t>55%</a:t>
                      </a:r>
                    </a:p>
                    <a:p>
                      <a:pPr algn="ctr"/>
                      <a:r>
                        <a:rPr lang="en-US" sz="1600" dirty="0" smtClean="0"/>
                        <a:t>17%</a:t>
                      </a:r>
                    </a:p>
                    <a:p>
                      <a:pPr algn="ctr"/>
                      <a:r>
                        <a:rPr lang="en-US" sz="1600" dirty="0" smtClean="0"/>
                        <a:t>28%</a:t>
                      </a:r>
                      <a:endParaRPr lang="en-US" sz="1600" dirty="0"/>
                    </a:p>
                  </a:txBody>
                  <a:tcPr/>
                </a:tc>
                <a:tc>
                  <a:txBody>
                    <a:bodyPr/>
                    <a:lstStyle/>
                    <a:p>
                      <a:pPr algn="ctr"/>
                      <a:endParaRPr lang="en-US" sz="1600" dirty="0" smtClean="0"/>
                    </a:p>
                    <a:p>
                      <a:pPr algn="ctr"/>
                      <a:r>
                        <a:rPr lang="en-US" sz="1600" dirty="0" smtClean="0"/>
                        <a:t>54%</a:t>
                      </a:r>
                    </a:p>
                    <a:p>
                      <a:pPr algn="ctr"/>
                      <a:r>
                        <a:rPr lang="en-US" sz="1600" dirty="0" smtClean="0"/>
                        <a:t>12%</a:t>
                      </a:r>
                    </a:p>
                    <a:p>
                      <a:pPr algn="ctr"/>
                      <a:r>
                        <a:rPr lang="en-US" sz="1600" dirty="0" smtClean="0"/>
                        <a:t>34%</a:t>
                      </a:r>
                    </a:p>
                  </a:txBody>
                  <a:tcPr/>
                </a:tc>
                <a:extLst>
                  <a:ext uri="{0D108BD9-81ED-4DB2-BD59-A6C34878D82A}">
                    <a16:rowId xmlns:a16="http://schemas.microsoft.com/office/drawing/2014/main" val="10003"/>
                  </a:ext>
                </a:extLst>
              </a:tr>
              <a:tr h="370840">
                <a:tc>
                  <a:txBody>
                    <a:bodyPr/>
                    <a:lstStyle/>
                    <a:p>
                      <a:r>
                        <a:rPr lang="en-US" sz="1600" dirty="0" smtClean="0"/>
                        <a:t>Employee</a:t>
                      </a:r>
                      <a:endParaRPr lang="en-US" sz="1600" dirty="0"/>
                    </a:p>
                  </a:txBody>
                  <a:tcPr/>
                </a:tc>
                <a:tc>
                  <a:txBody>
                    <a:bodyPr/>
                    <a:lstStyle/>
                    <a:p>
                      <a:pPr algn="ctr"/>
                      <a:r>
                        <a:rPr lang="en-US" sz="1600" dirty="0" smtClean="0"/>
                        <a:t>73%</a:t>
                      </a:r>
                      <a:endParaRPr lang="en-US" sz="1600" dirty="0"/>
                    </a:p>
                  </a:txBody>
                  <a:tcPr/>
                </a:tc>
                <a:tc>
                  <a:txBody>
                    <a:bodyPr/>
                    <a:lstStyle/>
                    <a:p>
                      <a:pPr algn="ctr"/>
                      <a:r>
                        <a:rPr lang="en-US" sz="1600" dirty="0" smtClean="0"/>
                        <a:t>76%</a:t>
                      </a:r>
                    </a:p>
                  </a:txBody>
                  <a:tcPr/>
                </a:tc>
                <a:extLst>
                  <a:ext uri="{0D108BD9-81ED-4DB2-BD59-A6C34878D82A}">
                    <a16:rowId xmlns:a16="http://schemas.microsoft.com/office/drawing/2014/main" val="10004"/>
                  </a:ext>
                </a:extLst>
              </a:tr>
            </a:tbl>
          </a:graphicData>
        </a:graphic>
      </p:graphicFrame>
      <p:sp>
        <p:nvSpPr>
          <p:cNvPr id="5" name="TextBox 4"/>
          <p:cNvSpPr txBox="1"/>
          <p:nvPr/>
        </p:nvSpPr>
        <p:spPr>
          <a:xfrm>
            <a:off x="714926" y="2591817"/>
            <a:ext cx="7775932" cy="369332"/>
          </a:xfrm>
          <a:prstGeom prst="rect">
            <a:avLst/>
          </a:prstGeom>
          <a:noFill/>
        </p:spPr>
        <p:txBody>
          <a:bodyPr wrap="square" rtlCol="0">
            <a:spAutoFit/>
          </a:bodyPr>
          <a:lstStyle/>
          <a:p>
            <a:r>
              <a:rPr lang="en-US" dirty="0" smtClean="0"/>
              <a:t>Comparison of Survey Respondents with ACP U.S. Practicing Physician Members</a:t>
            </a:r>
            <a:endParaRPr lang="en-US" dirty="0"/>
          </a:p>
        </p:txBody>
      </p:sp>
    </p:spTree>
    <p:extLst>
      <p:ext uri="{BB962C8B-B14F-4D97-AF65-F5344CB8AC3E}">
        <p14:creationId xmlns:p14="http://schemas.microsoft.com/office/powerpoint/2010/main" val="347644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Analyses</a:t>
            </a:r>
            <a:endParaRPr lang="en-US" dirty="0"/>
          </a:p>
        </p:txBody>
      </p:sp>
      <p:sp>
        <p:nvSpPr>
          <p:cNvPr id="3" name="Content Placeholder 2"/>
          <p:cNvSpPr>
            <a:spLocks noGrp="1"/>
          </p:cNvSpPr>
          <p:nvPr>
            <p:ph sz="quarter" idx="1"/>
          </p:nvPr>
        </p:nvSpPr>
        <p:spPr/>
        <p:txBody>
          <a:bodyPr/>
          <a:lstStyle/>
          <a:p>
            <a:pPr marL="0" indent="0">
              <a:buNone/>
            </a:pPr>
            <a:r>
              <a:rPr lang="en-US" sz="1700" dirty="0"/>
              <a:t>Most (91%) reported working full-time (≥35 hours/week), so analyses of income include only this group (</a:t>
            </a:r>
            <a:r>
              <a:rPr lang="en-US" sz="1700" i="1" dirty="0"/>
              <a:t>n </a:t>
            </a:r>
            <a:r>
              <a:rPr lang="en-US" sz="1700" dirty="0"/>
              <a:t>= 374</a:t>
            </a:r>
            <a:r>
              <a:rPr lang="en-US" sz="1700" dirty="0" smtClean="0"/>
              <a:t>).</a:t>
            </a:r>
          </a:p>
          <a:p>
            <a:pPr marL="0" indent="0">
              <a:buNone/>
            </a:pPr>
            <a:endParaRPr lang="en-US" sz="1700" dirty="0" smtClean="0"/>
          </a:p>
          <a:p>
            <a:pPr marL="0" indent="0">
              <a:buNone/>
            </a:pPr>
            <a:r>
              <a:rPr lang="en-US" sz="1700" dirty="0"/>
              <a:t>Descriptive statistics </a:t>
            </a:r>
            <a:r>
              <a:rPr lang="en-US" sz="1700" dirty="0" smtClean="0"/>
              <a:t>(medians </a:t>
            </a:r>
            <a:r>
              <a:rPr lang="en-US" sz="1700" dirty="0"/>
              <a:t>and interquartile ranges [25</a:t>
            </a:r>
            <a:r>
              <a:rPr lang="en-US" sz="1700" baseline="30000" dirty="0"/>
              <a:t>th</a:t>
            </a:r>
            <a:r>
              <a:rPr lang="en-US" sz="1700" dirty="0"/>
              <a:t> percentile and 75</a:t>
            </a:r>
            <a:r>
              <a:rPr lang="en-US" sz="1700" baseline="30000" dirty="0"/>
              <a:t>th</a:t>
            </a:r>
            <a:r>
              <a:rPr lang="en-US" sz="1700" dirty="0"/>
              <a:t> percentile]) compared income by </a:t>
            </a:r>
            <a:r>
              <a:rPr lang="en-US" sz="1700" dirty="0" smtClean="0"/>
              <a:t>gender.</a:t>
            </a:r>
            <a:endParaRPr lang="en-US" sz="1700" dirty="0"/>
          </a:p>
          <a:p>
            <a:pPr marL="0" indent="0">
              <a:buNone/>
            </a:pPr>
            <a:endParaRPr lang="en-US" sz="1700" dirty="0"/>
          </a:p>
          <a:p>
            <a:pPr marL="0" indent="0">
              <a:buNone/>
            </a:pPr>
            <a:endParaRPr lang="en-US" sz="1700" dirty="0"/>
          </a:p>
        </p:txBody>
      </p:sp>
    </p:spTree>
    <p:extLst>
      <p:ext uri="{BB962C8B-B14F-4D97-AF65-F5344CB8AC3E}">
        <p14:creationId xmlns:p14="http://schemas.microsoft.com/office/powerpoint/2010/main" val="2385593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sz="quarter" idx="1"/>
          </p:nvPr>
        </p:nvSpPr>
        <p:spPr/>
        <p:txBody>
          <a:bodyPr/>
          <a:lstStyle/>
          <a:p>
            <a:pPr>
              <a:buAutoNum type="arabicPeriod"/>
            </a:pPr>
            <a:r>
              <a:rPr lang="en-US" sz="1700" dirty="0" smtClean="0"/>
              <a:t>Overall</a:t>
            </a:r>
            <a:r>
              <a:rPr lang="en-US" sz="1700" dirty="0"/>
              <a:t>, the median </a:t>
            </a:r>
            <a:r>
              <a:rPr lang="en-US" sz="1700" dirty="0" smtClean="0"/>
              <a:t>annual salary was $250,000 for men and $200,000 for women, indicating a $50,000 differential. In other words, women earned </a:t>
            </a:r>
            <a:r>
              <a:rPr lang="en-US" sz="1700" dirty="0"/>
              <a:t>80 cents for every dollar earned by men</a:t>
            </a:r>
            <a:r>
              <a:rPr lang="en-US" sz="1700" dirty="0" smtClean="0"/>
              <a:t>.</a:t>
            </a:r>
          </a:p>
          <a:p>
            <a:pPr marL="0" indent="0">
              <a:buNone/>
            </a:pPr>
            <a:endParaRPr lang="en-US" sz="1700" dirty="0" smtClean="0"/>
          </a:p>
          <a:p>
            <a:pPr>
              <a:buAutoNum type="arabicPeriod"/>
            </a:pPr>
            <a:endParaRPr lang="en-US" sz="1700" dirty="0"/>
          </a:p>
        </p:txBody>
      </p:sp>
      <p:graphicFrame>
        <p:nvGraphicFramePr>
          <p:cNvPr id="4" name="Content Placeholder 3"/>
          <p:cNvGraphicFramePr>
            <a:graphicFrameLocks/>
          </p:cNvGraphicFramePr>
          <p:nvPr>
            <p:extLst>
              <p:ext uri="{D42A27DB-BD31-4B8C-83A1-F6EECF244321}">
                <p14:modId xmlns:p14="http://schemas.microsoft.com/office/powerpoint/2010/main" val="940983145"/>
              </p:ext>
            </p:extLst>
          </p:nvPr>
        </p:nvGraphicFramePr>
        <p:xfrm>
          <a:off x="985651" y="2990599"/>
          <a:ext cx="7255826" cy="975360"/>
        </p:xfrm>
        <a:graphic>
          <a:graphicData uri="http://schemas.openxmlformats.org/drawingml/2006/table">
            <a:tbl>
              <a:tblPr firstRow="1" bandRow="1">
                <a:tableStyleId>{5C22544A-7EE6-4342-B048-85BDC9FD1C3A}</a:tableStyleId>
              </a:tblPr>
              <a:tblGrid>
                <a:gridCol w="2224504">
                  <a:extLst>
                    <a:ext uri="{9D8B030D-6E8A-4147-A177-3AD203B41FA5}">
                      <a16:colId xmlns:a16="http://schemas.microsoft.com/office/drawing/2014/main" val="20000"/>
                    </a:ext>
                  </a:extLst>
                </a:gridCol>
                <a:gridCol w="2515661">
                  <a:extLst>
                    <a:ext uri="{9D8B030D-6E8A-4147-A177-3AD203B41FA5}">
                      <a16:colId xmlns:a16="http://schemas.microsoft.com/office/drawing/2014/main" val="20001"/>
                    </a:ext>
                  </a:extLst>
                </a:gridCol>
                <a:gridCol w="2515661">
                  <a:extLst>
                    <a:ext uri="{9D8B030D-6E8A-4147-A177-3AD203B41FA5}">
                      <a16:colId xmlns:a16="http://schemas.microsoft.com/office/drawing/2014/main" val="20002"/>
                    </a:ext>
                  </a:extLst>
                </a:gridCol>
              </a:tblGrid>
              <a:tr h="370840">
                <a:tc>
                  <a:txBody>
                    <a:bodyPr/>
                    <a:lstStyle/>
                    <a:p>
                      <a:endParaRPr lang="en-US" sz="1600" dirty="0"/>
                    </a:p>
                  </a:txBody>
                  <a:tcPr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 [32%])</a:t>
                      </a:r>
                      <a:endParaRPr lang="en-US" sz="1400" dirty="0"/>
                    </a:p>
                  </a:txBody>
                  <a:tcPr/>
                </a:tc>
                <a:tc>
                  <a:txBody>
                    <a:bodyPr/>
                    <a:lstStyle/>
                    <a:p>
                      <a:pPr algn="ctr"/>
                      <a:r>
                        <a:rPr lang="en-US" sz="1400" dirty="0" smtClean="0"/>
                        <a:t>Men</a:t>
                      </a:r>
                    </a:p>
                    <a:p>
                      <a:pPr algn="ctr"/>
                      <a:r>
                        <a:rPr lang="en-US" sz="1400" i="0" dirty="0" smtClean="0"/>
                        <a:t>(</a:t>
                      </a:r>
                      <a:r>
                        <a:rPr lang="en-US" sz="1400" i="1" dirty="0" smtClean="0"/>
                        <a:t>n</a:t>
                      </a:r>
                      <a:r>
                        <a:rPr lang="en-US" sz="1400" i="0" dirty="0" smtClean="0"/>
                        <a:t> = 254 [68%])</a:t>
                      </a:r>
                      <a:endParaRPr lang="en-US" sz="1400" i="0" dirty="0"/>
                    </a:p>
                  </a:txBody>
                  <a:tcPr/>
                </a:tc>
                <a:extLst>
                  <a:ext uri="{0D108BD9-81ED-4DB2-BD59-A6C34878D82A}">
                    <a16:rowId xmlns:a16="http://schemas.microsoft.com/office/drawing/2014/main" val="10000"/>
                  </a:ext>
                </a:extLst>
              </a:tr>
              <a:tr h="370840">
                <a:tc>
                  <a:txBody>
                    <a:bodyPr/>
                    <a:lstStyle/>
                    <a:p>
                      <a:r>
                        <a:rPr lang="en-US" sz="1200" dirty="0" smtClean="0"/>
                        <a:t>Median</a:t>
                      </a:r>
                      <a:r>
                        <a:rPr lang="en-US" sz="1200" baseline="0" dirty="0" smtClean="0"/>
                        <a:t> annual income </a:t>
                      </a:r>
                    </a:p>
                    <a:p>
                      <a:r>
                        <a:rPr lang="en-US" sz="1200" baseline="0" dirty="0" smtClean="0"/>
                        <a:t>(IQR), </a:t>
                      </a:r>
                      <a:r>
                        <a:rPr lang="en-US" sz="1200" i="1" baseline="0" dirty="0" smtClean="0"/>
                        <a:t>$</a:t>
                      </a:r>
                      <a:endParaRPr lang="en-US" sz="1200" dirty="0"/>
                    </a:p>
                  </a:txBody>
                  <a:tcPr/>
                </a:tc>
                <a:tc>
                  <a:txBody>
                    <a:bodyPr/>
                    <a:lstStyle/>
                    <a:p>
                      <a:pPr algn="ctr"/>
                      <a:r>
                        <a:rPr lang="en-US" sz="1200" dirty="0" smtClean="0"/>
                        <a:t>200,000</a:t>
                      </a:r>
                    </a:p>
                    <a:p>
                      <a:pPr algn="ctr"/>
                      <a:r>
                        <a:rPr lang="en-US" sz="1200" dirty="0" smtClean="0"/>
                        <a:t>(168,500 – 247,500)</a:t>
                      </a:r>
                      <a:endParaRPr lang="en-US" sz="1200" dirty="0"/>
                    </a:p>
                  </a:txBody>
                  <a:tcPr/>
                </a:tc>
                <a:tc>
                  <a:txBody>
                    <a:bodyPr/>
                    <a:lstStyle/>
                    <a:p>
                      <a:pPr algn="ctr"/>
                      <a:r>
                        <a:rPr lang="en-US" sz="1200" dirty="0" smtClean="0"/>
                        <a:t>250,000</a:t>
                      </a:r>
                    </a:p>
                    <a:p>
                      <a:pPr algn="ctr"/>
                      <a:r>
                        <a:rPr lang="en-US" sz="1200" dirty="0" smtClean="0"/>
                        <a:t>(200,000 –</a:t>
                      </a:r>
                      <a:r>
                        <a:rPr lang="en-US" sz="1200" baseline="0" dirty="0" smtClean="0"/>
                        <a:t> 300,000)</a:t>
                      </a:r>
                      <a:endParaRPr lang="en-US" sz="12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71925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sz="quarter" idx="1"/>
          </p:nvPr>
        </p:nvSpPr>
        <p:spPr/>
        <p:txBody>
          <a:bodyPr/>
          <a:lstStyle/>
          <a:p>
            <a:pPr marL="0" indent="0">
              <a:buNone/>
            </a:pPr>
            <a:r>
              <a:rPr lang="en-US" sz="1800" dirty="0"/>
              <a:t>Gender differences in salary were evident across many demographic and employment </a:t>
            </a:r>
            <a:r>
              <a:rPr lang="en-US" sz="1800" dirty="0" smtClean="0"/>
              <a:t>indicators.</a:t>
            </a:r>
            <a:endParaRPr lang="en-US" sz="1800" dirty="0"/>
          </a:p>
          <a:p>
            <a:pPr marL="0" indent="0">
              <a:buNone/>
            </a:pPr>
            <a:r>
              <a:rPr lang="en-US" sz="1800" dirty="0" smtClean="0"/>
              <a:t>The following slides highlight salary differentials across:</a:t>
            </a:r>
          </a:p>
          <a:p>
            <a:pPr marL="365125" lvl="1" indent="0">
              <a:buNone/>
            </a:pPr>
            <a:r>
              <a:rPr lang="en-US" sz="1600" dirty="0" smtClean="0"/>
              <a:t>Specialty</a:t>
            </a:r>
          </a:p>
          <a:p>
            <a:pPr marL="365125" lvl="1" indent="0">
              <a:buNone/>
            </a:pPr>
            <a:r>
              <a:rPr lang="en-US" sz="1600" dirty="0" smtClean="0"/>
              <a:t>Employment status</a:t>
            </a:r>
          </a:p>
          <a:p>
            <a:pPr marL="365125" lvl="1" indent="0">
              <a:buNone/>
            </a:pPr>
            <a:r>
              <a:rPr lang="en-US" sz="1600" dirty="0" smtClean="0"/>
              <a:t>Age group </a:t>
            </a:r>
          </a:p>
          <a:p>
            <a:pPr marL="365125" lvl="1" indent="0">
              <a:buNone/>
            </a:pPr>
            <a:r>
              <a:rPr lang="en-US" sz="1600" dirty="0" smtClean="0"/>
              <a:t>Race</a:t>
            </a:r>
          </a:p>
          <a:p>
            <a:pPr marL="365125" lvl="1" indent="0">
              <a:buNone/>
            </a:pPr>
            <a:r>
              <a:rPr lang="en-US" sz="1600" dirty="0" smtClean="0"/>
              <a:t>Primary professional setting</a:t>
            </a:r>
          </a:p>
          <a:p>
            <a:pPr marL="365125" lvl="1" indent="0">
              <a:buNone/>
            </a:pPr>
            <a:r>
              <a:rPr lang="en-US" sz="1600" dirty="0" smtClean="0"/>
              <a:t>Professional activity in which most of time is spent</a:t>
            </a:r>
          </a:p>
          <a:p>
            <a:pPr marL="365125" lvl="1" indent="0">
              <a:buNone/>
            </a:pPr>
            <a:r>
              <a:rPr lang="en-US" sz="1600" dirty="0" smtClean="0"/>
              <a:t>Married/partnered vs. not married/partnered</a:t>
            </a:r>
          </a:p>
          <a:p>
            <a:pPr marL="365125" lvl="1" indent="0">
              <a:buNone/>
            </a:pPr>
            <a:r>
              <a:rPr lang="en-US" sz="1600" dirty="0" smtClean="0"/>
              <a:t>Spouse employment status</a:t>
            </a:r>
          </a:p>
          <a:p>
            <a:pPr marL="365125" lvl="1" indent="0">
              <a:buNone/>
            </a:pPr>
            <a:r>
              <a:rPr lang="en-US" sz="1600" dirty="0" smtClean="0"/>
              <a:t>Parent vs. not a parent</a:t>
            </a:r>
            <a:endParaRPr lang="en-US" sz="1600" dirty="0"/>
          </a:p>
        </p:txBody>
      </p:sp>
    </p:spTree>
    <p:extLst>
      <p:ext uri="{BB962C8B-B14F-4D97-AF65-F5344CB8AC3E}">
        <p14:creationId xmlns:p14="http://schemas.microsoft.com/office/powerpoint/2010/main" val="199135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Results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97047406"/>
              </p:ext>
            </p:extLst>
          </p:nvPr>
        </p:nvGraphicFramePr>
        <p:xfrm>
          <a:off x="973245" y="2737554"/>
          <a:ext cx="6831051" cy="2844863"/>
        </p:xfrm>
        <a:graphic>
          <a:graphicData uri="http://schemas.openxmlformats.org/drawingml/2006/table">
            <a:tbl>
              <a:tblPr firstRow="1" bandRow="1">
                <a:tableStyleId>{5C22544A-7EE6-4342-B048-85BDC9FD1C3A}</a:tableStyleId>
              </a:tblPr>
              <a:tblGrid>
                <a:gridCol w="2425695">
                  <a:extLst>
                    <a:ext uri="{9D8B030D-6E8A-4147-A177-3AD203B41FA5}">
                      <a16:colId xmlns:a16="http://schemas.microsoft.com/office/drawing/2014/main" val="20000"/>
                    </a:ext>
                  </a:extLst>
                </a:gridCol>
                <a:gridCol w="2202678">
                  <a:extLst>
                    <a:ext uri="{9D8B030D-6E8A-4147-A177-3AD203B41FA5}">
                      <a16:colId xmlns:a16="http://schemas.microsoft.com/office/drawing/2014/main" val="20001"/>
                    </a:ext>
                  </a:extLst>
                </a:gridCol>
                <a:gridCol w="2202678">
                  <a:extLst>
                    <a:ext uri="{9D8B030D-6E8A-4147-A177-3AD203B41FA5}">
                      <a16:colId xmlns:a16="http://schemas.microsoft.com/office/drawing/2014/main" val="20002"/>
                    </a:ext>
                  </a:extLst>
                </a:gridCol>
              </a:tblGrid>
              <a:tr h="370840">
                <a:tc>
                  <a:txBody>
                    <a:bodyPr/>
                    <a:lstStyle/>
                    <a:p>
                      <a:r>
                        <a:rPr lang="en-US" sz="1400" dirty="0" smtClean="0"/>
                        <a:t>Specialty</a:t>
                      </a:r>
                      <a:endParaRPr lang="en-US" sz="1400" dirty="0"/>
                    </a:p>
                  </a:txBody>
                  <a:tcPr marL="88031" marR="88031" anchor="b"/>
                </a:tc>
                <a:tc>
                  <a:txBody>
                    <a:bodyPr/>
                    <a:lstStyle/>
                    <a:p>
                      <a:pPr algn="ctr"/>
                      <a:r>
                        <a:rPr lang="en-US" sz="1400" dirty="0" smtClean="0"/>
                        <a:t>Women</a:t>
                      </a:r>
                    </a:p>
                    <a:p>
                      <a:pPr algn="ctr"/>
                      <a:r>
                        <a:rPr lang="en-US" sz="1400" dirty="0" smtClean="0"/>
                        <a:t>(</a:t>
                      </a:r>
                      <a:r>
                        <a:rPr lang="en-US" sz="1400" i="1" dirty="0" smtClean="0"/>
                        <a:t>n</a:t>
                      </a:r>
                      <a:r>
                        <a:rPr lang="en-US" sz="1400" i="0" dirty="0" smtClean="0"/>
                        <a:t> = 120)</a:t>
                      </a:r>
                      <a:endParaRPr lang="en-US" sz="1400" dirty="0"/>
                    </a:p>
                  </a:txBody>
                  <a:tcPr marL="88031" marR="88031"/>
                </a:tc>
                <a:tc>
                  <a:txBody>
                    <a:bodyPr/>
                    <a:lstStyle/>
                    <a:p>
                      <a:pPr algn="ctr"/>
                      <a:r>
                        <a:rPr lang="en-US" sz="1400" dirty="0" smtClean="0"/>
                        <a:t>Men</a:t>
                      </a:r>
                    </a:p>
                    <a:p>
                      <a:pPr algn="ctr"/>
                      <a:r>
                        <a:rPr lang="en-US" sz="1400" i="0" dirty="0" smtClean="0"/>
                        <a:t>(</a:t>
                      </a:r>
                      <a:r>
                        <a:rPr lang="en-US" sz="1400" i="1" dirty="0" smtClean="0"/>
                        <a:t>n</a:t>
                      </a:r>
                      <a:r>
                        <a:rPr lang="en-US" sz="1400" i="0" dirty="0" smtClean="0"/>
                        <a:t> = 254)</a:t>
                      </a:r>
                      <a:endParaRPr lang="en-US" sz="1400" i="0" dirty="0"/>
                    </a:p>
                  </a:txBody>
                  <a:tcPr marL="88031" marR="88031"/>
                </a:tc>
                <a:extLst>
                  <a:ext uri="{0D108BD9-81ED-4DB2-BD59-A6C34878D82A}">
                    <a16:rowId xmlns:a16="http://schemas.microsoft.com/office/drawing/2014/main" val="10000"/>
                  </a:ext>
                </a:extLst>
              </a:tr>
              <a:tr h="268091">
                <a:tc>
                  <a:txBody>
                    <a:bodyPr/>
                    <a:lstStyle/>
                    <a:p>
                      <a:r>
                        <a:rPr lang="en-US" sz="1200" dirty="0" smtClean="0"/>
                        <a:t>General internal</a:t>
                      </a:r>
                      <a:r>
                        <a:rPr lang="en-US" sz="1200" baseline="0" dirty="0" smtClean="0"/>
                        <a:t> medicine </a:t>
                      </a:r>
                      <a:endParaRPr lang="en-US" sz="1200" dirty="0"/>
                    </a:p>
                  </a:txBody>
                  <a:tcPr marL="88031" marR="88031"/>
                </a:tc>
                <a:tc>
                  <a:txBody>
                    <a:bodyPr/>
                    <a:lstStyle/>
                    <a:p>
                      <a:pPr algn="ctr"/>
                      <a:r>
                        <a:rPr lang="en-US" sz="1200" dirty="0" smtClean="0"/>
                        <a:t>62%</a:t>
                      </a:r>
                      <a:endParaRPr lang="en-US" sz="1200" dirty="0"/>
                    </a:p>
                  </a:txBody>
                  <a:tcPr marL="88031" marR="88031" anchor="b"/>
                </a:tc>
                <a:tc>
                  <a:txBody>
                    <a:bodyPr/>
                    <a:lstStyle/>
                    <a:p>
                      <a:pPr algn="ctr"/>
                      <a:r>
                        <a:rPr lang="en-US" sz="1200" dirty="0" smtClean="0"/>
                        <a:t>48%</a:t>
                      </a:r>
                      <a:endParaRPr lang="en-US" sz="1200" dirty="0"/>
                    </a:p>
                  </a:txBody>
                  <a:tcPr marL="88031" marR="88031" anchor="b"/>
                </a:tc>
                <a:extLst>
                  <a:ext uri="{0D108BD9-81ED-4DB2-BD59-A6C34878D82A}">
                    <a16:rowId xmlns:a16="http://schemas.microsoft.com/office/drawing/2014/main" val="10001"/>
                  </a:ext>
                </a:extLst>
              </a:tr>
              <a:tr h="482242">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marL="88031" marR="8803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191,000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(150,000 – 225,000)</a:t>
                      </a:r>
                      <a:endParaRPr lang="en-US" sz="1200" dirty="0"/>
                    </a:p>
                  </a:txBody>
                  <a:tcPr marL="88031" marR="8803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220,000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(180,000 – 255,000)</a:t>
                      </a:r>
                      <a:endParaRPr lang="en-US" sz="1200" dirty="0" smtClean="0"/>
                    </a:p>
                  </a:txBody>
                  <a:tcPr marL="88031" marR="88031"/>
                </a:tc>
                <a:extLst>
                  <a:ext uri="{0D108BD9-81ED-4DB2-BD59-A6C34878D82A}">
                    <a16:rowId xmlns:a16="http://schemas.microsoft.com/office/drawing/2014/main" val="10002"/>
                  </a:ext>
                </a:extLst>
              </a:tr>
              <a:tr h="284901">
                <a:tc>
                  <a:txBody>
                    <a:bodyPr/>
                    <a:lstStyle/>
                    <a:p>
                      <a:r>
                        <a:rPr lang="en-US" sz="1200" dirty="0" smtClean="0"/>
                        <a:t>Hospital medicine </a:t>
                      </a:r>
                      <a:endParaRPr lang="en-US" sz="1200" dirty="0"/>
                    </a:p>
                  </a:txBody>
                  <a:tcPr marL="88031" marR="88031"/>
                </a:tc>
                <a:tc>
                  <a:txBody>
                    <a:bodyPr/>
                    <a:lstStyle/>
                    <a:p>
                      <a:pPr algn="ctr"/>
                      <a:r>
                        <a:rPr lang="en-US" sz="1200" dirty="0" smtClean="0"/>
                        <a:t>19%</a:t>
                      </a:r>
                      <a:endParaRPr lang="en-US" sz="1200" dirty="0"/>
                    </a:p>
                  </a:txBody>
                  <a:tcPr marL="88031" marR="88031" anchor="b"/>
                </a:tc>
                <a:tc>
                  <a:txBody>
                    <a:bodyPr/>
                    <a:lstStyle/>
                    <a:p>
                      <a:pPr algn="ctr"/>
                      <a:r>
                        <a:rPr lang="en-US" sz="1200" dirty="0" smtClean="0"/>
                        <a:t>23%</a:t>
                      </a:r>
                      <a:endParaRPr lang="en-US" sz="1200" dirty="0"/>
                    </a:p>
                  </a:txBody>
                  <a:tcPr marL="88031" marR="88031" anchor="b"/>
                </a:tc>
                <a:extLst>
                  <a:ext uri="{0D108BD9-81ED-4DB2-BD59-A6C34878D82A}">
                    <a16:rowId xmlns:a16="http://schemas.microsoft.com/office/drawing/2014/main" val="10003"/>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marL="88031" marR="8803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220,000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(184,000 – 250,000)</a:t>
                      </a:r>
                      <a:endParaRPr lang="en-US" sz="1200" dirty="0"/>
                    </a:p>
                  </a:txBody>
                  <a:tcPr marL="88031" marR="8803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258,000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(223,750 – 300,000)</a:t>
                      </a:r>
                      <a:endParaRPr lang="en-US" sz="1200" dirty="0" smtClean="0"/>
                    </a:p>
                  </a:txBody>
                  <a:tcPr marL="88031" marR="88031"/>
                </a:tc>
                <a:extLst>
                  <a:ext uri="{0D108BD9-81ED-4DB2-BD59-A6C34878D82A}">
                    <a16:rowId xmlns:a16="http://schemas.microsoft.com/office/drawing/2014/main" val="10004"/>
                  </a:ext>
                </a:extLst>
              </a:tr>
              <a:tr h="370840">
                <a:tc>
                  <a:txBody>
                    <a:bodyPr/>
                    <a:lstStyle/>
                    <a:p>
                      <a:r>
                        <a:rPr lang="en-US" sz="1200" dirty="0" smtClean="0"/>
                        <a:t>Subspecialty</a:t>
                      </a:r>
                      <a:r>
                        <a:rPr lang="en-US" sz="1200" baseline="0" dirty="0" smtClean="0"/>
                        <a:t> </a:t>
                      </a:r>
                      <a:endParaRPr lang="en-US" sz="1200" dirty="0"/>
                    </a:p>
                  </a:txBody>
                  <a:tcPr marL="88031" marR="88031"/>
                </a:tc>
                <a:tc>
                  <a:txBody>
                    <a:bodyPr/>
                    <a:lstStyle/>
                    <a:p>
                      <a:pPr algn="ctr"/>
                      <a:r>
                        <a:rPr lang="en-US" sz="1200" dirty="0" smtClean="0"/>
                        <a:t>19%</a:t>
                      </a:r>
                      <a:endParaRPr lang="en-US" sz="1200" dirty="0"/>
                    </a:p>
                  </a:txBody>
                  <a:tcPr marL="88031" marR="88031" anchor="b"/>
                </a:tc>
                <a:tc>
                  <a:txBody>
                    <a:bodyPr/>
                    <a:lstStyle/>
                    <a:p>
                      <a:pPr algn="ctr"/>
                      <a:r>
                        <a:rPr lang="en-US" sz="1200" dirty="0" smtClean="0"/>
                        <a:t>30%</a:t>
                      </a:r>
                      <a:endParaRPr lang="en-US" sz="1200" dirty="0"/>
                    </a:p>
                  </a:txBody>
                  <a:tcPr marL="88031" marR="88031" anchor="b"/>
                </a:tc>
                <a:extLst>
                  <a:ext uri="{0D108BD9-81ED-4DB2-BD59-A6C34878D82A}">
                    <a16:rowId xmlns:a16="http://schemas.microsoft.com/office/drawing/2014/main" val="10005"/>
                  </a:ext>
                </a:extLst>
              </a:tr>
              <a:tr h="370840">
                <a:tc>
                  <a:txBody>
                    <a:bodyPr/>
                    <a:lstStyle/>
                    <a:p>
                      <a:r>
                        <a:rPr lang="en-US" sz="1200" dirty="0" smtClean="0"/>
                        <a:t>   Median</a:t>
                      </a:r>
                      <a:r>
                        <a:rPr lang="en-US" sz="1200" baseline="0" dirty="0" smtClean="0"/>
                        <a:t> salary</a:t>
                      </a:r>
                    </a:p>
                    <a:p>
                      <a:r>
                        <a:rPr lang="en-US" sz="1200" baseline="0" dirty="0" smtClean="0"/>
                        <a:t>   (IQR), </a:t>
                      </a:r>
                      <a:r>
                        <a:rPr lang="en-US" sz="1200" i="1" baseline="0" dirty="0" smtClean="0"/>
                        <a:t>$</a:t>
                      </a:r>
                      <a:endParaRPr lang="en-US" sz="1200" dirty="0"/>
                    </a:p>
                  </a:txBody>
                  <a:tcPr marL="88031" marR="8803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230,000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(175,000 – 260,000)</a:t>
                      </a:r>
                      <a:endParaRPr lang="en-US" sz="1200" dirty="0"/>
                    </a:p>
                  </a:txBody>
                  <a:tcPr marL="88031" marR="8803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275,000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baseline="0" dirty="0" smtClean="0">
                          <a:solidFill>
                            <a:schemeClr val="dk1"/>
                          </a:solidFill>
                          <a:latin typeface="+mn-lt"/>
                          <a:ea typeface="+mn-ea"/>
                          <a:cs typeface="+mn-cs"/>
                        </a:rPr>
                        <a:t>(220,000 – 410,000)</a:t>
                      </a:r>
                      <a:endParaRPr lang="en-US" sz="1200" dirty="0" smtClean="0"/>
                    </a:p>
                  </a:txBody>
                  <a:tcPr marL="88031" marR="88031"/>
                </a:tc>
                <a:extLst>
                  <a:ext uri="{0D108BD9-81ED-4DB2-BD59-A6C34878D82A}">
                    <a16:rowId xmlns:a16="http://schemas.microsoft.com/office/drawing/2014/main" val="10006"/>
                  </a:ext>
                </a:extLst>
              </a:tr>
            </a:tbl>
          </a:graphicData>
        </a:graphic>
      </p:graphicFrame>
      <p:sp>
        <p:nvSpPr>
          <p:cNvPr id="7" name="Content Placeholder 2"/>
          <p:cNvSpPr txBox="1">
            <a:spLocks/>
          </p:cNvSpPr>
          <p:nvPr/>
        </p:nvSpPr>
        <p:spPr bwMode="auto">
          <a:xfrm>
            <a:off x="309270" y="1598613"/>
            <a:ext cx="8159002" cy="1064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700"/>
              </a:spcBef>
              <a:spcAft>
                <a:spcPct val="0"/>
              </a:spcAft>
              <a:buClr>
                <a:srgbClr val="1EB53A"/>
              </a:buClr>
              <a:buSzPct val="115000"/>
              <a:buFont typeface="Wingdings" pitchFamily="2" charset="2"/>
              <a:buChar char="§"/>
              <a:defRPr sz="2900" kern="1200">
                <a:solidFill>
                  <a:schemeClr val="tx1"/>
                </a:solidFill>
                <a:latin typeface="Calibri"/>
                <a:ea typeface="Calibri" pitchFamily="34" charset="0"/>
                <a:cs typeface="Calibri"/>
              </a:defRPr>
            </a:lvl1pPr>
            <a:lvl2pPr marL="822325" indent="-457200" algn="l" rtl="0" eaLnBrk="1" fontAlgn="base" hangingPunct="1">
              <a:spcBef>
                <a:spcPts val="550"/>
              </a:spcBef>
              <a:spcAft>
                <a:spcPct val="0"/>
              </a:spcAft>
              <a:buClr>
                <a:srgbClr val="1EB53A"/>
              </a:buClr>
              <a:buSzPct val="115000"/>
              <a:buFont typeface="Arial" charset="0"/>
              <a:buChar char="•"/>
              <a:defRPr sz="2600" kern="1200">
                <a:solidFill>
                  <a:schemeClr val="tx1"/>
                </a:solidFill>
                <a:latin typeface="Calibri"/>
                <a:ea typeface="Calibri" pitchFamily="34" charset="0"/>
                <a:cs typeface="Calibri"/>
              </a:defRPr>
            </a:lvl2pPr>
            <a:lvl3pPr marL="1028700" indent="-342900" algn="l" rtl="0" eaLnBrk="1" fontAlgn="base" hangingPunct="1">
              <a:spcBef>
                <a:spcPts val="500"/>
              </a:spcBef>
              <a:spcAft>
                <a:spcPct val="0"/>
              </a:spcAft>
              <a:buClr>
                <a:srgbClr val="1EB53A"/>
              </a:buClr>
              <a:buSzPct val="75000"/>
              <a:buFont typeface="Arial" charset="0"/>
              <a:buChar char="•"/>
              <a:defRPr sz="2300" kern="1200">
                <a:solidFill>
                  <a:schemeClr val="tx1"/>
                </a:solidFill>
                <a:latin typeface="Calibri"/>
                <a:ea typeface="Calibri" pitchFamily="34" charset="0"/>
                <a:cs typeface="Calibri"/>
              </a:defRPr>
            </a:lvl3pPr>
            <a:lvl4pPr marL="14859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4pPr>
            <a:lvl5pPr marL="1943100" indent="-342900" algn="l" rtl="0" eaLnBrk="1" fontAlgn="base" hangingPunct="1">
              <a:spcBef>
                <a:spcPts val="400"/>
              </a:spcBef>
              <a:spcAft>
                <a:spcPct val="0"/>
              </a:spcAft>
              <a:buClr>
                <a:srgbClr val="1EB53A"/>
              </a:buClr>
              <a:buSzPct val="75000"/>
              <a:buFont typeface="Arial" charset="0"/>
              <a:buChar char="•"/>
              <a:defRPr sz="2000" kern="1200">
                <a:solidFill>
                  <a:schemeClr val="tx1"/>
                </a:solidFill>
                <a:latin typeface="Calibri"/>
                <a:ea typeface="Calibri" pitchFamily="34" charset="0"/>
                <a:cs typeface="Calibri"/>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Font typeface="+mj-lt"/>
              <a:buAutoNum type="arabicPeriod" startAt="2"/>
            </a:pPr>
            <a:r>
              <a:rPr lang="en-US" sz="1700" b="1" dirty="0" smtClean="0"/>
              <a:t>Specialty</a:t>
            </a:r>
            <a:r>
              <a:rPr lang="en-US" sz="1700" dirty="0" smtClean="0"/>
              <a:t>: Women </a:t>
            </a:r>
            <a:r>
              <a:rPr lang="en-US" sz="1700" dirty="0"/>
              <a:t>earned less than men in every internal medicine specialty, ranging from a differential of $29,000 for internal medicine specialists, to $45,000 for subspecialists. </a:t>
            </a:r>
          </a:p>
        </p:txBody>
      </p:sp>
    </p:spTree>
    <p:extLst>
      <p:ext uri="{BB962C8B-B14F-4D97-AF65-F5344CB8AC3E}">
        <p14:creationId xmlns:p14="http://schemas.microsoft.com/office/powerpoint/2010/main" val="16421057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CP Corporate Template">
  <a:themeElements>
    <a:clrScheme name="ACP theme">
      <a:dk1>
        <a:sysClr val="windowText" lastClr="000000"/>
      </a:dk1>
      <a:lt1>
        <a:sysClr val="window" lastClr="FFFFFF"/>
      </a:lt1>
      <a:dk2>
        <a:srgbClr val="1F497D"/>
      </a:dk2>
      <a:lt2>
        <a:srgbClr val="EEECE1"/>
      </a:lt2>
      <a:accent1>
        <a:srgbClr val="2EB135"/>
      </a:accent1>
      <a:accent2>
        <a:srgbClr val="FFC82E"/>
      </a:accent2>
      <a:accent3>
        <a:srgbClr val="00A0DF"/>
      </a:accent3>
      <a:accent4>
        <a:srgbClr val="FF7900"/>
      </a:accent4>
      <a:accent5>
        <a:srgbClr val="95519E"/>
      </a:accent5>
      <a:accent6>
        <a:srgbClr val="BF650F"/>
      </a:accent6>
      <a:hlink>
        <a:srgbClr val="0000FF"/>
      </a:hlink>
      <a:folHlink>
        <a:srgbClr val="800080"/>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CP theme">
    <a:dk1>
      <a:sysClr val="windowText" lastClr="000000"/>
    </a:dk1>
    <a:lt1>
      <a:sysClr val="window" lastClr="FFFFFF"/>
    </a:lt1>
    <a:dk2>
      <a:srgbClr val="1F497D"/>
    </a:dk2>
    <a:lt2>
      <a:srgbClr val="EEECE1"/>
    </a:lt2>
    <a:accent1>
      <a:srgbClr val="2EB135"/>
    </a:accent1>
    <a:accent2>
      <a:srgbClr val="FFC82E"/>
    </a:accent2>
    <a:accent3>
      <a:srgbClr val="00A0DF"/>
    </a:accent3>
    <a:accent4>
      <a:srgbClr val="FF7900"/>
    </a:accent4>
    <a:accent5>
      <a:srgbClr val="95519E"/>
    </a:accent5>
    <a:accent6>
      <a:srgbClr val="BF650F"/>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ACP Corporate Template</Template>
  <TotalTime>857</TotalTime>
  <Words>1749</Words>
  <Application>Microsoft Office PowerPoint</Application>
  <PresentationFormat>On-screen Show (4:3)</PresentationFormat>
  <Paragraphs>385</Paragraphs>
  <Slides>18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Trebuchet MS</vt:lpstr>
      <vt:lpstr>Tw Cen MT</vt:lpstr>
      <vt:lpstr>Wingdings</vt:lpstr>
      <vt:lpstr>ACP Corporate Template</vt:lpstr>
      <vt:lpstr>Compensation Disparities by Gender in Internal Medicine</vt:lpstr>
      <vt:lpstr>Objective</vt:lpstr>
      <vt:lpstr>Background</vt:lpstr>
      <vt:lpstr>Methods </vt:lpstr>
      <vt:lpstr>Sample</vt:lpstr>
      <vt:lpstr>Analyses</vt:lpstr>
      <vt:lpstr>Results</vt:lpstr>
      <vt:lpstr>Results</vt:lpstr>
      <vt:lpstr>Results</vt:lpstr>
      <vt:lpstr>Results</vt:lpstr>
      <vt:lpstr>Results</vt:lpstr>
      <vt:lpstr>Results</vt:lpstr>
      <vt:lpstr>Results</vt:lpstr>
      <vt:lpstr>Results</vt:lpstr>
      <vt:lpstr>Results</vt:lpstr>
      <vt:lpstr>Results</vt:lpstr>
      <vt:lpstr>Results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Achieving Gender Equity in Physician Compensation and Career Advancement: A Position Paper of the American College of Physicians</dc:title>
  <dc:creator>Joshua Serchen</dc:creator>
  <cp:lastModifiedBy>Rebecca Moore</cp:lastModifiedBy>
  <cp:revision>120</cp:revision>
  <cp:lastPrinted>2018-08-17T15:14:11Z</cp:lastPrinted>
  <dcterms:created xsi:type="dcterms:W3CDTF">2018-04-04T16:23:44Z</dcterms:created>
  <dcterms:modified xsi:type="dcterms:W3CDTF">2018-08-28T20:01:16Z</dcterms:modified>
</cp:coreProperties>
</file>