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0" r:id="rId2"/>
  </p:sldIdLst>
  <p:sldSz cx="12192000" cy="6858000"/>
  <p:notesSz cx="6858000" cy="9144000"/>
  <p:defaultTextStyle>
    <a:defPPr>
      <a:defRPr lang="en-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A4FF"/>
    <a:srgbClr val="78ABD5"/>
    <a:srgbClr val="4C80E2"/>
    <a:srgbClr val="3A6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417"/>
    <p:restoredTop sz="94654"/>
  </p:normalViewPr>
  <p:slideViewPr>
    <p:cSldViewPr snapToGrid="0" snapToObjects="1">
      <p:cViewPr varScale="1">
        <p:scale>
          <a:sx n="104" d="100"/>
          <a:sy n="104" d="100"/>
        </p:scale>
        <p:origin x="1792"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DD069-4128-664C-8440-DA05193310F5}" type="doc">
      <dgm:prSet loTypeId="urn:microsoft.com/office/officeart/2005/8/layout/hChevron3" loCatId="" qsTypeId="urn:microsoft.com/office/officeart/2005/8/quickstyle/simple1" qsCatId="simple" csTypeId="urn:microsoft.com/office/officeart/2005/8/colors/colorful5" csCatId="colorful" phldr="1"/>
      <dgm:spPr/>
    </dgm:pt>
    <dgm:pt modelId="{DD94662B-97EF-124A-B530-8B1865154B31}">
      <dgm:prSet phldrT="[Text]"/>
      <dgm:spPr/>
      <dgm:t>
        <a:bodyPr/>
        <a:lstStyle/>
        <a:p>
          <a:r>
            <a:rPr lang="en-US" dirty="0"/>
            <a:t>2003</a:t>
          </a:r>
        </a:p>
      </dgm:t>
    </dgm:pt>
    <dgm:pt modelId="{74C3D110-B08D-AF43-AB8D-7F74D1778CEE}" type="parTrans" cxnId="{27DCAB78-7C2E-0E49-A294-F5B9A92B9FDF}">
      <dgm:prSet/>
      <dgm:spPr/>
      <dgm:t>
        <a:bodyPr/>
        <a:lstStyle/>
        <a:p>
          <a:endParaRPr lang="en-US"/>
        </a:p>
      </dgm:t>
    </dgm:pt>
    <dgm:pt modelId="{A2A16503-0909-EC45-BF48-A90AA7B4069D}" type="sibTrans" cxnId="{27DCAB78-7C2E-0E49-A294-F5B9A92B9FDF}">
      <dgm:prSet/>
      <dgm:spPr/>
      <dgm:t>
        <a:bodyPr/>
        <a:lstStyle/>
        <a:p>
          <a:endParaRPr lang="en-US"/>
        </a:p>
      </dgm:t>
    </dgm:pt>
    <dgm:pt modelId="{D22011B6-9692-DC41-AC43-AE5349DE3657}">
      <dgm:prSet phldrT="[Text]"/>
      <dgm:spPr/>
      <dgm:t>
        <a:bodyPr/>
        <a:lstStyle/>
        <a:p>
          <a:r>
            <a:rPr lang="en-US" dirty="0"/>
            <a:t>2013</a:t>
          </a:r>
        </a:p>
      </dgm:t>
    </dgm:pt>
    <dgm:pt modelId="{1EA140D4-1419-CC44-A4CC-E0D20C43D7A9}" type="parTrans" cxnId="{F8DB9A87-751D-8749-8671-2CD759958B5B}">
      <dgm:prSet/>
      <dgm:spPr/>
      <dgm:t>
        <a:bodyPr/>
        <a:lstStyle/>
        <a:p>
          <a:endParaRPr lang="en-US"/>
        </a:p>
      </dgm:t>
    </dgm:pt>
    <dgm:pt modelId="{9DC5204C-4773-0C4C-951A-9D7DB2175AE1}" type="sibTrans" cxnId="{F8DB9A87-751D-8749-8671-2CD759958B5B}">
      <dgm:prSet/>
      <dgm:spPr/>
      <dgm:t>
        <a:bodyPr/>
        <a:lstStyle/>
        <a:p>
          <a:endParaRPr lang="en-US"/>
        </a:p>
      </dgm:t>
    </dgm:pt>
    <dgm:pt modelId="{088212CA-299B-4446-A05F-25C114B3C7FE}">
      <dgm:prSet phldrT="[Text]"/>
      <dgm:spPr/>
      <dgm:t>
        <a:bodyPr/>
        <a:lstStyle/>
        <a:p>
          <a:r>
            <a:rPr lang="en-US" dirty="0"/>
            <a:t>2014</a:t>
          </a:r>
        </a:p>
      </dgm:t>
    </dgm:pt>
    <dgm:pt modelId="{078D4905-385A-7F41-B960-E3AB000D0BD1}" type="parTrans" cxnId="{F55779E9-7220-6947-9A60-6C4DD0B19F24}">
      <dgm:prSet/>
      <dgm:spPr/>
      <dgm:t>
        <a:bodyPr/>
        <a:lstStyle/>
        <a:p>
          <a:endParaRPr lang="en-US"/>
        </a:p>
      </dgm:t>
    </dgm:pt>
    <dgm:pt modelId="{4FC53F43-6700-204C-B5E2-7FF016732D86}" type="sibTrans" cxnId="{F55779E9-7220-6947-9A60-6C4DD0B19F24}">
      <dgm:prSet/>
      <dgm:spPr/>
      <dgm:t>
        <a:bodyPr/>
        <a:lstStyle/>
        <a:p>
          <a:endParaRPr lang="en-US"/>
        </a:p>
      </dgm:t>
    </dgm:pt>
    <dgm:pt modelId="{30A86539-EA40-7043-A89A-BAF1DB529D88}">
      <dgm:prSet phldrT="[Text]"/>
      <dgm:spPr/>
      <dgm:t>
        <a:bodyPr/>
        <a:lstStyle/>
        <a:p>
          <a:r>
            <a:rPr lang="en-US" dirty="0"/>
            <a:t>2019</a:t>
          </a:r>
        </a:p>
      </dgm:t>
    </dgm:pt>
    <dgm:pt modelId="{0F39F7CE-8BDD-0844-94B8-7755F516332F}" type="parTrans" cxnId="{5C1EEBE6-0520-A646-8B26-B1A8D00D489F}">
      <dgm:prSet/>
      <dgm:spPr/>
      <dgm:t>
        <a:bodyPr/>
        <a:lstStyle/>
        <a:p>
          <a:endParaRPr lang="en-US"/>
        </a:p>
      </dgm:t>
    </dgm:pt>
    <dgm:pt modelId="{1A846C24-E6E3-7744-9322-97F0456AC8AB}" type="sibTrans" cxnId="{5C1EEBE6-0520-A646-8B26-B1A8D00D489F}">
      <dgm:prSet/>
      <dgm:spPr/>
      <dgm:t>
        <a:bodyPr/>
        <a:lstStyle/>
        <a:p>
          <a:endParaRPr lang="en-US"/>
        </a:p>
      </dgm:t>
    </dgm:pt>
    <dgm:pt modelId="{0A0D8695-1446-9341-8A33-D0EFA0719B43}">
      <dgm:prSet phldrT="[Text]"/>
      <dgm:spPr/>
      <dgm:t>
        <a:bodyPr/>
        <a:lstStyle/>
        <a:p>
          <a:r>
            <a:rPr lang="en-US" dirty="0"/>
            <a:t>2021</a:t>
          </a:r>
        </a:p>
      </dgm:t>
    </dgm:pt>
    <dgm:pt modelId="{76A177D3-6615-DB48-BE59-D3B5C47A77A3}" type="parTrans" cxnId="{CA905D26-1FB6-6A45-92B2-771E179C43D8}">
      <dgm:prSet/>
      <dgm:spPr/>
      <dgm:t>
        <a:bodyPr/>
        <a:lstStyle/>
        <a:p>
          <a:endParaRPr lang="en-US"/>
        </a:p>
      </dgm:t>
    </dgm:pt>
    <dgm:pt modelId="{64F8CD23-2A9C-D94D-9889-C6BE06A3DA11}" type="sibTrans" cxnId="{CA905D26-1FB6-6A45-92B2-771E179C43D8}">
      <dgm:prSet/>
      <dgm:spPr/>
      <dgm:t>
        <a:bodyPr/>
        <a:lstStyle/>
        <a:p>
          <a:endParaRPr lang="en-US"/>
        </a:p>
      </dgm:t>
    </dgm:pt>
    <dgm:pt modelId="{8C48FDDF-30C2-3C48-866A-97827C5AF5CD}" type="pres">
      <dgm:prSet presAssocID="{E0FDD069-4128-664C-8440-DA05193310F5}" presName="Name0" presStyleCnt="0">
        <dgm:presLayoutVars>
          <dgm:dir/>
          <dgm:resizeHandles val="exact"/>
        </dgm:presLayoutVars>
      </dgm:prSet>
      <dgm:spPr/>
    </dgm:pt>
    <dgm:pt modelId="{C23BB6E9-1001-D747-8A09-40FF3F8C0081}" type="pres">
      <dgm:prSet presAssocID="{DD94662B-97EF-124A-B530-8B1865154B31}" presName="parTxOnly" presStyleLbl="node1" presStyleIdx="0" presStyleCnt="5">
        <dgm:presLayoutVars>
          <dgm:bulletEnabled val="1"/>
        </dgm:presLayoutVars>
      </dgm:prSet>
      <dgm:spPr/>
    </dgm:pt>
    <dgm:pt modelId="{BEAD3364-3796-6D4A-A96D-4CADA2ECED50}" type="pres">
      <dgm:prSet presAssocID="{A2A16503-0909-EC45-BF48-A90AA7B4069D}" presName="parSpace" presStyleCnt="0"/>
      <dgm:spPr/>
    </dgm:pt>
    <dgm:pt modelId="{C92D4967-C0A4-E94C-95F1-F8084DDEB87A}" type="pres">
      <dgm:prSet presAssocID="{D22011B6-9692-DC41-AC43-AE5349DE3657}" presName="parTxOnly" presStyleLbl="node1" presStyleIdx="1" presStyleCnt="5">
        <dgm:presLayoutVars>
          <dgm:bulletEnabled val="1"/>
        </dgm:presLayoutVars>
      </dgm:prSet>
      <dgm:spPr/>
    </dgm:pt>
    <dgm:pt modelId="{7ED16A92-8F8E-2F48-BACD-BE6763FA3996}" type="pres">
      <dgm:prSet presAssocID="{9DC5204C-4773-0C4C-951A-9D7DB2175AE1}" presName="parSpace" presStyleCnt="0"/>
      <dgm:spPr/>
    </dgm:pt>
    <dgm:pt modelId="{01DE72F5-D69F-864C-885F-F224760889BA}" type="pres">
      <dgm:prSet presAssocID="{088212CA-299B-4446-A05F-25C114B3C7FE}" presName="parTxOnly" presStyleLbl="node1" presStyleIdx="2" presStyleCnt="5">
        <dgm:presLayoutVars>
          <dgm:bulletEnabled val="1"/>
        </dgm:presLayoutVars>
      </dgm:prSet>
      <dgm:spPr/>
    </dgm:pt>
    <dgm:pt modelId="{998E1D98-8A1A-A541-BC67-288CDE97EAA3}" type="pres">
      <dgm:prSet presAssocID="{4FC53F43-6700-204C-B5E2-7FF016732D86}" presName="parSpace" presStyleCnt="0"/>
      <dgm:spPr/>
    </dgm:pt>
    <dgm:pt modelId="{AC5507D6-E14A-314F-B2D0-5FBEC319F4C0}" type="pres">
      <dgm:prSet presAssocID="{30A86539-EA40-7043-A89A-BAF1DB529D88}" presName="parTxOnly" presStyleLbl="node1" presStyleIdx="3" presStyleCnt="5">
        <dgm:presLayoutVars>
          <dgm:bulletEnabled val="1"/>
        </dgm:presLayoutVars>
      </dgm:prSet>
      <dgm:spPr/>
    </dgm:pt>
    <dgm:pt modelId="{D2DF58DA-C7C2-9846-B3E4-C7FEED8AD9D1}" type="pres">
      <dgm:prSet presAssocID="{1A846C24-E6E3-7744-9322-97F0456AC8AB}" presName="parSpace" presStyleCnt="0"/>
      <dgm:spPr/>
    </dgm:pt>
    <dgm:pt modelId="{84845800-716A-5349-81EB-097093D433A5}" type="pres">
      <dgm:prSet presAssocID="{0A0D8695-1446-9341-8A33-D0EFA0719B43}" presName="parTxOnly" presStyleLbl="node1" presStyleIdx="4" presStyleCnt="5">
        <dgm:presLayoutVars>
          <dgm:bulletEnabled val="1"/>
        </dgm:presLayoutVars>
      </dgm:prSet>
      <dgm:spPr/>
    </dgm:pt>
  </dgm:ptLst>
  <dgm:cxnLst>
    <dgm:cxn modelId="{8FE58809-8F8C-A343-9C3C-66027825CEFC}" type="presOf" srcId="{DD94662B-97EF-124A-B530-8B1865154B31}" destId="{C23BB6E9-1001-D747-8A09-40FF3F8C0081}" srcOrd="0" destOrd="0" presId="urn:microsoft.com/office/officeart/2005/8/layout/hChevron3"/>
    <dgm:cxn modelId="{CA905D26-1FB6-6A45-92B2-771E179C43D8}" srcId="{E0FDD069-4128-664C-8440-DA05193310F5}" destId="{0A0D8695-1446-9341-8A33-D0EFA0719B43}" srcOrd="4" destOrd="0" parTransId="{76A177D3-6615-DB48-BE59-D3B5C47A77A3}" sibTransId="{64F8CD23-2A9C-D94D-9889-C6BE06A3DA11}"/>
    <dgm:cxn modelId="{B86F8163-DDC7-A541-88B0-6450E40FE833}" type="presOf" srcId="{E0FDD069-4128-664C-8440-DA05193310F5}" destId="{8C48FDDF-30C2-3C48-866A-97827C5AF5CD}" srcOrd="0" destOrd="0" presId="urn:microsoft.com/office/officeart/2005/8/layout/hChevron3"/>
    <dgm:cxn modelId="{27DCAB78-7C2E-0E49-A294-F5B9A92B9FDF}" srcId="{E0FDD069-4128-664C-8440-DA05193310F5}" destId="{DD94662B-97EF-124A-B530-8B1865154B31}" srcOrd="0" destOrd="0" parTransId="{74C3D110-B08D-AF43-AB8D-7F74D1778CEE}" sibTransId="{A2A16503-0909-EC45-BF48-A90AA7B4069D}"/>
    <dgm:cxn modelId="{F8DB9A87-751D-8749-8671-2CD759958B5B}" srcId="{E0FDD069-4128-664C-8440-DA05193310F5}" destId="{D22011B6-9692-DC41-AC43-AE5349DE3657}" srcOrd="1" destOrd="0" parTransId="{1EA140D4-1419-CC44-A4CC-E0D20C43D7A9}" sibTransId="{9DC5204C-4773-0C4C-951A-9D7DB2175AE1}"/>
    <dgm:cxn modelId="{716D5488-2F90-7E49-AFFC-2F1F3DFCE242}" type="presOf" srcId="{30A86539-EA40-7043-A89A-BAF1DB529D88}" destId="{AC5507D6-E14A-314F-B2D0-5FBEC319F4C0}" srcOrd="0" destOrd="0" presId="urn:microsoft.com/office/officeart/2005/8/layout/hChevron3"/>
    <dgm:cxn modelId="{8B973A89-77F6-7D43-A200-E046302F2752}" type="presOf" srcId="{D22011B6-9692-DC41-AC43-AE5349DE3657}" destId="{C92D4967-C0A4-E94C-95F1-F8084DDEB87A}" srcOrd="0" destOrd="0" presId="urn:microsoft.com/office/officeart/2005/8/layout/hChevron3"/>
    <dgm:cxn modelId="{85ABD590-2DB1-3D4F-8F62-62B9E5ED4AEE}" type="presOf" srcId="{0A0D8695-1446-9341-8A33-D0EFA0719B43}" destId="{84845800-716A-5349-81EB-097093D433A5}" srcOrd="0" destOrd="0" presId="urn:microsoft.com/office/officeart/2005/8/layout/hChevron3"/>
    <dgm:cxn modelId="{59808CCF-BC28-C14F-BA72-10196B1823A5}" type="presOf" srcId="{088212CA-299B-4446-A05F-25C114B3C7FE}" destId="{01DE72F5-D69F-864C-885F-F224760889BA}" srcOrd="0" destOrd="0" presId="urn:microsoft.com/office/officeart/2005/8/layout/hChevron3"/>
    <dgm:cxn modelId="{5C1EEBE6-0520-A646-8B26-B1A8D00D489F}" srcId="{E0FDD069-4128-664C-8440-DA05193310F5}" destId="{30A86539-EA40-7043-A89A-BAF1DB529D88}" srcOrd="3" destOrd="0" parTransId="{0F39F7CE-8BDD-0844-94B8-7755F516332F}" sibTransId="{1A846C24-E6E3-7744-9322-97F0456AC8AB}"/>
    <dgm:cxn modelId="{F55779E9-7220-6947-9A60-6C4DD0B19F24}" srcId="{E0FDD069-4128-664C-8440-DA05193310F5}" destId="{088212CA-299B-4446-A05F-25C114B3C7FE}" srcOrd="2" destOrd="0" parTransId="{078D4905-385A-7F41-B960-E3AB000D0BD1}" sibTransId="{4FC53F43-6700-204C-B5E2-7FF016732D86}"/>
    <dgm:cxn modelId="{E4A9BFDF-6554-3D43-A56A-48ABF49BB9D4}" type="presParOf" srcId="{8C48FDDF-30C2-3C48-866A-97827C5AF5CD}" destId="{C23BB6E9-1001-D747-8A09-40FF3F8C0081}" srcOrd="0" destOrd="0" presId="urn:microsoft.com/office/officeart/2005/8/layout/hChevron3"/>
    <dgm:cxn modelId="{DF4FBCC1-0E58-A543-9538-52744EED70B6}" type="presParOf" srcId="{8C48FDDF-30C2-3C48-866A-97827C5AF5CD}" destId="{BEAD3364-3796-6D4A-A96D-4CADA2ECED50}" srcOrd="1" destOrd="0" presId="urn:microsoft.com/office/officeart/2005/8/layout/hChevron3"/>
    <dgm:cxn modelId="{7B5450BF-CF7B-8143-8DEC-395EB58BF474}" type="presParOf" srcId="{8C48FDDF-30C2-3C48-866A-97827C5AF5CD}" destId="{C92D4967-C0A4-E94C-95F1-F8084DDEB87A}" srcOrd="2" destOrd="0" presId="urn:microsoft.com/office/officeart/2005/8/layout/hChevron3"/>
    <dgm:cxn modelId="{B5387311-7B17-B543-BFAC-BE76A84FE12F}" type="presParOf" srcId="{8C48FDDF-30C2-3C48-866A-97827C5AF5CD}" destId="{7ED16A92-8F8E-2F48-BACD-BE6763FA3996}" srcOrd="3" destOrd="0" presId="urn:microsoft.com/office/officeart/2005/8/layout/hChevron3"/>
    <dgm:cxn modelId="{AA2E8AE4-29D9-0244-8728-5628E63D9CC6}" type="presParOf" srcId="{8C48FDDF-30C2-3C48-866A-97827C5AF5CD}" destId="{01DE72F5-D69F-864C-885F-F224760889BA}" srcOrd="4" destOrd="0" presId="urn:microsoft.com/office/officeart/2005/8/layout/hChevron3"/>
    <dgm:cxn modelId="{25BE1FF1-58A2-C449-803A-E48356F260A9}" type="presParOf" srcId="{8C48FDDF-30C2-3C48-866A-97827C5AF5CD}" destId="{998E1D98-8A1A-A541-BC67-288CDE97EAA3}" srcOrd="5" destOrd="0" presId="urn:microsoft.com/office/officeart/2005/8/layout/hChevron3"/>
    <dgm:cxn modelId="{69E4ED1D-1083-2B41-ACD0-21C541607FCA}" type="presParOf" srcId="{8C48FDDF-30C2-3C48-866A-97827C5AF5CD}" destId="{AC5507D6-E14A-314F-B2D0-5FBEC319F4C0}" srcOrd="6" destOrd="0" presId="urn:microsoft.com/office/officeart/2005/8/layout/hChevron3"/>
    <dgm:cxn modelId="{FF0DB97F-B268-D04E-8A02-6461C8528446}" type="presParOf" srcId="{8C48FDDF-30C2-3C48-866A-97827C5AF5CD}" destId="{D2DF58DA-C7C2-9846-B3E4-C7FEED8AD9D1}" srcOrd="7" destOrd="0" presId="urn:microsoft.com/office/officeart/2005/8/layout/hChevron3"/>
    <dgm:cxn modelId="{2062F2D9-573F-1A4A-ACB4-3F2941450B08}" type="presParOf" srcId="{8C48FDDF-30C2-3C48-866A-97827C5AF5CD}" destId="{84845800-716A-5349-81EB-097093D433A5}" srcOrd="8"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BB6E9-1001-D747-8A09-40FF3F8C0081}">
      <dsp:nvSpPr>
        <dsp:cNvPr id="0" name=""/>
        <dsp:cNvSpPr/>
      </dsp:nvSpPr>
      <dsp:spPr>
        <a:xfrm>
          <a:off x="466" y="0"/>
          <a:ext cx="909784" cy="196625"/>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2003</a:t>
          </a:r>
        </a:p>
      </dsp:txBody>
      <dsp:txXfrm>
        <a:off x="466" y="0"/>
        <a:ext cx="860628" cy="196625"/>
      </dsp:txXfrm>
    </dsp:sp>
    <dsp:sp modelId="{C92D4967-C0A4-E94C-95F1-F8084DDEB87A}">
      <dsp:nvSpPr>
        <dsp:cNvPr id="0" name=""/>
        <dsp:cNvSpPr/>
      </dsp:nvSpPr>
      <dsp:spPr>
        <a:xfrm>
          <a:off x="728293" y="0"/>
          <a:ext cx="909784" cy="196625"/>
        </a:xfrm>
        <a:prstGeom prst="chevr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2013</a:t>
          </a:r>
        </a:p>
      </dsp:txBody>
      <dsp:txXfrm>
        <a:off x="826606" y="0"/>
        <a:ext cx="713159" cy="196625"/>
      </dsp:txXfrm>
    </dsp:sp>
    <dsp:sp modelId="{01DE72F5-D69F-864C-885F-F224760889BA}">
      <dsp:nvSpPr>
        <dsp:cNvPr id="0" name=""/>
        <dsp:cNvSpPr/>
      </dsp:nvSpPr>
      <dsp:spPr>
        <a:xfrm>
          <a:off x="1456120" y="0"/>
          <a:ext cx="909784" cy="196625"/>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2014</a:t>
          </a:r>
        </a:p>
      </dsp:txBody>
      <dsp:txXfrm>
        <a:off x="1554433" y="0"/>
        <a:ext cx="713159" cy="196625"/>
      </dsp:txXfrm>
    </dsp:sp>
    <dsp:sp modelId="{AC5507D6-E14A-314F-B2D0-5FBEC319F4C0}">
      <dsp:nvSpPr>
        <dsp:cNvPr id="0" name=""/>
        <dsp:cNvSpPr/>
      </dsp:nvSpPr>
      <dsp:spPr>
        <a:xfrm>
          <a:off x="2183948" y="0"/>
          <a:ext cx="909784" cy="196625"/>
        </a:xfrm>
        <a:prstGeom prst="chevr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2019</a:t>
          </a:r>
        </a:p>
      </dsp:txBody>
      <dsp:txXfrm>
        <a:off x="2282261" y="0"/>
        <a:ext cx="713159" cy="196625"/>
      </dsp:txXfrm>
    </dsp:sp>
    <dsp:sp modelId="{84845800-716A-5349-81EB-097093D433A5}">
      <dsp:nvSpPr>
        <dsp:cNvPr id="0" name=""/>
        <dsp:cNvSpPr/>
      </dsp:nvSpPr>
      <dsp:spPr>
        <a:xfrm>
          <a:off x="2911775" y="0"/>
          <a:ext cx="909784" cy="196625"/>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2021</a:t>
          </a:r>
        </a:p>
      </dsp:txBody>
      <dsp:txXfrm>
        <a:off x="3010088" y="0"/>
        <a:ext cx="713159" cy="19662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C284F-254D-644D-9DD7-FC85A6137A9A}" type="datetimeFigureOut">
              <a:rPr lang="es-ES_tradnl" smtClean="0"/>
              <a:t>15/1/23</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E16D7-BE9B-564D-93D8-CE59E1C321EF}" type="slidenum">
              <a:rPr lang="es-ES_tradnl" smtClean="0"/>
              <a:t>‹Nº›</a:t>
            </a:fld>
            <a:endParaRPr lang="es-ES_tradnl"/>
          </a:p>
        </p:txBody>
      </p:sp>
    </p:spTree>
    <p:extLst>
      <p:ext uri="{BB962C8B-B14F-4D97-AF65-F5344CB8AC3E}">
        <p14:creationId xmlns:p14="http://schemas.microsoft.com/office/powerpoint/2010/main" val="243448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FF9E16D7-BE9B-564D-93D8-CE59E1C321EF}" type="slidenum">
              <a:rPr lang="es-ES_tradnl" smtClean="0"/>
              <a:t>1</a:t>
            </a:fld>
            <a:endParaRPr lang="es-ES_tradnl"/>
          </a:p>
        </p:txBody>
      </p:sp>
    </p:spTree>
    <p:extLst>
      <p:ext uri="{BB962C8B-B14F-4D97-AF65-F5344CB8AC3E}">
        <p14:creationId xmlns:p14="http://schemas.microsoft.com/office/powerpoint/2010/main" val="396179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AE93-28B0-AF43-B124-82E2E13ADB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a:extLst>
              <a:ext uri="{FF2B5EF4-FFF2-40B4-BE49-F238E27FC236}">
                <a16:creationId xmlns:a16="http://schemas.microsoft.com/office/drawing/2014/main" id="{1C2B1C56-7291-4E45-9900-7212F737D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a:extLst>
              <a:ext uri="{FF2B5EF4-FFF2-40B4-BE49-F238E27FC236}">
                <a16:creationId xmlns:a16="http://schemas.microsoft.com/office/drawing/2014/main" id="{8639D722-C684-8D40-8F2A-987AAEC2DA90}"/>
              </a:ext>
            </a:extLst>
          </p:cNvPr>
          <p:cNvSpPr>
            <a:spLocks noGrp="1"/>
          </p:cNvSpPr>
          <p:nvPr>
            <p:ph type="dt" sz="half" idx="10"/>
          </p:nvPr>
        </p:nvSpPr>
        <p:spPr/>
        <p:txBody>
          <a:bodyPr/>
          <a:lstStyle/>
          <a:p>
            <a:fld id="{8B15B4EE-D9B7-2549-B789-0D4693E91E68}" type="datetimeFigureOut">
              <a:rPr lang="es-ES_tradnl" smtClean="0"/>
              <a:t>15/1/23</a:t>
            </a:fld>
            <a:endParaRPr lang="es-ES_tradnl"/>
          </a:p>
        </p:txBody>
      </p:sp>
      <p:sp>
        <p:nvSpPr>
          <p:cNvPr id="5" name="Footer Placeholder 4">
            <a:extLst>
              <a:ext uri="{FF2B5EF4-FFF2-40B4-BE49-F238E27FC236}">
                <a16:creationId xmlns:a16="http://schemas.microsoft.com/office/drawing/2014/main" id="{A0B21040-2A16-974A-A865-20D6C7D104E6}"/>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4A7EDB15-F606-044C-B3A4-114947AEF9EE}"/>
              </a:ext>
            </a:extLst>
          </p:cNvPr>
          <p:cNvSpPr>
            <a:spLocks noGrp="1"/>
          </p:cNvSpPr>
          <p:nvPr>
            <p:ph type="sldNum" sz="quarter" idx="12"/>
          </p:nvPr>
        </p:nvSpPr>
        <p:spPr/>
        <p:txBody>
          <a:bodyPr/>
          <a:lstStyle/>
          <a:p>
            <a:fld id="{2A7FEA0C-0A0D-E741-8A42-5E51B01EDA64}" type="slidenum">
              <a:rPr lang="es-ES_tradnl" smtClean="0"/>
              <a:t>‹Nº›</a:t>
            </a:fld>
            <a:endParaRPr lang="es-ES_tradnl"/>
          </a:p>
        </p:txBody>
      </p:sp>
    </p:spTree>
    <p:extLst>
      <p:ext uri="{BB962C8B-B14F-4D97-AF65-F5344CB8AC3E}">
        <p14:creationId xmlns:p14="http://schemas.microsoft.com/office/powerpoint/2010/main" val="417724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17802-BACF-BC4E-B0F1-14F67437BE86}"/>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32778E14-5055-CA49-9DB5-3B81337118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A7810E31-7538-E141-9E42-B2D36F3AEE46}"/>
              </a:ext>
            </a:extLst>
          </p:cNvPr>
          <p:cNvSpPr>
            <a:spLocks noGrp="1"/>
          </p:cNvSpPr>
          <p:nvPr>
            <p:ph type="dt" sz="half" idx="10"/>
          </p:nvPr>
        </p:nvSpPr>
        <p:spPr/>
        <p:txBody>
          <a:bodyPr/>
          <a:lstStyle/>
          <a:p>
            <a:fld id="{8B15B4EE-D9B7-2549-B789-0D4693E91E68}" type="datetimeFigureOut">
              <a:rPr lang="es-ES_tradnl" smtClean="0"/>
              <a:t>15/1/23</a:t>
            </a:fld>
            <a:endParaRPr lang="es-ES_tradnl"/>
          </a:p>
        </p:txBody>
      </p:sp>
      <p:sp>
        <p:nvSpPr>
          <p:cNvPr id="5" name="Footer Placeholder 4">
            <a:extLst>
              <a:ext uri="{FF2B5EF4-FFF2-40B4-BE49-F238E27FC236}">
                <a16:creationId xmlns:a16="http://schemas.microsoft.com/office/drawing/2014/main" id="{8C0BBD52-2A2F-8F43-8E5B-A55EA3C84869}"/>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548F1CEC-AF3D-1C43-BFBF-F74A8B906185}"/>
              </a:ext>
            </a:extLst>
          </p:cNvPr>
          <p:cNvSpPr>
            <a:spLocks noGrp="1"/>
          </p:cNvSpPr>
          <p:nvPr>
            <p:ph type="sldNum" sz="quarter" idx="12"/>
          </p:nvPr>
        </p:nvSpPr>
        <p:spPr/>
        <p:txBody>
          <a:bodyPr/>
          <a:lstStyle/>
          <a:p>
            <a:fld id="{2A7FEA0C-0A0D-E741-8A42-5E51B01EDA64}" type="slidenum">
              <a:rPr lang="es-ES_tradnl" smtClean="0"/>
              <a:t>‹Nº›</a:t>
            </a:fld>
            <a:endParaRPr lang="es-ES_tradnl"/>
          </a:p>
        </p:txBody>
      </p:sp>
    </p:spTree>
    <p:extLst>
      <p:ext uri="{BB962C8B-B14F-4D97-AF65-F5344CB8AC3E}">
        <p14:creationId xmlns:p14="http://schemas.microsoft.com/office/powerpoint/2010/main" val="119839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8C2C8C-1B0B-D049-84A0-CEC4683F98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D7773A6C-79FB-6C4C-B22B-773BA6F651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F778923A-2BFF-2540-A0A1-A0DC4471F872}"/>
              </a:ext>
            </a:extLst>
          </p:cNvPr>
          <p:cNvSpPr>
            <a:spLocks noGrp="1"/>
          </p:cNvSpPr>
          <p:nvPr>
            <p:ph type="dt" sz="half" idx="10"/>
          </p:nvPr>
        </p:nvSpPr>
        <p:spPr/>
        <p:txBody>
          <a:bodyPr/>
          <a:lstStyle/>
          <a:p>
            <a:fld id="{8B15B4EE-D9B7-2549-B789-0D4693E91E68}" type="datetimeFigureOut">
              <a:rPr lang="es-ES_tradnl" smtClean="0"/>
              <a:t>15/1/23</a:t>
            </a:fld>
            <a:endParaRPr lang="es-ES_tradnl"/>
          </a:p>
        </p:txBody>
      </p:sp>
      <p:sp>
        <p:nvSpPr>
          <p:cNvPr id="5" name="Footer Placeholder 4">
            <a:extLst>
              <a:ext uri="{FF2B5EF4-FFF2-40B4-BE49-F238E27FC236}">
                <a16:creationId xmlns:a16="http://schemas.microsoft.com/office/drawing/2014/main" id="{7AB70A83-7601-E64C-B6EF-DB8F37AC30A5}"/>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54CEEFF6-5CA2-FD4E-9C87-B2C1FD88FAE8}"/>
              </a:ext>
            </a:extLst>
          </p:cNvPr>
          <p:cNvSpPr>
            <a:spLocks noGrp="1"/>
          </p:cNvSpPr>
          <p:nvPr>
            <p:ph type="sldNum" sz="quarter" idx="12"/>
          </p:nvPr>
        </p:nvSpPr>
        <p:spPr/>
        <p:txBody>
          <a:bodyPr/>
          <a:lstStyle/>
          <a:p>
            <a:fld id="{2A7FEA0C-0A0D-E741-8A42-5E51B01EDA64}" type="slidenum">
              <a:rPr lang="es-ES_tradnl" smtClean="0"/>
              <a:t>‹Nº›</a:t>
            </a:fld>
            <a:endParaRPr lang="es-ES_tradnl"/>
          </a:p>
        </p:txBody>
      </p:sp>
    </p:spTree>
    <p:extLst>
      <p:ext uri="{BB962C8B-B14F-4D97-AF65-F5344CB8AC3E}">
        <p14:creationId xmlns:p14="http://schemas.microsoft.com/office/powerpoint/2010/main" val="146536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3F6F-2F77-E84F-8D53-60DF7C50B13C}"/>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94193EC6-081C-CA49-BE31-5A1031A67D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75F8897A-2F3E-9946-AD44-612FFF03B650}"/>
              </a:ext>
            </a:extLst>
          </p:cNvPr>
          <p:cNvSpPr>
            <a:spLocks noGrp="1"/>
          </p:cNvSpPr>
          <p:nvPr>
            <p:ph type="dt" sz="half" idx="10"/>
          </p:nvPr>
        </p:nvSpPr>
        <p:spPr/>
        <p:txBody>
          <a:bodyPr/>
          <a:lstStyle/>
          <a:p>
            <a:fld id="{8B15B4EE-D9B7-2549-B789-0D4693E91E68}" type="datetimeFigureOut">
              <a:rPr lang="es-ES_tradnl" smtClean="0"/>
              <a:t>15/1/23</a:t>
            </a:fld>
            <a:endParaRPr lang="es-ES_tradnl"/>
          </a:p>
        </p:txBody>
      </p:sp>
      <p:sp>
        <p:nvSpPr>
          <p:cNvPr id="5" name="Footer Placeholder 4">
            <a:extLst>
              <a:ext uri="{FF2B5EF4-FFF2-40B4-BE49-F238E27FC236}">
                <a16:creationId xmlns:a16="http://schemas.microsoft.com/office/drawing/2014/main" id="{142B6324-1C1C-FB43-BFAA-82B3CB72EA0A}"/>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EB69E3FC-1EE6-6D48-9EEB-2AC8FC19E35F}"/>
              </a:ext>
            </a:extLst>
          </p:cNvPr>
          <p:cNvSpPr>
            <a:spLocks noGrp="1"/>
          </p:cNvSpPr>
          <p:nvPr>
            <p:ph type="sldNum" sz="quarter" idx="12"/>
          </p:nvPr>
        </p:nvSpPr>
        <p:spPr/>
        <p:txBody>
          <a:bodyPr/>
          <a:lstStyle/>
          <a:p>
            <a:fld id="{2A7FEA0C-0A0D-E741-8A42-5E51B01EDA64}" type="slidenum">
              <a:rPr lang="es-ES_tradnl" smtClean="0"/>
              <a:t>‹Nº›</a:t>
            </a:fld>
            <a:endParaRPr lang="es-ES_tradnl"/>
          </a:p>
        </p:txBody>
      </p:sp>
    </p:spTree>
    <p:extLst>
      <p:ext uri="{BB962C8B-B14F-4D97-AF65-F5344CB8AC3E}">
        <p14:creationId xmlns:p14="http://schemas.microsoft.com/office/powerpoint/2010/main" val="210679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4D4E-B744-474B-979D-34E7FA7888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D43EB5DF-4E8B-AC45-B59B-3CD533E1B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6DA129-33D3-1D4C-969A-87D7B106BFD3}"/>
              </a:ext>
            </a:extLst>
          </p:cNvPr>
          <p:cNvSpPr>
            <a:spLocks noGrp="1"/>
          </p:cNvSpPr>
          <p:nvPr>
            <p:ph type="dt" sz="half" idx="10"/>
          </p:nvPr>
        </p:nvSpPr>
        <p:spPr/>
        <p:txBody>
          <a:bodyPr/>
          <a:lstStyle/>
          <a:p>
            <a:fld id="{8B15B4EE-D9B7-2549-B789-0D4693E91E68}" type="datetimeFigureOut">
              <a:rPr lang="es-ES_tradnl" smtClean="0"/>
              <a:t>15/1/23</a:t>
            </a:fld>
            <a:endParaRPr lang="es-ES_tradnl"/>
          </a:p>
        </p:txBody>
      </p:sp>
      <p:sp>
        <p:nvSpPr>
          <p:cNvPr id="5" name="Footer Placeholder 4">
            <a:extLst>
              <a:ext uri="{FF2B5EF4-FFF2-40B4-BE49-F238E27FC236}">
                <a16:creationId xmlns:a16="http://schemas.microsoft.com/office/drawing/2014/main" id="{BDA066B5-D0EC-6A41-BC8E-90D4F0AE78D6}"/>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BC11DA50-385D-B449-9B55-953EC643DCEA}"/>
              </a:ext>
            </a:extLst>
          </p:cNvPr>
          <p:cNvSpPr>
            <a:spLocks noGrp="1"/>
          </p:cNvSpPr>
          <p:nvPr>
            <p:ph type="sldNum" sz="quarter" idx="12"/>
          </p:nvPr>
        </p:nvSpPr>
        <p:spPr/>
        <p:txBody>
          <a:bodyPr/>
          <a:lstStyle/>
          <a:p>
            <a:fld id="{2A7FEA0C-0A0D-E741-8A42-5E51B01EDA64}" type="slidenum">
              <a:rPr lang="es-ES_tradnl" smtClean="0"/>
              <a:t>‹Nº›</a:t>
            </a:fld>
            <a:endParaRPr lang="es-ES_tradnl"/>
          </a:p>
        </p:txBody>
      </p:sp>
    </p:spTree>
    <p:extLst>
      <p:ext uri="{BB962C8B-B14F-4D97-AF65-F5344CB8AC3E}">
        <p14:creationId xmlns:p14="http://schemas.microsoft.com/office/powerpoint/2010/main" val="292455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DF23-46A2-C143-894C-A1EEE8E4A1E6}"/>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415F5146-C387-7947-A5A2-69FD37E0F0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466D99B6-40CF-0E4E-B00F-DE6E36F566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30167B9E-E945-4D42-82A0-0D5835BF5514}"/>
              </a:ext>
            </a:extLst>
          </p:cNvPr>
          <p:cNvSpPr>
            <a:spLocks noGrp="1"/>
          </p:cNvSpPr>
          <p:nvPr>
            <p:ph type="dt" sz="half" idx="10"/>
          </p:nvPr>
        </p:nvSpPr>
        <p:spPr/>
        <p:txBody>
          <a:bodyPr/>
          <a:lstStyle/>
          <a:p>
            <a:fld id="{8B15B4EE-D9B7-2549-B789-0D4693E91E68}" type="datetimeFigureOut">
              <a:rPr lang="es-ES_tradnl" smtClean="0"/>
              <a:t>15/1/23</a:t>
            </a:fld>
            <a:endParaRPr lang="es-ES_tradnl"/>
          </a:p>
        </p:txBody>
      </p:sp>
      <p:sp>
        <p:nvSpPr>
          <p:cNvPr id="6" name="Footer Placeholder 5">
            <a:extLst>
              <a:ext uri="{FF2B5EF4-FFF2-40B4-BE49-F238E27FC236}">
                <a16:creationId xmlns:a16="http://schemas.microsoft.com/office/drawing/2014/main" id="{41714D49-33A3-5B49-AEE9-899F5C0B001C}"/>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6D5214E0-E06F-8447-B0CA-1F703DE4591B}"/>
              </a:ext>
            </a:extLst>
          </p:cNvPr>
          <p:cNvSpPr>
            <a:spLocks noGrp="1"/>
          </p:cNvSpPr>
          <p:nvPr>
            <p:ph type="sldNum" sz="quarter" idx="12"/>
          </p:nvPr>
        </p:nvSpPr>
        <p:spPr/>
        <p:txBody>
          <a:bodyPr/>
          <a:lstStyle/>
          <a:p>
            <a:fld id="{2A7FEA0C-0A0D-E741-8A42-5E51B01EDA64}" type="slidenum">
              <a:rPr lang="es-ES_tradnl" smtClean="0"/>
              <a:t>‹Nº›</a:t>
            </a:fld>
            <a:endParaRPr lang="es-ES_tradnl"/>
          </a:p>
        </p:txBody>
      </p:sp>
    </p:spTree>
    <p:extLst>
      <p:ext uri="{BB962C8B-B14F-4D97-AF65-F5344CB8AC3E}">
        <p14:creationId xmlns:p14="http://schemas.microsoft.com/office/powerpoint/2010/main" val="314881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F5F3-F975-BF4B-9F91-25137F34BFDB}"/>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D0B1D8ED-9394-A741-857C-84E8778E61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776F21-A5FD-9749-BB85-DA25A59E58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D4BD90F6-C315-7543-A84B-8E0B54DCF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2AAC94-FFBB-F54A-8566-4E5E99C372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B2BBD9D0-158F-A241-9350-5FF2B6BE0C84}"/>
              </a:ext>
            </a:extLst>
          </p:cNvPr>
          <p:cNvSpPr>
            <a:spLocks noGrp="1"/>
          </p:cNvSpPr>
          <p:nvPr>
            <p:ph type="dt" sz="half" idx="10"/>
          </p:nvPr>
        </p:nvSpPr>
        <p:spPr/>
        <p:txBody>
          <a:bodyPr/>
          <a:lstStyle/>
          <a:p>
            <a:fld id="{8B15B4EE-D9B7-2549-B789-0D4693E91E68}" type="datetimeFigureOut">
              <a:rPr lang="es-ES_tradnl" smtClean="0"/>
              <a:t>15/1/23</a:t>
            </a:fld>
            <a:endParaRPr lang="es-ES_tradnl"/>
          </a:p>
        </p:txBody>
      </p:sp>
      <p:sp>
        <p:nvSpPr>
          <p:cNvPr id="8" name="Footer Placeholder 7">
            <a:extLst>
              <a:ext uri="{FF2B5EF4-FFF2-40B4-BE49-F238E27FC236}">
                <a16:creationId xmlns:a16="http://schemas.microsoft.com/office/drawing/2014/main" id="{431A82CC-6CEC-1343-96F4-1567E32EBC68}"/>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DF5BCFC7-4A9D-BE43-9ECF-67B16BDE5D00}"/>
              </a:ext>
            </a:extLst>
          </p:cNvPr>
          <p:cNvSpPr>
            <a:spLocks noGrp="1"/>
          </p:cNvSpPr>
          <p:nvPr>
            <p:ph type="sldNum" sz="quarter" idx="12"/>
          </p:nvPr>
        </p:nvSpPr>
        <p:spPr/>
        <p:txBody>
          <a:bodyPr/>
          <a:lstStyle/>
          <a:p>
            <a:fld id="{2A7FEA0C-0A0D-E741-8A42-5E51B01EDA64}" type="slidenum">
              <a:rPr lang="es-ES_tradnl" smtClean="0"/>
              <a:t>‹Nº›</a:t>
            </a:fld>
            <a:endParaRPr lang="es-ES_tradnl"/>
          </a:p>
        </p:txBody>
      </p:sp>
    </p:spTree>
    <p:extLst>
      <p:ext uri="{BB962C8B-B14F-4D97-AF65-F5344CB8AC3E}">
        <p14:creationId xmlns:p14="http://schemas.microsoft.com/office/powerpoint/2010/main" val="31390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86AB-8DF0-E143-B412-FCBE82A996BD}"/>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43D4AADA-874C-E94A-B7B8-C83DA323C0F7}"/>
              </a:ext>
            </a:extLst>
          </p:cNvPr>
          <p:cNvSpPr>
            <a:spLocks noGrp="1"/>
          </p:cNvSpPr>
          <p:nvPr>
            <p:ph type="dt" sz="half" idx="10"/>
          </p:nvPr>
        </p:nvSpPr>
        <p:spPr/>
        <p:txBody>
          <a:bodyPr/>
          <a:lstStyle/>
          <a:p>
            <a:fld id="{8B15B4EE-D9B7-2549-B789-0D4693E91E68}" type="datetimeFigureOut">
              <a:rPr lang="es-ES_tradnl" smtClean="0"/>
              <a:t>15/1/23</a:t>
            </a:fld>
            <a:endParaRPr lang="es-ES_tradnl"/>
          </a:p>
        </p:txBody>
      </p:sp>
      <p:sp>
        <p:nvSpPr>
          <p:cNvPr id="4" name="Footer Placeholder 3">
            <a:extLst>
              <a:ext uri="{FF2B5EF4-FFF2-40B4-BE49-F238E27FC236}">
                <a16:creationId xmlns:a16="http://schemas.microsoft.com/office/drawing/2014/main" id="{BAEE9AB8-EFC2-B34F-B101-4E6C61BF8830}"/>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7C6FB244-ACCD-B046-9D26-BC1E4EC428DC}"/>
              </a:ext>
            </a:extLst>
          </p:cNvPr>
          <p:cNvSpPr>
            <a:spLocks noGrp="1"/>
          </p:cNvSpPr>
          <p:nvPr>
            <p:ph type="sldNum" sz="quarter" idx="12"/>
          </p:nvPr>
        </p:nvSpPr>
        <p:spPr/>
        <p:txBody>
          <a:bodyPr/>
          <a:lstStyle/>
          <a:p>
            <a:fld id="{2A7FEA0C-0A0D-E741-8A42-5E51B01EDA64}" type="slidenum">
              <a:rPr lang="es-ES_tradnl" smtClean="0"/>
              <a:t>‹Nº›</a:t>
            </a:fld>
            <a:endParaRPr lang="es-ES_tradnl"/>
          </a:p>
        </p:txBody>
      </p:sp>
    </p:spTree>
    <p:extLst>
      <p:ext uri="{BB962C8B-B14F-4D97-AF65-F5344CB8AC3E}">
        <p14:creationId xmlns:p14="http://schemas.microsoft.com/office/powerpoint/2010/main" val="321399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4C783-7339-194A-B8F4-BED01D6DD813}"/>
              </a:ext>
            </a:extLst>
          </p:cNvPr>
          <p:cNvSpPr>
            <a:spLocks noGrp="1"/>
          </p:cNvSpPr>
          <p:nvPr>
            <p:ph type="dt" sz="half" idx="10"/>
          </p:nvPr>
        </p:nvSpPr>
        <p:spPr/>
        <p:txBody>
          <a:bodyPr/>
          <a:lstStyle/>
          <a:p>
            <a:fld id="{8B15B4EE-D9B7-2549-B789-0D4693E91E68}" type="datetimeFigureOut">
              <a:rPr lang="es-ES_tradnl" smtClean="0"/>
              <a:t>15/1/23</a:t>
            </a:fld>
            <a:endParaRPr lang="es-ES_tradnl"/>
          </a:p>
        </p:txBody>
      </p:sp>
      <p:sp>
        <p:nvSpPr>
          <p:cNvPr id="3" name="Footer Placeholder 2">
            <a:extLst>
              <a:ext uri="{FF2B5EF4-FFF2-40B4-BE49-F238E27FC236}">
                <a16:creationId xmlns:a16="http://schemas.microsoft.com/office/drawing/2014/main" id="{F17FC9B6-E264-C743-ACE4-2AF1C029AA9B}"/>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EA6128AC-61F0-BF47-9B54-71709614CA38}"/>
              </a:ext>
            </a:extLst>
          </p:cNvPr>
          <p:cNvSpPr>
            <a:spLocks noGrp="1"/>
          </p:cNvSpPr>
          <p:nvPr>
            <p:ph type="sldNum" sz="quarter" idx="12"/>
          </p:nvPr>
        </p:nvSpPr>
        <p:spPr/>
        <p:txBody>
          <a:bodyPr/>
          <a:lstStyle/>
          <a:p>
            <a:fld id="{2A7FEA0C-0A0D-E741-8A42-5E51B01EDA64}" type="slidenum">
              <a:rPr lang="es-ES_tradnl" smtClean="0"/>
              <a:t>‹Nº›</a:t>
            </a:fld>
            <a:endParaRPr lang="es-ES_tradnl"/>
          </a:p>
        </p:txBody>
      </p:sp>
    </p:spTree>
    <p:extLst>
      <p:ext uri="{BB962C8B-B14F-4D97-AF65-F5344CB8AC3E}">
        <p14:creationId xmlns:p14="http://schemas.microsoft.com/office/powerpoint/2010/main" val="193293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A3B2-C56F-F94F-B01B-07CA3DA86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2C307114-7CB0-8C43-ADB3-2E0F84788D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A058F346-C010-3B49-8238-C05E6CB23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3E7BAE-FE5E-F840-9DF5-5C19F0D9FE0B}"/>
              </a:ext>
            </a:extLst>
          </p:cNvPr>
          <p:cNvSpPr>
            <a:spLocks noGrp="1"/>
          </p:cNvSpPr>
          <p:nvPr>
            <p:ph type="dt" sz="half" idx="10"/>
          </p:nvPr>
        </p:nvSpPr>
        <p:spPr/>
        <p:txBody>
          <a:bodyPr/>
          <a:lstStyle/>
          <a:p>
            <a:fld id="{8B15B4EE-D9B7-2549-B789-0D4693E91E68}" type="datetimeFigureOut">
              <a:rPr lang="es-ES_tradnl" smtClean="0"/>
              <a:t>15/1/23</a:t>
            </a:fld>
            <a:endParaRPr lang="es-ES_tradnl"/>
          </a:p>
        </p:txBody>
      </p:sp>
      <p:sp>
        <p:nvSpPr>
          <p:cNvPr id="6" name="Footer Placeholder 5">
            <a:extLst>
              <a:ext uri="{FF2B5EF4-FFF2-40B4-BE49-F238E27FC236}">
                <a16:creationId xmlns:a16="http://schemas.microsoft.com/office/drawing/2014/main" id="{9C56610D-E005-7F40-84FB-50A8FD77FB15}"/>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B4F97752-809F-2445-8A3C-CAB65027FBFD}"/>
              </a:ext>
            </a:extLst>
          </p:cNvPr>
          <p:cNvSpPr>
            <a:spLocks noGrp="1"/>
          </p:cNvSpPr>
          <p:nvPr>
            <p:ph type="sldNum" sz="quarter" idx="12"/>
          </p:nvPr>
        </p:nvSpPr>
        <p:spPr/>
        <p:txBody>
          <a:bodyPr/>
          <a:lstStyle/>
          <a:p>
            <a:fld id="{2A7FEA0C-0A0D-E741-8A42-5E51B01EDA64}" type="slidenum">
              <a:rPr lang="es-ES_tradnl" smtClean="0"/>
              <a:t>‹Nº›</a:t>
            </a:fld>
            <a:endParaRPr lang="es-ES_tradnl"/>
          </a:p>
        </p:txBody>
      </p:sp>
    </p:spTree>
    <p:extLst>
      <p:ext uri="{BB962C8B-B14F-4D97-AF65-F5344CB8AC3E}">
        <p14:creationId xmlns:p14="http://schemas.microsoft.com/office/powerpoint/2010/main" val="157632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2F969-0603-234F-BF18-E3924DBEA2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DE1D808D-0A7D-C841-AB0C-056477834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4706BC30-211D-ED43-BC75-0F03F2B46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A10662-3859-7549-B1B0-A4C999A17B5D}"/>
              </a:ext>
            </a:extLst>
          </p:cNvPr>
          <p:cNvSpPr>
            <a:spLocks noGrp="1"/>
          </p:cNvSpPr>
          <p:nvPr>
            <p:ph type="dt" sz="half" idx="10"/>
          </p:nvPr>
        </p:nvSpPr>
        <p:spPr/>
        <p:txBody>
          <a:bodyPr/>
          <a:lstStyle/>
          <a:p>
            <a:fld id="{8B15B4EE-D9B7-2549-B789-0D4693E91E68}" type="datetimeFigureOut">
              <a:rPr lang="es-ES_tradnl" smtClean="0"/>
              <a:t>15/1/23</a:t>
            </a:fld>
            <a:endParaRPr lang="es-ES_tradnl"/>
          </a:p>
        </p:txBody>
      </p:sp>
      <p:sp>
        <p:nvSpPr>
          <p:cNvPr id="6" name="Footer Placeholder 5">
            <a:extLst>
              <a:ext uri="{FF2B5EF4-FFF2-40B4-BE49-F238E27FC236}">
                <a16:creationId xmlns:a16="http://schemas.microsoft.com/office/drawing/2014/main" id="{08A6D1AF-BA65-9B4E-9D30-67B00DA94397}"/>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B4958998-5EC3-D743-9C0E-8BB504971101}"/>
              </a:ext>
            </a:extLst>
          </p:cNvPr>
          <p:cNvSpPr>
            <a:spLocks noGrp="1"/>
          </p:cNvSpPr>
          <p:nvPr>
            <p:ph type="sldNum" sz="quarter" idx="12"/>
          </p:nvPr>
        </p:nvSpPr>
        <p:spPr/>
        <p:txBody>
          <a:bodyPr/>
          <a:lstStyle/>
          <a:p>
            <a:fld id="{2A7FEA0C-0A0D-E741-8A42-5E51B01EDA64}" type="slidenum">
              <a:rPr lang="es-ES_tradnl" smtClean="0"/>
              <a:t>‹Nº›</a:t>
            </a:fld>
            <a:endParaRPr lang="es-ES_tradnl"/>
          </a:p>
        </p:txBody>
      </p:sp>
    </p:spTree>
    <p:extLst>
      <p:ext uri="{BB962C8B-B14F-4D97-AF65-F5344CB8AC3E}">
        <p14:creationId xmlns:p14="http://schemas.microsoft.com/office/powerpoint/2010/main" val="311041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5C9AE7-678D-7745-ACCD-494EA00C6E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DBE15D9B-0756-B54E-B498-B2E50CE505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23E2FEC6-910F-984A-BDB1-AFC99E2E6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5B4EE-D9B7-2549-B789-0D4693E91E68}" type="datetimeFigureOut">
              <a:rPr lang="es-ES_tradnl" smtClean="0"/>
              <a:t>15/1/23</a:t>
            </a:fld>
            <a:endParaRPr lang="es-ES_tradnl"/>
          </a:p>
        </p:txBody>
      </p:sp>
      <p:sp>
        <p:nvSpPr>
          <p:cNvPr id="5" name="Footer Placeholder 4">
            <a:extLst>
              <a:ext uri="{FF2B5EF4-FFF2-40B4-BE49-F238E27FC236}">
                <a16:creationId xmlns:a16="http://schemas.microsoft.com/office/drawing/2014/main" id="{C999684D-B8FC-0642-B14B-9F041CFF6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532CC9D4-C58A-F140-8764-92F09FCDE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FEA0C-0A0D-E741-8A42-5E51B01EDA64}" type="slidenum">
              <a:rPr lang="es-ES_tradnl" smtClean="0"/>
              <a:t>‹Nº›</a:t>
            </a:fld>
            <a:endParaRPr lang="es-ES_tradnl"/>
          </a:p>
        </p:txBody>
      </p:sp>
    </p:spTree>
    <p:extLst>
      <p:ext uri="{BB962C8B-B14F-4D97-AF65-F5344CB8AC3E}">
        <p14:creationId xmlns:p14="http://schemas.microsoft.com/office/powerpoint/2010/main" val="64616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3.tiff"/><Relationship Id="rId3" Type="http://schemas.openxmlformats.org/officeDocument/2006/relationships/slideLayout" Target="../slideLayouts/slideLayout1.xml"/><Relationship Id="rId7" Type="http://schemas.openxmlformats.org/officeDocument/2006/relationships/diagramLayout" Target="../diagrams/layout1.xml"/><Relationship Id="rId12"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Data" Target="../diagrams/data1.xml"/><Relationship Id="rId11" Type="http://schemas.openxmlformats.org/officeDocument/2006/relationships/image" Target="../media/image1.PNG"/><Relationship Id="rId5" Type="http://schemas.openxmlformats.org/officeDocument/2006/relationships/hyperlink" Target="https://www.ncbi.nlm.nih.gov/books/NBK532286/" TargetMode="External"/><Relationship Id="rId1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 Id="rId1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820205-511D-4940-9119-42657D09A352}"/>
              </a:ext>
            </a:extLst>
          </p:cNvPr>
          <p:cNvSpPr/>
          <p:nvPr/>
        </p:nvSpPr>
        <p:spPr>
          <a:xfrm>
            <a:off x="72338" y="1521241"/>
            <a:ext cx="4131345" cy="1060863"/>
          </a:xfrm>
          <a:prstGeom prst="rect">
            <a:avLst/>
          </a:prstGeom>
          <a:solidFill>
            <a:srgbClr val="76A4FF">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800" dirty="0">
                <a:solidFill>
                  <a:srgbClr val="000000"/>
                </a:solidFill>
                <a:latin typeface="Arial" panose="020B0604020202020204" pitchFamily="34" charset="0"/>
              </a:rPr>
              <a:t>El síndrome de Li-</a:t>
            </a:r>
            <a:r>
              <a:rPr lang="es-ES_tradnl" sz="800" dirty="0" err="1">
                <a:solidFill>
                  <a:srgbClr val="000000"/>
                </a:solidFill>
                <a:latin typeface="Arial" panose="020B0604020202020204" pitchFamily="34" charset="0"/>
              </a:rPr>
              <a:t>Fraumeni</a:t>
            </a:r>
            <a:r>
              <a:rPr lang="es-ES_tradnl" sz="800" dirty="0">
                <a:solidFill>
                  <a:srgbClr val="000000"/>
                </a:solidFill>
                <a:latin typeface="Arial" panose="020B0604020202020204" pitchFamily="34" charset="0"/>
              </a:rPr>
              <a:t> (SLF) es un trastorno hereditario causado por una mutación del gen TP53. Se presenta con múltiples malignidades que incluyen cáncer de mama, sarcoma, tumores cerebrales y </a:t>
            </a:r>
            <a:r>
              <a:rPr lang="es-ES_tradnl" sz="800" dirty="0" err="1">
                <a:solidFill>
                  <a:srgbClr val="000000"/>
                </a:solidFill>
                <a:latin typeface="Arial" panose="020B0604020202020204" pitchFamily="34" charset="0"/>
              </a:rPr>
              <a:t>adrenocorticales</a:t>
            </a:r>
            <a:r>
              <a:rPr lang="es-ES_tradnl" sz="800" dirty="0">
                <a:solidFill>
                  <a:srgbClr val="000000"/>
                </a:solidFill>
                <a:latin typeface="Arial" panose="020B0604020202020204" pitchFamily="34" charset="0"/>
              </a:rPr>
              <a:t>.</a:t>
            </a:r>
          </a:p>
          <a:p>
            <a:pPr algn="just"/>
            <a:r>
              <a:rPr lang="es-ES_tradnl" sz="800" dirty="0">
                <a:solidFill>
                  <a:srgbClr val="000000"/>
                </a:solidFill>
                <a:latin typeface="Arial" panose="020B0604020202020204" pitchFamily="34" charset="0"/>
              </a:rPr>
              <a:t> </a:t>
            </a:r>
          </a:p>
          <a:p>
            <a:pPr algn="just"/>
            <a:r>
              <a:rPr lang="es-ES_tradnl" sz="800" dirty="0">
                <a:solidFill>
                  <a:srgbClr val="000000"/>
                </a:solidFill>
                <a:latin typeface="Arial" panose="020B0604020202020204" pitchFamily="34" charset="0"/>
              </a:rPr>
              <a:t>Existen pocos casos reportados en la literatura de pacientes con SLF y cáncer de pulmón, pero se ha planteado que puede existir una asociación entre la mutación TP53 y cáncer de pulmón con mutación del receptor del factor de crecimiento epidérmico (EGFR).</a:t>
            </a:r>
            <a:endParaRPr lang="es-ES_tradnl" sz="800" dirty="0"/>
          </a:p>
        </p:txBody>
      </p:sp>
      <p:sp>
        <p:nvSpPr>
          <p:cNvPr id="23" name="Rectangle 22">
            <a:extLst>
              <a:ext uri="{FF2B5EF4-FFF2-40B4-BE49-F238E27FC236}">
                <a16:creationId xmlns:a16="http://schemas.microsoft.com/office/drawing/2014/main" id="{CBCF48E2-8B61-CB4C-AEBB-783563A62262}"/>
              </a:ext>
            </a:extLst>
          </p:cNvPr>
          <p:cNvSpPr/>
          <p:nvPr/>
        </p:nvSpPr>
        <p:spPr>
          <a:xfrm>
            <a:off x="79144" y="3003854"/>
            <a:ext cx="4131345" cy="715094"/>
          </a:xfrm>
          <a:prstGeom prst="rect">
            <a:avLst/>
          </a:prstGeom>
          <a:solidFill>
            <a:srgbClr val="76A4FF">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800" dirty="0" err="1">
                <a:solidFill>
                  <a:schemeClr val="tx1"/>
                </a:solidFill>
                <a:latin typeface="Arial" panose="020B0604020202020204" pitchFamily="34" charset="0"/>
                <a:cs typeface="Arial" panose="020B0604020202020204" pitchFamily="34" charset="0"/>
              </a:rPr>
              <a:t>Paciente</a:t>
            </a:r>
            <a:r>
              <a:rPr lang="en-US" sz="800" dirty="0">
                <a:solidFill>
                  <a:schemeClr val="tx1"/>
                </a:solidFill>
                <a:latin typeface="Arial" panose="020B0604020202020204" pitchFamily="34" charset="0"/>
                <a:cs typeface="Arial" panose="020B0604020202020204" pitchFamily="34" charset="0"/>
              </a:rPr>
              <a:t> </a:t>
            </a:r>
            <a:r>
              <a:rPr lang="en-US" sz="800" dirty="0" err="1">
                <a:solidFill>
                  <a:schemeClr val="tx1"/>
                </a:solidFill>
                <a:latin typeface="Arial" panose="020B0604020202020204" pitchFamily="34" charset="0"/>
                <a:cs typeface="Arial" panose="020B0604020202020204" pitchFamily="34" charset="0"/>
              </a:rPr>
              <a:t>femenina</a:t>
            </a:r>
            <a:r>
              <a:rPr lang="en-US" sz="800" dirty="0">
                <a:solidFill>
                  <a:schemeClr val="tx1"/>
                </a:solidFill>
                <a:latin typeface="Arial" panose="020B0604020202020204" pitchFamily="34" charset="0"/>
                <a:cs typeface="Arial" panose="020B0604020202020204" pitchFamily="34" charset="0"/>
              </a:rPr>
              <a:t> de 47 </a:t>
            </a:r>
            <a:r>
              <a:rPr lang="en-US" sz="800" dirty="0" err="1">
                <a:solidFill>
                  <a:schemeClr val="tx1"/>
                </a:solidFill>
                <a:latin typeface="Arial" panose="020B0604020202020204" pitchFamily="34" charset="0"/>
                <a:cs typeface="Arial" panose="020B0604020202020204" pitchFamily="34" charset="0"/>
              </a:rPr>
              <a:t>años</a:t>
            </a:r>
            <a:r>
              <a:rPr lang="en-US" sz="800" dirty="0">
                <a:solidFill>
                  <a:schemeClr val="tx1"/>
                </a:solidFill>
                <a:latin typeface="Arial" panose="020B0604020202020204" pitchFamily="34" charset="0"/>
                <a:cs typeface="Arial" panose="020B0604020202020204" pitchFamily="34" charset="0"/>
              </a:rPr>
              <a:t> con </a:t>
            </a:r>
            <a:r>
              <a:rPr lang="en-US" sz="800" dirty="0" err="1">
                <a:solidFill>
                  <a:schemeClr val="tx1"/>
                </a:solidFill>
                <a:latin typeface="Arial" panose="020B0604020202020204" pitchFamily="34" charset="0"/>
                <a:cs typeface="Arial" panose="020B0604020202020204" pitchFamily="34" charset="0"/>
              </a:rPr>
              <a:t>Síndrome</a:t>
            </a:r>
            <a:r>
              <a:rPr lang="en-US" sz="800" dirty="0">
                <a:solidFill>
                  <a:schemeClr val="tx1"/>
                </a:solidFill>
                <a:latin typeface="Arial" panose="020B0604020202020204" pitchFamily="34" charset="0"/>
                <a:cs typeface="Arial" panose="020B0604020202020204" pitchFamily="34" charset="0"/>
              </a:rPr>
              <a:t> de Li Fraumeni (</a:t>
            </a:r>
            <a:r>
              <a:rPr lang="en-US" sz="800" dirty="0" err="1">
                <a:solidFill>
                  <a:schemeClr val="tx1"/>
                </a:solidFill>
                <a:latin typeface="Arial" panose="020B0604020202020204" pitchFamily="34" charset="0"/>
                <a:cs typeface="Arial" panose="020B0604020202020204" pitchFamily="34" charset="0"/>
              </a:rPr>
              <a:t>variante</a:t>
            </a:r>
            <a:r>
              <a:rPr lang="en-US" sz="800" dirty="0">
                <a:solidFill>
                  <a:schemeClr val="tx1"/>
                </a:solidFill>
                <a:latin typeface="Arial" panose="020B0604020202020204" pitchFamily="34" charset="0"/>
                <a:cs typeface="Arial" panose="020B0604020202020204" pitchFamily="34" charset="0"/>
              </a:rPr>
              <a:t> c.771_782+13del) </a:t>
            </a:r>
            <a:r>
              <a:rPr lang="es-ES_tradnl" sz="800" dirty="0">
                <a:solidFill>
                  <a:srgbClr val="000000"/>
                </a:solidFill>
                <a:latin typeface="Arial" panose="020B0604020202020204" pitchFamily="34" charset="0"/>
              </a:rPr>
              <a:t>que ha presentado múltiples malignidades previas (ver Figura 1) se le detecta un adenocarcinoma primario pulmonar con deleción del exón 19 del EGFR.</a:t>
            </a:r>
            <a:endParaRPr lang="es-ES_tradnl" sz="800" dirty="0">
              <a:solidFill>
                <a:schemeClr val="tx1"/>
              </a:solidFill>
              <a:latin typeface="Arial" panose="020B0604020202020204" pitchFamily="34" charset="0"/>
              <a:cs typeface="Arial" panose="020B0604020202020204" pitchFamily="34" charset="0"/>
            </a:endParaRPr>
          </a:p>
        </p:txBody>
      </p:sp>
      <p:sp>
        <p:nvSpPr>
          <p:cNvPr id="27" name="Rounded Rectangle 26">
            <a:extLst>
              <a:ext uri="{FF2B5EF4-FFF2-40B4-BE49-F238E27FC236}">
                <a16:creationId xmlns:a16="http://schemas.microsoft.com/office/drawing/2014/main" id="{9BB10B26-9DD0-1D44-87C8-33DED42C5E6C}"/>
              </a:ext>
            </a:extLst>
          </p:cNvPr>
          <p:cNvSpPr/>
          <p:nvPr/>
        </p:nvSpPr>
        <p:spPr>
          <a:xfrm>
            <a:off x="69398" y="1325119"/>
            <a:ext cx="4131345" cy="173366"/>
          </a:xfrm>
          <a:prstGeom prst="roundRect">
            <a:avLst/>
          </a:prstGeom>
          <a:solidFill>
            <a:srgbClr val="4C8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latin typeface="Arial" panose="020B0604020202020204" pitchFamily="34" charset="0"/>
                <a:cs typeface="Arial" panose="020B0604020202020204" pitchFamily="34" charset="0"/>
              </a:rPr>
              <a:t>Introducción</a:t>
            </a:r>
          </a:p>
        </p:txBody>
      </p:sp>
      <p:sp>
        <p:nvSpPr>
          <p:cNvPr id="28" name="Rounded Rectangle 27">
            <a:extLst>
              <a:ext uri="{FF2B5EF4-FFF2-40B4-BE49-F238E27FC236}">
                <a16:creationId xmlns:a16="http://schemas.microsoft.com/office/drawing/2014/main" id="{D87130E2-8481-3F47-8580-16C1679447E6}"/>
              </a:ext>
            </a:extLst>
          </p:cNvPr>
          <p:cNvSpPr/>
          <p:nvPr/>
        </p:nvSpPr>
        <p:spPr>
          <a:xfrm>
            <a:off x="79144" y="2782477"/>
            <a:ext cx="4131345" cy="190800"/>
          </a:xfrm>
          <a:prstGeom prst="roundRect">
            <a:avLst/>
          </a:prstGeom>
          <a:solidFill>
            <a:srgbClr val="4C8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Caso</a:t>
            </a:r>
            <a:r>
              <a:rPr lang="en-US" sz="1200" b="1" dirty="0">
                <a:latin typeface="Arial" panose="020B0604020202020204" pitchFamily="34" charset="0"/>
                <a:cs typeface="Arial" panose="020B0604020202020204" pitchFamily="34" charset="0"/>
              </a:rPr>
              <a:t> </a:t>
            </a:r>
            <a:r>
              <a:rPr lang="en-US" sz="1050" b="1" dirty="0" err="1">
                <a:latin typeface="Arial" panose="020B0604020202020204" pitchFamily="34" charset="0"/>
                <a:cs typeface="Arial" panose="020B0604020202020204" pitchFamily="34" charset="0"/>
              </a:rPr>
              <a:t>Clínico</a:t>
            </a:r>
            <a:endParaRPr lang="es-ES_tradnl" sz="12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303C400-30D8-994D-9A7E-E3DEA360B0D6}"/>
              </a:ext>
            </a:extLst>
          </p:cNvPr>
          <p:cNvSpPr/>
          <p:nvPr/>
        </p:nvSpPr>
        <p:spPr>
          <a:xfrm>
            <a:off x="0" y="6189632"/>
            <a:ext cx="12192000" cy="668367"/>
          </a:xfrm>
          <a:prstGeom prst="rect">
            <a:avLst/>
          </a:prstGeom>
          <a:solidFill>
            <a:srgbClr val="3A6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4" name="TextBox 33">
            <a:extLst>
              <a:ext uri="{FF2B5EF4-FFF2-40B4-BE49-F238E27FC236}">
                <a16:creationId xmlns:a16="http://schemas.microsoft.com/office/drawing/2014/main" id="{F27CCBDF-80AB-DF4A-998F-4F237A622B99}"/>
              </a:ext>
            </a:extLst>
          </p:cNvPr>
          <p:cNvSpPr txBox="1"/>
          <p:nvPr/>
        </p:nvSpPr>
        <p:spPr>
          <a:xfrm>
            <a:off x="16758" y="6189632"/>
            <a:ext cx="9136938" cy="646331"/>
          </a:xfrm>
          <a:prstGeom prst="rect">
            <a:avLst/>
          </a:prstGeom>
          <a:noFill/>
        </p:spPr>
        <p:txBody>
          <a:bodyPr wrap="square" rtlCol="0">
            <a:spAutoFit/>
          </a:bodyPr>
          <a:lstStyle/>
          <a:p>
            <a:r>
              <a:rPr lang="es-ES_tradnl" sz="600" dirty="0">
                <a:solidFill>
                  <a:schemeClr val="bg1"/>
                </a:solidFill>
              </a:rPr>
              <a:t>Referencias bibliográficas</a:t>
            </a:r>
          </a:p>
          <a:p>
            <a:pPr marL="342900" indent="-342900">
              <a:buAutoNum type="arabicPeriod"/>
            </a:pPr>
            <a:r>
              <a:rPr lang="en-US" sz="600" dirty="0" err="1">
                <a:solidFill>
                  <a:schemeClr val="bg1"/>
                </a:solidFill>
              </a:rPr>
              <a:t>Aedma</a:t>
            </a:r>
            <a:r>
              <a:rPr lang="en-US" sz="600" dirty="0">
                <a:solidFill>
                  <a:schemeClr val="bg1"/>
                </a:solidFill>
              </a:rPr>
              <a:t> SK, Kasi A. Li-Fraumeni Syndrome. [</a:t>
            </a:r>
            <a:r>
              <a:rPr lang="en-US" sz="600" dirty="0" err="1">
                <a:solidFill>
                  <a:schemeClr val="bg1"/>
                </a:solidFill>
              </a:rPr>
              <a:t>Actualizado</a:t>
            </a:r>
            <a:r>
              <a:rPr lang="en-US" sz="600" dirty="0">
                <a:solidFill>
                  <a:schemeClr val="bg1"/>
                </a:solidFill>
              </a:rPr>
              <a:t> 8 de Agosto 2022]. In: </a:t>
            </a:r>
            <a:r>
              <a:rPr lang="en-US" sz="600" dirty="0" err="1">
                <a:solidFill>
                  <a:schemeClr val="bg1"/>
                </a:solidFill>
              </a:rPr>
              <a:t>StatPearls</a:t>
            </a:r>
            <a:r>
              <a:rPr lang="en-US" sz="600" dirty="0">
                <a:solidFill>
                  <a:schemeClr val="bg1"/>
                </a:solidFill>
              </a:rPr>
              <a:t> [Internet]. Treasure Island (FL): </a:t>
            </a:r>
            <a:r>
              <a:rPr lang="en-US" sz="600" dirty="0" err="1">
                <a:solidFill>
                  <a:schemeClr val="bg1"/>
                </a:solidFill>
              </a:rPr>
              <a:t>StatPearls</a:t>
            </a:r>
            <a:r>
              <a:rPr lang="en-US" sz="600" dirty="0">
                <a:solidFill>
                  <a:schemeClr val="bg1"/>
                </a:solidFill>
              </a:rPr>
              <a:t> Publishing; 2022 Jan-. Disponible </a:t>
            </a:r>
            <a:r>
              <a:rPr lang="en-US" sz="600" dirty="0" err="1">
                <a:solidFill>
                  <a:schemeClr val="bg1"/>
                </a:solidFill>
              </a:rPr>
              <a:t>en</a:t>
            </a:r>
            <a:r>
              <a:rPr lang="en-US" sz="600" dirty="0">
                <a:solidFill>
                  <a:schemeClr val="bg1"/>
                </a:solidFill>
              </a:rPr>
              <a:t>: </a:t>
            </a:r>
            <a:r>
              <a:rPr lang="en-US" sz="600" dirty="0">
                <a:solidFill>
                  <a:schemeClr val="bg1"/>
                </a:solidFill>
                <a:hlinkClick r:id="rId5">
                  <a:extLst>
                    <a:ext uri="{A12FA001-AC4F-418D-AE19-62706E023703}">
                      <ahyp:hlinkClr xmlns:ahyp="http://schemas.microsoft.com/office/drawing/2018/hyperlinkcolor" val="tx"/>
                    </a:ext>
                  </a:extLst>
                </a:hlinkClick>
              </a:rPr>
              <a:t>https://www.ncbi.nlm.nih.gov/books/NBK532286/</a:t>
            </a:r>
            <a:endParaRPr lang="en-US" sz="600" dirty="0">
              <a:solidFill>
                <a:schemeClr val="bg1"/>
              </a:solidFill>
            </a:endParaRPr>
          </a:p>
          <a:p>
            <a:pPr marL="342900" indent="-342900">
              <a:buFontTx/>
              <a:buAutoNum type="arabicPeriod"/>
            </a:pPr>
            <a:r>
              <a:rPr lang="en-US" sz="600" dirty="0">
                <a:solidFill>
                  <a:schemeClr val="bg1"/>
                </a:solidFill>
              </a:rPr>
              <a:t>Pathak S, Singh SRK, </a:t>
            </a:r>
            <a:r>
              <a:rPr lang="en-US" sz="600" dirty="0" err="1">
                <a:solidFill>
                  <a:schemeClr val="bg1"/>
                </a:solidFill>
              </a:rPr>
              <a:t>Katiyar</a:t>
            </a:r>
            <a:r>
              <a:rPr lang="en-US" sz="600" dirty="0">
                <a:solidFill>
                  <a:schemeClr val="bg1"/>
                </a:solidFill>
              </a:rPr>
              <a:t> V, </a:t>
            </a:r>
            <a:r>
              <a:rPr lang="en-US" sz="600" dirty="0" err="1">
                <a:solidFill>
                  <a:schemeClr val="bg1"/>
                </a:solidFill>
              </a:rPr>
              <a:t>Mcdunn</a:t>
            </a:r>
            <a:r>
              <a:rPr lang="en-US" sz="600" dirty="0">
                <a:solidFill>
                  <a:schemeClr val="bg1"/>
                </a:solidFill>
              </a:rPr>
              <a:t> S. Epidermal Growth Factor Receptor-mutated Lung Cancer as the Initial Manifestation of Germline TP53 Mutation Associated Cancer. </a:t>
            </a:r>
            <a:r>
              <a:rPr lang="en-US" sz="600" dirty="0" err="1">
                <a:solidFill>
                  <a:schemeClr val="bg1"/>
                </a:solidFill>
              </a:rPr>
              <a:t>Cureus</a:t>
            </a:r>
            <a:r>
              <a:rPr lang="en-US" sz="600" dirty="0">
                <a:solidFill>
                  <a:schemeClr val="bg1"/>
                </a:solidFill>
              </a:rPr>
              <a:t>. 2018 Mar 30;10(3):e2395. </a:t>
            </a:r>
            <a:r>
              <a:rPr lang="en-US" sz="600" dirty="0" err="1">
                <a:solidFill>
                  <a:schemeClr val="bg1"/>
                </a:solidFill>
              </a:rPr>
              <a:t>doi</a:t>
            </a:r>
            <a:r>
              <a:rPr lang="en-US" sz="600" dirty="0">
                <a:solidFill>
                  <a:schemeClr val="bg1"/>
                </a:solidFill>
              </a:rPr>
              <a:t>: 10.7759/cureus.2395. PMID: 29854570; PMCID: PMC5976273.</a:t>
            </a:r>
          </a:p>
          <a:p>
            <a:pPr marL="342900" indent="-342900">
              <a:buAutoNum type="arabicPeriod"/>
            </a:pPr>
            <a:r>
              <a:rPr lang="en-US" sz="600" dirty="0" err="1">
                <a:solidFill>
                  <a:schemeClr val="bg1"/>
                </a:solidFill>
              </a:rPr>
              <a:t>Ricordel</a:t>
            </a:r>
            <a:r>
              <a:rPr lang="en-US" sz="600" dirty="0">
                <a:solidFill>
                  <a:schemeClr val="bg1"/>
                </a:solidFill>
              </a:rPr>
              <a:t> C, </a:t>
            </a:r>
            <a:r>
              <a:rPr lang="en-US" sz="600" dirty="0" err="1">
                <a:solidFill>
                  <a:schemeClr val="bg1"/>
                </a:solidFill>
              </a:rPr>
              <a:t>Labalette-Tiercin</a:t>
            </a:r>
            <a:r>
              <a:rPr lang="en-US" sz="600" dirty="0">
                <a:solidFill>
                  <a:schemeClr val="bg1"/>
                </a:solidFill>
              </a:rPr>
              <a:t> M, </a:t>
            </a:r>
            <a:r>
              <a:rPr lang="en-US" sz="600" dirty="0" err="1">
                <a:solidFill>
                  <a:schemeClr val="bg1"/>
                </a:solidFill>
              </a:rPr>
              <a:t>Lespagnol</a:t>
            </a:r>
            <a:r>
              <a:rPr lang="en-US" sz="600" dirty="0">
                <a:solidFill>
                  <a:schemeClr val="bg1"/>
                </a:solidFill>
              </a:rPr>
              <a:t> A, </a:t>
            </a:r>
            <a:r>
              <a:rPr lang="en-US" sz="600" dirty="0" err="1">
                <a:solidFill>
                  <a:schemeClr val="bg1"/>
                </a:solidFill>
              </a:rPr>
              <a:t>Kerjouan</a:t>
            </a:r>
            <a:r>
              <a:rPr lang="en-US" sz="600" dirty="0">
                <a:solidFill>
                  <a:schemeClr val="bg1"/>
                </a:solidFill>
              </a:rPr>
              <a:t> M, </a:t>
            </a:r>
            <a:r>
              <a:rPr lang="en-US" sz="600" dirty="0" err="1">
                <a:solidFill>
                  <a:schemeClr val="bg1"/>
                </a:solidFill>
              </a:rPr>
              <a:t>Dugast</a:t>
            </a:r>
            <a:r>
              <a:rPr lang="en-US" sz="600" dirty="0">
                <a:solidFill>
                  <a:schemeClr val="bg1"/>
                </a:solidFill>
              </a:rPr>
              <a:t> C, Mosser J, </a:t>
            </a:r>
            <a:r>
              <a:rPr lang="en-US" sz="600" dirty="0" err="1">
                <a:solidFill>
                  <a:schemeClr val="bg1"/>
                </a:solidFill>
              </a:rPr>
              <a:t>Desrues</a:t>
            </a:r>
            <a:r>
              <a:rPr lang="en-US" sz="600" dirty="0">
                <a:solidFill>
                  <a:schemeClr val="bg1"/>
                </a:solidFill>
              </a:rPr>
              <a:t> B, </a:t>
            </a:r>
            <a:r>
              <a:rPr lang="en-US" sz="600" dirty="0" err="1">
                <a:solidFill>
                  <a:schemeClr val="bg1"/>
                </a:solidFill>
              </a:rPr>
              <a:t>Léna</a:t>
            </a:r>
            <a:r>
              <a:rPr lang="en-US" sz="600" dirty="0">
                <a:solidFill>
                  <a:schemeClr val="bg1"/>
                </a:solidFill>
              </a:rPr>
              <a:t> H. EFGR-mutant lung adenocarcinoma and Li-Fraumeni syndrome: report of two cases and review of the literature. Lung Cancer. 2015 Jan;87(1):80-4. </a:t>
            </a:r>
            <a:r>
              <a:rPr lang="en-US" sz="600" dirty="0" err="1">
                <a:solidFill>
                  <a:schemeClr val="bg1"/>
                </a:solidFill>
              </a:rPr>
              <a:t>doi</a:t>
            </a:r>
            <a:r>
              <a:rPr lang="en-US" sz="600" dirty="0">
                <a:solidFill>
                  <a:schemeClr val="bg1"/>
                </a:solidFill>
              </a:rPr>
              <a:t>: 10.1016/j.lungcan.2014.11.005. </a:t>
            </a:r>
            <a:r>
              <a:rPr lang="en-US" sz="600" dirty="0" err="1">
                <a:solidFill>
                  <a:schemeClr val="bg1"/>
                </a:solidFill>
              </a:rPr>
              <a:t>Epub</a:t>
            </a:r>
            <a:r>
              <a:rPr lang="en-US" sz="600" dirty="0">
                <a:solidFill>
                  <a:schemeClr val="bg1"/>
                </a:solidFill>
              </a:rPr>
              <a:t> 2014 Nov 20. PMID: 25433984.</a:t>
            </a:r>
          </a:p>
          <a:p>
            <a:pPr marL="342900" indent="-342900">
              <a:buAutoNum type="arabicPeriod"/>
            </a:pPr>
            <a:r>
              <a:rPr lang="en-US" sz="600" dirty="0" err="1">
                <a:solidFill>
                  <a:schemeClr val="bg1"/>
                </a:solidFill>
              </a:rPr>
              <a:t>Michalarea</a:t>
            </a:r>
            <a:r>
              <a:rPr lang="en-US" sz="600" dirty="0">
                <a:solidFill>
                  <a:schemeClr val="bg1"/>
                </a:solidFill>
              </a:rPr>
              <a:t> V, </a:t>
            </a:r>
            <a:r>
              <a:rPr lang="en-US" sz="600" dirty="0" err="1">
                <a:solidFill>
                  <a:schemeClr val="bg1"/>
                </a:solidFill>
              </a:rPr>
              <a:t>Calcasola</a:t>
            </a:r>
            <a:r>
              <a:rPr lang="en-US" sz="600" dirty="0">
                <a:solidFill>
                  <a:schemeClr val="bg1"/>
                </a:solidFill>
              </a:rPr>
              <a:t> M, Cane P, </a:t>
            </a:r>
            <a:r>
              <a:rPr lang="en-US" sz="600" dirty="0" err="1">
                <a:solidFill>
                  <a:schemeClr val="bg1"/>
                </a:solidFill>
              </a:rPr>
              <a:t>Tobal</a:t>
            </a:r>
            <a:r>
              <a:rPr lang="en-US" sz="600" dirty="0">
                <a:solidFill>
                  <a:schemeClr val="bg1"/>
                </a:solidFill>
              </a:rPr>
              <a:t> K, </a:t>
            </a:r>
            <a:r>
              <a:rPr lang="en-US" sz="600" dirty="0" err="1">
                <a:solidFill>
                  <a:schemeClr val="bg1"/>
                </a:solidFill>
              </a:rPr>
              <a:t>Izatt</a:t>
            </a:r>
            <a:r>
              <a:rPr lang="en-US" sz="600" dirty="0">
                <a:solidFill>
                  <a:schemeClr val="bg1"/>
                </a:solidFill>
              </a:rPr>
              <a:t> L, Spicer J. EGFR-mutated lung cancer in Li-Fraumeni syndrome. Lung Cancer. 2014 Sep;85(3):485-7. </a:t>
            </a:r>
            <a:r>
              <a:rPr lang="en-US" sz="600" dirty="0" err="1">
                <a:solidFill>
                  <a:schemeClr val="bg1"/>
                </a:solidFill>
              </a:rPr>
              <a:t>doi</a:t>
            </a:r>
            <a:r>
              <a:rPr lang="en-US" sz="600" dirty="0">
                <a:solidFill>
                  <a:schemeClr val="bg1"/>
                </a:solidFill>
              </a:rPr>
              <a:t>: 10.1016/j.lungcan.2014.06.017. </a:t>
            </a:r>
            <a:r>
              <a:rPr lang="en-US" sz="600" dirty="0" err="1">
                <a:solidFill>
                  <a:schemeClr val="bg1"/>
                </a:solidFill>
              </a:rPr>
              <a:t>Epub</a:t>
            </a:r>
            <a:r>
              <a:rPr lang="en-US" sz="600" dirty="0">
                <a:solidFill>
                  <a:schemeClr val="bg1"/>
                </a:solidFill>
              </a:rPr>
              <a:t> 2014 Jun 30. PMID: 25047674.</a:t>
            </a:r>
            <a:endParaRPr lang="es-ES_tradnl" sz="600" dirty="0">
              <a:solidFill>
                <a:schemeClr val="bg1"/>
              </a:solidFill>
            </a:endParaRPr>
          </a:p>
        </p:txBody>
      </p:sp>
      <p:sp>
        <p:nvSpPr>
          <p:cNvPr id="37" name="TextBox 36">
            <a:extLst>
              <a:ext uri="{FF2B5EF4-FFF2-40B4-BE49-F238E27FC236}">
                <a16:creationId xmlns:a16="http://schemas.microsoft.com/office/drawing/2014/main" id="{1078A2B2-0410-FF44-A69E-350351407424}"/>
              </a:ext>
            </a:extLst>
          </p:cNvPr>
          <p:cNvSpPr txBox="1"/>
          <p:nvPr/>
        </p:nvSpPr>
        <p:spPr>
          <a:xfrm>
            <a:off x="9078998" y="6219600"/>
            <a:ext cx="3187700" cy="600164"/>
          </a:xfrm>
          <a:prstGeom prst="rect">
            <a:avLst/>
          </a:prstGeom>
          <a:noFill/>
        </p:spPr>
        <p:txBody>
          <a:bodyPr wrap="square" rtlCol="0">
            <a:spAutoFit/>
          </a:bodyPr>
          <a:lstStyle/>
          <a:p>
            <a:pPr algn="ctr"/>
            <a:r>
              <a:rPr lang="es-ES_tradnl" sz="1100" i="1" dirty="0">
                <a:solidFill>
                  <a:schemeClr val="bg1"/>
                </a:solidFill>
                <a:latin typeface="Arial" panose="020B0604020202020204" pitchFamily="34" charset="0"/>
                <a:cs typeface="Arial" panose="020B0604020202020204" pitchFamily="34" charset="0"/>
              </a:rPr>
              <a:t>Asesor:</a:t>
            </a:r>
          </a:p>
          <a:p>
            <a:pPr algn="ctr"/>
            <a:r>
              <a:rPr lang="es-ES_tradnl" sz="1100" dirty="0">
                <a:solidFill>
                  <a:schemeClr val="bg1"/>
                </a:solidFill>
                <a:latin typeface="Arial" panose="020B0604020202020204" pitchFamily="34" charset="0"/>
                <a:cs typeface="Arial" panose="020B0604020202020204" pitchFamily="34" charset="0"/>
              </a:rPr>
              <a:t>Omar Castillo-</a:t>
            </a:r>
            <a:r>
              <a:rPr lang="es-ES_tradnl" sz="1100" dirty="0" err="1">
                <a:solidFill>
                  <a:schemeClr val="bg1"/>
                </a:solidFill>
                <a:latin typeface="Arial" panose="020B0604020202020204" pitchFamily="34" charset="0"/>
                <a:cs typeface="Arial" panose="020B0604020202020204" pitchFamily="34" charset="0"/>
              </a:rPr>
              <a:t>Fernandez</a:t>
            </a:r>
            <a:r>
              <a:rPr lang="es-ES_tradnl" sz="1100" dirty="0">
                <a:solidFill>
                  <a:schemeClr val="bg1"/>
                </a:solidFill>
                <a:latin typeface="Arial" panose="020B0604020202020204" pitchFamily="34" charset="0"/>
                <a:cs typeface="Arial" panose="020B0604020202020204" pitchFamily="34" charset="0"/>
              </a:rPr>
              <a:t>  MD, FACP</a:t>
            </a:r>
          </a:p>
          <a:p>
            <a:pPr algn="ctr"/>
            <a:r>
              <a:rPr lang="es-ES_tradnl" sz="1100" i="1" dirty="0">
                <a:solidFill>
                  <a:schemeClr val="bg1"/>
                </a:solidFill>
                <a:latin typeface="Arial" panose="020B0604020202020204" pitchFamily="34" charset="0"/>
                <a:cs typeface="Arial" panose="020B0604020202020204" pitchFamily="34" charset="0"/>
              </a:rPr>
              <a:t>Medicina Interna – Oncología Médica</a:t>
            </a:r>
          </a:p>
        </p:txBody>
      </p:sp>
      <p:graphicFrame>
        <p:nvGraphicFramePr>
          <p:cNvPr id="39" name="Table 38">
            <a:extLst>
              <a:ext uri="{FF2B5EF4-FFF2-40B4-BE49-F238E27FC236}">
                <a16:creationId xmlns:a16="http://schemas.microsoft.com/office/drawing/2014/main" id="{4438DCE6-A5CF-F246-910A-640E9725C169}"/>
              </a:ext>
            </a:extLst>
          </p:cNvPr>
          <p:cNvGraphicFramePr>
            <a:graphicFrameLocks noGrp="1"/>
          </p:cNvGraphicFramePr>
          <p:nvPr>
            <p:extLst>
              <p:ext uri="{D42A27DB-BD31-4B8C-83A1-F6EECF244321}">
                <p14:modId xmlns:p14="http://schemas.microsoft.com/office/powerpoint/2010/main" val="3621187323"/>
              </p:ext>
            </p:extLst>
          </p:nvPr>
        </p:nvGraphicFramePr>
        <p:xfrm>
          <a:off x="7998060" y="3839334"/>
          <a:ext cx="4050131" cy="2127598"/>
        </p:xfrm>
        <a:graphic>
          <a:graphicData uri="http://schemas.openxmlformats.org/drawingml/2006/table">
            <a:tbl>
              <a:tblPr firstRow="1" bandRow="1">
                <a:tableStyleId>{6E25E649-3F16-4E02-A733-19D2CDBF48F0}</a:tableStyleId>
              </a:tblPr>
              <a:tblGrid>
                <a:gridCol w="560975">
                  <a:extLst>
                    <a:ext uri="{9D8B030D-6E8A-4147-A177-3AD203B41FA5}">
                      <a16:colId xmlns:a16="http://schemas.microsoft.com/office/drawing/2014/main" val="493460979"/>
                    </a:ext>
                  </a:extLst>
                </a:gridCol>
                <a:gridCol w="672064">
                  <a:extLst>
                    <a:ext uri="{9D8B030D-6E8A-4147-A177-3AD203B41FA5}">
                      <a16:colId xmlns:a16="http://schemas.microsoft.com/office/drawing/2014/main" val="1305419491"/>
                    </a:ext>
                  </a:extLst>
                </a:gridCol>
                <a:gridCol w="891028">
                  <a:extLst>
                    <a:ext uri="{9D8B030D-6E8A-4147-A177-3AD203B41FA5}">
                      <a16:colId xmlns:a16="http://schemas.microsoft.com/office/drawing/2014/main" val="324545307"/>
                    </a:ext>
                  </a:extLst>
                </a:gridCol>
                <a:gridCol w="743000">
                  <a:extLst>
                    <a:ext uri="{9D8B030D-6E8A-4147-A177-3AD203B41FA5}">
                      <a16:colId xmlns:a16="http://schemas.microsoft.com/office/drawing/2014/main" val="2462692273"/>
                    </a:ext>
                  </a:extLst>
                </a:gridCol>
                <a:gridCol w="508042">
                  <a:extLst>
                    <a:ext uri="{9D8B030D-6E8A-4147-A177-3AD203B41FA5}">
                      <a16:colId xmlns:a16="http://schemas.microsoft.com/office/drawing/2014/main" val="2361880272"/>
                    </a:ext>
                  </a:extLst>
                </a:gridCol>
                <a:gridCol w="675022">
                  <a:extLst>
                    <a:ext uri="{9D8B030D-6E8A-4147-A177-3AD203B41FA5}">
                      <a16:colId xmlns:a16="http://schemas.microsoft.com/office/drawing/2014/main" val="2180317486"/>
                    </a:ext>
                  </a:extLst>
                </a:gridCol>
              </a:tblGrid>
              <a:tr h="228774">
                <a:tc>
                  <a:txBody>
                    <a:bodyPr/>
                    <a:lstStyle/>
                    <a:p>
                      <a:pPr algn="l"/>
                      <a:r>
                        <a:rPr lang="es-ES_tradnl" sz="450" dirty="0">
                          <a:solidFill>
                            <a:sysClr val="windowText" lastClr="000000"/>
                          </a:solidFill>
                          <a:latin typeface="Arial" panose="020B0604020202020204" pitchFamily="34" charset="0"/>
                          <a:cs typeface="Arial" panose="020B0604020202020204" pitchFamily="34" charset="0"/>
                        </a:rPr>
                        <a:t>Edad al diagnóstico</a:t>
                      </a:r>
                    </a:p>
                  </a:txBody>
                  <a:tcPr>
                    <a:solidFill>
                      <a:srgbClr val="76A4FF">
                        <a:alpha val="58039"/>
                      </a:srgbClr>
                    </a:solidFill>
                  </a:tcPr>
                </a:tc>
                <a:tc>
                  <a:txBody>
                    <a:bodyPr/>
                    <a:lstStyle/>
                    <a:p>
                      <a:pPr algn="l"/>
                      <a:r>
                        <a:rPr lang="es-ES_tradnl" sz="450" dirty="0">
                          <a:solidFill>
                            <a:sysClr val="windowText" lastClr="000000"/>
                          </a:solidFill>
                          <a:latin typeface="Arial" panose="020B0604020202020204" pitchFamily="34" charset="0"/>
                          <a:cs typeface="Arial" panose="020B0604020202020204" pitchFamily="34" charset="0"/>
                        </a:rPr>
                        <a:t>Subtipo de mutación TP53 </a:t>
                      </a:r>
                    </a:p>
                  </a:txBody>
                  <a:tcPr>
                    <a:solidFill>
                      <a:srgbClr val="76A4FF">
                        <a:alpha val="58039"/>
                      </a:srgbClr>
                    </a:solidFill>
                  </a:tcPr>
                </a:tc>
                <a:tc>
                  <a:txBody>
                    <a:bodyPr/>
                    <a:lstStyle/>
                    <a:p>
                      <a:pPr algn="l"/>
                      <a:r>
                        <a:rPr lang="es-ES_tradnl" sz="450" dirty="0">
                          <a:solidFill>
                            <a:sysClr val="windowText" lastClr="000000"/>
                          </a:solidFill>
                          <a:latin typeface="Arial" panose="020B0604020202020204" pitchFamily="34" charset="0"/>
                          <a:cs typeface="Arial" panose="020B0604020202020204" pitchFamily="34" charset="0"/>
                        </a:rPr>
                        <a:t>Mutación del controlador EGFR</a:t>
                      </a:r>
                    </a:p>
                  </a:txBody>
                  <a:tcPr>
                    <a:solidFill>
                      <a:srgbClr val="76A4FF">
                        <a:alpha val="58039"/>
                      </a:srgbClr>
                    </a:solidFill>
                  </a:tcPr>
                </a:tc>
                <a:tc>
                  <a:txBody>
                    <a:bodyPr/>
                    <a:lstStyle/>
                    <a:p>
                      <a:pPr algn="l"/>
                      <a:r>
                        <a:rPr lang="es-ES_tradnl" sz="450" dirty="0">
                          <a:solidFill>
                            <a:sysClr val="windowText" lastClr="000000"/>
                          </a:solidFill>
                          <a:latin typeface="Arial" panose="020B0604020202020204" pitchFamily="34" charset="0"/>
                          <a:cs typeface="Arial" panose="020B0604020202020204" pitchFamily="34" charset="0"/>
                        </a:rPr>
                        <a:t>Cánceres previos</a:t>
                      </a:r>
                    </a:p>
                  </a:txBody>
                  <a:tcPr>
                    <a:solidFill>
                      <a:srgbClr val="76A4FF">
                        <a:alpha val="58039"/>
                      </a:srgbClr>
                    </a:solidFill>
                  </a:tcPr>
                </a:tc>
                <a:tc>
                  <a:txBody>
                    <a:bodyPr/>
                    <a:lstStyle/>
                    <a:p>
                      <a:pPr algn="l"/>
                      <a:r>
                        <a:rPr lang="es-ES_tradnl" sz="450" dirty="0">
                          <a:solidFill>
                            <a:sysClr val="windowText" lastClr="000000"/>
                          </a:solidFill>
                          <a:latin typeface="Arial" panose="020B0604020202020204" pitchFamily="34" charset="0"/>
                          <a:cs typeface="Arial" panose="020B0604020202020204" pitchFamily="34" charset="0"/>
                        </a:rPr>
                        <a:t>Terapia EGFR TKI</a:t>
                      </a:r>
                    </a:p>
                  </a:txBody>
                  <a:tcPr>
                    <a:solidFill>
                      <a:srgbClr val="76A4FF">
                        <a:alpha val="58039"/>
                      </a:srgbClr>
                    </a:solidFill>
                  </a:tcPr>
                </a:tc>
                <a:tc>
                  <a:txBody>
                    <a:bodyPr/>
                    <a:lstStyle/>
                    <a:p>
                      <a:pPr algn="l"/>
                      <a:r>
                        <a:rPr lang="es-ES_tradnl" sz="450" dirty="0">
                          <a:solidFill>
                            <a:sysClr val="windowText" lastClr="000000"/>
                          </a:solidFill>
                          <a:latin typeface="Arial" panose="020B0604020202020204" pitchFamily="34" charset="0"/>
                          <a:cs typeface="Arial" panose="020B0604020202020204" pitchFamily="34" charset="0"/>
                        </a:rPr>
                        <a:t>Respuesta a terapia</a:t>
                      </a:r>
                    </a:p>
                  </a:txBody>
                  <a:tcPr>
                    <a:solidFill>
                      <a:srgbClr val="76A4FF">
                        <a:alpha val="58039"/>
                      </a:srgbClr>
                    </a:solidFill>
                  </a:tcPr>
                </a:tc>
                <a:extLst>
                  <a:ext uri="{0D108BD9-81ED-4DB2-BD59-A6C34878D82A}">
                    <a16:rowId xmlns:a16="http://schemas.microsoft.com/office/drawing/2014/main" val="1120962765"/>
                  </a:ext>
                </a:extLst>
              </a:tr>
              <a:tr h="228774">
                <a:tc>
                  <a:txBody>
                    <a:bodyPr/>
                    <a:lstStyle/>
                    <a:p>
                      <a:pPr algn="l"/>
                      <a:r>
                        <a:rPr lang="es-ES_tradnl" sz="450" dirty="0">
                          <a:latin typeface="Arial" panose="020B0604020202020204" pitchFamily="34" charset="0"/>
                          <a:cs typeface="Arial" panose="020B0604020202020204" pitchFamily="34" charset="0"/>
                        </a:rPr>
                        <a:t>30</a:t>
                      </a:r>
                    </a:p>
                  </a:txBody>
                  <a:tcPr/>
                </a:tc>
                <a:tc>
                  <a:txBody>
                    <a:bodyPr/>
                    <a:lstStyle/>
                    <a:p>
                      <a:pPr algn="l"/>
                      <a:r>
                        <a:rPr lang="es-ES_tradnl" sz="450" dirty="0">
                          <a:latin typeface="Arial" panose="020B0604020202020204" pitchFamily="34" charset="0"/>
                          <a:cs typeface="Arial" panose="020B0604020202020204" pitchFamily="34" charset="0"/>
                        </a:rPr>
                        <a:t>Mutación sin sentido G245S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450" dirty="0">
                          <a:latin typeface="Arial" panose="020B0604020202020204" pitchFamily="34" charset="0"/>
                          <a:cs typeface="Arial" panose="020B0604020202020204" pitchFamily="34" charset="0"/>
                        </a:rPr>
                        <a:t>Deleción del exón 19 de EGRF</a:t>
                      </a:r>
                    </a:p>
                  </a:txBody>
                  <a:tcPr/>
                </a:tc>
                <a:tc>
                  <a:txBody>
                    <a:bodyPr/>
                    <a:lstStyle/>
                    <a:p>
                      <a:pPr algn="l"/>
                      <a:r>
                        <a:rPr lang="es-ES_tradnl" sz="450" dirty="0">
                          <a:latin typeface="Arial" panose="020B0604020202020204" pitchFamily="34" charset="0"/>
                          <a:cs typeface="Arial" panose="020B0604020202020204" pitchFamily="34" charset="0"/>
                        </a:rPr>
                        <a:t>ninguno</a:t>
                      </a:r>
                    </a:p>
                  </a:txBody>
                  <a:tcPr/>
                </a:tc>
                <a:tc>
                  <a:txBody>
                    <a:bodyPr/>
                    <a:lstStyle/>
                    <a:p>
                      <a:pPr algn="l"/>
                      <a:r>
                        <a:rPr lang="es-ES_tradnl" sz="450" dirty="0" err="1">
                          <a:latin typeface="Arial" panose="020B0604020202020204" pitchFamily="34" charset="0"/>
                          <a:cs typeface="Arial" panose="020B0604020202020204" pitchFamily="34" charset="0"/>
                        </a:rPr>
                        <a:t>Erlotinib</a:t>
                      </a:r>
                      <a:endParaRPr lang="es-ES_tradnl" sz="450" dirty="0">
                        <a:latin typeface="Arial" panose="020B0604020202020204" pitchFamily="34" charset="0"/>
                        <a:cs typeface="Arial" panose="020B0604020202020204" pitchFamily="34" charset="0"/>
                      </a:endParaRPr>
                    </a:p>
                  </a:txBody>
                  <a:tcPr/>
                </a:tc>
                <a:tc>
                  <a:txBody>
                    <a:bodyPr/>
                    <a:lstStyle/>
                    <a:p>
                      <a:pPr algn="l"/>
                      <a:r>
                        <a:rPr lang="es-ES_tradnl" sz="450" dirty="0">
                          <a:latin typeface="Arial" panose="020B0604020202020204" pitchFamily="34" charset="0"/>
                          <a:cs typeface="Arial" panose="020B0604020202020204" pitchFamily="34" charset="0"/>
                        </a:rPr>
                        <a:t>Respuesta Parcial (1 año)</a:t>
                      </a:r>
                    </a:p>
                  </a:txBody>
                  <a:tcPr/>
                </a:tc>
                <a:extLst>
                  <a:ext uri="{0D108BD9-81ED-4DB2-BD59-A6C34878D82A}">
                    <a16:rowId xmlns:a16="http://schemas.microsoft.com/office/drawing/2014/main" val="697553038"/>
                  </a:ext>
                </a:extLst>
              </a:tr>
              <a:tr h="228774">
                <a:tc>
                  <a:txBody>
                    <a:bodyPr/>
                    <a:lstStyle/>
                    <a:p>
                      <a:pPr algn="l"/>
                      <a:r>
                        <a:rPr lang="es-ES_tradnl" sz="450" dirty="0">
                          <a:latin typeface="Arial" panose="020B0604020202020204" pitchFamily="34" charset="0"/>
                          <a:cs typeface="Arial" panose="020B0604020202020204" pitchFamily="34" charset="0"/>
                        </a:rPr>
                        <a:t>55</a:t>
                      </a:r>
                    </a:p>
                  </a:txBody>
                  <a:tcPr/>
                </a:tc>
                <a:tc>
                  <a:txBody>
                    <a:bodyPr/>
                    <a:lstStyle/>
                    <a:p>
                      <a:pPr algn="l"/>
                      <a:r>
                        <a:rPr lang="es-ES_tradnl" sz="450" dirty="0">
                          <a:latin typeface="Arial" panose="020B0604020202020204" pitchFamily="34" charset="0"/>
                          <a:cs typeface="Arial" panose="020B0604020202020204" pitchFamily="34" charset="0"/>
                        </a:rPr>
                        <a:t>Mutación sin sentido H179Y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450" dirty="0">
                          <a:latin typeface="Arial" panose="020B0604020202020204" pitchFamily="34" charset="0"/>
                          <a:cs typeface="Arial" panose="020B0604020202020204" pitchFamily="34" charset="0"/>
                        </a:rPr>
                        <a:t>Deleción del exón 19 de EGRF</a:t>
                      </a:r>
                    </a:p>
                  </a:txBody>
                  <a:tcPr/>
                </a:tc>
                <a:tc>
                  <a:txBody>
                    <a:bodyPr/>
                    <a:lstStyle/>
                    <a:p>
                      <a:pPr algn="l"/>
                      <a:r>
                        <a:rPr lang="es-ES_tradnl" sz="450" dirty="0">
                          <a:latin typeface="Arial" panose="020B0604020202020204" pitchFamily="34" charset="0"/>
                          <a:cs typeface="Arial" panose="020B0604020202020204" pitchFamily="34" charset="0"/>
                        </a:rPr>
                        <a:t>ninguno</a:t>
                      </a:r>
                    </a:p>
                  </a:txBody>
                  <a:tcPr/>
                </a:tc>
                <a:tc>
                  <a:txBody>
                    <a:bodyPr/>
                    <a:lstStyle/>
                    <a:p>
                      <a:pPr algn="l"/>
                      <a:r>
                        <a:rPr lang="es-ES_tradnl" sz="450" dirty="0" err="1">
                          <a:latin typeface="Arial" panose="020B0604020202020204" pitchFamily="34" charset="0"/>
                          <a:cs typeface="Arial" panose="020B0604020202020204" pitchFamily="34" charset="0"/>
                        </a:rPr>
                        <a:t>Erlotinib</a:t>
                      </a:r>
                      <a:endParaRPr lang="es-ES_tradnl" sz="450" dirty="0">
                        <a:latin typeface="Arial" panose="020B0604020202020204" pitchFamily="34" charset="0"/>
                        <a:cs typeface="Arial" panose="020B0604020202020204" pitchFamily="34" charset="0"/>
                      </a:endParaRPr>
                    </a:p>
                  </a:txBody>
                  <a:tcPr/>
                </a:tc>
                <a:tc>
                  <a:txBody>
                    <a:bodyPr/>
                    <a:lstStyle/>
                    <a:p>
                      <a:pPr algn="l"/>
                      <a:r>
                        <a:rPr lang="es-ES_tradnl" sz="450" dirty="0">
                          <a:latin typeface="Arial" panose="020B0604020202020204" pitchFamily="34" charset="0"/>
                          <a:cs typeface="Arial" panose="020B0604020202020204" pitchFamily="34" charset="0"/>
                        </a:rPr>
                        <a:t>Progresión de enfermedad</a:t>
                      </a:r>
                    </a:p>
                  </a:txBody>
                  <a:tcPr/>
                </a:tc>
                <a:extLst>
                  <a:ext uri="{0D108BD9-81ED-4DB2-BD59-A6C34878D82A}">
                    <a16:rowId xmlns:a16="http://schemas.microsoft.com/office/drawing/2014/main" val="277432195"/>
                  </a:ext>
                </a:extLst>
              </a:tr>
              <a:tr h="228774">
                <a:tc>
                  <a:txBody>
                    <a:bodyPr/>
                    <a:lstStyle/>
                    <a:p>
                      <a:pPr algn="l"/>
                      <a:r>
                        <a:rPr lang="es-ES_tradnl" sz="450" dirty="0">
                          <a:latin typeface="Arial" panose="020B0604020202020204" pitchFamily="34" charset="0"/>
                          <a:cs typeface="Arial" panose="020B0604020202020204" pitchFamily="34" charset="0"/>
                        </a:rPr>
                        <a:t>51</a:t>
                      </a:r>
                    </a:p>
                  </a:txBody>
                  <a:tcPr/>
                </a:tc>
                <a:tc>
                  <a:txBody>
                    <a:bodyPr/>
                    <a:lstStyle/>
                    <a:p>
                      <a:pPr algn="l"/>
                      <a:r>
                        <a:rPr lang="es-ES_tradnl" sz="450" dirty="0">
                          <a:latin typeface="Arial" panose="020B0604020202020204" pitchFamily="34" charset="0"/>
                          <a:cs typeface="Arial" panose="020B0604020202020204" pitchFamily="34" charset="0"/>
                        </a:rPr>
                        <a:t>Deleción del exón 5</a:t>
                      </a:r>
                    </a:p>
                  </a:txBody>
                  <a:tcPr/>
                </a:tc>
                <a:tc>
                  <a:txBody>
                    <a:bodyPr/>
                    <a:lstStyle/>
                    <a:p>
                      <a:pPr algn="l"/>
                      <a:r>
                        <a:rPr lang="es-ES_tradnl" sz="450" dirty="0">
                          <a:latin typeface="Arial" panose="020B0604020202020204" pitchFamily="34" charset="0"/>
                          <a:cs typeface="Arial" panose="020B0604020202020204" pitchFamily="34" charset="0"/>
                        </a:rPr>
                        <a:t>Mutación EGFR L858R</a:t>
                      </a:r>
                    </a:p>
                  </a:txBody>
                  <a:tcPr/>
                </a:tc>
                <a:tc>
                  <a:txBody>
                    <a:bodyPr/>
                    <a:lstStyle/>
                    <a:p>
                      <a:pPr algn="l"/>
                      <a:r>
                        <a:rPr lang="es-ES_tradnl" sz="450" dirty="0">
                          <a:latin typeface="Arial" panose="020B0604020202020204" pitchFamily="34" charset="0"/>
                          <a:cs typeface="Arial" panose="020B0604020202020204" pitchFamily="34" charset="0"/>
                        </a:rPr>
                        <a:t>Cáncer de mama</a:t>
                      </a:r>
                    </a:p>
                  </a:txBody>
                  <a:tcPr/>
                </a:tc>
                <a:tc>
                  <a:txBody>
                    <a:bodyPr/>
                    <a:lstStyle/>
                    <a:p>
                      <a:pPr algn="l"/>
                      <a:r>
                        <a:rPr lang="es-ES_tradnl" sz="450" dirty="0" err="1">
                          <a:latin typeface="Arial" panose="020B0604020202020204" pitchFamily="34" charset="0"/>
                          <a:cs typeface="Arial" panose="020B0604020202020204" pitchFamily="34" charset="0"/>
                        </a:rPr>
                        <a:t>Erlotinib</a:t>
                      </a:r>
                      <a:endParaRPr lang="es-ES_tradnl" sz="450" dirty="0">
                        <a:latin typeface="Arial" panose="020B0604020202020204" pitchFamily="34" charset="0"/>
                        <a:cs typeface="Arial" panose="020B0604020202020204" pitchFamily="34" charset="0"/>
                      </a:endParaRPr>
                    </a:p>
                  </a:txBody>
                  <a:tcPr/>
                </a:tc>
                <a:tc>
                  <a:txBody>
                    <a:bodyPr/>
                    <a:lstStyle/>
                    <a:p>
                      <a:pPr algn="l"/>
                      <a:r>
                        <a:rPr lang="es-ES_tradnl" sz="450" dirty="0">
                          <a:latin typeface="Arial" panose="020B0604020202020204" pitchFamily="34" charset="0"/>
                          <a:cs typeface="Arial" panose="020B0604020202020204" pitchFamily="34" charset="0"/>
                        </a:rPr>
                        <a:t>Respuesta parcial (1 año)</a:t>
                      </a:r>
                    </a:p>
                  </a:txBody>
                  <a:tcPr/>
                </a:tc>
                <a:extLst>
                  <a:ext uri="{0D108BD9-81ED-4DB2-BD59-A6C34878D82A}">
                    <a16:rowId xmlns:a16="http://schemas.microsoft.com/office/drawing/2014/main" val="166842921"/>
                  </a:ext>
                </a:extLst>
              </a:tr>
              <a:tr h="228774">
                <a:tc>
                  <a:txBody>
                    <a:bodyPr/>
                    <a:lstStyle/>
                    <a:p>
                      <a:pPr algn="l"/>
                      <a:r>
                        <a:rPr lang="es-ES_tradnl" sz="450" dirty="0">
                          <a:latin typeface="Arial" panose="020B0604020202020204" pitchFamily="34" charset="0"/>
                          <a:cs typeface="Arial" panose="020B0604020202020204" pitchFamily="34" charset="0"/>
                        </a:rPr>
                        <a:t>46</a:t>
                      </a:r>
                    </a:p>
                  </a:txBody>
                  <a:tcPr/>
                </a:tc>
                <a:tc>
                  <a:txBody>
                    <a:bodyPr/>
                    <a:lstStyle/>
                    <a:p>
                      <a:pPr algn="l"/>
                      <a:r>
                        <a:rPr lang="es-ES_tradnl" sz="450" dirty="0">
                          <a:latin typeface="Arial" panose="020B0604020202020204" pitchFamily="34" charset="0"/>
                          <a:cs typeface="Arial" panose="020B0604020202020204" pitchFamily="34" charset="0"/>
                        </a:rPr>
                        <a:t>Mutación sin sentido G245S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450" dirty="0">
                          <a:latin typeface="Arial" panose="020B0604020202020204" pitchFamily="34" charset="0"/>
                          <a:cs typeface="Arial" panose="020B0604020202020204" pitchFamily="34" charset="0"/>
                        </a:rPr>
                        <a:t>Mutación EGFR L858R</a:t>
                      </a:r>
                    </a:p>
                  </a:txBody>
                  <a:tcPr/>
                </a:tc>
                <a:tc>
                  <a:txBody>
                    <a:bodyPr/>
                    <a:lstStyle/>
                    <a:p>
                      <a:pPr algn="l"/>
                      <a:r>
                        <a:rPr lang="es-ES_tradnl" sz="450" dirty="0">
                          <a:latin typeface="Arial" panose="020B0604020202020204" pitchFamily="34" charset="0"/>
                          <a:cs typeface="Arial" panose="020B0604020202020204" pitchFamily="34" charset="0"/>
                        </a:rPr>
                        <a:t>ninguno</a:t>
                      </a:r>
                    </a:p>
                  </a:txBody>
                  <a:tcPr/>
                </a:tc>
                <a:tc>
                  <a:txBody>
                    <a:bodyPr/>
                    <a:lstStyle/>
                    <a:p>
                      <a:pPr algn="l"/>
                      <a:r>
                        <a:rPr lang="es-ES_tradnl" sz="450" dirty="0" err="1">
                          <a:latin typeface="Arial" panose="020B0604020202020204" pitchFamily="34" charset="0"/>
                          <a:cs typeface="Arial" panose="020B0604020202020204" pitchFamily="34" charset="0"/>
                        </a:rPr>
                        <a:t>Afatinib</a:t>
                      </a:r>
                      <a:endParaRPr lang="es-ES_tradnl" sz="450" dirty="0">
                        <a:latin typeface="Arial" panose="020B0604020202020204" pitchFamily="34" charset="0"/>
                        <a:cs typeface="Arial" panose="020B0604020202020204" pitchFamily="34" charset="0"/>
                      </a:endParaRPr>
                    </a:p>
                  </a:txBody>
                  <a:tcPr/>
                </a:tc>
                <a:tc>
                  <a:txBody>
                    <a:bodyPr/>
                    <a:lstStyle/>
                    <a:p>
                      <a:pPr algn="l"/>
                      <a:r>
                        <a:rPr lang="es-ES_tradnl" sz="450" dirty="0">
                          <a:latin typeface="Arial" panose="020B0604020202020204" pitchFamily="34" charset="0"/>
                          <a:cs typeface="Arial" panose="020B0604020202020204" pitchFamily="34" charset="0"/>
                        </a:rPr>
                        <a:t>Respuesta completa</a:t>
                      </a:r>
                    </a:p>
                  </a:txBody>
                  <a:tcPr/>
                </a:tc>
                <a:extLst>
                  <a:ext uri="{0D108BD9-81ED-4DB2-BD59-A6C34878D82A}">
                    <a16:rowId xmlns:a16="http://schemas.microsoft.com/office/drawing/2014/main" val="2493094637"/>
                  </a:ext>
                </a:extLst>
              </a:tr>
              <a:tr h="228774">
                <a:tc>
                  <a:txBody>
                    <a:bodyPr/>
                    <a:lstStyle/>
                    <a:p>
                      <a:pPr algn="l"/>
                      <a:r>
                        <a:rPr lang="es-ES_tradnl" sz="450" dirty="0">
                          <a:latin typeface="Arial" panose="020B0604020202020204" pitchFamily="34" charset="0"/>
                          <a:cs typeface="Arial" panose="020B0604020202020204" pitchFamily="34" charset="0"/>
                        </a:rPr>
                        <a:t>37</a:t>
                      </a:r>
                    </a:p>
                  </a:txBody>
                  <a:tcPr/>
                </a:tc>
                <a:tc>
                  <a:txBody>
                    <a:bodyPr/>
                    <a:lstStyle/>
                    <a:p>
                      <a:pPr algn="l"/>
                      <a:r>
                        <a:rPr lang="es-ES_tradnl" sz="450" dirty="0">
                          <a:latin typeface="Arial" panose="020B0604020202020204" pitchFamily="34" charset="0"/>
                          <a:cs typeface="Arial" panose="020B0604020202020204" pitchFamily="34" charset="0"/>
                        </a:rPr>
                        <a:t>Mutación sin sentido R248W</a:t>
                      </a:r>
                    </a:p>
                  </a:txBody>
                  <a:tcPr/>
                </a:tc>
                <a:tc>
                  <a:txBody>
                    <a:bodyPr/>
                    <a:lstStyle/>
                    <a:p>
                      <a:pPr algn="l"/>
                      <a:r>
                        <a:rPr lang="es-ES_tradnl" sz="450" dirty="0">
                          <a:latin typeface="Arial" panose="020B0604020202020204" pitchFamily="34" charset="0"/>
                          <a:cs typeface="Arial" panose="020B0604020202020204" pitchFamily="34" charset="0"/>
                        </a:rPr>
                        <a:t>EGFR inserción del exón 20 (A767_S768)</a:t>
                      </a:r>
                    </a:p>
                  </a:txBody>
                  <a:tcPr/>
                </a:tc>
                <a:tc>
                  <a:txBody>
                    <a:bodyPr/>
                    <a:lstStyle/>
                    <a:p>
                      <a:pPr algn="l"/>
                      <a:r>
                        <a:rPr lang="es-ES_tradnl" sz="450" dirty="0">
                          <a:latin typeface="Arial" panose="020B0604020202020204" pitchFamily="34" charset="0"/>
                          <a:cs typeface="Arial" panose="020B0604020202020204" pitchFamily="34" charset="0"/>
                        </a:rPr>
                        <a:t>Cáncer de mama</a:t>
                      </a:r>
                    </a:p>
                  </a:txBody>
                  <a:tcPr/>
                </a:tc>
                <a:tc>
                  <a:txBody>
                    <a:bodyPr/>
                    <a:lstStyle/>
                    <a:p>
                      <a:pPr algn="l"/>
                      <a:r>
                        <a:rPr lang="es-ES_tradnl" sz="450" dirty="0" err="1">
                          <a:latin typeface="Arial" panose="020B0604020202020204" pitchFamily="34" charset="0"/>
                          <a:cs typeface="Arial" panose="020B0604020202020204" pitchFamily="34" charset="0"/>
                        </a:rPr>
                        <a:t>Lapatinib</a:t>
                      </a:r>
                      <a:endParaRPr lang="es-ES_tradnl" sz="450" dirty="0">
                        <a:latin typeface="Arial" panose="020B0604020202020204" pitchFamily="34" charset="0"/>
                        <a:cs typeface="Arial" panose="020B0604020202020204" pitchFamily="34" charset="0"/>
                      </a:endParaRPr>
                    </a:p>
                  </a:txBody>
                  <a:tcPr/>
                </a:tc>
                <a:tc>
                  <a:txBody>
                    <a:bodyPr/>
                    <a:lstStyle/>
                    <a:p>
                      <a:pPr algn="l"/>
                      <a:r>
                        <a:rPr lang="es-ES_tradnl" sz="450" dirty="0">
                          <a:latin typeface="Arial" panose="020B0604020202020204" pitchFamily="34" charset="0"/>
                          <a:cs typeface="Arial" panose="020B0604020202020204" pitchFamily="34" charset="0"/>
                        </a:rPr>
                        <a:t>Respuesta parcial </a:t>
                      </a:r>
                    </a:p>
                    <a:p>
                      <a:pPr algn="l"/>
                      <a:r>
                        <a:rPr lang="es-ES_tradnl" sz="450" dirty="0">
                          <a:latin typeface="Arial" panose="020B0604020202020204" pitchFamily="34" charset="0"/>
                          <a:cs typeface="Arial" panose="020B0604020202020204" pitchFamily="34" charset="0"/>
                        </a:rPr>
                        <a:t>(6 meses)</a:t>
                      </a:r>
                    </a:p>
                  </a:txBody>
                  <a:tcPr/>
                </a:tc>
                <a:extLst>
                  <a:ext uri="{0D108BD9-81ED-4DB2-BD59-A6C34878D82A}">
                    <a16:rowId xmlns:a16="http://schemas.microsoft.com/office/drawing/2014/main" val="1378659268"/>
                  </a:ext>
                </a:extLst>
              </a:tr>
              <a:tr h="228774">
                <a:tc>
                  <a:txBody>
                    <a:bodyPr/>
                    <a:lstStyle/>
                    <a:p>
                      <a:pPr algn="l"/>
                      <a:r>
                        <a:rPr lang="es-ES_tradnl" sz="450" dirty="0">
                          <a:latin typeface="Arial" panose="020B0604020202020204" pitchFamily="34" charset="0"/>
                          <a:cs typeface="Arial" panose="020B0604020202020204" pitchFamily="34" charset="0"/>
                        </a:rPr>
                        <a:t>34</a:t>
                      </a:r>
                    </a:p>
                  </a:txBody>
                  <a:tcPr/>
                </a:tc>
                <a:tc>
                  <a:txBody>
                    <a:bodyPr/>
                    <a:lstStyle/>
                    <a:p>
                      <a:pPr algn="l"/>
                      <a:r>
                        <a:rPr lang="es-ES_tradnl" sz="450" dirty="0">
                          <a:latin typeface="Arial" panose="020B0604020202020204" pitchFamily="34" charset="0"/>
                          <a:cs typeface="Arial" panose="020B0604020202020204" pitchFamily="34" charset="0"/>
                        </a:rPr>
                        <a:t>Mutación sin sentido R273H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450" dirty="0">
                          <a:latin typeface="Arial" panose="020B0604020202020204" pitchFamily="34" charset="0"/>
                          <a:cs typeface="Arial" panose="020B0604020202020204" pitchFamily="34" charset="0"/>
                        </a:rPr>
                        <a:t>Deleción del exón 19 de EGRF</a:t>
                      </a:r>
                    </a:p>
                  </a:txBody>
                  <a:tcPr/>
                </a:tc>
                <a:tc>
                  <a:txBody>
                    <a:bodyPr/>
                    <a:lstStyle/>
                    <a:p>
                      <a:pPr algn="l"/>
                      <a:r>
                        <a:rPr lang="es-ES_tradnl" sz="450" dirty="0">
                          <a:latin typeface="Arial" panose="020B0604020202020204" pitchFamily="34" charset="0"/>
                          <a:cs typeface="Arial" panose="020B0604020202020204" pitchFamily="34" charset="0"/>
                        </a:rPr>
                        <a:t>Cáncer de mama</a:t>
                      </a:r>
                    </a:p>
                  </a:txBody>
                  <a:tcPr/>
                </a:tc>
                <a:tc>
                  <a:txBody>
                    <a:bodyPr/>
                    <a:lstStyle/>
                    <a:p>
                      <a:pPr algn="l"/>
                      <a:r>
                        <a:rPr lang="es-ES_tradnl" sz="450" dirty="0" err="1">
                          <a:latin typeface="Arial" panose="020B0604020202020204" pitchFamily="34" charset="0"/>
                          <a:cs typeface="Arial" panose="020B0604020202020204" pitchFamily="34" charset="0"/>
                        </a:rPr>
                        <a:t>Erlotinib</a:t>
                      </a:r>
                      <a:endParaRPr lang="es-ES_tradnl" sz="450" dirty="0">
                        <a:latin typeface="Arial" panose="020B0604020202020204" pitchFamily="34" charset="0"/>
                        <a:cs typeface="Arial" panose="020B0604020202020204" pitchFamily="34" charset="0"/>
                      </a:endParaRPr>
                    </a:p>
                  </a:txBody>
                  <a:tcPr/>
                </a:tc>
                <a:tc>
                  <a:txBody>
                    <a:bodyPr/>
                    <a:lstStyle/>
                    <a:p>
                      <a:pPr algn="l"/>
                      <a:r>
                        <a:rPr lang="es-ES_tradnl" sz="450" dirty="0">
                          <a:latin typeface="Arial" panose="020B0604020202020204" pitchFamily="34" charset="0"/>
                          <a:cs typeface="Arial" panose="020B0604020202020204" pitchFamily="34" charset="0"/>
                        </a:rPr>
                        <a:t>No se especifica</a:t>
                      </a:r>
                    </a:p>
                  </a:txBody>
                  <a:tcPr/>
                </a:tc>
                <a:extLst>
                  <a:ext uri="{0D108BD9-81ED-4DB2-BD59-A6C34878D82A}">
                    <a16:rowId xmlns:a16="http://schemas.microsoft.com/office/drawing/2014/main" val="1240295237"/>
                  </a:ext>
                </a:extLst>
              </a:tr>
              <a:tr h="228774">
                <a:tc>
                  <a:txBody>
                    <a:bodyPr/>
                    <a:lstStyle/>
                    <a:p>
                      <a:pPr algn="l"/>
                      <a:r>
                        <a:rPr lang="es-ES_tradnl" sz="450" dirty="0">
                          <a:latin typeface="Arial" panose="020B0604020202020204" pitchFamily="34" charset="0"/>
                          <a:cs typeface="Arial" panose="020B0604020202020204" pitchFamily="34" charset="0"/>
                        </a:rPr>
                        <a:t>57</a:t>
                      </a:r>
                    </a:p>
                  </a:txBody>
                  <a:tcPr/>
                </a:tc>
                <a:tc>
                  <a:txBody>
                    <a:bodyPr/>
                    <a:lstStyle/>
                    <a:p>
                      <a:pPr algn="l"/>
                      <a:r>
                        <a:rPr lang="es-ES_tradnl" sz="450" dirty="0">
                          <a:latin typeface="Arial" panose="020B0604020202020204" pitchFamily="34" charset="0"/>
                          <a:cs typeface="Arial" panose="020B0604020202020204" pitchFamily="34" charset="0"/>
                        </a:rPr>
                        <a:t>Mutación sin sentido R273H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450" dirty="0">
                          <a:latin typeface="Arial" panose="020B0604020202020204" pitchFamily="34" charset="0"/>
                          <a:cs typeface="Arial" panose="020B0604020202020204" pitchFamily="34" charset="0"/>
                        </a:rPr>
                        <a:t>Mutación EGFR L858R</a:t>
                      </a:r>
                    </a:p>
                  </a:txBody>
                  <a:tcPr/>
                </a:tc>
                <a:tc>
                  <a:txBody>
                    <a:bodyPr/>
                    <a:lstStyle/>
                    <a:p>
                      <a:pPr algn="l"/>
                      <a:r>
                        <a:rPr lang="es-ES_tradnl" sz="450" dirty="0">
                          <a:latin typeface="Arial" panose="020B0604020202020204" pitchFamily="34" charset="0"/>
                          <a:cs typeface="Arial" panose="020B0604020202020204" pitchFamily="34" charset="0"/>
                        </a:rPr>
                        <a:t>Cáncer de mama</a:t>
                      </a:r>
                    </a:p>
                  </a:txBody>
                  <a:tcPr/>
                </a:tc>
                <a:tc>
                  <a:txBody>
                    <a:bodyPr/>
                    <a:lstStyle/>
                    <a:p>
                      <a:pPr algn="l"/>
                      <a:r>
                        <a:rPr lang="es-ES_tradnl" sz="450" dirty="0" err="1">
                          <a:latin typeface="Arial" panose="020B0604020202020204" pitchFamily="34" charset="0"/>
                          <a:cs typeface="Arial" panose="020B0604020202020204" pitchFamily="34" charset="0"/>
                        </a:rPr>
                        <a:t>Erlotinib</a:t>
                      </a:r>
                      <a:endParaRPr lang="es-ES_tradnl" sz="450" dirty="0">
                        <a:latin typeface="Arial" panose="020B0604020202020204" pitchFamily="34" charset="0"/>
                        <a:cs typeface="Arial" panose="020B0604020202020204" pitchFamily="34" charset="0"/>
                      </a:endParaRPr>
                    </a:p>
                  </a:txBody>
                  <a:tcPr/>
                </a:tc>
                <a:tc>
                  <a:txBody>
                    <a:bodyPr/>
                    <a:lstStyle/>
                    <a:p>
                      <a:pPr algn="l"/>
                      <a:r>
                        <a:rPr lang="es-ES_tradnl" sz="450" dirty="0">
                          <a:latin typeface="Arial" panose="020B0604020202020204" pitchFamily="34" charset="0"/>
                          <a:cs typeface="Arial" panose="020B0604020202020204" pitchFamily="34" charset="0"/>
                        </a:rPr>
                        <a:t>Respuesta parcial (1 año)</a:t>
                      </a:r>
                    </a:p>
                  </a:txBody>
                  <a:tcPr/>
                </a:tc>
                <a:extLst>
                  <a:ext uri="{0D108BD9-81ED-4DB2-BD59-A6C34878D82A}">
                    <a16:rowId xmlns:a16="http://schemas.microsoft.com/office/drawing/2014/main" val="2712726213"/>
                  </a:ext>
                </a:extLst>
              </a:tr>
              <a:tr h="297406">
                <a:tc>
                  <a:txBody>
                    <a:bodyPr/>
                    <a:lstStyle/>
                    <a:p>
                      <a:pPr algn="l"/>
                      <a:r>
                        <a:rPr lang="es-ES_tradnl" sz="450" dirty="0">
                          <a:solidFill>
                            <a:srgbClr val="FF0000"/>
                          </a:solidFill>
                          <a:latin typeface="Arial" panose="020B0604020202020204" pitchFamily="34" charset="0"/>
                          <a:cs typeface="Arial" panose="020B0604020202020204" pitchFamily="34" charset="0"/>
                        </a:rPr>
                        <a:t>46</a:t>
                      </a:r>
                    </a:p>
                  </a:txBody>
                  <a:tcPr/>
                </a:tc>
                <a:tc>
                  <a:txBody>
                    <a:bodyPr/>
                    <a:lstStyle/>
                    <a:p>
                      <a:pPr algn="l"/>
                      <a:r>
                        <a:rPr lang="en-US" sz="450" dirty="0" err="1">
                          <a:solidFill>
                            <a:srgbClr val="FF0000"/>
                          </a:solidFill>
                          <a:latin typeface="Arial" panose="020B0604020202020204" pitchFamily="34" charset="0"/>
                          <a:cs typeface="Arial" panose="020B0604020202020204" pitchFamily="34" charset="0"/>
                        </a:rPr>
                        <a:t>variante</a:t>
                      </a:r>
                      <a:r>
                        <a:rPr lang="en-US" sz="450" dirty="0">
                          <a:solidFill>
                            <a:srgbClr val="FF0000"/>
                          </a:solidFill>
                          <a:latin typeface="Arial" panose="020B0604020202020204" pitchFamily="34" charset="0"/>
                          <a:cs typeface="Arial" panose="020B0604020202020204" pitchFamily="34" charset="0"/>
                        </a:rPr>
                        <a:t> c.771_782+13del</a:t>
                      </a:r>
                      <a:endParaRPr lang="es-ES_tradnl" sz="45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450" dirty="0">
                          <a:solidFill>
                            <a:srgbClr val="FF0000"/>
                          </a:solidFill>
                          <a:latin typeface="Arial" panose="020B0604020202020204" pitchFamily="34" charset="0"/>
                          <a:cs typeface="Arial" panose="020B0604020202020204" pitchFamily="34" charset="0"/>
                        </a:rPr>
                        <a:t>Deleción del exón 19 de EGRF</a:t>
                      </a:r>
                    </a:p>
                  </a:txBody>
                  <a:tcPr/>
                </a:tc>
                <a:tc>
                  <a:txBody>
                    <a:bodyPr/>
                    <a:lstStyle/>
                    <a:p>
                      <a:pPr algn="l"/>
                      <a:r>
                        <a:rPr lang="es-ES_tradnl" sz="450" dirty="0">
                          <a:solidFill>
                            <a:srgbClr val="FF0000"/>
                          </a:solidFill>
                          <a:latin typeface="Arial" panose="020B0604020202020204" pitchFamily="34" charset="0"/>
                          <a:cs typeface="Arial" panose="020B0604020202020204" pitchFamily="34" charset="0"/>
                        </a:rPr>
                        <a:t>Cáncer de mama, angiomioepitelioma, sarcoma pleomórfico</a:t>
                      </a:r>
                    </a:p>
                  </a:txBody>
                  <a:tcPr/>
                </a:tc>
                <a:tc>
                  <a:txBody>
                    <a:bodyPr/>
                    <a:lstStyle/>
                    <a:p>
                      <a:pPr algn="l"/>
                      <a:endParaRPr lang="es-ES_tradnl" sz="450" dirty="0">
                        <a:solidFill>
                          <a:srgbClr val="FF0000"/>
                        </a:solidFill>
                        <a:latin typeface="Arial" panose="020B0604020202020204" pitchFamily="34" charset="0"/>
                        <a:cs typeface="Arial" panose="020B0604020202020204" pitchFamily="34" charset="0"/>
                      </a:endParaRPr>
                    </a:p>
                  </a:txBody>
                  <a:tcPr/>
                </a:tc>
                <a:tc>
                  <a:txBody>
                    <a:bodyPr/>
                    <a:lstStyle/>
                    <a:p>
                      <a:pPr algn="l"/>
                      <a:r>
                        <a:rPr lang="es-ES_tradnl" sz="450" dirty="0">
                          <a:solidFill>
                            <a:srgbClr val="FF0000"/>
                          </a:solidFill>
                          <a:latin typeface="Arial" panose="020B0604020202020204" pitchFamily="34" charset="0"/>
                          <a:cs typeface="Arial" panose="020B0604020202020204" pitchFamily="34" charset="0"/>
                        </a:rPr>
                        <a:t>No evidencia de enfermedad</a:t>
                      </a:r>
                    </a:p>
                  </a:txBody>
                  <a:tcPr/>
                </a:tc>
                <a:extLst>
                  <a:ext uri="{0D108BD9-81ED-4DB2-BD59-A6C34878D82A}">
                    <a16:rowId xmlns:a16="http://schemas.microsoft.com/office/drawing/2014/main" val="3955277031"/>
                  </a:ext>
                </a:extLst>
              </a:tr>
            </a:tbl>
          </a:graphicData>
        </a:graphic>
      </p:graphicFrame>
      <p:grpSp>
        <p:nvGrpSpPr>
          <p:cNvPr id="40" name="Group 39">
            <a:extLst>
              <a:ext uri="{FF2B5EF4-FFF2-40B4-BE49-F238E27FC236}">
                <a16:creationId xmlns:a16="http://schemas.microsoft.com/office/drawing/2014/main" id="{EDA4B147-3D02-F84C-BA68-29D11791B47D}"/>
              </a:ext>
            </a:extLst>
          </p:cNvPr>
          <p:cNvGrpSpPr/>
          <p:nvPr/>
        </p:nvGrpSpPr>
        <p:grpSpPr>
          <a:xfrm>
            <a:off x="241712" y="4241335"/>
            <a:ext cx="3949416" cy="1635851"/>
            <a:chOff x="1052424" y="617910"/>
            <a:chExt cx="8123322" cy="5318192"/>
          </a:xfrm>
        </p:grpSpPr>
        <p:graphicFrame>
          <p:nvGraphicFramePr>
            <p:cNvPr id="41" name="Diagram 40">
              <a:extLst>
                <a:ext uri="{FF2B5EF4-FFF2-40B4-BE49-F238E27FC236}">
                  <a16:creationId xmlns:a16="http://schemas.microsoft.com/office/drawing/2014/main" id="{3D652CE8-7ECD-D845-99A2-6755B75B3290}"/>
                </a:ext>
              </a:extLst>
            </p:cNvPr>
            <p:cNvGraphicFramePr/>
            <p:nvPr>
              <p:extLst>
                <p:ext uri="{D42A27DB-BD31-4B8C-83A1-F6EECF244321}">
                  <p14:modId xmlns:p14="http://schemas.microsoft.com/office/powerpoint/2010/main" val="3043684106"/>
                </p:ext>
              </p:extLst>
            </p:nvPr>
          </p:nvGraphicFramePr>
          <p:xfrm>
            <a:off x="1168400" y="2789767"/>
            <a:ext cx="7861300" cy="6392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42" name="Straight Connector 41">
              <a:extLst>
                <a:ext uri="{FF2B5EF4-FFF2-40B4-BE49-F238E27FC236}">
                  <a16:creationId xmlns:a16="http://schemas.microsoft.com/office/drawing/2014/main" id="{BF08C0F6-6A4F-7240-B7F9-A5867EFBEA73}"/>
                </a:ext>
              </a:extLst>
            </p:cNvPr>
            <p:cNvCxnSpPr>
              <a:cxnSpLocks/>
            </p:cNvCxnSpPr>
            <p:nvPr/>
          </p:nvCxnSpPr>
          <p:spPr>
            <a:xfrm flipV="1">
              <a:off x="1879600" y="2307167"/>
              <a:ext cx="0" cy="482600"/>
            </a:xfrm>
            <a:prstGeom prst="line">
              <a:avLst/>
            </a:prstGeom>
            <a:ln w="3175">
              <a:solidFill>
                <a:srgbClr val="00206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09BF0C-7086-3F4B-9076-A036E36CB629}"/>
                </a:ext>
              </a:extLst>
            </p:cNvPr>
            <p:cNvCxnSpPr>
              <a:cxnSpLocks/>
            </p:cNvCxnSpPr>
            <p:nvPr/>
          </p:nvCxnSpPr>
          <p:spPr>
            <a:xfrm>
              <a:off x="3606800" y="3429000"/>
              <a:ext cx="0" cy="482600"/>
            </a:xfrm>
            <a:prstGeom prst="line">
              <a:avLst/>
            </a:prstGeom>
            <a:ln w="3175">
              <a:solidFill>
                <a:srgbClr val="00206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D17A8C4-167D-1542-8592-D4F5F9B22E81}"/>
                </a:ext>
              </a:extLst>
            </p:cNvPr>
            <p:cNvCxnSpPr>
              <a:cxnSpLocks/>
            </p:cNvCxnSpPr>
            <p:nvPr/>
          </p:nvCxnSpPr>
          <p:spPr>
            <a:xfrm>
              <a:off x="5448300" y="3429000"/>
              <a:ext cx="0" cy="482600"/>
            </a:xfrm>
            <a:prstGeom prst="line">
              <a:avLst/>
            </a:prstGeom>
            <a:ln w="3175">
              <a:solidFill>
                <a:srgbClr val="00206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B24E556-B4F4-8D41-828C-7CACDA3FE397}"/>
                </a:ext>
              </a:extLst>
            </p:cNvPr>
            <p:cNvCxnSpPr>
              <a:cxnSpLocks/>
            </p:cNvCxnSpPr>
            <p:nvPr/>
          </p:nvCxnSpPr>
          <p:spPr>
            <a:xfrm flipV="1">
              <a:off x="4673600" y="2307167"/>
              <a:ext cx="0" cy="482600"/>
            </a:xfrm>
            <a:prstGeom prst="line">
              <a:avLst/>
            </a:prstGeom>
            <a:ln w="3175">
              <a:solidFill>
                <a:srgbClr val="00206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E536B5-C9D3-8B48-AF3F-880968F536F6}"/>
                </a:ext>
              </a:extLst>
            </p:cNvPr>
            <p:cNvCxnSpPr>
              <a:cxnSpLocks/>
            </p:cNvCxnSpPr>
            <p:nvPr/>
          </p:nvCxnSpPr>
          <p:spPr>
            <a:xfrm flipV="1">
              <a:off x="6527800" y="2307167"/>
              <a:ext cx="0" cy="482600"/>
            </a:xfrm>
            <a:prstGeom prst="line">
              <a:avLst/>
            </a:prstGeom>
            <a:ln w="3175">
              <a:solidFill>
                <a:srgbClr val="00206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6A076A-11F2-3C4E-BD16-EF852E66D719}"/>
                </a:ext>
              </a:extLst>
            </p:cNvPr>
            <p:cNvCxnSpPr>
              <a:cxnSpLocks/>
            </p:cNvCxnSpPr>
            <p:nvPr/>
          </p:nvCxnSpPr>
          <p:spPr>
            <a:xfrm>
              <a:off x="8077200" y="3429000"/>
              <a:ext cx="0" cy="482600"/>
            </a:xfrm>
            <a:prstGeom prst="line">
              <a:avLst/>
            </a:prstGeom>
            <a:ln w="3175">
              <a:solidFill>
                <a:srgbClr val="00206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C3368B0-1F37-EA4D-ACDA-2D05F7A8303B}"/>
                </a:ext>
              </a:extLst>
            </p:cNvPr>
            <p:cNvSpPr txBox="1"/>
            <p:nvPr/>
          </p:nvSpPr>
          <p:spPr>
            <a:xfrm>
              <a:off x="1052424" y="1447536"/>
              <a:ext cx="1803389" cy="1000591"/>
            </a:xfrm>
            <a:prstGeom prst="rect">
              <a:avLst/>
            </a:prstGeom>
            <a:noFill/>
          </p:spPr>
          <p:txBody>
            <a:bodyPr wrap="square" rtlCol="0">
              <a:spAutoFit/>
            </a:bodyPr>
            <a:lstStyle/>
            <a:p>
              <a:pPr algn="ctr"/>
              <a:r>
                <a:rPr lang="es-ES_tradnl" sz="700" dirty="0">
                  <a:latin typeface="Kohinoor Telugu" panose="02000000000000000000" pitchFamily="2" charset="77"/>
                  <a:cs typeface="Kohinoor Telugu" panose="02000000000000000000" pitchFamily="2" charset="77"/>
                </a:rPr>
                <a:t>Cáncer de mama bilateral</a:t>
              </a:r>
            </a:p>
          </p:txBody>
        </p:sp>
        <p:sp>
          <p:nvSpPr>
            <p:cNvPr id="49" name="TextBox 48">
              <a:extLst>
                <a:ext uri="{FF2B5EF4-FFF2-40B4-BE49-F238E27FC236}">
                  <a16:creationId xmlns:a16="http://schemas.microsoft.com/office/drawing/2014/main" id="{9CEE4416-3253-CE4F-813B-A024C5BB878E}"/>
                </a:ext>
              </a:extLst>
            </p:cNvPr>
            <p:cNvSpPr txBox="1"/>
            <p:nvPr/>
          </p:nvSpPr>
          <p:spPr>
            <a:xfrm>
              <a:off x="2355863" y="3952678"/>
              <a:ext cx="2197085" cy="650384"/>
            </a:xfrm>
            <a:prstGeom prst="rect">
              <a:avLst/>
            </a:prstGeom>
            <a:noFill/>
          </p:spPr>
          <p:txBody>
            <a:bodyPr wrap="square" rtlCol="0">
              <a:spAutoFit/>
            </a:bodyPr>
            <a:lstStyle/>
            <a:p>
              <a:pPr algn="ctr"/>
              <a:r>
                <a:rPr lang="es-ES_tradnl" sz="700" dirty="0">
                  <a:latin typeface="Kohinoor Telugu" panose="02000000000000000000" pitchFamily="2" charset="77"/>
                  <a:cs typeface="Kohinoor Telugu" panose="02000000000000000000" pitchFamily="2" charset="77"/>
                </a:rPr>
                <a:t>Angiomioepitelioma</a:t>
              </a:r>
            </a:p>
          </p:txBody>
        </p:sp>
        <p:sp>
          <p:nvSpPr>
            <p:cNvPr id="50" name="TextBox 49">
              <a:extLst>
                <a:ext uri="{FF2B5EF4-FFF2-40B4-BE49-F238E27FC236}">
                  <a16:creationId xmlns:a16="http://schemas.microsoft.com/office/drawing/2014/main" id="{56237282-0CF1-3E4D-96D8-73C0859BDDD4}"/>
                </a:ext>
              </a:extLst>
            </p:cNvPr>
            <p:cNvSpPr txBox="1"/>
            <p:nvPr/>
          </p:nvSpPr>
          <p:spPr>
            <a:xfrm>
              <a:off x="3575053" y="939797"/>
              <a:ext cx="2197091" cy="1350794"/>
            </a:xfrm>
            <a:prstGeom prst="rect">
              <a:avLst/>
            </a:prstGeom>
            <a:noFill/>
          </p:spPr>
          <p:txBody>
            <a:bodyPr wrap="square" rtlCol="0">
              <a:spAutoFit/>
            </a:bodyPr>
            <a:lstStyle/>
            <a:p>
              <a:pPr algn="ctr"/>
              <a:r>
                <a:rPr lang="es-ES_tradnl" sz="700" dirty="0">
                  <a:latin typeface="Kohinoor Telugu" panose="02000000000000000000" pitchFamily="2" charset="77"/>
                  <a:cs typeface="Kohinoor Telugu" panose="02000000000000000000" pitchFamily="2" charset="77"/>
                </a:rPr>
                <a:t>Hepatectomía parcial por angiomioepitelioma</a:t>
              </a:r>
            </a:p>
          </p:txBody>
        </p:sp>
        <p:sp>
          <p:nvSpPr>
            <p:cNvPr id="51" name="TextBox 50">
              <a:extLst>
                <a:ext uri="{FF2B5EF4-FFF2-40B4-BE49-F238E27FC236}">
                  <a16:creationId xmlns:a16="http://schemas.microsoft.com/office/drawing/2014/main" id="{6236344D-72F6-3D48-8199-5A2B175432DD}"/>
                </a:ext>
              </a:extLst>
            </p:cNvPr>
            <p:cNvSpPr txBox="1"/>
            <p:nvPr/>
          </p:nvSpPr>
          <p:spPr>
            <a:xfrm>
              <a:off x="4375158" y="3884894"/>
              <a:ext cx="2197086" cy="2051208"/>
            </a:xfrm>
            <a:prstGeom prst="rect">
              <a:avLst/>
            </a:prstGeom>
            <a:noFill/>
          </p:spPr>
          <p:txBody>
            <a:bodyPr wrap="square" rtlCol="0">
              <a:spAutoFit/>
            </a:bodyPr>
            <a:lstStyle/>
            <a:p>
              <a:pPr algn="ctr"/>
              <a:r>
                <a:rPr lang="es-ES_tradnl" sz="700" dirty="0">
                  <a:latin typeface="Kohinoor Telugu" panose="02000000000000000000" pitchFamily="2" charset="77"/>
                  <a:cs typeface="Kohinoor Telugu" panose="02000000000000000000" pitchFamily="2" charset="77"/>
                </a:rPr>
                <a:t>Sarcoma pleomórfico en muslo derecho + carcinoma ductal infiltrante en mama derecha</a:t>
              </a:r>
            </a:p>
          </p:txBody>
        </p:sp>
        <p:sp>
          <p:nvSpPr>
            <p:cNvPr id="52" name="TextBox 51">
              <a:extLst>
                <a:ext uri="{FF2B5EF4-FFF2-40B4-BE49-F238E27FC236}">
                  <a16:creationId xmlns:a16="http://schemas.microsoft.com/office/drawing/2014/main" id="{6CDFFC3C-A07C-994A-B041-4F26B74C3C73}"/>
                </a:ext>
              </a:extLst>
            </p:cNvPr>
            <p:cNvSpPr txBox="1"/>
            <p:nvPr/>
          </p:nvSpPr>
          <p:spPr>
            <a:xfrm>
              <a:off x="5473701" y="617910"/>
              <a:ext cx="2197093" cy="1701001"/>
            </a:xfrm>
            <a:prstGeom prst="rect">
              <a:avLst/>
            </a:prstGeom>
            <a:noFill/>
          </p:spPr>
          <p:txBody>
            <a:bodyPr wrap="square" rtlCol="0">
              <a:spAutoFit/>
            </a:bodyPr>
            <a:lstStyle/>
            <a:p>
              <a:pPr algn="ctr"/>
              <a:r>
                <a:rPr lang="es-ES_tradnl" sz="700" dirty="0">
                  <a:latin typeface="Kohinoor Telugu" panose="02000000000000000000" pitchFamily="2" charset="77"/>
                  <a:cs typeface="Kohinoor Telugu" panose="02000000000000000000" pitchFamily="2" charset="77"/>
                </a:rPr>
                <a:t>Tres lesiones recurrentes de sarcoma pleomórfico del muslo derecho</a:t>
              </a:r>
            </a:p>
          </p:txBody>
        </p:sp>
        <p:sp>
          <p:nvSpPr>
            <p:cNvPr id="53" name="TextBox 52">
              <a:extLst>
                <a:ext uri="{FF2B5EF4-FFF2-40B4-BE49-F238E27FC236}">
                  <a16:creationId xmlns:a16="http://schemas.microsoft.com/office/drawing/2014/main" id="{48A8F255-B1C7-7049-87A2-7C8BFD4D4EFD}"/>
                </a:ext>
              </a:extLst>
            </p:cNvPr>
            <p:cNvSpPr txBox="1"/>
            <p:nvPr/>
          </p:nvSpPr>
          <p:spPr>
            <a:xfrm>
              <a:off x="6978653" y="3952678"/>
              <a:ext cx="2197093" cy="1701001"/>
            </a:xfrm>
            <a:prstGeom prst="rect">
              <a:avLst/>
            </a:prstGeom>
            <a:noFill/>
          </p:spPr>
          <p:txBody>
            <a:bodyPr wrap="square" rtlCol="0">
              <a:spAutoFit/>
            </a:bodyPr>
            <a:lstStyle/>
            <a:p>
              <a:pPr algn="ctr"/>
              <a:r>
                <a:rPr lang="es-ES_tradnl" sz="700" dirty="0">
                  <a:latin typeface="Kohinoor Telugu" panose="02000000000000000000" pitchFamily="2" charset="77"/>
                  <a:cs typeface="Kohinoor Telugu" panose="02000000000000000000" pitchFamily="2" charset="77"/>
                </a:rPr>
                <a:t>Adenocarcinoma pulmonar con deleción del exón 19 del </a:t>
              </a:r>
              <a:r>
                <a:rPr lang="es-ES_tradnl" sz="700" dirty="0">
                  <a:solidFill>
                    <a:srgbClr val="000000"/>
                  </a:solidFill>
                  <a:latin typeface="Arial" panose="020B0604020202020204" pitchFamily="34" charset="0"/>
                </a:rPr>
                <a:t>EGFR</a:t>
              </a:r>
              <a:endParaRPr lang="es-ES_tradnl" sz="700" dirty="0">
                <a:latin typeface="Kohinoor Telugu" panose="02000000000000000000" pitchFamily="2" charset="77"/>
                <a:cs typeface="Kohinoor Telugu" panose="02000000000000000000" pitchFamily="2" charset="77"/>
              </a:endParaRPr>
            </a:p>
          </p:txBody>
        </p:sp>
      </p:grpSp>
      <p:sp>
        <p:nvSpPr>
          <p:cNvPr id="54" name="TextBox 53">
            <a:extLst>
              <a:ext uri="{FF2B5EF4-FFF2-40B4-BE49-F238E27FC236}">
                <a16:creationId xmlns:a16="http://schemas.microsoft.com/office/drawing/2014/main" id="{9BC9B580-7420-CD44-99C9-EB0B71028151}"/>
              </a:ext>
            </a:extLst>
          </p:cNvPr>
          <p:cNvSpPr txBox="1"/>
          <p:nvPr/>
        </p:nvSpPr>
        <p:spPr>
          <a:xfrm>
            <a:off x="111682" y="3903593"/>
            <a:ext cx="3443417" cy="215444"/>
          </a:xfrm>
          <a:prstGeom prst="rect">
            <a:avLst/>
          </a:prstGeom>
          <a:noFill/>
        </p:spPr>
        <p:txBody>
          <a:bodyPr wrap="square" rtlCol="0">
            <a:spAutoFit/>
          </a:bodyPr>
          <a:lstStyle/>
          <a:p>
            <a:r>
              <a:rPr lang="es-ES_tradnl" sz="800" b="1" dirty="0">
                <a:latin typeface="Arial" panose="020B0604020202020204" pitchFamily="34" charset="0"/>
                <a:cs typeface="Arial" panose="020B0604020202020204" pitchFamily="34" charset="0"/>
              </a:rPr>
              <a:t>Figura 1. Cronología de antecedentes patológicos  </a:t>
            </a:r>
          </a:p>
        </p:txBody>
      </p:sp>
      <p:pic>
        <p:nvPicPr>
          <p:cNvPr id="7" name="Picture 6">
            <a:extLst>
              <a:ext uri="{FF2B5EF4-FFF2-40B4-BE49-F238E27FC236}">
                <a16:creationId xmlns:a16="http://schemas.microsoft.com/office/drawing/2014/main" id="{A056043B-BF5B-5E4B-9A12-4B11716F1869}"/>
              </a:ext>
            </a:extLst>
          </p:cNvPr>
          <p:cNvPicPr>
            <a:picLocks noChangeAspect="1"/>
          </p:cNvPicPr>
          <p:nvPr/>
        </p:nvPicPr>
        <p:blipFill>
          <a:blip r:embed="rId11"/>
          <a:stretch>
            <a:fillRect/>
          </a:stretch>
        </p:blipFill>
        <p:spPr>
          <a:xfrm>
            <a:off x="4976512" y="1756255"/>
            <a:ext cx="2404708" cy="1538033"/>
          </a:xfrm>
          <a:prstGeom prst="rect">
            <a:avLst/>
          </a:prstGeom>
        </p:spPr>
      </p:pic>
      <p:pic>
        <p:nvPicPr>
          <p:cNvPr id="9" name="Picture 8">
            <a:extLst>
              <a:ext uri="{FF2B5EF4-FFF2-40B4-BE49-F238E27FC236}">
                <a16:creationId xmlns:a16="http://schemas.microsoft.com/office/drawing/2014/main" id="{C72E996A-D9BC-244C-8F57-5ED78C7352EB}"/>
              </a:ext>
            </a:extLst>
          </p:cNvPr>
          <p:cNvPicPr>
            <a:picLocks noChangeAspect="1"/>
          </p:cNvPicPr>
          <p:nvPr/>
        </p:nvPicPr>
        <p:blipFill>
          <a:blip r:embed="rId12"/>
          <a:stretch>
            <a:fillRect/>
          </a:stretch>
        </p:blipFill>
        <p:spPr>
          <a:xfrm>
            <a:off x="4334599" y="3736348"/>
            <a:ext cx="2037546" cy="2053965"/>
          </a:xfrm>
          <a:prstGeom prst="rect">
            <a:avLst/>
          </a:prstGeom>
        </p:spPr>
      </p:pic>
      <p:sp>
        <p:nvSpPr>
          <p:cNvPr id="55" name="Rectangle 54">
            <a:extLst>
              <a:ext uri="{FF2B5EF4-FFF2-40B4-BE49-F238E27FC236}">
                <a16:creationId xmlns:a16="http://schemas.microsoft.com/office/drawing/2014/main" id="{C1F909BB-EE76-C34C-874C-4A4EBFE6E1BE}"/>
              </a:ext>
            </a:extLst>
          </p:cNvPr>
          <p:cNvSpPr/>
          <p:nvPr/>
        </p:nvSpPr>
        <p:spPr>
          <a:xfrm>
            <a:off x="8001597" y="1521241"/>
            <a:ext cx="4066248" cy="1980384"/>
          </a:xfrm>
          <a:prstGeom prst="rect">
            <a:avLst/>
          </a:prstGeom>
          <a:solidFill>
            <a:srgbClr val="76A4FF">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es-ES_tradnl" sz="800" dirty="0">
                <a:solidFill>
                  <a:srgbClr val="000000"/>
                </a:solidFill>
                <a:latin typeface="Arial" panose="020B0604020202020204" pitchFamily="34" charset="0"/>
              </a:rPr>
              <a:t>El cáncer de pulmón no está comprendido dentro de las neoplasias que ocurren en el SLF. Pocos casos han sido reportados en la literatura </a:t>
            </a:r>
          </a:p>
          <a:p>
            <a:pPr marL="171450" indent="-171450" algn="just">
              <a:buFont typeface="Arial" panose="020B0604020202020204" pitchFamily="34" charset="0"/>
              <a:buChar char="•"/>
            </a:pPr>
            <a:endParaRPr lang="es-ES_tradnl" sz="800" dirty="0">
              <a:solidFill>
                <a:srgbClr val="000000"/>
              </a:solidFill>
              <a:latin typeface="Arial" panose="020B0604020202020204" pitchFamily="34" charset="0"/>
            </a:endParaRPr>
          </a:p>
          <a:p>
            <a:pPr marL="171450" indent="-171450" algn="just">
              <a:buFont typeface="Arial" panose="020B0604020202020204" pitchFamily="34" charset="0"/>
              <a:buChar char="•"/>
            </a:pPr>
            <a:r>
              <a:rPr lang="es-ES_tradnl" sz="800" dirty="0">
                <a:solidFill>
                  <a:srgbClr val="000000"/>
                </a:solidFill>
                <a:latin typeface="Arial" panose="020B0604020202020204" pitchFamily="34" charset="0"/>
              </a:rPr>
              <a:t>Estudios en líneas celulares de cáncer de pulmón han encontrado una asociación entre la mutación somática de TP53 y la sobreexpresión del EGFR, lo cual nos permite establecer la hipótesis de que tal vez, esa sea la génesis de estos tumores, </a:t>
            </a:r>
          </a:p>
          <a:p>
            <a:pPr marL="171450" indent="-171450" algn="just">
              <a:buFont typeface="Arial" panose="020B0604020202020204" pitchFamily="34" charset="0"/>
              <a:buChar char="•"/>
            </a:pPr>
            <a:endParaRPr lang="es-ES_tradnl" sz="800" dirty="0">
              <a:solidFill>
                <a:srgbClr val="000000"/>
              </a:solidFill>
              <a:latin typeface="Arial" panose="020B0604020202020204" pitchFamily="34" charset="0"/>
            </a:endParaRPr>
          </a:p>
          <a:p>
            <a:pPr marL="171450" indent="-171450" algn="just">
              <a:buFont typeface="Arial" panose="020B0604020202020204" pitchFamily="34" charset="0"/>
              <a:buChar char="•"/>
            </a:pPr>
            <a:r>
              <a:rPr lang="es-ES_tradnl" sz="800" dirty="0">
                <a:solidFill>
                  <a:srgbClr val="000000"/>
                </a:solidFill>
                <a:latin typeface="Arial" panose="020B0604020202020204" pitchFamily="34" charset="0"/>
              </a:rPr>
              <a:t>A medida que se reporten más casos, se podría incluir estos tipos de cáncer de pulmón en este síndrome, ya que con las nuevas técnicas de imagen y tratamiento los pacientes con estos tumores puede, tener mayor tiempo de supervivencia y desarrollar otros tumores no tradicionalmente descritos.  </a:t>
            </a:r>
          </a:p>
          <a:p>
            <a:pPr marL="171450" indent="-171450" algn="just">
              <a:buFont typeface="Arial" panose="020B0604020202020204" pitchFamily="34" charset="0"/>
              <a:buChar char="•"/>
            </a:pPr>
            <a:endParaRPr lang="es-ES_tradnl" sz="800" dirty="0">
              <a:solidFill>
                <a:srgbClr val="000000"/>
              </a:solidFill>
              <a:latin typeface="Arial" panose="020B0604020202020204" pitchFamily="34" charset="0"/>
            </a:endParaRPr>
          </a:p>
          <a:p>
            <a:pPr marL="171450" indent="-171450" algn="just">
              <a:buFont typeface="Arial" panose="020B0604020202020204" pitchFamily="34" charset="0"/>
              <a:buChar char="•"/>
            </a:pPr>
            <a:r>
              <a:rPr lang="es-ES_tradnl" sz="800" dirty="0">
                <a:solidFill>
                  <a:srgbClr val="000000"/>
                </a:solidFill>
                <a:latin typeface="Arial" panose="020B0604020202020204" pitchFamily="34" charset="0"/>
              </a:rPr>
              <a:t>Sugerimos el cambio de categoría en las base de datos </a:t>
            </a:r>
            <a:r>
              <a:rPr lang="es-ES_tradnl" sz="800" dirty="0" err="1">
                <a:solidFill>
                  <a:srgbClr val="000000"/>
                </a:solidFill>
                <a:latin typeface="Arial" panose="020B0604020202020204" pitchFamily="34" charset="0"/>
              </a:rPr>
              <a:t>Clin</a:t>
            </a:r>
            <a:r>
              <a:rPr lang="es-ES_tradnl" sz="800" dirty="0">
                <a:solidFill>
                  <a:srgbClr val="000000"/>
                </a:solidFill>
                <a:latin typeface="Arial" panose="020B0604020202020204" pitchFamily="34" charset="0"/>
              </a:rPr>
              <a:t> Var y </a:t>
            </a:r>
            <a:r>
              <a:rPr lang="es-ES_tradnl" sz="800" dirty="0" err="1">
                <a:solidFill>
                  <a:srgbClr val="000000"/>
                </a:solidFill>
                <a:latin typeface="Arial" panose="020B0604020202020204" pitchFamily="34" charset="0"/>
              </a:rPr>
              <a:t>Sophia</a:t>
            </a:r>
            <a:r>
              <a:rPr lang="es-ES_tradnl" sz="800" dirty="0">
                <a:solidFill>
                  <a:srgbClr val="000000"/>
                </a:solidFill>
                <a:latin typeface="Arial" panose="020B0604020202020204" pitchFamily="34" charset="0"/>
              </a:rPr>
              <a:t> de la variante  c.771_782+13del de significado incierto a patológica y así contribuir a clasificar los portadores de manera más exacta.</a:t>
            </a:r>
            <a:endParaRPr lang="es-ES_tradnl" sz="800" dirty="0"/>
          </a:p>
        </p:txBody>
      </p:sp>
      <p:sp>
        <p:nvSpPr>
          <p:cNvPr id="56" name="Rounded Rectangle 55">
            <a:extLst>
              <a:ext uri="{FF2B5EF4-FFF2-40B4-BE49-F238E27FC236}">
                <a16:creationId xmlns:a16="http://schemas.microsoft.com/office/drawing/2014/main" id="{C82E62A8-5A6C-6243-B776-D5996A7727FD}"/>
              </a:ext>
            </a:extLst>
          </p:cNvPr>
          <p:cNvSpPr/>
          <p:nvPr/>
        </p:nvSpPr>
        <p:spPr>
          <a:xfrm>
            <a:off x="7998060" y="1326344"/>
            <a:ext cx="4062578" cy="172141"/>
          </a:xfrm>
          <a:prstGeom prst="roundRect">
            <a:avLst/>
          </a:prstGeom>
          <a:solidFill>
            <a:srgbClr val="4C8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dirty="0">
                <a:latin typeface="Arial" panose="020B0604020202020204" pitchFamily="34" charset="0"/>
                <a:cs typeface="Arial" panose="020B0604020202020204" pitchFamily="34" charset="0"/>
              </a:rPr>
              <a:t>Discusión</a:t>
            </a:r>
          </a:p>
        </p:txBody>
      </p:sp>
      <p:sp>
        <p:nvSpPr>
          <p:cNvPr id="57" name="TextBox 56">
            <a:extLst>
              <a:ext uri="{FF2B5EF4-FFF2-40B4-BE49-F238E27FC236}">
                <a16:creationId xmlns:a16="http://schemas.microsoft.com/office/drawing/2014/main" id="{3733978B-66D2-114D-B570-4C7A1B7E6B65}"/>
              </a:ext>
            </a:extLst>
          </p:cNvPr>
          <p:cNvSpPr txBox="1"/>
          <p:nvPr/>
        </p:nvSpPr>
        <p:spPr>
          <a:xfrm>
            <a:off x="4356137" y="1433241"/>
            <a:ext cx="3645459" cy="338554"/>
          </a:xfrm>
          <a:prstGeom prst="rect">
            <a:avLst/>
          </a:prstGeom>
          <a:noFill/>
        </p:spPr>
        <p:txBody>
          <a:bodyPr wrap="square" rtlCol="0">
            <a:spAutoFit/>
          </a:bodyPr>
          <a:lstStyle/>
          <a:p>
            <a:r>
              <a:rPr lang="en-US" sz="800" b="1" dirty="0" err="1">
                <a:latin typeface="Arial" panose="020B0604020202020204" pitchFamily="34" charset="0"/>
                <a:cs typeface="Arial" panose="020B0604020202020204" pitchFamily="34" charset="0"/>
              </a:rPr>
              <a:t>Figura</a:t>
            </a:r>
            <a:r>
              <a:rPr lang="en-US" sz="800" b="1" dirty="0">
                <a:latin typeface="Arial" panose="020B0604020202020204" pitchFamily="34" charset="0"/>
                <a:cs typeface="Arial" panose="020B0604020202020204" pitchFamily="34" charset="0"/>
              </a:rPr>
              <a:t> 2. </a:t>
            </a:r>
            <a:r>
              <a:rPr lang="en-US" sz="800" b="1" dirty="0" err="1">
                <a:latin typeface="Arial" panose="020B0604020202020204" pitchFamily="34" charset="0"/>
                <a:cs typeface="Arial" panose="020B0604020202020204" pitchFamily="34" charset="0"/>
              </a:rPr>
              <a:t>Mecanismos</a:t>
            </a:r>
            <a:r>
              <a:rPr lang="en-US" sz="800" b="1" dirty="0">
                <a:latin typeface="Arial" panose="020B0604020202020204" pitchFamily="34" charset="0"/>
                <a:cs typeface="Arial" panose="020B0604020202020204" pitchFamily="34" charset="0"/>
              </a:rPr>
              <a:t> de </a:t>
            </a:r>
            <a:r>
              <a:rPr lang="en-US" sz="800" b="1" dirty="0" err="1">
                <a:latin typeface="Arial" panose="020B0604020202020204" pitchFamily="34" charset="0"/>
                <a:cs typeface="Arial" panose="020B0604020202020204" pitchFamily="34" charset="0"/>
              </a:rPr>
              <a:t>acción</a:t>
            </a:r>
            <a:r>
              <a:rPr lang="en-US" sz="800" b="1" dirty="0">
                <a:latin typeface="Arial" panose="020B0604020202020204" pitchFamily="34" charset="0"/>
                <a:cs typeface="Arial" panose="020B0604020202020204" pitchFamily="34" charset="0"/>
              </a:rPr>
              <a:t> de la </a:t>
            </a:r>
            <a:r>
              <a:rPr lang="en-US" sz="800" b="1" dirty="0" err="1">
                <a:latin typeface="Arial" panose="020B0604020202020204" pitchFamily="34" charset="0"/>
                <a:cs typeface="Arial" panose="020B0604020202020204" pitchFamily="34" charset="0"/>
              </a:rPr>
              <a:t>proteína</a:t>
            </a:r>
            <a:r>
              <a:rPr lang="en-US" sz="800" b="1" dirty="0">
                <a:latin typeface="Arial" panose="020B0604020202020204" pitchFamily="34" charset="0"/>
                <a:cs typeface="Arial" panose="020B0604020202020204" pitchFamily="34" charset="0"/>
              </a:rPr>
              <a:t> p53 </a:t>
            </a:r>
            <a:r>
              <a:rPr lang="en-US" sz="800" b="1" dirty="0" err="1">
                <a:latin typeface="Arial" panose="020B0604020202020204" pitchFamily="34" charset="0"/>
                <a:cs typeface="Arial" panose="020B0604020202020204" pitchFamily="34" charset="0"/>
              </a:rPr>
              <a:t>salvaje</a:t>
            </a:r>
            <a:r>
              <a:rPr lang="en-US" sz="800" b="1" dirty="0">
                <a:latin typeface="Arial" panose="020B0604020202020204" pitchFamily="34" charset="0"/>
                <a:cs typeface="Arial" panose="020B0604020202020204" pitchFamily="34" charset="0"/>
              </a:rPr>
              <a:t> (A) y </a:t>
            </a:r>
            <a:r>
              <a:rPr lang="en-US" sz="800" b="1" dirty="0" err="1">
                <a:latin typeface="Arial" panose="020B0604020202020204" pitchFamily="34" charset="0"/>
                <a:cs typeface="Arial" panose="020B0604020202020204" pitchFamily="34" charset="0"/>
              </a:rPr>
              <a:t>mutante</a:t>
            </a:r>
            <a:r>
              <a:rPr lang="en-US" sz="800" b="1" dirty="0">
                <a:latin typeface="Arial" panose="020B0604020202020204" pitchFamily="34" charset="0"/>
                <a:cs typeface="Arial" panose="020B0604020202020204" pitchFamily="34" charset="0"/>
              </a:rPr>
              <a:t> (B) </a:t>
            </a:r>
            <a:r>
              <a:rPr lang="en-US" sz="800" b="1" dirty="0" err="1">
                <a:latin typeface="Arial" panose="020B0604020202020204" pitchFamily="34" charset="0"/>
                <a:cs typeface="Arial" panose="020B0604020202020204" pitchFamily="34" charset="0"/>
              </a:rPr>
              <a:t>en</a:t>
            </a:r>
            <a:r>
              <a:rPr lang="en-US" sz="800" b="1" dirty="0">
                <a:latin typeface="Arial" panose="020B0604020202020204" pitchFamily="34" charset="0"/>
                <a:cs typeface="Arial" panose="020B0604020202020204" pitchFamily="34" charset="0"/>
              </a:rPr>
              <a:t> </a:t>
            </a:r>
            <a:r>
              <a:rPr lang="en-US" sz="800" b="1" dirty="0" err="1">
                <a:latin typeface="Arial" panose="020B0604020202020204" pitchFamily="34" charset="0"/>
                <a:cs typeface="Arial" panose="020B0604020202020204" pitchFamily="34" charset="0"/>
              </a:rPr>
              <a:t>respuesta</a:t>
            </a:r>
            <a:r>
              <a:rPr lang="en-US" sz="800" b="1" dirty="0">
                <a:latin typeface="Arial" panose="020B0604020202020204" pitchFamily="34" charset="0"/>
                <a:cs typeface="Arial" panose="020B0604020202020204" pitchFamily="34" charset="0"/>
              </a:rPr>
              <a:t> a </a:t>
            </a:r>
            <a:r>
              <a:rPr lang="en-US" sz="800" b="1" dirty="0" err="1">
                <a:latin typeface="Arial" panose="020B0604020202020204" pitchFamily="34" charset="0"/>
                <a:cs typeface="Arial" panose="020B0604020202020204" pitchFamily="34" charset="0"/>
              </a:rPr>
              <a:t>diferentes</a:t>
            </a:r>
            <a:r>
              <a:rPr lang="en-US" sz="800" b="1" dirty="0">
                <a:latin typeface="Arial" panose="020B0604020202020204" pitchFamily="34" charset="0"/>
                <a:cs typeface="Arial" panose="020B0604020202020204" pitchFamily="34" charset="0"/>
              </a:rPr>
              <a:t> </a:t>
            </a:r>
            <a:r>
              <a:rPr lang="en-US" sz="800" b="1" dirty="0" err="1">
                <a:latin typeface="Arial" panose="020B0604020202020204" pitchFamily="34" charset="0"/>
                <a:cs typeface="Arial" panose="020B0604020202020204" pitchFamily="34" charset="0"/>
              </a:rPr>
              <a:t>estreses</a:t>
            </a:r>
            <a:r>
              <a:rPr lang="en-US" sz="800" b="1"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23607B2A-72DC-E744-936E-DBB61B4F1B56}"/>
              </a:ext>
            </a:extLst>
          </p:cNvPr>
          <p:cNvSpPr txBox="1"/>
          <p:nvPr/>
        </p:nvSpPr>
        <p:spPr>
          <a:xfrm>
            <a:off x="6404628" y="3896360"/>
            <a:ext cx="1215881" cy="2139047"/>
          </a:xfrm>
          <a:prstGeom prst="rect">
            <a:avLst/>
          </a:prstGeom>
          <a:noFill/>
        </p:spPr>
        <p:txBody>
          <a:bodyPr wrap="square" rtlCol="0">
            <a:spAutoFit/>
          </a:bodyPr>
          <a:lstStyle/>
          <a:p>
            <a:pPr algn="just"/>
            <a:r>
              <a:rPr lang="es-ES_tradnl" sz="700" b="1" dirty="0">
                <a:latin typeface="Arial" panose="020B0604020202020204" pitchFamily="34" charset="0"/>
                <a:cs typeface="Arial" panose="020B0604020202020204" pitchFamily="34" charset="0"/>
              </a:rPr>
              <a:t>Figura 3.</a:t>
            </a:r>
          </a:p>
          <a:p>
            <a:pPr algn="just"/>
            <a:r>
              <a:rPr lang="es-ES_tradnl" sz="700" dirty="0">
                <a:latin typeface="Arial" panose="020B0604020202020204" pitchFamily="34" charset="0"/>
                <a:cs typeface="Arial" panose="020B0604020202020204" pitchFamily="34" charset="0"/>
              </a:rPr>
              <a:t> (A) Se observan seis variantes de la línea germinal de p53 mutantes en el SLF con su frecuencia de mutación. </a:t>
            </a:r>
          </a:p>
          <a:p>
            <a:pPr algn="just"/>
            <a:endParaRPr lang="es-ES_tradnl" sz="700" dirty="0">
              <a:latin typeface="Arial" panose="020B0604020202020204" pitchFamily="34" charset="0"/>
              <a:cs typeface="Arial" panose="020B0604020202020204" pitchFamily="34" charset="0"/>
            </a:endParaRPr>
          </a:p>
          <a:p>
            <a:pPr algn="just"/>
            <a:r>
              <a:rPr lang="es-ES_tradnl" sz="700" dirty="0">
                <a:latin typeface="Arial" panose="020B0604020202020204" pitchFamily="34" charset="0"/>
                <a:cs typeface="Arial" panose="020B0604020202020204" pitchFamily="34" charset="0"/>
              </a:rPr>
              <a:t>(B) Diagrama de Pareto que representa la frecuencia de aparición de seis puntos de acceso p53 mutantes en los cánceres SLF. Las barras naranjas representan los tumores con mayor porcentaje de mutaciones en TP53 según el análisis de Pareto.</a:t>
            </a:r>
          </a:p>
          <a:p>
            <a:pPr algn="just"/>
            <a:endParaRPr lang="es-ES_tradnl" sz="700"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5D8C540-D340-6441-8081-27F4812D5467}"/>
              </a:ext>
            </a:extLst>
          </p:cNvPr>
          <p:cNvSpPr txBox="1"/>
          <p:nvPr/>
        </p:nvSpPr>
        <p:spPr>
          <a:xfrm>
            <a:off x="7998061" y="3554941"/>
            <a:ext cx="4069784" cy="307777"/>
          </a:xfrm>
          <a:prstGeom prst="rect">
            <a:avLst/>
          </a:prstGeom>
          <a:noFill/>
        </p:spPr>
        <p:txBody>
          <a:bodyPr wrap="square" rtlCol="0">
            <a:spAutoFit/>
          </a:bodyPr>
          <a:lstStyle/>
          <a:p>
            <a:r>
              <a:rPr lang="es-ES_tradnl" sz="700" b="1" dirty="0">
                <a:latin typeface="Arial" panose="020B0604020202020204" pitchFamily="34" charset="0"/>
                <a:cs typeface="Arial" panose="020B0604020202020204" pitchFamily="34" charset="0"/>
              </a:rPr>
              <a:t>Tabla 1. Perfil de las mutaciones de los adenocarcinomas pulmonares con mutación EGFR en pacientes con SLF reportados en la literatura.</a:t>
            </a:r>
          </a:p>
        </p:txBody>
      </p:sp>
      <p:sp>
        <p:nvSpPr>
          <p:cNvPr id="14" name="Rectangle 13">
            <a:extLst>
              <a:ext uri="{FF2B5EF4-FFF2-40B4-BE49-F238E27FC236}">
                <a16:creationId xmlns:a16="http://schemas.microsoft.com/office/drawing/2014/main" id="{4EA1FC91-F3C4-CB49-AF65-2DC5A8BE1857}"/>
              </a:ext>
            </a:extLst>
          </p:cNvPr>
          <p:cNvSpPr/>
          <p:nvPr/>
        </p:nvSpPr>
        <p:spPr>
          <a:xfrm>
            <a:off x="4356137" y="3272168"/>
            <a:ext cx="3264372" cy="276999"/>
          </a:xfrm>
          <a:prstGeom prst="rect">
            <a:avLst/>
          </a:prstGeom>
        </p:spPr>
        <p:txBody>
          <a:bodyPr wrap="square">
            <a:spAutoFit/>
          </a:bodyPr>
          <a:lstStyle/>
          <a:p>
            <a:r>
              <a:rPr lang="es-ES_tradnl" sz="400" i="1" dirty="0">
                <a:latin typeface="Arial" panose="020B0604020202020204" pitchFamily="34" charset="0"/>
                <a:cs typeface="Arial" panose="020B0604020202020204" pitchFamily="34" charset="0"/>
              </a:rPr>
              <a:t>Fuente: </a:t>
            </a:r>
            <a:r>
              <a:rPr lang="en-US" sz="400" i="1" dirty="0">
                <a:latin typeface="Arial" panose="020B0604020202020204" pitchFamily="34" charset="0"/>
                <a:cs typeface="Arial" panose="020B0604020202020204" pitchFamily="34" charset="0"/>
              </a:rPr>
              <a:t>Rocca V, </a:t>
            </a:r>
            <a:r>
              <a:rPr lang="en-US" sz="400" i="1" dirty="0" err="1">
                <a:latin typeface="Arial" panose="020B0604020202020204" pitchFamily="34" charset="0"/>
                <a:cs typeface="Arial" panose="020B0604020202020204" pitchFamily="34" charset="0"/>
              </a:rPr>
              <a:t>Blandino</a:t>
            </a:r>
            <a:r>
              <a:rPr lang="en-US" sz="400" i="1" dirty="0">
                <a:latin typeface="Arial" panose="020B0604020202020204" pitchFamily="34" charset="0"/>
                <a:cs typeface="Arial" panose="020B0604020202020204" pitchFamily="34" charset="0"/>
              </a:rPr>
              <a:t> G, </a:t>
            </a:r>
            <a:r>
              <a:rPr lang="en-US" sz="400" i="1" dirty="0" err="1">
                <a:latin typeface="Arial" panose="020B0604020202020204" pitchFamily="34" charset="0"/>
                <a:cs typeface="Arial" panose="020B0604020202020204" pitchFamily="34" charset="0"/>
              </a:rPr>
              <a:t>D’Antona</a:t>
            </a:r>
            <a:r>
              <a:rPr lang="en-US" sz="400" i="1" dirty="0">
                <a:latin typeface="Arial" panose="020B0604020202020204" pitchFamily="34" charset="0"/>
                <a:cs typeface="Arial" panose="020B0604020202020204" pitchFamily="34" charset="0"/>
              </a:rPr>
              <a:t> L, et al. Li–Fraumeni Syndrome: Mutation of TP53 Is a Biomarker of Hereditary Predisposition to Tumor: New Insights and Advances in the Treatment. Cancers. Figure 2, Mechanisms of action of wild-type and mutant p53 protein in response to different stresses; 2022; 14(15):3664. https://</a:t>
            </a:r>
            <a:r>
              <a:rPr lang="en-US" sz="400" i="1" dirty="0" err="1">
                <a:latin typeface="Arial" panose="020B0604020202020204" pitchFamily="34" charset="0"/>
                <a:cs typeface="Arial" panose="020B0604020202020204" pitchFamily="34" charset="0"/>
              </a:rPr>
              <a:t>doi.org</a:t>
            </a:r>
            <a:r>
              <a:rPr lang="en-US" sz="400" i="1" dirty="0">
                <a:latin typeface="Arial" panose="020B0604020202020204" pitchFamily="34" charset="0"/>
                <a:cs typeface="Arial" panose="020B0604020202020204" pitchFamily="34" charset="0"/>
              </a:rPr>
              <a:t>/10.3390/cancers14153664</a:t>
            </a:r>
            <a:r>
              <a:rPr lang="es-ES_tradnl" sz="400" i="1" dirty="0">
                <a:latin typeface="Arial" panose="020B0604020202020204" pitchFamily="34" charset="0"/>
                <a:cs typeface="Arial" panose="020B0604020202020204" pitchFamily="34" charset="0"/>
              </a:rPr>
              <a:t> </a:t>
            </a:r>
          </a:p>
        </p:txBody>
      </p:sp>
      <p:sp>
        <p:nvSpPr>
          <p:cNvPr id="60" name="Rectangle 59">
            <a:extLst>
              <a:ext uri="{FF2B5EF4-FFF2-40B4-BE49-F238E27FC236}">
                <a16:creationId xmlns:a16="http://schemas.microsoft.com/office/drawing/2014/main" id="{8565D382-1960-224F-86FE-FD276FC74388}"/>
              </a:ext>
            </a:extLst>
          </p:cNvPr>
          <p:cNvSpPr/>
          <p:nvPr/>
        </p:nvSpPr>
        <p:spPr>
          <a:xfrm>
            <a:off x="-6179" y="-12052"/>
            <a:ext cx="12198180" cy="1253259"/>
          </a:xfrm>
          <a:prstGeom prst="rect">
            <a:avLst/>
          </a:prstGeom>
          <a:solidFill>
            <a:srgbClr val="3A6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1" name="TextBox 60">
            <a:extLst>
              <a:ext uri="{FF2B5EF4-FFF2-40B4-BE49-F238E27FC236}">
                <a16:creationId xmlns:a16="http://schemas.microsoft.com/office/drawing/2014/main" id="{CCAFF63A-214E-BB48-88CB-69085BC69D7C}"/>
              </a:ext>
            </a:extLst>
          </p:cNvPr>
          <p:cNvSpPr txBox="1"/>
          <p:nvPr/>
        </p:nvSpPr>
        <p:spPr>
          <a:xfrm>
            <a:off x="1731594" y="142370"/>
            <a:ext cx="9281101" cy="615553"/>
          </a:xfrm>
          <a:prstGeom prst="rect">
            <a:avLst/>
          </a:prstGeom>
          <a:noFill/>
        </p:spPr>
        <p:txBody>
          <a:bodyPr wrap="square" rtlCol="0">
            <a:spAutoFit/>
          </a:bodyPr>
          <a:lstStyle/>
          <a:p>
            <a:pPr algn="ctr"/>
            <a:r>
              <a:rPr lang="es-ES_tradnl" sz="1700" dirty="0">
                <a:solidFill>
                  <a:schemeClr val="bg1"/>
                </a:solidFill>
                <a:latin typeface="Kohinoor Telugu" panose="02000000000000000000" pitchFamily="2" charset="77"/>
                <a:ea typeface="Bodoni Ornaments" pitchFamily="2" charset="0"/>
                <a:cs typeface="Kohinoor Telugu" panose="02000000000000000000" pitchFamily="2" charset="77"/>
              </a:rPr>
              <a:t>Cáncer de pulmón con mutación en EGFR como neoplasia secundaria en paciente con síndrome de Li </a:t>
            </a:r>
            <a:r>
              <a:rPr lang="es-ES_tradnl" sz="1700" dirty="0" err="1">
                <a:solidFill>
                  <a:schemeClr val="bg1"/>
                </a:solidFill>
                <a:latin typeface="Kohinoor Telugu" panose="02000000000000000000" pitchFamily="2" charset="77"/>
                <a:ea typeface="Bodoni Ornaments" pitchFamily="2" charset="0"/>
                <a:cs typeface="Kohinoor Telugu" panose="02000000000000000000" pitchFamily="2" charset="77"/>
              </a:rPr>
              <a:t>Fraumeni</a:t>
            </a:r>
            <a:endParaRPr lang="es-ES_tradnl" sz="1700" dirty="0">
              <a:solidFill>
                <a:schemeClr val="bg1"/>
              </a:solidFill>
              <a:latin typeface="Kohinoor Telugu" panose="02000000000000000000" pitchFamily="2" charset="77"/>
              <a:ea typeface="Bodoni Ornaments" pitchFamily="2" charset="0"/>
              <a:cs typeface="Kohinoor Telugu" panose="02000000000000000000" pitchFamily="2" charset="77"/>
            </a:endParaRPr>
          </a:p>
        </p:txBody>
      </p:sp>
      <p:pic>
        <p:nvPicPr>
          <p:cNvPr id="62" name="Picture 61">
            <a:extLst>
              <a:ext uri="{FF2B5EF4-FFF2-40B4-BE49-F238E27FC236}">
                <a16:creationId xmlns:a16="http://schemas.microsoft.com/office/drawing/2014/main" id="{43D8F276-F130-9444-BE93-B73AC0A0F6A4}"/>
              </a:ext>
            </a:extLst>
          </p:cNvPr>
          <p:cNvPicPr>
            <a:picLocks noChangeAspect="1"/>
          </p:cNvPicPr>
          <p:nvPr/>
        </p:nvPicPr>
        <p:blipFill>
          <a:blip r:embed="rId13"/>
          <a:stretch>
            <a:fillRect/>
          </a:stretch>
        </p:blipFill>
        <p:spPr>
          <a:xfrm>
            <a:off x="137387" y="151081"/>
            <a:ext cx="1806218" cy="903109"/>
          </a:xfrm>
          <a:prstGeom prst="rect">
            <a:avLst/>
          </a:prstGeom>
        </p:spPr>
      </p:pic>
      <p:sp>
        <p:nvSpPr>
          <p:cNvPr id="63" name="TextBox 62">
            <a:extLst>
              <a:ext uri="{FF2B5EF4-FFF2-40B4-BE49-F238E27FC236}">
                <a16:creationId xmlns:a16="http://schemas.microsoft.com/office/drawing/2014/main" id="{3883FA98-1FDD-8942-9692-7490EFE26088}"/>
              </a:ext>
            </a:extLst>
          </p:cNvPr>
          <p:cNvSpPr txBox="1"/>
          <p:nvPr/>
        </p:nvSpPr>
        <p:spPr>
          <a:xfrm>
            <a:off x="3037412" y="664977"/>
            <a:ext cx="6734432" cy="276999"/>
          </a:xfrm>
          <a:prstGeom prst="rect">
            <a:avLst/>
          </a:prstGeom>
          <a:noFill/>
        </p:spPr>
        <p:txBody>
          <a:bodyPr wrap="square" rtlCol="0">
            <a:spAutoFit/>
          </a:bodyPr>
          <a:lstStyle/>
          <a:p>
            <a:pPr algn="ctr"/>
            <a:r>
              <a:rPr lang="es-ES_tradnl" sz="1200" dirty="0">
                <a:solidFill>
                  <a:schemeClr val="bg1"/>
                </a:solidFill>
                <a:latin typeface="Arial" panose="020B0604020202020204" pitchFamily="34" charset="0"/>
                <a:cs typeface="Arial" panose="020B0604020202020204" pitchFamily="34" charset="0"/>
              </a:rPr>
              <a:t>Daniela Cortés</a:t>
            </a:r>
            <a:r>
              <a:rPr lang="es-ES_tradnl" sz="1200" baseline="30000" dirty="0">
                <a:solidFill>
                  <a:schemeClr val="bg1"/>
                </a:solidFill>
                <a:latin typeface="Arial" panose="020B0604020202020204" pitchFamily="34" charset="0"/>
                <a:cs typeface="Arial" panose="020B0604020202020204" pitchFamily="34" charset="0"/>
              </a:rPr>
              <a:t>1</a:t>
            </a:r>
            <a:r>
              <a:rPr lang="es-ES_tradnl" sz="1200" dirty="0">
                <a:solidFill>
                  <a:schemeClr val="bg1"/>
                </a:solidFill>
                <a:latin typeface="Arial" panose="020B0604020202020204" pitchFamily="34" charset="0"/>
                <a:cs typeface="Arial" panose="020B0604020202020204" pitchFamily="34" charset="0"/>
              </a:rPr>
              <a:t> Natalia Paredes</a:t>
            </a:r>
            <a:r>
              <a:rPr lang="es-ES_tradnl" sz="1200" baseline="30000" dirty="0">
                <a:solidFill>
                  <a:schemeClr val="bg1"/>
                </a:solidFill>
                <a:latin typeface="Arial" panose="020B0604020202020204" pitchFamily="34" charset="0"/>
                <a:cs typeface="Arial" panose="020B0604020202020204" pitchFamily="34" charset="0"/>
              </a:rPr>
              <a:t>2</a:t>
            </a:r>
            <a:endParaRPr lang="es-ES_tradnl" sz="1200" dirty="0">
              <a:solidFill>
                <a:schemeClr val="bg1"/>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8A8C5C30-5014-D84E-8CC6-1CE615CA9E5F}"/>
              </a:ext>
            </a:extLst>
          </p:cNvPr>
          <p:cNvSpPr txBox="1"/>
          <p:nvPr/>
        </p:nvSpPr>
        <p:spPr>
          <a:xfrm>
            <a:off x="2689830" y="865927"/>
            <a:ext cx="7364627" cy="407804"/>
          </a:xfrm>
          <a:prstGeom prst="rect">
            <a:avLst/>
          </a:prstGeom>
          <a:noFill/>
        </p:spPr>
        <p:txBody>
          <a:bodyPr wrap="square" rtlCol="0">
            <a:spAutoFit/>
          </a:bodyPr>
          <a:lstStyle/>
          <a:p>
            <a:pPr algn="ctr"/>
            <a:r>
              <a:rPr lang="es-ES_tradnl" sz="1000" i="1" baseline="30000" dirty="0">
                <a:solidFill>
                  <a:schemeClr val="bg1"/>
                </a:solidFill>
                <a:latin typeface="Arial" panose="020B0604020202020204" pitchFamily="34" charset="0"/>
                <a:cs typeface="Arial" panose="020B0604020202020204" pitchFamily="34" charset="0"/>
              </a:rPr>
              <a:t>1 </a:t>
            </a:r>
            <a:r>
              <a:rPr lang="es-ES_tradnl" sz="1000" i="1" dirty="0">
                <a:solidFill>
                  <a:schemeClr val="bg1"/>
                </a:solidFill>
                <a:latin typeface="Arial" panose="020B0604020202020204" pitchFamily="34" charset="0"/>
                <a:cs typeface="Arial" panose="020B0604020202020204" pitchFamily="34" charset="0"/>
              </a:rPr>
              <a:t>Estudiante de medicina, Facultad de Medicina, Universidad de Panamá</a:t>
            </a:r>
          </a:p>
          <a:p>
            <a:pPr algn="ctr"/>
            <a:r>
              <a:rPr lang="es-ES_tradnl" sz="1000" i="1" baseline="30000" dirty="0">
                <a:solidFill>
                  <a:schemeClr val="bg1"/>
                </a:solidFill>
                <a:latin typeface="Arial" panose="020B0604020202020204" pitchFamily="34" charset="0"/>
                <a:cs typeface="Arial" panose="020B0604020202020204" pitchFamily="34" charset="0"/>
              </a:rPr>
              <a:t>2 </a:t>
            </a:r>
            <a:r>
              <a:rPr lang="es-ES_tradnl" sz="1000" i="1" dirty="0">
                <a:solidFill>
                  <a:schemeClr val="bg1"/>
                </a:solidFill>
                <a:latin typeface="Arial" panose="020B0604020202020204" pitchFamily="34" charset="0"/>
                <a:cs typeface="Arial" panose="020B0604020202020204" pitchFamily="34" charset="0"/>
              </a:rPr>
              <a:t>Médico Residente de Medicina Interna, </a:t>
            </a:r>
            <a:r>
              <a:rPr lang="es-ES_tradnl" sz="1000" i="1" dirty="0" err="1">
                <a:solidFill>
                  <a:schemeClr val="bg1"/>
                </a:solidFill>
                <a:latin typeface="Arial" panose="020B0604020202020204" pitchFamily="34" charset="0"/>
                <a:cs typeface="Arial" panose="020B0604020202020204" pitchFamily="34" charset="0"/>
              </a:rPr>
              <a:t>CHDrAAM</a:t>
            </a:r>
            <a:endParaRPr lang="es-ES_tradnl" sz="1000" i="1" baseline="30000" dirty="0">
              <a:solidFill>
                <a:schemeClr val="bg1"/>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AD978918-4E34-0647-8BDD-50FBDD629B5E}"/>
              </a:ext>
            </a:extLst>
          </p:cNvPr>
          <p:cNvSpPr/>
          <p:nvPr/>
        </p:nvSpPr>
        <p:spPr>
          <a:xfrm>
            <a:off x="4454968" y="5879779"/>
            <a:ext cx="3309079" cy="215444"/>
          </a:xfrm>
          <a:prstGeom prst="rect">
            <a:avLst/>
          </a:prstGeom>
        </p:spPr>
        <p:txBody>
          <a:bodyPr wrap="square">
            <a:spAutoFit/>
          </a:bodyPr>
          <a:lstStyle/>
          <a:p>
            <a:r>
              <a:rPr lang="es-ES_tradnl" sz="400" i="1" dirty="0">
                <a:latin typeface="Arial" panose="020B0604020202020204" pitchFamily="34" charset="0"/>
                <a:cs typeface="Arial" panose="020B0604020202020204" pitchFamily="34" charset="0"/>
              </a:rPr>
              <a:t>Fuente: </a:t>
            </a:r>
            <a:r>
              <a:rPr lang="en-US" sz="400" i="1" dirty="0"/>
              <a:t>Rocca V, </a:t>
            </a:r>
            <a:r>
              <a:rPr lang="en-US" sz="400" i="1" dirty="0" err="1"/>
              <a:t>Blandino</a:t>
            </a:r>
            <a:r>
              <a:rPr lang="en-US" sz="400" i="1" dirty="0"/>
              <a:t> G, </a:t>
            </a:r>
            <a:r>
              <a:rPr lang="en-US" sz="400" i="1" dirty="0" err="1"/>
              <a:t>D’Antona</a:t>
            </a:r>
            <a:r>
              <a:rPr lang="en-US" sz="400" i="1" dirty="0"/>
              <a:t> L, et al. Li–Fraumeni Syndrome: Mutation of TP53 Is a Biomarker of Hereditary Predisposition to Tumor: New Insights and Advances in the Treatment. Cancers. Figure 3; https://</a:t>
            </a:r>
            <a:r>
              <a:rPr lang="en-US" sz="400" i="1" dirty="0" err="1"/>
              <a:t>doi.org</a:t>
            </a:r>
            <a:r>
              <a:rPr lang="en-US" sz="400" i="1" dirty="0"/>
              <a:t>/10.3390/cancers14153664</a:t>
            </a:r>
            <a:r>
              <a:rPr lang="es-ES_tradnl" sz="400" i="1" dirty="0">
                <a:latin typeface="Arial" panose="020B0604020202020204" pitchFamily="34" charset="0"/>
                <a:cs typeface="Arial" panose="020B0604020202020204" pitchFamily="34" charset="0"/>
              </a:rPr>
              <a:t> </a:t>
            </a:r>
          </a:p>
        </p:txBody>
      </p:sp>
      <p:sp>
        <p:nvSpPr>
          <p:cNvPr id="66" name="Rectangle 65">
            <a:extLst>
              <a:ext uri="{FF2B5EF4-FFF2-40B4-BE49-F238E27FC236}">
                <a16:creationId xmlns:a16="http://schemas.microsoft.com/office/drawing/2014/main" id="{D833DC5B-C9F0-2F4B-AF20-61225D0F9160}"/>
              </a:ext>
            </a:extLst>
          </p:cNvPr>
          <p:cNvSpPr/>
          <p:nvPr/>
        </p:nvSpPr>
        <p:spPr>
          <a:xfrm>
            <a:off x="7952824" y="5947563"/>
            <a:ext cx="4095368" cy="246221"/>
          </a:xfrm>
          <a:prstGeom prst="rect">
            <a:avLst/>
          </a:prstGeom>
        </p:spPr>
        <p:txBody>
          <a:bodyPr wrap="square">
            <a:spAutoFit/>
          </a:bodyPr>
          <a:lstStyle/>
          <a:p>
            <a:r>
              <a:rPr lang="es-ES_tradnl" sz="500" i="1" dirty="0">
                <a:latin typeface="Arial" panose="020B0604020202020204" pitchFamily="34" charset="0"/>
                <a:cs typeface="Arial" panose="020B0604020202020204" pitchFamily="34" charset="0"/>
              </a:rPr>
              <a:t>Fuente: </a:t>
            </a:r>
            <a:r>
              <a:rPr lang="en-US" sz="500" i="1" dirty="0" err="1"/>
              <a:t>Michalarea</a:t>
            </a:r>
            <a:r>
              <a:rPr lang="en-US" sz="500" i="1" dirty="0"/>
              <a:t> V, </a:t>
            </a:r>
            <a:r>
              <a:rPr lang="en-US" sz="500" i="1" dirty="0" err="1"/>
              <a:t>Calcasola</a:t>
            </a:r>
            <a:r>
              <a:rPr lang="en-US" sz="500" i="1" dirty="0"/>
              <a:t> M, et al. EGFR-mutated lung cancer in Li-Fraumeni syndrome. Lung Cancer. 2014 Sep;85(3):485-7. </a:t>
            </a:r>
            <a:r>
              <a:rPr lang="en-US" sz="500" i="1" dirty="0" err="1"/>
              <a:t>doi</a:t>
            </a:r>
            <a:r>
              <a:rPr lang="en-US" sz="500" i="1" dirty="0"/>
              <a:t>: 10.1016/j.lungcan.2014.06.017. </a:t>
            </a:r>
            <a:endParaRPr lang="es-ES_tradnl" sz="500" i="1" dirty="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D84A610D-B1DA-BD44-A591-266A6C7524EA}"/>
              </a:ext>
            </a:extLst>
          </p:cNvPr>
          <p:cNvSpPr/>
          <p:nvPr/>
        </p:nvSpPr>
        <p:spPr>
          <a:xfrm>
            <a:off x="10923933" y="92229"/>
            <a:ext cx="1049515" cy="10495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5" name="Picture 14">
            <a:extLst>
              <a:ext uri="{FF2B5EF4-FFF2-40B4-BE49-F238E27FC236}">
                <a16:creationId xmlns:a16="http://schemas.microsoft.com/office/drawing/2014/main" id="{41F4FD05-5B48-EA4B-B676-DC1AE8C1A25E}"/>
              </a:ext>
            </a:extLst>
          </p:cNvPr>
          <p:cNvPicPr>
            <a:picLocks noChangeAspect="1"/>
          </p:cNvPicPr>
          <p:nvPr/>
        </p:nvPicPr>
        <p:blipFill>
          <a:blip r:embed="rId14"/>
          <a:stretch>
            <a:fillRect/>
          </a:stretch>
        </p:blipFill>
        <p:spPr>
          <a:xfrm>
            <a:off x="10933054" y="101183"/>
            <a:ext cx="1015855" cy="1015855"/>
          </a:xfrm>
          <a:prstGeom prst="rect">
            <a:avLst/>
          </a:prstGeom>
        </p:spPr>
      </p:pic>
      <p:pic>
        <p:nvPicPr>
          <p:cNvPr id="5" name="Audio Recording 01/15/2023 10:49:43 p. m.">
            <a:hlinkClick r:id="" action="ppaction://media"/>
            <a:extLst>
              <a:ext uri="{FF2B5EF4-FFF2-40B4-BE49-F238E27FC236}">
                <a16:creationId xmlns:a16="http://schemas.microsoft.com/office/drawing/2014/main" id="{AA24E874-A661-FD5D-54E9-0B36099785FF}"/>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952323" y="483193"/>
            <a:ext cx="688997" cy="688997"/>
          </a:xfrm>
          <a:prstGeom prst="rect">
            <a:avLst/>
          </a:prstGeom>
        </p:spPr>
      </p:pic>
    </p:spTree>
    <p:extLst>
      <p:ext uri="{BB962C8B-B14F-4D97-AF65-F5344CB8AC3E}">
        <p14:creationId xmlns:p14="http://schemas.microsoft.com/office/powerpoint/2010/main" val="2402058278"/>
      </p:ext>
    </p:extLst>
  </p:cSld>
  <p:clrMapOvr>
    <a:masterClrMapping/>
  </p:clrMapOvr>
  <mc:AlternateContent xmlns:mc="http://schemas.openxmlformats.org/markup-compatibility/2006" xmlns:p14="http://schemas.microsoft.com/office/powerpoint/2010/main">
    <mc:Choice Requires="p14">
      <p:transition spd="slow" p14:dur="2000" advTm="5496"/>
    </mc:Choice>
    <mc:Fallback xmlns="">
      <p:transition spd="slow" advTm="54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3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1073</Words>
  <Application>Microsoft Macintosh PowerPoint</Application>
  <PresentationFormat>Panorámica</PresentationFormat>
  <Paragraphs>102</Paragraphs>
  <Slides>1</Slides>
  <Notes>1</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Kohinoor Telugu</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dc:creator>
  <cp:lastModifiedBy>Incógnito</cp:lastModifiedBy>
  <cp:revision>41</cp:revision>
  <dcterms:created xsi:type="dcterms:W3CDTF">2023-01-15T01:53:40Z</dcterms:created>
  <dcterms:modified xsi:type="dcterms:W3CDTF">2023-01-16T03:52:32Z</dcterms:modified>
</cp:coreProperties>
</file>