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10282238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0B11"/>
    <a:srgbClr val="A60907"/>
    <a:srgbClr val="7D0B12"/>
    <a:srgbClr val="FF0020"/>
    <a:srgbClr val="6B4CF4"/>
    <a:srgbClr val="5161F3"/>
    <a:srgbClr val="182242"/>
    <a:srgbClr val="C1D2C7"/>
    <a:srgbClr val="DCF3D4"/>
    <a:srgbClr val="5F8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9"/>
    <p:restoredTop sz="95909"/>
  </p:normalViewPr>
  <p:slideViewPr>
    <p:cSldViewPr snapToGrid="0">
      <p:cViewPr>
        <p:scale>
          <a:sx n="60" d="100"/>
          <a:sy n="60" d="100"/>
        </p:scale>
        <p:origin x="2136" y="-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691B3-9EE3-414F-82A7-FF975643183B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ECA8-6417-A04F-8547-60D7AFC08C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257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1pPr>
    <a:lvl2pPr marL="163220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2pPr>
    <a:lvl3pPr marL="326441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3pPr>
    <a:lvl4pPr marL="489661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4pPr>
    <a:lvl5pPr marL="652882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5pPr>
    <a:lvl6pPr marL="816102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6pPr>
    <a:lvl7pPr marL="979322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7pPr>
    <a:lvl8pPr marL="1142543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8pPr>
    <a:lvl9pPr marL="1305763" algn="l" defTabSz="326441" rtl="0" eaLnBrk="1" latinLnBrk="0" hangingPunct="1">
      <a:defRPr sz="4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168" y="2992968"/>
            <a:ext cx="8739902" cy="6366933"/>
          </a:xfrm>
        </p:spPr>
        <p:txBody>
          <a:bodyPr anchor="b"/>
          <a:lstStyle>
            <a:lvl1pPr algn="ctr">
              <a:defRPr sz="67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80" y="9605435"/>
            <a:ext cx="7711679" cy="4415365"/>
          </a:xfrm>
        </p:spPr>
        <p:txBody>
          <a:bodyPr/>
          <a:lstStyle>
            <a:lvl1pPr marL="0" indent="0" algn="ctr">
              <a:buNone/>
              <a:defRPr sz="2699"/>
            </a:lvl1pPr>
            <a:lvl2pPr marL="514121" indent="0" algn="ctr">
              <a:buNone/>
              <a:defRPr sz="2249"/>
            </a:lvl2pPr>
            <a:lvl3pPr marL="1028243" indent="0" algn="ctr">
              <a:buNone/>
              <a:defRPr sz="2024"/>
            </a:lvl3pPr>
            <a:lvl4pPr marL="1542364" indent="0" algn="ctr">
              <a:buNone/>
              <a:defRPr sz="1799"/>
            </a:lvl4pPr>
            <a:lvl5pPr marL="2056486" indent="0" algn="ctr">
              <a:buNone/>
              <a:defRPr sz="1799"/>
            </a:lvl5pPr>
            <a:lvl6pPr marL="2570607" indent="0" algn="ctr">
              <a:buNone/>
              <a:defRPr sz="1799"/>
            </a:lvl6pPr>
            <a:lvl7pPr marL="3084728" indent="0" algn="ctr">
              <a:buNone/>
              <a:defRPr sz="1799"/>
            </a:lvl7pPr>
            <a:lvl8pPr marL="3598850" indent="0" algn="ctr">
              <a:buNone/>
              <a:defRPr sz="1799"/>
            </a:lvl8pPr>
            <a:lvl9pPr marL="4112971" indent="0" algn="ctr">
              <a:buNone/>
              <a:defRPr sz="17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81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763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8227" y="973667"/>
            <a:ext cx="2217108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6904" y="973667"/>
            <a:ext cx="6522795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11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70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49" y="4559305"/>
            <a:ext cx="8868430" cy="7607299"/>
          </a:xfrm>
        </p:spPr>
        <p:txBody>
          <a:bodyPr anchor="b"/>
          <a:lstStyle>
            <a:lvl1pPr>
              <a:defRPr sz="67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49" y="12238572"/>
            <a:ext cx="8868430" cy="4000499"/>
          </a:xfrm>
        </p:spPr>
        <p:txBody>
          <a:bodyPr/>
          <a:lstStyle>
            <a:lvl1pPr marL="0" indent="0">
              <a:buNone/>
              <a:defRPr sz="2699">
                <a:solidFill>
                  <a:schemeClr val="tx1"/>
                </a:solidFill>
              </a:defRPr>
            </a:lvl1pPr>
            <a:lvl2pPr marL="514121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2pPr>
            <a:lvl3pPr marL="1028243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3pPr>
            <a:lvl4pPr marL="154236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4pPr>
            <a:lvl5pPr marL="205648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257060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6pPr>
            <a:lvl7pPr marL="308472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7pPr>
            <a:lvl8pPr marL="359885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8pPr>
            <a:lvl9pPr marL="411297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276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904" y="4868333"/>
            <a:ext cx="4369951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383" y="4868333"/>
            <a:ext cx="4369951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2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973671"/>
            <a:ext cx="886843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244" y="4483101"/>
            <a:ext cx="4349868" cy="2197099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14121" indent="0">
              <a:buNone/>
              <a:defRPr sz="2249" b="1"/>
            </a:lvl2pPr>
            <a:lvl3pPr marL="1028243" indent="0">
              <a:buNone/>
              <a:defRPr sz="2024" b="1"/>
            </a:lvl3pPr>
            <a:lvl4pPr marL="1542364" indent="0">
              <a:buNone/>
              <a:defRPr sz="1799" b="1"/>
            </a:lvl4pPr>
            <a:lvl5pPr marL="2056486" indent="0">
              <a:buNone/>
              <a:defRPr sz="1799" b="1"/>
            </a:lvl5pPr>
            <a:lvl6pPr marL="2570607" indent="0">
              <a:buNone/>
              <a:defRPr sz="1799" b="1"/>
            </a:lvl6pPr>
            <a:lvl7pPr marL="3084728" indent="0">
              <a:buNone/>
              <a:defRPr sz="1799" b="1"/>
            </a:lvl7pPr>
            <a:lvl8pPr marL="3598850" indent="0">
              <a:buNone/>
              <a:defRPr sz="1799" b="1"/>
            </a:lvl8pPr>
            <a:lvl9pPr marL="4112971" indent="0">
              <a:buNone/>
              <a:defRPr sz="17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244" y="6680200"/>
            <a:ext cx="4349868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5384" y="4483101"/>
            <a:ext cx="4371290" cy="2197099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14121" indent="0">
              <a:buNone/>
              <a:defRPr sz="2249" b="1"/>
            </a:lvl2pPr>
            <a:lvl3pPr marL="1028243" indent="0">
              <a:buNone/>
              <a:defRPr sz="2024" b="1"/>
            </a:lvl3pPr>
            <a:lvl4pPr marL="1542364" indent="0">
              <a:buNone/>
              <a:defRPr sz="1799" b="1"/>
            </a:lvl4pPr>
            <a:lvl5pPr marL="2056486" indent="0">
              <a:buNone/>
              <a:defRPr sz="1799" b="1"/>
            </a:lvl5pPr>
            <a:lvl6pPr marL="2570607" indent="0">
              <a:buNone/>
              <a:defRPr sz="1799" b="1"/>
            </a:lvl6pPr>
            <a:lvl7pPr marL="3084728" indent="0">
              <a:buNone/>
              <a:defRPr sz="1799" b="1"/>
            </a:lvl7pPr>
            <a:lvl8pPr marL="3598850" indent="0">
              <a:buNone/>
              <a:defRPr sz="1799" b="1"/>
            </a:lvl8pPr>
            <a:lvl9pPr marL="4112971" indent="0">
              <a:buNone/>
              <a:defRPr sz="17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5384" y="6680200"/>
            <a:ext cx="4371290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744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15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32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1219200"/>
            <a:ext cx="3316289" cy="4267200"/>
          </a:xfrm>
        </p:spPr>
        <p:txBody>
          <a:bodyPr anchor="b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290" y="2633138"/>
            <a:ext cx="5205383" cy="12996333"/>
          </a:xfrm>
        </p:spPr>
        <p:txBody>
          <a:bodyPr/>
          <a:lstStyle>
            <a:lvl1pPr>
              <a:defRPr sz="3598"/>
            </a:lvl1pPr>
            <a:lvl2pPr>
              <a:defRPr sz="3149"/>
            </a:lvl2pPr>
            <a:lvl3pPr>
              <a:defRPr sz="26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243" y="5486400"/>
            <a:ext cx="3316289" cy="10164235"/>
          </a:xfrm>
        </p:spPr>
        <p:txBody>
          <a:bodyPr/>
          <a:lstStyle>
            <a:lvl1pPr marL="0" indent="0">
              <a:buNone/>
              <a:defRPr sz="1799"/>
            </a:lvl1pPr>
            <a:lvl2pPr marL="514121" indent="0">
              <a:buNone/>
              <a:defRPr sz="1574"/>
            </a:lvl2pPr>
            <a:lvl3pPr marL="1028243" indent="0">
              <a:buNone/>
              <a:defRPr sz="1349"/>
            </a:lvl3pPr>
            <a:lvl4pPr marL="1542364" indent="0">
              <a:buNone/>
              <a:defRPr sz="1125"/>
            </a:lvl4pPr>
            <a:lvl5pPr marL="2056486" indent="0">
              <a:buNone/>
              <a:defRPr sz="1125"/>
            </a:lvl5pPr>
            <a:lvl6pPr marL="2570607" indent="0">
              <a:buNone/>
              <a:defRPr sz="1125"/>
            </a:lvl6pPr>
            <a:lvl7pPr marL="3084728" indent="0">
              <a:buNone/>
              <a:defRPr sz="1125"/>
            </a:lvl7pPr>
            <a:lvl8pPr marL="3598850" indent="0">
              <a:buNone/>
              <a:defRPr sz="1125"/>
            </a:lvl8pPr>
            <a:lvl9pPr marL="4112971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9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1219200"/>
            <a:ext cx="3316289" cy="4267200"/>
          </a:xfrm>
        </p:spPr>
        <p:txBody>
          <a:bodyPr anchor="b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1290" y="2633138"/>
            <a:ext cx="5205383" cy="12996333"/>
          </a:xfrm>
        </p:spPr>
        <p:txBody>
          <a:bodyPr anchor="t"/>
          <a:lstStyle>
            <a:lvl1pPr marL="0" indent="0">
              <a:buNone/>
              <a:defRPr sz="3598"/>
            </a:lvl1pPr>
            <a:lvl2pPr marL="514121" indent="0">
              <a:buNone/>
              <a:defRPr sz="3149"/>
            </a:lvl2pPr>
            <a:lvl3pPr marL="1028243" indent="0">
              <a:buNone/>
              <a:defRPr sz="2699"/>
            </a:lvl3pPr>
            <a:lvl4pPr marL="1542364" indent="0">
              <a:buNone/>
              <a:defRPr sz="2249"/>
            </a:lvl4pPr>
            <a:lvl5pPr marL="2056486" indent="0">
              <a:buNone/>
              <a:defRPr sz="2249"/>
            </a:lvl5pPr>
            <a:lvl6pPr marL="2570607" indent="0">
              <a:buNone/>
              <a:defRPr sz="2249"/>
            </a:lvl6pPr>
            <a:lvl7pPr marL="3084728" indent="0">
              <a:buNone/>
              <a:defRPr sz="2249"/>
            </a:lvl7pPr>
            <a:lvl8pPr marL="3598850" indent="0">
              <a:buNone/>
              <a:defRPr sz="2249"/>
            </a:lvl8pPr>
            <a:lvl9pPr marL="4112971" indent="0">
              <a:buNone/>
              <a:defRPr sz="22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243" y="5486400"/>
            <a:ext cx="3316289" cy="10164235"/>
          </a:xfrm>
        </p:spPr>
        <p:txBody>
          <a:bodyPr/>
          <a:lstStyle>
            <a:lvl1pPr marL="0" indent="0">
              <a:buNone/>
              <a:defRPr sz="1799"/>
            </a:lvl1pPr>
            <a:lvl2pPr marL="514121" indent="0">
              <a:buNone/>
              <a:defRPr sz="1574"/>
            </a:lvl2pPr>
            <a:lvl3pPr marL="1028243" indent="0">
              <a:buNone/>
              <a:defRPr sz="1349"/>
            </a:lvl3pPr>
            <a:lvl4pPr marL="1542364" indent="0">
              <a:buNone/>
              <a:defRPr sz="1125"/>
            </a:lvl4pPr>
            <a:lvl5pPr marL="2056486" indent="0">
              <a:buNone/>
              <a:defRPr sz="1125"/>
            </a:lvl5pPr>
            <a:lvl6pPr marL="2570607" indent="0">
              <a:buNone/>
              <a:defRPr sz="1125"/>
            </a:lvl6pPr>
            <a:lvl7pPr marL="3084728" indent="0">
              <a:buNone/>
              <a:defRPr sz="1125"/>
            </a:lvl7pPr>
            <a:lvl8pPr marL="3598850" indent="0">
              <a:buNone/>
              <a:defRPr sz="1125"/>
            </a:lvl8pPr>
            <a:lvl9pPr marL="4112971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741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904" y="973671"/>
            <a:ext cx="886843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4" y="4868333"/>
            <a:ext cx="886843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904" y="16950271"/>
            <a:ext cx="2313504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B4819-EC2D-A644-A406-E7432EFF3B25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992" y="16950271"/>
            <a:ext cx="347025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1830" y="16950271"/>
            <a:ext cx="2313504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CE6E-27EF-B64F-90CE-755A33B8882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007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28243" rtl="0" eaLnBrk="1" latinLnBrk="0" hangingPunct="1">
        <a:lnSpc>
          <a:spcPct val="90000"/>
        </a:lnSpc>
        <a:spcBef>
          <a:spcPct val="0"/>
        </a:spcBef>
        <a:buNone/>
        <a:defRPr sz="49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1" indent="-257061" algn="l" defTabSz="102824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771182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285304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99425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313546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827668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1789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5911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0032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243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364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6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0607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4728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598850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2971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0B11">
            <a:alpha val="251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C74C-2EAC-529F-1A14-4983A6362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07"/>
            <a:ext cx="10282238" cy="1958475"/>
          </a:xfrm>
          <a:solidFill>
            <a:srgbClr val="730B11"/>
          </a:solidFill>
          <a:ln w="47625" cmpd="tri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DE CLIPPERS: UN DIAGNÓSTICO DEL SIGLO XXI</a:t>
            </a:r>
            <a:br>
              <a:rPr lang="es-ES_tradnl" sz="342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9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MEDINA, MELANY; REYES, MARIA ALEJANDRA</a:t>
            </a:r>
            <a:br>
              <a:rPr lang="es-ES_tradnl" sz="342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4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-MR- MEDICINA INTERNA CHMDRrAAM</a:t>
            </a:r>
            <a:br>
              <a:rPr lang="es-ES_tradnl" sz="14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142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331E6-9914-D88E-B903-0050FB6CB2D1}"/>
              </a:ext>
            </a:extLst>
          </p:cNvPr>
          <p:cNvSpPr txBox="1"/>
          <p:nvPr/>
        </p:nvSpPr>
        <p:spPr>
          <a:xfrm>
            <a:off x="0" y="2025413"/>
            <a:ext cx="10282238" cy="430887"/>
          </a:xfrm>
          <a:prstGeom prst="rect">
            <a:avLst/>
          </a:prstGeom>
          <a:solidFill>
            <a:srgbClr val="730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2CBD9-F6E7-AE2B-8578-EDBC9D5115DB}"/>
              </a:ext>
            </a:extLst>
          </p:cNvPr>
          <p:cNvSpPr txBox="1"/>
          <p:nvPr/>
        </p:nvSpPr>
        <p:spPr>
          <a:xfrm>
            <a:off x="-24484" y="2496081"/>
            <a:ext cx="10306721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síndrome de CLIPPERS (chronic lymphocytic inflammation with pontine perivascular enhancement responsive to steroids) es una patología inflamatoria del sistema nervioso central que involucra principalmente el tronco encefálico y el cerebelo. El cuadro clínico incluye diplopía, ataxia y disartria y anatomopatológicamente se caracteriza por infiltración de linfocitos T en el espacio perivascular del tronco encefálico.</a:t>
            </a:r>
          </a:p>
          <a:p>
            <a:pPr algn="just"/>
            <a:r>
              <a:rPr lang="es-ES_trad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entidad fue descrita por primera vez en el año 2010 con solo 60 casos diagnosticados hasta la fecha. </a:t>
            </a:r>
            <a:endParaRPr lang="es-ES_trad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4E35B-F9F1-C721-B19D-476388528F89}"/>
              </a:ext>
            </a:extLst>
          </p:cNvPr>
          <p:cNvSpPr txBox="1"/>
          <p:nvPr/>
        </p:nvSpPr>
        <p:spPr>
          <a:xfrm>
            <a:off x="191555" y="4709103"/>
            <a:ext cx="5274843" cy="430887"/>
          </a:xfrm>
          <a:prstGeom prst="rect">
            <a:avLst/>
          </a:prstGeom>
          <a:solidFill>
            <a:srgbClr val="730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Clínico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D2567-DB97-DB97-AD51-F1D68AAA5E65}"/>
              </a:ext>
            </a:extLst>
          </p:cNvPr>
          <p:cNvSpPr txBox="1"/>
          <p:nvPr/>
        </p:nvSpPr>
        <p:spPr>
          <a:xfrm>
            <a:off x="-2" y="5158365"/>
            <a:ext cx="5699761" cy="8956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Masculino de 60 años sin antecedentes personales patológicos que acude con historia de 3 semanas de hipoestesia y </a:t>
            </a:r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paresia en hemicara derecha a nivel de las ramas V2 y V3, evaluado en institución de segundo nivel donde debido a estos hallazgos neuropáticos y sin alguna otra justificación objetiva, se inicia manejo con cianocobalamina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decimo día presenta vértigo, evaluado por otorrinolaringología y debido a las características centrales del mismo, es referido a nuestra institución para completar las evaluaciones.</a:t>
            </a:r>
            <a:r>
              <a:rPr lang="en-P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examen físico con </a:t>
            </a:r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diplopia, movimientos oculares, reflejo pupilar directo y consensuado conservados, hipoestesia facial derecha de la zona V2 y V3 (5to nervio craneal)</a:t>
            </a:r>
            <a:r>
              <a:rPr lang="es-P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parálisis facial central izquierda (7mo nervio craneal)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Nistagmo con respuesta rápida hacia la izquierda, ataxia y lateralización de la marcha hacia la derecha. (8vo nervio craneal, porción vestibular). </a:t>
            </a:r>
            <a:endParaRPr lang="en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alteraciones en el hemograma, función renal, electrolitos, perfil lipídico o electroforesis de proteínas.</a:t>
            </a:r>
            <a:endParaRPr lang="en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 a las manifestaciones neurológicas descritas se realiza estudio de neuroimagen con aumento de la intensidad de señal en pedúnculo cerebeloso medio derecho y anterior al borde lateral del 4to ventrículo en las secuencias T2 y FLAIR. Además se evidencia realce lineal en la fase contrastada con T2 de alta resolución con distribución hiperintensa y puntiforme, hallazgos compatibles con sindrome de CLIPPERS.</a:t>
            </a:r>
            <a:endParaRPr lang="en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inicia manejo con metilprednisolona 1g IV cada día por 5 días con recuperación completa de sintomatología. </a:t>
            </a:r>
            <a:endParaRPr lang="en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325B1F2B-D185-242D-0EA6-9AD6A4D5F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56" t="25529" r="34604" b="13496"/>
          <a:stretch/>
        </p:blipFill>
        <p:spPr>
          <a:xfrm>
            <a:off x="5872725" y="5293657"/>
            <a:ext cx="2056801" cy="2887693"/>
          </a:xfrm>
          <a:prstGeom prst="rect">
            <a:avLst/>
          </a:prstGeom>
        </p:spPr>
      </p:pic>
      <p:pic>
        <p:nvPicPr>
          <p:cNvPr id="17" name="Imagen 1">
            <a:extLst>
              <a:ext uri="{FF2B5EF4-FFF2-40B4-BE49-F238E27FC236}">
                <a16:creationId xmlns:a16="http://schemas.microsoft.com/office/drawing/2014/main" id="{887D454A-A865-068B-1898-5CC1FFED9A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81" t="20000" r="33964" b="7479"/>
          <a:stretch/>
        </p:blipFill>
        <p:spPr>
          <a:xfrm>
            <a:off x="8102492" y="8303162"/>
            <a:ext cx="2056801" cy="28445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63E41-1C98-B5C2-A6D1-C18B91DBE3A7}"/>
              </a:ext>
            </a:extLst>
          </p:cNvPr>
          <p:cNvSpPr txBox="1"/>
          <p:nvPr/>
        </p:nvSpPr>
        <p:spPr>
          <a:xfrm>
            <a:off x="5872724" y="11307888"/>
            <a:ext cx="4286569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Observa aumento de la intensidad de señal en pedúnculo cerebeloso medio derecho y anterior al borde lateral del 4to ventrículo en las secuencias T2 y FLAIR. No es hipointensa en T2 y no hay restricción de la difusión. </a:t>
            </a:r>
            <a:endParaRPr lang="es-ES_tradnl" sz="2000" b="1" dirty="0"/>
          </a:p>
        </p:txBody>
      </p:sp>
      <p:pic>
        <p:nvPicPr>
          <p:cNvPr id="21" name="Imagen 1">
            <a:extLst>
              <a:ext uri="{FF2B5EF4-FFF2-40B4-BE49-F238E27FC236}">
                <a16:creationId xmlns:a16="http://schemas.microsoft.com/office/drawing/2014/main" id="{62C09DCD-C2EE-C2C7-BB83-49F27B0EB0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488" t="24227" r="35061" b="13984"/>
          <a:stretch/>
        </p:blipFill>
        <p:spPr>
          <a:xfrm>
            <a:off x="8115049" y="5293657"/>
            <a:ext cx="2056801" cy="2852759"/>
          </a:xfrm>
          <a:prstGeom prst="rect">
            <a:avLst/>
          </a:prstGeom>
        </p:spPr>
      </p:pic>
      <p:pic>
        <p:nvPicPr>
          <p:cNvPr id="23" name="Imagen 2">
            <a:extLst>
              <a:ext uri="{FF2B5EF4-FFF2-40B4-BE49-F238E27FC236}">
                <a16:creationId xmlns:a16="http://schemas.microsoft.com/office/drawing/2014/main" id="{6E5B6F92-ABDE-C403-90C1-B5E370B5E9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939" t="21626" r="34878" b="7805"/>
          <a:stretch/>
        </p:blipFill>
        <p:spPr>
          <a:xfrm>
            <a:off x="5872724" y="8283306"/>
            <a:ext cx="2056801" cy="28643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E36C7E-8C36-A370-4049-BF9600F8A2AF}"/>
              </a:ext>
            </a:extLst>
          </p:cNvPr>
          <p:cNvSpPr txBox="1"/>
          <p:nvPr/>
        </p:nvSpPr>
        <p:spPr>
          <a:xfrm>
            <a:off x="0" y="13714848"/>
            <a:ext cx="10282238" cy="430887"/>
          </a:xfrm>
          <a:prstGeom prst="rect">
            <a:avLst/>
          </a:prstGeom>
          <a:solidFill>
            <a:srgbClr val="730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1023C-8DB4-D4DA-B4CC-3619109B819C}"/>
              </a:ext>
            </a:extLst>
          </p:cNvPr>
          <p:cNvSpPr txBox="1"/>
          <p:nvPr/>
        </p:nvSpPr>
        <p:spPr>
          <a:xfrm>
            <a:off x="-24483" y="14187029"/>
            <a:ext cx="1028223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Presentamos este caso como un diagnóstico inusual el cual debe tomarse en cuenta dentro del espectro de patologías con localización anatómica en tallo cerebral. </a:t>
            </a:r>
            <a:endParaRPr lang="en-P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características que distinguen este síndrome de otras patologías con similitud clínica son la presencia de patrón nodular y puntiforme que realza con contraste y con respuesta óptima al tratamiento con corticoides como fue el caso de nuestro paciente.</a:t>
            </a:r>
            <a:endParaRPr lang="en-P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35E3F3-5ABD-D386-88E8-19F6A8868A78}"/>
              </a:ext>
            </a:extLst>
          </p:cNvPr>
          <p:cNvSpPr txBox="1"/>
          <p:nvPr/>
        </p:nvSpPr>
        <p:spPr>
          <a:xfrm>
            <a:off x="-24483" y="15797860"/>
            <a:ext cx="10282238" cy="430887"/>
          </a:xfrm>
          <a:prstGeom prst="rect">
            <a:avLst/>
          </a:prstGeom>
          <a:solidFill>
            <a:srgbClr val="730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561CCE-444C-5770-DC20-D8A8EE48FDDF}"/>
              </a:ext>
            </a:extLst>
          </p:cNvPr>
          <p:cNvSpPr txBox="1"/>
          <p:nvPr/>
        </p:nvSpPr>
        <p:spPr>
          <a:xfrm>
            <a:off x="-24483" y="16293642"/>
            <a:ext cx="1028223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44831" indent="-244831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Zalewski,n.,Tobin, W.O.,Clippers,curr Neurol Neurosci Rep,17,65 (2017).Https://Doi.Org/10.1007/S11910-017-0773-7</a:t>
            </a:r>
          </a:p>
          <a:p>
            <a:pPr marL="244831" indent="-244831" algn="just">
              <a:buFont typeface="Arial" panose="020B0604020202020204" pitchFamily="34" charset="0"/>
              <a:buChar char="•"/>
            </a:pPr>
            <a:r>
              <a:rPr lang="en-US" altLang="en-P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C.M. Oblitas, A. S.-S. (2019). </a:t>
            </a:r>
            <a:r>
              <a:rPr lang="es-PA" altLang="en-P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Síndrome De Clippers. A Propósito De Un Caso . Madrid. España: Servicio De Medicina Interna, Hospital General Universitario Gregorio Marañón, Madrid, España; Servicio De Neurología, Hospital General Universitario Gregorio Marañon.</a:t>
            </a:r>
          </a:p>
          <a:p>
            <a:pPr marL="244831" indent="-244831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Pavel A. Dyachenko, R. A. (January 2021 ). A Rare Brainstem Inflammatory Syndrome, Clippers, Myth Or Fact. Case Report With Critical Review . Ukraine : Aluna Publishing .</a:t>
            </a:r>
          </a:p>
          <a:p>
            <a:pPr marL="244831" indent="-244831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Docu Acelerad, A. Z. (June 14, 2021 ). Clippers, Chronic Lymphocytic Inflammation With Pontine Perivascular Enhancement Responsive To Steroids: A Challenge In Neurological Practica, Clinical Landmarks . Romania: Department Of Kinetotherapy, Brainaxy Clinic .</a:t>
            </a:r>
            <a:endParaRPr lang="en-PA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8E7BD-9D61-1BF8-3FF7-83C4B7FCAF83}"/>
              </a:ext>
            </a:extLst>
          </p:cNvPr>
          <p:cNvSpPr txBox="1"/>
          <p:nvPr/>
        </p:nvSpPr>
        <p:spPr>
          <a:xfrm>
            <a:off x="5758134" y="4725881"/>
            <a:ext cx="4465728" cy="430887"/>
          </a:xfrm>
          <a:prstGeom prst="rect">
            <a:avLst/>
          </a:prstGeom>
          <a:solidFill>
            <a:srgbClr val="730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Neuroimagen</a:t>
            </a:r>
          </a:p>
        </p:txBody>
      </p:sp>
      <p:pic>
        <p:nvPicPr>
          <p:cNvPr id="6" name="Audio Recording 01/15/2023 5:58:32 p. m.">
            <a:hlinkClick r:id="" action="ppaction://media"/>
            <a:extLst>
              <a:ext uri="{FF2B5EF4-FFF2-40B4-BE49-F238E27FC236}">
                <a16:creationId xmlns:a16="http://schemas.microsoft.com/office/drawing/2014/main" id="{2BA61A70-3292-D217-1659-1F7AA76BF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33925" y="8737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636</Words>
  <Application>Microsoft Macintosh PowerPoint</Application>
  <PresentationFormat>Personalizado</PresentationFormat>
  <Paragraphs>20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SÍNDROME DE CLIPPERS: UN DIAGNÓSTICO DEL SIGLO XXI MEDINA, MELANY; REYES, MARIA ALEJANDRA -MR- MEDICINA INTERNA CHMDRrAAM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SINDROME DE CLIPPERS: UN DIAGNÓSTICO DEL SIGLO XXI MEDINA, MELANY; REYES, MARIA ALEJANDRA 1-MR- MEDICINA INTERNA CHMDRrAAM; 2-MR- MEDICINA INTERNA CHMDRrAAM</dc:title>
  <dc:creator>Carlos Samaniego</dc:creator>
  <cp:lastModifiedBy>María Alejandra Reyes Leyton</cp:lastModifiedBy>
  <cp:revision>8</cp:revision>
  <dcterms:created xsi:type="dcterms:W3CDTF">2022-11-19T13:59:32Z</dcterms:created>
  <dcterms:modified xsi:type="dcterms:W3CDTF">2023-01-15T23:04:32Z</dcterms:modified>
</cp:coreProperties>
</file>