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10282238" cy="18286413"/>
  <p:notesSz cx="6858000" cy="9144000"/>
  <p:defaultTextStyle>
    <a:defPPr>
      <a:defRPr lang="en-US"/>
    </a:defPPr>
    <a:lvl1pPr marL="0" algn="l" defTabSz="1370925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1pPr>
    <a:lvl2pPr marL="685463" algn="l" defTabSz="1370925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2pPr>
    <a:lvl3pPr marL="1370925" algn="l" defTabSz="1370925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3pPr>
    <a:lvl4pPr marL="2056388" algn="l" defTabSz="1370925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4pPr>
    <a:lvl5pPr marL="2741850" algn="l" defTabSz="1370925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5pPr>
    <a:lvl6pPr marL="3427313" algn="l" defTabSz="1370925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6pPr>
    <a:lvl7pPr marL="4112775" algn="l" defTabSz="1370925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7pPr>
    <a:lvl8pPr marL="4798237" algn="l" defTabSz="1370925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8pPr>
    <a:lvl9pPr marL="5483700" algn="l" defTabSz="1370925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5" d="100"/>
          <a:sy n="55" d="100"/>
        </p:scale>
        <p:origin x="20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168" y="2992708"/>
            <a:ext cx="8739902" cy="6366381"/>
          </a:xfrm>
        </p:spPr>
        <p:txBody>
          <a:bodyPr anchor="b"/>
          <a:lstStyle>
            <a:lvl1pPr algn="ctr">
              <a:defRPr sz="674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280" y="9604601"/>
            <a:ext cx="7711679" cy="4414982"/>
          </a:xfrm>
        </p:spPr>
        <p:txBody>
          <a:bodyPr/>
          <a:lstStyle>
            <a:lvl1pPr marL="0" indent="0" algn="ctr">
              <a:buNone/>
              <a:defRPr sz="2699"/>
            </a:lvl1pPr>
            <a:lvl2pPr marL="514121" indent="0" algn="ctr">
              <a:buNone/>
              <a:defRPr sz="2249"/>
            </a:lvl2pPr>
            <a:lvl3pPr marL="1028243" indent="0" algn="ctr">
              <a:buNone/>
              <a:defRPr sz="2024"/>
            </a:lvl3pPr>
            <a:lvl4pPr marL="1542364" indent="0" algn="ctr">
              <a:buNone/>
              <a:defRPr sz="1799"/>
            </a:lvl4pPr>
            <a:lvl5pPr marL="2056486" indent="0" algn="ctr">
              <a:buNone/>
              <a:defRPr sz="1799"/>
            </a:lvl5pPr>
            <a:lvl6pPr marL="2570607" indent="0" algn="ctr">
              <a:buNone/>
              <a:defRPr sz="1799"/>
            </a:lvl6pPr>
            <a:lvl7pPr marL="3084728" indent="0" algn="ctr">
              <a:buNone/>
              <a:defRPr sz="1799"/>
            </a:lvl7pPr>
            <a:lvl8pPr marL="3598850" indent="0" algn="ctr">
              <a:buNone/>
              <a:defRPr sz="1799"/>
            </a:lvl8pPr>
            <a:lvl9pPr marL="4112971" indent="0" algn="ctr">
              <a:buNone/>
              <a:defRPr sz="1799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9025-B474-4023-975C-407D92BDBCF7}" type="datetimeFigureOut">
              <a:rPr lang="es-PA" smtClean="0"/>
              <a:t>01/15/2023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B074-616F-46F2-B2FF-563BED08547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91120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9025-B474-4023-975C-407D92BDBCF7}" type="datetimeFigureOut">
              <a:rPr lang="es-PA" smtClean="0"/>
              <a:t>01/15/2023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B074-616F-46F2-B2FF-563BED08547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69429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58227" y="973582"/>
            <a:ext cx="2217108" cy="1549689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6904" y="973582"/>
            <a:ext cx="6522795" cy="1549689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9025-B474-4023-975C-407D92BDBCF7}" type="datetimeFigureOut">
              <a:rPr lang="es-PA" smtClean="0"/>
              <a:t>01/15/2023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B074-616F-46F2-B2FF-563BED08547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75743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9025-B474-4023-975C-407D92BDBCF7}" type="datetimeFigureOut">
              <a:rPr lang="es-PA" smtClean="0"/>
              <a:t>01/15/2023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B074-616F-46F2-B2FF-563BED08547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596765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549" y="4558909"/>
            <a:ext cx="8868430" cy="7606639"/>
          </a:xfrm>
        </p:spPr>
        <p:txBody>
          <a:bodyPr anchor="b"/>
          <a:lstStyle>
            <a:lvl1pPr>
              <a:defRPr sz="674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549" y="12237510"/>
            <a:ext cx="8868430" cy="4000152"/>
          </a:xfrm>
        </p:spPr>
        <p:txBody>
          <a:bodyPr/>
          <a:lstStyle>
            <a:lvl1pPr marL="0" indent="0">
              <a:buNone/>
              <a:defRPr sz="2699">
                <a:solidFill>
                  <a:schemeClr val="tx1"/>
                </a:solidFill>
              </a:defRPr>
            </a:lvl1pPr>
            <a:lvl2pPr marL="514121" indent="0">
              <a:buNone/>
              <a:defRPr sz="2249">
                <a:solidFill>
                  <a:schemeClr val="tx1">
                    <a:tint val="75000"/>
                  </a:schemeClr>
                </a:solidFill>
              </a:defRPr>
            </a:lvl2pPr>
            <a:lvl3pPr marL="1028243" indent="0">
              <a:buNone/>
              <a:defRPr sz="2024">
                <a:solidFill>
                  <a:schemeClr val="tx1">
                    <a:tint val="75000"/>
                  </a:schemeClr>
                </a:solidFill>
              </a:defRPr>
            </a:lvl3pPr>
            <a:lvl4pPr marL="1542364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4pPr>
            <a:lvl5pPr marL="205648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5pPr>
            <a:lvl6pPr marL="257060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6pPr>
            <a:lvl7pPr marL="3084728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7pPr>
            <a:lvl8pPr marL="3598850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8pPr>
            <a:lvl9pPr marL="4112971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9025-B474-4023-975C-407D92BDBCF7}" type="datetimeFigureOut">
              <a:rPr lang="es-PA" smtClean="0"/>
              <a:t>01/15/2023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B074-616F-46F2-B2FF-563BED08547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30728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6904" y="4867911"/>
            <a:ext cx="4369951" cy="1160256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5383" y="4867911"/>
            <a:ext cx="4369951" cy="1160256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9025-B474-4023-975C-407D92BDBCF7}" type="datetimeFigureOut">
              <a:rPr lang="es-PA" smtClean="0"/>
              <a:t>01/15/2023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B074-616F-46F2-B2FF-563BED08547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145563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243" y="973586"/>
            <a:ext cx="8868430" cy="353452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244" y="4482712"/>
            <a:ext cx="4349868" cy="2196908"/>
          </a:xfrm>
        </p:spPr>
        <p:txBody>
          <a:bodyPr anchor="b"/>
          <a:lstStyle>
            <a:lvl1pPr marL="0" indent="0">
              <a:buNone/>
              <a:defRPr sz="2699" b="1"/>
            </a:lvl1pPr>
            <a:lvl2pPr marL="514121" indent="0">
              <a:buNone/>
              <a:defRPr sz="2249" b="1"/>
            </a:lvl2pPr>
            <a:lvl3pPr marL="1028243" indent="0">
              <a:buNone/>
              <a:defRPr sz="2024" b="1"/>
            </a:lvl3pPr>
            <a:lvl4pPr marL="1542364" indent="0">
              <a:buNone/>
              <a:defRPr sz="1799" b="1"/>
            </a:lvl4pPr>
            <a:lvl5pPr marL="2056486" indent="0">
              <a:buNone/>
              <a:defRPr sz="1799" b="1"/>
            </a:lvl5pPr>
            <a:lvl6pPr marL="2570607" indent="0">
              <a:buNone/>
              <a:defRPr sz="1799" b="1"/>
            </a:lvl6pPr>
            <a:lvl7pPr marL="3084728" indent="0">
              <a:buNone/>
              <a:defRPr sz="1799" b="1"/>
            </a:lvl7pPr>
            <a:lvl8pPr marL="3598850" indent="0">
              <a:buNone/>
              <a:defRPr sz="1799" b="1"/>
            </a:lvl8pPr>
            <a:lvl9pPr marL="4112971" indent="0">
              <a:buNone/>
              <a:defRPr sz="1799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244" y="6679620"/>
            <a:ext cx="4349868" cy="982471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5384" y="4482712"/>
            <a:ext cx="4371290" cy="2196908"/>
          </a:xfrm>
        </p:spPr>
        <p:txBody>
          <a:bodyPr anchor="b"/>
          <a:lstStyle>
            <a:lvl1pPr marL="0" indent="0">
              <a:buNone/>
              <a:defRPr sz="2699" b="1"/>
            </a:lvl1pPr>
            <a:lvl2pPr marL="514121" indent="0">
              <a:buNone/>
              <a:defRPr sz="2249" b="1"/>
            </a:lvl2pPr>
            <a:lvl3pPr marL="1028243" indent="0">
              <a:buNone/>
              <a:defRPr sz="2024" b="1"/>
            </a:lvl3pPr>
            <a:lvl4pPr marL="1542364" indent="0">
              <a:buNone/>
              <a:defRPr sz="1799" b="1"/>
            </a:lvl4pPr>
            <a:lvl5pPr marL="2056486" indent="0">
              <a:buNone/>
              <a:defRPr sz="1799" b="1"/>
            </a:lvl5pPr>
            <a:lvl6pPr marL="2570607" indent="0">
              <a:buNone/>
              <a:defRPr sz="1799" b="1"/>
            </a:lvl6pPr>
            <a:lvl7pPr marL="3084728" indent="0">
              <a:buNone/>
              <a:defRPr sz="1799" b="1"/>
            </a:lvl7pPr>
            <a:lvl8pPr marL="3598850" indent="0">
              <a:buNone/>
              <a:defRPr sz="1799" b="1"/>
            </a:lvl8pPr>
            <a:lvl9pPr marL="4112971" indent="0">
              <a:buNone/>
              <a:defRPr sz="1799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5384" y="6679620"/>
            <a:ext cx="4371290" cy="982471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9025-B474-4023-975C-407D92BDBCF7}" type="datetimeFigureOut">
              <a:rPr lang="es-PA" smtClean="0"/>
              <a:t>01/15/2023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B074-616F-46F2-B2FF-563BED08547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9027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9025-B474-4023-975C-407D92BDBCF7}" type="datetimeFigureOut">
              <a:rPr lang="es-PA" smtClean="0"/>
              <a:t>01/15/2023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B074-616F-46F2-B2FF-563BED08547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7447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9025-B474-4023-975C-407D92BDBCF7}" type="datetimeFigureOut">
              <a:rPr lang="es-PA" smtClean="0"/>
              <a:t>01/15/2023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B074-616F-46F2-B2FF-563BED08547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83984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243" y="1219094"/>
            <a:ext cx="3316289" cy="4266830"/>
          </a:xfrm>
        </p:spPr>
        <p:txBody>
          <a:bodyPr anchor="b"/>
          <a:lstStyle>
            <a:lvl1pPr>
              <a:defRPr sz="359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1290" y="2632909"/>
            <a:ext cx="5205383" cy="12995206"/>
          </a:xfrm>
        </p:spPr>
        <p:txBody>
          <a:bodyPr/>
          <a:lstStyle>
            <a:lvl1pPr>
              <a:defRPr sz="3598"/>
            </a:lvl1pPr>
            <a:lvl2pPr>
              <a:defRPr sz="3149"/>
            </a:lvl2pPr>
            <a:lvl3pPr>
              <a:defRPr sz="2699"/>
            </a:lvl3pPr>
            <a:lvl4pPr>
              <a:defRPr sz="2249"/>
            </a:lvl4pPr>
            <a:lvl5pPr>
              <a:defRPr sz="2249"/>
            </a:lvl5pPr>
            <a:lvl6pPr>
              <a:defRPr sz="2249"/>
            </a:lvl6pPr>
            <a:lvl7pPr>
              <a:defRPr sz="2249"/>
            </a:lvl7pPr>
            <a:lvl8pPr>
              <a:defRPr sz="2249"/>
            </a:lvl8pPr>
            <a:lvl9pPr>
              <a:defRPr sz="2249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243" y="5485924"/>
            <a:ext cx="3316289" cy="10163353"/>
          </a:xfrm>
        </p:spPr>
        <p:txBody>
          <a:bodyPr/>
          <a:lstStyle>
            <a:lvl1pPr marL="0" indent="0">
              <a:buNone/>
              <a:defRPr sz="1799"/>
            </a:lvl1pPr>
            <a:lvl2pPr marL="514121" indent="0">
              <a:buNone/>
              <a:defRPr sz="1574"/>
            </a:lvl2pPr>
            <a:lvl3pPr marL="1028243" indent="0">
              <a:buNone/>
              <a:defRPr sz="1349"/>
            </a:lvl3pPr>
            <a:lvl4pPr marL="1542364" indent="0">
              <a:buNone/>
              <a:defRPr sz="1125"/>
            </a:lvl4pPr>
            <a:lvl5pPr marL="2056486" indent="0">
              <a:buNone/>
              <a:defRPr sz="1125"/>
            </a:lvl5pPr>
            <a:lvl6pPr marL="2570607" indent="0">
              <a:buNone/>
              <a:defRPr sz="1125"/>
            </a:lvl6pPr>
            <a:lvl7pPr marL="3084728" indent="0">
              <a:buNone/>
              <a:defRPr sz="1125"/>
            </a:lvl7pPr>
            <a:lvl8pPr marL="3598850" indent="0">
              <a:buNone/>
              <a:defRPr sz="1125"/>
            </a:lvl8pPr>
            <a:lvl9pPr marL="4112971" indent="0">
              <a:buNone/>
              <a:defRPr sz="112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9025-B474-4023-975C-407D92BDBCF7}" type="datetimeFigureOut">
              <a:rPr lang="es-PA" smtClean="0"/>
              <a:t>01/15/2023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B074-616F-46F2-B2FF-563BED08547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6949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243" y="1219094"/>
            <a:ext cx="3316289" cy="4266830"/>
          </a:xfrm>
        </p:spPr>
        <p:txBody>
          <a:bodyPr anchor="b"/>
          <a:lstStyle>
            <a:lvl1pPr>
              <a:defRPr sz="359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1290" y="2632909"/>
            <a:ext cx="5205383" cy="12995206"/>
          </a:xfrm>
        </p:spPr>
        <p:txBody>
          <a:bodyPr anchor="t"/>
          <a:lstStyle>
            <a:lvl1pPr marL="0" indent="0">
              <a:buNone/>
              <a:defRPr sz="3598"/>
            </a:lvl1pPr>
            <a:lvl2pPr marL="514121" indent="0">
              <a:buNone/>
              <a:defRPr sz="3149"/>
            </a:lvl2pPr>
            <a:lvl3pPr marL="1028243" indent="0">
              <a:buNone/>
              <a:defRPr sz="2699"/>
            </a:lvl3pPr>
            <a:lvl4pPr marL="1542364" indent="0">
              <a:buNone/>
              <a:defRPr sz="2249"/>
            </a:lvl4pPr>
            <a:lvl5pPr marL="2056486" indent="0">
              <a:buNone/>
              <a:defRPr sz="2249"/>
            </a:lvl5pPr>
            <a:lvl6pPr marL="2570607" indent="0">
              <a:buNone/>
              <a:defRPr sz="2249"/>
            </a:lvl6pPr>
            <a:lvl7pPr marL="3084728" indent="0">
              <a:buNone/>
              <a:defRPr sz="2249"/>
            </a:lvl7pPr>
            <a:lvl8pPr marL="3598850" indent="0">
              <a:buNone/>
              <a:defRPr sz="2249"/>
            </a:lvl8pPr>
            <a:lvl9pPr marL="4112971" indent="0">
              <a:buNone/>
              <a:defRPr sz="2249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243" y="5485924"/>
            <a:ext cx="3316289" cy="10163353"/>
          </a:xfrm>
        </p:spPr>
        <p:txBody>
          <a:bodyPr/>
          <a:lstStyle>
            <a:lvl1pPr marL="0" indent="0">
              <a:buNone/>
              <a:defRPr sz="1799"/>
            </a:lvl1pPr>
            <a:lvl2pPr marL="514121" indent="0">
              <a:buNone/>
              <a:defRPr sz="1574"/>
            </a:lvl2pPr>
            <a:lvl3pPr marL="1028243" indent="0">
              <a:buNone/>
              <a:defRPr sz="1349"/>
            </a:lvl3pPr>
            <a:lvl4pPr marL="1542364" indent="0">
              <a:buNone/>
              <a:defRPr sz="1125"/>
            </a:lvl4pPr>
            <a:lvl5pPr marL="2056486" indent="0">
              <a:buNone/>
              <a:defRPr sz="1125"/>
            </a:lvl5pPr>
            <a:lvl6pPr marL="2570607" indent="0">
              <a:buNone/>
              <a:defRPr sz="1125"/>
            </a:lvl6pPr>
            <a:lvl7pPr marL="3084728" indent="0">
              <a:buNone/>
              <a:defRPr sz="1125"/>
            </a:lvl7pPr>
            <a:lvl8pPr marL="3598850" indent="0">
              <a:buNone/>
              <a:defRPr sz="1125"/>
            </a:lvl8pPr>
            <a:lvl9pPr marL="4112971" indent="0">
              <a:buNone/>
              <a:defRPr sz="112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9025-B474-4023-975C-407D92BDBCF7}" type="datetimeFigureOut">
              <a:rPr lang="es-PA" smtClean="0"/>
              <a:t>01/15/2023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B074-616F-46F2-B2FF-563BED08547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20578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6904" y="973586"/>
            <a:ext cx="8868430" cy="3534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4" y="4867911"/>
            <a:ext cx="8868430" cy="11602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6904" y="16948800"/>
            <a:ext cx="2313504" cy="973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69025-B474-4023-975C-407D92BDBCF7}" type="datetimeFigureOut">
              <a:rPr lang="es-PA" smtClean="0"/>
              <a:t>01/15/2023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5992" y="16948800"/>
            <a:ext cx="3470255" cy="973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1830" y="16948800"/>
            <a:ext cx="2313504" cy="973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CB074-616F-46F2-B2FF-563BED08547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90081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28243" rtl="0" eaLnBrk="1" latinLnBrk="0" hangingPunct="1">
        <a:lnSpc>
          <a:spcPct val="90000"/>
        </a:lnSpc>
        <a:spcBef>
          <a:spcPct val="0"/>
        </a:spcBef>
        <a:buNone/>
        <a:defRPr sz="49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061" indent="-257061" algn="l" defTabSz="1028243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49" kern="1200">
          <a:solidFill>
            <a:schemeClr val="tx1"/>
          </a:solidFill>
          <a:latin typeface="+mn-lt"/>
          <a:ea typeface="+mn-ea"/>
          <a:cs typeface="+mn-cs"/>
        </a:defRPr>
      </a:lvl1pPr>
      <a:lvl2pPr marL="771182" indent="-257061" algn="l" defTabSz="1028243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2pPr>
      <a:lvl3pPr marL="1285304" indent="-257061" algn="l" defTabSz="1028243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3pPr>
      <a:lvl4pPr marL="1799425" indent="-257061" algn="l" defTabSz="1028243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4pPr>
      <a:lvl5pPr marL="2313546" indent="-257061" algn="l" defTabSz="1028243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5pPr>
      <a:lvl6pPr marL="2827668" indent="-257061" algn="l" defTabSz="1028243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6pPr>
      <a:lvl7pPr marL="3341789" indent="-257061" algn="l" defTabSz="1028243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7pPr>
      <a:lvl8pPr marL="3855911" indent="-257061" algn="l" defTabSz="1028243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8pPr>
      <a:lvl9pPr marL="4370032" indent="-257061" algn="l" defTabSz="1028243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243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1pPr>
      <a:lvl2pPr marL="514121" algn="l" defTabSz="1028243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2pPr>
      <a:lvl3pPr marL="1028243" algn="l" defTabSz="1028243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3pPr>
      <a:lvl4pPr marL="1542364" algn="l" defTabSz="1028243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4pPr>
      <a:lvl5pPr marL="2056486" algn="l" defTabSz="1028243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5pPr>
      <a:lvl6pPr marL="2570607" algn="l" defTabSz="1028243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6pPr>
      <a:lvl7pPr marL="3084728" algn="l" defTabSz="1028243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7pPr>
      <a:lvl8pPr marL="3598850" algn="l" defTabSz="1028243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8pPr>
      <a:lvl9pPr marL="4112971" algn="l" defTabSz="1028243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10282238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Anemia Hemolítica Autoinmune por Anticuerpos Calientes como Manifestación de Lupus Eritematoso Sistémico.</a:t>
            </a:r>
            <a:r>
              <a:rPr lang="en-US" sz="2400" dirty="0"/>
              <a:t> </a:t>
            </a:r>
          </a:p>
          <a:p>
            <a:pPr algn="ctr"/>
            <a:r>
              <a:rPr lang="en-US" sz="2400" dirty="0"/>
              <a:t> </a:t>
            </a:r>
            <a:r>
              <a:rPr lang="en-US" sz="2400" dirty="0" err="1"/>
              <a:t>Complejo</a:t>
            </a:r>
            <a:r>
              <a:rPr lang="en-US" sz="2400" dirty="0"/>
              <a:t> </a:t>
            </a:r>
            <a:r>
              <a:rPr lang="en-US" sz="2400" dirty="0" err="1"/>
              <a:t>Hospitalario</a:t>
            </a:r>
            <a:r>
              <a:rPr lang="en-US" sz="2400" dirty="0"/>
              <a:t> Dr. Arnulfo Arias Madrid</a:t>
            </a:r>
          </a:p>
          <a:p>
            <a:pPr algn="ctr"/>
            <a:r>
              <a:rPr lang="en-US" sz="2400" dirty="0" err="1"/>
              <a:t>Servicio</a:t>
            </a:r>
            <a:r>
              <a:rPr lang="en-US" sz="2400" dirty="0"/>
              <a:t> de </a:t>
            </a:r>
            <a:r>
              <a:rPr lang="en-US" sz="2400" dirty="0" err="1"/>
              <a:t>Medicina</a:t>
            </a:r>
            <a:r>
              <a:rPr lang="en-US" sz="2400" dirty="0"/>
              <a:t> </a:t>
            </a:r>
            <a:r>
              <a:rPr lang="en-US" sz="2400" dirty="0" err="1"/>
              <a:t>Interna</a:t>
            </a:r>
            <a:r>
              <a:rPr lang="en-US" sz="2400" dirty="0"/>
              <a:t> 2022</a:t>
            </a:r>
          </a:p>
          <a:p>
            <a:pPr algn="ctr"/>
            <a:r>
              <a:rPr lang="en-US" sz="2400" dirty="0"/>
              <a:t>Goff, Jason ; </a:t>
            </a:r>
            <a:r>
              <a:rPr lang="en-US" sz="2400" dirty="0" err="1"/>
              <a:t>Velásquez</a:t>
            </a:r>
            <a:r>
              <a:rPr lang="en-US" sz="2400" dirty="0"/>
              <a:t>, Luis.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58417" y="2051564"/>
            <a:ext cx="48630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INTRODUCCIÓN</a:t>
            </a:r>
          </a:p>
          <a:p>
            <a:pPr algn="just"/>
            <a:r>
              <a:rPr lang="es-ES" sz="2100" dirty="0"/>
              <a:t>El Lupus eritematoso sistémico (LES) es una enfermedad autoinmune crónica de causa desconocida que puede afectar cualquier órgano del cuerpo. Las </a:t>
            </a:r>
            <a:r>
              <a:rPr lang="es-ES" sz="2100" dirty="0" err="1"/>
              <a:t>anorma-lidades</a:t>
            </a:r>
            <a:r>
              <a:rPr lang="es-ES" sz="2100" dirty="0"/>
              <a:t> hematológicas son </a:t>
            </a:r>
            <a:r>
              <a:rPr lang="es-ES" sz="2100" dirty="0" err="1"/>
              <a:t>comúnes</a:t>
            </a:r>
            <a:r>
              <a:rPr lang="es-ES" sz="2100" dirty="0"/>
              <a:t> en LES, cuya manifestación más común es la anemia por enfermedades crónicas. La anemia hemolítica autoinmune por </a:t>
            </a:r>
            <a:r>
              <a:rPr lang="es-ES" sz="2100" dirty="0" err="1"/>
              <a:t>anti-cuerpos</a:t>
            </a:r>
            <a:r>
              <a:rPr lang="es-ES" sz="2100" dirty="0"/>
              <a:t> calientes es una manifestación rara hematológica en pacientes con LES.</a:t>
            </a:r>
            <a:endParaRPr lang="en-US" sz="2100" dirty="0"/>
          </a:p>
        </p:txBody>
      </p:sp>
      <p:sp>
        <p:nvSpPr>
          <p:cNvPr id="6" name="CuadroTexto 5"/>
          <p:cNvSpPr txBox="1"/>
          <p:nvPr/>
        </p:nvSpPr>
        <p:spPr>
          <a:xfrm>
            <a:off x="285596" y="5744883"/>
            <a:ext cx="4863047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CASO CLÍNICO</a:t>
            </a:r>
          </a:p>
          <a:p>
            <a:pPr algn="just"/>
            <a:r>
              <a:rPr lang="es-ES" sz="2100" dirty="0"/>
              <a:t>Paciente femenina de 25 años sin APP, quien refirió 3 meses de evolución de poliartritis simétrica aditiva de pequeñas y medianas articulaciones (metacarpo-falángicas, metatarsofalángicas, muñecas y tobillos), intermitente, asociado a rigidez matutina de 30 minutos de duración, fotosensibilidad y alopecia no cicatrizante. Posteriormente presentó 1 semana de evolución de ictericia, disnea de mínimos esfuerzos y debilidad generalizada, por lo que acudió a atención médica. Al examen físico con región sublingual, piel y escleras ictéricas, </a:t>
            </a:r>
            <a:r>
              <a:rPr lang="es-ES" sz="2100" dirty="0" err="1"/>
              <a:t>ade</a:t>
            </a:r>
            <a:r>
              <a:rPr lang="es-ES" sz="2100" dirty="0"/>
              <a:t>-más de palidez conjuntival con sinovitis bilateral de metacarpofalanges de tercer dedo de mano izquierda y segundo dedo de mano derecha. </a:t>
            </a:r>
            <a:endParaRPr lang="es-PA" sz="2100" dirty="0"/>
          </a:p>
        </p:txBody>
      </p:sp>
      <p:sp>
        <p:nvSpPr>
          <p:cNvPr id="7" name="CuadroTexto 6"/>
          <p:cNvSpPr txBox="1"/>
          <p:nvPr/>
        </p:nvSpPr>
        <p:spPr>
          <a:xfrm>
            <a:off x="5160774" y="2051564"/>
            <a:ext cx="488270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100" dirty="0"/>
              <a:t>Cumple con 4 puntos por la hemólisis autoinmune, con 6 puntos por sinovitis en al menos dos articulaciones, 4 puntos por </a:t>
            </a:r>
            <a:r>
              <a:rPr lang="es-ES" sz="2100" dirty="0" err="1"/>
              <a:t>hipocomplementemia</a:t>
            </a:r>
            <a:r>
              <a:rPr lang="es-ES" sz="2100" dirty="0"/>
              <a:t> de C3 y C4, además de 6 puntos por tener Anti-</a:t>
            </a:r>
            <a:r>
              <a:rPr lang="es-ES" sz="2100" dirty="0" err="1"/>
              <a:t>DNAds</a:t>
            </a:r>
            <a:r>
              <a:rPr lang="es-ES" sz="2100" dirty="0"/>
              <a:t> positivo. Solo el 10% de los pacientes con LES se presentan con anemia hemolítica por anticuerpos calientes e incluso precede en algunas ocasiones años a las manifestaciones clínicas. Con este caso se busca destacar la importancia de la sospecha diagnóstica de esta entidad en pacientes que se presenten con anemia hemolítica autoinmune por anticuerpos calientes. </a:t>
            </a:r>
            <a:r>
              <a:rPr lang="en-US" sz="2100" dirty="0"/>
              <a:t> </a:t>
            </a:r>
            <a:r>
              <a:rPr lang="es-ES" sz="2100" dirty="0"/>
              <a:t>El tratamiento inicial consiste </a:t>
            </a:r>
            <a:r>
              <a:rPr lang="es-ES" sz="2100"/>
              <a:t>en Hidroxicloroquina </a:t>
            </a:r>
            <a:r>
              <a:rPr lang="es-ES" sz="2100" dirty="0"/>
              <a:t>a dosis de 400mg c/d, además de pulsos de Metilprednisolona 250mg a 1g c/d por 3 días y luego mantenimiento de Prednisona 0.5 a 0.7 mg c/d.</a:t>
            </a:r>
            <a:endParaRPr lang="en-US" sz="2100" dirty="0"/>
          </a:p>
        </p:txBody>
      </p:sp>
      <p:sp>
        <p:nvSpPr>
          <p:cNvPr id="8" name="CuadroTexto 7"/>
          <p:cNvSpPr txBox="1"/>
          <p:nvPr/>
        </p:nvSpPr>
        <p:spPr>
          <a:xfrm>
            <a:off x="5234795" y="13777851"/>
            <a:ext cx="480868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400" b="1" dirty="0"/>
              <a:t>REFERENCIAS BIBLIOGRÁFICAS</a:t>
            </a:r>
          </a:p>
          <a:p>
            <a:pPr algn="just"/>
            <a:r>
              <a:rPr lang="es-PA" sz="2100" dirty="0"/>
              <a:t>1. </a:t>
            </a:r>
            <a:r>
              <a:rPr lang="es-PA" sz="2100" dirty="0" err="1"/>
              <a:t>Aringer</a:t>
            </a:r>
            <a:r>
              <a:rPr lang="es-PA" sz="2100" dirty="0"/>
              <a:t> M, </a:t>
            </a:r>
            <a:r>
              <a:rPr lang="es-PA" sz="2100" dirty="0" err="1"/>
              <a:t>Costenbader</a:t>
            </a:r>
            <a:r>
              <a:rPr lang="es-PA" sz="2100" dirty="0"/>
              <a:t> K, </a:t>
            </a:r>
            <a:r>
              <a:rPr lang="es-PA" sz="2100" dirty="0" err="1"/>
              <a:t>Daikh</a:t>
            </a:r>
            <a:r>
              <a:rPr lang="es-PA" sz="2100" dirty="0"/>
              <a:t> D, et al2019 </a:t>
            </a:r>
            <a:r>
              <a:rPr lang="es-PA" sz="2100" dirty="0" err="1"/>
              <a:t>European</a:t>
            </a:r>
            <a:r>
              <a:rPr lang="es-PA" sz="2100" dirty="0"/>
              <a:t> League </a:t>
            </a:r>
            <a:r>
              <a:rPr lang="es-PA" sz="2100" dirty="0" err="1"/>
              <a:t>Against</a:t>
            </a:r>
            <a:r>
              <a:rPr lang="es-PA" sz="2100" dirty="0"/>
              <a:t> </a:t>
            </a:r>
            <a:r>
              <a:rPr lang="es-PA" sz="2100" dirty="0" err="1"/>
              <a:t>Rheumatism</a:t>
            </a:r>
            <a:r>
              <a:rPr lang="es-PA" sz="2100" dirty="0"/>
              <a:t>/American </a:t>
            </a:r>
            <a:r>
              <a:rPr lang="es-PA" sz="2100" dirty="0" err="1"/>
              <a:t>College</a:t>
            </a:r>
            <a:r>
              <a:rPr lang="es-PA" sz="2100" dirty="0"/>
              <a:t> of </a:t>
            </a:r>
            <a:r>
              <a:rPr lang="es-PA" sz="2100" dirty="0" err="1"/>
              <a:t>Rheumatology</a:t>
            </a:r>
            <a:r>
              <a:rPr lang="es-PA" sz="2100" dirty="0"/>
              <a:t> </a:t>
            </a:r>
            <a:r>
              <a:rPr lang="es-PA" sz="2100" dirty="0" err="1"/>
              <a:t>classification</a:t>
            </a:r>
            <a:r>
              <a:rPr lang="es-PA" sz="2100" dirty="0"/>
              <a:t> </a:t>
            </a:r>
            <a:r>
              <a:rPr lang="es-PA" sz="2100" dirty="0" err="1"/>
              <a:t>criteria</a:t>
            </a:r>
            <a:r>
              <a:rPr lang="es-PA" sz="2100" dirty="0"/>
              <a:t> </a:t>
            </a:r>
            <a:r>
              <a:rPr lang="es-PA" sz="2100" dirty="0" err="1"/>
              <a:t>for</a:t>
            </a:r>
            <a:r>
              <a:rPr lang="es-PA" sz="2100" dirty="0"/>
              <a:t> </a:t>
            </a:r>
            <a:r>
              <a:rPr lang="es-PA" sz="2100" dirty="0" err="1"/>
              <a:t>systemic</a:t>
            </a:r>
            <a:r>
              <a:rPr lang="es-PA" sz="2100" dirty="0"/>
              <a:t> lupus </a:t>
            </a:r>
            <a:r>
              <a:rPr lang="es-PA" sz="2100" dirty="0" err="1"/>
              <a:t>erythematosus</a:t>
            </a:r>
            <a:r>
              <a:rPr lang="es-PA" sz="2100" dirty="0"/>
              <a:t>. </a:t>
            </a:r>
            <a:r>
              <a:rPr lang="es-PA" sz="2100" dirty="0" err="1"/>
              <a:t>Annals</a:t>
            </a:r>
            <a:r>
              <a:rPr lang="es-PA" sz="2100" dirty="0"/>
              <a:t> of </a:t>
            </a:r>
            <a:r>
              <a:rPr lang="es-PA" sz="2100" dirty="0" err="1"/>
              <a:t>the</a:t>
            </a:r>
            <a:r>
              <a:rPr lang="es-PA" sz="2100" dirty="0"/>
              <a:t> </a:t>
            </a:r>
            <a:r>
              <a:rPr lang="es-PA" sz="2100" dirty="0" err="1"/>
              <a:t>Rheumatic</a:t>
            </a:r>
            <a:r>
              <a:rPr lang="es-PA" sz="2100" dirty="0"/>
              <a:t> </a:t>
            </a:r>
            <a:r>
              <a:rPr lang="es-PA" sz="2100" dirty="0" err="1"/>
              <a:t>Diseases</a:t>
            </a:r>
            <a:r>
              <a:rPr lang="es-PA" sz="2100" dirty="0"/>
              <a:t> 2019; 78:1151-1159.</a:t>
            </a:r>
          </a:p>
          <a:p>
            <a:pPr algn="just"/>
            <a:r>
              <a:rPr lang="es-PA" sz="2100" dirty="0"/>
              <a:t>2. </a:t>
            </a:r>
            <a:r>
              <a:rPr lang="es-PA" sz="2100" dirty="0" err="1"/>
              <a:t>Fanouriakis</a:t>
            </a:r>
            <a:r>
              <a:rPr lang="es-PA" sz="2100" dirty="0"/>
              <a:t> A, </a:t>
            </a:r>
            <a:r>
              <a:rPr lang="es-PA" sz="2100" dirty="0" err="1"/>
              <a:t>Kostopoulou</a:t>
            </a:r>
            <a:r>
              <a:rPr lang="es-PA" sz="2100" dirty="0"/>
              <a:t> M, </a:t>
            </a:r>
            <a:r>
              <a:rPr lang="es-PA" sz="2100" dirty="0" err="1"/>
              <a:t>Alunno</a:t>
            </a:r>
            <a:r>
              <a:rPr lang="es-PA" sz="2100" dirty="0"/>
              <a:t> A, et al2019 </a:t>
            </a:r>
            <a:r>
              <a:rPr lang="es-PA" sz="2100" dirty="0" err="1"/>
              <a:t>update</a:t>
            </a:r>
            <a:r>
              <a:rPr lang="es-PA" sz="2100" dirty="0"/>
              <a:t> of </a:t>
            </a:r>
            <a:r>
              <a:rPr lang="es-PA" sz="2100" dirty="0" err="1"/>
              <a:t>the</a:t>
            </a:r>
            <a:r>
              <a:rPr lang="es-PA" sz="2100" dirty="0"/>
              <a:t> EULAR </a:t>
            </a:r>
            <a:r>
              <a:rPr lang="es-PA" sz="2100" dirty="0" err="1"/>
              <a:t>recommendations</a:t>
            </a:r>
            <a:r>
              <a:rPr lang="es-PA" sz="2100" dirty="0"/>
              <a:t> </a:t>
            </a:r>
            <a:r>
              <a:rPr lang="es-PA" sz="2100" dirty="0" err="1"/>
              <a:t>for</a:t>
            </a:r>
            <a:r>
              <a:rPr lang="es-PA" sz="2100" dirty="0"/>
              <a:t> </a:t>
            </a:r>
            <a:r>
              <a:rPr lang="es-PA" sz="2100" dirty="0" err="1"/>
              <a:t>the</a:t>
            </a:r>
            <a:r>
              <a:rPr lang="es-PA" sz="2100" dirty="0"/>
              <a:t> </a:t>
            </a:r>
            <a:r>
              <a:rPr lang="es-PA" sz="2100" dirty="0" err="1"/>
              <a:t>management</a:t>
            </a:r>
            <a:r>
              <a:rPr lang="es-PA" sz="2100" dirty="0"/>
              <a:t> of </a:t>
            </a:r>
            <a:r>
              <a:rPr lang="es-PA" sz="2100" dirty="0" err="1"/>
              <a:t>systemic</a:t>
            </a:r>
            <a:r>
              <a:rPr lang="es-PA" sz="2100" dirty="0"/>
              <a:t> lupus </a:t>
            </a:r>
            <a:r>
              <a:rPr lang="es-PA" sz="2100" dirty="0" err="1"/>
              <a:t>erythematosusAnnals</a:t>
            </a:r>
            <a:r>
              <a:rPr lang="es-PA" sz="2100" dirty="0"/>
              <a:t> of </a:t>
            </a:r>
            <a:r>
              <a:rPr lang="es-PA" sz="2100" dirty="0" err="1"/>
              <a:t>the</a:t>
            </a:r>
            <a:r>
              <a:rPr lang="es-PA" sz="2100" dirty="0"/>
              <a:t> </a:t>
            </a:r>
            <a:r>
              <a:rPr lang="es-PA" sz="2100" dirty="0" err="1"/>
              <a:t>Rheumatic</a:t>
            </a:r>
            <a:r>
              <a:rPr lang="es-PA" sz="2100" dirty="0"/>
              <a:t> </a:t>
            </a:r>
            <a:r>
              <a:rPr lang="es-PA" sz="2100" dirty="0" err="1"/>
              <a:t>Diseases</a:t>
            </a:r>
            <a:r>
              <a:rPr lang="es-PA" sz="2100" dirty="0"/>
              <a:t> 2019;78:736-745.</a:t>
            </a:r>
          </a:p>
        </p:txBody>
      </p:sp>
      <p:pic>
        <p:nvPicPr>
          <p:cNvPr id="1030" name="Picture 6" descr="Caja de Seguro Social Panama Logo PNG Vector (EPS) Free 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329" y="557738"/>
            <a:ext cx="1332138" cy="133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namá Bandera Nacional - Gráficos vectoriales gratis en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1" y="693757"/>
            <a:ext cx="1592638" cy="106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5121465" y="8653372"/>
            <a:ext cx="4904278" cy="20774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A" sz="2400" b="1" dirty="0"/>
              <a:t>LABORATORIOS RELEVANTES</a:t>
            </a:r>
          </a:p>
          <a:p>
            <a:pPr algn="just"/>
            <a:r>
              <a:rPr lang="es-PA" sz="2100" dirty="0" err="1"/>
              <a:t>Hb</a:t>
            </a:r>
            <a:r>
              <a:rPr lang="es-PA" sz="2100" dirty="0"/>
              <a:t>: 6.7 MCV: 158.5 MCH: 80.1 IR: 2.74</a:t>
            </a:r>
          </a:p>
          <a:p>
            <a:pPr algn="just"/>
            <a:r>
              <a:rPr lang="es-PA" sz="2100" dirty="0"/>
              <a:t>BT: 2.51 BI: 1.89 BD: 0.62 LDH: 399</a:t>
            </a:r>
          </a:p>
          <a:p>
            <a:pPr algn="just"/>
            <a:r>
              <a:rPr lang="es-PA" sz="2100" dirty="0"/>
              <a:t>Coombs directo: IgG(+), Anti-DNA: 153.1</a:t>
            </a:r>
          </a:p>
          <a:p>
            <a:pPr algn="just"/>
            <a:r>
              <a:rPr lang="es-PA" sz="2100" dirty="0"/>
              <a:t>C3: 45.2 C4: 1.7; ANA HEP-2(+) Patrón difuso 1/80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75771" y="12023525"/>
            <a:ext cx="488270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EVOLUCIÓN</a:t>
            </a:r>
          </a:p>
          <a:p>
            <a:pPr algn="just"/>
            <a:r>
              <a:rPr lang="es-ES" sz="2100" dirty="0"/>
              <a:t>En los estudios paraclínicos, se presentó anemia hemolítica autoinmune por anticuerpos calientes e </a:t>
            </a:r>
            <a:r>
              <a:rPr lang="es-ES" sz="2100" dirty="0" err="1"/>
              <a:t>hiperbilirrubi-nemia</a:t>
            </a:r>
            <a:r>
              <a:rPr lang="es-ES" sz="2100" dirty="0"/>
              <a:t>. Se inició </a:t>
            </a:r>
            <a:r>
              <a:rPr lang="es-ES" sz="2100" dirty="0" err="1"/>
              <a:t>prednisona</a:t>
            </a:r>
            <a:r>
              <a:rPr lang="es-ES" sz="2100" dirty="0"/>
              <a:t> 1mg/kg/día sin mejoría de anemia, por lo que se aumenta dosis a 2mg/kg/día. Se indicó perfil sérico inmunológico confirmando el diagnóstico de LES. Se dio egreso con Hidroxicloroquina 400mg c/d y </a:t>
            </a:r>
            <a:r>
              <a:rPr lang="es-ES" sz="2100" dirty="0" err="1"/>
              <a:t>Predni-sona</a:t>
            </a:r>
            <a:r>
              <a:rPr lang="es-ES" sz="2100" dirty="0"/>
              <a:t> 100mg c/d, recomendado por Reumatología, con seguimiento temprano en consulta externa.</a:t>
            </a:r>
            <a:endParaRPr lang="es-PA" sz="21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8605B47-9BEE-631B-F4B5-EB0DB0C9B77D}"/>
              </a:ext>
            </a:extLst>
          </p:cNvPr>
          <p:cNvSpPr txBox="1"/>
          <p:nvPr/>
        </p:nvSpPr>
        <p:spPr>
          <a:xfrm>
            <a:off x="285595" y="16363175"/>
            <a:ext cx="49121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DISCUSIÓN </a:t>
            </a:r>
          </a:p>
          <a:p>
            <a:pPr algn="just"/>
            <a:r>
              <a:rPr lang="es-ES" sz="2100" dirty="0"/>
              <a:t>Paciente cumple con los nuevos criterios de clasificación para LES de la EULAR/ACR con ANA-HEP2 1/80 y 20 puntos dentro de los dominios clínicos e inmunológicos. </a:t>
            </a:r>
            <a:endParaRPr lang="en-US" sz="21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1F60218-1FF1-7F18-68CD-5760ACAA12D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0" t="-2167" r="20014" b="16200"/>
          <a:stretch/>
        </p:blipFill>
        <p:spPr>
          <a:xfrm>
            <a:off x="6160587" y="10689885"/>
            <a:ext cx="2957096" cy="2790389"/>
          </a:xfrm>
          <a:prstGeom prst="ellipse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54DA0A6-73C4-13BF-15CC-F2033468C29E}"/>
              </a:ext>
            </a:extLst>
          </p:cNvPr>
          <p:cNvSpPr txBox="1"/>
          <p:nvPr/>
        </p:nvSpPr>
        <p:spPr>
          <a:xfrm>
            <a:off x="5729352" y="13395549"/>
            <a:ext cx="48578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Figura 1. Frotis de sangre periférica. </a:t>
            </a:r>
            <a:endParaRPr lang="es-PA" sz="2000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9CD990D-D25C-823C-B0A1-A647259C7D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42475" y="1764665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61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1272"/>
    </mc:Choice>
    <mc:Fallback>
      <p:transition spd="slow" advTm="251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</TotalTime>
  <Words>578</Words>
  <Application>Microsoft Office PowerPoint</Application>
  <PresentationFormat>Personalizado</PresentationFormat>
  <Paragraphs>22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Velasquez</dc:creator>
  <cp:lastModifiedBy>Keysi Bultrón Vega</cp:lastModifiedBy>
  <cp:revision>13</cp:revision>
  <dcterms:created xsi:type="dcterms:W3CDTF">2022-11-22T00:11:51Z</dcterms:created>
  <dcterms:modified xsi:type="dcterms:W3CDTF">2023-01-16T04:33:24Z</dcterms:modified>
</cp:coreProperties>
</file>